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Default Extension="wmv" ContentType="video/x-ms-wm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323" r:id="rId2"/>
    <p:sldId id="379" r:id="rId3"/>
    <p:sldId id="385" r:id="rId4"/>
    <p:sldId id="343" r:id="rId5"/>
    <p:sldId id="322" r:id="rId6"/>
    <p:sldId id="344" r:id="rId7"/>
    <p:sldId id="310" r:id="rId8"/>
    <p:sldId id="381" r:id="rId9"/>
    <p:sldId id="423" r:id="rId10"/>
    <p:sldId id="424" r:id="rId11"/>
    <p:sldId id="425" r:id="rId12"/>
    <p:sldId id="417" r:id="rId13"/>
    <p:sldId id="418" r:id="rId14"/>
    <p:sldId id="419" r:id="rId15"/>
    <p:sldId id="422" r:id="rId16"/>
    <p:sldId id="426" r:id="rId17"/>
    <p:sldId id="408" r:id="rId18"/>
    <p:sldId id="398" r:id="rId19"/>
    <p:sldId id="352" r:id="rId20"/>
    <p:sldId id="315" r:id="rId21"/>
    <p:sldId id="405" r:id="rId22"/>
    <p:sldId id="402" r:id="rId23"/>
    <p:sldId id="406" r:id="rId24"/>
    <p:sldId id="375" r:id="rId25"/>
    <p:sldId id="390" r:id="rId26"/>
    <p:sldId id="391" r:id="rId2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EC3DD87E-0D58-4307-887A-8A659F97C6DD}">
          <p14:sldIdLst>
            <p14:sldId id="323"/>
            <p14:sldId id="379"/>
            <p14:sldId id="385"/>
            <p14:sldId id="343"/>
            <p14:sldId id="322"/>
            <p14:sldId id="344"/>
            <p14:sldId id="310"/>
            <p14:sldId id="381"/>
            <p14:sldId id="423"/>
            <p14:sldId id="424"/>
            <p14:sldId id="425"/>
            <p14:sldId id="417"/>
            <p14:sldId id="418"/>
            <p14:sldId id="419"/>
            <p14:sldId id="422"/>
            <p14:sldId id="426"/>
            <p14:sldId id="408"/>
            <p14:sldId id="398"/>
            <p14:sldId id="352"/>
            <p14:sldId id="315"/>
            <p14:sldId id="405"/>
            <p14:sldId id="402"/>
            <p14:sldId id="406"/>
            <p14:sldId id="375"/>
            <p14:sldId id="390"/>
            <p14:sldId id="391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orcslayer" initials="o" lastIdx="33" clrIdx="0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900"/>
    <a:srgbClr val="FF5050"/>
    <a:srgbClr val="FFFF99"/>
    <a:srgbClr val="F9B5E2"/>
    <a:srgbClr val="69FFAD"/>
    <a:srgbClr val="F5FD8D"/>
    <a:srgbClr val="A40000"/>
    <a:srgbClr val="007434"/>
    <a:srgbClr val="96128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990" autoAdjust="0"/>
    <p:restoredTop sz="92794" autoAdjust="0"/>
  </p:normalViewPr>
  <p:slideViewPr>
    <p:cSldViewPr>
      <p:cViewPr varScale="1">
        <p:scale>
          <a:sx n="84" d="100"/>
          <a:sy n="84" d="100"/>
        </p:scale>
        <p:origin x="1662" y="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1302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50.wmf"/><Relationship Id="rId2" Type="http://schemas.openxmlformats.org/officeDocument/2006/relationships/image" Target="../media/image49.wmf"/><Relationship Id="rId1" Type="http://schemas.openxmlformats.org/officeDocument/2006/relationships/image" Target="../media/image48.wmf"/><Relationship Id="rId4" Type="http://schemas.openxmlformats.org/officeDocument/2006/relationships/image" Target="../media/image51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50.wmf"/><Relationship Id="rId2" Type="http://schemas.openxmlformats.org/officeDocument/2006/relationships/image" Target="../media/image49.wmf"/><Relationship Id="rId1" Type="http://schemas.openxmlformats.org/officeDocument/2006/relationships/image" Target="../media/image48.wmf"/><Relationship Id="rId4" Type="http://schemas.openxmlformats.org/officeDocument/2006/relationships/image" Target="../media/image51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5226D276-4243-485E-8BDB-9AC3EF1A39C1}" type="datetimeFigureOut">
              <a:rPr lang="he-IL" smtClean="0"/>
              <a:t>כ"ח/אב/תשע"ט</a:t>
            </a:fld>
            <a:endParaRPr lang="he-IL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he-IL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4C0B6E66-CCA8-4EDA-9C83-699468E456E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9729148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 rtl="0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0B6E66-CCA8-4EDA-9C83-699468E456E3}" type="slidenum">
              <a:rPr lang="he-IL" smtClean="0"/>
              <a:t>1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6491855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 rtl="0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0B6E66-CCA8-4EDA-9C83-699468E456E3}" type="slidenum">
              <a:rPr lang="he-IL" smtClean="0"/>
              <a:t>2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7984898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 rtl="0"/>
            <a:endParaRPr lang="he-I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0B6E66-CCA8-4EDA-9C83-699468E456E3}" type="slidenum">
              <a:rPr lang="he-IL" smtClean="0"/>
              <a:t>3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6322136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 rtl="0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0B6E66-CCA8-4EDA-9C83-699468E456E3}" type="slidenum">
              <a:rPr lang="he-IL" smtClean="0"/>
              <a:t>4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94389655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 rtl="0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0B6E66-CCA8-4EDA-9C83-699468E456E3}" type="slidenum">
              <a:rPr lang="he-IL" smtClean="0"/>
              <a:t>6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68046149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 rtl="0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0B6E66-CCA8-4EDA-9C83-699468E456E3}" type="slidenum">
              <a:rPr lang="he-IL" smtClean="0"/>
              <a:t>7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53730651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 rtl="0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0B6E66-CCA8-4EDA-9C83-699468E456E3}" type="slidenum">
              <a:rPr lang="he-IL" smtClean="0"/>
              <a:t>8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67449922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 rtl="0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0B6E66-CCA8-4EDA-9C83-699468E456E3}" type="slidenum">
              <a:rPr lang="he-IL" smtClean="0"/>
              <a:t>12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33063625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 rtl="0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0B6E66-CCA8-4EDA-9C83-699468E456E3}" type="slidenum">
              <a:rPr lang="he-IL" smtClean="0"/>
              <a:t>13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25593625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 rtl="0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0B6E66-CCA8-4EDA-9C83-699468E456E3}" type="slidenum">
              <a:rPr lang="he-IL" smtClean="0"/>
              <a:t>14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53528556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0B6E66-CCA8-4EDA-9C83-699468E456E3}" type="slidenum">
              <a:rPr lang="he-IL" smtClean="0"/>
              <a:t>16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93659969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3BC591-37D9-4A2C-AC38-EDDA5F1FBCF7}" type="slidenum">
              <a:rPr lang="en-US" smtClean="0"/>
              <a:pPr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556073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F778EA-A8BF-4EA0-80EF-90ACB82443AD}" type="slidenum">
              <a:rPr lang="en-US" smtClean="0"/>
              <a:pPr/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781920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F778EA-A8BF-4EA0-80EF-90ACB82443AD}" type="slidenum">
              <a:rPr lang="en-US" smtClean="0"/>
              <a:pPr/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65115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9F02AF-0DBF-40B3-966E-A72AA005A9CE}" type="datetime1">
              <a:rPr lang="en-US" smtClean="0"/>
              <a:t>8/29/2019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E. Erdal - Bubble-assisted Liquid Hole Multipliers - VCI - Vienna, Feb. 2016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97178-B81B-46C8-A0A8-DB76440F3368}" type="datetime1">
              <a:rPr lang="en-US" smtClean="0"/>
              <a:t>8/29/2019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E. Erdal - Bubble-assisted Liquid Hole Multipliers - VCI - Vienna, Feb. 2016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6C9514-FC0E-43FE-9E5A-450E7F18A327}" type="datetime1">
              <a:rPr lang="en-US" smtClean="0"/>
              <a:t>8/29/2019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E. Erdal - Bubble-assisted Liquid Hole Multipliers - VCI - Vienna, Feb. 2016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ABB940-EA46-4CFB-9264-FF589E6C3861}" type="datetime1">
              <a:rPr lang="en-US" smtClean="0"/>
              <a:t>8/29/2019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E. Erdal - Bubble-assisted Liquid Hole Multipliers - VCI - Vienna, Feb. 2016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CBA9A9-EB26-4E58-AE3C-0D11C5202EBD}" type="datetime1">
              <a:rPr lang="en-US" smtClean="0"/>
              <a:t>8/29/2019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E. Erdal - Bubble-assisted Liquid Hole Multipliers - VCI - Vienna, Feb. 2016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D2834-1098-44B6-993C-5482076068E3}" type="datetime1">
              <a:rPr lang="en-US" smtClean="0"/>
              <a:t>8/29/2019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E. Erdal - Bubble-assisted Liquid Hole Multipliers - VCI - Vienna, Feb. 2016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681F56-8324-4B79-9AD2-359BF3903A67}" type="datetime1">
              <a:rPr lang="en-US" smtClean="0"/>
              <a:t>8/29/2019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E. Erdal - Bubble-assisted Liquid Hole Multipliers - VCI - Vienna, Feb. 2016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AA3BE-F3DF-4CC5-A5E4-9324A5DE1FB3}" type="datetime1">
              <a:rPr lang="en-US" smtClean="0"/>
              <a:t>8/29/2019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E. Erdal - Bubble-assisted Liquid Hole Multipliers - VCI - Vienna, Feb. 2016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E2604E-F11D-4957-9631-C5DC507AFB87}" type="datetime1">
              <a:rPr lang="en-US" smtClean="0"/>
              <a:t>8/29/2019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E. Erdal - Bubble-assisted Liquid Hole Multipliers - VCI - Vienna, Feb. 2016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4358F-2E36-4973-B158-86B2FBD99DE0}" type="datetime1">
              <a:rPr lang="en-US" smtClean="0"/>
              <a:t>8/29/2019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E. Erdal - Bubble-assisted Liquid Hole Multipliers - VCI - Vienna, Feb. 2016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D594D-3361-4D77-A22D-527BFA7C109E}" type="datetime1">
              <a:rPr lang="en-US" smtClean="0"/>
              <a:t>8/29/2019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E. Erdal - Bubble-assisted Liquid Hole Multipliers - VCI - Vienna, Feb. 2016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849816-BDE3-45D7-999D-081479D2BB73}" type="datetime1">
              <a:rPr lang="en-US" smtClean="0"/>
              <a:t>8/29/2019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E. Erdal - Bubble-assisted Liquid Hole Multipliers - VCI - Vienna, Feb. 2016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0.png"/><Relationship Id="rId10" Type="http://schemas.openxmlformats.org/officeDocument/2006/relationships/image" Target="../media/image18.png"/><Relationship Id="rId9" Type="http://schemas.openxmlformats.org/officeDocument/2006/relationships/image" Target="../media/image1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wmv"/><Relationship Id="rId1" Type="http://schemas.microsoft.com/office/2007/relationships/media" Target="../media/media1.wmv"/><Relationship Id="rId5" Type="http://schemas.openxmlformats.org/officeDocument/2006/relationships/image" Target="../media/image8.png"/><Relationship Id="rId4" Type="http://schemas.openxmlformats.org/officeDocument/2006/relationships/notesSlide" Target="../notesSlides/notesSlide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9.w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0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9.png"/><Relationship Id="rId5" Type="http://schemas.openxmlformats.org/officeDocument/2006/relationships/image" Target="../media/image220.png"/><Relationship Id="rId4" Type="http://schemas.openxmlformats.org/officeDocument/2006/relationships/image" Target="../media/image35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4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Relationship Id="rId4" Type="http://schemas.openxmlformats.org/officeDocument/2006/relationships/image" Target="NUL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1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34.png"/><Relationship Id="rId7" Type="http://schemas.openxmlformats.org/officeDocument/2006/relationships/image" Target="../media/image38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Relationship Id="rId9" Type="http://schemas.openxmlformats.org/officeDocument/2006/relationships/image" Target="../media/image40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video" Target="../media/media2.wmv"/><Relationship Id="rId1" Type="http://schemas.microsoft.com/office/2007/relationships/media" Target="../media/media2.wmv"/><Relationship Id="rId4" Type="http://schemas.openxmlformats.org/officeDocument/2006/relationships/image" Target="../media/image4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3.wmv"/><Relationship Id="rId1" Type="http://schemas.microsoft.com/office/2007/relationships/media" Target="../media/media3.wmv"/><Relationship Id="rId4" Type="http://schemas.openxmlformats.org/officeDocument/2006/relationships/image" Target="../media/image4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emf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.bin"/><Relationship Id="rId13" Type="http://schemas.openxmlformats.org/officeDocument/2006/relationships/image" Target="../media/image80.png"/><Relationship Id="rId3" Type="http://schemas.openxmlformats.org/officeDocument/2006/relationships/notesSlide" Target="../notesSlides/notesSlide13.xml"/><Relationship Id="rId7" Type="http://schemas.openxmlformats.org/officeDocument/2006/relationships/image" Target="../media/image49.wmf"/><Relationship Id="rId12" Type="http://schemas.openxmlformats.org/officeDocument/2006/relationships/image" Target="../media/image70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3.bin"/><Relationship Id="rId11" Type="http://schemas.openxmlformats.org/officeDocument/2006/relationships/image" Target="../media/image51.wmf"/><Relationship Id="rId5" Type="http://schemas.openxmlformats.org/officeDocument/2006/relationships/image" Target="../media/image48.wmf"/><Relationship Id="rId10" Type="http://schemas.openxmlformats.org/officeDocument/2006/relationships/oleObject" Target="../embeddings/oleObject5.bin"/><Relationship Id="rId4" Type="http://schemas.openxmlformats.org/officeDocument/2006/relationships/oleObject" Target="../embeddings/oleObject2.bin"/><Relationship Id="rId9" Type="http://schemas.openxmlformats.org/officeDocument/2006/relationships/image" Target="../media/image50.wmf"/><Relationship Id="rId14" Type="http://schemas.openxmlformats.org/officeDocument/2006/relationships/image" Target="../media/image90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8.bin"/><Relationship Id="rId13" Type="http://schemas.openxmlformats.org/officeDocument/2006/relationships/image" Target="../media/image52.png"/><Relationship Id="rId3" Type="http://schemas.openxmlformats.org/officeDocument/2006/relationships/notesSlide" Target="../notesSlides/notesSlide14.xml"/><Relationship Id="rId7" Type="http://schemas.openxmlformats.org/officeDocument/2006/relationships/image" Target="../media/image49.wmf"/><Relationship Id="rId12" Type="http://schemas.openxmlformats.org/officeDocument/2006/relationships/image" Target="../media/image100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7.bin"/><Relationship Id="rId11" Type="http://schemas.openxmlformats.org/officeDocument/2006/relationships/image" Target="../media/image51.wmf"/><Relationship Id="rId5" Type="http://schemas.openxmlformats.org/officeDocument/2006/relationships/image" Target="../media/image48.wmf"/><Relationship Id="rId10" Type="http://schemas.openxmlformats.org/officeDocument/2006/relationships/oleObject" Target="../embeddings/oleObject9.bin"/><Relationship Id="rId4" Type="http://schemas.openxmlformats.org/officeDocument/2006/relationships/oleObject" Target="../embeddings/oleObject6.bin"/><Relationship Id="rId9" Type="http://schemas.openxmlformats.org/officeDocument/2006/relationships/image" Target="../media/image50.wmf"/><Relationship Id="rId14" Type="http://schemas.openxmlformats.org/officeDocument/2006/relationships/image" Target="../media/image1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228600" y="274638"/>
            <a:ext cx="9372600" cy="1143000"/>
          </a:xfrm>
        </p:spPr>
        <p:txBody>
          <a:bodyPr>
            <a:noAutofit/>
          </a:bodyPr>
          <a:lstStyle/>
          <a:p>
            <a:r>
              <a:rPr lang="en-US" sz="3600" b="1" dirty="0"/>
              <a:t>Bubble-assisted Liquid Hole Multipliers in LXe and LAr: </a:t>
            </a:r>
            <a:r>
              <a:rPr lang="en-US" sz="3600" b="1" dirty="0" smtClean="0"/>
              <a:t>towards</a:t>
            </a:r>
            <a:r>
              <a:rPr lang="en-US" sz="3600" b="1" dirty="0"/>
              <a:t> “local dual-phase TPCs”</a:t>
            </a:r>
            <a:endParaRPr lang="en-US" sz="3600" dirty="0"/>
          </a:p>
        </p:txBody>
      </p:sp>
      <p:sp>
        <p:nvSpPr>
          <p:cNvPr id="5" name="TextBox 4"/>
          <p:cNvSpPr txBox="1"/>
          <p:nvPr/>
        </p:nvSpPr>
        <p:spPr>
          <a:xfrm>
            <a:off x="76200" y="4334470"/>
            <a:ext cx="3833484" cy="646331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1">
            <a:spAutoFit/>
          </a:bodyPr>
          <a:lstStyle/>
          <a:p>
            <a:pPr algn="ctr"/>
            <a:r>
              <a:rPr lang="en-US" dirty="0" smtClean="0"/>
              <a:t>LIDINE 2019</a:t>
            </a:r>
          </a:p>
          <a:p>
            <a:pPr algn="ctr"/>
            <a:r>
              <a:rPr lang="en-US" dirty="0" smtClean="0"/>
              <a:t>Manchester, August 2019</a:t>
            </a:r>
            <a:endParaRPr lang="he-IL" dirty="0"/>
          </a:p>
        </p:txBody>
      </p:sp>
      <p:pic>
        <p:nvPicPr>
          <p:cNvPr id="6" name="תמונה 7" descr="log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34950" y="5486400"/>
            <a:ext cx="3212699" cy="723810"/>
          </a:xfrm>
          <a:prstGeom prst="rect">
            <a:avLst/>
          </a:prstGeom>
        </p:spPr>
      </p:pic>
      <p:sp>
        <p:nvSpPr>
          <p:cNvPr id="8" name="Subtitle 4"/>
          <p:cNvSpPr txBox="1">
            <a:spLocks/>
          </p:cNvSpPr>
          <p:nvPr/>
        </p:nvSpPr>
        <p:spPr>
          <a:xfrm>
            <a:off x="228600" y="1600200"/>
            <a:ext cx="8229600" cy="182880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400" u="sng" dirty="0"/>
              <a:t>E. </a:t>
            </a:r>
            <a:r>
              <a:rPr lang="en-US" sz="2400" u="sng" dirty="0" smtClean="0"/>
              <a:t>Erdal</a:t>
            </a:r>
            <a:r>
              <a:rPr lang="en-US" sz="2400" b="1" baseline="30000" dirty="0" smtClean="0"/>
              <a:t>(1)</a:t>
            </a:r>
            <a:r>
              <a:rPr lang="en-US" sz="2400" dirty="0" smtClean="0"/>
              <a:t>, </a:t>
            </a:r>
            <a:r>
              <a:rPr lang="en-US" sz="2400" dirty="0"/>
              <a:t>L. </a:t>
            </a:r>
            <a:r>
              <a:rPr lang="en-US" sz="2400" dirty="0" smtClean="0"/>
              <a:t>Arazi</a:t>
            </a:r>
            <a:r>
              <a:rPr lang="en-US" sz="2400" b="1" baseline="30000" dirty="0" smtClean="0"/>
              <a:t>(2)</a:t>
            </a:r>
            <a:r>
              <a:rPr lang="en-US" sz="2400" dirty="0" smtClean="0"/>
              <a:t>, </a:t>
            </a:r>
            <a:r>
              <a:rPr lang="en-US" sz="2400" dirty="0"/>
              <a:t>A. </a:t>
            </a:r>
            <a:r>
              <a:rPr lang="en-US" sz="2400" dirty="0" smtClean="0"/>
              <a:t>Breskin</a:t>
            </a:r>
            <a:r>
              <a:rPr lang="en-US" sz="2400" b="1" baseline="30000" dirty="0"/>
              <a:t>(1)</a:t>
            </a:r>
            <a:r>
              <a:rPr lang="en-US" sz="2400" dirty="0" smtClean="0"/>
              <a:t>, </a:t>
            </a:r>
            <a:r>
              <a:rPr lang="en-US" sz="2400" dirty="0"/>
              <a:t>S. </a:t>
            </a:r>
            <a:r>
              <a:rPr lang="en-US" sz="2400" dirty="0" smtClean="0"/>
              <a:t>Shchemelinin</a:t>
            </a:r>
            <a:r>
              <a:rPr lang="en-US" sz="2400" b="1" baseline="30000" dirty="0"/>
              <a:t>(1)</a:t>
            </a:r>
            <a:r>
              <a:rPr lang="en-US" sz="2400" dirty="0" smtClean="0"/>
              <a:t>, </a:t>
            </a:r>
            <a:r>
              <a:rPr lang="en-US" sz="2400" dirty="0"/>
              <a:t>A. </a:t>
            </a:r>
            <a:r>
              <a:rPr lang="en-US" sz="2400" dirty="0" smtClean="0"/>
              <a:t>Roy</a:t>
            </a:r>
            <a:r>
              <a:rPr lang="en-US" sz="2400" b="1" baseline="30000" dirty="0" smtClean="0"/>
              <a:t>(2)</a:t>
            </a:r>
            <a:r>
              <a:rPr lang="en-US" sz="2400" dirty="0" smtClean="0"/>
              <a:t>,</a:t>
            </a:r>
            <a:br>
              <a:rPr lang="en-US" sz="2400" dirty="0" smtClean="0"/>
            </a:br>
            <a:r>
              <a:rPr lang="en-US" sz="2400" dirty="0" smtClean="0"/>
              <a:t> </a:t>
            </a:r>
            <a:r>
              <a:rPr lang="en-US" sz="2400" dirty="0"/>
              <a:t>A. </a:t>
            </a:r>
            <a:r>
              <a:rPr lang="en-US" sz="2400" dirty="0" smtClean="0"/>
              <a:t>Tesi</a:t>
            </a:r>
            <a:r>
              <a:rPr lang="en-US" sz="2400" b="1" baseline="30000" dirty="0"/>
              <a:t>(1)</a:t>
            </a:r>
            <a:r>
              <a:rPr lang="en-US" sz="2400" dirty="0" smtClean="0"/>
              <a:t>, </a:t>
            </a:r>
            <a:r>
              <a:rPr lang="en-US" sz="2400" dirty="0"/>
              <a:t>D. </a:t>
            </a:r>
            <a:r>
              <a:rPr lang="en-US" sz="2400" dirty="0" smtClean="0"/>
              <a:t>Vartsky</a:t>
            </a:r>
            <a:r>
              <a:rPr lang="en-US" sz="2400" b="1" baseline="30000" dirty="0"/>
              <a:t>(1)</a:t>
            </a:r>
            <a:r>
              <a:rPr lang="en-US" sz="2400" dirty="0" smtClean="0"/>
              <a:t>, and </a:t>
            </a:r>
            <a:r>
              <a:rPr lang="en-US" sz="2400" dirty="0"/>
              <a:t>S. </a:t>
            </a:r>
            <a:r>
              <a:rPr lang="en-US" sz="2400" dirty="0" smtClean="0"/>
              <a:t>Bressler</a:t>
            </a:r>
            <a:r>
              <a:rPr lang="en-US" sz="2400" b="1" baseline="30000" dirty="0"/>
              <a:t>(1)</a:t>
            </a:r>
            <a:endParaRPr lang="en-US" sz="2400" dirty="0" smtClean="0"/>
          </a:p>
          <a:p>
            <a:pPr marL="0" indent="0" algn="ctr">
              <a:buNone/>
            </a:pPr>
            <a:endParaRPr lang="en-US" sz="1800" baseline="30000" dirty="0"/>
          </a:p>
          <a:p>
            <a:pPr marL="0" indent="0">
              <a:lnSpc>
                <a:spcPct val="120000"/>
              </a:lnSpc>
              <a:buNone/>
            </a:pPr>
            <a:r>
              <a:rPr lang="en-US" sz="2400" baseline="30000" dirty="0" smtClean="0"/>
              <a:t>(1) Dept</a:t>
            </a:r>
            <a:r>
              <a:rPr lang="en-US" sz="2400" baseline="30000" dirty="0"/>
              <a:t>. of Astrophysics &amp; Particle Physics, Weizmann Institute of Science, </a:t>
            </a:r>
            <a:r>
              <a:rPr lang="en-US" sz="2400" baseline="30000" dirty="0" smtClean="0"/>
              <a:t>Israel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sz="2400" baseline="30000" dirty="0"/>
              <a:t>(2</a:t>
            </a:r>
            <a:r>
              <a:rPr lang="en-US" sz="2400" baseline="30000" dirty="0" smtClean="0"/>
              <a:t>) Unit </a:t>
            </a:r>
            <a:r>
              <a:rPr lang="en-US" sz="2400" baseline="30000" dirty="0"/>
              <a:t>of Nuclear Engineering, Faculty of Engineering Sciences, Ben-Gurion University of the Negev, Israel</a:t>
            </a:r>
          </a:p>
          <a:p>
            <a:pPr marL="0" indent="0">
              <a:lnSpc>
                <a:spcPct val="120000"/>
              </a:lnSpc>
              <a:buNone/>
            </a:pPr>
            <a:endParaRPr lang="en-US" sz="2400" baseline="30000" dirty="0"/>
          </a:p>
          <a:p>
            <a:pPr marL="0" indent="0">
              <a:lnSpc>
                <a:spcPct val="120000"/>
              </a:lnSpc>
              <a:buNone/>
            </a:pPr>
            <a:endParaRPr lang="en-US" sz="2400" baseline="30000" dirty="0"/>
          </a:p>
          <a:p>
            <a:pPr marL="0" indent="0">
              <a:lnSpc>
                <a:spcPct val="120000"/>
              </a:lnSpc>
              <a:buNone/>
            </a:pPr>
            <a:endParaRPr lang="en-US" sz="1400" dirty="0" smtClean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482" r="7223"/>
          <a:stretch/>
        </p:blipFill>
        <p:spPr>
          <a:xfrm>
            <a:off x="4191000" y="3295445"/>
            <a:ext cx="4140201" cy="3052393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0082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194" y="1097926"/>
            <a:ext cx="2924175" cy="27882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194" y="4038600"/>
            <a:ext cx="2924175" cy="2686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2907" y="3019425"/>
            <a:ext cx="3971925" cy="370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0" y="279714"/>
            <a:ext cx="9144000" cy="66581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Hole-electrodes </a:t>
            </a:r>
            <a:br>
              <a:rPr lang="en-US" dirty="0" smtClean="0"/>
            </a:br>
            <a:endParaRPr lang="he-IL" sz="3100" dirty="0"/>
          </a:p>
        </p:txBody>
      </p:sp>
      <p:sp>
        <p:nvSpPr>
          <p:cNvPr id="2" name="TextBox 1"/>
          <p:cNvSpPr txBox="1"/>
          <p:nvPr/>
        </p:nvSpPr>
        <p:spPr>
          <a:xfrm>
            <a:off x="3505200" y="1474644"/>
            <a:ext cx="550734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/>
              <a:t>Gas Electron </a:t>
            </a:r>
            <a:r>
              <a:rPr lang="en-US" sz="2000" dirty="0" smtClean="0"/>
              <a:t>Multiplier GEM</a:t>
            </a:r>
          </a:p>
          <a:p>
            <a:r>
              <a:rPr lang="en-US" sz="2000" dirty="0" smtClean="0"/>
              <a:t>Thick Gas Electron Multiplier </a:t>
            </a:r>
            <a:r>
              <a:rPr lang="en-US" sz="2000" dirty="0"/>
              <a:t>-  </a:t>
            </a:r>
            <a:r>
              <a:rPr lang="en-US" sz="2000" dirty="0" smtClean="0"/>
              <a:t>THGEM (a.k.a. LEM)</a:t>
            </a:r>
          </a:p>
          <a:p>
            <a:endParaRPr lang="en-GB" sz="20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0031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" name="Rectangle 298"/>
          <p:cNvSpPr/>
          <p:nvPr/>
        </p:nvSpPr>
        <p:spPr>
          <a:xfrm>
            <a:off x="183176" y="1311274"/>
            <a:ext cx="8732223" cy="490348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50" name="Group 49"/>
          <p:cNvGrpSpPr/>
          <p:nvPr/>
        </p:nvGrpSpPr>
        <p:grpSpPr>
          <a:xfrm>
            <a:off x="1233791" y="3167751"/>
            <a:ext cx="6632810" cy="1074402"/>
            <a:chOff x="1233791" y="2959678"/>
            <a:chExt cx="6632810" cy="1074402"/>
          </a:xfrm>
        </p:grpSpPr>
        <p:sp>
          <p:nvSpPr>
            <p:cNvPr id="48" name="Rounded Rectangle 47"/>
            <p:cNvSpPr/>
            <p:nvPr/>
          </p:nvSpPr>
          <p:spPr>
            <a:xfrm>
              <a:off x="1233791" y="3036332"/>
              <a:ext cx="6632810" cy="997748"/>
            </a:xfrm>
            <a:prstGeom prst="round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35" name="Oval 1134"/>
            <p:cNvSpPr/>
            <p:nvPr/>
          </p:nvSpPr>
          <p:spPr>
            <a:xfrm>
              <a:off x="5715000" y="2959678"/>
              <a:ext cx="1431401" cy="518796"/>
            </a:xfrm>
            <a:prstGeom prst="ellipse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Oval 25"/>
            <p:cNvSpPr/>
            <p:nvPr/>
          </p:nvSpPr>
          <p:spPr>
            <a:xfrm>
              <a:off x="2033409" y="2968360"/>
              <a:ext cx="1431401" cy="518796"/>
            </a:xfrm>
            <a:prstGeom prst="ellipse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33" name="Oval 1132"/>
            <p:cNvSpPr/>
            <p:nvPr/>
          </p:nvSpPr>
          <p:spPr>
            <a:xfrm>
              <a:off x="3810000" y="2964019"/>
              <a:ext cx="1431401" cy="518796"/>
            </a:xfrm>
            <a:prstGeom prst="ellipse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7" name="Title 1"/>
          <p:cNvSpPr>
            <a:spLocks noGrp="1"/>
          </p:cNvSpPr>
          <p:nvPr>
            <p:ph type="title"/>
          </p:nvPr>
        </p:nvSpPr>
        <p:spPr>
          <a:xfrm>
            <a:off x="0" y="127314"/>
            <a:ext cx="9144000" cy="939486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New concept: generating electroluminescence in a bubble</a:t>
            </a:r>
            <a:endParaRPr lang="he-IL" sz="3100" dirty="0"/>
          </a:p>
        </p:txBody>
      </p:sp>
      <p:grpSp>
        <p:nvGrpSpPr>
          <p:cNvPr id="46" name="Group 45"/>
          <p:cNvGrpSpPr/>
          <p:nvPr/>
        </p:nvGrpSpPr>
        <p:grpSpPr>
          <a:xfrm>
            <a:off x="1237201" y="2779275"/>
            <a:ext cx="6629400" cy="531025"/>
            <a:chOff x="1143000" y="4183070"/>
            <a:chExt cx="6629400" cy="531025"/>
          </a:xfrm>
        </p:grpSpPr>
        <p:sp>
          <p:nvSpPr>
            <p:cNvPr id="4" name="Rectangle 3"/>
            <p:cNvSpPr/>
            <p:nvPr/>
          </p:nvSpPr>
          <p:spPr>
            <a:xfrm>
              <a:off x="1143000" y="4267200"/>
              <a:ext cx="1143000" cy="381000"/>
            </a:xfrm>
            <a:prstGeom prst="rect">
              <a:avLst/>
            </a:pr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  <p:sp>
          <p:nvSpPr>
            <p:cNvPr id="5" name="Rectangle 4"/>
            <p:cNvSpPr/>
            <p:nvPr/>
          </p:nvSpPr>
          <p:spPr>
            <a:xfrm>
              <a:off x="1295400" y="4209812"/>
              <a:ext cx="838200" cy="57388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  <p:sp>
          <p:nvSpPr>
            <p:cNvPr id="6" name="Rectangle 5"/>
            <p:cNvSpPr/>
            <p:nvPr/>
          </p:nvSpPr>
          <p:spPr>
            <a:xfrm>
              <a:off x="1295400" y="4648200"/>
              <a:ext cx="838200" cy="54342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  <p:sp>
          <p:nvSpPr>
            <p:cNvPr id="7" name="Rectangle 6"/>
            <p:cNvSpPr/>
            <p:nvPr/>
          </p:nvSpPr>
          <p:spPr>
            <a:xfrm>
              <a:off x="2971800" y="4267200"/>
              <a:ext cx="1143000" cy="381000"/>
            </a:xfrm>
            <a:prstGeom prst="rect">
              <a:avLst/>
            </a:pr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  <p:sp>
          <p:nvSpPr>
            <p:cNvPr id="8" name="Rectangle 7"/>
            <p:cNvSpPr/>
            <p:nvPr/>
          </p:nvSpPr>
          <p:spPr>
            <a:xfrm>
              <a:off x="3124200" y="4202668"/>
              <a:ext cx="838200" cy="64532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  <p:sp>
          <p:nvSpPr>
            <p:cNvPr id="9" name="Rectangle 8"/>
            <p:cNvSpPr/>
            <p:nvPr/>
          </p:nvSpPr>
          <p:spPr>
            <a:xfrm>
              <a:off x="3124200" y="4648200"/>
              <a:ext cx="838200" cy="54342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4800600" y="4267200"/>
              <a:ext cx="1143000" cy="381000"/>
            </a:xfrm>
            <a:prstGeom prst="rect">
              <a:avLst/>
            </a:pr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4953000" y="4201482"/>
              <a:ext cx="838200" cy="65717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4953000" y="4648200"/>
              <a:ext cx="838200" cy="60267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6629400" y="4267200"/>
              <a:ext cx="1143000" cy="381000"/>
            </a:xfrm>
            <a:prstGeom prst="rect">
              <a:avLst/>
            </a:pr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  <p:sp>
          <p:nvSpPr>
            <p:cNvPr id="14" name="Rectangle 13"/>
            <p:cNvSpPr/>
            <p:nvPr/>
          </p:nvSpPr>
          <p:spPr>
            <a:xfrm>
              <a:off x="6781800" y="4183070"/>
              <a:ext cx="838200" cy="84129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  <p:sp>
          <p:nvSpPr>
            <p:cNvPr id="15" name="Rectangle 14"/>
            <p:cNvSpPr/>
            <p:nvPr/>
          </p:nvSpPr>
          <p:spPr>
            <a:xfrm>
              <a:off x="6781800" y="4648200"/>
              <a:ext cx="838200" cy="65895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802511" y="2285861"/>
            <a:ext cx="6912195" cy="523220"/>
            <a:chOff x="802511" y="2077788"/>
            <a:chExt cx="6912195" cy="523220"/>
          </a:xfrm>
        </p:grpSpPr>
        <p:sp>
          <p:nvSpPr>
            <p:cNvPr id="36" name="Rectangle 35"/>
            <p:cNvSpPr/>
            <p:nvPr/>
          </p:nvSpPr>
          <p:spPr>
            <a:xfrm>
              <a:off x="6876506" y="2545081"/>
              <a:ext cx="838200" cy="45719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  <p:sp>
          <p:nvSpPr>
            <p:cNvPr id="37" name="Rectangle 36"/>
            <p:cNvSpPr/>
            <p:nvPr/>
          </p:nvSpPr>
          <p:spPr>
            <a:xfrm>
              <a:off x="802511" y="2077788"/>
              <a:ext cx="696024" cy="52322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n-US" sz="2800" b="1" cap="none" spc="0" dirty="0" smtClean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accent2">
                      <a:lumMod val="60000"/>
                      <a:lumOff val="40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</a:rPr>
                <a:t>Cs I</a:t>
              </a:r>
              <a:endParaRPr lang="en-US" sz="2800" b="1" cap="none" spc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endParaRPr>
            </a:p>
          </p:txBody>
        </p:sp>
        <p:sp>
          <p:nvSpPr>
            <p:cNvPr id="1136" name="Rectangle 1135"/>
            <p:cNvSpPr/>
            <p:nvPr/>
          </p:nvSpPr>
          <p:spPr>
            <a:xfrm>
              <a:off x="3219448" y="2545081"/>
              <a:ext cx="838200" cy="45719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  <p:sp>
          <p:nvSpPr>
            <p:cNvPr id="1139" name="Rectangle 1138"/>
            <p:cNvSpPr/>
            <p:nvPr/>
          </p:nvSpPr>
          <p:spPr>
            <a:xfrm>
              <a:off x="5048248" y="2545081"/>
              <a:ext cx="838200" cy="45719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  <p:sp>
          <p:nvSpPr>
            <p:cNvPr id="1140" name="Rectangle 1139"/>
            <p:cNvSpPr/>
            <p:nvPr/>
          </p:nvSpPr>
          <p:spPr>
            <a:xfrm>
              <a:off x="1390651" y="2545081"/>
              <a:ext cx="838200" cy="45719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989265" y="1580928"/>
            <a:ext cx="1049460" cy="1025285"/>
            <a:chOff x="989265" y="1276645"/>
            <a:chExt cx="1049460" cy="1025285"/>
          </a:xfrm>
        </p:grpSpPr>
        <p:grpSp>
          <p:nvGrpSpPr>
            <p:cNvPr id="51" name="Group 50"/>
            <p:cNvGrpSpPr/>
            <p:nvPr/>
          </p:nvGrpSpPr>
          <p:grpSpPr>
            <a:xfrm rot="1082702">
              <a:off x="989265" y="1616270"/>
              <a:ext cx="914656" cy="685660"/>
              <a:chOff x="783736" y="1524000"/>
              <a:chExt cx="914656" cy="685660"/>
            </a:xfrm>
          </p:grpSpPr>
          <p:grpSp>
            <p:nvGrpSpPr>
              <p:cNvPr id="30" name="Group 29"/>
              <p:cNvGrpSpPr/>
              <p:nvPr/>
            </p:nvGrpSpPr>
            <p:grpSpPr>
              <a:xfrm>
                <a:off x="783736" y="1524000"/>
                <a:ext cx="838456" cy="647421"/>
                <a:chOff x="783736" y="1524000"/>
                <a:chExt cx="838456" cy="647421"/>
              </a:xfrm>
            </p:grpSpPr>
            <p:cxnSp>
              <p:nvCxnSpPr>
                <p:cNvPr id="18" name="Curved Connector 17"/>
                <p:cNvCxnSpPr/>
                <p:nvPr/>
              </p:nvCxnSpPr>
              <p:spPr>
                <a:xfrm>
                  <a:off x="783736" y="1524000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8" name="Curved Connector 37"/>
                <p:cNvCxnSpPr/>
                <p:nvPr/>
              </p:nvCxnSpPr>
              <p:spPr>
                <a:xfrm>
                  <a:off x="904386" y="1617523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9" name="Curved Connector 38"/>
                <p:cNvCxnSpPr/>
                <p:nvPr/>
              </p:nvCxnSpPr>
              <p:spPr>
                <a:xfrm>
                  <a:off x="1025036" y="1707871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0" name="Curved Connector 39"/>
                <p:cNvCxnSpPr/>
                <p:nvPr/>
              </p:nvCxnSpPr>
              <p:spPr>
                <a:xfrm>
                  <a:off x="1143000" y="1799946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2" name="Curved Connector 41"/>
                <p:cNvCxnSpPr/>
                <p:nvPr/>
              </p:nvCxnSpPr>
              <p:spPr>
                <a:xfrm>
                  <a:off x="1259065" y="1895196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3" name="Curved Connector 42"/>
                <p:cNvCxnSpPr/>
                <p:nvPr/>
              </p:nvCxnSpPr>
              <p:spPr>
                <a:xfrm>
                  <a:off x="1379715" y="1988719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4" name="Curved Connector 43"/>
                <p:cNvCxnSpPr/>
                <p:nvPr/>
              </p:nvCxnSpPr>
              <p:spPr>
                <a:xfrm>
                  <a:off x="1500365" y="2079067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49" name="Straight Arrow Connector 48"/>
              <p:cNvCxnSpPr/>
              <p:nvPr/>
            </p:nvCxnSpPr>
            <p:spPr>
              <a:xfrm>
                <a:off x="1622192" y="2171281"/>
                <a:ext cx="76200" cy="38379"/>
              </a:xfrm>
              <a:prstGeom prst="straightConnector1">
                <a:avLst/>
              </a:prstGeom>
              <a:ln w="19050">
                <a:solidFill>
                  <a:srgbClr val="7030A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056" name="TextBox 2055"/>
            <p:cNvSpPr txBox="1"/>
            <p:nvPr/>
          </p:nvSpPr>
          <p:spPr>
            <a:xfrm>
              <a:off x="1092504" y="1276645"/>
              <a:ext cx="946221" cy="276999"/>
            </a:xfrm>
            <a:prstGeom prst="rect">
              <a:avLst/>
            </a:prstGeom>
            <a:noFill/>
          </p:spPr>
          <p:txBody>
            <a:bodyPr wrap="none" rtlCol="1">
              <a:spAutoFit/>
            </a:bodyPr>
            <a:lstStyle/>
            <a:p>
              <a:r>
                <a:rPr lang="en-US" sz="1200" dirty="0" smtClean="0">
                  <a:solidFill>
                    <a:srgbClr val="7030A0"/>
                  </a:solidFill>
                </a:rPr>
                <a:t>VUV photon</a:t>
              </a:r>
            </a:p>
          </p:txBody>
        </p:sp>
      </p:grpSp>
      <p:grpSp>
        <p:nvGrpSpPr>
          <p:cNvPr id="31" name="Group 30"/>
          <p:cNvGrpSpPr/>
          <p:nvPr/>
        </p:nvGrpSpPr>
        <p:grpSpPr>
          <a:xfrm>
            <a:off x="1784349" y="1833339"/>
            <a:ext cx="1258792" cy="1321587"/>
            <a:chOff x="1784349" y="1529056"/>
            <a:chExt cx="1258792" cy="1321587"/>
          </a:xfrm>
        </p:grpSpPr>
        <p:grpSp>
          <p:nvGrpSpPr>
            <p:cNvPr id="2058" name="Group 2057"/>
            <p:cNvGrpSpPr/>
            <p:nvPr/>
          </p:nvGrpSpPr>
          <p:grpSpPr>
            <a:xfrm>
              <a:off x="1784349" y="1781610"/>
              <a:ext cx="909726" cy="1069033"/>
              <a:chOff x="1784349" y="1781610"/>
              <a:chExt cx="909726" cy="1069033"/>
            </a:xfrm>
          </p:grpSpPr>
          <p:sp>
            <p:nvSpPr>
              <p:cNvPr id="2052" name="Freeform 2051"/>
              <p:cNvSpPr/>
              <p:nvPr/>
            </p:nvSpPr>
            <p:spPr>
              <a:xfrm>
                <a:off x="1784349" y="1781610"/>
                <a:ext cx="908844" cy="941749"/>
              </a:xfrm>
              <a:custGeom>
                <a:avLst/>
                <a:gdLst>
                  <a:gd name="connsiteX0" fmla="*/ 0 w 1050925"/>
                  <a:gd name="connsiteY0" fmla="*/ 454086 h 1070036"/>
                  <a:gd name="connsiteX1" fmla="*/ 438150 w 1050925"/>
                  <a:gd name="connsiteY1" fmla="*/ 9586 h 1070036"/>
                  <a:gd name="connsiteX2" fmla="*/ 933450 w 1050925"/>
                  <a:gd name="connsiteY2" fmla="*/ 828736 h 1070036"/>
                  <a:gd name="connsiteX3" fmla="*/ 1050925 w 1050925"/>
                  <a:gd name="connsiteY3" fmla="*/ 1070036 h 1070036"/>
                  <a:gd name="connsiteX0" fmla="*/ 0 w 933450"/>
                  <a:gd name="connsiteY0" fmla="*/ 454086 h 828736"/>
                  <a:gd name="connsiteX1" fmla="*/ 438150 w 933450"/>
                  <a:gd name="connsiteY1" fmla="*/ 9586 h 828736"/>
                  <a:gd name="connsiteX2" fmla="*/ 933450 w 933450"/>
                  <a:gd name="connsiteY2" fmla="*/ 828736 h 828736"/>
                  <a:gd name="connsiteX0" fmla="*/ 0 w 965200"/>
                  <a:gd name="connsiteY0" fmla="*/ 469032 h 1151657"/>
                  <a:gd name="connsiteX1" fmla="*/ 438150 w 965200"/>
                  <a:gd name="connsiteY1" fmla="*/ 24532 h 1151657"/>
                  <a:gd name="connsiteX2" fmla="*/ 965200 w 965200"/>
                  <a:gd name="connsiteY2" fmla="*/ 1151657 h 1151657"/>
                  <a:gd name="connsiteX0" fmla="*/ 0 w 965200"/>
                  <a:gd name="connsiteY0" fmla="*/ 508069 h 1190694"/>
                  <a:gd name="connsiteX1" fmla="*/ 676275 w 965200"/>
                  <a:gd name="connsiteY1" fmla="*/ 22294 h 1190694"/>
                  <a:gd name="connsiteX2" fmla="*/ 965200 w 965200"/>
                  <a:gd name="connsiteY2" fmla="*/ 1190694 h 1190694"/>
                  <a:gd name="connsiteX0" fmla="*/ 0 w 942975"/>
                  <a:gd name="connsiteY0" fmla="*/ 503109 h 1084134"/>
                  <a:gd name="connsiteX1" fmla="*/ 676275 w 942975"/>
                  <a:gd name="connsiteY1" fmla="*/ 17334 h 1084134"/>
                  <a:gd name="connsiteX2" fmla="*/ 942975 w 942975"/>
                  <a:gd name="connsiteY2" fmla="*/ 1084134 h 1084134"/>
                  <a:gd name="connsiteX0" fmla="*/ 0 w 942975"/>
                  <a:gd name="connsiteY0" fmla="*/ 503109 h 1084134"/>
                  <a:gd name="connsiteX1" fmla="*/ 676275 w 942975"/>
                  <a:gd name="connsiteY1" fmla="*/ 17334 h 1084134"/>
                  <a:gd name="connsiteX2" fmla="*/ 942975 w 942975"/>
                  <a:gd name="connsiteY2" fmla="*/ 1084134 h 1084134"/>
                  <a:gd name="connsiteX0" fmla="*/ 0 w 923925"/>
                  <a:gd name="connsiteY0" fmla="*/ 493420 h 845845"/>
                  <a:gd name="connsiteX1" fmla="*/ 676275 w 923925"/>
                  <a:gd name="connsiteY1" fmla="*/ 7645 h 845845"/>
                  <a:gd name="connsiteX2" fmla="*/ 923925 w 923925"/>
                  <a:gd name="connsiteY2" fmla="*/ 845845 h 845845"/>
                  <a:gd name="connsiteX0" fmla="*/ 0 w 923925"/>
                  <a:gd name="connsiteY0" fmla="*/ 612088 h 964513"/>
                  <a:gd name="connsiteX1" fmla="*/ 657225 w 923925"/>
                  <a:gd name="connsiteY1" fmla="*/ 5663 h 964513"/>
                  <a:gd name="connsiteX2" fmla="*/ 923925 w 923925"/>
                  <a:gd name="connsiteY2" fmla="*/ 964513 h 964513"/>
                  <a:gd name="connsiteX0" fmla="*/ 0 w 923925"/>
                  <a:gd name="connsiteY0" fmla="*/ 607401 h 959826"/>
                  <a:gd name="connsiteX1" fmla="*/ 657225 w 923925"/>
                  <a:gd name="connsiteY1" fmla="*/ 976 h 959826"/>
                  <a:gd name="connsiteX2" fmla="*/ 923925 w 923925"/>
                  <a:gd name="connsiteY2" fmla="*/ 959826 h 959826"/>
                  <a:gd name="connsiteX0" fmla="*/ 0 w 911225"/>
                  <a:gd name="connsiteY0" fmla="*/ 668077 h 690302"/>
                  <a:gd name="connsiteX1" fmla="*/ 657225 w 911225"/>
                  <a:gd name="connsiteY1" fmla="*/ 61652 h 690302"/>
                  <a:gd name="connsiteX2" fmla="*/ 911225 w 911225"/>
                  <a:gd name="connsiteY2" fmla="*/ 690302 h 690302"/>
                  <a:gd name="connsiteX0" fmla="*/ 0 w 911225"/>
                  <a:gd name="connsiteY0" fmla="*/ 738623 h 760848"/>
                  <a:gd name="connsiteX1" fmla="*/ 622300 w 911225"/>
                  <a:gd name="connsiteY1" fmla="*/ 27423 h 760848"/>
                  <a:gd name="connsiteX2" fmla="*/ 911225 w 911225"/>
                  <a:gd name="connsiteY2" fmla="*/ 760848 h 760848"/>
                  <a:gd name="connsiteX0" fmla="*/ 0 w 911225"/>
                  <a:gd name="connsiteY0" fmla="*/ 797881 h 820106"/>
                  <a:gd name="connsiteX1" fmla="*/ 622300 w 911225"/>
                  <a:gd name="connsiteY1" fmla="*/ 86681 h 820106"/>
                  <a:gd name="connsiteX2" fmla="*/ 911225 w 911225"/>
                  <a:gd name="connsiteY2" fmla="*/ 820106 h 820106"/>
                  <a:gd name="connsiteX0" fmla="*/ 0 w 911225"/>
                  <a:gd name="connsiteY0" fmla="*/ 721110 h 743335"/>
                  <a:gd name="connsiteX1" fmla="*/ 327025 w 911225"/>
                  <a:gd name="connsiteY1" fmla="*/ 121035 h 743335"/>
                  <a:gd name="connsiteX2" fmla="*/ 911225 w 911225"/>
                  <a:gd name="connsiteY2" fmla="*/ 743335 h 743335"/>
                  <a:gd name="connsiteX0" fmla="*/ 0 w 911225"/>
                  <a:gd name="connsiteY0" fmla="*/ 697909 h 720134"/>
                  <a:gd name="connsiteX1" fmla="*/ 327025 w 911225"/>
                  <a:gd name="connsiteY1" fmla="*/ 97834 h 720134"/>
                  <a:gd name="connsiteX2" fmla="*/ 911225 w 911225"/>
                  <a:gd name="connsiteY2" fmla="*/ 720134 h 720134"/>
                  <a:gd name="connsiteX0" fmla="*/ 0 w 911225"/>
                  <a:gd name="connsiteY0" fmla="*/ 708804 h 731029"/>
                  <a:gd name="connsiteX1" fmla="*/ 327025 w 911225"/>
                  <a:gd name="connsiteY1" fmla="*/ 108729 h 731029"/>
                  <a:gd name="connsiteX2" fmla="*/ 911225 w 911225"/>
                  <a:gd name="connsiteY2" fmla="*/ 731029 h 731029"/>
                  <a:gd name="connsiteX0" fmla="*/ 0 w 908844"/>
                  <a:gd name="connsiteY0" fmla="*/ 640917 h 941749"/>
                  <a:gd name="connsiteX1" fmla="*/ 327025 w 908844"/>
                  <a:gd name="connsiteY1" fmla="*/ 40842 h 941749"/>
                  <a:gd name="connsiteX2" fmla="*/ 908844 w 908844"/>
                  <a:gd name="connsiteY2" fmla="*/ 941749 h 94174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908844" h="941749">
                    <a:moveTo>
                      <a:pt x="0" y="640917"/>
                    </a:moveTo>
                    <a:cubicBezTo>
                      <a:pt x="141287" y="387446"/>
                      <a:pt x="213254" y="141913"/>
                      <a:pt x="327025" y="40842"/>
                    </a:cubicBezTo>
                    <a:cubicBezTo>
                      <a:pt x="440796" y="-60229"/>
                      <a:pt x="908315" y="-44618"/>
                      <a:pt x="908844" y="941749"/>
                    </a:cubicBezTo>
                  </a:path>
                </a:pathLst>
              </a:custGeom>
              <a:noFill/>
              <a:ln>
                <a:solidFill>
                  <a:srgbClr val="A4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he-IL"/>
              </a:p>
            </p:txBody>
          </p:sp>
          <p:cxnSp>
            <p:nvCxnSpPr>
              <p:cNvPr id="2054" name="Straight Arrow Connector 2053"/>
              <p:cNvCxnSpPr/>
              <p:nvPr/>
            </p:nvCxnSpPr>
            <p:spPr>
              <a:xfrm>
                <a:off x="2694075" y="2716262"/>
                <a:ext cx="0" cy="134381"/>
              </a:xfrm>
              <a:prstGeom prst="straightConnector1">
                <a:avLst/>
              </a:prstGeom>
              <a:ln w="28575">
                <a:solidFill>
                  <a:srgbClr val="A4000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057" name="TextBox 2056"/>
                <p:cNvSpPr txBox="1"/>
                <p:nvPr/>
              </p:nvSpPr>
              <p:spPr>
                <a:xfrm>
                  <a:off x="2536784" y="1529056"/>
                  <a:ext cx="506357" cy="369332"/>
                </a:xfrm>
                <a:prstGeom prst="rect">
                  <a:avLst/>
                </a:prstGeom>
                <a:noFill/>
              </p:spPr>
              <p:txBody>
                <a:bodyPr wrap="none" rtlCol="1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p>
                          <m:sSupPr>
                            <m:ctrlPr>
                              <a:rPr lang="en-US" b="0" i="1" smtClean="0">
                                <a:solidFill>
                                  <a:srgbClr val="A4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b="0" i="1" smtClean="0">
                                <a:solidFill>
                                  <a:srgbClr val="A40000"/>
                                </a:solidFill>
                                <a:latin typeface="Cambria Math"/>
                              </a:rPr>
                              <m:t>𝑒</m:t>
                            </m:r>
                          </m:e>
                          <m:sup>
                            <m:r>
                              <a:rPr lang="en-US" b="0" i="1" smtClean="0">
                                <a:solidFill>
                                  <a:srgbClr val="A40000"/>
                                </a:solidFill>
                                <a:latin typeface="Cambria Math"/>
                              </a:rPr>
                              <m:t>−</m:t>
                            </m:r>
                          </m:sup>
                        </m:sSup>
                      </m:oMath>
                    </m:oMathPara>
                  </a14:m>
                  <a:endParaRPr lang="he-IL" dirty="0">
                    <a:solidFill>
                      <a:srgbClr val="A40000"/>
                    </a:solidFill>
                  </a:endParaRPr>
                </a:p>
              </p:txBody>
            </p:sp>
          </mc:Choice>
          <mc:Fallback xmlns="">
            <p:sp>
              <p:nvSpPr>
                <p:cNvPr id="2057" name="TextBox 2056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536784" y="1529056"/>
                  <a:ext cx="506357" cy="369332"/>
                </a:xfrm>
                <a:prstGeom prst="rect">
                  <a:avLst/>
                </a:prstGeom>
                <a:blipFill rotWithShape="1"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he-IL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35" name="Group 34"/>
          <p:cNvGrpSpPr/>
          <p:nvPr/>
        </p:nvGrpSpPr>
        <p:grpSpPr>
          <a:xfrm>
            <a:off x="2691694" y="3197892"/>
            <a:ext cx="14277" cy="591581"/>
            <a:chOff x="2700333" y="2597151"/>
            <a:chExt cx="14277" cy="591581"/>
          </a:xfrm>
        </p:grpSpPr>
        <p:cxnSp>
          <p:nvCxnSpPr>
            <p:cNvPr id="79" name="Straight Arrow Connector 78"/>
            <p:cNvCxnSpPr/>
            <p:nvPr/>
          </p:nvCxnSpPr>
          <p:spPr>
            <a:xfrm>
              <a:off x="2700333" y="2597151"/>
              <a:ext cx="0" cy="134381"/>
            </a:xfrm>
            <a:prstGeom prst="straightConnector1">
              <a:avLst/>
            </a:prstGeom>
            <a:ln w="28575">
              <a:solidFill>
                <a:srgbClr val="A4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Arrow Connector 79"/>
            <p:cNvCxnSpPr/>
            <p:nvPr/>
          </p:nvCxnSpPr>
          <p:spPr>
            <a:xfrm>
              <a:off x="2705092" y="2749551"/>
              <a:ext cx="0" cy="134381"/>
            </a:xfrm>
            <a:prstGeom prst="straightConnector1">
              <a:avLst/>
            </a:prstGeom>
            <a:ln w="28575">
              <a:solidFill>
                <a:srgbClr val="A4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Arrow Connector 80"/>
            <p:cNvCxnSpPr/>
            <p:nvPr/>
          </p:nvCxnSpPr>
          <p:spPr>
            <a:xfrm>
              <a:off x="2709851" y="2901951"/>
              <a:ext cx="0" cy="134381"/>
            </a:xfrm>
            <a:prstGeom prst="straightConnector1">
              <a:avLst/>
            </a:prstGeom>
            <a:ln w="28575">
              <a:solidFill>
                <a:srgbClr val="A4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Arrow Connector 81"/>
            <p:cNvCxnSpPr/>
            <p:nvPr/>
          </p:nvCxnSpPr>
          <p:spPr>
            <a:xfrm>
              <a:off x="2714610" y="3054351"/>
              <a:ext cx="0" cy="134381"/>
            </a:xfrm>
            <a:prstGeom prst="straightConnector1">
              <a:avLst/>
            </a:prstGeom>
            <a:ln w="28575">
              <a:solidFill>
                <a:srgbClr val="A4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63" name="Group 2062"/>
          <p:cNvGrpSpPr/>
          <p:nvPr/>
        </p:nvGrpSpPr>
        <p:grpSpPr>
          <a:xfrm>
            <a:off x="2059433" y="3398214"/>
            <a:ext cx="1513768" cy="1381859"/>
            <a:chOff x="2040031" y="2688937"/>
            <a:chExt cx="1513768" cy="1381859"/>
          </a:xfrm>
        </p:grpSpPr>
        <p:grpSp>
          <p:nvGrpSpPr>
            <p:cNvPr id="83" name="Group 82"/>
            <p:cNvGrpSpPr/>
            <p:nvPr/>
          </p:nvGrpSpPr>
          <p:grpSpPr>
            <a:xfrm rot="1082702">
              <a:off x="2585813" y="2845902"/>
              <a:ext cx="914656" cy="685660"/>
              <a:chOff x="783736" y="1524000"/>
              <a:chExt cx="914656" cy="685660"/>
            </a:xfrm>
          </p:grpSpPr>
          <p:grpSp>
            <p:nvGrpSpPr>
              <p:cNvPr id="84" name="Group 83"/>
              <p:cNvGrpSpPr/>
              <p:nvPr/>
            </p:nvGrpSpPr>
            <p:grpSpPr>
              <a:xfrm>
                <a:off x="783736" y="1524000"/>
                <a:ext cx="838456" cy="647421"/>
                <a:chOff x="783736" y="1524000"/>
                <a:chExt cx="838456" cy="647421"/>
              </a:xfrm>
            </p:grpSpPr>
            <p:cxnSp>
              <p:nvCxnSpPr>
                <p:cNvPr id="86" name="Curved Connector 85"/>
                <p:cNvCxnSpPr/>
                <p:nvPr/>
              </p:nvCxnSpPr>
              <p:spPr>
                <a:xfrm>
                  <a:off x="783736" y="1524000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7" name="Curved Connector 86"/>
                <p:cNvCxnSpPr/>
                <p:nvPr/>
              </p:nvCxnSpPr>
              <p:spPr>
                <a:xfrm>
                  <a:off x="904386" y="1617523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8" name="Curved Connector 87"/>
                <p:cNvCxnSpPr/>
                <p:nvPr/>
              </p:nvCxnSpPr>
              <p:spPr>
                <a:xfrm>
                  <a:off x="1025036" y="1707871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9" name="Curved Connector 88"/>
                <p:cNvCxnSpPr/>
                <p:nvPr/>
              </p:nvCxnSpPr>
              <p:spPr>
                <a:xfrm>
                  <a:off x="1143000" y="1799946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0" name="Curved Connector 89"/>
                <p:cNvCxnSpPr/>
                <p:nvPr/>
              </p:nvCxnSpPr>
              <p:spPr>
                <a:xfrm>
                  <a:off x="1259065" y="1895196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1" name="Curved Connector 90"/>
                <p:cNvCxnSpPr/>
                <p:nvPr/>
              </p:nvCxnSpPr>
              <p:spPr>
                <a:xfrm>
                  <a:off x="1379715" y="1988719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2" name="Curved Connector 91"/>
                <p:cNvCxnSpPr/>
                <p:nvPr/>
              </p:nvCxnSpPr>
              <p:spPr>
                <a:xfrm>
                  <a:off x="1500365" y="2079067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85" name="Straight Arrow Connector 84"/>
              <p:cNvCxnSpPr/>
              <p:nvPr/>
            </p:nvCxnSpPr>
            <p:spPr>
              <a:xfrm>
                <a:off x="1622192" y="2171281"/>
                <a:ext cx="76200" cy="38379"/>
              </a:xfrm>
              <a:prstGeom prst="straightConnector1">
                <a:avLst/>
              </a:prstGeom>
              <a:ln w="19050">
                <a:solidFill>
                  <a:srgbClr val="7030A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93" name="Group 92"/>
            <p:cNvGrpSpPr/>
            <p:nvPr/>
          </p:nvGrpSpPr>
          <p:grpSpPr>
            <a:xfrm rot="1082702">
              <a:off x="2639143" y="3128021"/>
              <a:ext cx="914656" cy="685660"/>
              <a:chOff x="783736" y="1524000"/>
              <a:chExt cx="914656" cy="685660"/>
            </a:xfrm>
          </p:grpSpPr>
          <p:grpSp>
            <p:nvGrpSpPr>
              <p:cNvPr id="94" name="Group 93"/>
              <p:cNvGrpSpPr/>
              <p:nvPr/>
            </p:nvGrpSpPr>
            <p:grpSpPr>
              <a:xfrm>
                <a:off x="783736" y="1524000"/>
                <a:ext cx="838456" cy="647421"/>
                <a:chOff x="783736" y="1524000"/>
                <a:chExt cx="838456" cy="647421"/>
              </a:xfrm>
            </p:grpSpPr>
            <p:cxnSp>
              <p:nvCxnSpPr>
                <p:cNvPr id="96" name="Curved Connector 95"/>
                <p:cNvCxnSpPr/>
                <p:nvPr/>
              </p:nvCxnSpPr>
              <p:spPr>
                <a:xfrm>
                  <a:off x="783736" y="1524000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7" name="Curved Connector 96"/>
                <p:cNvCxnSpPr/>
                <p:nvPr/>
              </p:nvCxnSpPr>
              <p:spPr>
                <a:xfrm>
                  <a:off x="904386" y="1617523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8" name="Curved Connector 97"/>
                <p:cNvCxnSpPr/>
                <p:nvPr/>
              </p:nvCxnSpPr>
              <p:spPr>
                <a:xfrm>
                  <a:off x="1025036" y="1707871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9" name="Curved Connector 98"/>
                <p:cNvCxnSpPr/>
                <p:nvPr/>
              </p:nvCxnSpPr>
              <p:spPr>
                <a:xfrm>
                  <a:off x="1143000" y="1799946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0" name="Curved Connector 99"/>
                <p:cNvCxnSpPr/>
                <p:nvPr/>
              </p:nvCxnSpPr>
              <p:spPr>
                <a:xfrm>
                  <a:off x="1259065" y="1895196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1" name="Curved Connector 100"/>
                <p:cNvCxnSpPr/>
                <p:nvPr/>
              </p:nvCxnSpPr>
              <p:spPr>
                <a:xfrm>
                  <a:off x="1379715" y="1988719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2" name="Curved Connector 101"/>
                <p:cNvCxnSpPr/>
                <p:nvPr/>
              </p:nvCxnSpPr>
              <p:spPr>
                <a:xfrm>
                  <a:off x="1500365" y="2079067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95" name="Straight Arrow Connector 94"/>
              <p:cNvCxnSpPr/>
              <p:nvPr/>
            </p:nvCxnSpPr>
            <p:spPr>
              <a:xfrm>
                <a:off x="1622192" y="2171281"/>
                <a:ext cx="76200" cy="38379"/>
              </a:xfrm>
              <a:prstGeom prst="straightConnector1">
                <a:avLst/>
              </a:prstGeom>
              <a:ln w="19050">
                <a:solidFill>
                  <a:srgbClr val="7030A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03" name="Group 102"/>
            <p:cNvGrpSpPr/>
            <p:nvPr/>
          </p:nvGrpSpPr>
          <p:grpSpPr>
            <a:xfrm rot="2907000">
              <a:off x="2314314" y="3162139"/>
              <a:ext cx="914656" cy="685660"/>
              <a:chOff x="783736" y="1524000"/>
              <a:chExt cx="914656" cy="685660"/>
            </a:xfrm>
          </p:grpSpPr>
          <p:grpSp>
            <p:nvGrpSpPr>
              <p:cNvPr id="104" name="Group 103"/>
              <p:cNvGrpSpPr/>
              <p:nvPr/>
            </p:nvGrpSpPr>
            <p:grpSpPr>
              <a:xfrm>
                <a:off x="783736" y="1524000"/>
                <a:ext cx="838456" cy="647421"/>
                <a:chOff x="783736" y="1524000"/>
                <a:chExt cx="838456" cy="647421"/>
              </a:xfrm>
            </p:grpSpPr>
            <p:cxnSp>
              <p:nvCxnSpPr>
                <p:cNvPr id="106" name="Curved Connector 105"/>
                <p:cNvCxnSpPr/>
                <p:nvPr/>
              </p:nvCxnSpPr>
              <p:spPr>
                <a:xfrm>
                  <a:off x="783736" y="1524000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7" name="Curved Connector 106"/>
                <p:cNvCxnSpPr/>
                <p:nvPr/>
              </p:nvCxnSpPr>
              <p:spPr>
                <a:xfrm>
                  <a:off x="904386" y="1617523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8" name="Curved Connector 107"/>
                <p:cNvCxnSpPr/>
                <p:nvPr/>
              </p:nvCxnSpPr>
              <p:spPr>
                <a:xfrm>
                  <a:off x="1025036" y="1707871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9" name="Curved Connector 108"/>
                <p:cNvCxnSpPr/>
                <p:nvPr/>
              </p:nvCxnSpPr>
              <p:spPr>
                <a:xfrm>
                  <a:off x="1143000" y="1799946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10" name="Curved Connector 109"/>
                <p:cNvCxnSpPr/>
                <p:nvPr/>
              </p:nvCxnSpPr>
              <p:spPr>
                <a:xfrm>
                  <a:off x="1259065" y="1895196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11" name="Curved Connector 110"/>
                <p:cNvCxnSpPr/>
                <p:nvPr/>
              </p:nvCxnSpPr>
              <p:spPr>
                <a:xfrm>
                  <a:off x="1379715" y="1988719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12" name="Curved Connector 111"/>
                <p:cNvCxnSpPr/>
                <p:nvPr/>
              </p:nvCxnSpPr>
              <p:spPr>
                <a:xfrm>
                  <a:off x="1500365" y="2079067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105" name="Straight Arrow Connector 104"/>
              <p:cNvCxnSpPr/>
              <p:nvPr/>
            </p:nvCxnSpPr>
            <p:spPr>
              <a:xfrm>
                <a:off x="1622192" y="2171281"/>
                <a:ext cx="76200" cy="38379"/>
              </a:xfrm>
              <a:prstGeom prst="straightConnector1">
                <a:avLst/>
              </a:prstGeom>
              <a:ln w="19050">
                <a:solidFill>
                  <a:srgbClr val="7030A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13" name="Group 112"/>
            <p:cNvGrpSpPr/>
            <p:nvPr/>
          </p:nvGrpSpPr>
          <p:grpSpPr>
            <a:xfrm rot="4053974">
              <a:off x="2009267" y="3057366"/>
              <a:ext cx="914656" cy="685660"/>
              <a:chOff x="783736" y="1524000"/>
              <a:chExt cx="914656" cy="685660"/>
            </a:xfrm>
          </p:grpSpPr>
          <p:grpSp>
            <p:nvGrpSpPr>
              <p:cNvPr id="114" name="Group 113"/>
              <p:cNvGrpSpPr/>
              <p:nvPr/>
            </p:nvGrpSpPr>
            <p:grpSpPr>
              <a:xfrm>
                <a:off x="783736" y="1524000"/>
                <a:ext cx="838456" cy="647421"/>
                <a:chOff x="783736" y="1524000"/>
                <a:chExt cx="838456" cy="647421"/>
              </a:xfrm>
            </p:grpSpPr>
            <p:cxnSp>
              <p:nvCxnSpPr>
                <p:cNvPr id="116" name="Curved Connector 115"/>
                <p:cNvCxnSpPr/>
                <p:nvPr/>
              </p:nvCxnSpPr>
              <p:spPr>
                <a:xfrm>
                  <a:off x="783736" y="1524000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17" name="Curved Connector 116"/>
                <p:cNvCxnSpPr/>
                <p:nvPr/>
              </p:nvCxnSpPr>
              <p:spPr>
                <a:xfrm>
                  <a:off x="904386" y="1617523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18" name="Curved Connector 117"/>
                <p:cNvCxnSpPr/>
                <p:nvPr/>
              </p:nvCxnSpPr>
              <p:spPr>
                <a:xfrm>
                  <a:off x="1025036" y="1707871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19" name="Curved Connector 118"/>
                <p:cNvCxnSpPr/>
                <p:nvPr/>
              </p:nvCxnSpPr>
              <p:spPr>
                <a:xfrm>
                  <a:off x="1143000" y="1799946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20" name="Curved Connector 119"/>
                <p:cNvCxnSpPr/>
                <p:nvPr/>
              </p:nvCxnSpPr>
              <p:spPr>
                <a:xfrm>
                  <a:off x="1259065" y="1895196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21" name="Curved Connector 120"/>
                <p:cNvCxnSpPr/>
                <p:nvPr/>
              </p:nvCxnSpPr>
              <p:spPr>
                <a:xfrm>
                  <a:off x="1379715" y="1988719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22" name="Curved Connector 121"/>
                <p:cNvCxnSpPr/>
                <p:nvPr/>
              </p:nvCxnSpPr>
              <p:spPr>
                <a:xfrm>
                  <a:off x="1500365" y="2079067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115" name="Straight Arrow Connector 114"/>
              <p:cNvCxnSpPr/>
              <p:nvPr/>
            </p:nvCxnSpPr>
            <p:spPr>
              <a:xfrm>
                <a:off x="1622192" y="2171281"/>
                <a:ext cx="76200" cy="38379"/>
              </a:xfrm>
              <a:prstGeom prst="straightConnector1">
                <a:avLst/>
              </a:prstGeom>
              <a:ln w="19050">
                <a:solidFill>
                  <a:srgbClr val="7030A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23" name="Group 122"/>
            <p:cNvGrpSpPr/>
            <p:nvPr/>
          </p:nvGrpSpPr>
          <p:grpSpPr>
            <a:xfrm rot="1082702">
              <a:off x="2587482" y="2696337"/>
              <a:ext cx="914656" cy="685660"/>
              <a:chOff x="783736" y="1524000"/>
              <a:chExt cx="914656" cy="685660"/>
            </a:xfrm>
          </p:grpSpPr>
          <p:grpSp>
            <p:nvGrpSpPr>
              <p:cNvPr id="124" name="Group 123"/>
              <p:cNvGrpSpPr/>
              <p:nvPr/>
            </p:nvGrpSpPr>
            <p:grpSpPr>
              <a:xfrm>
                <a:off x="783736" y="1524000"/>
                <a:ext cx="838456" cy="647421"/>
                <a:chOff x="783736" y="1524000"/>
                <a:chExt cx="838456" cy="647421"/>
              </a:xfrm>
            </p:grpSpPr>
            <p:cxnSp>
              <p:nvCxnSpPr>
                <p:cNvPr id="126" name="Curved Connector 125"/>
                <p:cNvCxnSpPr/>
                <p:nvPr/>
              </p:nvCxnSpPr>
              <p:spPr>
                <a:xfrm>
                  <a:off x="783736" y="1524000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27" name="Curved Connector 126"/>
                <p:cNvCxnSpPr/>
                <p:nvPr/>
              </p:nvCxnSpPr>
              <p:spPr>
                <a:xfrm>
                  <a:off x="904386" y="1617523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28" name="Curved Connector 127"/>
                <p:cNvCxnSpPr/>
                <p:nvPr/>
              </p:nvCxnSpPr>
              <p:spPr>
                <a:xfrm>
                  <a:off x="1025036" y="1707871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29" name="Curved Connector 128"/>
                <p:cNvCxnSpPr/>
                <p:nvPr/>
              </p:nvCxnSpPr>
              <p:spPr>
                <a:xfrm>
                  <a:off x="1143000" y="1799946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30" name="Curved Connector 129"/>
                <p:cNvCxnSpPr/>
                <p:nvPr/>
              </p:nvCxnSpPr>
              <p:spPr>
                <a:xfrm>
                  <a:off x="1259065" y="1895196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31" name="Curved Connector 130"/>
                <p:cNvCxnSpPr/>
                <p:nvPr/>
              </p:nvCxnSpPr>
              <p:spPr>
                <a:xfrm>
                  <a:off x="1379715" y="1988719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32" name="Curved Connector 131"/>
                <p:cNvCxnSpPr/>
                <p:nvPr/>
              </p:nvCxnSpPr>
              <p:spPr>
                <a:xfrm>
                  <a:off x="1500365" y="2079067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125" name="Straight Arrow Connector 124"/>
              <p:cNvCxnSpPr/>
              <p:nvPr/>
            </p:nvCxnSpPr>
            <p:spPr>
              <a:xfrm>
                <a:off x="1622192" y="2171281"/>
                <a:ext cx="76200" cy="38379"/>
              </a:xfrm>
              <a:prstGeom prst="straightConnector1">
                <a:avLst/>
              </a:prstGeom>
              <a:ln w="19050">
                <a:solidFill>
                  <a:srgbClr val="7030A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3" name="Group 132"/>
            <p:cNvGrpSpPr/>
            <p:nvPr/>
          </p:nvGrpSpPr>
          <p:grpSpPr>
            <a:xfrm rot="2155085">
              <a:off x="2494057" y="3357443"/>
              <a:ext cx="914656" cy="685660"/>
              <a:chOff x="783736" y="1524000"/>
              <a:chExt cx="914656" cy="685660"/>
            </a:xfrm>
          </p:grpSpPr>
          <p:grpSp>
            <p:nvGrpSpPr>
              <p:cNvPr id="134" name="Group 133"/>
              <p:cNvGrpSpPr/>
              <p:nvPr/>
            </p:nvGrpSpPr>
            <p:grpSpPr>
              <a:xfrm>
                <a:off x="783736" y="1524000"/>
                <a:ext cx="838456" cy="647421"/>
                <a:chOff x="783736" y="1524000"/>
                <a:chExt cx="838456" cy="647421"/>
              </a:xfrm>
            </p:grpSpPr>
            <p:cxnSp>
              <p:nvCxnSpPr>
                <p:cNvPr id="136" name="Curved Connector 135"/>
                <p:cNvCxnSpPr/>
                <p:nvPr/>
              </p:nvCxnSpPr>
              <p:spPr>
                <a:xfrm>
                  <a:off x="783736" y="1524000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37" name="Curved Connector 136"/>
                <p:cNvCxnSpPr/>
                <p:nvPr/>
              </p:nvCxnSpPr>
              <p:spPr>
                <a:xfrm>
                  <a:off x="904386" y="1617523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38" name="Curved Connector 137"/>
                <p:cNvCxnSpPr/>
                <p:nvPr/>
              </p:nvCxnSpPr>
              <p:spPr>
                <a:xfrm>
                  <a:off x="1025036" y="1707871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39" name="Curved Connector 138"/>
                <p:cNvCxnSpPr/>
                <p:nvPr/>
              </p:nvCxnSpPr>
              <p:spPr>
                <a:xfrm>
                  <a:off x="1143000" y="1799946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0" name="Curved Connector 139"/>
                <p:cNvCxnSpPr/>
                <p:nvPr/>
              </p:nvCxnSpPr>
              <p:spPr>
                <a:xfrm>
                  <a:off x="1259065" y="1895196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1" name="Curved Connector 140"/>
                <p:cNvCxnSpPr/>
                <p:nvPr/>
              </p:nvCxnSpPr>
              <p:spPr>
                <a:xfrm>
                  <a:off x="1379715" y="1988719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2" name="Curved Connector 141"/>
                <p:cNvCxnSpPr/>
                <p:nvPr/>
              </p:nvCxnSpPr>
              <p:spPr>
                <a:xfrm>
                  <a:off x="1500365" y="2079067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135" name="Straight Arrow Connector 134"/>
              <p:cNvCxnSpPr/>
              <p:nvPr/>
            </p:nvCxnSpPr>
            <p:spPr>
              <a:xfrm>
                <a:off x="1622192" y="2171281"/>
                <a:ext cx="76200" cy="38379"/>
              </a:xfrm>
              <a:prstGeom prst="straightConnector1">
                <a:avLst/>
              </a:prstGeom>
              <a:ln w="19050">
                <a:solidFill>
                  <a:srgbClr val="7030A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43" name="Group 142"/>
            <p:cNvGrpSpPr/>
            <p:nvPr/>
          </p:nvGrpSpPr>
          <p:grpSpPr>
            <a:xfrm rot="3635244">
              <a:off x="2153555" y="3270638"/>
              <a:ext cx="914656" cy="685660"/>
              <a:chOff x="783736" y="1524000"/>
              <a:chExt cx="914656" cy="685660"/>
            </a:xfrm>
          </p:grpSpPr>
          <p:grpSp>
            <p:nvGrpSpPr>
              <p:cNvPr id="144" name="Group 143"/>
              <p:cNvGrpSpPr/>
              <p:nvPr/>
            </p:nvGrpSpPr>
            <p:grpSpPr>
              <a:xfrm>
                <a:off x="783736" y="1524000"/>
                <a:ext cx="838456" cy="647421"/>
                <a:chOff x="783736" y="1524000"/>
                <a:chExt cx="838456" cy="647421"/>
              </a:xfrm>
            </p:grpSpPr>
            <p:cxnSp>
              <p:nvCxnSpPr>
                <p:cNvPr id="146" name="Curved Connector 145"/>
                <p:cNvCxnSpPr/>
                <p:nvPr/>
              </p:nvCxnSpPr>
              <p:spPr>
                <a:xfrm>
                  <a:off x="783736" y="1524000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7" name="Curved Connector 146"/>
                <p:cNvCxnSpPr/>
                <p:nvPr/>
              </p:nvCxnSpPr>
              <p:spPr>
                <a:xfrm>
                  <a:off x="904386" y="1617523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8" name="Curved Connector 147"/>
                <p:cNvCxnSpPr/>
                <p:nvPr/>
              </p:nvCxnSpPr>
              <p:spPr>
                <a:xfrm>
                  <a:off x="1025036" y="1707871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9" name="Curved Connector 148"/>
                <p:cNvCxnSpPr/>
                <p:nvPr/>
              </p:nvCxnSpPr>
              <p:spPr>
                <a:xfrm>
                  <a:off x="1143000" y="1799946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50" name="Curved Connector 149"/>
                <p:cNvCxnSpPr/>
                <p:nvPr/>
              </p:nvCxnSpPr>
              <p:spPr>
                <a:xfrm>
                  <a:off x="1259065" y="1895196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51" name="Curved Connector 150"/>
                <p:cNvCxnSpPr/>
                <p:nvPr/>
              </p:nvCxnSpPr>
              <p:spPr>
                <a:xfrm>
                  <a:off x="1379715" y="1988719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52" name="Curved Connector 151"/>
                <p:cNvCxnSpPr/>
                <p:nvPr/>
              </p:nvCxnSpPr>
              <p:spPr>
                <a:xfrm>
                  <a:off x="1500365" y="2079067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145" name="Straight Arrow Connector 144"/>
              <p:cNvCxnSpPr/>
              <p:nvPr/>
            </p:nvCxnSpPr>
            <p:spPr>
              <a:xfrm>
                <a:off x="1622192" y="2171281"/>
                <a:ext cx="76200" cy="38379"/>
              </a:xfrm>
              <a:prstGeom prst="straightConnector1">
                <a:avLst/>
              </a:prstGeom>
              <a:ln w="19050">
                <a:solidFill>
                  <a:srgbClr val="7030A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53" name="Group 152"/>
            <p:cNvGrpSpPr/>
            <p:nvPr/>
          </p:nvGrpSpPr>
          <p:grpSpPr>
            <a:xfrm rot="4732413">
              <a:off x="1925533" y="2803435"/>
              <a:ext cx="914656" cy="685660"/>
              <a:chOff x="783736" y="1524000"/>
              <a:chExt cx="914656" cy="685660"/>
            </a:xfrm>
          </p:grpSpPr>
          <p:grpSp>
            <p:nvGrpSpPr>
              <p:cNvPr id="154" name="Group 153"/>
              <p:cNvGrpSpPr/>
              <p:nvPr/>
            </p:nvGrpSpPr>
            <p:grpSpPr>
              <a:xfrm>
                <a:off x="783736" y="1524000"/>
                <a:ext cx="838456" cy="647421"/>
                <a:chOff x="783736" y="1524000"/>
                <a:chExt cx="838456" cy="647421"/>
              </a:xfrm>
            </p:grpSpPr>
            <p:cxnSp>
              <p:nvCxnSpPr>
                <p:cNvPr id="156" name="Curved Connector 155"/>
                <p:cNvCxnSpPr/>
                <p:nvPr/>
              </p:nvCxnSpPr>
              <p:spPr>
                <a:xfrm>
                  <a:off x="783736" y="1524000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57" name="Curved Connector 156"/>
                <p:cNvCxnSpPr/>
                <p:nvPr/>
              </p:nvCxnSpPr>
              <p:spPr>
                <a:xfrm>
                  <a:off x="904386" y="1617523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58" name="Curved Connector 157"/>
                <p:cNvCxnSpPr/>
                <p:nvPr/>
              </p:nvCxnSpPr>
              <p:spPr>
                <a:xfrm>
                  <a:off x="1025036" y="1707871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59" name="Curved Connector 158"/>
                <p:cNvCxnSpPr/>
                <p:nvPr/>
              </p:nvCxnSpPr>
              <p:spPr>
                <a:xfrm>
                  <a:off x="1143000" y="1799946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60" name="Curved Connector 159"/>
                <p:cNvCxnSpPr/>
                <p:nvPr/>
              </p:nvCxnSpPr>
              <p:spPr>
                <a:xfrm>
                  <a:off x="1259065" y="1895196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61" name="Curved Connector 160"/>
                <p:cNvCxnSpPr/>
                <p:nvPr/>
              </p:nvCxnSpPr>
              <p:spPr>
                <a:xfrm>
                  <a:off x="1379715" y="1988719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62" name="Curved Connector 161"/>
                <p:cNvCxnSpPr/>
                <p:nvPr/>
              </p:nvCxnSpPr>
              <p:spPr>
                <a:xfrm>
                  <a:off x="1500365" y="2079067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155" name="Straight Arrow Connector 154"/>
              <p:cNvCxnSpPr/>
              <p:nvPr/>
            </p:nvCxnSpPr>
            <p:spPr>
              <a:xfrm>
                <a:off x="1622192" y="2171281"/>
                <a:ext cx="76200" cy="38379"/>
              </a:xfrm>
              <a:prstGeom prst="straightConnector1">
                <a:avLst/>
              </a:prstGeom>
              <a:ln w="19050">
                <a:solidFill>
                  <a:srgbClr val="7030A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060" name="Rectangle 2059"/>
          <p:cNvSpPr/>
          <p:nvPr/>
        </p:nvSpPr>
        <p:spPr>
          <a:xfrm>
            <a:off x="1015271" y="5105400"/>
            <a:ext cx="7068031" cy="26235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dirty="0" smtClean="0"/>
              <a:t>Light readout (e.g. PMT , SiPM)</a:t>
            </a:r>
            <a:endParaRPr lang="he-IL" dirty="0"/>
          </a:p>
        </p:txBody>
      </p:sp>
      <p:grpSp>
        <p:nvGrpSpPr>
          <p:cNvPr id="443" name="Group 442"/>
          <p:cNvGrpSpPr/>
          <p:nvPr/>
        </p:nvGrpSpPr>
        <p:grpSpPr>
          <a:xfrm>
            <a:off x="5748284" y="3276886"/>
            <a:ext cx="1513768" cy="1381859"/>
            <a:chOff x="2040031" y="2688937"/>
            <a:chExt cx="1513768" cy="1381859"/>
          </a:xfrm>
        </p:grpSpPr>
        <p:grpSp>
          <p:nvGrpSpPr>
            <p:cNvPr id="444" name="Group 443"/>
            <p:cNvGrpSpPr/>
            <p:nvPr/>
          </p:nvGrpSpPr>
          <p:grpSpPr>
            <a:xfrm rot="1082702">
              <a:off x="2585813" y="2845902"/>
              <a:ext cx="914656" cy="685660"/>
              <a:chOff x="783736" y="1524000"/>
              <a:chExt cx="914656" cy="685660"/>
            </a:xfrm>
          </p:grpSpPr>
          <p:grpSp>
            <p:nvGrpSpPr>
              <p:cNvPr id="515" name="Group 514"/>
              <p:cNvGrpSpPr/>
              <p:nvPr/>
            </p:nvGrpSpPr>
            <p:grpSpPr>
              <a:xfrm>
                <a:off x="783736" y="1524000"/>
                <a:ext cx="838456" cy="647421"/>
                <a:chOff x="783736" y="1524000"/>
                <a:chExt cx="838456" cy="647421"/>
              </a:xfrm>
            </p:grpSpPr>
            <p:cxnSp>
              <p:nvCxnSpPr>
                <p:cNvPr id="517" name="Curved Connector 516"/>
                <p:cNvCxnSpPr/>
                <p:nvPr/>
              </p:nvCxnSpPr>
              <p:spPr>
                <a:xfrm>
                  <a:off x="783736" y="1524000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18" name="Curved Connector 517"/>
                <p:cNvCxnSpPr/>
                <p:nvPr/>
              </p:nvCxnSpPr>
              <p:spPr>
                <a:xfrm>
                  <a:off x="904386" y="1617523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19" name="Curved Connector 518"/>
                <p:cNvCxnSpPr/>
                <p:nvPr/>
              </p:nvCxnSpPr>
              <p:spPr>
                <a:xfrm>
                  <a:off x="1025036" y="1707871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20" name="Curved Connector 519"/>
                <p:cNvCxnSpPr/>
                <p:nvPr/>
              </p:nvCxnSpPr>
              <p:spPr>
                <a:xfrm>
                  <a:off x="1143000" y="1799946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21" name="Curved Connector 520"/>
                <p:cNvCxnSpPr/>
                <p:nvPr/>
              </p:nvCxnSpPr>
              <p:spPr>
                <a:xfrm>
                  <a:off x="1259065" y="1895196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22" name="Curved Connector 521"/>
                <p:cNvCxnSpPr/>
                <p:nvPr/>
              </p:nvCxnSpPr>
              <p:spPr>
                <a:xfrm>
                  <a:off x="1379715" y="1988719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23" name="Curved Connector 522"/>
                <p:cNvCxnSpPr/>
                <p:nvPr/>
              </p:nvCxnSpPr>
              <p:spPr>
                <a:xfrm>
                  <a:off x="1500365" y="2079067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516" name="Straight Arrow Connector 515"/>
              <p:cNvCxnSpPr/>
              <p:nvPr/>
            </p:nvCxnSpPr>
            <p:spPr>
              <a:xfrm>
                <a:off x="1622192" y="2171281"/>
                <a:ext cx="76200" cy="38379"/>
              </a:xfrm>
              <a:prstGeom prst="straightConnector1">
                <a:avLst/>
              </a:prstGeom>
              <a:ln w="19050">
                <a:solidFill>
                  <a:srgbClr val="7030A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45" name="Group 444"/>
            <p:cNvGrpSpPr/>
            <p:nvPr/>
          </p:nvGrpSpPr>
          <p:grpSpPr>
            <a:xfrm rot="1082702">
              <a:off x="2639143" y="3128021"/>
              <a:ext cx="914656" cy="685660"/>
              <a:chOff x="783736" y="1524000"/>
              <a:chExt cx="914656" cy="685660"/>
            </a:xfrm>
          </p:grpSpPr>
          <p:grpSp>
            <p:nvGrpSpPr>
              <p:cNvPr id="506" name="Group 505"/>
              <p:cNvGrpSpPr/>
              <p:nvPr/>
            </p:nvGrpSpPr>
            <p:grpSpPr>
              <a:xfrm>
                <a:off x="783736" y="1524000"/>
                <a:ext cx="838456" cy="647421"/>
                <a:chOff x="783736" y="1524000"/>
                <a:chExt cx="838456" cy="647421"/>
              </a:xfrm>
            </p:grpSpPr>
            <p:cxnSp>
              <p:nvCxnSpPr>
                <p:cNvPr id="508" name="Curved Connector 507"/>
                <p:cNvCxnSpPr/>
                <p:nvPr/>
              </p:nvCxnSpPr>
              <p:spPr>
                <a:xfrm>
                  <a:off x="783736" y="1524000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09" name="Curved Connector 508"/>
                <p:cNvCxnSpPr/>
                <p:nvPr/>
              </p:nvCxnSpPr>
              <p:spPr>
                <a:xfrm>
                  <a:off x="904386" y="1617523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10" name="Curved Connector 509"/>
                <p:cNvCxnSpPr/>
                <p:nvPr/>
              </p:nvCxnSpPr>
              <p:spPr>
                <a:xfrm>
                  <a:off x="1025036" y="1707871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11" name="Curved Connector 510"/>
                <p:cNvCxnSpPr/>
                <p:nvPr/>
              </p:nvCxnSpPr>
              <p:spPr>
                <a:xfrm>
                  <a:off x="1143000" y="1799946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12" name="Curved Connector 511"/>
                <p:cNvCxnSpPr/>
                <p:nvPr/>
              </p:nvCxnSpPr>
              <p:spPr>
                <a:xfrm>
                  <a:off x="1259065" y="1895196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13" name="Curved Connector 512"/>
                <p:cNvCxnSpPr/>
                <p:nvPr/>
              </p:nvCxnSpPr>
              <p:spPr>
                <a:xfrm>
                  <a:off x="1379715" y="1988719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14" name="Curved Connector 513"/>
                <p:cNvCxnSpPr/>
                <p:nvPr/>
              </p:nvCxnSpPr>
              <p:spPr>
                <a:xfrm>
                  <a:off x="1500365" y="2079067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507" name="Straight Arrow Connector 506"/>
              <p:cNvCxnSpPr/>
              <p:nvPr/>
            </p:nvCxnSpPr>
            <p:spPr>
              <a:xfrm>
                <a:off x="1622192" y="2171281"/>
                <a:ext cx="76200" cy="38379"/>
              </a:xfrm>
              <a:prstGeom prst="straightConnector1">
                <a:avLst/>
              </a:prstGeom>
              <a:ln w="19050">
                <a:solidFill>
                  <a:srgbClr val="7030A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46" name="Group 445"/>
            <p:cNvGrpSpPr/>
            <p:nvPr/>
          </p:nvGrpSpPr>
          <p:grpSpPr>
            <a:xfrm rot="2907000">
              <a:off x="2314314" y="3162139"/>
              <a:ext cx="914656" cy="685660"/>
              <a:chOff x="783736" y="1524000"/>
              <a:chExt cx="914656" cy="685660"/>
            </a:xfrm>
          </p:grpSpPr>
          <p:grpSp>
            <p:nvGrpSpPr>
              <p:cNvPr id="497" name="Group 496"/>
              <p:cNvGrpSpPr/>
              <p:nvPr/>
            </p:nvGrpSpPr>
            <p:grpSpPr>
              <a:xfrm>
                <a:off x="783736" y="1524000"/>
                <a:ext cx="838456" cy="647421"/>
                <a:chOff x="783736" y="1524000"/>
                <a:chExt cx="838456" cy="647421"/>
              </a:xfrm>
            </p:grpSpPr>
            <p:cxnSp>
              <p:nvCxnSpPr>
                <p:cNvPr id="499" name="Curved Connector 498"/>
                <p:cNvCxnSpPr/>
                <p:nvPr/>
              </p:nvCxnSpPr>
              <p:spPr>
                <a:xfrm>
                  <a:off x="783736" y="1524000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00" name="Curved Connector 499"/>
                <p:cNvCxnSpPr/>
                <p:nvPr/>
              </p:nvCxnSpPr>
              <p:spPr>
                <a:xfrm>
                  <a:off x="904386" y="1617523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01" name="Curved Connector 500"/>
                <p:cNvCxnSpPr/>
                <p:nvPr/>
              </p:nvCxnSpPr>
              <p:spPr>
                <a:xfrm>
                  <a:off x="1025036" y="1707871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02" name="Curved Connector 501"/>
                <p:cNvCxnSpPr/>
                <p:nvPr/>
              </p:nvCxnSpPr>
              <p:spPr>
                <a:xfrm>
                  <a:off x="1143000" y="1799946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03" name="Curved Connector 502"/>
                <p:cNvCxnSpPr/>
                <p:nvPr/>
              </p:nvCxnSpPr>
              <p:spPr>
                <a:xfrm>
                  <a:off x="1259065" y="1895196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04" name="Curved Connector 503"/>
                <p:cNvCxnSpPr/>
                <p:nvPr/>
              </p:nvCxnSpPr>
              <p:spPr>
                <a:xfrm>
                  <a:off x="1379715" y="1988719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05" name="Curved Connector 504"/>
                <p:cNvCxnSpPr/>
                <p:nvPr/>
              </p:nvCxnSpPr>
              <p:spPr>
                <a:xfrm>
                  <a:off x="1500365" y="2079067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498" name="Straight Arrow Connector 497"/>
              <p:cNvCxnSpPr/>
              <p:nvPr/>
            </p:nvCxnSpPr>
            <p:spPr>
              <a:xfrm>
                <a:off x="1622192" y="2171281"/>
                <a:ext cx="76200" cy="38379"/>
              </a:xfrm>
              <a:prstGeom prst="straightConnector1">
                <a:avLst/>
              </a:prstGeom>
              <a:ln w="19050">
                <a:solidFill>
                  <a:srgbClr val="7030A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47" name="Group 446"/>
            <p:cNvGrpSpPr/>
            <p:nvPr/>
          </p:nvGrpSpPr>
          <p:grpSpPr>
            <a:xfrm rot="4053974">
              <a:off x="2009267" y="3057366"/>
              <a:ext cx="914656" cy="685660"/>
              <a:chOff x="783736" y="1524000"/>
              <a:chExt cx="914656" cy="685660"/>
            </a:xfrm>
          </p:grpSpPr>
          <p:grpSp>
            <p:nvGrpSpPr>
              <p:cNvPr id="488" name="Group 487"/>
              <p:cNvGrpSpPr/>
              <p:nvPr/>
            </p:nvGrpSpPr>
            <p:grpSpPr>
              <a:xfrm>
                <a:off x="783736" y="1524000"/>
                <a:ext cx="838456" cy="647421"/>
                <a:chOff x="783736" y="1524000"/>
                <a:chExt cx="838456" cy="647421"/>
              </a:xfrm>
            </p:grpSpPr>
            <p:cxnSp>
              <p:nvCxnSpPr>
                <p:cNvPr id="490" name="Curved Connector 489"/>
                <p:cNvCxnSpPr/>
                <p:nvPr/>
              </p:nvCxnSpPr>
              <p:spPr>
                <a:xfrm>
                  <a:off x="783736" y="1524000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91" name="Curved Connector 490"/>
                <p:cNvCxnSpPr/>
                <p:nvPr/>
              </p:nvCxnSpPr>
              <p:spPr>
                <a:xfrm>
                  <a:off x="904386" y="1617523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92" name="Curved Connector 491"/>
                <p:cNvCxnSpPr/>
                <p:nvPr/>
              </p:nvCxnSpPr>
              <p:spPr>
                <a:xfrm>
                  <a:off x="1025036" y="1707871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93" name="Curved Connector 492"/>
                <p:cNvCxnSpPr/>
                <p:nvPr/>
              </p:nvCxnSpPr>
              <p:spPr>
                <a:xfrm>
                  <a:off x="1143000" y="1799946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94" name="Curved Connector 493"/>
                <p:cNvCxnSpPr/>
                <p:nvPr/>
              </p:nvCxnSpPr>
              <p:spPr>
                <a:xfrm>
                  <a:off x="1259065" y="1895196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95" name="Curved Connector 494"/>
                <p:cNvCxnSpPr/>
                <p:nvPr/>
              </p:nvCxnSpPr>
              <p:spPr>
                <a:xfrm>
                  <a:off x="1379715" y="1988719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96" name="Curved Connector 495"/>
                <p:cNvCxnSpPr/>
                <p:nvPr/>
              </p:nvCxnSpPr>
              <p:spPr>
                <a:xfrm>
                  <a:off x="1500365" y="2079067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489" name="Straight Arrow Connector 488"/>
              <p:cNvCxnSpPr/>
              <p:nvPr/>
            </p:nvCxnSpPr>
            <p:spPr>
              <a:xfrm>
                <a:off x="1622192" y="2171281"/>
                <a:ext cx="76200" cy="38379"/>
              </a:xfrm>
              <a:prstGeom prst="straightConnector1">
                <a:avLst/>
              </a:prstGeom>
              <a:ln w="19050">
                <a:solidFill>
                  <a:srgbClr val="7030A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48" name="Group 447"/>
            <p:cNvGrpSpPr/>
            <p:nvPr/>
          </p:nvGrpSpPr>
          <p:grpSpPr>
            <a:xfrm rot="1082702">
              <a:off x="2587482" y="2696337"/>
              <a:ext cx="914656" cy="685660"/>
              <a:chOff x="783736" y="1524000"/>
              <a:chExt cx="914656" cy="685660"/>
            </a:xfrm>
          </p:grpSpPr>
          <p:grpSp>
            <p:nvGrpSpPr>
              <p:cNvPr id="479" name="Group 478"/>
              <p:cNvGrpSpPr/>
              <p:nvPr/>
            </p:nvGrpSpPr>
            <p:grpSpPr>
              <a:xfrm>
                <a:off x="783736" y="1524000"/>
                <a:ext cx="838456" cy="647421"/>
                <a:chOff x="783736" y="1524000"/>
                <a:chExt cx="838456" cy="647421"/>
              </a:xfrm>
            </p:grpSpPr>
            <p:cxnSp>
              <p:nvCxnSpPr>
                <p:cNvPr id="481" name="Curved Connector 480"/>
                <p:cNvCxnSpPr/>
                <p:nvPr/>
              </p:nvCxnSpPr>
              <p:spPr>
                <a:xfrm>
                  <a:off x="783736" y="1524000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82" name="Curved Connector 481"/>
                <p:cNvCxnSpPr/>
                <p:nvPr/>
              </p:nvCxnSpPr>
              <p:spPr>
                <a:xfrm>
                  <a:off x="904386" y="1617523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83" name="Curved Connector 482"/>
                <p:cNvCxnSpPr/>
                <p:nvPr/>
              </p:nvCxnSpPr>
              <p:spPr>
                <a:xfrm>
                  <a:off x="1025036" y="1707871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84" name="Curved Connector 483"/>
                <p:cNvCxnSpPr/>
                <p:nvPr/>
              </p:nvCxnSpPr>
              <p:spPr>
                <a:xfrm>
                  <a:off x="1143000" y="1799946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85" name="Curved Connector 484"/>
                <p:cNvCxnSpPr/>
                <p:nvPr/>
              </p:nvCxnSpPr>
              <p:spPr>
                <a:xfrm>
                  <a:off x="1259065" y="1895196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86" name="Curved Connector 485"/>
                <p:cNvCxnSpPr/>
                <p:nvPr/>
              </p:nvCxnSpPr>
              <p:spPr>
                <a:xfrm>
                  <a:off x="1379715" y="1988719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87" name="Curved Connector 486"/>
                <p:cNvCxnSpPr/>
                <p:nvPr/>
              </p:nvCxnSpPr>
              <p:spPr>
                <a:xfrm>
                  <a:off x="1500365" y="2079067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480" name="Straight Arrow Connector 479"/>
              <p:cNvCxnSpPr/>
              <p:nvPr/>
            </p:nvCxnSpPr>
            <p:spPr>
              <a:xfrm>
                <a:off x="1622192" y="2171281"/>
                <a:ext cx="76200" cy="38379"/>
              </a:xfrm>
              <a:prstGeom prst="straightConnector1">
                <a:avLst/>
              </a:prstGeom>
              <a:ln w="19050">
                <a:solidFill>
                  <a:srgbClr val="7030A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49" name="Group 448"/>
            <p:cNvGrpSpPr/>
            <p:nvPr/>
          </p:nvGrpSpPr>
          <p:grpSpPr>
            <a:xfrm rot="2155085">
              <a:off x="2494057" y="3357443"/>
              <a:ext cx="914656" cy="685660"/>
              <a:chOff x="783736" y="1524000"/>
              <a:chExt cx="914656" cy="685660"/>
            </a:xfrm>
          </p:grpSpPr>
          <p:grpSp>
            <p:nvGrpSpPr>
              <p:cNvPr id="470" name="Group 469"/>
              <p:cNvGrpSpPr/>
              <p:nvPr/>
            </p:nvGrpSpPr>
            <p:grpSpPr>
              <a:xfrm>
                <a:off x="783736" y="1524000"/>
                <a:ext cx="838456" cy="647421"/>
                <a:chOff x="783736" y="1524000"/>
                <a:chExt cx="838456" cy="647421"/>
              </a:xfrm>
            </p:grpSpPr>
            <p:cxnSp>
              <p:nvCxnSpPr>
                <p:cNvPr id="472" name="Curved Connector 471"/>
                <p:cNvCxnSpPr/>
                <p:nvPr/>
              </p:nvCxnSpPr>
              <p:spPr>
                <a:xfrm>
                  <a:off x="783736" y="1524000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73" name="Curved Connector 472"/>
                <p:cNvCxnSpPr/>
                <p:nvPr/>
              </p:nvCxnSpPr>
              <p:spPr>
                <a:xfrm>
                  <a:off x="904386" y="1617523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74" name="Curved Connector 473"/>
                <p:cNvCxnSpPr/>
                <p:nvPr/>
              </p:nvCxnSpPr>
              <p:spPr>
                <a:xfrm>
                  <a:off x="1025036" y="1707871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75" name="Curved Connector 474"/>
                <p:cNvCxnSpPr/>
                <p:nvPr/>
              </p:nvCxnSpPr>
              <p:spPr>
                <a:xfrm>
                  <a:off x="1143000" y="1799946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76" name="Curved Connector 475"/>
                <p:cNvCxnSpPr/>
                <p:nvPr/>
              </p:nvCxnSpPr>
              <p:spPr>
                <a:xfrm>
                  <a:off x="1259065" y="1895196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77" name="Curved Connector 476"/>
                <p:cNvCxnSpPr/>
                <p:nvPr/>
              </p:nvCxnSpPr>
              <p:spPr>
                <a:xfrm>
                  <a:off x="1379715" y="1988719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78" name="Curved Connector 477"/>
                <p:cNvCxnSpPr/>
                <p:nvPr/>
              </p:nvCxnSpPr>
              <p:spPr>
                <a:xfrm>
                  <a:off x="1500365" y="2079067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471" name="Straight Arrow Connector 470"/>
              <p:cNvCxnSpPr/>
              <p:nvPr/>
            </p:nvCxnSpPr>
            <p:spPr>
              <a:xfrm>
                <a:off x="1622192" y="2171281"/>
                <a:ext cx="76200" cy="38379"/>
              </a:xfrm>
              <a:prstGeom prst="straightConnector1">
                <a:avLst/>
              </a:prstGeom>
              <a:ln w="19050">
                <a:solidFill>
                  <a:srgbClr val="7030A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50" name="Group 449"/>
            <p:cNvGrpSpPr/>
            <p:nvPr/>
          </p:nvGrpSpPr>
          <p:grpSpPr>
            <a:xfrm rot="3635244">
              <a:off x="2153555" y="3270638"/>
              <a:ext cx="914656" cy="685660"/>
              <a:chOff x="783736" y="1524000"/>
              <a:chExt cx="914656" cy="685660"/>
            </a:xfrm>
          </p:grpSpPr>
          <p:grpSp>
            <p:nvGrpSpPr>
              <p:cNvPr id="461" name="Group 460"/>
              <p:cNvGrpSpPr/>
              <p:nvPr/>
            </p:nvGrpSpPr>
            <p:grpSpPr>
              <a:xfrm>
                <a:off x="783736" y="1524000"/>
                <a:ext cx="838456" cy="647421"/>
                <a:chOff x="783736" y="1524000"/>
                <a:chExt cx="838456" cy="647421"/>
              </a:xfrm>
            </p:grpSpPr>
            <p:cxnSp>
              <p:nvCxnSpPr>
                <p:cNvPr id="463" name="Curved Connector 462"/>
                <p:cNvCxnSpPr/>
                <p:nvPr/>
              </p:nvCxnSpPr>
              <p:spPr>
                <a:xfrm>
                  <a:off x="783736" y="1524000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64" name="Curved Connector 463"/>
                <p:cNvCxnSpPr/>
                <p:nvPr/>
              </p:nvCxnSpPr>
              <p:spPr>
                <a:xfrm>
                  <a:off x="904386" y="1617523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65" name="Curved Connector 464"/>
                <p:cNvCxnSpPr/>
                <p:nvPr/>
              </p:nvCxnSpPr>
              <p:spPr>
                <a:xfrm>
                  <a:off x="1025036" y="1707871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66" name="Curved Connector 465"/>
                <p:cNvCxnSpPr/>
                <p:nvPr/>
              </p:nvCxnSpPr>
              <p:spPr>
                <a:xfrm>
                  <a:off x="1143000" y="1799946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67" name="Curved Connector 466"/>
                <p:cNvCxnSpPr/>
                <p:nvPr/>
              </p:nvCxnSpPr>
              <p:spPr>
                <a:xfrm>
                  <a:off x="1259065" y="1895196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68" name="Curved Connector 467"/>
                <p:cNvCxnSpPr/>
                <p:nvPr/>
              </p:nvCxnSpPr>
              <p:spPr>
                <a:xfrm>
                  <a:off x="1379715" y="1988719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69" name="Curved Connector 468"/>
                <p:cNvCxnSpPr/>
                <p:nvPr/>
              </p:nvCxnSpPr>
              <p:spPr>
                <a:xfrm>
                  <a:off x="1500365" y="2079067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462" name="Straight Arrow Connector 461"/>
              <p:cNvCxnSpPr/>
              <p:nvPr/>
            </p:nvCxnSpPr>
            <p:spPr>
              <a:xfrm>
                <a:off x="1622192" y="2171281"/>
                <a:ext cx="76200" cy="38379"/>
              </a:xfrm>
              <a:prstGeom prst="straightConnector1">
                <a:avLst/>
              </a:prstGeom>
              <a:ln w="19050">
                <a:solidFill>
                  <a:srgbClr val="7030A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51" name="Group 450"/>
            <p:cNvGrpSpPr/>
            <p:nvPr/>
          </p:nvGrpSpPr>
          <p:grpSpPr>
            <a:xfrm rot="4732413">
              <a:off x="1925533" y="2803435"/>
              <a:ext cx="914656" cy="685660"/>
              <a:chOff x="783736" y="1524000"/>
              <a:chExt cx="914656" cy="685660"/>
            </a:xfrm>
          </p:grpSpPr>
          <p:grpSp>
            <p:nvGrpSpPr>
              <p:cNvPr id="452" name="Group 451"/>
              <p:cNvGrpSpPr/>
              <p:nvPr/>
            </p:nvGrpSpPr>
            <p:grpSpPr>
              <a:xfrm>
                <a:off x="783736" y="1524000"/>
                <a:ext cx="838456" cy="647421"/>
                <a:chOff x="783736" y="1524000"/>
                <a:chExt cx="838456" cy="647421"/>
              </a:xfrm>
            </p:grpSpPr>
            <p:cxnSp>
              <p:nvCxnSpPr>
                <p:cNvPr id="454" name="Curved Connector 453"/>
                <p:cNvCxnSpPr/>
                <p:nvPr/>
              </p:nvCxnSpPr>
              <p:spPr>
                <a:xfrm>
                  <a:off x="783736" y="1524000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55" name="Curved Connector 454"/>
                <p:cNvCxnSpPr/>
                <p:nvPr/>
              </p:nvCxnSpPr>
              <p:spPr>
                <a:xfrm>
                  <a:off x="904386" y="1617523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56" name="Curved Connector 455"/>
                <p:cNvCxnSpPr/>
                <p:nvPr/>
              </p:nvCxnSpPr>
              <p:spPr>
                <a:xfrm>
                  <a:off x="1025036" y="1707871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57" name="Curved Connector 456"/>
                <p:cNvCxnSpPr/>
                <p:nvPr/>
              </p:nvCxnSpPr>
              <p:spPr>
                <a:xfrm>
                  <a:off x="1143000" y="1799946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58" name="Curved Connector 457"/>
                <p:cNvCxnSpPr/>
                <p:nvPr/>
              </p:nvCxnSpPr>
              <p:spPr>
                <a:xfrm>
                  <a:off x="1259065" y="1895196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59" name="Curved Connector 458"/>
                <p:cNvCxnSpPr/>
                <p:nvPr/>
              </p:nvCxnSpPr>
              <p:spPr>
                <a:xfrm>
                  <a:off x="1379715" y="1988719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60" name="Curved Connector 459"/>
                <p:cNvCxnSpPr/>
                <p:nvPr/>
              </p:nvCxnSpPr>
              <p:spPr>
                <a:xfrm>
                  <a:off x="1500365" y="2079067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453" name="Straight Arrow Connector 452"/>
              <p:cNvCxnSpPr/>
              <p:nvPr/>
            </p:nvCxnSpPr>
            <p:spPr>
              <a:xfrm>
                <a:off x="1622192" y="2171281"/>
                <a:ext cx="76200" cy="38379"/>
              </a:xfrm>
              <a:prstGeom prst="straightConnector1">
                <a:avLst/>
              </a:prstGeom>
              <a:ln w="19050">
                <a:solidFill>
                  <a:srgbClr val="7030A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551" name="TextBox 550"/>
              <p:cNvSpPr txBox="1"/>
              <p:nvPr/>
            </p:nvSpPr>
            <p:spPr>
              <a:xfrm>
                <a:off x="6285797" y="1634188"/>
                <a:ext cx="506357" cy="369332"/>
              </a:xfrm>
              <a:prstGeom prst="rect">
                <a:avLst/>
              </a:prstGeom>
              <a:noFill/>
            </p:spPr>
            <p:txBody>
              <a:bodyPr wrap="none" rtlCol="1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b="0" i="1" smtClean="0">
                              <a:solidFill>
                                <a:srgbClr val="A4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0" i="1" smtClean="0">
                              <a:solidFill>
                                <a:srgbClr val="A40000"/>
                              </a:solidFill>
                              <a:latin typeface="Cambria Math"/>
                            </a:rPr>
                            <m:t>𝑒</m:t>
                          </m:r>
                        </m:e>
                        <m:sup>
                          <m:r>
                            <a:rPr lang="en-US" b="0" i="1" smtClean="0">
                              <a:solidFill>
                                <a:srgbClr val="A40000"/>
                              </a:solidFill>
                              <a:latin typeface="Cambria Math"/>
                            </a:rPr>
                            <m:t>−</m:t>
                          </m:r>
                        </m:sup>
                      </m:sSup>
                    </m:oMath>
                  </m:oMathPara>
                </a14:m>
                <a:endParaRPr lang="he-IL" dirty="0">
                  <a:solidFill>
                    <a:srgbClr val="A40000"/>
                  </a:solidFill>
                </a:endParaRPr>
              </a:p>
            </p:txBody>
          </p:sp>
        </mc:Choice>
        <mc:Fallback xmlns="">
          <p:sp>
            <p:nvSpPr>
              <p:cNvPr id="551" name="TextBox 55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85797" y="1634188"/>
                <a:ext cx="506357" cy="369332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extBox 2"/>
          <p:cNvSpPr txBox="1"/>
          <p:nvPr/>
        </p:nvSpPr>
        <p:spPr>
          <a:xfrm>
            <a:off x="314314" y="5562600"/>
            <a:ext cx="3269123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2400" b="1" dirty="0" smtClean="0"/>
              <a:t>Noble liquid (LXe / LAr)</a:t>
            </a:r>
            <a:endParaRPr lang="he-IL" b="1" dirty="0"/>
          </a:p>
        </p:txBody>
      </p:sp>
      <p:grpSp>
        <p:nvGrpSpPr>
          <p:cNvPr id="1128" name="Group 1127"/>
          <p:cNvGrpSpPr/>
          <p:nvPr/>
        </p:nvGrpSpPr>
        <p:grpSpPr>
          <a:xfrm>
            <a:off x="6393863" y="3175919"/>
            <a:ext cx="14277" cy="591581"/>
            <a:chOff x="2700333" y="2597151"/>
            <a:chExt cx="14277" cy="591581"/>
          </a:xfrm>
        </p:grpSpPr>
        <p:cxnSp>
          <p:nvCxnSpPr>
            <p:cNvPr id="1129" name="Straight Arrow Connector 1128"/>
            <p:cNvCxnSpPr/>
            <p:nvPr/>
          </p:nvCxnSpPr>
          <p:spPr>
            <a:xfrm>
              <a:off x="2700333" y="2597151"/>
              <a:ext cx="0" cy="134381"/>
            </a:xfrm>
            <a:prstGeom prst="straightConnector1">
              <a:avLst/>
            </a:prstGeom>
            <a:ln w="28575">
              <a:solidFill>
                <a:srgbClr val="A4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0" name="Straight Arrow Connector 1129"/>
            <p:cNvCxnSpPr/>
            <p:nvPr/>
          </p:nvCxnSpPr>
          <p:spPr>
            <a:xfrm>
              <a:off x="2705092" y="2749551"/>
              <a:ext cx="0" cy="134381"/>
            </a:xfrm>
            <a:prstGeom prst="straightConnector1">
              <a:avLst/>
            </a:prstGeom>
            <a:ln w="28575">
              <a:solidFill>
                <a:srgbClr val="A4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1" name="Straight Arrow Connector 1130"/>
            <p:cNvCxnSpPr/>
            <p:nvPr/>
          </p:nvCxnSpPr>
          <p:spPr>
            <a:xfrm>
              <a:off x="2709851" y="2901951"/>
              <a:ext cx="0" cy="134381"/>
            </a:xfrm>
            <a:prstGeom prst="straightConnector1">
              <a:avLst/>
            </a:prstGeom>
            <a:ln w="28575">
              <a:solidFill>
                <a:srgbClr val="A4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2" name="Straight Arrow Connector 1131"/>
            <p:cNvCxnSpPr/>
            <p:nvPr/>
          </p:nvCxnSpPr>
          <p:spPr>
            <a:xfrm>
              <a:off x="2714610" y="3054351"/>
              <a:ext cx="0" cy="134381"/>
            </a:xfrm>
            <a:prstGeom prst="straightConnector1">
              <a:avLst/>
            </a:prstGeom>
            <a:ln w="28575">
              <a:solidFill>
                <a:srgbClr val="A4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7" name="Group 46"/>
          <p:cNvGrpSpPr/>
          <p:nvPr/>
        </p:nvGrpSpPr>
        <p:grpSpPr>
          <a:xfrm>
            <a:off x="5855235" y="1360641"/>
            <a:ext cx="540555" cy="1803924"/>
            <a:chOff x="5847545" y="786876"/>
            <a:chExt cx="540555" cy="1803924"/>
          </a:xfrm>
        </p:grpSpPr>
        <p:sp>
          <p:nvSpPr>
            <p:cNvPr id="2068" name="Freeform 2067"/>
            <p:cNvSpPr/>
            <p:nvPr/>
          </p:nvSpPr>
          <p:spPr>
            <a:xfrm>
              <a:off x="5847545" y="786876"/>
              <a:ext cx="536399" cy="1740423"/>
            </a:xfrm>
            <a:custGeom>
              <a:avLst/>
              <a:gdLst>
                <a:gd name="connsiteX0" fmla="*/ 0 w 406790"/>
                <a:gd name="connsiteY0" fmla="*/ 0 h 1384300"/>
                <a:gd name="connsiteX1" fmla="*/ 374650 w 406790"/>
                <a:gd name="connsiteY1" fmla="*/ 546100 h 1384300"/>
                <a:gd name="connsiteX2" fmla="*/ 361950 w 406790"/>
                <a:gd name="connsiteY2" fmla="*/ 1384300 h 1384300"/>
                <a:gd name="connsiteX0" fmla="*/ 0 w 374330"/>
                <a:gd name="connsiteY0" fmla="*/ 0 h 1384300"/>
                <a:gd name="connsiteX1" fmla="*/ 288022 w 374330"/>
                <a:gd name="connsiteY1" fmla="*/ 498665 h 1384300"/>
                <a:gd name="connsiteX2" fmla="*/ 361950 w 374330"/>
                <a:gd name="connsiteY2" fmla="*/ 1384300 h 1384300"/>
                <a:gd name="connsiteX0" fmla="*/ 0 w 336456"/>
                <a:gd name="connsiteY0" fmla="*/ 0 h 1479172"/>
                <a:gd name="connsiteX1" fmla="*/ 250896 w 336456"/>
                <a:gd name="connsiteY1" fmla="*/ 593537 h 1479172"/>
                <a:gd name="connsiteX2" fmla="*/ 324824 w 336456"/>
                <a:gd name="connsiteY2" fmla="*/ 1479172 h 1479172"/>
                <a:gd name="connsiteX0" fmla="*/ 0 w 336457"/>
                <a:gd name="connsiteY0" fmla="*/ 0 h 1479172"/>
                <a:gd name="connsiteX1" fmla="*/ 250896 w 336457"/>
                <a:gd name="connsiteY1" fmla="*/ 593537 h 1479172"/>
                <a:gd name="connsiteX2" fmla="*/ 324824 w 336457"/>
                <a:gd name="connsiteY2" fmla="*/ 1479172 h 1479172"/>
                <a:gd name="connsiteX0" fmla="*/ 0 w 331938"/>
                <a:gd name="connsiteY0" fmla="*/ 0 h 1479172"/>
                <a:gd name="connsiteX1" fmla="*/ 193969 w 331938"/>
                <a:gd name="connsiteY1" fmla="*/ 527654 h 1479172"/>
                <a:gd name="connsiteX2" fmla="*/ 324824 w 331938"/>
                <a:gd name="connsiteY2" fmla="*/ 1479172 h 1479172"/>
                <a:gd name="connsiteX0" fmla="*/ 0 w 545785"/>
                <a:gd name="connsiteY0" fmla="*/ 0 h 1926123"/>
                <a:gd name="connsiteX1" fmla="*/ 407816 w 545785"/>
                <a:gd name="connsiteY1" fmla="*/ 974605 h 1926123"/>
                <a:gd name="connsiteX2" fmla="*/ 538671 w 545785"/>
                <a:gd name="connsiteY2" fmla="*/ 1926123 h 1926123"/>
                <a:gd name="connsiteX0" fmla="*/ 0 w 545785"/>
                <a:gd name="connsiteY0" fmla="*/ 0 h 1926123"/>
                <a:gd name="connsiteX1" fmla="*/ 407816 w 545785"/>
                <a:gd name="connsiteY1" fmla="*/ 974605 h 1926123"/>
                <a:gd name="connsiteX2" fmla="*/ 538671 w 545785"/>
                <a:gd name="connsiteY2" fmla="*/ 1926123 h 1926123"/>
                <a:gd name="connsiteX0" fmla="*/ 11750 w 557535"/>
                <a:gd name="connsiteY0" fmla="*/ 0 h 1926123"/>
                <a:gd name="connsiteX1" fmla="*/ 419566 w 557535"/>
                <a:gd name="connsiteY1" fmla="*/ 974605 h 1926123"/>
                <a:gd name="connsiteX2" fmla="*/ 550421 w 557535"/>
                <a:gd name="connsiteY2" fmla="*/ 1926123 h 19261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57535" h="1926123">
                  <a:moveTo>
                    <a:pt x="11750" y="0"/>
                  </a:moveTo>
                  <a:cubicBezTo>
                    <a:pt x="-77111" y="253090"/>
                    <a:pt x="365429" y="728076"/>
                    <a:pt x="419566" y="974605"/>
                  </a:cubicBezTo>
                  <a:cubicBezTo>
                    <a:pt x="473703" y="1221134"/>
                    <a:pt x="586933" y="1622381"/>
                    <a:pt x="550421" y="1926123"/>
                  </a:cubicBezTo>
                </a:path>
              </a:pathLst>
            </a:custGeom>
            <a:noFill/>
            <a:ln>
              <a:solidFill>
                <a:srgbClr val="A4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  <p:cxnSp>
          <p:nvCxnSpPr>
            <p:cNvPr id="1134" name="Straight Arrow Connector 1133"/>
            <p:cNvCxnSpPr/>
            <p:nvPr/>
          </p:nvCxnSpPr>
          <p:spPr>
            <a:xfrm>
              <a:off x="6388100" y="2456419"/>
              <a:ext cx="0" cy="134381"/>
            </a:xfrm>
            <a:prstGeom prst="straightConnector1">
              <a:avLst/>
            </a:prstGeom>
            <a:ln w="28575">
              <a:solidFill>
                <a:srgbClr val="A4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5" name="Slide Number Placeholder 2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</a:t>
            </a:fld>
            <a:endParaRPr lang="en-US"/>
          </a:p>
        </p:txBody>
      </p:sp>
      <p:grpSp>
        <p:nvGrpSpPr>
          <p:cNvPr id="53" name="Group 52"/>
          <p:cNvGrpSpPr/>
          <p:nvPr/>
        </p:nvGrpSpPr>
        <p:grpSpPr>
          <a:xfrm>
            <a:off x="1630681" y="4170473"/>
            <a:ext cx="5760719" cy="45719"/>
            <a:chOff x="1630681" y="3962400"/>
            <a:chExt cx="5760719" cy="45719"/>
          </a:xfrm>
        </p:grpSpPr>
        <p:sp>
          <p:nvSpPr>
            <p:cNvPr id="52" name="Oval 51"/>
            <p:cNvSpPr/>
            <p:nvPr/>
          </p:nvSpPr>
          <p:spPr>
            <a:xfrm>
              <a:off x="1630681" y="3962400"/>
              <a:ext cx="45719" cy="45719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41" name="Oval 1140"/>
            <p:cNvSpPr/>
            <p:nvPr/>
          </p:nvSpPr>
          <p:spPr>
            <a:xfrm>
              <a:off x="2011681" y="3962400"/>
              <a:ext cx="45719" cy="45719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42" name="Oval 1141"/>
            <p:cNvSpPr/>
            <p:nvPr/>
          </p:nvSpPr>
          <p:spPr>
            <a:xfrm>
              <a:off x="2392681" y="3962400"/>
              <a:ext cx="45719" cy="45719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43" name="Oval 1142"/>
            <p:cNvSpPr/>
            <p:nvPr/>
          </p:nvSpPr>
          <p:spPr>
            <a:xfrm>
              <a:off x="2773681" y="3962400"/>
              <a:ext cx="45719" cy="45719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44" name="Oval 1143"/>
            <p:cNvSpPr/>
            <p:nvPr/>
          </p:nvSpPr>
          <p:spPr>
            <a:xfrm>
              <a:off x="3154681" y="3962400"/>
              <a:ext cx="45719" cy="45719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45" name="Oval 1144"/>
            <p:cNvSpPr/>
            <p:nvPr/>
          </p:nvSpPr>
          <p:spPr>
            <a:xfrm>
              <a:off x="3535681" y="3962400"/>
              <a:ext cx="45719" cy="45719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46" name="Oval 1145"/>
            <p:cNvSpPr/>
            <p:nvPr/>
          </p:nvSpPr>
          <p:spPr>
            <a:xfrm>
              <a:off x="3916681" y="3962400"/>
              <a:ext cx="45719" cy="45719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47" name="Oval 1146"/>
            <p:cNvSpPr/>
            <p:nvPr/>
          </p:nvSpPr>
          <p:spPr>
            <a:xfrm>
              <a:off x="4297681" y="3962400"/>
              <a:ext cx="45719" cy="45719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48" name="Oval 1147"/>
            <p:cNvSpPr/>
            <p:nvPr/>
          </p:nvSpPr>
          <p:spPr>
            <a:xfrm>
              <a:off x="4678681" y="3962400"/>
              <a:ext cx="45719" cy="45719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49" name="Oval 1148"/>
            <p:cNvSpPr/>
            <p:nvPr/>
          </p:nvSpPr>
          <p:spPr>
            <a:xfrm>
              <a:off x="5059681" y="3962400"/>
              <a:ext cx="45719" cy="45719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50" name="Oval 1149"/>
            <p:cNvSpPr/>
            <p:nvPr/>
          </p:nvSpPr>
          <p:spPr>
            <a:xfrm>
              <a:off x="5440681" y="3962400"/>
              <a:ext cx="45719" cy="45719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51" name="Oval 1150"/>
            <p:cNvSpPr/>
            <p:nvPr/>
          </p:nvSpPr>
          <p:spPr>
            <a:xfrm>
              <a:off x="5821681" y="3962400"/>
              <a:ext cx="45719" cy="45719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52" name="Oval 1151"/>
            <p:cNvSpPr/>
            <p:nvPr/>
          </p:nvSpPr>
          <p:spPr>
            <a:xfrm>
              <a:off x="6202681" y="3962400"/>
              <a:ext cx="45719" cy="45719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53" name="Oval 1152"/>
            <p:cNvSpPr/>
            <p:nvPr/>
          </p:nvSpPr>
          <p:spPr>
            <a:xfrm>
              <a:off x="6583681" y="3962400"/>
              <a:ext cx="45719" cy="45719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54" name="Oval 1153"/>
            <p:cNvSpPr/>
            <p:nvPr/>
          </p:nvSpPr>
          <p:spPr>
            <a:xfrm>
              <a:off x="6964681" y="3962400"/>
              <a:ext cx="45719" cy="45719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55" name="Oval 1154"/>
            <p:cNvSpPr/>
            <p:nvPr/>
          </p:nvSpPr>
          <p:spPr>
            <a:xfrm>
              <a:off x="7345681" y="3962400"/>
              <a:ext cx="45719" cy="45719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3094788" y="1377800"/>
            <a:ext cx="227004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/>
              <a:t>“</a:t>
            </a:r>
            <a:r>
              <a:rPr lang="en-US" sz="2400" dirty="0" smtClean="0"/>
              <a:t>hole-electrode”</a:t>
            </a:r>
            <a:endParaRPr lang="en-GB" sz="2400" dirty="0"/>
          </a:p>
        </p:txBody>
      </p:sp>
      <p:cxnSp>
        <p:nvCxnSpPr>
          <p:cNvPr id="20" name="Straight Arrow Connector 19"/>
          <p:cNvCxnSpPr/>
          <p:nvPr/>
        </p:nvCxnSpPr>
        <p:spPr>
          <a:xfrm flipH="1">
            <a:off x="4089380" y="1833339"/>
            <a:ext cx="392989" cy="80688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8" name="TextBox 247"/>
          <p:cNvSpPr txBox="1"/>
          <p:nvPr/>
        </p:nvSpPr>
        <p:spPr>
          <a:xfrm>
            <a:off x="26720" y="6555287"/>
            <a:ext cx="8660079" cy="3077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de-DE" sz="1400" dirty="0"/>
              <a:t>L. Arazi et al. 2015 </a:t>
            </a:r>
            <a:r>
              <a:rPr lang="de-DE" sz="1400" i="1" dirty="0"/>
              <a:t>JINST </a:t>
            </a:r>
            <a:r>
              <a:rPr lang="de-DE" sz="1400" dirty="0"/>
              <a:t>10 P08015 [arXiv:1505.02316</a:t>
            </a:r>
            <a:r>
              <a:rPr lang="de-DE" sz="1400" dirty="0" smtClean="0"/>
              <a:t>] &amp;  </a:t>
            </a:r>
            <a:r>
              <a:rPr lang="en-US" sz="1400" dirty="0" smtClean="0"/>
              <a:t>E. Erdal et al. 2015 </a:t>
            </a:r>
            <a:r>
              <a:rPr lang="nn-NO" sz="1400" i="1" dirty="0" smtClean="0"/>
              <a:t>JINST</a:t>
            </a:r>
            <a:r>
              <a:rPr lang="nn-NO" sz="1400" dirty="0" smtClean="0"/>
              <a:t> </a:t>
            </a:r>
            <a:r>
              <a:rPr lang="nn-NO" sz="1400" b="1" dirty="0" smtClean="0"/>
              <a:t>10</a:t>
            </a:r>
            <a:r>
              <a:rPr lang="nn-NO" sz="1400" dirty="0" smtClean="0"/>
              <a:t> P11002 </a:t>
            </a:r>
            <a:r>
              <a:rPr lang="en-US" sz="1400" dirty="0" smtClean="0"/>
              <a:t> [arXiv:1509.02354]</a:t>
            </a:r>
            <a:endParaRPr lang="en-US" sz="1600" dirty="0"/>
          </a:p>
        </p:txBody>
      </p:sp>
      <p:grpSp>
        <p:nvGrpSpPr>
          <p:cNvPr id="34" name="Group 33"/>
          <p:cNvGrpSpPr/>
          <p:nvPr/>
        </p:nvGrpSpPr>
        <p:grpSpPr>
          <a:xfrm>
            <a:off x="7562032" y="1363110"/>
            <a:ext cx="1584019" cy="2242338"/>
            <a:chOff x="7562032" y="1363110"/>
            <a:chExt cx="1584019" cy="2242338"/>
          </a:xfrm>
        </p:grpSpPr>
        <p:grpSp>
          <p:nvGrpSpPr>
            <p:cNvPr id="45" name="Group 44"/>
            <p:cNvGrpSpPr/>
            <p:nvPr/>
          </p:nvGrpSpPr>
          <p:grpSpPr>
            <a:xfrm>
              <a:off x="7562032" y="1363110"/>
              <a:ext cx="402097" cy="1363939"/>
              <a:chOff x="7544523" y="1116896"/>
              <a:chExt cx="402097" cy="1363939"/>
            </a:xfrm>
          </p:grpSpPr>
          <p:cxnSp>
            <p:nvCxnSpPr>
              <p:cNvPr id="2070" name="Straight Arrow Connector 2069"/>
              <p:cNvCxnSpPr/>
              <p:nvPr/>
            </p:nvCxnSpPr>
            <p:spPr>
              <a:xfrm flipV="1">
                <a:off x="7621601" y="1116896"/>
                <a:ext cx="0" cy="1363939"/>
              </a:xfrm>
              <a:prstGeom prst="straightConnector1">
                <a:avLst/>
              </a:prstGeom>
              <a:ln w="28575">
                <a:solidFill>
                  <a:srgbClr val="FF000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2072" name="TextBox 2071"/>
                  <p:cNvSpPr txBox="1"/>
                  <p:nvPr/>
                </p:nvSpPr>
                <p:spPr>
                  <a:xfrm>
                    <a:off x="7544523" y="1352689"/>
                    <a:ext cx="402097" cy="402931"/>
                  </a:xfrm>
                  <a:prstGeom prst="rect">
                    <a:avLst/>
                  </a:prstGeom>
                  <a:noFill/>
                </p:spPr>
                <p:txBody>
                  <a:bodyPr wrap="none" rtlCol="1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acc>
                            <m:accPr>
                              <m:chr m:val="⃗"/>
                              <m:ctrlPr>
                                <a:rPr lang="en-US" b="0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b="0" i="1" smtClean="0">
                                  <a:solidFill>
                                    <a:srgbClr val="FF0000"/>
                                  </a:solidFill>
                                  <a:latin typeface="Cambria Math"/>
                                </a:rPr>
                                <m:t>𝐸</m:t>
                              </m:r>
                            </m:e>
                          </m:acc>
                        </m:oMath>
                      </m:oMathPara>
                    </a14:m>
                    <a:endParaRPr lang="he-IL" dirty="0">
                      <a:solidFill>
                        <a:srgbClr val="FF0000"/>
                      </a:solidFill>
                    </a:endParaRPr>
                  </a:p>
                </p:txBody>
              </p:sp>
            </mc:Choice>
            <mc:Fallback xmlns="">
              <p:sp>
                <p:nvSpPr>
                  <p:cNvPr id="2072" name="TextBox 2071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7544523" y="1352689"/>
                    <a:ext cx="402097" cy="402931"/>
                  </a:xfrm>
                  <a:prstGeom prst="rect">
                    <a:avLst/>
                  </a:prstGeom>
                  <a:blipFill>
                    <a:blip r:embed="rId8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p:cxnSp>
          <p:nvCxnSpPr>
            <p:cNvPr id="23" name="Straight Connector 22"/>
            <p:cNvCxnSpPr/>
            <p:nvPr/>
          </p:nvCxnSpPr>
          <p:spPr>
            <a:xfrm>
              <a:off x="7696200" y="2819400"/>
              <a:ext cx="838200" cy="0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Straight Connector 256"/>
            <p:cNvCxnSpPr/>
            <p:nvPr/>
          </p:nvCxnSpPr>
          <p:spPr>
            <a:xfrm>
              <a:off x="7693836" y="3295099"/>
              <a:ext cx="838200" cy="0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3" name="TextBox 32"/>
                <p:cNvSpPr txBox="1"/>
                <p:nvPr/>
              </p:nvSpPr>
              <p:spPr>
                <a:xfrm>
                  <a:off x="8298549" y="2477559"/>
                  <a:ext cx="641714" cy="390748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b="0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b="0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en-US" b="0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𝑡𝑜𝑝</m:t>
                            </m:r>
                          </m:sub>
                        </m:sSub>
                      </m:oMath>
                    </m:oMathPara>
                  </a14:m>
                  <a:endParaRPr lang="en-US" dirty="0">
                    <a:solidFill>
                      <a:srgbClr val="FF0000"/>
                    </a:solidFill>
                  </a:endParaRPr>
                </a:p>
              </p:txBody>
            </p:sp>
          </mc:Choice>
          <mc:Fallback xmlns="">
            <p:sp>
              <p:nvSpPr>
                <p:cNvPr id="33" name="TextBox 3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298549" y="2477559"/>
                  <a:ext cx="641714" cy="390748"/>
                </a:xfrm>
                <a:prstGeom prst="rect">
                  <a:avLst/>
                </a:prstGeom>
                <a:blipFill>
                  <a:blip r:embed="rId9"/>
                  <a:stretch>
                    <a:fillRect b="-4615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59" name="TextBox 258"/>
                <p:cNvSpPr txBox="1"/>
                <p:nvPr/>
              </p:nvSpPr>
              <p:spPr>
                <a:xfrm>
                  <a:off x="8178094" y="3236116"/>
                  <a:ext cx="967957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b="0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b="0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en-US" b="0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𝑏𝑜𝑡𝑡𝑜𝑚</m:t>
                            </m:r>
                          </m:sub>
                        </m:sSub>
                      </m:oMath>
                    </m:oMathPara>
                  </a14:m>
                  <a:endParaRPr lang="en-US" dirty="0">
                    <a:solidFill>
                      <a:srgbClr val="FF0000"/>
                    </a:solidFill>
                  </a:endParaRPr>
                </a:p>
              </p:txBody>
            </p:sp>
          </mc:Choice>
          <mc:Fallback xmlns="">
            <p:sp>
              <p:nvSpPr>
                <p:cNvPr id="259" name="TextBox 258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178094" y="3236116"/>
                  <a:ext cx="967957" cy="369332"/>
                </a:xfrm>
                <a:prstGeom prst="rect">
                  <a:avLst/>
                </a:prstGeom>
                <a:blipFill>
                  <a:blip r:embed="rId10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54" name="TextBox 53"/>
          <p:cNvSpPr txBox="1"/>
          <p:nvPr/>
        </p:nvSpPr>
        <p:spPr>
          <a:xfrm>
            <a:off x="7364012" y="4016752"/>
            <a:ext cx="15513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Resistive wires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06529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0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0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5379" y="1075883"/>
            <a:ext cx="5157366" cy="4943918"/>
          </a:xfrm>
          <a:prstGeom prst="rect">
            <a:avLst/>
          </a:prstGeom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/>
          <a:lstStyle/>
          <a:p>
            <a:r>
              <a:rPr lang="en-US" dirty="0" smtClean="0"/>
              <a:t>Small Liquid Xenon Cryostat</a:t>
            </a:r>
            <a:endParaRPr lang="he-IL" dirty="0"/>
          </a:p>
        </p:txBody>
      </p:sp>
      <p:sp>
        <p:nvSpPr>
          <p:cNvPr id="2" name="TextBox 1"/>
          <p:cNvSpPr txBox="1"/>
          <p:nvPr/>
        </p:nvSpPr>
        <p:spPr>
          <a:xfrm>
            <a:off x="0" y="6521920"/>
            <a:ext cx="4876800" cy="3077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1400" dirty="0" smtClean="0"/>
              <a:t>E. Erdal et al. 2015 </a:t>
            </a:r>
            <a:r>
              <a:rPr lang="nn-NO" sz="1400" i="1" dirty="0" smtClean="0"/>
              <a:t>JINST</a:t>
            </a:r>
            <a:r>
              <a:rPr lang="nn-NO" sz="1400" dirty="0" smtClean="0"/>
              <a:t> </a:t>
            </a:r>
            <a:r>
              <a:rPr lang="nn-NO" sz="1400" b="1" dirty="0" smtClean="0"/>
              <a:t>10</a:t>
            </a:r>
            <a:r>
              <a:rPr lang="nn-NO" sz="1400" dirty="0" smtClean="0"/>
              <a:t> P11002 </a:t>
            </a:r>
            <a:r>
              <a:rPr lang="en-US" sz="1400" dirty="0" smtClean="0"/>
              <a:t> [arXiv:1509.02354]</a:t>
            </a:r>
            <a:endParaRPr lang="en-US" sz="160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3" name="TextBox 2"/>
          <p:cNvSpPr txBox="1"/>
          <p:nvPr/>
        </p:nvSpPr>
        <p:spPr>
          <a:xfrm rot="19881738">
            <a:off x="865014" y="4181506"/>
            <a:ext cx="10086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 smtClean="0"/>
              <a:t>CAMERA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80266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4800" y="304800"/>
            <a:ext cx="4704438" cy="5768837"/>
          </a:xfrm>
        </p:spPr>
      </p:pic>
      <p:sp>
        <p:nvSpPr>
          <p:cNvPr id="3" name="TextBox 2"/>
          <p:cNvSpPr txBox="1"/>
          <p:nvPr/>
        </p:nvSpPr>
        <p:spPr>
          <a:xfrm>
            <a:off x="5105400" y="542835"/>
            <a:ext cx="98616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/>
              <a:t>THGEM</a:t>
            </a:r>
            <a:endParaRPr lang="en-US" sz="20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381000" y="542835"/>
            <a:ext cx="357418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 smtClean="0"/>
              <a:t>Process of bubble</a:t>
            </a:r>
          </a:p>
          <a:p>
            <a:r>
              <a:rPr lang="en-US" sz="3600" b="1" dirty="0" smtClean="0"/>
              <a:t>generation</a:t>
            </a:r>
            <a:endParaRPr lang="en-US" sz="3600" b="1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0" y="6521920"/>
            <a:ext cx="4876800" cy="3077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1400" dirty="0" smtClean="0"/>
              <a:t>E. Erdal et al. 2015 </a:t>
            </a:r>
            <a:r>
              <a:rPr lang="nn-NO" sz="1400" i="1" dirty="0" smtClean="0"/>
              <a:t>JINST</a:t>
            </a:r>
            <a:r>
              <a:rPr lang="nn-NO" sz="1400" dirty="0" smtClean="0"/>
              <a:t> </a:t>
            </a:r>
            <a:r>
              <a:rPr lang="nn-NO" sz="1400" b="1" dirty="0" smtClean="0"/>
              <a:t>10</a:t>
            </a:r>
            <a:r>
              <a:rPr lang="nn-NO" sz="1400" dirty="0" smtClean="0"/>
              <a:t> P11002 </a:t>
            </a:r>
            <a:r>
              <a:rPr lang="en-US" sz="1400" dirty="0" smtClean="0"/>
              <a:t> [arXiv:1509.02354]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2978227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Bubble Inflation</a:t>
            </a:r>
            <a:endParaRPr lang="he-I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6</a:t>
            </a:fld>
            <a:endParaRPr lang="en-US"/>
          </a:p>
        </p:txBody>
      </p:sp>
      <p:pic>
        <p:nvPicPr>
          <p:cNvPr id="5" name="Erdal_2015_Video_2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5733" y="1295400"/>
            <a:ext cx="7992533" cy="44958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0" y="6521920"/>
            <a:ext cx="4876800" cy="3077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1400" dirty="0" smtClean="0"/>
              <a:t>E. Erdal et al. 2015 </a:t>
            </a:r>
            <a:r>
              <a:rPr lang="nn-NO" sz="1400" i="1" dirty="0" smtClean="0"/>
              <a:t>JINST</a:t>
            </a:r>
            <a:r>
              <a:rPr lang="nn-NO" sz="1400" dirty="0" smtClean="0"/>
              <a:t> </a:t>
            </a:r>
            <a:r>
              <a:rPr lang="nn-NO" sz="1400" b="1" dirty="0" smtClean="0"/>
              <a:t>10</a:t>
            </a:r>
            <a:r>
              <a:rPr lang="nn-NO" sz="1400" dirty="0" smtClean="0"/>
              <a:t> P11002 </a:t>
            </a:r>
            <a:r>
              <a:rPr lang="en-US" sz="1400" dirty="0" smtClean="0"/>
              <a:t> [arXiv:1509.02354]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4292946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6200"/>
            <a:ext cx="8229600" cy="1143000"/>
          </a:xfrm>
        </p:spPr>
        <p:txBody>
          <a:bodyPr>
            <a:normAutofit/>
          </a:bodyPr>
          <a:lstStyle/>
          <a:p>
            <a:r>
              <a:rPr lang="en-US" dirty="0" smtClean="0"/>
              <a:t>Combined light and charge readout</a:t>
            </a:r>
            <a:endParaRPr lang="he-I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7</a:t>
            </a:fld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2490" y="3158490"/>
            <a:ext cx="4362524" cy="2743200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83380244"/>
              </p:ext>
            </p:extLst>
          </p:nvPr>
        </p:nvGraphicFramePr>
        <p:xfrm>
          <a:off x="152400" y="1219200"/>
          <a:ext cx="4419600" cy="32042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72" name="Image" r:id="rId5" imgW="11682360" imgH="8469720" progId="Photoshop.Image.16">
                  <p:embed/>
                </p:oleObj>
              </mc:Choice>
              <mc:Fallback>
                <p:oleObj name="Image" r:id="rId5" imgW="11682360" imgH="8469720" progId="Photoshop.Image.16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2400" y="1219200"/>
                        <a:ext cx="4419600" cy="3204210"/>
                      </a:xfrm>
                      <a:prstGeom prst="rect">
                        <a:avLst/>
                      </a:prstGeom>
                      <a:ln w="38100">
                        <a:solidFill>
                          <a:schemeClr val="tx1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0" y="6521920"/>
            <a:ext cx="4876800" cy="3077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1400" dirty="0" smtClean="0"/>
              <a:t>E. Erdal et al. 2018 </a:t>
            </a:r>
            <a:r>
              <a:rPr lang="nn-NO" sz="1400" i="1" dirty="0" smtClean="0"/>
              <a:t>JINST</a:t>
            </a:r>
            <a:r>
              <a:rPr lang="nn-NO" sz="1400" dirty="0" smtClean="0"/>
              <a:t> </a:t>
            </a:r>
            <a:r>
              <a:rPr lang="nn-NO" sz="1400" b="1" dirty="0" smtClean="0"/>
              <a:t>13</a:t>
            </a:r>
            <a:r>
              <a:rPr lang="nn-NO" sz="1400" dirty="0" smtClean="0"/>
              <a:t> P12008 </a:t>
            </a:r>
            <a:r>
              <a:rPr lang="en-US" sz="1400" dirty="0" smtClean="0"/>
              <a:t> [arXiv:1708.06645]</a:t>
            </a:r>
            <a:endParaRPr lang="en-US" sz="16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152400" y="5861101"/>
                <a:ext cx="4876800" cy="461665"/>
              </a:xfrm>
              <a:prstGeom prst="rect">
                <a:avLst/>
              </a:prstGeom>
              <a:noFill/>
              <a:ln w="38100">
                <a:noFill/>
              </a:ln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1</m:t>
                    </m:r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 </m:t>
                    </m:r>
                    <m:sSup>
                      <m:sSupPr>
                        <m:ctrlPr>
                          <a:rPr lang="en-US" sz="24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𝑒</m:t>
                        </m:r>
                      </m:e>
                      <m:sup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−</m:t>
                        </m:r>
                      </m:sup>
                    </m:sSup>
                  </m:oMath>
                </a14:m>
                <a:r>
                  <a:rPr lang="en-US" sz="2400" dirty="0" smtClean="0"/>
                  <a:t>   </a:t>
                </a:r>
                <a:r>
                  <a:rPr lang="en-US" sz="2400" dirty="0" smtClean="0">
                    <a:sym typeface="Wingdings" panose="05000000000000000000" pitchFamily="2" charset="2"/>
                  </a:rPr>
                  <a:t>   flash of ~400 VUV photons</a:t>
                </a:r>
                <a:endParaRPr lang="en-US" sz="2400" dirty="0"/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2400" y="5861101"/>
                <a:ext cx="4876800" cy="461665"/>
              </a:xfrm>
              <a:prstGeom prst="rect">
                <a:avLst/>
              </a:prstGeom>
              <a:blipFill>
                <a:blip r:embed="rId7"/>
                <a:stretch>
                  <a:fillRect l="-250" t="-11842" b="-28947"/>
                </a:stretch>
              </a:blipFill>
              <a:ln w="38100"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" name="Straight Connector 5"/>
          <p:cNvCxnSpPr/>
          <p:nvPr/>
        </p:nvCxnSpPr>
        <p:spPr>
          <a:xfrm>
            <a:off x="2156460" y="5215890"/>
            <a:ext cx="25146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2156460" y="4084320"/>
            <a:ext cx="0" cy="11430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37447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457200" y="76200"/>
            <a:ext cx="8229600" cy="1143000"/>
          </a:xfrm>
        </p:spPr>
        <p:txBody>
          <a:bodyPr>
            <a:normAutofit/>
          </a:bodyPr>
          <a:lstStyle/>
          <a:p>
            <a:r>
              <a:rPr lang="en-US" dirty="0" smtClean="0"/>
              <a:t>Response of different electrodes</a:t>
            </a:r>
            <a:endParaRPr lang="he-IL" dirty="0"/>
          </a:p>
        </p:txBody>
      </p:sp>
      <p:sp>
        <p:nvSpPr>
          <p:cNvPr id="8" name="TextBox 7"/>
          <p:cNvSpPr txBox="1"/>
          <p:nvPr/>
        </p:nvSpPr>
        <p:spPr>
          <a:xfrm>
            <a:off x="0" y="6521920"/>
            <a:ext cx="4876800" cy="3077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1400" dirty="0" smtClean="0"/>
              <a:t>E. Erdal et al. 2018 </a:t>
            </a:r>
            <a:r>
              <a:rPr lang="nn-NO" sz="1400" i="1" dirty="0" smtClean="0"/>
              <a:t>JINST</a:t>
            </a:r>
            <a:r>
              <a:rPr lang="nn-NO" sz="1400" dirty="0" smtClean="0"/>
              <a:t> </a:t>
            </a:r>
            <a:r>
              <a:rPr lang="nn-NO" sz="1400" b="1" dirty="0" smtClean="0"/>
              <a:t>13</a:t>
            </a:r>
            <a:r>
              <a:rPr lang="nn-NO" sz="1400" dirty="0" smtClean="0"/>
              <a:t> P12008 </a:t>
            </a:r>
            <a:r>
              <a:rPr lang="en-US" sz="1400" dirty="0" smtClean="0"/>
              <a:t> [arXiv:1708.06645]</a:t>
            </a:r>
            <a:endParaRPr lang="en-US" sz="16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01" r="50125"/>
          <a:stretch/>
        </p:blipFill>
        <p:spPr>
          <a:xfrm>
            <a:off x="304799" y="1371600"/>
            <a:ext cx="3671631" cy="3181689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66" r="50000"/>
          <a:stretch/>
        </p:blipFill>
        <p:spPr>
          <a:xfrm>
            <a:off x="4839788" y="1371601"/>
            <a:ext cx="3505201" cy="3181689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5500" y="4924618"/>
            <a:ext cx="4953000" cy="1522611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58185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Charge multiplication in the bubble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9</a:t>
            </a:fld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184834" y="5032911"/>
            <a:ext cx="255836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FF0000"/>
                </a:solidFill>
              </a:rPr>
              <a:t>Apply strong electric field between bottom of electrode and wires</a:t>
            </a:r>
          </a:p>
          <a:p>
            <a:endParaRPr lang="en-US" sz="2000" b="1" dirty="0">
              <a:solidFill>
                <a:srgbClr val="FF0000"/>
              </a:solidFill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2780" y="1414961"/>
            <a:ext cx="2750620" cy="2392362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grpSp>
        <p:nvGrpSpPr>
          <p:cNvPr id="20" name="Group 19"/>
          <p:cNvGrpSpPr/>
          <p:nvPr/>
        </p:nvGrpSpPr>
        <p:grpSpPr>
          <a:xfrm>
            <a:off x="302184" y="1722438"/>
            <a:ext cx="4646283" cy="3078162"/>
            <a:chOff x="302185" y="1417638"/>
            <a:chExt cx="4193614" cy="2778269"/>
          </a:xfrm>
        </p:grpSpPr>
        <p:cxnSp>
          <p:nvCxnSpPr>
            <p:cNvPr id="8" name="Straight Arrow Connector 7"/>
            <p:cNvCxnSpPr/>
            <p:nvPr/>
          </p:nvCxnSpPr>
          <p:spPr>
            <a:xfrm flipV="1">
              <a:off x="3496491" y="2623892"/>
              <a:ext cx="0" cy="327877"/>
            </a:xfrm>
            <a:prstGeom prst="straightConnector1">
              <a:avLst/>
            </a:prstGeom>
            <a:ln w="28575">
              <a:solidFill>
                <a:srgbClr val="FF0000"/>
              </a:solidFill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3" name="Picture 2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982" t="3447" r="8782" b="2320"/>
            <a:stretch/>
          </p:blipFill>
          <p:spPr>
            <a:xfrm>
              <a:off x="302185" y="1417638"/>
              <a:ext cx="4193614" cy="2778269"/>
            </a:xfrm>
            <a:prstGeom prst="rect">
              <a:avLst/>
            </a:prstGeom>
            <a:ln w="38100">
              <a:solidFill>
                <a:schemeClr val="tx1"/>
              </a:solidFill>
            </a:ln>
          </p:spPr>
        </p:pic>
        <p:sp>
          <p:nvSpPr>
            <p:cNvPr id="13" name="Explosion 2 12"/>
            <p:cNvSpPr/>
            <p:nvPr/>
          </p:nvSpPr>
          <p:spPr>
            <a:xfrm>
              <a:off x="1776227" y="3002347"/>
              <a:ext cx="278879" cy="278879"/>
            </a:xfrm>
            <a:prstGeom prst="irregularSeal2">
              <a:avLst/>
            </a:prstGeom>
            <a:solidFill>
              <a:schemeClr val="bg1"/>
            </a:solidFill>
            <a:ln w="6350">
              <a:solidFill>
                <a:schemeClr val="accent4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Explosion 2 13"/>
            <p:cNvSpPr/>
            <p:nvPr/>
          </p:nvSpPr>
          <p:spPr>
            <a:xfrm>
              <a:off x="2259553" y="2993775"/>
              <a:ext cx="278879" cy="278879"/>
            </a:xfrm>
            <a:prstGeom prst="irregularSeal2">
              <a:avLst/>
            </a:prstGeom>
            <a:solidFill>
              <a:schemeClr val="bg1"/>
            </a:solidFill>
            <a:ln w="6350">
              <a:solidFill>
                <a:schemeClr val="accent4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Explosion 2 18"/>
            <p:cNvSpPr/>
            <p:nvPr/>
          </p:nvSpPr>
          <p:spPr>
            <a:xfrm>
              <a:off x="2742879" y="3040725"/>
              <a:ext cx="278879" cy="278879"/>
            </a:xfrm>
            <a:prstGeom prst="irregularSeal2">
              <a:avLst/>
            </a:prstGeom>
            <a:solidFill>
              <a:schemeClr val="bg1"/>
            </a:solidFill>
            <a:ln w="6350">
              <a:solidFill>
                <a:schemeClr val="accent4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9" name="Straight Arrow Connector 8"/>
            <p:cNvCxnSpPr/>
            <p:nvPr/>
          </p:nvCxnSpPr>
          <p:spPr>
            <a:xfrm flipV="1">
              <a:off x="3327400" y="2917970"/>
              <a:ext cx="0" cy="271390"/>
            </a:xfrm>
            <a:prstGeom prst="straightConnector1">
              <a:avLst/>
            </a:prstGeom>
            <a:ln w="28575">
              <a:solidFill>
                <a:srgbClr val="FF0000"/>
              </a:solidFill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00" t="2992" r="50000"/>
          <a:stretch/>
        </p:blipFill>
        <p:spPr>
          <a:xfrm>
            <a:off x="5402780" y="3962400"/>
            <a:ext cx="2750620" cy="2782490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sp>
        <p:nvSpPr>
          <p:cNvPr id="21" name="TextBox 20"/>
          <p:cNvSpPr txBox="1"/>
          <p:nvPr/>
        </p:nvSpPr>
        <p:spPr>
          <a:xfrm>
            <a:off x="0" y="6521920"/>
            <a:ext cx="4876800" cy="3077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1400" dirty="0" smtClean="0"/>
              <a:t>E. Erdal et al. 2018 </a:t>
            </a:r>
            <a:r>
              <a:rPr lang="nn-NO" sz="1400" i="1" dirty="0" smtClean="0"/>
              <a:t>JINST</a:t>
            </a:r>
            <a:r>
              <a:rPr lang="nn-NO" sz="1400" dirty="0" smtClean="0"/>
              <a:t> </a:t>
            </a:r>
            <a:r>
              <a:rPr lang="nn-NO" sz="1400" b="1" dirty="0" smtClean="0"/>
              <a:t>13</a:t>
            </a:r>
            <a:r>
              <a:rPr lang="nn-NO" sz="1400" dirty="0" smtClean="0"/>
              <a:t> P12008 </a:t>
            </a:r>
            <a:r>
              <a:rPr lang="en-US" sz="1400" dirty="0" smtClean="0"/>
              <a:t> [arXiv:1708.06645]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1211428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Image of </a:t>
            </a:r>
            <a:r>
              <a:rPr lang="en-US" baseline="30000" dirty="0" smtClean="0"/>
              <a:t>241</a:t>
            </a:r>
            <a:r>
              <a:rPr lang="en-US" dirty="0" smtClean="0"/>
              <a:t>Am source with </a:t>
            </a:r>
            <a:br>
              <a:rPr lang="en-US" dirty="0" smtClean="0"/>
            </a:br>
            <a:r>
              <a:rPr lang="en-US" dirty="0" smtClean="0"/>
              <a:t>pixelated readout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10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746" b="34170"/>
          <a:stretch/>
        </p:blipFill>
        <p:spPr>
          <a:xfrm>
            <a:off x="5029200" y="2139336"/>
            <a:ext cx="3841417" cy="3978275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sp>
        <p:nvSpPr>
          <p:cNvPr id="8" name="TextBox 7"/>
          <p:cNvSpPr txBox="1"/>
          <p:nvPr/>
        </p:nvSpPr>
        <p:spPr>
          <a:xfrm>
            <a:off x="5105400" y="1602588"/>
            <a:ext cx="270740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/>
              <a:t>LHM reconstruction</a:t>
            </a:r>
            <a:endParaRPr lang="en-US" sz="24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0" y="6521920"/>
            <a:ext cx="4876800" cy="3077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1400" dirty="0" smtClean="0"/>
              <a:t>E. Erdal et al. 2019 </a:t>
            </a:r>
            <a:r>
              <a:rPr lang="nn-NO" sz="1400" i="1" dirty="0" smtClean="0"/>
              <a:t>JINST</a:t>
            </a:r>
            <a:r>
              <a:rPr lang="nn-NO" sz="1400" dirty="0" smtClean="0"/>
              <a:t> </a:t>
            </a:r>
            <a:r>
              <a:rPr lang="nn-NO" sz="1400" b="1" dirty="0" smtClean="0"/>
              <a:t>14</a:t>
            </a:r>
            <a:r>
              <a:rPr lang="nn-NO" sz="1400" dirty="0" smtClean="0"/>
              <a:t> P01028 </a:t>
            </a:r>
            <a:r>
              <a:rPr lang="en-US" sz="1400" dirty="0" smtClean="0"/>
              <a:t> [arXiv:1812.00780]</a:t>
            </a:r>
            <a:endParaRPr lang="en-US" sz="16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4938889" y="6175761"/>
                <a:ext cx="3228622" cy="461665"/>
              </a:xfrm>
              <a:prstGeom prst="rect">
                <a:avLst/>
              </a:prstGeom>
              <a:noFill/>
              <a:ln w="38100"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US" sz="2400" dirty="0" smtClean="0"/>
                  <a:t>Resolution: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400" b="0" i="0" smtClean="0">
                        <a:latin typeface="Cambria Math" panose="02040503050406030204" pitchFamily="18" charset="0"/>
                      </a:rPr>
                      <m:t>σ</m:t>
                    </m:r>
                    <m:r>
                      <a:rPr lang="en-US" sz="2400" b="0" i="0" smtClean="0">
                        <a:latin typeface="Cambria Math" panose="02040503050406030204" pitchFamily="18" charset="0"/>
                      </a:rPr>
                      <m:t>≈</m:t>
                    </m:r>
                    <m:r>
                      <a:rPr lang="en-US" sz="2400" b="0" i="0" smtClean="0">
                        <a:latin typeface="Cambria Math" panose="02040503050406030204" pitchFamily="18" charset="0"/>
                      </a:rPr>
                      <m:t>200</m:t>
                    </m:r>
                    <m:r>
                      <a:rPr lang="en-US" sz="2400" b="0" i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n-US" sz="2400" b="0" i="0" smtClean="0">
                        <a:latin typeface="Cambria Math" panose="02040503050406030204" pitchFamily="18" charset="0"/>
                      </a:rPr>
                      <m:t>μm</m:t>
                    </m:r>
                  </m:oMath>
                </a14:m>
                <a:endParaRPr lang="en-US" sz="2400" dirty="0"/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38889" y="6175761"/>
                <a:ext cx="3228622" cy="461665"/>
              </a:xfrm>
              <a:prstGeom prst="rect">
                <a:avLst/>
              </a:prstGeom>
              <a:blipFill>
                <a:blip r:embed="rId3"/>
                <a:stretch>
                  <a:fillRect l="-2830" t="-10526" b="-28947"/>
                </a:stretch>
              </a:blipFill>
              <a:ln w="38100"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777" y="2139336"/>
            <a:ext cx="4644023" cy="2939394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sp>
        <p:nvSpPr>
          <p:cNvPr id="9" name="TextBox 8"/>
          <p:cNvSpPr txBox="1"/>
          <p:nvPr/>
        </p:nvSpPr>
        <p:spPr>
          <a:xfrm>
            <a:off x="6591402" y="3886200"/>
            <a:ext cx="12410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FF00"/>
                </a:solidFill>
              </a:rPr>
              <a:t>3.9mm dia.</a:t>
            </a:r>
            <a:endParaRPr lang="en-US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4140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152400"/>
            <a:ext cx="8229600" cy="1143000"/>
          </a:xfrm>
        </p:spPr>
        <p:txBody>
          <a:bodyPr/>
          <a:lstStyle/>
          <a:p>
            <a:r>
              <a:rPr lang="en-US" u="sng" dirty="0" smtClean="0"/>
              <a:t>NEW</a:t>
            </a:r>
            <a:r>
              <a:rPr lang="en-US" dirty="0" smtClean="0"/>
              <a:t>: It works also in Liquid Argon!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11</a:t>
            </a:fld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0600" y="2057400"/>
            <a:ext cx="3655423" cy="396231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67" r="26908"/>
          <a:stretch/>
        </p:blipFill>
        <p:spPr>
          <a:xfrm>
            <a:off x="228600" y="3556360"/>
            <a:ext cx="3810000" cy="322544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67" r="50833" b="48255"/>
          <a:stretch/>
        </p:blipFill>
        <p:spPr>
          <a:xfrm>
            <a:off x="226423" y="1392925"/>
            <a:ext cx="3828992" cy="2103109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088161" y="6467279"/>
            <a:ext cx="43678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arXiv:1908.04974 (to be submitted to JINST)</a:t>
            </a:r>
            <a:endParaRPr lang="en-US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863838">
            <a:off x="732170" y="4942084"/>
            <a:ext cx="1477108" cy="45399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863838">
            <a:off x="1692951" y="2359114"/>
            <a:ext cx="1477108" cy="45399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863838">
            <a:off x="4193225" y="1755346"/>
            <a:ext cx="1477108" cy="453991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241349" y="838806"/>
            <a:ext cx="32540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Same setup,</a:t>
            </a:r>
          </a:p>
          <a:p>
            <a:r>
              <a:rPr lang="en-US" sz="1600" dirty="0" smtClean="0"/>
              <a:t>No CsI on top of the THGEM: </a:t>
            </a:r>
            <a:r>
              <a:rPr lang="en-US" sz="1600" b="1" dirty="0" smtClean="0"/>
              <a:t>S2 only</a:t>
            </a:r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1086081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12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304800" y="76200"/>
            <a:ext cx="84582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Towards single photon sensing:</a:t>
            </a:r>
            <a:br>
              <a:rPr lang="en-US" dirty="0" smtClean="0"/>
            </a:b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Effective </a:t>
            </a:r>
            <a:r>
              <a:rPr lang="en-U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CsI</a:t>
            </a: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Quantum Efficiency in </a:t>
            </a:r>
            <a:r>
              <a:rPr lang="en-U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LXe</a:t>
            </a:r>
            <a:endParaRPr lang="he-IL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46" y="1905000"/>
            <a:ext cx="4609854" cy="2761379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456749" y="5486400"/>
                <a:ext cx="3636508" cy="691536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𝐼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0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num>
                        <m:den>
                          <m:sSub>
                            <m:sSubPr>
                              <m:ctrlP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𝑊</m:t>
                              </m:r>
                            </m:e>
                            <m:sub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𝑠</m:t>
                              </m:r>
                            </m:sub>
                          </m:sSub>
                        </m:den>
                      </m:f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⋅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𝑓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⋅</m:t>
                      </m:r>
                      <m:d>
                        <m:dPr>
                          <m:ctrlPr>
                            <a:rPr lang="en-US" sz="20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sty m:val="p"/>
                                </m:rPr>
                                <a:rPr lang="en-US" sz="2000" b="0" i="0" smtClean="0">
                                  <a:latin typeface="Cambria Math" panose="02040503050406030204" pitchFamily="18" charset="0"/>
                                </a:rPr>
                                <m:t>Ω</m:t>
                              </m:r>
                            </m:num>
                            <m:den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4</m:t>
                              </m:r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𝜋</m:t>
                              </m:r>
                            </m:den>
                          </m:f>
                        </m:e>
                      </m:d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⋅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𝑇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⋅</m:t>
                      </m:r>
                      <m:sSup>
                        <m:sSupPr>
                          <m:ctrlPr>
                            <a:rPr lang="en-US" sz="20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𝑒</m:t>
                          </m:r>
                        </m:e>
                        <m:sup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</m:sup>
                      </m:sSup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⋅ 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𝑄</m:t>
                      </m:r>
                      <m:sSub>
                        <m:sSubPr>
                          <m:ctrlPr>
                            <a:rPr lang="en-US" sz="20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𝑒𝑓𝑓</m:t>
                          </m:r>
                        </m:sub>
                      </m:sSub>
                    </m:oMath>
                  </m:oMathPara>
                </a14:m>
                <a:endParaRPr lang="en-US" sz="2000" b="0" dirty="0" smtClean="0"/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6749" y="5486400"/>
                <a:ext cx="3636508" cy="691536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4800600" y="4905019"/>
                <a:ext cx="4038600" cy="14773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i="1" dirty="0" smtClean="0">
                        <a:latin typeface="Cambria Math" panose="02040503050406030204" pitchFamily="18" charset="0"/>
                      </a:rPr>
                      <m:t>𝐸</m:t>
                    </m:r>
                  </m:oMath>
                </a14:m>
                <a:r>
                  <a:rPr lang="en-US" dirty="0" smtClean="0"/>
                  <a:t> – energy of alpha particle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b="0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 dirty="0" smtClean="0">
                            <a:latin typeface="Cambria Math" panose="02040503050406030204" pitchFamily="18" charset="0"/>
                          </a:rPr>
                          <m:t>𝑊</m:t>
                        </m:r>
                      </m:e>
                      <m:sub>
                        <m:r>
                          <a:rPr lang="en-US" b="0" i="1" dirty="0" smtClean="0">
                            <a:latin typeface="Cambria Math" panose="02040503050406030204" pitchFamily="18" charset="0"/>
                          </a:rPr>
                          <m:t>𝑠</m:t>
                        </m:r>
                      </m:sub>
                    </m:sSub>
                  </m:oMath>
                </a14:m>
                <a:r>
                  <a:rPr lang="en-US" dirty="0" smtClean="0"/>
                  <a:t> – mean energy per photon</a:t>
                </a:r>
              </a:p>
              <a:p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𝑓</m:t>
                    </m:r>
                  </m:oMath>
                </a14:m>
                <a:r>
                  <a:rPr lang="en-US" dirty="0" smtClean="0"/>
                  <a:t> – rate of alpha emission into </a:t>
                </a:r>
                <a:r>
                  <a:rPr lang="en-US" dirty="0" err="1" smtClean="0"/>
                  <a:t>LXe</a:t>
                </a:r>
                <a:endParaRPr lang="en-US" dirty="0" smtClean="0"/>
              </a:p>
              <a:p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b="0" i="0" smtClean="0">
                        <a:latin typeface="Cambria Math" panose="02040503050406030204" pitchFamily="18" charset="0"/>
                      </a:rPr>
                      <m:t>Ω</m:t>
                    </m:r>
                  </m:oMath>
                </a14:m>
                <a:r>
                  <a:rPr lang="en-US" dirty="0" smtClean="0"/>
                  <a:t> – solid angle towards photocathode</a:t>
                </a:r>
              </a:p>
              <a:p>
                <a14:m>
                  <m:oMath xmlns:m="http://schemas.openxmlformats.org/officeDocument/2006/math">
                    <m:r>
                      <a:rPr lang="en-US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𝑇</m:t>
                    </m:r>
                  </m:oMath>
                </a14:m>
                <a:r>
                  <a:rPr lang="en-US" dirty="0" smtClean="0">
                    <a:solidFill>
                      <a:schemeClr val="tx1"/>
                    </a:solidFill>
                  </a:rPr>
                  <a:t> – Mesh transmission</a:t>
                </a:r>
                <a:endParaRPr lang="en-US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00600" y="4905019"/>
                <a:ext cx="4038600" cy="1477328"/>
              </a:xfrm>
              <a:prstGeom prst="rect">
                <a:avLst/>
              </a:prstGeom>
              <a:blipFill>
                <a:blip r:embed="rId5"/>
                <a:stretch>
                  <a:fillRect l="-453" t="-2479" b="-578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0784" y="1944459"/>
            <a:ext cx="3629227" cy="2721920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sp>
        <p:nvSpPr>
          <p:cNvPr id="2" name="TextBox 1"/>
          <p:cNvSpPr txBox="1"/>
          <p:nvPr/>
        </p:nvSpPr>
        <p:spPr>
          <a:xfrm>
            <a:off x="-10886" y="6488668"/>
            <a:ext cx="72172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Similar values measured also by: E. </a:t>
            </a:r>
            <a:r>
              <a:rPr lang="en-US" dirty="0" err="1" smtClean="0"/>
              <a:t>Aprile</a:t>
            </a:r>
            <a:r>
              <a:rPr lang="en-US" dirty="0" smtClean="0"/>
              <a:t> et al., NIM A 338 (1994) 328-335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5984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13</a:t>
            </a:fld>
            <a:endParaRPr lang="en-US" dirty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304800" y="76200"/>
            <a:ext cx="84582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Towards single photon sensing:</a:t>
            </a:r>
            <a:br>
              <a:rPr lang="en-US" dirty="0" smtClean="0"/>
            </a:b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Effective </a:t>
            </a:r>
            <a:r>
              <a:rPr lang="en-U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CsI</a:t>
            </a: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Quantum Efficiency in </a:t>
            </a:r>
            <a:r>
              <a:rPr lang="en-U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LXe</a:t>
            </a:r>
            <a:endParaRPr lang="he-IL" dirty="0"/>
          </a:p>
        </p:txBody>
      </p:sp>
      <p:pic>
        <p:nvPicPr>
          <p:cNvPr id="10" name="Picture 9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82" r="50838"/>
          <a:stretch/>
        </p:blipFill>
        <p:spPr>
          <a:xfrm>
            <a:off x="381000" y="2401669"/>
            <a:ext cx="3962400" cy="3162935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sp>
        <p:nvSpPr>
          <p:cNvPr id="12" name="TextBox 11"/>
          <p:cNvSpPr txBox="1"/>
          <p:nvPr/>
        </p:nvSpPr>
        <p:spPr>
          <a:xfrm>
            <a:off x="5135122" y="5708153"/>
            <a:ext cx="360457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Expected PDE (GEM , SC-GEM): </a:t>
            </a:r>
            <a:r>
              <a:rPr lang="en-US" b="1" dirty="0" smtClean="0"/>
              <a:t>22%</a:t>
            </a:r>
            <a:r>
              <a:rPr lang="en-US" dirty="0" smtClean="0"/>
              <a:t> </a:t>
            </a:r>
          </a:p>
          <a:p>
            <a:r>
              <a:rPr lang="en-US" dirty="0" smtClean="0"/>
              <a:t>Measured PDE: ~</a:t>
            </a:r>
            <a:r>
              <a:rPr lang="en-US" b="1" dirty="0" smtClean="0"/>
              <a:t>4%</a:t>
            </a:r>
            <a:endParaRPr lang="en-US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457200" y="5754469"/>
            <a:ext cx="3505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Expected PDE (THGEM): </a:t>
            </a:r>
            <a:r>
              <a:rPr lang="en-US" b="1" dirty="0" smtClean="0"/>
              <a:t>15%</a:t>
            </a:r>
            <a:r>
              <a:rPr lang="en-US" dirty="0" smtClean="0"/>
              <a:t>  </a:t>
            </a:r>
          </a:p>
          <a:p>
            <a:r>
              <a:rPr lang="en-US" dirty="0" smtClean="0"/>
              <a:t>Measured PDE: ~</a:t>
            </a:r>
            <a:r>
              <a:rPr lang="en-US" b="1" dirty="0" smtClean="0"/>
              <a:t>2%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838200" y="1587722"/>
                <a:ext cx="5124160" cy="62408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2400" b="1" dirty="0" smtClean="0"/>
                  <a:t>Expected PDE: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400" b="1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b="1" i="1" smtClean="0"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sz="2400" b="1" i="1" smtClean="0">
                            <a:latin typeface="Cambria Math" panose="02040503050406030204" pitchFamily="18" charset="0"/>
                          </a:rPr>
                          <m:t>𝑨</m:t>
                        </m:r>
                      </m:den>
                    </m:f>
                    <m:r>
                      <a:rPr lang="en-US" sz="2400" b="1" i="1" smtClean="0">
                        <a:latin typeface="Cambria Math" panose="02040503050406030204" pitchFamily="18" charset="0"/>
                      </a:rPr>
                      <m:t>∫</m:t>
                    </m:r>
                    <m:r>
                      <a:rPr lang="en-US" sz="2400" b="1" i="1" smtClean="0">
                        <a:latin typeface="Cambria Math" panose="02040503050406030204" pitchFamily="18" charset="0"/>
                      </a:rPr>
                      <m:t>𝑸𝑬</m:t>
                    </m:r>
                    <m:d>
                      <m:dPr>
                        <m:ctrlPr>
                          <a:rPr lang="en-US" sz="2400" b="1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400" b="1" i="1" smtClean="0">
                            <a:latin typeface="Cambria Math" panose="02040503050406030204" pitchFamily="18" charset="0"/>
                          </a:rPr>
                          <m:t>𝑬</m:t>
                        </m:r>
                        <m:d>
                          <m:dPr>
                            <m:ctrlPr>
                              <a:rPr lang="en-US" sz="2400" b="1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400" b="1" i="1" smtClean="0">
                                <a:latin typeface="Cambria Math" panose="02040503050406030204" pitchFamily="18" charset="0"/>
                              </a:rPr>
                              <m:t>𝒙</m:t>
                            </m:r>
                            <m:r>
                              <a:rPr lang="en-US" sz="2400" b="1" i="1" smtClean="0">
                                <a:latin typeface="Cambria Math" panose="02040503050406030204" pitchFamily="18" charset="0"/>
                              </a:rPr>
                              <m:t>,</m:t>
                            </m:r>
                            <m:r>
                              <a:rPr lang="en-US" sz="2400" b="1" i="1" smtClean="0">
                                <a:latin typeface="Cambria Math" panose="02040503050406030204" pitchFamily="18" charset="0"/>
                              </a:rPr>
                              <m:t>𝒚</m:t>
                            </m:r>
                          </m:e>
                        </m:d>
                      </m:e>
                    </m:d>
                    <m:r>
                      <a:rPr lang="en-US" sz="2400" b="1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2400" b="1" i="1" smtClean="0">
                        <a:latin typeface="Cambria Math" panose="02040503050406030204" pitchFamily="18" charset="0"/>
                      </a:rPr>
                      <m:t>𝒅𝒙</m:t>
                    </m:r>
                    <m:r>
                      <a:rPr lang="en-US" sz="2400" b="1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2400" b="1" i="1" smtClean="0">
                        <a:latin typeface="Cambria Math" panose="02040503050406030204" pitchFamily="18" charset="0"/>
                      </a:rPr>
                      <m:t>𝒅𝒚</m:t>
                    </m:r>
                    <m:r>
                      <a:rPr lang="en-US" sz="2400" b="1" i="1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endParaRPr lang="en-US" sz="2400" b="1" dirty="0"/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8200" y="1587722"/>
                <a:ext cx="5124160" cy="624082"/>
              </a:xfrm>
              <a:prstGeom prst="rect">
                <a:avLst/>
              </a:prstGeom>
              <a:blipFill>
                <a:blip r:embed="rId4"/>
                <a:stretch>
                  <a:fillRect l="-1905" b="-873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8" name="Picture 7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949" r="1677"/>
          <a:stretch/>
        </p:blipFill>
        <p:spPr>
          <a:xfrm>
            <a:off x="4918110" y="2401669"/>
            <a:ext cx="4038600" cy="3162935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732355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Where are electrons lost?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14</a:t>
            </a:fld>
            <a:endParaRPr lang="en-US"/>
          </a:p>
        </p:txBody>
      </p:sp>
      <p:grpSp>
        <p:nvGrpSpPr>
          <p:cNvPr id="5" name="Group 4"/>
          <p:cNvGrpSpPr/>
          <p:nvPr/>
        </p:nvGrpSpPr>
        <p:grpSpPr>
          <a:xfrm>
            <a:off x="441698" y="1366282"/>
            <a:ext cx="7685797" cy="4882118"/>
            <a:chOff x="1956810" y="799733"/>
            <a:chExt cx="8278380" cy="5258534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6810" y="799733"/>
              <a:ext cx="8278380" cy="5258534"/>
            </a:xfrm>
            <a:prstGeom prst="rect">
              <a:avLst/>
            </a:prstGeom>
            <a:ln w="38100">
              <a:solidFill>
                <a:schemeClr val="tx1"/>
              </a:solidFill>
            </a:ln>
          </p:spPr>
        </p:pic>
        <p:sp>
          <p:nvSpPr>
            <p:cNvPr id="7" name="Freeform 6"/>
            <p:cNvSpPr/>
            <p:nvPr/>
          </p:nvSpPr>
          <p:spPr>
            <a:xfrm>
              <a:off x="3270739" y="1495281"/>
              <a:ext cx="2913733" cy="2128616"/>
            </a:xfrm>
            <a:custGeom>
              <a:avLst/>
              <a:gdLst>
                <a:gd name="connsiteX0" fmla="*/ 456988 w 2589768"/>
                <a:gd name="connsiteY0" fmla="*/ 0 h 3631223"/>
                <a:gd name="connsiteX1" fmla="*/ 140465 w 2589768"/>
                <a:gd name="connsiteY1" fmla="*/ 2066192 h 3631223"/>
                <a:gd name="connsiteX2" fmla="*/ 2461634 w 2589768"/>
                <a:gd name="connsiteY2" fmla="*/ 2470638 h 3631223"/>
                <a:gd name="connsiteX3" fmla="*/ 2083565 w 2589768"/>
                <a:gd name="connsiteY3" fmla="*/ 3631223 h 3631223"/>
                <a:gd name="connsiteX0" fmla="*/ 572528 w 2715519"/>
                <a:gd name="connsiteY0" fmla="*/ 0 h 3631223"/>
                <a:gd name="connsiteX1" fmla="*/ 115329 w 2715519"/>
                <a:gd name="connsiteY1" fmla="*/ 1916723 h 3631223"/>
                <a:gd name="connsiteX2" fmla="*/ 2577174 w 2715519"/>
                <a:gd name="connsiteY2" fmla="*/ 2470638 h 3631223"/>
                <a:gd name="connsiteX3" fmla="*/ 2199105 w 2715519"/>
                <a:gd name="connsiteY3" fmla="*/ 3631223 h 3631223"/>
                <a:gd name="connsiteX0" fmla="*/ 827313 w 2970304"/>
                <a:gd name="connsiteY0" fmla="*/ 0 h 3631223"/>
                <a:gd name="connsiteX1" fmla="*/ 370114 w 2970304"/>
                <a:gd name="connsiteY1" fmla="*/ 1916723 h 3631223"/>
                <a:gd name="connsiteX2" fmla="*/ 2831959 w 2970304"/>
                <a:gd name="connsiteY2" fmla="*/ 2470638 h 3631223"/>
                <a:gd name="connsiteX3" fmla="*/ 2453890 w 2970304"/>
                <a:gd name="connsiteY3" fmla="*/ 3631223 h 3631223"/>
                <a:gd name="connsiteX0" fmla="*/ 0 w 2142991"/>
                <a:gd name="connsiteY0" fmla="*/ 0 h 3631223"/>
                <a:gd name="connsiteX1" fmla="*/ 2004646 w 2142991"/>
                <a:gd name="connsiteY1" fmla="*/ 2470638 h 3631223"/>
                <a:gd name="connsiteX2" fmla="*/ 1626577 w 2142991"/>
                <a:gd name="connsiteY2" fmla="*/ 3631223 h 3631223"/>
                <a:gd name="connsiteX0" fmla="*/ 0 w 2100412"/>
                <a:gd name="connsiteY0" fmla="*/ 0 h 3631223"/>
                <a:gd name="connsiteX1" fmla="*/ 131885 w 2100412"/>
                <a:gd name="connsiteY1" fmla="*/ 2074984 h 3631223"/>
                <a:gd name="connsiteX2" fmla="*/ 2004646 w 2100412"/>
                <a:gd name="connsiteY2" fmla="*/ 2470638 h 3631223"/>
                <a:gd name="connsiteX3" fmla="*/ 1626577 w 2100412"/>
                <a:gd name="connsiteY3" fmla="*/ 3631223 h 3631223"/>
                <a:gd name="connsiteX0" fmla="*/ 0 w 2100412"/>
                <a:gd name="connsiteY0" fmla="*/ 0 h 3631223"/>
                <a:gd name="connsiteX1" fmla="*/ 131885 w 2100412"/>
                <a:gd name="connsiteY1" fmla="*/ 2074984 h 3631223"/>
                <a:gd name="connsiteX2" fmla="*/ 2004646 w 2100412"/>
                <a:gd name="connsiteY2" fmla="*/ 2470638 h 3631223"/>
                <a:gd name="connsiteX3" fmla="*/ 1626577 w 2100412"/>
                <a:gd name="connsiteY3" fmla="*/ 3631223 h 3631223"/>
                <a:gd name="connsiteX0" fmla="*/ 166591 w 2281560"/>
                <a:gd name="connsiteY0" fmla="*/ 0 h 3631223"/>
                <a:gd name="connsiteX1" fmla="*/ 96253 w 2281560"/>
                <a:gd name="connsiteY1" fmla="*/ 2066191 h 3631223"/>
                <a:gd name="connsiteX2" fmla="*/ 2171237 w 2281560"/>
                <a:gd name="connsiteY2" fmla="*/ 2470638 h 3631223"/>
                <a:gd name="connsiteX3" fmla="*/ 1793168 w 2281560"/>
                <a:gd name="connsiteY3" fmla="*/ 3631223 h 3631223"/>
                <a:gd name="connsiteX0" fmla="*/ 70338 w 2185307"/>
                <a:gd name="connsiteY0" fmla="*/ 0 h 3631223"/>
                <a:gd name="connsiteX1" fmla="*/ 0 w 2185307"/>
                <a:gd name="connsiteY1" fmla="*/ 2066191 h 3631223"/>
                <a:gd name="connsiteX2" fmla="*/ 2074984 w 2185307"/>
                <a:gd name="connsiteY2" fmla="*/ 2470638 h 3631223"/>
                <a:gd name="connsiteX3" fmla="*/ 1696915 w 2185307"/>
                <a:gd name="connsiteY3" fmla="*/ 3631223 h 3631223"/>
                <a:gd name="connsiteX0" fmla="*/ 96715 w 2213588"/>
                <a:gd name="connsiteY0" fmla="*/ 0 h 3631223"/>
                <a:gd name="connsiteX1" fmla="*/ 0 w 2213588"/>
                <a:gd name="connsiteY1" fmla="*/ 2022230 h 3631223"/>
                <a:gd name="connsiteX2" fmla="*/ 2101361 w 2213588"/>
                <a:gd name="connsiteY2" fmla="*/ 2470638 h 3631223"/>
                <a:gd name="connsiteX3" fmla="*/ 1723292 w 2213588"/>
                <a:gd name="connsiteY3" fmla="*/ 3631223 h 3631223"/>
                <a:gd name="connsiteX0" fmla="*/ 764930 w 2930325"/>
                <a:gd name="connsiteY0" fmla="*/ 0 h 3631223"/>
                <a:gd name="connsiteX1" fmla="*/ 0 w 2930325"/>
                <a:gd name="connsiteY1" fmla="*/ 2004645 h 3631223"/>
                <a:gd name="connsiteX2" fmla="*/ 2769576 w 2930325"/>
                <a:gd name="connsiteY2" fmla="*/ 2470638 h 3631223"/>
                <a:gd name="connsiteX3" fmla="*/ 2391507 w 2930325"/>
                <a:gd name="connsiteY3" fmla="*/ 3631223 h 3631223"/>
                <a:gd name="connsiteX0" fmla="*/ 0 w 2956703"/>
                <a:gd name="connsiteY0" fmla="*/ 0 h 3613638"/>
                <a:gd name="connsiteX1" fmla="*/ 26378 w 2956703"/>
                <a:gd name="connsiteY1" fmla="*/ 1987060 h 3613638"/>
                <a:gd name="connsiteX2" fmla="*/ 2795954 w 2956703"/>
                <a:gd name="connsiteY2" fmla="*/ 2453053 h 3613638"/>
                <a:gd name="connsiteX3" fmla="*/ 2417885 w 2956703"/>
                <a:gd name="connsiteY3" fmla="*/ 3613638 h 3613638"/>
                <a:gd name="connsiteX0" fmla="*/ 0 w 2956703"/>
                <a:gd name="connsiteY0" fmla="*/ 0 h 3613638"/>
                <a:gd name="connsiteX1" fmla="*/ 26378 w 2956703"/>
                <a:gd name="connsiteY1" fmla="*/ 1987060 h 3613638"/>
                <a:gd name="connsiteX2" fmla="*/ 2795954 w 2956703"/>
                <a:gd name="connsiteY2" fmla="*/ 2453053 h 3613638"/>
                <a:gd name="connsiteX3" fmla="*/ 2417885 w 2956703"/>
                <a:gd name="connsiteY3" fmla="*/ 3613638 h 3613638"/>
                <a:gd name="connsiteX0" fmla="*/ 0 w 2795963"/>
                <a:gd name="connsiteY0" fmla="*/ 0 h 3613638"/>
                <a:gd name="connsiteX1" fmla="*/ 26378 w 2795963"/>
                <a:gd name="connsiteY1" fmla="*/ 1987060 h 3613638"/>
                <a:gd name="connsiteX2" fmla="*/ 2795954 w 2795963"/>
                <a:gd name="connsiteY2" fmla="*/ 2453053 h 3613638"/>
                <a:gd name="connsiteX3" fmla="*/ 2417885 w 2795963"/>
                <a:gd name="connsiteY3" fmla="*/ 3613638 h 3613638"/>
                <a:gd name="connsiteX0" fmla="*/ 0 w 2884158"/>
                <a:gd name="connsiteY0" fmla="*/ 0 h 3613638"/>
                <a:gd name="connsiteX1" fmla="*/ 26378 w 2884158"/>
                <a:gd name="connsiteY1" fmla="*/ 1987060 h 3613638"/>
                <a:gd name="connsiteX2" fmla="*/ 2795954 w 2884158"/>
                <a:gd name="connsiteY2" fmla="*/ 2453053 h 3613638"/>
                <a:gd name="connsiteX3" fmla="*/ 2417885 w 2884158"/>
                <a:gd name="connsiteY3" fmla="*/ 3613638 h 3613638"/>
                <a:gd name="connsiteX0" fmla="*/ 0 w 2903107"/>
                <a:gd name="connsiteY0" fmla="*/ 0 h 3613638"/>
                <a:gd name="connsiteX1" fmla="*/ 26378 w 2903107"/>
                <a:gd name="connsiteY1" fmla="*/ 1987060 h 3613638"/>
                <a:gd name="connsiteX2" fmla="*/ 2795954 w 2903107"/>
                <a:gd name="connsiteY2" fmla="*/ 2453053 h 3613638"/>
                <a:gd name="connsiteX3" fmla="*/ 2417885 w 2903107"/>
                <a:gd name="connsiteY3" fmla="*/ 3613638 h 3613638"/>
                <a:gd name="connsiteX0" fmla="*/ 0 w 2945171"/>
                <a:gd name="connsiteY0" fmla="*/ 0 h 3613638"/>
                <a:gd name="connsiteX1" fmla="*/ 26378 w 2945171"/>
                <a:gd name="connsiteY1" fmla="*/ 1987060 h 3613638"/>
                <a:gd name="connsiteX2" fmla="*/ 2795954 w 2945171"/>
                <a:gd name="connsiteY2" fmla="*/ 2453053 h 3613638"/>
                <a:gd name="connsiteX3" fmla="*/ 2417885 w 2945171"/>
                <a:gd name="connsiteY3" fmla="*/ 3613638 h 3613638"/>
                <a:gd name="connsiteX0" fmla="*/ 0 w 2945171"/>
                <a:gd name="connsiteY0" fmla="*/ 0 h 3613638"/>
                <a:gd name="connsiteX1" fmla="*/ 26378 w 2945171"/>
                <a:gd name="connsiteY1" fmla="*/ 1987060 h 3613638"/>
                <a:gd name="connsiteX2" fmla="*/ 2795954 w 2945171"/>
                <a:gd name="connsiteY2" fmla="*/ 2453053 h 3613638"/>
                <a:gd name="connsiteX3" fmla="*/ 2417885 w 2945171"/>
                <a:gd name="connsiteY3" fmla="*/ 3613638 h 3613638"/>
                <a:gd name="connsiteX0" fmla="*/ 0 w 2922308"/>
                <a:gd name="connsiteY0" fmla="*/ 0 h 3613638"/>
                <a:gd name="connsiteX1" fmla="*/ 26378 w 2922308"/>
                <a:gd name="connsiteY1" fmla="*/ 1987060 h 3613638"/>
                <a:gd name="connsiteX2" fmla="*/ 2795954 w 2922308"/>
                <a:gd name="connsiteY2" fmla="*/ 2453053 h 3613638"/>
                <a:gd name="connsiteX3" fmla="*/ 2417885 w 2922308"/>
                <a:gd name="connsiteY3" fmla="*/ 3613638 h 3613638"/>
                <a:gd name="connsiteX0" fmla="*/ 0 w 2976421"/>
                <a:gd name="connsiteY0" fmla="*/ 0 h 3613638"/>
                <a:gd name="connsiteX1" fmla="*/ 26378 w 2976421"/>
                <a:gd name="connsiteY1" fmla="*/ 1987060 h 3613638"/>
                <a:gd name="connsiteX2" fmla="*/ 2795954 w 2976421"/>
                <a:gd name="connsiteY2" fmla="*/ 2453053 h 3613638"/>
                <a:gd name="connsiteX3" fmla="*/ 2417885 w 2976421"/>
                <a:gd name="connsiteY3" fmla="*/ 3613638 h 3613638"/>
                <a:gd name="connsiteX0" fmla="*/ 0 w 3033390"/>
                <a:gd name="connsiteY0" fmla="*/ 0 h 3613638"/>
                <a:gd name="connsiteX1" fmla="*/ 26378 w 3033390"/>
                <a:gd name="connsiteY1" fmla="*/ 1987060 h 3613638"/>
                <a:gd name="connsiteX2" fmla="*/ 2866292 w 3033390"/>
                <a:gd name="connsiteY2" fmla="*/ 2470638 h 3613638"/>
                <a:gd name="connsiteX3" fmla="*/ 2417885 w 3033390"/>
                <a:gd name="connsiteY3" fmla="*/ 3613638 h 3613638"/>
                <a:gd name="connsiteX0" fmla="*/ 0 w 3062536"/>
                <a:gd name="connsiteY0" fmla="*/ 0 h 3613638"/>
                <a:gd name="connsiteX1" fmla="*/ 26378 w 3062536"/>
                <a:gd name="connsiteY1" fmla="*/ 1987060 h 3613638"/>
                <a:gd name="connsiteX2" fmla="*/ 2901461 w 3062536"/>
                <a:gd name="connsiteY2" fmla="*/ 2321168 h 3613638"/>
                <a:gd name="connsiteX3" fmla="*/ 2417885 w 3062536"/>
                <a:gd name="connsiteY3" fmla="*/ 3613638 h 3613638"/>
                <a:gd name="connsiteX0" fmla="*/ 0 w 3129490"/>
                <a:gd name="connsiteY0" fmla="*/ 0 h 3613638"/>
                <a:gd name="connsiteX1" fmla="*/ 26378 w 3129490"/>
                <a:gd name="connsiteY1" fmla="*/ 1987060 h 3613638"/>
                <a:gd name="connsiteX2" fmla="*/ 2980592 w 3129490"/>
                <a:gd name="connsiteY2" fmla="*/ 2162906 h 3613638"/>
                <a:gd name="connsiteX3" fmla="*/ 2417885 w 3129490"/>
                <a:gd name="connsiteY3" fmla="*/ 3613638 h 3613638"/>
                <a:gd name="connsiteX0" fmla="*/ 0 w 3034565"/>
                <a:gd name="connsiteY0" fmla="*/ 0 h 3613638"/>
                <a:gd name="connsiteX1" fmla="*/ 26378 w 3034565"/>
                <a:gd name="connsiteY1" fmla="*/ 1987060 h 3613638"/>
                <a:gd name="connsiteX2" fmla="*/ 2980592 w 3034565"/>
                <a:gd name="connsiteY2" fmla="*/ 2162906 h 3613638"/>
                <a:gd name="connsiteX3" fmla="*/ 2417885 w 3034565"/>
                <a:gd name="connsiteY3" fmla="*/ 3613638 h 3613638"/>
                <a:gd name="connsiteX0" fmla="*/ 0 w 3015091"/>
                <a:gd name="connsiteY0" fmla="*/ 0 h 3613638"/>
                <a:gd name="connsiteX1" fmla="*/ 26378 w 3015091"/>
                <a:gd name="connsiteY1" fmla="*/ 1987060 h 3613638"/>
                <a:gd name="connsiteX2" fmla="*/ 2959160 w 3015091"/>
                <a:gd name="connsiteY2" fmla="*/ 2522475 h 3613638"/>
                <a:gd name="connsiteX3" fmla="*/ 2417885 w 3015091"/>
                <a:gd name="connsiteY3" fmla="*/ 3613638 h 3613638"/>
                <a:gd name="connsiteX0" fmla="*/ 0 w 3112784"/>
                <a:gd name="connsiteY0" fmla="*/ 0 h 3613638"/>
                <a:gd name="connsiteX1" fmla="*/ 26378 w 3112784"/>
                <a:gd name="connsiteY1" fmla="*/ 1987060 h 3613638"/>
                <a:gd name="connsiteX2" fmla="*/ 2959160 w 3112784"/>
                <a:gd name="connsiteY2" fmla="*/ 2522475 h 3613638"/>
                <a:gd name="connsiteX3" fmla="*/ 2417885 w 3112784"/>
                <a:gd name="connsiteY3" fmla="*/ 3613638 h 3613638"/>
                <a:gd name="connsiteX0" fmla="*/ 0 w 3410650"/>
                <a:gd name="connsiteY0" fmla="*/ 0 h 3556488"/>
                <a:gd name="connsiteX1" fmla="*/ 26378 w 3410650"/>
                <a:gd name="connsiteY1" fmla="*/ 1987060 h 3556488"/>
                <a:gd name="connsiteX2" fmla="*/ 2959160 w 3410650"/>
                <a:gd name="connsiteY2" fmla="*/ 2522475 h 3556488"/>
                <a:gd name="connsiteX3" fmla="*/ 3187029 w 3410650"/>
                <a:gd name="connsiteY3" fmla="*/ 3556488 h 3556488"/>
                <a:gd name="connsiteX0" fmla="*/ 0 w 3187029"/>
                <a:gd name="connsiteY0" fmla="*/ 0 h 3556494"/>
                <a:gd name="connsiteX1" fmla="*/ 26378 w 3187029"/>
                <a:gd name="connsiteY1" fmla="*/ 1987060 h 3556494"/>
                <a:gd name="connsiteX2" fmla="*/ 2959160 w 3187029"/>
                <a:gd name="connsiteY2" fmla="*/ 2522475 h 3556494"/>
                <a:gd name="connsiteX3" fmla="*/ 3187029 w 3187029"/>
                <a:gd name="connsiteY3" fmla="*/ 3556488 h 3556494"/>
                <a:gd name="connsiteX0" fmla="*/ 0 w 3187029"/>
                <a:gd name="connsiteY0" fmla="*/ 0 h 3556495"/>
                <a:gd name="connsiteX1" fmla="*/ 26378 w 3187029"/>
                <a:gd name="connsiteY1" fmla="*/ 1987060 h 3556495"/>
                <a:gd name="connsiteX2" fmla="*/ 2959160 w 3187029"/>
                <a:gd name="connsiteY2" fmla="*/ 2522475 h 3556495"/>
                <a:gd name="connsiteX3" fmla="*/ 3187029 w 3187029"/>
                <a:gd name="connsiteY3" fmla="*/ 3556488 h 3556495"/>
                <a:gd name="connsiteX0" fmla="*/ 0 w 3187029"/>
                <a:gd name="connsiteY0" fmla="*/ 0 h 3556495"/>
                <a:gd name="connsiteX1" fmla="*/ 26378 w 3187029"/>
                <a:gd name="connsiteY1" fmla="*/ 1987060 h 3556495"/>
                <a:gd name="connsiteX2" fmla="*/ 2959160 w 3187029"/>
                <a:gd name="connsiteY2" fmla="*/ 2522475 h 3556495"/>
                <a:gd name="connsiteX3" fmla="*/ 3187029 w 3187029"/>
                <a:gd name="connsiteY3" fmla="*/ 3556488 h 3556495"/>
                <a:gd name="connsiteX0" fmla="*/ 0 w 3187029"/>
                <a:gd name="connsiteY0" fmla="*/ 0 h 3556493"/>
                <a:gd name="connsiteX1" fmla="*/ 26378 w 3187029"/>
                <a:gd name="connsiteY1" fmla="*/ 1987060 h 3556493"/>
                <a:gd name="connsiteX2" fmla="*/ 2959160 w 3187029"/>
                <a:gd name="connsiteY2" fmla="*/ 2522475 h 3556493"/>
                <a:gd name="connsiteX3" fmla="*/ 3187029 w 3187029"/>
                <a:gd name="connsiteY3" fmla="*/ 3556488 h 3556493"/>
                <a:gd name="connsiteX0" fmla="*/ 0 w 3284660"/>
                <a:gd name="connsiteY0" fmla="*/ 0 h 3675554"/>
                <a:gd name="connsiteX1" fmla="*/ 26378 w 3284660"/>
                <a:gd name="connsiteY1" fmla="*/ 1987060 h 3675554"/>
                <a:gd name="connsiteX2" fmla="*/ 2959160 w 3284660"/>
                <a:gd name="connsiteY2" fmla="*/ 2522475 h 3675554"/>
                <a:gd name="connsiteX3" fmla="*/ 3284660 w 3284660"/>
                <a:gd name="connsiteY3" fmla="*/ 3675550 h 3675554"/>
                <a:gd name="connsiteX0" fmla="*/ 0 w 3284660"/>
                <a:gd name="connsiteY0" fmla="*/ 0 h 3675550"/>
                <a:gd name="connsiteX1" fmla="*/ 26378 w 3284660"/>
                <a:gd name="connsiteY1" fmla="*/ 1987060 h 3675550"/>
                <a:gd name="connsiteX2" fmla="*/ 2959160 w 3284660"/>
                <a:gd name="connsiteY2" fmla="*/ 2522475 h 3675550"/>
                <a:gd name="connsiteX3" fmla="*/ 3284660 w 3284660"/>
                <a:gd name="connsiteY3" fmla="*/ 3675550 h 3675550"/>
                <a:gd name="connsiteX0" fmla="*/ 0 w 3284660"/>
                <a:gd name="connsiteY0" fmla="*/ 0 h 3675550"/>
                <a:gd name="connsiteX1" fmla="*/ 26378 w 3284660"/>
                <a:gd name="connsiteY1" fmla="*/ 1987060 h 3675550"/>
                <a:gd name="connsiteX2" fmla="*/ 2925823 w 3284660"/>
                <a:gd name="connsiteY2" fmla="*/ 2503425 h 3675550"/>
                <a:gd name="connsiteX3" fmla="*/ 3284660 w 3284660"/>
                <a:gd name="connsiteY3" fmla="*/ 3675550 h 3675550"/>
                <a:gd name="connsiteX0" fmla="*/ 0 w 3272754"/>
                <a:gd name="connsiteY0" fmla="*/ 0 h 3756512"/>
                <a:gd name="connsiteX1" fmla="*/ 26378 w 3272754"/>
                <a:gd name="connsiteY1" fmla="*/ 1987060 h 3756512"/>
                <a:gd name="connsiteX2" fmla="*/ 2925823 w 3272754"/>
                <a:gd name="connsiteY2" fmla="*/ 2503425 h 3756512"/>
                <a:gd name="connsiteX3" fmla="*/ 3272754 w 3272754"/>
                <a:gd name="connsiteY3" fmla="*/ 3756512 h 3756512"/>
                <a:gd name="connsiteX0" fmla="*/ 0 w 3272754"/>
                <a:gd name="connsiteY0" fmla="*/ 0 h 3756512"/>
                <a:gd name="connsiteX1" fmla="*/ 26378 w 3272754"/>
                <a:gd name="connsiteY1" fmla="*/ 1987060 h 3756512"/>
                <a:gd name="connsiteX2" fmla="*/ 2940111 w 3272754"/>
                <a:gd name="connsiteY2" fmla="*/ 2524856 h 3756512"/>
                <a:gd name="connsiteX3" fmla="*/ 3272754 w 3272754"/>
                <a:gd name="connsiteY3" fmla="*/ 3756512 h 3756512"/>
                <a:gd name="connsiteX0" fmla="*/ 0 w 3336254"/>
                <a:gd name="connsiteY0" fmla="*/ 0 h 3756512"/>
                <a:gd name="connsiteX1" fmla="*/ 26378 w 3336254"/>
                <a:gd name="connsiteY1" fmla="*/ 1987060 h 3756512"/>
                <a:gd name="connsiteX2" fmla="*/ 2940111 w 3336254"/>
                <a:gd name="connsiteY2" fmla="*/ 2524856 h 3756512"/>
                <a:gd name="connsiteX3" fmla="*/ 3336254 w 3336254"/>
                <a:gd name="connsiteY3" fmla="*/ 3756512 h 3756512"/>
                <a:gd name="connsiteX0" fmla="*/ 0 w 3336254"/>
                <a:gd name="connsiteY0" fmla="*/ 0 h 3756512"/>
                <a:gd name="connsiteX1" fmla="*/ 26378 w 3336254"/>
                <a:gd name="connsiteY1" fmla="*/ 1987060 h 3756512"/>
                <a:gd name="connsiteX2" fmla="*/ 2940111 w 3336254"/>
                <a:gd name="connsiteY2" fmla="*/ 2524856 h 3756512"/>
                <a:gd name="connsiteX3" fmla="*/ 3336254 w 3336254"/>
                <a:gd name="connsiteY3" fmla="*/ 3756512 h 3756512"/>
                <a:gd name="connsiteX0" fmla="*/ 0 w 2940111"/>
                <a:gd name="connsiteY0" fmla="*/ 0 h 2524856"/>
                <a:gd name="connsiteX1" fmla="*/ 26378 w 2940111"/>
                <a:gd name="connsiteY1" fmla="*/ 1987060 h 2524856"/>
                <a:gd name="connsiteX2" fmla="*/ 2940111 w 2940111"/>
                <a:gd name="connsiteY2" fmla="*/ 2524856 h 2524856"/>
                <a:gd name="connsiteX0" fmla="*/ 0 w 2940111"/>
                <a:gd name="connsiteY0" fmla="*/ 0 h 2524856"/>
                <a:gd name="connsiteX1" fmla="*/ 26378 w 2940111"/>
                <a:gd name="connsiteY1" fmla="*/ 1987060 h 2524856"/>
                <a:gd name="connsiteX2" fmla="*/ 2940111 w 2940111"/>
                <a:gd name="connsiteY2" fmla="*/ 2524856 h 2524856"/>
                <a:gd name="connsiteX0" fmla="*/ 0 w 2940111"/>
                <a:gd name="connsiteY0" fmla="*/ 0 h 2524856"/>
                <a:gd name="connsiteX1" fmla="*/ 26378 w 2940111"/>
                <a:gd name="connsiteY1" fmla="*/ 1987060 h 2524856"/>
                <a:gd name="connsiteX2" fmla="*/ 2940111 w 2940111"/>
                <a:gd name="connsiteY2" fmla="*/ 2524856 h 2524856"/>
                <a:gd name="connsiteX0" fmla="*/ 0 w 2917251"/>
                <a:gd name="connsiteY0" fmla="*/ 0 h 2120996"/>
                <a:gd name="connsiteX1" fmla="*/ 3518 w 2917251"/>
                <a:gd name="connsiteY1" fmla="*/ 1583200 h 2120996"/>
                <a:gd name="connsiteX2" fmla="*/ 2917251 w 2917251"/>
                <a:gd name="connsiteY2" fmla="*/ 2120996 h 2120996"/>
                <a:gd name="connsiteX0" fmla="*/ 103162 w 2913733"/>
                <a:gd name="connsiteY0" fmla="*/ 0 h 2128616"/>
                <a:gd name="connsiteX1" fmla="*/ 0 w 2913733"/>
                <a:gd name="connsiteY1" fmla="*/ 1590820 h 2128616"/>
                <a:gd name="connsiteX2" fmla="*/ 2913733 w 2913733"/>
                <a:gd name="connsiteY2" fmla="*/ 2128616 h 2128616"/>
                <a:gd name="connsiteX0" fmla="*/ 103162 w 2913733"/>
                <a:gd name="connsiteY0" fmla="*/ 0 h 2128616"/>
                <a:gd name="connsiteX1" fmla="*/ 0 w 2913733"/>
                <a:gd name="connsiteY1" fmla="*/ 1590820 h 2128616"/>
                <a:gd name="connsiteX2" fmla="*/ 2913733 w 2913733"/>
                <a:gd name="connsiteY2" fmla="*/ 2128616 h 21286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913733" h="2128616">
                  <a:moveTo>
                    <a:pt x="103162" y="0"/>
                  </a:moveTo>
                  <a:cubicBezTo>
                    <a:pt x="38978" y="331763"/>
                    <a:pt x="35169" y="1143877"/>
                    <a:pt x="0" y="1590820"/>
                  </a:cubicBezTo>
                  <a:cubicBezTo>
                    <a:pt x="43962" y="1615731"/>
                    <a:pt x="1510291" y="1622636"/>
                    <a:pt x="2913733" y="2128616"/>
                  </a:cubicBezTo>
                </a:path>
              </a:pathLst>
            </a:custGeom>
            <a:noFill/>
            <a:ln w="57150">
              <a:solidFill>
                <a:srgbClr val="7030A0"/>
              </a:solidFill>
              <a:headEnd type="none" w="med" len="med"/>
              <a:tailEnd type="arrow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n>
                  <a:solidFill>
                    <a:srgbClr val="FF0000"/>
                  </a:solidFill>
                </a:ln>
              </a:endParaRPr>
            </a:p>
          </p:txBody>
        </p:sp>
        <p:sp>
          <p:nvSpPr>
            <p:cNvPr id="8" name="Freeform 7"/>
            <p:cNvSpPr/>
            <p:nvPr/>
          </p:nvSpPr>
          <p:spPr>
            <a:xfrm>
              <a:off x="6184472" y="3623897"/>
              <a:ext cx="397616" cy="1231656"/>
            </a:xfrm>
            <a:custGeom>
              <a:avLst/>
              <a:gdLst>
                <a:gd name="connsiteX0" fmla="*/ 456988 w 2589768"/>
                <a:gd name="connsiteY0" fmla="*/ 0 h 3631223"/>
                <a:gd name="connsiteX1" fmla="*/ 140465 w 2589768"/>
                <a:gd name="connsiteY1" fmla="*/ 2066192 h 3631223"/>
                <a:gd name="connsiteX2" fmla="*/ 2461634 w 2589768"/>
                <a:gd name="connsiteY2" fmla="*/ 2470638 h 3631223"/>
                <a:gd name="connsiteX3" fmla="*/ 2083565 w 2589768"/>
                <a:gd name="connsiteY3" fmla="*/ 3631223 h 3631223"/>
                <a:gd name="connsiteX0" fmla="*/ 572528 w 2715519"/>
                <a:gd name="connsiteY0" fmla="*/ 0 h 3631223"/>
                <a:gd name="connsiteX1" fmla="*/ 115329 w 2715519"/>
                <a:gd name="connsiteY1" fmla="*/ 1916723 h 3631223"/>
                <a:gd name="connsiteX2" fmla="*/ 2577174 w 2715519"/>
                <a:gd name="connsiteY2" fmla="*/ 2470638 h 3631223"/>
                <a:gd name="connsiteX3" fmla="*/ 2199105 w 2715519"/>
                <a:gd name="connsiteY3" fmla="*/ 3631223 h 3631223"/>
                <a:gd name="connsiteX0" fmla="*/ 827313 w 2970304"/>
                <a:gd name="connsiteY0" fmla="*/ 0 h 3631223"/>
                <a:gd name="connsiteX1" fmla="*/ 370114 w 2970304"/>
                <a:gd name="connsiteY1" fmla="*/ 1916723 h 3631223"/>
                <a:gd name="connsiteX2" fmla="*/ 2831959 w 2970304"/>
                <a:gd name="connsiteY2" fmla="*/ 2470638 h 3631223"/>
                <a:gd name="connsiteX3" fmla="*/ 2453890 w 2970304"/>
                <a:gd name="connsiteY3" fmla="*/ 3631223 h 3631223"/>
                <a:gd name="connsiteX0" fmla="*/ 0 w 2142991"/>
                <a:gd name="connsiteY0" fmla="*/ 0 h 3631223"/>
                <a:gd name="connsiteX1" fmla="*/ 2004646 w 2142991"/>
                <a:gd name="connsiteY1" fmla="*/ 2470638 h 3631223"/>
                <a:gd name="connsiteX2" fmla="*/ 1626577 w 2142991"/>
                <a:gd name="connsiteY2" fmla="*/ 3631223 h 3631223"/>
                <a:gd name="connsiteX0" fmla="*/ 0 w 2100412"/>
                <a:gd name="connsiteY0" fmla="*/ 0 h 3631223"/>
                <a:gd name="connsiteX1" fmla="*/ 131885 w 2100412"/>
                <a:gd name="connsiteY1" fmla="*/ 2074984 h 3631223"/>
                <a:gd name="connsiteX2" fmla="*/ 2004646 w 2100412"/>
                <a:gd name="connsiteY2" fmla="*/ 2470638 h 3631223"/>
                <a:gd name="connsiteX3" fmla="*/ 1626577 w 2100412"/>
                <a:gd name="connsiteY3" fmla="*/ 3631223 h 3631223"/>
                <a:gd name="connsiteX0" fmla="*/ 0 w 2100412"/>
                <a:gd name="connsiteY0" fmla="*/ 0 h 3631223"/>
                <a:gd name="connsiteX1" fmla="*/ 131885 w 2100412"/>
                <a:gd name="connsiteY1" fmla="*/ 2074984 h 3631223"/>
                <a:gd name="connsiteX2" fmla="*/ 2004646 w 2100412"/>
                <a:gd name="connsiteY2" fmla="*/ 2470638 h 3631223"/>
                <a:gd name="connsiteX3" fmla="*/ 1626577 w 2100412"/>
                <a:gd name="connsiteY3" fmla="*/ 3631223 h 3631223"/>
                <a:gd name="connsiteX0" fmla="*/ 166591 w 2281560"/>
                <a:gd name="connsiteY0" fmla="*/ 0 h 3631223"/>
                <a:gd name="connsiteX1" fmla="*/ 96253 w 2281560"/>
                <a:gd name="connsiteY1" fmla="*/ 2066191 h 3631223"/>
                <a:gd name="connsiteX2" fmla="*/ 2171237 w 2281560"/>
                <a:gd name="connsiteY2" fmla="*/ 2470638 h 3631223"/>
                <a:gd name="connsiteX3" fmla="*/ 1793168 w 2281560"/>
                <a:gd name="connsiteY3" fmla="*/ 3631223 h 3631223"/>
                <a:gd name="connsiteX0" fmla="*/ 70338 w 2185307"/>
                <a:gd name="connsiteY0" fmla="*/ 0 h 3631223"/>
                <a:gd name="connsiteX1" fmla="*/ 0 w 2185307"/>
                <a:gd name="connsiteY1" fmla="*/ 2066191 h 3631223"/>
                <a:gd name="connsiteX2" fmla="*/ 2074984 w 2185307"/>
                <a:gd name="connsiteY2" fmla="*/ 2470638 h 3631223"/>
                <a:gd name="connsiteX3" fmla="*/ 1696915 w 2185307"/>
                <a:gd name="connsiteY3" fmla="*/ 3631223 h 3631223"/>
                <a:gd name="connsiteX0" fmla="*/ 96715 w 2213588"/>
                <a:gd name="connsiteY0" fmla="*/ 0 h 3631223"/>
                <a:gd name="connsiteX1" fmla="*/ 0 w 2213588"/>
                <a:gd name="connsiteY1" fmla="*/ 2022230 h 3631223"/>
                <a:gd name="connsiteX2" fmla="*/ 2101361 w 2213588"/>
                <a:gd name="connsiteY2" fmla="*/ 2470638 h 3631223"/>
                <a:gd name="connsiteX3" fmla="*/ 1723292 w 2213588"/>
                <a:gd name="connsiteY3" fmla="*/ 3631223 h 3631223"/>
                <a:gd name="connsiteX0" fmla="*/ 764930 w 2930325"/>
                <a:gd name="connsiteY0" fmla="*/ 0 h 3631223"/>
                <a:gd name="connsiteX1" fmla="*/ 0 w 2930325"/>
                <a:gd name="connsiteY1" fmla="*/ 2004645 h 3631223"/>
                <a:gd name="connsiteX2" fmla="*/ 2769576 w 2930325"/>
                <a:gd name="connsiteY2" fmla="*/ 2470638 h 3631223"/>
                <a:gd name="connsiteX3" fmla="*/ 2391507 w 2930325"/>
                <a:gd name="connsiteY3" fmla="*/ 3631223 h 3631223"/>
                <a:gd name="connsiteX0" fmla="*/ 0 w 2956703"/>
                <a:gd name="connsiteY0" fmla="*/ 0 h 3613638"/>
                <a:gd name="connsiteX1" fmla="*/ 26378 w 2956703"/>
                <a:gd name="connsiteY1" fmla="*/ 1987060 h 3613638"/>
                <a:gd name="connsiteX2" fmla="*/ 2795954 w 2956703"/>
                <a:gd name="connsiteY2" fmla="*/ 2453053 h 3613638"/>
                <a:gd name="connsiteX3" fmla="*/ 2417885 w 2956703"/>
                <a:gd name="connsiteY3" fmla="*/ 3613638 h 3613638"/>
                <a:gd name="connsiteX0" fmla="*/ 0 w 2956703"/>
                <a:gd name="connsiteY0" fmla="*/ 0 h 3613638"/>
                <a:gd name="connsiteX1" fmla="*/ 26378 w 2956703"/>
                <a:gd name="connsiteY1" fmla="*/ 1987060 h 3613638"/>
                <a:gd name="connsiteX2" fmla="*/ 2795954 w 2956703"/>
                <a:gd name="connsiteY2" fmla="*/ 2453053 h 3613638"/>
                <a:gd name="connsiteX3" fmla="*/ 2417885 w 2956703"/>
                <a:gd name="connsiteY3" fmla="*/ 3613638 h 3613638"/>
                <a:gd name="connsiteX0" fmla="*/ 0 w 2795963"/>
                <a:gd name="connsiteY0" fmla="*/ 0 h 3613638"/>
                <a:gd name="connsiteX1" fmla="*/ 26378 w 2795963"/>
                <a:gd name="connsiteY1" fmla="*/ 1987060 h 3613638"/>
                <a:gd name="connsiteX2" fmla="*/ 2795954 w 2795963"/>
                <a:gd name="connsiteY2" fmla="*/ 2453053 h 3613638"/>
                <a:gd name="connsiteX3" fmla="*/ 2417885 w 2795963"/>
                <a:gd name="connsiteY3" fmla="*/ 3613638 h 3613638"/>
                <a:gd name="connsiteX0" fmla="*/ 0 w 2884158"/>
                <a:gd name="connsiteY0" fmla="*/ 0 h 3613638"/>
                <a:gd name="connsiteX1" fmla="*/ 26378 w 2884158"/>
                <a:gd name="connsiteY1" fmla="*/ 1987060 h 3613638"/>
                <a:gd name="connsiteX2" fmla="*/ 2795954 w 2884158"/>
                <a:gd name="connsiteY2" fmla="*/ 2453053 h 3613638"/>
                <a:gd name="connsiteX3" fmla="*/ 2417885 w 2884158"/>
                <a:gd name="connsiteY3" fmla="*/ 3613638 h 3613638"/>
                <a:gd name="connsiteX0" fmla="*/ 0 w 2903107"/>
                <a:gd name="connsiteY0" fmla="*/ 0 h 3613638"/>
                <a:gd name="connsiteX1" fmla="*/ 26378 w 2903107"/>
                <a:gd name="connsiteY1" fmla="*/ 1987060 h 3613638"/>
                <a:gd name="connsiteX2" fmla="*/ 2795954 w 2903107"/>
                <a:gd name="connsiteY2" fmla="*/ 2453053 h 3613638"/>
                <a:gd name="connsiteX3" fmla="*/ 2417885 w 2903107"/>
                <a:gd name="connsiteY3" fmla="*/ 3613638 h 3613638"/>
                <a:gd name="connsiteX0" fmla="*/ 0 w 2945171"/>
                <a:gd name="connsiteY0" fmla="*/ 0 h 3613638"/>
                <a:gd name="connsiteX1" fmla="*/ 26378 w 2945171"/>
                <a:gd name="connsiteY1" fmla="*/ 1987060 h 3613638"/>
                <a:gd name="connsiteX2" fmla="*/ 2795954 w 2945171"/>
                <a:gd name="connsiteY2" fmla="*/ 2453053 h 3613638"/>
                <a:gd name="connsiteX3" fmla="*/ 2417885 w 2945171"/>
                <a:gd name="connsiteY3" fmla="*/ 3613638 h 3613638"/>
                <a:gd name="connsiteX0" fmla="*/ 0 w 2945171"/>
                <a:gd name="connsiteY0" fmla="*/ 0 h 3613638"/>
                <a:gd name="connsiteX1" fmla="*/ 26378 w 2945171"/>
                <a:gd name="connsiteY1" fmla="*/ 1987060 h 3613638"/>
                <a:gd name="connsiteX2" fmla="*/ 2795954 w 2945171"/>
                <a:gd name="connsiteY2" fmla="*/ 2453053 h 3613638"/>
                <a:gd name="connsiteX3" fmla="*/ 2417885 w 2945171"/>
                <a:gd name="connsiteY3" fmla="*/ 3613638 h 3613638"/>
                <a:gd name="connsiteX0" fmla="*/ 0 w 2922308"/>
                <a:gd name="connsiteY0" fmla="*/ 0 h 3613638"/>
                <a:gd name="connsiteX1" fmla="*/ 26378 w 2922308"/>
                <a:gd name="connsiteY1" fmla="*/ 1987060 h 3613638"/>
                <a:gd name="connsiteX2" fmla="*/ 2795954 w 2922308"/>
                <a:gd name="connsiteY2" fmla="*/ 2453053 h 3613638"/>
                <a:gd name="connsiteX3" fmla="*/ 2417885 w 2922308"/>
                <a:gd name="connsiteY3" fmla="*/ 3613638 h 3613638"/>
                <a:gd name="connsiteX0" fmla="*/ 0 w 2976421"/>
                <a:gd name="connsiteY0" fmla="*/ 0 h 3613638"/>
                <a:gd name="connsiteX1" fmla="*/ 26378 w 2976421"/>
                <a:gd name="connsiteY1" fmla="*/ 1987060 h 3613638"/>
                <a:gd name="connsiteX2" fmla="*/ 2795954 w 2976421"/>
                <a:gd name="connsiteY2" fmla="*/ 2453053 h 3613638"/>
                <a:gd name="connsiteX3" fmla="*/ 2417885 w 2976421"/>
                <a:gd name="connsiteY3" fmla="*/ 3613638 h 3613638"/>
                <a:gd name="connsiteX0" fmla="*/ 0 w 3033390"/>
                <a:gd name="connsiteY0" fmla="*/ 0 h 3613638"/>
                <a:gd name="connsiteX1" fmla="*/ 26378 w 3033390"/>
                <a:gd name="connsiteY1" fmla="*/ 1987060 h 3613638"/>
                <a:gd name="connsiteX2" fmla="*/ 2866292 w 3033390"/>
                <a:gd name="connsiteY2" fmla="*/ 2470638 h 3613638"/>
                <a:gd name="connsiteX3" fmla="*/ 2417885 w 3033390"/>
                <a:gd name="connsiteY3" fmla="*/ 3613638 h 3613638"/>
                <a:gd name="connsiteX0" fmla="*/ 0 w 3062536"/>
                <a:gd name="connsiteY0" fmla="*/ 0 h 3613638"/>
                <a:gd name="connsiteX1" fmla="*/ 26378 w 3062536"/>
                <a:gd name="connsiteY1" fmla="*/ 1987060 h 3613638"/>
                <a:gd name="connsiteX2" fmla="*/ 2901461 w 3062536"/>
                <a:gd name="connsiteY2" fmla="*/ 2321168 h 3613638"/>
                <a:gd name="connsiteX3" fmla="*/ 2417885 w 3062536"/>
                <a:gd name="connsiteY3" fmla="*/ 3613638 h 3613638"/>
                <a:gd name="connsiteX0" fmla="*/ 0 w 3129490"/>
                <a:gd name="connsiteY0" fmla="*/ 0 h 3613638"/>
                <a:gd name="connsiteX1" fmla="*/ 26378 w 3129490"/>
                <a:gd name="connsiteY1" fmla="*/ 1987060 h 3613638"/>
                <a:gd name="connsiteX2" fmla="*/ 2980592 w 3129490"/>
                <a:gd name="connsiteY2" fmla="*/ 2162906 h 3613638"/>
                <a:gd name="connsiteX3" fmla="*/ 2417885 w 3129490"/>
                <a:gd name="connsiteY3" fmla="*/ 3613638 h 3613638"/>
                <a:gd name="connsiteX0" fmla="*/ 0 w 3034565"/>
                <a:gd name="connsiteY0" fmla="*/ 0 h 3613638"/>
                <a:gd name="connsiteX1" fmla="*/ 26378 w 3034565"/>
                <a:gd name="connsiteY1" fmla="*/ 1987060 h 3613638"/>
                <a:gd name="connsiteX2" fmla="*/ 2980592 w 3034565"/>
                <a:gd name="connsiteY2" fmla="*/ 2162906 h 3613638"/>
                <a:gd name="connsiteX3" fmla="*/ 2417885 w 3034565"/>
                <a:gd name="connsiteY3" fmla="*/ 3613638 h 3613638"/>
                <a:gd name="connsiteX0" fmla="*/ 0 w 3015091"/>
                <a:gd name="connsiteY0" fmla="*/ 0 h 3613638"/>
                <a:gd name="connsiteX1" fmla="*/ 26378 w 3015091"/>
                <a:gd name="connsiteY1" fmla="*/ 1987060 h 3613638"/>
                <a:gd name="connsiteX2" fmla="*/ 2959160 w 3015091"/>
                <a:gd name="connsiteY2" fmla="*/ 2522475 h 3613638"/>
                <a:gd name="connsiteX3" fmla="*/ 2417885 w 3015091"/>
                <a:gd name="connsiteY3" fmla="*/ 3613638 h 3613638"/>
                <a:gd name="connsiteX0" fmla="*/ 0 w 3112784"/>
                <a:gd name="connsiteY0" fmla="*/ 0 h 3613638"/>
                <a:gd name="connsiteX1" fmla="*/ 26378 w 3112784"/>
                <a:gd name="connsiteY1" fmla="*/ 1987060 h 3613638"/>
                <a:gd name="connsiteX2" fmla="*/ 2959160 w 3112784"/>
                <a:gd name="connsiteY2" fmla="*/ 2522475 h 3613638"/>
                <a:gd name="connsiteX3" fmla="*/ 2417885 w 3112784"/>
                <a:gd name="connsiteY3" fmla="*/ 3613638 h 3613638"/>
                <a:gd name="connsiteX0" fmla="*/ 0 w 3410650"/>
                <a:gd name="connsiteY0" fmla="*/ 0 h 3556488"/>
                <a:gd name="connsiteX1" fmla="*/ 26378 w 3410650"/>
                <a:gd name="connsiteY1" fmla="*/ 1987060 h 3556488"/>
                <a:gd name="connsiteX2" fmla="*/ 2959160 w 3410650"/>
                <a:gd name="connsiteY2" fmla="*/ 2522475 h 3556488"/>
                <a:gd name="connsiteX3" fmla="*/ 3187029 w 3410650"/>
                <a:gd name="connsiteY3" fmla="*/ 3556488 h 3556488"/>
                <a:gd name="connsiteX0" fmla="*/ 0 w 3187029"/>
                <a:gd name="connsiteY0" fmla="*/ 0 h 3556494"/>
                <a:gd name="connsiteX1" fmla="*/ 26378 w 3187029"/>
                <a:gd name="connsiteY1" fmla="*/ 1987060 h 3556494"/>
                <a:gd name="connsiteX2" fmla="*/ 2959160 w 3187029"/>
                <a:gd name="connsiteY2" fmla="*/ 2522475 h 3556494"/>
                <a:gd name="connsiteX3" fmla="*/ 3187029 w 3187029"/>
                <a:gd name="connsiteY3" fmla="*/ 3556488 h 3556494"/>
                <a:gd name="connsiteX0" fmla="*/ 0 w 3187029"/>
                <a:gd name="connsiteY0" fmla="*/ 0 h 3556495"/>
                <a:gd name="connsiteX1" fmla="*/ 26378 w 3187029"/>
                <a:gd name="connsiteY1" fmla="*/ 1987060 h 3556495"/>
                <a:gd name="connsiteX2" fmla="*/ 2959160 w 3187029"/>
                <a:gd name="connsiteY2" fmla="*/ 2522475 h 3556495"/>
                <a:gd name="connsiteX3" fmla="*/ 3187029 w 3187029"/>
                <a:gd name="connsiteY3" fmla="*/ 3556488 h 3556495"/>
                <a:gd name="connsiteX0" fmla="*/ 0 w 3187029"/>
                <a:gd name="connsiteY0" fmla="*/ 0 h 3556495"/>
                <a:gd name="connsiteX1" fmla="*/ 26378 w 3187029"/>
                <a:gd name="connsiteY1" fmla="*/ 1987060 h 3556495"/>
                <a:gd name="connsiteX2" fmla="*/ 2959160 w 3187029"/>
                <a:gd name="connsiteY2" fmla="*/ 2522475 h 3556495"/>
                <a:gd name="connsiteX3" fmla="*/ 3187029 w 3187029"/>
                <a:gd name="connsiteY3" fmla="*/ 3556488 h 3556495"/>
                <a:gd name="connsiteX0" fmla="*/ 0 w 3187029"/>
                <a:gd name="connsiteY0" fmla="*/ 0 h 3556493"/>
                <a:gd name="connsiteX1" fmla="*/ 26378 w 3187029"/>
                <a:gd name="connsiteY1" fmla="*/ 1987060 h 3556493"/>
                <a:gd name="connsiteX2" fmla="*/ 2959160 w 3187029"/>
                <a:gd name="connsiteY2" fmla="*/ 2522475 h 3556493"/>
                <a:gd name="connsiteX3" fmla="*/ 3187029 w 3187029"/>
                <a:gd name="connsiteY3" fmla="*/ 3556488 h 3556493"/>
                <a:gd name="connsiteX0" fmla="*/ 0 w 3284660"/>
                <a:gd name="connsiteY0" fmla="*/ 0 h 3675554"/>
                <a:gd name="connsiteX1" fmla="*/ 26378 w 3284660"/>
                <a:gd name="connsiteY1" fmla="*/ 1987060 h 3675554"/>
                <a:gd name="connsiteX2" fmla="*/ 2959160 w 3284660"/>
                <a:gd name="connsiteY2" fmla="*/ 2522475 h 3675554"/>
                <a:gd name="connsiteX3" fmla="*/ 3284660 w 3284660"/>
                <a:gd name="connsiteY3" fmla="*/ 3675550 h 3675554"/>
                <a:gd name="connsiteX0" fmla="*/ 0 w 3284660"/>
                <a:gd name="connsiteY0" fmla="*/ 0 h 3675550"/>
                <a:gd name="connsiteX1" fmla="*/ 26378 w 3284660"/>
                <a:gd name="connsiteY1" fmla="*/ 1987060 h 3675550"/>
                <a:gd name="connsiteX2" fmla="*/ 2959160 w 3284660"/>
                <a:gd name="connsiteY2" fmla="*/ 2522475 h 3675550"/>
                <a:gd name="connsiteX3" fmla="*/ 3284660 w 3284660"/>
                <a:gd name="connsiteY3" fmla="*/ 3675550 h 3675550"/>
                <a:gd name="connsiteX0" fmla="*/ 0 w 3284660"/>
                <a:gd name="connsiteY0" fmla="*/ 0 h 3675550"/>
                <a:gd name="connsiteX1" fmla="*/ 26378 w 3284660"/>
                <a:gd name="connsiteY1" fmla="*/ 1987060 h 3675550"/>
                <a:gd name="connsiteX2" fmla="*/ 2925823 w 3284660"/>
                <a:gd name="connsiteY2" fmla="*/ 2503425 h 3675550"/>
                <a:gd name="connsiteX3" fmla="*/ 3284660 w 3284660"/>
                <a:gd name="connsiteY3" fmla="*/ 3675550 h 3675550"/>
                <a:gd name="connsiteX0" fmla="*/ 0 w 3272754"/>
                <a:gd name="connsiteY0" fmla="*/ 0 h 3756512"/>
                <a:gd name="connsiteX1" fmla="*/ 26378 w 3272754"/>
                <a:gd name="connsiteY1" fmla="*/ 1987060 h 3756512"/>
                <a:gd name="connsiteX2" fmla="*/ 2925823 w 3272754"/>
                <a:gd name="connsiteY2" fmla="*/ 2503425 h 3756512"/>
                <a:gd name="connsiteX3" fmla="*/ 3272754 w 3272754"/>
                <a:gd name="connsiteY3" fmla="*/ 3756512 h 3756512"/>
                <a:gd name="connsiteX0" fmla="*/ 0 w 3272754"/>
                <a:gd name="connsiteY0" fmla="*/ 0 h 3756512"/>
                <a:gd name="connsiteX1" fmla="*/ 26378 w 3272754"/>
                <a:gd name="connsiteY1" fmla="*/ 1987060 h 3756512"/>
                <a:gd name="connsiteX2" fmla="*/ 2940111 w 3272754"/>
                <a:gd name="connsiteY2" fmla="*/ 2524856 h 3756512"/>
                <a:gd name="connsiteX3" fmla="*/ 3272754 w 3272754"/>
                <a:gd name="connsiteY3" fmla="*/ 3756512 h 3756512"/>
                <a:gd name="connsiteX0" fmla="*/ 0 w 3336254"/>
                <a:gd name="connsiteY0" fmla="*/ 0 h 3756512"/>
                <a:gd name="connsiteX1" fmla="*/ 26378 w 3336254"/>
                <a:gd name="connsiteY1" fmla="*/ 1987060 h 3756512"/>
                <a:gd name="connsiteX2" fmla="*/ 2940111 w 3336254"/>
                <a:gd name="connsiteY2" fmla="*/ 2524856 h 3756512"/>
                <a:gd name="connsiteX3" fmla="*/ 3336254 w 3336254"/>
                <a:gd name="connsiteY3" fmla="*/ 3756512 h 3756512"/>
                <a:gd name="connsiteX0" fmla="*/ 0 w 3336254"/>
                <a:gd name="connsiteY0" fmla="*/ 0 h 3756512"/>
                <a:gd name="connsiteX1" fmla="*/ 26378 w 3336254"/>
                <a:gd name="connsiteY1" fmla="*/ 1987060 h 3756512"/>
                <a:gd name="connsiteX2" fmla="*/ 2940111 w 3336254"/>
                <a:gd name="connsiteY2" fmla="*/ 2524856 h 3756512"/>
                <a:gd name="connsiteX3" fmla="*/ 3336254 w 3336254"/>
                <a:gd name="connsiteY3" fmla="*/ 3756512 h 3756512"/>
                <a:gd name="connsiteX0" fmla="*/ 0 w 3309876"/>
                <a:gd name="connsiteY0" fmla="*/ 0 h 1769452"/>
                <a:gd name="connsiteX1" fmla="*/ 2913733 w 3309876"/>
                <a:gd name="connsiteY1" fmla="*/ 537796 h 1769452"/>
                <a:gd name="connsiteX2" fmla="*/ 3309876 w 3309876"/>
                <a:gd name="connsiteY2" fmla="*/ 1769452 h 1769452"/>
                <a:gd name="connsiteX0" fmla="*/ 1473 w 397616"/>
                <a:gd name="connsiteY0" fmla="*/ 0 h 1231656"/>
                <a:gd name="connsiteX1" fmla="*/ 397616 w 397616"/>
                <a:gd name="connsiteY1" fmla="*/ 1231656 h 12316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97616" h="1231656">
                  <a:moveTo>
                    <a:pt x="1473" y="0"/>
                  </a:moveTo>
                  <a:cubicBezTo>
                    <a:pt x="1993" y="144890"/>
                    <a:pt x="-48351" y="703201"/>
                    <a:pt x="397616" y="1231656"/>
                  </a:cubicBezTo>
                </a:path>
              </a:pathLst>
            </a:custGeom>
            <a:noFill/>
            <a:ln w="57150">
              <a:solidFill>
                <a:srgbClr val="7030A0"/>
              </a:solidFill>
              <a:prstDash val="sysDash"/>
              <a:headEnd type="none" w="med" len="med"/>
              <a:tailEnd type="arrow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n>
                  <a:solidFill>
                    <a:srgbClr val="FF0000"/>
                  </a:solidFill>
                </a:ln>
              </a:endParaRPr>
            </a:p>
          </p:txBody>
        </p:sp>
        <p:sp>
          <p:nvSpPr>
            <p:cNvPr id="9" name="Freeform 8"/>
            <p:cNvSpPr/>
            <p:nvPr/>
          </p:nvSpPr>
          <p:spPr>
            <a:xfrm>
              <a:off x="6167948" y="3604847"/>
              <a:ext cx="1583593" cy="641106"/>
            </a:xfrm>
            <a:custGeom>
              <a:avLst/>
              <a:gdLst>
                <a:gd name="connsiteX0" fmla="*/ 456988 w 2589768"/>
                <a:gd name="connsiteY0" fmla="*/ 0 h 3631223"/>
                <a:gd name="connsiteX1" fmla="*/ 140465 w 2589768"/>
                <a:gd name="connsiteY1" fmla="*/ 2066192 h 3631223"/>
                <a:gd name="connsiteX2" fmla="*/ 2461634 w 2589768"/>
                <a:gd name="connsiteY2" fmla="*/ 2470638 h 3631223"/>
                <a:gd name="connsiteX3" fmla="*/ 2083565 w 2589768"/>
                <a:gd name="connsiteY3" fmla="*/ 3631223 h 3631223"/>
                <a:gd name="connsiteX0" fmla="*/ 572528 w 2715519"/>
                <a:gd name="connsiteY0" fmla="*/ 0 h 3631223"/>
                <a:gd name="connsiteX1" fmla="*/ 115329 w 2715519"/>
                <a:gd name="connsiteY1" fmla="*/ 1916723 h 3631223"/>
                <a:gd name="connsiteX2" fmla="*/ 2577174 w 2715519"/>
                <a:gd name="connsiteY2" fmla="*/ 2470638 h 3631223"/>
                <a:gd name="connsiteX3" fmla="*/ 2199105 w 2715519"/>
                <a:gd name="connsiteY3" fmla="*/ 3631223 h 3631223"/>
                <a:gd name="connsiteX0" fmla="*/ 827313 w 2970304"/>
                <a:gd name="connsiteY0" fmla="*/ 0 h 3631223"/>
                <a:gd name="connsiteX1" fmla="*/ 370114 w 2970304"/>
                <a:gd name="connsiteY1" fmla="*/ 1916723 h 3631223"/>
                <a:gd name="connsiteX2" fmla="*/ 2831959 w 2970304"/>
                <a:gd name="connsiteY2" fmla="*/ 2470638 h 3631223"/>
                <a:gd name="connsiteX3" fmla="*/ 2453890 w 2970304"/>
                <a:gd name="connsiteY3" fmla="*/ 3631223 h 3631223"/>
                <a:gd name="connsiteX0" fmla="*/ 0 w 2142991"/>
                <a:gd name="connsiteY0" fmla="*/ 0 h 3631223"/>
                <a:gd name="connsiteX1" fmla="*/ 2004646 w 2142991"/>
                <a:gd name="connsiteY1" fmla="*/ 2470638 h 3631223"/>
                <a:gd name="connsiteX2" fmla="*/ 1626577 w 2142991"/>
                <a:gd name="connsiteY2" fmla="*/ 3631223 h 3631223"/>
                <a:gd name="connsiteX0" fmla="*/ 0 w 2100412"/>
                <a:gd name="connsiteY0" fmla="*/ 0 h 3631223"/>
                <a:gd name="connsiteX1" fmla="*/ 131885 w 2100412"/>
                <a:gd name="connsiteY1" fmla="*/ 2074984 h 3631223"/>
                <a:gd name="connsiteX2" fmla="*/ 2004646 w 2100412"/>
                <a:gd name="connsiteY2" fmla="*/ 2470638 h 3631223"/>
                <a:gd name="connsiteX3" fmla="*/ 1626577 w 2100412"/>
                <a:gd name="connsiteY3" fmla="*/ 3631223 h 3631223"/>
                <a:gd name="connsiteX0" fmla="*/ 0 w 2100412"/>
                <a:gd name="connsiteY0" fmla="*/ 0 h 3631223"/>
                <a:gd name="connsiteX1" fmla="*/ 131885 w 2100412"/>
                <a:gd name="connsiteY1" fmla="*/ 2074984 h 3631223"/>
                <a:gd name="connsiteX2" fmla="*/ 2004646 w 2100412"/>
                <a:gd name="connsiteY2" fmla="*/ 2470638 h 3631223"/>
                <a:gd name="connsiteX3" fmla="*/ 1626577 w 2100412"/>
                <a:gd name="connsiteY3" fmla="*/ 3631223 h 3631223"/>
                <a:gd name="connsiteX0" fmla="*/ 166591 w 2281560"/>
                <a:gd name="connsiteY0" fmla="*/ 0 h 3631223"/>
                <a:gd name="connsiteX1" fmla="*/ 96253 w 2281560"/>
                <a:gd name="connsiteY1" fmla="*/ 2066191 h 3631223"/>
                <a:gd name="connsiteX2" fmla="*/ 2171237 w 2281560"/>
                <a:gd name="connsiteY2" fmla="*/ 2470638 h 3631223"/>
                <a:gd name="connsiteX3" fmla="*/ 1793168 w 2281560"/>
                <a:gd name="connsiteY3" fmla="*/ 3631223 h 3631223"/>
                <a:gd name="connsiteX0" fmla="*/ 70338 w 2185307"/>
                <a:gd name="connsiteY0" fmla="*/ 0 h 3631223"/>
                <a:gd name="connsiteX1" fmla="*/ 0 w 2185307"/>
                <a:gd name="connsiteY1" fmla="*/ 2066191 h 3631223"/>
                <a:gd name="connsiteX2" fmla="*/ 2074984 w 2185307"/>
                <a:gd name="connsiteY2" fmla="*/ 2470638 h 3631223"/>
                <a:gd name="connsiteX3" fmla="*/ 1696915 w 2185307"/>
                <a:gd name="connsiteY3" fmla="*/ 3631223 h 3631223"/>
                <a:gd name="connsiteX0" fmla="*/ 96715 w 2213588"/>
                <a:gd name="connsiteY0" fmla="*/ 0 h 3631223"/>
                <a:gd name="connsiteX1" fmla="*/ 0 w 2213588"/>
                <a:gd name="connsiteY1" fmla="*/ 2022230 h 3631223"/>
                <a:gd name="connsiteX2" fmla="*/ 2101361 w 2213588"/>
                <a:gd name="connsiteY2" fmla="*/ 2470638 h 3631223"/>
                <a:gd name="connsiteX3" fmla="*/ 1723292 w 2213588"/>
                <a:gd name="connsiteY3" fmla="*/ 3631223 h 3631223"/>
                <a:gd name="connsiteX0" fmla="*/ 764930 w 2930325"/>
                <a:gd name="connsiteY0" fmla="*/ 0 h 3631223"/>
                <a:gd name="connsiteX1" fmla="*/ 0 w 2930325"/>
                <a:gd name="connsiteY1" fmla="*/ 2004645 h 3631223"/>
                <a:gd name="connsiteX2" fmla="*/ 2769576 w 2930325"/>
                <a:gd name="connsiteY2" fmla="*/ 2470638 h 3631223"/>
                <a:gd name="connsiteX3" fmla="*/ 2391507 w 2930325"/>
                <a:gd name="connsiteY3" fmla="*/ 3631223 h 3631223"/>
                <a:gd name="connsiteX0" fmla="*/ 0 w 2956703"/>
                <a:gd name="connsiteY0" fmla="*/ 0 h 3613638"/>
                <a:gd name="connsiteX1" fmla="*/ 26378 w 2956703"/>
                <a:gd name="connsiteY1" fmla="*/ 1987060 h 3613638"/>
                <a:gd name="connsiteX2" fmla="*/ 2795954 w 2956703"/>
                <a:gd name="connsiteY2" fmla="*/ 2453053 h 3613638"/>
                <a:gd name="connsiteX3" fmla="*/ 2417885 w 2956703"/>
                <a:gd name="connsiteY3" fmla="*/ 3613638 h 3613638"/>
                <a:gd name="connsiteX0" fmla="*/ 0 w 2956703"/>
                <a:gd name="connsiteY0" fmla="*/ 0 h 3613638"/>
                <a:gd name="connsiteX1" fmla="*/ 26378 w 2956703"/>
                <a:gd name="connsiteY1" fmla="*/ 1987060 h 3613638"/>
                <a:gd name="connsiteX2" fmla="*/ 2795954 w 2956703"/>
                <a:gd name="connsiteY2" fmla="*/ 2453053 h 3613638"/>
                <a:gd name="connsiteX3" fmla="*/ 2417885 w 2956703"/>
                <a:gd name="connsiteY3" fmla="*/ 3613638 h 3613638"/>
                <a:gd name="connsiteX0" fmla="*/ 0 w 2795963"/>
                <a:gd name="connsiteY0" fmla="*/ 0 h 3613638"/>
                <a:gd name="connsiteX1" fmla="*/ 26378 w 2795963"/>
                <a:gd name="connsiteY1" fmla="*/ 1987060 h 3613638"/>
                <a:gd name="connsiteX2" fmla="*/ 2795954 w 2795963"/>
                <a:gd name="connsiteY2" fmla="*/ 2453053 h 3613638"/>
                <a:gd name="connsiteX3" fmla="*/ 2417885 w 2795963"/>
                <a:gd name="connsiteY3" fmla="*/ 3613638 h 3613638"/>
                <a:gd name="connsiteX0" fmla="*/ 0 w 2884158"/>
                <a:gd name="connsiteY0" fmla="*/ 0 h 3613638"/>
                <a:gd name="connsiteX1" fmla="*/ 26378 w 2884158"/>
                <a:gd name="connsiteY1" fmla="*/ 1987060 h 3613638"/>
                <a:gd name="connsiteX2" fmla="*/ 2795954 w 2884158"/>
                <a:gd name="connsiteY2" fmla="*/ 2453053 h 3613638"/>
                <a:gd name="connsiteX3" fmla="*/ 2417885 w 2884158"/>
                <a:gd name="connsiteY3" fmla="*/ 3613638 h 3613638"/>
                <a:gd name="connsiteX0" fmla="*/ 0 w 2903107"/>
                <a:gd name="connsiteY0" fmla="*/ 0 h 3613638"/>
                <a:gd name="connsiteX1" fmla="*/ 26378 w 2903107"/>
                <a:gd name="connsiteY1" fmla="*/ 1987060 h 3613638"/>
                <a:gd name="connsiteX2" fmla="*/ 2795954 w 2903107"/>
                <a:gd name="connsiteY2" fmla="*/ 2453053 h 3613638"/>
                <a:gd name="connsiteX3" fmla="*/ 2417885 w 2903107"/>
                <a:gd name="connsiteY3" fmla="*/ 3613638 h 3613638"/>
                <a:gd name="connsiteX0" fmla="*/ 0 w 2945171"/>
                <a:gd name="connsiteY0" fmla="*/ 0 h 3613638"/>
                <a:gd name="connsiteX1" fmla="*/ 26378 w 2945171"/>
                <a:gd name="connsiteY1" fmla="*/ 1987060 h 3613638"/>
                <a:gd name="connsiteX2" fmla="*/ 2795954 w 2945171"/>
                <a:gd name="connsiteY2" fmla="*/ 2453053 h 3613638"/>
                <a:gd name="connsiteX3" fmla="*/ 2417885 w 2945171"/>
                <a:gd name="connsiteY3" fmla="*/ 3613638 h 3613638"/>
                <a:gd name="connsiteX0" fmla="*/ 0 w 2945171"/>
                <a:gd name="connsiteY0" fmla="*/ 0 h 3613638"/>
                <a:gd name="connsiteX1" fmla="*/ 26378 w 2945171"/>
                <a:gd name="connsiteY1" fmla="*/ 1987060 h 3613638"/>
                <a:gd name="connsiteX2" fmla="*/ 2795954 w 2945171"/>
                <a:gd name="connsiteY2" fmla="*/ 2453053 h 3613638"/>
                <a:gd name="connsiteX3" fmla="*/ 2417885 w 2945171"/>
                <a:gd name="connsiteY3" fmla="*/ 3613638 h 3613638"/>
                <a:gd name="connsiteX0" fmla="*/ 0 w 2922308"/>
                <a:gd name="connsiteY0" fmla="*/ 0 h 3613638"/>
                <a:gd name="connsiteX1" fmla="*/ 26378 w 2922308"/>
                <a:gd name="connsiteY1" fmla="*/ 1987060 h 3613638"/>
                <a:gd name="connsiteX2" fmla="*/ 2795954 w 2922308"/>
                <a:gd name="connsiteY2" fmla="*/ 2453053 h 3613638"/>
                <a:gd name="connsiteX3" fmla="*/ 2417885 w 2922308"/>
                <a:gd name="connsiteY3" fmla="*/ 3613638 h 3613638"/>
                <a:gd name="connsiteX0" fmla="*/ 0 w 2976421"/>
                <a:gd name="connsiteY0" fmla="*/ 0 h 3613638"/>
                <a:gd name="connsiteX1" fmla="*/ 26378 w 2976421"/>
                <a:gd name="connsiteY1" fmla="*/ 1987060 h 3613638"/>
                <a:gd name="connsiteX2" fmla="*/ 2795954 w 2976421"/>
                <a:gd name="connsiteY2" fmla="*/ 2453053 h 3613638"/>
                <a:gd name="connsiteX3" fmla="*/ 2417885 w 2976421"/>
                <a:gd name="connsiteY3" fmla="*/ 3613638 h 3613638"/>
                <a:gd name="connsiteX0" fmla="*/ 0 w 3033390"/>
                <a:gd name="connsiteY0" fmla="*/ 0 h 3613638"/>
                <a:gd name="connsiteX1" fmla="*/ 26378 w 3033390"/>
                <a:gd name="connsiteY1" fmla="*/ 1987060 h 3613638"/>
                <a:gd name="connsiteX2" fmla="*/ 2866292 w 3033390"/>
                <a:gd name="connsiteY2" fmla="*/ 2470638 h 3613638"/>
                <a:gd name="connsiteX3" fmla="*/ 2417885 w 3033390"/>
                <a:gd name="connsiteY3" fmla="*/ 3613638 h 3613638"/>
                <a:gd name="connsiteX0" fmla="*/ 0 w 3062536"/>
                <a:gd name="connsiteY0" fmla="*/ 0 h 3613638"/>
                <a:gd name="connsiteX1" fmla="*/ 26378 w 3062536"/>
                <a:gd name="connsiteY1" fmla="*/ 1987060 h 3613638"/>
                <a:gd name="connsiteX2" fmla="*/ 2901461 w 3062536"/>
                <a:gd name="connsiteY2" fmla="*/ 2321168 h 3613638"/>
                <a:gd name="connsiteX3" fmla="*/ 2417885 w 3062536"/>
                <a:gd name="connsiteY3" fmla="*/ 3613638 h 3613638"/>
                <a:gd name="connsiteX0" fmla="*/ 0 w 3129490"/>
                <a:gd name="connsiteY0" fmla="*/ 0 h 3613638"/>
                <a:gd name="connsiteX1" fmla="*/ 26378 w 3129490"/>
                <a:gd name="connsiteY1" fmla="*/ 1987060 h 3613638"/>
                <a:gd name="connsiteX2" fmla="*/ 2980592 w 3129490"/>
                <a:gd name="connsiteY2" fmla="*/ 2162906 h 3613638"/>
                <a:gd name="connsiteX3" fmla="*/ 2417885 w 3129490"/>
                <a:gd name="connsiteY3" fmla="*/ 3613638 h 3613638"/>
                <a:gd name="connsiteX0" fmla="*/ 0 w 3034565"/>
                <a:gd name="connsiteY0" fmla="*/ 0 h 3613638"/>
                <a:gd name="connsiteX1" fmla="*/ 26378 w 3034565"/>
                <a:gd name="connsiteY1" fmla="*/ 1987060 h 3613638"/>
                <a:gd name="connsiteX2" fmla="*/ 2980592 w 3034565"/>
                <a:gd name="connsiteY2" fmla="*/ 2162906 h 3613638"/>
                <a:gd name="connsiteX3" fmla="*/ 2417885 w 3034565"/>
                <a:gd name="connsiteY3" fmla="*/ 3613638 h 3613638"/>
                <a:gd name="connsiteX0" fmla="*/ 0 w 3015091"/>
                <a:gd name="connsiteY0" fmla="*/ 0 h 3613638"/>
                <a:gd name="connsiteX1" fmla="*/ 26378 w 3015091"/>
                <a:gd name="connsiteY1" fmla="*/ 1987060 h 3613638"/>
                <a:gd name="connsiteX2" fmla="*/ 2959160 w 3015091"/>
                <a:gd name="connsiteY2" fmla="*/ 2522475 h 3613638"/>
                <a:gd name="connsiteX3" fmla="*/ 2417885 w 3015091"/>
                <a:gd name="connsiteY3" fmla="*/ 3613638 h 3613638"/>
                <a:gd name="connsiteX0" fmla="*/ 0 w 3112784"/>
                <a:gd name="connsiteY0" fmla="*/ 0 h 3613638"/>
                <a:gd name="connsiteX1" fmla="*/ 26378 w 3112784"/>
                <a:gd name="connsiteY1" fmla="*/ 1987060 h 3613638"/>
                <a:gd name="connsiteX2" fmla="*/ 2959160 w 3112784"/>
                <a:gd name="connsiteY2" fmla="*/ 2522475 h 3613638"/>
                <a:gd name="connsiteX3" fmla="*/ 2417885 w 3112784"/>
                <a:gd name="connsiteY3" fmla="*/ 3613638 h 3613638"/>
                <a:gd name="connsiteX0" fmla="*/ 0 w 3410650"/>
                <a:gd name="connsiteY0" fmla="*/ 0 h 3556488"/>
                <a:gd name="connsiteX1" fmla="*/ 26378 w 3410650"/>
                <a:gd name="connsiteY1" fmla="*/ 1987060 h 3556488"/>
                <a:gd name="connsiteX2" fmla="*/ 2959160 w 3410650"/>
                <a:gd name="connsiteY2" fmla="*/ 2522475 h 3556488"/>
                <a:gd name="connsiteX3" fmla="*/ 3187029 w 3410650"/>
                <a:gd name="connsiteY3" fmla="*/ 3556488 h 3556488"/>
                <a:gd name="connsiteX0" fmla="*/ 0 w 3187029"/>
                <a:gd name="connsiteY0" fmla="*/ 0 h 3556494"/>
                <a:gd name="connsiteX1" fmla="*/ 26378 w 3187029"/>
                <a:gd name="connsiteY1" fmla="*/ 1987060 h 3556494"/>
                <a:gd name="connsiteX2" fmla="*/ 2959160 w 3187029"/>
                <a:gd name="connsiteY2" fmla="*/ 2522475 h 3556494"/>
                <a:gd name="connsiteX3" fmla="*/ 3187029 w 3187029"/>
                <a:gd name="connsiteY3" fmla="*/ 3556488 h 3556494"/>
                <a:gd name="connsiteX0" fmla="*/ 0 w 3187029"/>
                <a:gd name="connsiteY0" fmla="*/ 0 h 3556495"/>
                <a:gd name="connsiteX1" fmla="*/ 26378 w 3187029"/>
                <a:gd name="connsiteY1" fmla="*/ 1987060 h 3556495"/>
                <a:gd name="connsiteX2" fmla="*/ 2959160 w 3187029"/>
                <a:gd name="connsiteY2" fmla="*/ 2522475 h 3556495"/>
                <a:gd name="connsiteX3" fmla="*/ 3187029 w 3187029"/>
                <a:gd name="connsiteY3" fmla="*/ 3556488 h 3556495"/>
                <a:gd name="connsiteX0" fmla="*/ 0 w 3187029"/>
                <a:gd name="connsiteY0" fmla="*/ 0 h 3556495"/>
                <a:gd name="connsiteX1" fmla="*/ 26378 w 3187029"/>
                <a:gd name="connsiteY1" fmla="*/ 1987060 h 3556495"/>
                <a:gd name="connsiteX2" fmla="*/ 2959160 w 3187029"/>
                <a:gd name="connsiteY2" fmla="*/ 2522475 h 3556495"/>
                <a:gd name="connsiteX3" fmla="*/ 3187029 w 3187029"/>
                <a:gd name="connsiteY3" fmla="*/ 3556488 h 3556495"/>
                <a:gd name="connsiteX0" fmla="*/ 0 w 3187029"/>
                <a:gd name="connsiteY0" fmla="*/ 0 h 3556493"/>
                <a:gd name="connsiteX1" fmla="*/ 26378 w 3187029"/>
                <a:gd name="connsiteY1" fmla="*/ 1987060 h 3556493"/>
                <a:gd name="connsiteX2" fmla="*/ 2959160 w 3187029"/>
                <a:gd name="connsiteY2" fmla="*/ 2522475 h 3556493"/>
                <a:gd name="connsiteX3" fmla="*/ 3187029 w 3187029"/>
                <a:gd name="connsiteY3" fmla="*/ 3556488 h 3556493"/>
                <a:gd name="connsiteX0" fmla="*/ 0 w 3284660"/>
                <a:gd name="connsiteY0" fmla="*/ 0 h 3675554"/>
                <a:gd name="connsiteX1" fmla="*/ 26378 w 3284660"/>
                <a:gd name="connsiteY1" fmla="*/ 1987060 h 3675554"/>
                <a:gd name="connsiteX2" fmla="*/ 2959160 w 3284660"/>
                <a:gd name="connsiteY2" fmla="*/ 2522475 h 3675554"/>
                <a:gd name="connsiteX3" fmla="*/ 3284660 w 3284660"/>
                <a:gd name="connsiteY3" fmla="*/ 3675550 h 3675554"/>
                <a:gd name="connsiteX0" fmla="*/ 0 w 3284660"/>
                <a:gd name="connsiteY0" fmla="*/ 0 h 3675550"/>
                <a:gd name="connsiteX1" fmla="*/ 26378 w 3284660"/>
                <a:gd name="connsiteY1" fmla="*/ 1987060 h 3675550"/>
                <a:gd name="connsiteX2" fmla="*/ 2959160 w 3284660"/>
                <a:gd name="connsiteY2" fmla="*/ 2522475 h 3675550"/>
                <a:gd name="connsiteX3" fmla="*/ 3284660 w 3284660"/>
                <a:gd name="connsiteY3" fmla="*/ 3675550 h 3675550"/>
                <a:gd name="connsiteX0" fmla="*/ 0 w 3284660"/>
                <a:gd name="connsiteY0" fmla="*/ 0 h 3675550"/>
                <a:gd name="connsiteX1" fmla="*/ 26378 w 3284660"/>
                <a:gd name="connsiteY1" fmla="*/ 1987060 h 3675550"/>
                <a:gd name="connsiteX2" fmla="*/ 2925823 w 3284660"/>
                <a:gd name="connsiteY2" fmla="*/ 2503425 h 3675550"/>
                <a:gd name="connsiteX3" fmla="*/ 3284660 w 3284660"/>
                <a:gd name="connsiteY3" fmla="*/ 3675550 h 3675550"/>
                <a:gd name="connsiteX0" fmla="*/ 0 w 3272754"/>
                <a:gd name="connsiteY0" fmla="*/ 0 h 3756512"/>
                <a:gd name="connsiteX1" fmla="*/ 26378 w 3272754"/>
                <a:gd name="connsiteY1" fmla="*/ 1987060 h 3756512"/>
                <a:gd name="connsiteX2" fmla="*/ 2925823 w 3272754"/>
                <a:gd name="connsiteY2" fmla="*/ 2503425 h 3756512"/>
                <a:gd name="connsiteX3" fmla="*/ 3272754 w 3272754"/>
                <a:gd name="connsiteY3" fmla="*/ 3756512 h 3756512"/>
                <a:gd name="connsiteX0" fmla="*/ 0 w 3272754"/>
                <a:gd name="connsiteY0" fmla="*/ 0 h 3756512"/>
                <a:gd name="connsiteX1" fmla="*/ 26378 w 3272754"/>
                <a:gd name="connsiteY1" fmla="*/ 1987060 h 3756512"/>
                <a:gd name="connsiteX2" fmla="*/ 2940111 w 3272754"/>
                <a:gd name="connsiteY2" fmla="*/ 2524856 h 3756512"/>
                <a:gd name="connsiteX3" fmla="*/ 3272754 w 3272754"/>
                <a:gd name="connsiteY3" fmla="*/ 3756512 h 3756512"/>
                <a:gd name="connsiteX0" fmla="*/ 0 w 3336254"/>
                <a:gd name="connsiteY0" fmla="*/ 0 h 3756512"/>
                <a:gd name="connsiteX1" fmla="*/ 26378 w 3336254"/>
                <a:gd name="connsiteY1" fmla="*/ 1987060 h 3756512"/>
                <a:gd name="connsiteX2" fmla="*/ 2940111 w 3336254"/>
                <a:gd name="connsiteY2" fmla="*/ 2524856 h 3756512"/>
                <a:gd name="connsiteX3" fmla="*/ 3336254 w 3336254"/>
                <a:gd name="connsiteY3" fmla="*/ 3756512 h 3756512"/>
                <a:gd name="connsiteX0" fmla="*/ 0 w 3336254"/>
                <a:gd name="connsiteY0" fmla="*/ 0 h 3756512"/>
                <a:gd name="connsiteX1" fmla="*/ 26378 w 3336254"/>
                <a:gd name="connsiteY1" fmla="*/ 1987060 h 3756512"/>
                <a:gd name="connsiteX2" fmla="*/ 2940111 w 3336254"/>
                <a:gd name="connsiteY2" fmla="*/ 2524856 h 3756512"/>
                <a:gd name="connsiteX3" fmla="*/ 3336254 w 3336254"/>
                <a:gd name="connsiteY3" fmla="*/ 3756512 h 3756512"/>
                <a:gd name="connsiteX0" fmla="*/ 0 w 3309876"/>
                <a:gd name="connsiteY0" fmla="*/ 0 h 1769452"/>
                <a:gd name="connsiteX1" fmla="*/ 2913733 w 3309876"/>
                <a:gd name="connsiteY1" fmla="*/ 537796 h 1769452"/>
                <a:gd name="connsiteX2" fmla="*/ 3309876 w 3309876"/>
                <a:gd name="connsiteY2" fmla="*/ 1769452 h 1769452"/>
                <a:gd name="connsiteX0" fmla="*/ 1473 w 397616"/>
                <a:gd name="connsiteY0" fmla="*/ 0 h 1231656"/>
                <a:gd name="connsiteX1" fmla="*/ 397616 w 397616"/>
                <a:gd name="connsiteY1" fmla="*/ 1231656 h 1231656"/>
                <a:gd name="connsiteX0" fmla="*/ 0 w 764443"/>
                <a:gd name="connsiteY0" fmla="*/ 0 h 857006"/>
                <a:gd name="connsiteX1" fmla="*/ 764443 w 764443"/>
                <a:gd name="connsiteY1" fmla="*/ 857006 h 857006"/>
                <a:gd name="connsiteX0" fmla="*/ 0 w 1558193"/>
                <a:gd name="connsiteY0" fmla="*/ 0 h 698256"/>
                <a:gd name="connsiteX1" fmla="*/ 1558193 w 1558193"/>
                <a:gd name="connsiteY1" fmla="*/ 698256 h 698256"/>
                <a:gd name="connsiteX0" fmla="*/ 0 w 1558193"/>
                <a:gd name="connsiteY0" fmla="*/ 0 h 698256"/>
                <a:gd name="connsiteX1" fmla="*/ 1558193 w 1558193"/>
                <a:gd name="connsiteY1" fmla="*/ 698256 h 698256"/>
                <a:gd name="connsiteX0" fmla="*/ 0 w 1583593"/>
                <a:gd name="connsiteY0" fmla="*/ 0 h 641106"/>
                <a:gd name="connsiteX1" fmla="*/ 1583593 w 1583593"/>
                <a:gd name="connsiteY1" fmla="*/ 641106 h 641106"/>
                <a:gd name="connsiteX0" fmla="*/ 0 w 1583593"/>
                <a:gd name="connsiteY0" fmla="*/ 0 h 641106"/>
                <a:gd name="connsiteX1" fmla="*/ 1583593 w 1583593"/>
                <a:gd name="connsiteY1" fmla="*/ 641106 h 6411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583593" h="641106">
                  <a:moveTo>
                    <a:pt x="0" y="0"/>
                  </a:moveTo>
                  <a:cubicBezTo>
                    <a:pt x="178320" y="55990"/>
                    <a:pt x="337526" y="55501"/>
                    <a:pt x="1583593" y="641106"/>
                  </a:cubicBezTo>
                </a:path>
              </a:pathLst>
            </a:custGeom>
            <a:noFill/>
            <a:ln w="57150">
              <a:solidFill>
                <a:srgbClr val="7030A0"/>
              </a:solidFill>
              <a:prstDash val="sysDash"/>
              <a:headEnd type="none" w="med" len="med"/>
              <a:tailEnd type="arrow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n>
                  <a:solidFill>
                    <a:srgbClr val="FF0000"/>
                  </a:solidFill>
                </a:ln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6880860" y="3550920"/>
              <a:ext cx="3016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>
                  <a:solidFill>
                    <a:srgbClr val="7030A0"/>
                  </a:solidFill>
                </a:rPr>
                <a:t>1</a:t>
              </a:r>
              <a:endParaRPr lang="en-US" dirty="0">
                <a:solidFill>
                  <a:srgbClr val="7030A0"/>
                </a:solidFill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1" name="TextBox 10"/>
                <p:cNvSpPr txBox="1"/>
                <p:nvPr/>
              </p:nvSpPr>
              <p:spPr>
                <a:xfrm>
                  <a:off x="3355522" y="1973580"/>
                  <a:ext cx="413959" cy="369332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p>
                          <m:sSupPr>
                            <m:ctrlPr>
                              <a:rPr lang="en-US" sz="2400" b="0" i="1" smtClean="0">
                                <a:ln>
                                  <a:solidFill>
                                    <a:srgbClr val="7030A0"/>
                                  </a:solidFill>
                                </a:ln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400" b="0" i="1" smtClean="0">
                                <a:ln>
                                  <a:solidFill>
                                    <a:srgbClr val="7030A0"/>
                                  </a:solidFill>
                                </a:ln>
                                <a:latin typeface="Cambria Math" panose="02040503050406030204" pitchFamily="18" charset="0"/>
                              </a:rPr>
                              <m:t>𝑒</m:t>
                            </m:r>
                          </m:e>
                          <m:sup>
                            <m:r>
                              <a:rPr lang="en-US" sz="2400" b="0" i="1" smtClean="0">
                                <a:ln>
                                  <a:solidFill>
                                    <a:srgbClr val="7030A0"/>
                                  </a:solidFill>
                                </a:ln>
                                <a:latin typeface="Cambria Math" panose="02040503050406030204" pitchFamily="18" charset="0"/>
                              </a:rPr>
                              <m:t>−</m:t>
                            </m:r>
                          </m:sup>
                        </m:sSup>
                      </m:oMath>
                    </m:oMathPara>
                  </a14:m>
                  <a:endParaRPr lang="en-US" sz="2400" dirty="0">
                    <a:ln>
                      <a:solidFill>
                        <a:srgbClr val="7030A0"/>
                      </a:solidFill>
                    </a:ln>
                  </a:endParaRPr>
                </a:p>
              </p:txBody>
            </p:sp>
          </mc:Choice>
          <mc:Fallback xmlns="">
            <p:sp>
              <p:nvSpPr>
                <p:cNvPr id="11" name="TextBox 10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355522" y="1973580"/>
                  <a:ext cx="413959" cy="369332"/>
                </a:xfrm>
                <a:prstGeom prst="rect">
                  <a:avLst/>
                </a:prstGeom>
                <a:blipFill>
                  <a:blip r:embed="rId4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2" name="TextBox 11"/>
            <p:cNvSpPr txBox="1"/>
            <p:nvPr/>
          </p:nvSpPr>
          <p:spPr>
            <a:xfrm>
              <a:off x="6230980" y="3930548"/>
              <a:ext cx="3016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>
                  <a:solidFill>
                    <a:srgbClr val="7030A0"/>
                  </a:solidFill>
                </a:rPr>
                <a:t>2</a:t>
              </a:r>
              <a:endParaRPr lang="en-US" dirty="0">
                <a:solidFill>
                  <a:srgbClr val="7030A0"/>
                </a:solidFill>
              </a:endParaRPr>
            </a:p>
          </p:txBody>
        </p:sp>
      </p:grpSp>
      <p:sp>
        <p:nvSpPr>
          <p:cNvPr id="3" name="TextBox 2"/>
          <p:cNvSpPr txBox="1"/>
          <p:nvPr/>
        </p:nvSpPr>
        <p:spPr>
          <a:xfrm>
            <a:off x="427009" y="5867400"/>
            <a:ext cx="47889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From liquid to gas: 0.69 eV potential barrier</a:t>
            </a:r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0" y="6521920"/>
            <a:ext cx="4876800" cy="3077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1400" dirty="0" smtClean="0"/>
              <a:t>E. Erdal et al. 2018 </a:t>
            </a:r>
            <a:r>
              <a:rPr lang="nn-NO" sz="1400" i="1" dirty="0" smtClean="0"/>
              <a:t>JINST</a:t>
            </a:r>
            <a:r>
              <a:rPr lang="nn-NO" sz="1400" dirty="0" smtClean="0"/>
              <a:t> </a:t>
            </a:r>
            <a:r>
              <a:rPr lang="nn-NO" sz="1400" b="1" dirty="0" smtClean="0"/>
              <a:t>13</a:t>
            </a:r>
            <a:r>
              <a:rPr lang="nn-NO" sz="1400" dirty="0" smtClean="0"/>
              <a:t> P12008 </a:t>
            </a:r>
            <a:r>
              <a:rPr lang="en-US" sz="1400" dirty="0" smtClean="0"/>
              <a:t> [arXiv:1708.06645]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1724057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3176" y="1633839"/>
            <a:ext cx="8732223" cy="469076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24" name="Group 23"/>
          <p:cNvGrpSpPr/>
          <p:nvPr/>
        </p:nvGrpSpPr>
        <p:grpSpPr>
          <a:xfrm>
            <a:off x="314314" y="2929239"/>
            <a:ext cx="8375896" cy="1422753"/>
            <a:chOff x="314314" y="2929239"/>
            <a:chExt cx="8375896" cy="1422753"/>
          </a:xfrm>
        </p:grpSpPr>
        <p:grpSp>
          <p:nvGrpSpPr>
            <p:cNvPr id="5" name="Group 4"/>
            <p:cNvGrpSpPr/>
            <p:nvPr/>
          </p:nvGrpSpPr>
          <p:grpSpPr>
            <a:xfrm>
              <a:off x="314314" y="2929239"/>
              <a:ext cx="8375896" cy="1422753"/>
              <a:chOff x="-509295" y="2611327"/>
              <a:chExt cx="8375896" cy="1422753"/>
            </a:xfrm>
          </p:grpSpPr>
          <p:sp>
            <p:nvSpPr>
              <p:cNvPr id="6" name="Rounded Rectangle 5"/>
              <p:cNvSpPr/>
              <p:nvPr/>
            </p:nvSpPr>
            <p:spPr>
              <a:xfrm>
                <a:off x="-509295" y="3036332"/>
                <a:ext cx="8375896" cy="997748"/>
              </a:xfrm>
              <a:prstGeom prst="roundRect">
                <a:avLst/>
              </a:prstGeom>
              <a:solidFill>
                <a:schemeClr val="accent5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" name="Oval 6"/>
              <p:cNvSpPr/>
              <p:nvPr/>
            </p:nvSpPr>
            <p:spPr>
              <a:xfrm>
                <a:off x="5715000" y="2959678"/>
                <a:ext cx="1431401" cy="518796"/>
              </a:xfrm>
              <a:prstGeom prst="ellipse">
                <a:avLst/>
              </a:prstGeom>
              <a:solidFill>
                <a:schemeClr val="accent5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" name="Oval 7"/>
              <p:cNvSpPr/>
              <p:nvPr/>
            </p:nvSpPr>
            <p:spPr>
              <a:xfrm>
                <a:off x="2416932" y="2752583"/>
                <a:ext cx="717703" cy="518796"/>
              </a:xfrm>
              <a:prstGeom prst="ellipse">
                <a:avLst/>
              </a:prstGeom>
              <a:solidFill>
                <a:schemeClr val="accent5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9" name="Oval 8"/>
              <p:cNvSpPr/>
              <p:nvPr/>
            </p:nvSpPr>
            <p:spPr>
              <a:xfrm>
                <a:off x="3890894" y="2611327"/>
                <a:ext cx="1431401" cy="518796"/>
              </a:xfrm>
              <a:prstGeom prst="ellipse">
                <a:avLst/>
              </a:prstGeom>
              <a:solidFill>
                <a:schemeClr val="accent5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23" name="Rectangle 22"/>
            <p:cNvSpPr/>
            <p:nvPr/>
          </p:nvSpPr>
          <p:spPr>
            <a:xfrm>
              <a:off x="1434727" y="3021624"/>
              <a:ext cx="868681" cy="434082"/>
            </a:xfrm>
            <a:custGeom>
              <a:avLst/>
              <a:gdLst>
                <a:gd name="connsiteX0" fmla="*/ 0 w 868681"/>
                <a:gd name="connsiteY0" fmla="*/ 0 h 434082"/>
                <a:gd name="connsiteX1" fmla="*/ 868681 w 868681"/>
                <a:gd name="connsiteY1" fmla="*/ 0 h 434082"/>
                <a:gd name="connsiteX2" fmla="*/ 868681 w 868681"/>
                <a:gd name="connsiteY2" fmla="*/ 434082 h 434082"/>
                <a:gd name="connsiteX3" fmla="*/ 0 w 868681"/>
                <a:gd name="connsiteY3" fmla="*/ 434082 h 434082"/>
                <a:gd name="connsiteX4" fmla="*/ 0 w 868681"/>
                <a:gd name="connsiteY4" fmla="*/ 0 h 434082"/>
                <a:gd name="connsiteX0" fmla="*/ 0 w 868681"/>
                <a:gd name="connsiteY0" fmla="*/ 0 h 434082"/>
                <a:gd name="connsiteX1" fmla="*/ 868681 w 868681"/>
                <a:gd name="connsiteY1" fmla="*/ 0 h 434082"/>
                <a:gd name="connsiteX2" fmla="*/ 868681 w 868681"/>
                <a:gd name="connsiteY2" fmla="*/ 434082 h 434082"/>
                <a:gd name="connsiteX3" fmla="*/ 0 w 868681"/>
                <a:gd name="connsiteY3" fmla="*/ 434082 h 434082"/>
                <a:gd name="connsiteX4" fmla="*/ 0 w 868681"/>
                <a:gd name="connsiteY4" fmla="*/ 0 h 434082"/>
                <a:gd name="connsiteX0" fmla="*/ 0 w 868681"/>
                <a:gd name="connsiteY0" fmla="*/ 0 h 434082"/>
                <a:gd name="connsiteX1" fmla="*/ 868681 w 868681"/>
                <a:gd name="connsiteY1" fmla="*/ 0 h 434082"/>
                <a:gd name="connsiteX2" fmla="*/ 868681 w 868681"/>
                <a:gd name="connsiteY2" fmla="*/ 434082 h 434082"/>
                <a:gd name="connsiteX3" fmla="*/ 0 w 868681"/>
                <a:gd name="connsiteY3" fmla="*/ 434082 h 434082"/>
                <a:gd name="connsiteX4" fmla="*/ 0 w 868681"/>
                <a:gd name="connsiteY4" fmla="*/ 0 h 4340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68681" h="434082">
                  <a:moveTo>
                    <a:pt x="0" y="0"/>
                  </a:moveTo>
                  <a:cubicBezTo>
                    <a:pt x="475297" y="442912"/>
                    <a:pt x="445771" y="433387"/>
                    <a:pt x="868681" y="0"/>
                  </a:cubicBezTo>
                  <a:lnTo>
                    <a:pt x="868681" y="434082"/>
                  </a:lnTo>
                  <a:lnTo>
                    <a:pt x="0" y="43408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What is the shape of the bubble?</a:t>
            </a:r>
            <a:br>
              <a:rPr lang="en-US" dirty="0" smtClean="0"/>
            </a:br>
            <a:r>
              <a:rPr lang="en-US" dirty="0" smtClean="0"/>
              <a:t>How does it affect the EL signal?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15</a:t>
            </a:fld>
            <a:endParaRPr lang="en-US"/>
          </a:p>
        </p:txBody>
      </p:sp>
      <p:grpSp>
        <p:nvGrpSpPr>
          <p:cNvPr id="10" name="Group 9"/>
          <p:cNvGrpSpPr/>
          <p:nvPr/>
        </p:nvGrpSpPr>
        <p:grpSpPr>
          <a:xfrm>
            <a:off x="457200" y="2889114"/>
            <a:ext cx="8305800" cy="531025"/>
            <a:chOff x="-533400" y="4183070"/>
            <a:chExt cx="8305800" cy="531025"/>
          </a:xfrm>
        </p:grpSpPr>
        <p:sp>
          <p:nvSpPr>
            <p:cNvPr id="11" name="Rectangle 10"/>
            <p:cNvSpPr/>
            <p:nvPr/>
          </p:nvSpPr>
          <p:spPr>
            <a:xfrm>
              <a:off x="1143000" y="4267200"/>
              <a:ext cx="1143000" cy="381000"/>
            </a:xfrm>
            <a:prstGeom prst="rect">
              <a:avLst/>
            </a:pr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1295400" y="4209812"/>
              <a:ext cx="838200" cy="57388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1295400" y="4648200"/>
              <a:ext cx="838200" cy="54342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  <p:sp>
          <p:nvSpPr>
            <p:cNvPr id="14" name="Rectangle 13"/>
            <p:cNvSpPr/>
            <p:nvPr/>
          </p:nvSpPr>
          <p:spPr>
            <a:xfrm>
              <a:off x="2971800" y="4267200"/>
              <a:ext cx="1143000" cy="381000"/>
            </a:xfrm>
            <a:prstGeom prst="rect">
              <a:avLst/>
            </a:pr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  <p:sp>
          <p:nvSpPr>
            <p:cNvPr id="15" name="Rectangle 14"/>
            <p:cNvSpPr/>
            <p:nvPr/>
          </p:nvSpPr>
          <p:spPr>
            <a:xfrm>
              <a:off x="3124200" y="4202668"/>
              <a:ext cx="838200" cy="64532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  <p:sp>
          <p:nvSpPr>
            <p:cNvPr id="16" name="Rectangle 15"/>
            <p:cNvSpPr/>
            <p:nvPr/>
          </p:nvSpPr>
          <p:spPr>
            <a:xfrm>
              <a:off x="3124200" y="4648200"/>
              <a:ext cx="838200" cy="54342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  <p:sp>
          <p:nvSpPr>
            <p:cNvPr id="17" name="Rectangle 16"/>
            <p:cNvSpPr/>
            <p:nvPr/>
          </p:nvSpPr>
          <p:spPr>
            <a:xfrm>
              <a:off x="4800600" y="4267200"/>
              <a:ext cx="1143000" cy="381000"/>
            </a:xfrm>
            <a:prstGeom prst="rect">
              <a:avLst/>
            </a:pr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  <p:sp>
          <p:nvSpPr>
            <p:cNvPr id="18" name="Rectangle 17"/>
            <p:cNvSpPr/>
            <p:nvPr/>
          </p:nvSpPr>
          <p:spPr>
            <a:xfrm>
              <a:off x="4953000" y="4201482"/>
              <a:ext cx="838200" cy="65717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  <p:sp>
          <p:nvSpPr>
            <p:cNvPr id="19" name="Rectangle 18"/>
            <p:cNvSpPr/>
            <p:nvPr/>
          </p:nvSpPr>
          <p:spPr>
            <a:xfrm>
              <a:off x="4953000" y="4648200"/>
              <a:ext cx="838200" cy="60267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6629400" y="4267200"/>
              <a:ext cx="1143000" cy="381000"/>
            </a:xfrm>
            <a:prstGeom prst="rect">
              <a:avLst/>
            </a:pr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  <p:sp>
          <p:nvSpPr>
            <p:cNvPr id="21" name="Rectangle 20"/>
            <p:cNvSpPr/>
            <p:nvPr/>
          </p:nvSpPr>
          <p:spPr>
            <a:xfrm>
              <a:off x="6781800" y="4183070"/>
              <a:ext cx="838200" cy="84129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  <p:sp>
          <p:nvSpPr>
            <p:cNvPr id="22" name="Rectangle 21"/>
            <p:cNvSpPr/>
            <p:nvPr/>
          </p:nvSpPr>
          <p:spPr>
            <a:xfrm>
              <a:off x="6781800" y="4648200"/>
              <a:ext cx="838200" cy="65895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  <p:sp>
          <p:nvSpPr>
            <p:cNvPr id="252" name="Rectangle 251"/>
            <p:cNvSpPr/>
            <p:nvPr/>
          </p:nvSpPr>
          <p:spPr>
            <a:xfrm>
              <a:off x="-533400" y="4276335"/>
              <a:ext cx="1143000" cy="381000"/>
            </a:xfrm>
            <a:prstGeom prst="rect">
              <a:avLst/>
            </a:pr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  <p:sp>
          <p:nvSpPr>
            <p:cNvPr id="253" name="Rectangle 252"/>
            <p:cNvSpPr/>
            <p:nvPr/>
          </p:nvSpPr>
          <p:spPr>
            <a:xfrm>
              <a:off x="-381000" y="4218947"/>
              <a:ext cx="838200" cy="57388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  <p:sp>
          <p:nvSpPr>
            <p:cNvPr id="254" name="Rectangle 253"/>
            <p:cNvSpPr/>
            <p:nvPr/>
          </p:nvSpPr>
          <p:spPr>
            <a:xfrm>
              <a:off x="-381000" y="4657335"/>
              <a:ext cx="838200" cy="54342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</p:grpSp>
      <p:sp>
        <p:nvSpPr>
          <p:cNvPr id="132" name="Rectangle 131"/>
          <p:cNvSpPr/>
          <p:nvPr/>
        </p:nvSpPr>
        <p:spPr>
          <a:xfrm>
            <a:off x="1015271" y="5215239"/>
            <a:ext cx="7068031" cy="26235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dirty="0" smtClean="0"/>
              <a:t>Light readout</a:t>
            </a:r>
            <a:endParaRPr lang="he-IL" dirty="0"/>
          </a:p>
        </p:txBody>
      </p:sp>
      <p:grpSp>
        <p:nvGrpSpPr>
          <p:cNvPr id="133" name="Group 132"/>
          <p:cNvGrpSpPr/>
          <p:nvPr/>
        </p:nvGrpSpPr>
        <p:grpSpPr>
          <a:xfrm>
            <a:off x="6608088" y="3385980"/>
            <a:ext cx="1513768" cy="1381859"/>
            <a:chOff x="2040031" y="2688937"/>
            <a:chExt cx="1513768" cy="1381859"/>
          </a:xfrm>
        </p:grpSpPr>
        <p:grpSp>
          <p:nvGrpSpPr>
            <p:cNvPr id="134" name="Group 133"/>
            <p:cNvGrpSpPr/>
            <p:nvPr/>
          </p:nvGrpSpPr>
          <p:grpSpPr>
            <a:xfrm rot="1082702">
              <a:off x="2585813" y="2845902"/>
              <a:ext cx="914656" cy="685660"/>
              <a:chOff x="783736" y="1524000"/>
              <a:chExt cx="914656" cy="685660"/>
            </a:xfrm>
          </p:grpSpPr>
          <p:grpSp>
            <p:nvGrpSpPr>
              <p:cNvPr id="205" name="Group 204"/>
              <p:cNvGrpSpPr/>
              <p:nvPr/>
            </p:nvGrpSpPr>
            <p:grpSpPr>
              <a:xfrm>
                <a:off x="783736" y="1524000"/>
                <a:ext cx="838456" cy="647421"/>
                <a:chOff x="783736" y="1524000"/>
                <a:chExt cx="838456" cy="647421"/>
              </a:xfrm>
            </p:grpSpPr>
            <p:cxnSp>
              <p:nvCxnSpPr>
                <p:cNvPr id="207" name="Curved Connector 206"/>
                <p:cNvCxnSpPr/>
                <p:nvPr/>
              </p:nvCxnSpPr>
              <p:spPr>
                <a:xfrm>
                  <a:off x="783736" y="1524000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08" name="Curved Connector 207"/>
                <p:cNvCxnSpPr/>
                <p:nvPr/>
              </p:nvCxnSpPr>
              <p:spPr>
                <a:xfrm>
                  <a:off x="904386" y="1617523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09" name="Curved Connector 208"/>
                <p:cNvCxnSpPr/>
                <p:nvPr/>
              </p:nvCxnSpPr>
              <p:spPr>
                <a:xfrm>
                  <a:off x="1025036" y="1707871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10" name="Curved Connector 209"/>
                <p:cNvCxnSpPr/>
                <p:nvPr/>
              </p:nvCxnSpPr>
              <p:spPr>
                <a:xfrm>
                  <a:off x="1143000" y="1799946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11" name="Curved Connector 210"/>
                <p:cNvCxnSpPr/>
                <p:nvPr/>
              </p:nvCxnSpPr>
              <p:spPr>
                <a:xfrm>
                  <a:off x="1259065" y="1895196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12" name="Curved Connector 211"/>
                <p:cNvCxnSpPr/>
                <p:nvPr/>
              </p:nvCxnSpPr>
              <p:spPr>
                <a:xfrm>
                  <a:off x="1379715" y="1988719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13" name="Curved Connector 212"/>
                <p:cNvCxnSpPr/>
                <p:nvPr/>
              </p:nvCxnSpPr>
              <p:spPr>
                <a:xfrm>
                  <a:off x="1500365" y="2079067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206" name="Straight Arrow Connector 205"/>
              <p:cNvCxnSpPr/>
              <p:nvPr/>
            </p:nvCxnSpPr>
            <p:spPr>
              <a:xfrm>
                <a:off x="1622192" y="2171281"/>
                <a:ext cx="76200" cy="38379"/>
              </a:xfrm>
              <a:prstGeom prst="straightConnector1">
                <a:avLst/>
              </a:prstGeom>
              <a:ln w="19050">
                <a:solidFill>
                  <a:srgbClr val="7030A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5" name="Group 134"/>
            <p:cNvGrpSpPr/>
            <p:nvPr/>
          </p:nvGrpSpPr>
          <p:grpSpPr>
            <a:xfrm rot="1082702">
              <a:off x="2639143" y="3128021"/>
              <a:ext cx="914656" cy="685660"/>
              <a:chOff x="783736" y="1524000"/>
              <a:chExt cx="914656" cy="685660"/>
            </a:xfrm>
          </p:grpSpPr>
          <p:grpSp>
            <p:nvGrpSpPr>
              <p:cNvPr id="196" name="Group 195"/>
              <p:cNvGrpSpPr/>
              <p:nvPr/>
            </p:nvGrpSpPr>
            <p:grpSpPr>
              <a:xfrm>
                <a:off x="783736" y="1524000"/>
                <a:ext cx="838456" cy="647421"/>
                <a:chOff x="783736" y="1524000"/>
                <a:chExt cx="838456" cy="647421"/>
              </a:xfrm>
            </p:grpSpPr>
            <p:cxnSp>
              <p:nvCxnSpPr>
                <p:cNvPr id="198" name="Curved Connector 197"/>
                <p:cNvCxnSpPr/>
                <p:nvPr/>
              </p:nvCxnSpPr>
              <p:spPr>
                <a:xfrm>
                  <a:off x="783736" y="1524000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99" name="Curved Connector 198"/>
                <p:cNvCxnSpPr/>
                <p:nvPr/>
              </p:nvCxnSpPr>
              <p:spPr>
                <a:xfrm>
                  <a:off x="904386" y="1617523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00" name="Curved Connector 199"/>
                <p:cNvCxnSpPr/>
                <p:nvPr/>
              </p:nvCxnSpPr>
              <p:spPr>
                <a:xfrm>
                  <a:off x="1025036" y="1707871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01" name="Curved Connector 200"/>
                <p:cNvCxnSpPr/>
                <p:nvPr/>
              </p:nvCxnSpPr>
              <p:spPr>
                <a:xfrm>
                  <a:off x="1143000" y="1799946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02" name="Curved Connector 201"/>
                <p:cNvCxnSpPr/>
                <p:nvPr/>
              </p:nvCxnSpPr>
              <p:spPr>
                <a:xfrm>
                  <a:off x="1259065" y="1895196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03" name="Curved Connector 202"/>
                <p:cNvCxnSpPr/>
                <p:nvPr/>
              </p:nvCxnSpPr>
              <p:spPr>
                <a:xfrm>
                  <a:off x="1379715" y="1988719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04" name="Curved Connector 203"/>
                <p:cNvCxnSpPr/>
                <p:nvPr/>
              </p:nvCxnSpPr>
              <p:spPr>
                <a:xfrm>
                  <a:off x="1500365" y="2079067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197" name="Straight Arrow Connector 196"/>
              <p:cNvCxnSpPr/>
              <p:nvPr/>
            </p:nvCxnSpPr>
            <p:spPr>
              <a:xfrm>
                <a:off x="1622192" y="2171281"/>
                <a:ext cx="76200" cy="38379"/>
              </a:xfrm>
              <a:prstGeom prst="straightConnector1">
                <a:avLst/>
              </a:prstGeom>
              <a:ln w="19050">
                <a:solidFill>
                  <a:srgbClr val="7030A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6" name="Group 135"/>
            <p:cNvGrpSpPr/>
            <p:nvPr/>
          </p:nvGrpSpPr>
          <p:grpSpPr>
            <a:xfrm rot="2907000">
              <a:off x="2314314" y="3162139"/>
              <a:ext cx="914656" cy="685660"/>
              <a:chOff x="783736" y="1524000"/>
              <a:chExt cx="914656" cy="685660"/>
            </a:xfrm>
          </p:grpSpPr>
          <p:grpSp>
            <p:nvGrpSpPr>
              <p:cNvPr id="187" name="Group 186"/>
              <p:cNvGrpSpPr/>
              <p:nvPr/>
            </p:nvGrpSpPr>
            <p:grpSpPr>
              <a:xfrm>
                <a:off x="783736" y="1524000"/>
                <a:ext cx="838456" cy="647421"/>
                <a:chOff x="783736" y="1524000"/>
                <a:chExt cx="838456" cy="647421"/>
              </a:xfrm>
            </p:grpSpPr>
            <p:cxnSp>
              <p:nvCxnSpPr>
                <p:cNvPr id="189" name="Curved Connector 188"/>
                <p:cNvCxnSpPr/>
                <p:nvPr/>
              </p:nvCxnSpPr>
              <p:spPr>
                <a:xfrm>
                  <a:off x="783736" y="1524000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90" name="Curved Connector 189"/>
                <p:cNvCxnSpPr/>
                <p:nvPr/>
              </p:nvCxnSpPr>
              <p:spPr>
                <a:xfrm>
                  <a:off x="904386" y="1617523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91" name="Curved Connector 190"/>
                <p:cNvCxnSpPr/>
                <p:nvPr/>
              </p:nvCxnSpPr>
              <p:spPr>
                <a:xfrm>
                  <a:off x="1025036" y="1707871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92" name="Curved Connector 191"/>
                <p:cNvCxnSpPr/>
                <p:nvPr/>
              </p:nvCxnSpPr>
              <p:spPr>
                <a:xfrm>
                  <a:off x="1143000" y="1799946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93" name="Curved Connector 192"/>
                <p:cNvCxnSpPr/>
                <p:nvPr/>
              </p:nvCxnSpPr>
              <p:spPr>
                <a:xfrm>
                  <a:off x="1259065" y="1895196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94" name="Curved Connector 193"/>
                <p:cNvCxnSpPr/>
                <p:nvPr/>
              </p:nvCxnSpPr>
              <p:spPr>
                <a:xfrm>
                  <a:off x="1379715" y="1988719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95" name="Curved Connector 194"/>
                <p:cNvCxnSpPr/>
                <p:nvPr/>
              </p:nvCxnSpPr>
              <p:spPr>
                <a:xfrm>
                  <a:off x="1500365" y="2079067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188" name="Straight Arrow Connector 187"/>
              <p:cNvCxnSpPr/>
              <p:nvPr/>
            </p:nvCxnSpPr>
            <p:spPr>
              <a:xfrm>
                <a:off x="1622192" y="2171281"/>
                <a:ext cx="76200" cy="38379"/>
              </a:xfrm>
              <a:prstGeom prst="straightConnector1">
                <a:avLst/>
              </a:prstGeom>
              <a:ln w="19050">
                <a:solidFill>
                  <a:srgbClr val="7030A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7" name="Group 136"/>
            <p:cNvGrpSpPr/>
            <p:nvPr/>
          </p:nvGrpSpPr>
          <p:grpSpPr>
            <a:xfrm rot="4053974">
              <a:off x="2009267" y="3057366"/>
              <a:ext cx="914656" cy="685660"/>
              <a:chOff x="783736" y="1524000"/>
              <a:chExt cx="914656" cy="685660"/>
            </a:xfrm>
          </p:grpSpPr>
          <p:grpSp>
            <p:nvGrpSpPr>
              <p:cNvPr id="178" name="Group 177"/>
              <p:cNvGrpSpPr/>
              <p:nvPr/>
            </p:nvGrpSpPr>
            <p:grpSpPr>
              <a:xfrm>
                <a:off x="783736" y="1524000"/>
                <a:ext cx="838456" cy="647421"/>
                <a:chOff x="783736" y="1524000"/>
                <a:chExt cx="838456" cy="647421"/>
              </a:xfrm>
            </p:grpSpPr>
            <p:cxnSp>
              <p:nvCxnSpPr>
                <p:cNvPr id="180" name="Curved Connector 179"/>
                <p:cNvCxnSpPr/>
                <p:nvPr/>
              </p:nvCxnSpPr>
              <p:spPr>
                <a:xfrm>
                  <a:off x="783736" y="1524000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81" name="Curved Connector 180"/>
                <p:cNvCxnSpPr/>
                <p:nvPr/>
              </p:nvCxnSpPr>
              <p:spPr>
                <a:xfrm>
                  <a:off x="904386" y="1617523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82" name="Curved Connector 181"/>
                <p:cNvCxnSpPr/>
                <p:nvPr/>
              </p:nvCxnSpPr>
              <p:spPr>
                <a:xfrm>
                  <a:off x="1025036" y="1707871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83" name="Curved Connector 182"/>
                <p:cNvCxnSpPr/>
                <p:nvPr/>
              </p:nvCxnSpPr>
              <p:spPr>
                <a:xfrm>
                  <a:off x="1143000" y="1799946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84" name="Curved Connector 183"/>
                <p:cNvCxnSpPr/>
                <p:nvPr/>
              </p:nvCxnSpPr>
              <p:spPr>
                <a:xfrm>
                  <a:off x="1259065" y="1895196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85" name="Curved Connector 184"/>
                <p:cNvCxnSpPr/>
                <p:nvPr/>
              </p:nvCxnSpPr>
              <p:spPr>
                <a:xfrm>
                  <a:off x="1379715" y="1988719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86" name="Curved Connector 185"/>
                <p:cNvCxnSpPr/>
                <p:nvPr/>
              </p:nvCxnSpPr>
              <p:spPr>
                <a:xfrm>
                  <a:off x="1500365" y="2079067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179" name="Straight Arrow Connector 178"/>
              <p:cNvCxnSpPr/>
              <p:nvPr/>
            </p:nvCxnSpPr>
            <p:spPr>
              <a:xfrm>
                <a:off x="1622192" y="2171281"/>
                <a:ext cx="76200" cy="38379"/>
              </a:xfrm>
              <a:prstGeom prst="straightConnector1">
                <a:avLst/>
              </a:prstGeom>
              <a:ln w="19050">
                <a:solidFill>
                  <a:srgbClr val="7030A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8" name="Group 137"/>
            <p:cNvGrpSpPr/>
            <p:nvPr/>
          </p:nvGrpSpPr>
          <p:grpSpPr>
            <a:xfrm rot="1082702">
              <a:off x="2587482" y="2696337"/>
              <a:ext cx="914656" cy="685660"/>
              <a:chOff x="783736" y="1524000"/>
              <a:chExt cx="914656" cy="685660"/>
            </a:xfrm>
          </p:grpSpPr>
          <p:grpSp>
            <p:nvGrpSpPr>
              <p:cNvPr id="169" name="Group 168"/>
              <p:cNvGrpSpPr/>
              <p:nvPr/>
            </p:nvGrpSpPr>
            <p:grpSpPr>
              <a:xfrm>
                <a:off x="783736" y="1524000"/>
                <a:ext cx="838456" cy="647421"/>
                <a:chOff x="783736" y="1524000"/>
                <a:chExt cx="838456" cy="647421"/>
              </a:xfrm>
            </p:grpSpPr>
            <p:cxnSp>
              <p:nvCxnSpPr>
                <p:cNvPr id="171" name="Curved Connector 170"/>
                <p:cNvCxnSpPr/>
                <p:nvPr/>
              </p:nvCxnSpPr>
              <p:spPr>
                <a:xfrm>
                  <a:off x="783736" y="1524000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72" name="Curved Connector 171"/>
                <p:cNvCxnSpPr/>
                <p:nvPr/>
              </p:nvCxnSpPr>
              <p:spPr>
                <a:xfrm>
                  <a:off x="904386" y="1617523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73" name="Curved Connector 172"/>
                <p:cNvCxnSpPr/>
                <p:nvPr/>
              </p:nvCxnSpPr>
              <p:spPr>
                <a:xfrm>
                  <a:off x="1025036" y="1707871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74" name="Curved Connector 173"/>
                <p:cNvCxnSpPr/>
                <p:nvPr/>
              </p:nvCxnSpPr>
              <p:spPr>
                <a:xfrm>
                  <a:off x="1143000" y="1799946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75" name="Curved Connector 174"/>
                <p:cNvCxnSpPr/>
                <p:nvPr/>
              </p:nvCxnSpPr>
              <p:spPr>
                <a:xfrm>
                  <a:off x="1259065" y="1895196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76" name="Curved Connector 175"/>
                <p:cNvCxnSpPr/>
                <p:nvPr/>
              </p:nvCxnSpPr>
              <p:spPr>
                <a:xfrm>
                  <a:off x="1379715" y="1988719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77" name="Curved Connector 176"/>
                <p:cNvCxnSpPr/>
                <p:nvPr/>
              </p:nvCxnSpPr>
              <p:spPr>
                <a:xfrm>
                  <a:off x="1500365" y="2079067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170" name="Straight Arrow Connector 169"/>
              <p:cNvCxnSpPr/>
              <p:nvPr/>
            </p:nvCxnSpPr>
            <p:spPr>
              <a:xfrm>
                <a:off x="1622192" y="2171281"/>
                <a:ext cx="76200" cy="38379"/>
              </a:xfrm>
              <a:prstGeom prst="straightConnector1">
                <a:avLst/>
              </a:prstGeom>
              <a:ln w="19050">
                <a:solidFill>
                  <a:srgbClr val="7030A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9" name="Group 138"/>
            <p:cNvGrpSpPr/>
            <p:nvPr/>
          </p:nvGrpSpPr>
          <p:grpSpPr>
            <a:xfrm rot="2155085">
              <a:off x="2494057" y="3357443"/>
              <a:ext cx="914656" cy="685660"/>
              <a:chOff x="783736" y="1524000"/>
              <a:chExt cx="914656" cy="685660"/>
            </a:xfrm>
          </p:grpSpPr>
          <p:grpSp>
            <p:nvGrpSpPr>
              <p:cNvPr id="160" name="Group 159"/>
              <p:cNvGrpSpPr/>
              <p:nvPr/>
            </p:nvGrpSpPr>
            <p:grpSpPr>
              <a:xfrm>
                <a:off x="783736" y="1524000"/>
                <a:ext cx="838456" cy="647421"/>
                <a:chOff x="783736" y="1524000"/>
                <a:chExt cx="838456" cy="647421"/>
              </a:xfrm>
            </p:grpSpPr>
            <p:cxnSp>
              <p:nvCxnSpPr>
                <p:cNvPr id="162" name="Curved Connector 161"/>
                <p:cNvCxnSpPr/>
                <p:nvPr/>
              </p:nvCxnSpPr>
              <p:spPr>
                <a:xfrm>
                  <a:off x="783736" y="1524000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63" name="Curved Connector 162"/>
                <p:cNvCxnSpPr/>
                <p:nvPr/>
              </p:nvCxnSpPr>
              <p:spPr>
                <a:xfrm>
                  <a:off x="904386" y="1617523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64" name="Curved Connector 163"/>
                <p:cNvCxnSpPr/>
                <p:nvPr/>
              </p:nvCxnSpPr>
              <p:spPr>
                <a:xfrm>
                  <a:off x="1025036" y="1707871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65" name="Curved Connector 164"/>
                <p:cNvCxnSpPr/>
                <p:nvPr/>
              </p:nvCxnSpPr>
              <p:spPr>
                <a:xfrm>
                  <a:off x="1143000" y="1799946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66" name="Curved Connector 165"/>
                <p:cNvCxnSpPr/>
                <p:nvPr/>
              </p:nvCxnSpPr>
              <p:spPr>
                <a:xfrm>
                  <a:off x="1259065" y="1895196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67" name="Curved Connector 166"/>
                <p:cNvCxnSpPr/>
                <p:nvPr/>
              </p:nvCxnSpPr>
              <p:spPr>
                <a:xfrm>
                  <a:off x="1379715" y="1988719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68" name="Curved Connector 167"/>
                <p:cNvCxnSpPr/>
                <p:nvPr/>
              </p:nvCxnSpPr>
              <p:spPr>
                <a:xfrm>
                  <a:off x="1500365" y="2079067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161" name="Straight Arrow Connector 160"/>
              <p:cNvCxnSpPr/>
              <p:nvPr/>
            </p:nvCxnSpPr>
            <p:spPr>
              <a:xfrm>
                <a:off x="1622192" y="2171281"/>
                <a:ext cx="76200" cy="38379"/>
              </a:xfrm>
              <a:prstGeom prst="straightConnector1">
                <a:avLst/>
              </a:prstGeom>
              <a:ln w="19050">
                <a:solidFill>
                  <a:srgbClr val="7030A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40" name="Group 139"/>
            <p:cNvGrpSpPr/>
            <p:nvPr/>
          </p:nvGrpSpPr>
          <p:grpSpPr>
            <a:xfrm rot="3635244">
              <a:off x="2153555" y="3270638"/>
              <a:ext cx="914656" cy="685660"/>
              <a:chOff x="783736" y="1524000"/>
              <a:chExt cx="914656" cy="685660"/>
            </a:xfrm>
          </p:grpSpPr>
          <p:grpSp>
            <p:nvGrpSpPr>
              <p:cNvPr id="151" name="Group 150"/>
              <p:cNvGrpSpPr/>
              <p:nvPr/>
            </p:nvGrpSpPr>
            <p:grpSpPr>
              <a:xfrm>
                <a:off x="783736" y="1524000"/>
                <a:ext cx="838456" cy="647421"/>
                <a:chOff x="783736" y="1524000"/>
                <a:chExt cx="838456" cy="647421"/>
              </a:xfrm>
            </p:grpSpPr>
            <p:cxnSp>
              <p:nvCxnSpPr>
                <p:cNvPr id="153" name="Curved Connector 152"/>
                <p:cNvCxnSpPr/>
                <p:nvPr/>
              </p:nvCxnSpPr>
              <p:spPr>
                <a:xfrm>
                  <a:off x="783736" y="1524000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54" name="Curved Connector 153"/>
                <p:cNvCxnSpPr/>
                <p:nvPr/>
              </p:nvCxnSpPr>
              <p:spPr>
                <a:xfrm>
                  <a:off x="904386" y="1617523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55" name="Curved Connector 154"/>
                <p:cNvCxnSpPr/>
                <p:nvPr/>
              </p:nvCxnSpPr>
              <p:spPr>
                <a:xfrm>
                  <a:off x="1025036" y="1707871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56" name="Curved Connector 155"/>
                <p:cNvCxnSpPr/>
                <p:nvPr/>
              </p:nvCxnSpPr>
              <p:spPr>
                <a:xfrm>
                  <a:off x="1143000" y="1799946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57" name="Curved Connector 156"/>
                <p:cNvCxnSpPr/>
                <p:nvPr/>
              </p:nvCxnSpPr>
              <p:spPr>
                <a:xfrm>
                  <a:off x="1259065" y="1895196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58" name="Curved Connector 157"/>
                <p:cNvCxnSpPr/>
                <p:nvPr/>
              </p:nvCxnSpPr>
              <p:spPr>
                <a:xfrm>
                  <a:off x="1379715" y="1988719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59" name="Curved Connector 158"/>
                <p:cNvCxnSpPr/>
                <p:nvPr/>
              </p:nvCxnSpPr>
              <p:spPr>
                <a:xfrm>
                  <a:off x="1500365" y="2079067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152" name="Straight Arrow Connector 151"/>
              <p:cNvCxnSpPr/>
              <p:nvPr/>
            </p:nvCxnSpPr>
            <p:spPr>
              <a:xfrm>
                <a:off x="1622192" y="2171281"/>
                <a:ext cx="76200" cy="38379"/>
              </a:xfrm>
              <a:prstGeom prst="straightConnector1">
                <a:avLst/>
              </a:prstGeom>
              <a:ln w="19050">
                <a:solidFill>
                  <a:srgbClr val="7030A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41" name="Group 140"/>
            <p:cNvGrpSpPr/>
            <p:nvPr/>
          </p:nvGrpSpPr>
          <p:grpSpPr>
            <a:xfrm rot="4732413">
              <a:off x="1925533" y="2803435"/>
              <a:ext cx="914656" cy="685660"/>
              <a:chOff x="783736" y="1524000"/>
              <a:chExt cx="914656" cy="685660"/>
            </a:xfrm>
          </p:grpSpPr>
          <p:grpSp>
            <p:nvGrpSpPr>
              <p:cNvPr id="142" name="Group 141"/>
              <p:cNvGrpSpPr/>
              <p:nvPr/>
            </p:nvGrpSpPr>
            <p:grpSpPr>
              <a:xfrm>
                <a:off x="783736" y="1524000"/>
                <a:ext cx="838456" cy="647421"/>
                <a:chOff x="783736" y="1524000"/>
                <a:chExt cx="838456" cy="647421"/>
              </a:xfrm>
            </p:grpSpPr>
            <p:cxnSp>
              <p:nvCxnSpPr>
                <p:cNvPr id="144" name="Curved Connector 143"/>
                <p:cNvCxnSpPr/>
                <p:nvPr/>
              </p:nvCxnSpPr>
              <p:spPr>
                <a:xfrm>
                  <a:off x="783736" y="1524000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5" name="Curved Connector 144"/>
                <p:cNvCxnSpPr/>
                <p:nvPr/>
              </p:nvCxnSpPr>
              <p:spPr>
                <a:xfrm>
                  <a:off x="904386" y="1617523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6" name="Curved Connector 145"/>
                <p:cNvCxnSpPr/>
                <p:nvPr/>
              </p:nvCxnSpPr>
              <p:spPr>
                <a:xfrm>
                  <a:off x="1025036" y="1707871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7" name="Curved Connector 146"/>
                <p:cNvCxnSpPr/>
                <p:nvPr/>
              </p:nvCxnSpPr>
              <p:spPr>
                <a:xfrm>
                  <a:off x="1143000" y="1799946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8" name="Curved Connector 147"/>
                <p:cNvCxnSpPr/>
                <p:nvPr/>
              </p:nvCxnSpPr>
              <p:spPr>
                <a:xfrm>
                  <a:off x="1259065" y="1895196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9" name="Curved Connector 148"/>
                <p:cNvCxnSpPr/>
                <p:nvPr/>
              </p:nvCxnSpPr>
              <p:spPr>
                <a:xfrm>
                  <a:off x="1379715" y="1988719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50" name="Curved Connector 149"/>
                <p:cNvCxnSpPr/>
                <p:nvPr/>
              </p:nvCxnSpPr>
              <p:spPr>
                <a:xfrm>
                  <a:off x="1500365" y="2079067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143" name="Straight Arrow Connector 142"/>
              <p:cNvCxnSpPr/>
              <p:nvPr/>
            </p:nvCxnSpPr>
            <p:spPr>
              <a:xfrm>
                <a:off x="1622192" y="2171281"/>
                <a:ext cx="76200" cy="38379"/>
              </a:xfrm>
              <a:prstGeom prst="straightConnector1">
                <a:avLst/>
              </a:prstGeom>
              <a:ln w="19050">
                <a:solidFill>
                  <a:srgbClr val="7030A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214" name="TextBox 213"/>
              <p:cNvSpPr txBox="1"/>
              <p:nvPr/>
            </p:nvSpPr>
            <p:spPr>
              <a:xfrm>
                <a:off x="6285797" y="1744027"/>
                <a:ext cx="506357" cy="369332"/>
              </a:xfrm>
              <a:prstGeom prst="rect">
                <a:avLst/>
              </a:prstGeom>
              <a:noFill/>
            </p:spPr>
            <p:txBody>
              <a:bodyPr wrap="none" rtlCol="1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b="0" i="1" smtClean="0">
                              <a:solidFill>
                                <a:srgbClr val="A4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0" i="1" smtClean="0">
                              <a:solidFill>
                                <a:srgbClr val="A40000"/>
                              </a:solidFill>
                              <a:latin typeface="Cambria Math"/>
                            </a:rPr>
                            <m:t>𝑒</m:t>
                          </m:r>
                        </m:e>
                        <m:sup>
                          <m:r>
                            <a:rPr lang="en-US" b="0" i="1" smtClean="0">
                              <a:solidFill>
                                <a:srgbClr val="A40000"/>
                              </a:solidFill>
                              <a:latin typeface="Cambria Math"/>
                            </a:rPr>
                            <m:t>−</m:t>
                          </m:r>
                        </m:sup>
                      </m:sSup>
                    </m:oMath>
                  </m:oMathPara>
                </a14:m>
                <a:endParaRPr lang="he-IL" dirty="0">
                  <a:solidFill>
                    <a:srgbClr val="A40000"/>
                  </a:solidFill>
                </a:endParaRPr>
              </a:p>
            </p:txBody>
          </p:sp>
        </mc:Choice>
        <mc:Fallback xmlns="">
          <p:sp>
            <p:nvSpPr>
              <p:cNvPr id="214" name="TextBox 2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85797" y="1744027"/>
                <a:ext cx="506357" cy="369332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5" name="TextBox 214"/>
          <p:cNvSpPr txBox="1"/>
          <p:nvPr/>
        </p:nvSpPr>
        <p:spPr>
          <a:xfrm>
            <a:off x="314314" y="5672439"/>
            <a:ext cx="3269123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2400" b="1" dirty="0" smtClean="0"/>
              <a:t>Noble liquid (LXe / LAr)</a:t>
            </a:r>
            <a:endParaRPr lang="he-IL" b="1" dirty="0"/>
          </a:p>
        </p:txBody>
      </p:sp>
      <p:grpSp>
        <p:nvGrpSpPr>
          <p:cNvPr id="216" name="Group 215"/>
          <p:cNvGrpSpPr/>
          <p:nvPr/>
        </p:nvGrpSpPr>
        <p:grpSpPr>
          <a:xfrm>
            <a:off x="7254883" y="3294999"/>
            <a:ext cx="14277" cy="591581"/>
            <a:chOff x="2700333" y="2597151"/>
            <a:chExt cx="14277" cy="591581"/>
          </a:xfrm>
        </p:grpSpPr>
        <p:cxnSp>
          <p:nvCxnSpPr>
            <p:cNvPr id="217" name="Straight Arrow Connector 216"/>
            <p:cNvCxnSpPr/>
            <p:nvPr/>
          </p:nvCxnSpPr>
          <p:spPr>
            <a:xfrm>
              <a:off x="2700333" y="2597151"/>
              <a:ext cx="0" cy="134381"/>
            </a:xfrm>
            <a:prstGeom prst="straightConnector1">
              <a:avLst/>
            </a:prstGeom>
            <a:ln w="28575">
              <a:solidFill>
                <a:srgbClr val="A4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Straight Arrow Connector 217"/>
            <p:cNvCxnSpPr/>
            <p:nvPr/>
          </p:nvCxnSpPr>
          <p:spPr>
            <a:xfrm>
              <a:off x="2705092" y="2749551"/>
              <a:ext cx="0" cy="134381"/>
            </a:xfrm>
            <a:prstGeom prst="straightConnector1">
              <a:avLst/>
            </a:prstGeom>
            <a:ln w="28575">
              <a:solidFill>
                <a:srgbClr val="A4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Straight Arrow Connector 218"/>
            <p:cNvCxnSpPr/>
            <p:nvPr/>
          </p:nvCxnSpPr>
          <p:spPr>
            <a:xfrm>
              <a:off x="2709851" y="2901951"/>
              <a:ext cx="0" cy="134381"/>
            </a:xfrm>
            <a:prstGeom prst="straightConnector1">
              <a:avLst/>
            </a:prstGeom>
            <a:ln w="28575">
              <a:solidFill>
                <a:srgbClr val="A4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Straight Arrow Connector 219"/>
            <p:cNvCxnSpPr/>
            <p:nvPr/>
          </p:nvCxnSpPr>
          <p:spPr>
            <a:xfrm>
              <a:off x="2714610" y="3054351"/>
              <a:ext cx="0" cy="134381"/>
            </a:xfrm>
            <a:prstGeom prst="straightConnector1">
              <a:avLst/>
            </a:prstGeom>
            <a:ln w="28575">
              <a:solidFill>
                <a:srgbClr val="A4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1" name="Group 220"/>
          <p:cNvGrpSpPr/>
          <p:nvPr/>
        </p:nvGrpSpPr>
        <p:grpSpPr>
          <a:xfrm>
            <a:off x="6723802" y="1765717"/>
            <a:ext cx="540555" cy="1516856"/>
            <a:chOff x="5847545" y="786876"/>
            <a:chExt cx="540555" cy="1803924"/>
          </a:xfrm>
        </p:grpSpPr>
        <p:sp>
          <p:nvSpPr>
            <p:cNvPr id="222" name="Freeform 221"/>
            <p:cNvSpPr/>
            <p:nvPr/>
          </p:nvSpPr>
          <p:spPr>
            <a:xfrm>
              <a:off x="5847545" y="786876"/>
              <a:ext cx="536399" cy="1740423"/>
            </a:xfrm>
            <a:custGeom>
              <a:avLst/>
              <a:gdLst>
                <a:gd name="connsiteX0" fmla="*/ 0 w 406790"/>
                <a:gd name="connsiteY0" fmla="*/ 0 h 1384300"/>
                <a:gd name="connsiteX1" fmla="*/ 374650 w 406790"/>
                <a:gd name="connsiteY1" fmla="*/ 546100 h 1384300"/>
                <a:gd name="connsiteX2" fmla="*/ 361950 w 406790"/>
                <a:gd name="connsiteY2" fmla="*/ 1384300 h 1384300"/>
                <a:gd name="connsiteX0" fmla="*/ 0 w 374330"/>
                <a:gd name="connsiteY0" fmla="*/ 0 h 1384300"/>
                <a:gd name="connsiteX1" fmla="*/ 288022 w 374330"/>
                <a:gd name="connsiteY1" fmla="*/ 498665 h 1384300"/>
                <a:gd name="connsiteX2" fmla="*/ 361950 w 374330"/>
                <a:gd name="connsiteY2" fmla="*/ 1384300 h 1384300"/>
                <a:gd name="connsiteX0" fmla="*/ 0 w 336456"/>
                <a:gd name="connsiteY0" fmla="*/ 0 h 1479172"/>
                <a:gd name="connsiteX1" fmla="*/ 250896 w 336456"/>
                <a:gd name="connsiteY1" fmla="*/ 593537 h 1479172"/>
                <a:gd name="connsiteX2" fmla="*/ 324824 w 336456"/>
                <a:gd name="connsiteY2" fmla="*/ 1479172 h 1479172"/>
                <a:gd name="connsiteX0" fmla="*/ 0 w 336457"/>
                <a:gd name="connsiteY0" fmla="*/ 0 h 1479172"/>
                <a:gd name="connsiteX1" fmla="*/ 250896 w 336457"/>
                <a:gd name="connsiteY1" fmla="*/ 593537 h 1479172"/>
                <a:gd name="connsiteX2" fmla="*/ 324824 w 336457"/>
                <a:gd name="connsiteY2" fmla="*/ 1479172 h 1479172"/>
                <a:gd name="connsiteX0" fmla="*/ 0 w 331938"/>
                <a:gd name="connsiteY0" fmla="*/ 0 h 1479172"/>
                <a:gd name="connsiteX1" fmla="*/ 193969 w 331938"/>
                <a:gd name="connsiteY1" fmla="*/ 527654 h 1479172"/>
                <a:gd name="connsiteX2" fmla="*/ 324824 w 331938"/>
                <a:gd name="connsiteY2" fmla="*/ 1479172 h 1479172"/>
                <a:gd name="connsiteX0" fmla="*/ 0 w 545785"/>
                <a:gd name="connsiteY0" fmla="*/ 0 h 1926123"/>
                <a:gd name="connsiteX1" fmla="*/ 407816 w 545785"/>
                <a:gd name="connsiteY1" fmla="*/ 974605 h 1926123"/>
                <a:gd name="connsiteX2" fmla="*/ 538671 w 545785"/>
                <a:gd name="connsiteY2" fmla="*/ 1926123 h 1926123"/>
                <a:gd name="connsiteX0" fmla="*/ 0 w 545785"/>
                <a:gd name="connsiteY0" fmla="*/ 0 h 1926123"/>
                <a:gd name="connsiteX1" fmla="*/ 407816 w 545785"/>
                <a:gd name="connsiteY1" fmla="*/ 974605 h 1926123"/>
                <a:gd name="connsiteX2" fmla="*/ 538671 w 545785"/>
                <a:gd name="connsiteY2" fmla="*/ 1926123 h 1926123"/>
                <a:gd name="connsiteX0" fmla="*/ 11750 w 557535"/>
                <a:gd name="connsiteY0" fmla="*/ 0 h 1926123"/>
                <a:gd name="connsiteX1" fmla="*/ 419566 w 557535"/>
                <a:gd name="connsiteY1" fmla="*/ 974605 h 1926123"/>
                <a:gd name="connsiteX2" fmla="*/ 550421 w 557535"/>
                <a:gd name="connsiteY2" fmla="*/ 1926123 h 19261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57535" h="1926123">
                  <a:moveTo>
                    <a:pt x="11750" y="0"/>
                  </a:moveTo>
                  <a:cubicBezTo>
                    <a:pt x="-77111" y="253090"/>
                    <a:pt x="365429" y="728076"/>
                    <a:pt x="419566" y="974605"/>
                  </a:cubicBezTo>
                  <a:cubicBezTo>
                    <a:pt x="473703" y="1221134"/>
                    <a:pt x="586933" y="1622381"/>
                    <a:pt x="550421" y="1926123"/>
                  </a:cubicBezTo>
                </a:path>
              </a:pathLst>
            </a:custGeom>
            <a:noFill/>
            <a:ln>
              <a:solidFill>
                <a:srgbClr val="A4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  <p:cxnSp>
          <p:nvCxnSpPr>
            <p:cNvPr id="223" name="Straight Arrow Connector 222"/>
            <p:cNvCxnSpPr/>
            <p:nvPr/>
          </p:nvCxnSpPr>
          <p:spPr>
            <a:xfrm>
              <a:off x="6388100" y="2456419"/>
              <a:ext cx="0" cy="134381"/>
            </a:xfrm>
            <a:prstGeom prst="straightConnector1">
              <a:avLst/>
            </a:prstGeom>
            <a:ln w="28575">
              <a:solidFill>
                <a:srgbClr val="A4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4" name="Group 223"/>
          <p:cNvGrpSpPr/>
          <p:nvPr/>
        </p:nvGrpSpPr>
        <p:grpSpPr>
          <a:xfrm>
            <a:off x="1630681" y="4280312"/>
            <a:ext cx="5760719" cy="45719"/>
            <a:chOff x="1630681" y="3962400"/>
            <a:chExt cx="5760719" cy="45719"/>
          </a:xfrm>
        </p:grpSpPr>
        <p:sp>
          <p:nvSpPr>
            <p:cNvPr id="225" name="Oval 224"/>
            <p:cNvSpPr/>
            <p:nvPr/>
          </p:nvSpPr>
          <p:spPr>
            <a:xfrm>
              <a:off x="1630681" y="3962400"/>
              <a:ext cx="45719" cy="45719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6" name="Oval 225"/>
            <p:cNvSpPr/>
            <p:nvPr/>
          </p:nvSpPr>
          <p:spPr>
            <a:xfrm>
              <a:off x="2011681" y="3962400"/>
              <a:ext cx="45719" cy="45719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7" name="Oval 226"/>
            <p:cNvSpPr/>
            <p:nvPr/>
          </p:nvSpPr>
          <p:spPr>
            <a:xfrm>
              <a:off x="2392681" y="3962400"/>
              <a:ext cx="45719" cy="45719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8" name="Oval 227"/>
            <p:cNvSpPr/>
            <p:nvPr/>
          </p:nvSpPr>
          <p:spPr>
            <a:xfrm>
              <a:off x="2773681" y="3962400"/>
              <a:ext cx="45719" cy="45719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9" name="Oval 228"/>
            <p:cNvSpPr/>
            <p:nvPr/>
          </p:nvSpPr>
          <p:spPr>
            <a:xfrm>
              <a:off x="3154681" y="3962400"/>
              <a:ext cx="45719" cy="45719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0" name="Oval 229"/>
            <p:cNvSpPr/>
            <p:nvPr/>
          </p:nvSpPr>
          <p:spPr>
            <a:xfrm>
              <a:off x="3535681" y="3962400"/>
              <a:ext cx="45719" cy="45719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1" name="Oval 230"/>
            <p:cNvSpPr/>
            <p:nvPr/>
          </p:nvSpPr>
          <p:spPr>
            <a:xfrm>
              <a:off x="3916681" y="3962400"/>
              <a:ext cx="45719" cy="45719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2" name="Oval 231"/>
            <p:cNvSpPr/>
            <p:nvPr/>
          </p:nvSpPr>
          <p:spPr>
            <a:xfrm>
              <a:off x="4297681" y="3962400"/>
              <a:ext cx="45719" cy="45719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3" name="Oval 232"/>
            <p:cNvSpPr/>
            <p:nvPr/>
          </p:nvSpPr>
          <p:spPr>
            <a:xfrm>
              <a:off x="4678681" y="3962400"/>
              <a:ext cx="45719" cy="45719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4" name="Oval 233"/>
            <p:cNvSpPr/>
            <p:nvPr/>
          </p:nvSpPr>
          <p:spPr>
            <a:xfrm>
              <a:off x="5059681" y="3962400"/>
              <a:ext cx="45719" cy="45719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5" name="Oval 234"/>
            <p:cNvSpPr/>
            <p:nvPr/>
          </p:nvSpPr>
          <p:spPr>
            <a:xfrm>
              <a:off x="5440681" y="3962400"/>
              <a:ext cx="45719" cy="45719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6" name="Oval 235"/>
            <p:cNvSpPr/>
            <p:nvPr/>
          </p:nvSpPr>
          <p:spPr>
            <a:xfrm>
              <a:off x="5821681" y="3962400"/>
              <a:ext cx="45719" cy="45719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7" name="Oval 236"/>
            <p:cNvSpPr/>
            <p:nvPr/>
          </p:nvSpPr>
          <p:spPr>
            <a:xfrm>
              <a:off x="6202681" y="3962400"/>
              <a:ext cx="45719" cy="45719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8" name="Oval 237"/>
            <p:cNvSpPr/>
            <p:nvPr/>
          </p:nvSpPr>
          <p:spPr>
            <a:xfrm>
              <a:off x="6583681" y="3962400"/>
              <a:ext cx="45719" cy="45719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9" name="Oval 238"/>
            <p:cNvSpPr/>
            <p:nvPr/>
          </p:nvSpPr>
          <p:spPr>
            <a:xfrm>
              <a:off x="6964681" y="3962400"/>
              <a:ext cx="45719" cy="45719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0" name="Oval 239"/>
            <p:cNvSpPr/>
            <p:nvPr/>
          </p:nvSpPr>
          <p:spPr>
            <a:xfrm>
              <a:off x="7345681" y="3962400"/>
              <a:ext cx="45719" cy="45719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51" name="TextBox 250"/>
          <p:cNvSpPr txBox="1"/>
          <p:nvPr/>
        </p:nvSpPr>
        <p:spPr>
          <a:xfrm>
            <a:off x="611982" y="3886574"/>
            <a:ext cx="15513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Resistive wires</a:t>
            </a:r>
            <a:endParaRPr lang="en-US" dirty="0"/>
          </a:p>
        </p:txBody>
      </p:sp>
      <p:grpSp>
        <p:nvGrpSpPr>
          <p:cNvPr id="256" name="Group 255"/>
          <p:cNvGrpSpPr/>
          <p:nvPr/>
        </p:nvGrpSpPr>
        <p:grpSpPr>
          <a:xfrm>
            <a:off x="2934134" y="3139021"/>
            <a:ext cx="1513768" cy="1381859"/>
            <a:chOff x="2040031" y="2688937"/>
            <a:chExt cx="1513768" cy="1381859"/>
          </a:xfrm>
        </p:grpSpPr>
        <p:grpSp>
          <p:nvGrpSpPr>
            <p:cNvPr id="257" name="Group 256"/>
            <p:cNvGrpSpPr/>
            <p:nvPr/>
          </p:nvGrpSpPr>
          <p:grpSpPr>
            <a:xfrm rot="1082702">
              <a:off x="2585813" y="2845902"/>
              <a:ext cx="914656" cy="685660"/>
              <a:chOff x="783736" y="1524000"/>
              <a:chExt cx="914656" cy="685660"/>
            </a:xfrm>
          </p:grpSpPr>
          <p:grpSp>
            <p:nvGrpSpPr>
              <p:cNvPr id="328" name="Group 327"/>
              <p:cNvGrpSpPr/>
              <p:nvPr/>
            </p:nvGrpSpPr>
            <p:grpSpPr>
              <a:xfrm>
                <a:off x="783736" y="1524000"/>
                <a:ext cx="838456" cy="647421"/>
                <a:chOff x="783736" y="1524000"/>
                <a:chExt cx="838456" cy="647421"/>
              </a:xfrm>
            </p:grpSpPr>
            <p:cxnSp>
              <p:nvCxnSpPr>
                <p:cNvPr id="330" name="Curved Connector 329"/>
                <p:cNvCxnSpPr/>
                <p:nvPr/>
              </p:nvCxnSpPr>
              <p:spPr>
                <a:xfrm>
                  <a:off x="783736" y="1524000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31" name="Curved Connector 330"/>
                <p:cNvCxnSpPr/>
                <p:nvPr/>
              </p:nvCxnSpPr>
              <p:spPr>
                <a:xfrm>
                  <a:off x="904386" y="1617523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32" name="Curved Connector 331"/>
                <p:cNvCxnSpPr/>
                <p:nvPr/>
              </p:nvCxnSpPr>
              <p:spPr>
                <a:xfrm>
                  <a:off x="1025036" y="1707871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33" name="Curved Connector 332"/>
                <p:cNvCxnSpPr/>
                <p:nvPr/>
              </p:nvCxnSpPr>
              <p:spPr>
                <a:xfrm>
                  <a:off x="1143000" y="1799946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34" name="Curved Connector 333"/>
                <p:cNvCxnSpPr/>
                <p:nvPr/>
              </p:nvCxnSpPr>
              <p:spPr>
                <a:xfrm>
                  <a:off x="1259065" y="1895196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35" name="Curved Connector 334"/>
                <p:cNvCxnSpPr/>
                <p:nvPr/>
              </p:nvCxnSpPr>
              <p:spPr>
                <a:xfrm>
                  <a:off x="1379715" y="1988719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36" name="Curved Connector 335"/>
                <p:cNvCxnSpPr/>
                <p:nvPr/>
              </p:nvCxnSpPr>
              <p:spPr>
                <a:xfrm>
                  <a:off x="1500365" y="2079067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329" name="Straight Arrow Connector 328"/>
              <p:cNvCxnSpPr/>
              <p:nvPr/>
            </p:nvCxnSpPr>
            <p:spPr>
              <a:xfrm>
                <a:off x="1622192" y="2171281"/>
                <a:ext cx="76200" cy="38379"/>
              </a:xfrm>
              <a:prstGeom prst="straightConnector1">
                <a:avLst/>
              </a:prstGeom>
              <a:ln w="19050">
                <a:solidFill>
                  <a:srgbClr val="7030A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58" name="Group 257"/>
            <p:cNvGrpSpPr/>
            <p:nvPr/>
          </p:nvGrpSpPr>
          <p:grpSpPr>
            <a:xfrm rot="1082702">
              <a:off x="2639143" y="3128021"/>
              <a:ext cx="914656" cy="685660"/>
              <a:chOff x="783736" y="1524000"/>
              <a:chExt cx="914656" cy="685660"/>
            </a:xfrm>
          </p:grpSpPr>
          <p:grpSp>
            <p:nvGrpSpPr>
              <p:cNvPr id="319" name="Group 318"/>
              <p:cNvGrpSpPr/>
              <p:nvPr/>
            </p:nvGrpSpPr>
            <p:grpSpPr>
              <a:xfrm>
                <a:off x="783736" y="1524000"/>
                <a:ext cx="838456" cy="647421"/>
                <a:chOff x="783736" y="1524000"/>
                <a:chExt cx="838456" cy="647421"/>
              </a:xfrm>
            </p:grpSpPr>
            <p:cxnSp>
              <p:nvCxnSpPr>
                <p:cNvPr id="321" name="Curved Connector 320"/>
                <p:cNvCxnSpPr/>
                <p:nvPr/>
              </p:nvCxnSpPr>
              <p:spPr>
                <a:xfrm>
                  <a:off x="783736" y="1524000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22" name="Curved Connector 321"/>
                <p:cNvCxnSpPr/>
                <p:nvPr/>
              </p:nvCxnSpPr>
              <p:spPr>
                <a:xfrm>
                  <a:off x="904386" y="1617523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23" name="Curved Connector 322"/>
                <p:cNvCxnSpPr/>
                <p:nvPr/>
              </p:nvCxnSpPr>
              <p:spPr>
                <a:xfrm>
                  <a:off x="1025036" y="1707871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24" name="Curved Connector 323"/>
                <p:cNvCxnSpPr/>
                <p:nvPr/>
              </p:nvCxnSpPr>
              <p:spPr>
                <a:xfrm>
                  <a:off x="1143000" y="1799946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25" name="Curved Connector 324"/>
                <p:cNvCxnSpPr/>
                <p:nvPr/>
              </p:nvCxnSpPr>
              <p:spPr>
                <a:xfrm>
                  <a:off x="1259065" y="1895196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26" name="Curved Connector 325"/>
                <p:cNvCxnSpPr/>
                <p:nvPr/>
              </p:nvCxnSpPr>
              <p:spPr>
                <a:xfrm>
                  <a:off x="1379715" y="1988719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27" name="Curved Connector 326"/>
                <p:cNvCxnSpPr/>
                <p:nvPr/>
              </p:nvCxnSpPr>
              <p:spPr>
                <a:xfrm>
                  <a:off x="1500365" y="2079067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320" name="Straight Arrow Connector 319"/>
              <p:cNvCxnSpPr/>
              <p:nvPr/>
            </p:nvCxnSpPr>
            <p:spPr>
              <a:xfrm>
                <a:off x="1622192" y="2171281"/>
                <a:ext cx="76200" cy="38379"/>
              </a:xfrm>
              <a:prstGeom prst="straightConnector1">
                <a:avLst/>
              </a:prstGeom>
              <a:ln w="19050">
                <a:solidFill>
                  <a:srgbClr val="7030A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59" name="Group 258"/>
            <p:cNvGrpSpPr/>
            <p:nvPr/>
          </p:nvGrpSpPr>
          <p:grpSpPr>
            <a:xfrm rot="2907000">
              <a:off x="2314314" y="3162139"/>
              <a:ext cx="914656" cy="685660"/>
              <a:chOff x="783736" y="1524000"/>
              <a:chExt cx="914656" cy="685660"/>
            </a:xfrm>
          </p:grpSpPr>
          <p:grpSp>
            <p:nvGrpSpPr>
              <p:cNvPr id="310" name="Group 309"/>
              <p:cNvGrpSpPr/>
              <p:nvPr/>
            </p:nvGrpSpPr>
            <p:grpSpPr>
              <a:xfrm>
                <a:off x="783736" y="1524000"/>
                <a:ext cx="838456" cy="647421"/>
                <a:chOff x="783736" y="1524000"/>
                <a:chExt cx="838456" cy="647421"/>
              </a:xfrm>
            </p:grpSpPr>
            <p:cxnSp>
              <p:nvCxnSpPr>
                <p:cNvPr id="312" name="Curved Connector 311"/>
                <p:cNvCxnSpPr/>
                <p:nvPr/>
              </p:nvCxnSpPr>
              <p:spPr>
                <a:xfrm>
                  <a:off x="783736" y="1524000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3" name="Curved Connector 312"/>
                <p:cNvCxnSpPr/>
                <p:nvPr/>
              </p:nvCxnSpPr>
              <p:spPr>
                <a:xfrm>
                  <a:off x="904386" y="1617523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" name="Curved Connector 313"/>
                <p:cNvCxnSpPr/>
                <p:nvPr/>
              </p:nvCxnSpPr>
              <p:spPr>
                <a:xfrm>
                  <a:off x="1025036" y="1707871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5" name="Curved Connector 314"/>
                <p:cNvCxnSpPr/>
                <p:nvPr/>
              </p:nvCxnSpPr>
              <p:spPr>
                <a:xfrm>
                  <a:off x="1143000" y="1799946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6" name="Curved Connector 315"/>
                <p:cNvCxnSpPr/>
                <p:nvPr/>
              </p:nvCxnSpPr>
              <p:spPr>
                <a:xfrm>
                  <a:off x="1259065" y="1895196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7" name="Curved Connector 316"/>
                <p:cNvCxnSpPr/>
                <p:nvPr/>
              </p:nvCxnSpPr>
              <p:spPr>
                <a:xfrm>
                  <a:off x="1379715" y="1988719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8" name="Curved Connector 317"/>
                <p:cNvCxnSpPr/>
                <p:nvPr/>
              </p:nvCxnSpPr>
              <p:spPr>
                <a:xfrm>
                  <a:off x="1500365" y="2079067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311" name="Straight Arrow Connector 310"/>
              <p:cNvCxnSpPr/>
              <p:nvPr/>
            </p:nvCxnSpPr>
            <p:spPr>
              <a:xfrm>
                <a:off x="1622192" y="2171281"/>
                <a:ext cx="76200" cy="38379"/>
              </a:xfrm>
              <a:prstGeom prst="straightConnector1">
                <a:avLst/>
              </a:prstGeom>
              <a:ln w="19050">
                <a:solidFill>
                  <a:srgbClr val="7030A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0" name="Group 259"/>
            <p:cNvGrpSpPr/>
            <p:nvPr/>
          </p:nvGrpSpPr>
          <p:grpSpPr>
            <a:xfrm rot="4053974">
              <a:off x="2009267" y="3057366"/>
              <a:ext cx="914656" cy="685660"/>
              <a:chOff x="783736" y="1524000"/>
              <a:chExt cx="914656" cy="685660"/>
            </a:xfrm>
          </p:grpSpPr>
          <p:grpSp>
            <p:nvGrpSpPr>
              <p:cNvPr id="301" name="Group 300"/>
              <p:cNvGrpSpPr/>
              <p:nvPr/>
            </p:nvGrpSpPr>
            <p:grpSpPr>
              <a:xfrm>
                <a:off x="783736" y="1524000"/>
                <a:ext cx="838456" cy="647421"/>
                <a:chOff x="783736" y="1524000"/>
                <a:chExt cx="838456" cy="647421"/>
              </a:xfrm>
            </p:grpSpPr>
            <p:cxnSp>
              <p:nvCxnSpPr>
                <p:cNvPr id="303" name="Curved Connector 302"/>
                <p:cNvCxnSpPr/>
                <p:nvPr/>
              </p:nvCxnSpPr>
              <p:spPr>
                <a:xfrm>
                  <a:off x="783736" y="1524000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04" name="Curved Connector 303"/>
                <p:cNvCxnSpPr/>
                <p:nvPr/>
              </p:nvCxnSpPr>
              <p:spPr>
                <a:xfrm>
                  <a:off x="904386" y="1617523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05" name="Curved Connector 304"/>
                <p:cNvCxnSpPr/>
                <p:nvPr/>
              </p:nvCxnSpPr>
              <p:spPr>
                <a:xfrm>
                  <a:off x="1025036" y="1707871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06" name="Curved Connector 305"/>
                <p:cNvCxnSpPr/>
                <p:nvPr/>
              </p:nvCxnSpPr>
              <p:spPr>
                <a:xfrm>
                  <a:off x="1143000" y="1799946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07" name="Curved Connector 306"/>
                <p:cNvCxnSpPr/>
                <p:nvPr/>
              </p:nvCxnSpPr>
              <p:spPr>
                <a:xfrm>
                  <a:off x="1259065" y="1895196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08" name="Curved Connector 307"/>
                <p:cNvCxnSpPr/>
                <p:nvPr/>
              </p:nvCxnSpPr>
              <p:spPr>
                <a:xfrm>
                  <a:off x="1379715" y="1988719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09" name="Curved Connector 308"/>
                <p:cNvCxnSpPr/>
                <p:nvPr/>
              </p:nvCxnSpPr>
              <p:spPr>
                <a:xfrm>
                  <a:off x="1500365" y="2079067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302" name="Straight Arrow Connector 301"/>
              <p:cNvCxnSpPr/>
              <p:nvPr/>
            </p:nvCxnSpPr>
            <p:spPr>
              <a:xfrm>
                <a:off x="1622192" y="2171281"/>
                <a:ext cx="76200" cy="38379"/>
              </a:xfrm>
              <a:prstGeom prst="straightConnector1">
                <a:avLst/>
              </a:prstGeom>
              <a:ln w="19050">
                <a:solidFill>
                  <a:srgbClr val="7030A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1" name="Group 260"/>
            <p:cNvGrpSpPr/>
            <p:nvPr/>
          </p:nvGrpSpPr>
          <p:grpSpPr>
            <a:xfrm rot="1082702">
              <a:off x="2587482" y="2696337"/>
              <a:ext cx="914656" cy="685660"/>
              <a:chOff x="783736" y="1524000"/>
              <a:chExt cx="914656" cy="685660"/>
            </a:xfrm>
          </p:grpSpPr>
          <p:grpSp>
            <p:nvGrpSpPr>
              <p:cNvPr id="292" name="Group 291"/>
              <p:cNvGrpSpPr/>
              <p:nvPr/>
            </p:nvGrpSpPr>
            <p:grpSpPr>
              <a:xfrm>
                <a:off x="783736" y="1524000"/>
                <a:ext cx="838456" cy="647421"/>
                <a:chOff x="783736" y="1524000"/>
                <a:chExt cx="838456" cy="647421"/>
              </a:xfrm>
            </p:grpSpPr>
            <p:cxnSp>
              <p:nvCxnSpPr>
                <p:cNvPr id="294" name="Curved Connector 293"/>
                <p:cNvCxnSpPr/>
                <p:nvPr/>
              </p:nvCxnSpPr>
              <p:spPr>
                <a:xfrm>
                  <a:off x="783736" y="1524000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95" name="Curved Connector 294"/>
                <p:cNvCxnSpPr/>
                <p:nvPr/>
              </p:nvCxnSpPr>
              <p:spPr>
                <a:xfrm>
                  <a:off x="904386" y="1617523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96" name="Curved Connector 295"/>
                <p:cNvCxnSpPr/>
                <p:nvPr/>
              </p:nvCxnSpPr>
              <p:spPr>
                <a:xfrm>
                  <a:off x="1025036" y="1707871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97" name="Curved Connector 296"/>
                <p:cNvCxnSpPr/>
                <p:nvPr/>
              </p:nvCxnSpPr>
              <p:spPr>
                <a:xfrm>
                  <a:off x="1143000" y="1799946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98" name="Curved Connector 297"/>
                <p:cNvCxnSpPr/>
                <p:nvPr/>
              </p:nvCxnSpPr>
              <p:spPr>
                <a:xfrm>
                  <a:off x="1259065" y="1895196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99" name="Curved Connector 298"/>
                <p:cNvCxnSpPr/>
                <p:nvPr/>
              </p:nvCxnSpPr>
              <p:spPr>
                <a:xfrm>
                  <a:off x="1379715" y="1988719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00" name="Curved Connector 299"/>
                <p:cNvCxnSpPr/>
                <p:nvPr/>
              </p:nvCxnSpPr>
              <p:spPr>
                <a:xfrm>
                  <a:off x="1500365" y="2079067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293" name="Straight Arrow Connector 292"/>
              <p:cNvCxnSpPr/>
              <p:nvPr/>
            </p:nvCxnSpPr>
            <p:spPr>
              <a:xfrm>
                <a:off x="1622192" y="2171281"/>
                <a:ext cx="76200" cy="38379"/>
              </a:xfrm>
              <a:prstGeom prst="straightConnector1">
                <a:avLst/>
              </a:prstGeom>
              <a:ln w="19050">
                <a:solidFill>
                  <a:srgbClr val="7030A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2" name="Group 261"/>
            <p:cNvGrpSpPr/>
            <p:nvPr/>
          </p:nvGrpSpPr>
          <p:grpSpPr>
            <a:xfrm rot="2155085">
              <a:off x="2494057" y="3357443"/>
              <a:ext cx="914656" cy="685660"/>
              <a:chOff x="783736" y="1524000"/>
              <a:chExt cx="914656" cy="685660"/>
            </a:xfrm>
          </p:grpSpPr>
          <p:grpSp>
            <p:nvGrpSpPr>
              <p:cNvPr id="283" name="Group 282"/>
              <p:cNvGrpSpPr/>
              <p:nvPr/>
            </p:nvGrpSpPr>
            <p:grpSpPr>
              <a:xfrm>
                <a:off x="783736" y="1524000"/>
                <a:ext cx="838456" cy="647421"/>
                <a:chOff x="783736" y="1524000"/>
                <a:chExt cx="838456" cy="647421"/>
              </a:xfrm>
            </p:grpSpPr>
            <p:cxnSp>
              <p:nvCxnSpPr>
                <p:cNvPr id="285" name="Curved Connector 284"/>
                <p:cNvCxnSpPr/>
                <p:nvPr/>
              </p:nvCxnSpPr>
              <p:spPr>
                <a:xfrm>
                  <a:off x="783736" y="1524000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86" name="Curved Connector 285"/>
                <p:cNvCxnSpPr/>
                <p:nvPr/>
              </p:nvCxnSpPr>
              <p:spPr>
                <a:xfrm>
                  <a:off x="904386" y="1617523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87" name="Curved Connector 286"/>
                <p:cNvCxnSpPr/>
                <p:nvPr/>
              </p:nvCxnSpPr>
              <p:spPr>
                <a:xfrm>
                  <a:off x="1025036" y="1707871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88" name="Curved Connector 287"/>
                <p:cNvCxnSpPr/>
                <p:nvPr/>
              </p:nvCxnSpPr>
              <p:spPr>
                <a:xfrm>
                  <a:off x="1143000" y="1799946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89" name="Curved Connector 288"/>
                <p:cNvCxnSpPr/>
                <p:nvPr/>
              </p:nvCxnSpPr>
              <p:spPr>
                <a:xfrm>
                  <a:off x="1259065" y="1895196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90" name="Curved Connector 289"/>
                <p:cNvCxnSpPr/>
                <p:nvPr/>
              </p:nvCxnSpPr>
              <p:spPr>
                <a:xfrm>
                  <a:off x="1379715" y="1988719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91" name="Curved Connector 290"/>
                <p:cNvCxnSpPr/>
                <p:nvPr/>
              </p:nvCxnSpPr>
              <p:spPr>
                <a:xfrm>
                  <a:off x="1500365" y="2079067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284" name="Straight Arrow Connector 283"/>
              <p:cNvCxnSpPr/>
              <p:nvPr/>
            </p:nvCxnSpPr>
            <p:spPr>
              <a:xfrm>
                <a:off x="1622192" y="2171281"/>
                <a:ext cx="76200" cy="38379"/>
              </a:xfrm>
              <a:prstGeom prst="straightConnector1">
                <a:avLst/>
              </a:prstGeom>
              <a:ln w="19050">
                <a:solidFill>
                  <a:srgbClr val="7030A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3" name="Group 262"/>
            <p:cNvGrpSpPr/>
            <p:nvPr/>
          </p:nvGrpSpPr>
          <p:grpSpPr>
            <a:xfrm rot="3635244">
              <a:off x="2153555" y="3270638"/>
              <a:ext cx="914656" cy="685660"/>
              <a:chOff x="783736" y="1524000"/>
              <a:chExt cx="914656" cy="685660"/>
            </a:xfrm>
          </p:grpSpPr>
          <p:grpSp>
            <p:nvGrpSpPr>
              <p:cNvPr id="274" name="Group 273"/>
              <p:cNvGrpSpPr/>
              <p:nvPr/>
            </p:nvGrpSpPr>
            <p:grpSpPr>
              <a:xfrm>
                <a:off x="783736" y="1524000"/>
                <a:ext cx="838456" cy="647421"/>
                <a:chOff x="783736" y="1524000"/>
                <a:chExt cx="838456" cy="647421"/>
              </a:xfrm>
            </p:grpSpPr>
            <p:cxnSp>
              <p:nvCxnSpPr>
                <p:cNvPr id="276" name="Curved Connector 275"/>
                <p:cNvCxnSpPr/>
                <p:nvPr/>
              </p:nvCxnSpPr>
              <p:spPr>
                <a:xfrm>
                  <a:off x="783736" y="1524000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77" name="Curved Connector 276"/>
                <p:cNvCxnSpPr/>
                <p:nvPr/>
              </p:nvCxnSpPr>
              <p:spPr>
                <a:xfrm>
                  <a:off x="904386" y="1617523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78" name="Curved Connector 277"/>
                <p:cNvCxnSpPr/>
                <p:nvPr/>
              </p:nvCxnSpPr>
              <p:spPr>
                <a:xfrm>
                  <a:off x="1025036" y="1707871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79" name="Curved Connector 278"/>
                <p:cNvCxnSpPr/>
                <p:nvPr/>
              </p:nvCxnSpPr>
              <p:spPr>
                <a:xfrm>
                  <a:off x="1143000" y="1799946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80" name="Curved Connector 279"/>
                <p:cNvCxnSpPr/>
                <p:nvPr/>
              </p:nvCxnSpPr>
              <p:spPr>
                <a:xfrm>
                  <a:off x="1259065" y="1895196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81" name="Curved Connector 280"/>
                <p:cNvCxnSpPr/>
                <p:nvPr/>
              </p:nvCxnSpPr>
              <p:spPr>
                <a:xfrm>
                  <a:off x="1379715" y="1988719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82" name="Curved Connector 281"/>
                <p:cNvCxnSpPr/>
                <p:nvPr/>
              </p:nvCxnSpPr>
              <p:spPr>
                <a:xfrm>
                  <a:off x="1500365" y="2079067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275" name="Straight Arrow Connector 274"/>
              <p:cNvCxnSpPr/>
              <p:nvPr/>
            </p:nvCxnSpPr>
            <p:spPr>
              <a:xfrm>
                <a:off x="1622192" y="2171281"/>
                <a:ext cx="76200" cy="38379"/>
              </a:xfrm>
              <a:prstGeom prst="straightConnector1">
                <a:avLst/>
              </a:prstGeom>
              <a:ln w="19050">
                <a:solidFill>
                  <a:srgbClr val="7030A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4" name="Group 263"/>
            <p:cNvGrpSpPr/>
            <p:nvPr/>
          </p:nvGrpSpPr>
          <p:grpSpPr>
            <a:xfrm rot="4732413">
              <a:off x="1925533" y="2803435"/>
              <a:ext cx="914656" cy="685660"/>
              <a:chOff x="783736" y="1524000"/>
              <a:chExt cx="914656" cy="685660"/>
            </a:xfrm>
          </p:grpSpPr>
          <p:grpSp>
            <p:nvGrpSpPr>
              <p:cNvPr id="265" name="Group 264"/>
              <p:cNvGrpSpPr/>
              <p:nvPr/>
            </p:nvGrpSpPr>
            <p:grpSpPr>
              <a:xfrm>
                <a:off x="783736" y="1524000"/>
                <a:ext cx="838456" cy="647421"/>
                <a:chOff x="783736" y="1524000"/>
                <a:chExt cx="838456" cy="647421"/>
              </a:xfrm>
            </p:grpSpPr>
            <p:cxnSp>
              <p:nvCxnSpPr>
                <p:cNvPr id="267" name="Curved Connector 266"/>
                <p:cNvCxnSpPr/>
                <p:nvPr/>
              </p:nvCxnSpPr>
              <p:spPr>
                <a:xfrm>
                  <a:off x="783736" y="1524000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68" name="Curved Connector 267"/>
                <p:cNvCxnSpPr/>
                <p:nvPr/>
              </p:nvCxnSpPr>
              <p:spPr>
                <a:xfrm>
                  <a:off x="904386" y="1617523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69" name="Curved Connector 268"/>
                <p:cNvCxnSpPr/>
                <p:nvPr/>
              </p:nvCxnSpPr>
              <p:spPr>
                <a:xfrm>
                  <a:off x="1025036" y="1707871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70" name="Curved Connector 269"/>
                <p:cNvCxnSpPr/>
                <p:nvPr/>
              </p:nvCxnSpPr>
              <p:spPr>
                <a:xfrm>
                  <a:off x="1143000" y="1799946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71" name="Curved Connector 270"/>
                <p:cNvCxnSpPr/>
                <p:nvPr/>
              </p:nvCxnSpPr>
              <p:spPr>
                <a:xfrm>
                  <a:off x="1259065" y="1895196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72" name="Curved Connector 271"/>
                <p:cNvCxnSpPr/>
                <p:nvPr/>
              </p:nvCxnSpPr>
              <p:spPr>
                <a:xfrm>
                  <a:off x="1379715" y="1988719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73" name="Curved Connector 272"/>
                <p:cNvCxnSpPr/>
                <p:nvPr/>
              </p:nvCxnSpPr>
              <p:spPr>
                <a:xfrm>
                  <a:off x="1500365" y="2079067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266" name="Straight Arrow Connector 265"/>
              <p:cNvCxnSpPr/>
              <p:nvPr/>
            </p:nvCxnSpPr>
            <p:spPr>
              <a:xfrm>
                <a:off x="1622192" y="2171281"/>
                <a:ext cx="76200" cy="38379"/>
              </a:xfrm>
              <a:prstGeom prst="straightConnector1">
                <a:avLst/>
              </a:prstGeom>
              <a:ln w="19050">
                <a:solidFill>
                  <a:srgbClr val="7030A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37" name="Group 336"/>
          <p:cNvGrpSpPr/>
          <p:nvPr/>
        </p:nvGrpSpPr>
        <p:grpSpPr>
          <a:xfrm>
            <a:off x="3580929" y="3048040"/>
            <a:ext cx="14277" cy="591581"/>
            <a:chOff x="2700333" y="2597151"/>
            <a:chExt cx="14277" cy="591581"/>
          </a:xfrm>
        </p:grpSpPr>
        <p:cxnSp>
          <p:nvCxnSpPr>
            <p:cNvPr id="338" name="Straight Arrow Connector 337"/>
            <p:cNvCxnSpPr/>
            <p:nvPr/>
          </p:nvCxnSpPr>
          <p:spPr>
            <a:xfrm>
              <a:off x="2700333" y="2597151"/>
              <a:ext cx="0" cy="134381"/>
            </a:xfrm>
            <a:prstGeom prst="straightConnector1">
              <a:avLst/>
            </a:prstGeom>
            <a:ln w="28575">
              <a:solidFill>
                <a:srgbClr val="A4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9" name="Straight Arrow Connector 338"/>
            <p:cNvCxnSpPr/>
            <p:nvPr/>
          </p:nvCxnSpPr>
          <p:spPr>
            <a:xfrm>
              <a:off x="2705092" y="2749551"/>
              <a:ext cx="0" cy="134381"/>
            </a:xfrm>
            <a:prstGeom prst="straightConnector1">
              <a:avLst/>
            </a:prstGeom>
            <a:ln w="28575">
              <a:solidFill>
                <a:srgbClr val="A4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0" name="Straight Arrow Connector 339"/>
            <p:cNvCxnSpPr/>
            <p:nvPr/>
          </p:nvCxnSpPr>
          <p:spPr>
            <a:xfrm>
              <a:off x="2709851" y="2901951"/>
              <a:ext cx="0" cy="134381"/>
            </a:xfrm>
            <a:prstGeom prst="straightConnector1">
              <a:avLst/>
            </a:prstGeom>
            <a:ln w="28575">
              <a:solidFill>
                <a:srgbClr val="A4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1" name="Straight Arrow Connector 340"/>
            <p:cNvCxnSpPr/>
            <p:nvPr/>
          </p:nvCxnSpPr>
          <p:spPr>
            <a:xfrm>
              <a:off x="2714610" y="3054351"/>
              <a:ext cx="0" cy="134381"/>
            </a:xfrm>
            <a:prstGeom prst="straightConnector1">
              <a:avLst/>
            </a:prstGeom>
            <a:ln w="28575">
              <a:solidFill>
                <a:srgbClr val="A4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42" name="Group 341"/>
          <p:cNvGrpSpPr/>
          <p:nvPr/>
        </p:nvGrpSpPr>
        <p:grpSpPr>
          <a:xfrm>
            <a:off x="3049848" y="1722322"/>
            <a:ext cx="540555" cy="1313291"/>
            <a:chOff x="5847545" y="786876"/>
            <a:chExt cx="540555" cy="1803924"/>
          </a:xfrm>
        </p:grpSpPr>
        <p:sp>
          <p:nvSpPr>
            <p:cNvPr id="343" name="Freeform 342"/>
            <p:cNvSpPr/>
            <p:nvPr/>
          </p:nvSpPr>
          <p:spPr>
            <a:xfrm>
              <a:off x="5847545" y="786876"/>
              <a:ext cx="536399" cy="1740423"/>
            </a:xfrm>
            <a:custGeom>
              <a:avLst/>
              <a:gdLst>
                <a:gd name="connsiteX0" fmla="*/ 0 w 406790"/>
                <a:gd name="connsiteY0" fmla="*/ 0 h 1384300"/>
                <a:gd name="connsiteX1" fmla="*/ 374650 w 406790"/>
                <a:gd name="connsiteY1" fmla="*/ 546100 h 1384300"/>
                <a:gd name="connsiteX2" fmla="*/ 361950 w 406790"/>
                <a:gd name="connsiteY2" fmla="*/ 1384300 h 1384300"/>
                <a:gd name="connsiteX0" fmla="*/ 0 w 374330"/>
                <a:gd name="connsiteY0" fmla="*/ 0 h 1384300"/>
                <a:gd name="connsiteX1" fmla="*/ 288022 w 374330"/>
                <a:gd name="connsiteY1" fmla="*/ 498665 h 1384300"/>
                <a:gd name="connsiteX2" fmla="*/ 361950 w 374330"/>
                <a:gd name="connsiteY2" fmla="*/ 1384300 h 1384300"/>
                <a:gd name="connsiteX0" fmla="*/ 0 w 336456"/>
                <a:gd name="connsiteY0" fmla="*/ 0 h 1479172"/>
                <a:gd name="connsiteX1" fmla="*/ 250896 w 336456"/>
                <a:gd name="connsiteY1" fmla="*/ 593537 h 1479172"/>
                <a:gd name="connsiteX2" fmla="*/ 324824 w 336456"/>
                <a:gd name="connsiteY2" fmla="*/ 1479172 h 1479172"/>
                <a:gd name="connsiteX0" fmla="*/ 0 w 336457"/>
                <a:gd name="connsiteY0" fmla="*/ 0 h 1479172"/>
                <a:gd name="connsiteX1" fmla="*/ 250896 w 336457"/>
                <a:gd name="connsiteY1" fmla="*/ 593537 h 1479172"/>
                <a:gd name="connsiteX2" fmla="*/ 324824 w 336457"/>
                <a:gd name="connsiteY2" fmla="*/ 1479172 h 1479172"/>
                <a:gd name="connsiteX0" fmla="*/ 0 w 331938"/>
                <a:gd name="connsiteY0" fmla="*/ 0 h 1479172"/>
                <a:gd name="connsiteX1" fmla="*/ 193969 w 331938"/>
                <a:gd name="connsiteY1" fmla="*/ 527654 h 1479172"/>
                <a:gd name="connsiteX2" fmla="*/ 324824 w 331938"/>
                <a:gd name="connsiteY2" fmla="*/ 1479172 h 1479172"/>
                <a:gd name="connsiteX0" fmla="*/ 0 w 545785"/>
                <a:gd name="connsiteY0" fmla="*/ 0 h 1926123"/>
                <a:gd name="connsiteX1" fmla="*/ 407816 w 545785"/>
                <a:gd name="connsiteY1" fmla="*/ 974605 h 1926123"/>
                <a:gd name="connsiteX2" fmla="*/ 538671 w 545785"/>
                <a:gd name="connsiteY2" fmla="*/ 1926123 h 1926123"/>
                <a:gd name="connsiteX0" fmla="*/ 0 w 545785"/>
                <a:gd name="connsiteY0" fmla="*/ 0 h 1926123"/>
                <a:gd name="connsiteX1" fmla="*/ 407816 w 545785"/>
                <a:gd name="connsiteY1" fmla="*/ 974605 h 1926123"/>
                <a:gd name="connsiteX2" fmla="*/ 538671 w 545785"/>
                <a:gd name="connsiteY2" fmla="*/ 1926123 h 1926123"/>
                <a:gd name="connsiteX0" fmla="*/ 11750 w 557535"/>
                <a:gd name="connsiteY0" fmla="*/ 0 h 1926123"/>
                <a:gd name="connsiteX1" fmla="*/ 419566 w 557535"/>
                <a:gd name="connsiteY1" fmla="*/ 974605 h 1926123"/>
                <a:gd name="connsiteX2" fmla="*/ 550421 w 557535"/>
                <a:gd name="connsiteY2" fmla="*/ 1926123 h 19261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57535" h="1926123">
                  <a:moveTo>
                    <a:pt x="11750" y="0"/>
                  </a:moveTo>
                  <a:cubicBezTo>
                    <a:pt x="-77111" y="253090"/>
                    <a:pt x="365429" y="728076"/>
                    <a:pt x="419566" y="974605"/>
                  </a:cubicBezTo>
                  <a:cubicBezTo>
                    <a:pt x="473703" y="1221134"/>
                    <a:pt x="586933" y="1622381"/>
                    <a:pt x="550421" y="1926123"/>
                  </a:cubicBezTo>
                </a:path>
              </a:pathLst>
            </a:custGeom>
            <a:noFill/>
            <a:ln>
              <a:solidFill>
                <a:srgbClr val="A4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  <p:cxnSp>
          <p:nvCxnSpPr>
            <p:cNvPr id="344" name="Straight Arrow Connector 343"/>
            <p:cNvCxnSpPr/>
            <p:nvPr/>
          </p:nvCxnSpPr>
          <p:spPr>
            <a:xfrm>
              <a:off x="6388100" y="2456419"/>
              <a:ext cx="0" cy="134381"/>
            </a:xfrm>
            <a:prstGeom prst="straightConnector1">
              <a:avLst/>
            </a:prstGeom>
            <a:ln w="28575">
              <a:solidFill>
                <a:srgbClr val="A4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45" name="Group 344"/>
          <p:cNvGrpSpPr/>
          <p:nvPr/>
        </p:nvGrpSpPr>
        <p:grpSpPr>
          <a:xfrm>
            <a:off x="2943184" y="3435642"/>
            <a:ext cx="1513768" cy="1381859"/>
            <a:chOff x="2040031" y="2688937"/>
            <a:chExt cx="1513768" cy="1381859"/>
          </a:xfrm>
        </p:grpSpPr>
        <p:grpSp>
          <p:nvGrpSpPr>
            <p:cNvPr id="346" name="Group 345"/>
            <p:cNvGrpSpPr/>
            <p:nvPr/>
          </p:nvGrpSpPr>
          <p:grpSpPr>
            <a:xfrm rot="1082702">
              <a:off x="2585813" y="2845902"/>
              <a:ext cx="914656" cy="685660"/>
              <a:chOff x="783736" y="1524000"/>
              <a:chExt cx="914656" cy="685660"/>
            </a:xfrm>
          </p:grpSpPr>
          <p:grpSp>
            <p:nvGrpSpPr>
              <p:cNvPr id="417" name="Group 416"/>
              <p:cNvGrpSpPr/>
              <p:nvPr/>
            </p:nvGrpSpPr>
            <p:grpSpPr>
              <a:xfrm>
                <a:off x="783736" y="1524000"/>
                <a:ext cx="838456" cy="647421"/>
                <a:chOff x="783736" y="1524000"/>
                <a:chExt cx="838456" cy="647421"/>
              </a:xfrm>
            </p:grpSpPr>
            <p:cxnSp>
              <p:nvCxnSpPr>
                <p:cNvPr id="419" name="Curved Connector 418"/>
                <p:cNvCxnSpPr/>
                <p:nvPr/>
              </p:nvCxnSpPr>
              <p:spPr>
                <a:xfrm>
                  <a:off x="783736" y="1524000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20" name="Curved Connector 419"/>
                <p:cNvCxnSpPr/>
                <p:nvPr/>
              </p:nvCxnSpPr>
              <p:spPr>
                <a:xfrm>
                  <a:off x="904386" y="1617523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21" name="Curved Connector 420"/>
                <p:cNvCxnSpPr/>
                <p:nvPr/>
              </p:nvCxnSpPr>
              <p:spPr>
                <a:xfrm>
                  <a:off x="1025036" y="1707871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22" name="Curved Connector 421"/>
                <p:cNvCxnSpPr/>
                <p:nvPr/>
              </p:nvCxnSpPr>
              <p:spPr>
                <a:xfrm>
                  <a:off x="1143000" y="1799946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23" name="Curved Connector 422"/>
                <p:cNvCxnSpPr/>
                <p:nvPr/>
              </p:nvCxnSpPr>
              <p:spPr>
                <a:xfrm>
                  <a:off x="1259065" y="1895196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24" name="Curved Connector 423"/>
                <p:cNvCxnSpPr/>
                <p:nvPr/>
              </p:nvCxnSpPr>
              <p:spPr>
                <a:xfrm>
                  <a:off x="1379715" y="1988719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25" name="Curved Connector 424"/>
                <p:cNvCxnSpPr/>
                <p:nvPr/>
              </p:nvCxnSpPr>
              <p:spPr>
                <a:xfrm>
                  <a:off x="1500365" y="2079067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418" name="Straight Arrow Connector 417"/>
              <p:cNvCxnSpPr/>
              <p:nvPr/>
            </p:nvCxnSpPr>
            <p:spPr>
              <a:xfrm>
                <a:off x="1622192" y="2171281"/>
                <a:ext cx="76200" cy="38379"/>
              </a:xfrm>
              <a:prstGeom prst="straightConnector1">
                <a:avLst/>
              </a:prstGeom>
              <a:ln w="19050">
                <a:solidFill>
                  <a:srgbClr val="7030A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47" name="Group 346"/>
            <p:cNvGrpSpPr/>
            <p:nvPr/>
          </p:nvGrpSpPr>
          <p:grpSpPr>
            <a:xfrm rot="1082702">
              <a:off x="2639143" y="3128021"/>
              <a:ext cx="914656" cy="685660"/>
              <a:chOff x="783736" y="1524000"/>
              <a:chExt cx="914656" cy="685660"/>
            </a:xfrm>
          </p:grpSpPr>
          <p:grpSp>
            <p:nvGrpSpPr>
              <p:cNvPr id="408" name="Group 407"/>
              <p:cNvGrpSpPr/>
              <p:nvPr/>
            </p:nvGrpSpPr>
            <p:grpSpPr>
              <a:xfrm>
                <a:off x="783736" y="1524000"/>
                <a:ext cx="838456" cy="647421"/>
                <a:chOff x="783736" y="1524000"/>
                <a:chExt cx="838456" cy="647421"/>
              </a:xfrm>
            </p:grpSpPr>
            <p:cxnSp>
              <p:nvCxnSpPr>
                <p:cNvPr id="410" name="Curved Connector 409"/>
                <p:cNvCxnSpPr/>
                <p:nvPr/>
              </p:nvCxnSpPr>
              <p:spPr>
                <a:xfrm>
                  <a:off x="783736" y="1524000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11" name="Curved Connector 410"/>
                <p:cNvCxnSpPr/>
                <p:nvPr/>
              </p:nvCxnSpPr>
              <p:spPr>
                <a:xfrm>
                  <a:off x="904386" y="1617523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12" name="Curved Connector 411"/>
                <p:cNvCxnSpPr/>
                <p:nvPr/>
              </p:nvCxnSpPr>
              <p:spPr>
                <a:xfrm>
                  <a:off x="1025036" y="1707871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13" name="Curved Connector 412"/>
                <p:cNvCxnSpPr/>
                <p:nvPr/>
              </p:nvCxnSpPr>
              <p:spPr>
                <a:xfrm>
                  <a:off x="1143000" y="1799946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14" name="Curved Connector 413"/>
                <p:cNvCxnSpPr/>
                <p:nvPr/>
              </p:nvCxnSpPr>
              <p:spPr>
                <a:xfrm>
                  <a:off x="1259065" y="1895196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15" name="Curved Connector 414"/>
                <p:cNvCxnSpPr/>
                <p:nvPr/>
              </p:nvCxnSpPr>
              <p:spPr>
                <a:xfrm>
                  <a:off x="1379715" y="1988719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16" name="Curved Connector 415"/>
                <p:cNvCxnSpPr/>
                <p:nvPr/>
              </p:nvCxnSpPr>
              <p:spPr>
                <a:xfrm>
                  <a:off x="1500365" y="2079067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409" name="Straight Arrow Connector 408"/>
              <p:cNvCxnSpPr/>
              <p:nvPr/>
            </p:nvCxnSpPr>
            <p:spPr>
              <a:xfrm>
                <a:off x="1622192" y="2171281"/>
                <a:ext cx="76200" cy="38379"/>
              </a:xfrm>
              <a:prstGeom prst="straightConnector1">
                <a:avLst/>
              </a:prstGeom>
              <a:ln w="19050">
                <a:solidFill>
                  <a:srgbClr val="7030A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48" name="Group 347"/>
            <p:cNvGrpSpPr/>
            <p:nvPr/>
          </p:nvGrpSpPr>
          <p:grpSpPr>
            <a:xfrm rot="2907000">
              <a:off x="2314314" y="3162139"/>
              <a:ext cx="914656" cy="685660"/>
              <a:chOff x="783736" y="1524000"/>
              <a:chExt cx="914656" cy="685660"/>
            </a:xfrm>
          </p:grpSpPr>
          <p:grpSp>
            <p:nvGrpSpPr>
              <p:cNvPr id="399" name="Group 398"/>
              <p:cNvGrpSpPr/>
              <p:nvPr/>
            </p:nvGrpSpPr>
            <p:grpSpPr>
              <a:xfrm>
                <a:off x="783736" y="1524000"/>
                <a:ext cx="838456" cy="647421"/>
                <a:chOff x="783736" y="1524000"/>
                <a:chExt cx="838456" cy="647421"/>
              </a:xfrm>
            </p:grpSpPr>
            <p:cxnSp>
              <p:nvCxnSpPr>
                <p:cNvPr id="401" name="Curved Connector 400"/>
                <p:cNvCxnSpPr/>
                <p:nvPr/>
              </p:nvCxnSpPr>
              <p:spPr>
                <a:xfrm>
                  <a:off x="783736" y="1524000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02" name="Curved Connector 401"/>
                <p:cNvCxnSpPr/>
                <p:nvPr/>
              </p:nvCxnSpPr>
              <p:spPr>
                <a:xfrm>
                  <a:off x="904386" y="1617523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03" name="Curved Connector 402"/>
                <p:cNvCxnSpPr/>
                <p:nvPr/>
              </p:nvCxnSpPr>
              <p:spPr>
                <a:xfrm>
                  <a:off x="1025036" y="1707871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04" name="Curved Connector 403"/>
                <p:cNvCxnSpPr/>
                <p:nvPr/>
              </p:nvCxnSpPr>
              <p:spPr>
                <a:xfrm>
                  <a:off x="1143000" y="1799946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05" name="Curved Connector 404"/>
                <p:cNvCxnSpPr/>
                <p:nvPr/>
              </p:nvCxnSpPr>
              <p:spPr>
                <a:xfrm>
                  <a:off x="1259065" y="1895196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06" name="Curved Connector 405"/>
                <p:cNvCxnSpPr/>
                <p:nvPr/>
              </p:nvCxnSpPr>
              <p:spPr>
                <a:xfrm>
                  <a:off x="1379715" y="1988719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07" name="Curved Connector 406"/>
                <p:cNvCxnSpPr/>
                <p:nvPr/>
              </p:nvCxnSpPr>
              <p:spPr>
                <a:xfrm>
                  <a:off x="1500365" y="2079067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400" name="Straight Arrow Connector 399"/>
              <p:cNvCxnSpPr/>
              <p:nvPr/>
            </p:nvCxnSpPr>
            <p:spPr>
              <a:xfrm>
                <a:off x="1622192" y="2171281"/>
                <a:ext cx="76200" cy="38379"/>
              </a:xfrm>
              <a:prstGeom prst="straightConnector1">
                <a:avLst/>
              </a:prstGeom>
              <a:ln w="19050">
                <a:solidFill>
                  <a:srgbClr val="7030A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49" name="Group 348"/>
            <p:cNvGrpSpPr/>
            <p:nvPr/>
          </p:nvGrpSpPr>
          <p:grpSpPr>
            <a:xfrm rot="4053974">
              <a:off x="2009267" y="3057366"/>
              <a:ext cx="914656" cy="685660"/>
              <a:chOff x="783736" y="1524000"/>
              <a:chExt cx="914656" cy="685660"/>
            </a:xfrm>
          </p:grpSpPr>
          <p:grpSp>
            <p:nvGrpSpPr>
              <p:cNvPr id="390" name="Group 389"/>
              <p:cNvGrpSpPr/>
              <p:nvPr/>
            </p:nvGrpSpPr>
            <p:grpSpPr>
              <a:xfrm>
                <a:off x="783736" y="1524000"/>
                <a:ext cx="838456" cy="647421"/>
                <a:chOff x="783736" y="1524000"/>
                <a:chExt cx="838456" cy="647421"/>
              </a:xfrm>
            </p:grpSpPr>
            <p:cxnSp>
              <p:nvCxnSpPr>
                <p:cNvPr id="392" name="Curved Connector 391"/>
                <p:cNvCxnSpPr/>
                <p:nvPr/>
              </p:nvCxnSpPr>
              <p:spPr>
                <a:xfrm>
                  <a:off x="783736" y="1524000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93" name="Curved Connector 392"/>
                <p:cNvCxnSpPr/>
                <p:nvPr/>
              </p:nvCxnSpPr>
              <p:spPr>
                <a:xfrm>
                  <a:off x="904386" y="1617523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94" name="Curved Connector 393"/>
                <p:cNvCxnSpPr/>
                <p:nvPr/>
              </p:nvCxnSpPr>
              <p:spPr>
                <a:xfrm>
                  <a:off x="1025036" y="1707871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95" name="Curved Connector 394"/>
                <p:cNvCxnSpPr/>
                <p:nvPr/>
              </p:nvCxnSpPr>
              <p:spPr>
                <a:xfrm>
                  <a:off x="1143000" y="1799946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96" name="Curved Connector 395"/>
                <p:cNvCxnSpPr/>
                <p:nvPr/>
              </p:nvCxnSpPr>
              <p:spPr>
                <a:xfrm>
                  <a:off x="1259065" y="1895196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97" name="Curved Connector 396"/>
                <p:cNvCxnSpPr/>
                <p:nvPr/>
              </p:nvCxnSpPr>
              <p:spPr>
                <a:xfrm>
                  <a:off x="1379715" y="1988719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98" name="Curved Connector 397"/>
                <p:cNvCxnSpPr/>
                <p:nvPr/>
              </p:nvCxnSpPr>
              <p:spPr>
                <a:xfrm>
                  <a:off x="1500365" y="2079067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391" name="Straight Arrow Connector 390"/>
              <p:cNvCxnSpPr/>
              <p:nvPr/>
            </p:nvCxnSpPr>
            <p:spPr>
              <a:xfrm>
                <a:off x="1622192" y="2171281"/>
                <a:ext cx="76200" cy="38379"/>
              </a:xfrm>
              <a:prstGeom prst="straightConnector1">
                <a:avLst/>
              </a:prstGeom>
              <a:ln w="19050">
                <a:solidFill>
                  <a:srgbClr val="7030A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50" name="Group 349"/>
            <p:cNvGrpSpPr/>
            <p:nvPr/>
          </p:nvGrpSpPr>
          <p:grpSpPr>
            <a:xfrm rot="1082702">
              <a:off x="2587482" y="2696337"/>
              <a:ext cx="914656" cy="685660"/>
              <a:chOff x="783736" y="1524000"/>
              <a:chExt cx="914656" cy="685660"/>
            </a:xfrm>
          </p:grpSpPr>
          <p:grpSp>
            <p:nvGrpSpPr>
              <p:cNvPr id="381" name="Group 380"/>
              <p:cNvGrpSpPr/>
              <p:nvPr/>
            </p:nvGrpSpPr>
            <p:grpSpPr>
              <a:xfrm>
                <a:off x="783736" y="1524000"/>
                <a:ext cx="838456" cy="647421"/>
                <a:chOff x="783736" y="1524000"/>
                <a:chExt cx="838456" cy="647421"/>
              </a:xfrm>
            </p:grpSpPr>
            <p:cxnSp>
              <p:nvCxnSpPr>
                <p:cNvPr id="383" name="Curved Connector 382"/>
                <p:cNvCxnSpPr/>
                <p:nvPr/>
              </p:nvCxnSpPr>
              <p:spPr>
                <a:xfrm>
                  <a:off x="783736" y="1524000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84" name="Curved Connector 383"/>
                <p:cNvCxnSpPr/>
                <p:nvPr/>
              </p:nvCxnSpPr>
              <p:spPr>
                <a:xfrm>
                  <a:off x="904386" y="1617523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85" name="Curved Connector 384"/>
                <p:cNvCxnSpPr/>
                <p:nvPr/>
              </p:nvCxnSpPr>
              <p:spPr>
                <a:xfrm>
                  <a:off x="1025036" y="1707871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86" name="Curved Connector 385"/>
                <p:cNvCxnSpPr/>
                <p:nvPr/>
              </p:nvCxnSpPr>
              <p:spPr>
                <a:xfrm>
                  <a:off x="1143000" y="1799946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87" name="Curved Connector 386"/>
                <p:cNvCxnSpPr/>
                <p:nvPr/>
              </p:nvCxnSpPr>
              <p:spPr>
                <a:xfrm>
                  <a:off x="1259065" y="1895196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88" name="Curved Connector 387"/>
                <p:cNvCxnSpPr/>
                <p:nvPr/>
              </p:nvCxnSpPr>
              <p:spPr>
                <a:xfrm>
                  <a:off x="1379715" y="1988719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89" name="Curved Connector 388"/>
                <p:cNvCxnSpPr/>
                <p:nvPr/>
              </p:nvCxnSpPr>
              <p:spPr>
                <a:xfrm>
                  <a:off x="1500365" y="2079067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382" name="Straight Arrow Connector 381"/>
              <p:cNvCxnSpPr/>
              <p:nvPr/>
            </p:nvCxnSpPr>
            <p:spPr>
              <a:xfrm>
                <a:off x="1622192" y="2171281"/>
                <a:ext cx="76200" cy="38379"/>
              </a:xfrm>
              <a:prstGeom prst="straightConnector1">
                <a:avLst/>
              </a:prstGeom>
              <a:ln w="19050">
                <a:solidFill>
                  <a:srgbClr val="7030A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51" name="Group 350"/>
            <p:cNvGrpSpPr/>
            <p:nvPr/>
          </p:nvGrpSpPr>
          <p:grpSpPr>
            <a:xfrm rot="2155085">
              <a:off x="2494057" y="3357443"/>
              <a:ext cx="914656" cy="685660"/>
              <a:chOff x="783736" y="1524000"/>
              <a:chExt cx="914656" cy="685660"/>
            </a:xfrm>
          </p:grpSpPr>
          <p:grpSp>
            <p:nvGrpSpPr>
              <p:cNvPr id="372" name="Group 371"/>
              <p:cNvGrpSpPr/>
              <p:nvPr/>
            </p:nvGrpSpPr>
            <p:grpSpPr>
              <a:xfrm>
                <a:off x="783736" y="1524000"/>
                <a:ext cx="838456" cy="647421"/>
                <a:chOff x="783736" y="1524000"/>
                <a:chExt cx="838456" cy="647421"/>
              </a:xfrm>
            </p:grpSpPr>
            <p:cxnSp>
              <p:nvCxnSpPr>
                <p:cNvPr id="374" name="Curved Connector 373"/>
                <p:cNvCxnSpPr/>
                <p:nvPr/>
              </p:nvCxnSpPr>
              <p:spPr>
                <a:xfrm>
                  <a:off x="783736" y="1524000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75" name="Curved Connector 374"/>
                <p:cNvCxnSpPr/>
                <p:nvPr/>
              </p:nvCxnSpPr>
              <p:spPr>
                <a:xfrm>
                  <a:off x="904386" y="1617523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76" name="Curved Connector 375"/>
                <p:cNvCxnSpPr/>
                <p:nvPr/>
              </p:nvCxnSpPr>
              <p:spPr>
                <a:xfrm>
                  <a:off x="1025036" y="1707871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77" name="Curved Connector 376"/>
                <p:cNvCxnSpPr/>
                <p:nvPr/>
              </p:nvCxnSpPr>
              <p:spPr>
                <a:xfrm>
                  <a:off x="1143000" y="1799946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78" name="Curved Connector 377"/>
                <p:cNvCxnSpPr/>
                <p:nvPr/>
              </p:nvCxnSpPr>
              <p:spPr>
                <a:xfrm>
                  <a:off x="1259065" y="1895196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79" name="Curved Connector 378"/>
                <p:cNvCxnSpPr/>
                <p:nvPr/>
              </p:nvCxnSpPr>
              <p:spPr>
                <a:xfrm>
                  <a:off x="1379715" y="1988719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80" name="Curved Connector 379"/>
                <p:cNvCxnSpPr/>
                <p:nvPr/>
              </p:nvCxnSpPr>
              <p:spPr>
                <a:xfrm>
                  <a:off x="1500365" y="2079067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373" name="Straight Arrow Connector 372"/>
              <p:cNvCxnSpPr/>
              <p:nvPr/>
            </p:nvCxnSpPr>
            <p:spPr>
              <a:xfrm>
                <a:off x="1622192" y="2171281"/>
                <a:ext cx="76200" cy="38379"/>
              </a:xfrm>
              <a:prstGeom prst="straightConnector1">
                <a:avLst/>
              </a:prstGeom>
              <a:ln w="19050">
                <a:solidFill>
                  <a:srgbClr val="7030A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52" name="Group 351"/>
            <p:cNvGrpSpPr/>
            <p:nvPr/>
          </p:nvGrpSpPr>
          <p:grpSpPr>
            <a:xfrm rot="3635244">
              <a:off x="2153555" y="3270638"/>
              <a:ext cx="914656" cy="685660"/>
              <a:chOff x="783736" y="1524000"/>
              <a:chExt cx="914656" cy="685660"/>
            </a:xfrm>
          </p:grpSpPr>
          <p:grpSp>
            <p:nvGrpSpPr>
              <p:cNvPr id="363" name="Group 362"/>
              <p:cNvGrpSpPr/>
              <p:nvPr/>
            </p:nvGrpSpPr>
            <p:grpSpPr>
              <a:xfrm>
                <a:off x="783736" y="1524000"/>
                <a:ext cx="838456" cy="647421"/>
                <a:chOff x="783736" y="1524000"/>
                <a:chExt cx="838456" cy="647421"/>
              </a:xfrm>
            </p:grpSpPr>
            <p:cxnSp>
              <p:nvCxnSpPr>
                <p:cNvPr id="365" name="Curved Connector 364"/>
                <p:cNvCxnSpPr/>
                <p:nvPr/>
              </p:nvCxnSpPr>
              <p:spPr>
                <a:xfrm>
                  <a:off x="783736" y="1524000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66" name="Curved Connector 365"/>
                <p:cNvCxnSpPr/>
                <p:nvPr/>
              </p:nvCxnSpPr>
              <p:spPr>
                <a:xfrm>
                  <a:off x="904386" y="1617523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67" name="Curved Connector 366"/>
                <p:cNvCxnSpPr/>
                <p:nvPr/>
              </p:nvCxnSpPr>
              <p:spPr>
                <a:xfrm>
                  <a:off x="1025036" y="1707871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68" name="Curved Connector 367"/>
                <p:cNvCxnSpPr/>
                <p:nvPr/>
              </p:nvCxnSpPr>
              <p:spPr>
                <a:xfrm>
                  <a:off x="1143000" y="1799946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69" name="Curved Connector 368"/>
                <p:cNvCxnSpPr/>
                <p:nvPr/>
              </p:nvCxnSpPr>
              <p:spPr>
                <a:xfrm>
                  <a:off x="1259065" y="1895196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70" name="Curved Connector 369"/>
                <p:cNvCxnSpPr/>
                <p:nvPr/>
              </p:nvCxnSpPr>
              <p:spPr>
                <a:xfrm>
                  <a:off x="1379715" y="1988719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71" name="Curved Connector 370"/>
                <p:cNvCxnSpPr/>
                <p:nvPr/>
              </p:nvCxnSpPr>
              <p:spPr>
                <a:xfrm>
                  <a:off x="1500365" y="2079067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364" name="Straight Arrow Connector 363"/>
              <p:cNvCxnSpPr/>
              <p:nvPr/>
            </p:nvCxnSpPr>
            <p:spPr>
              <a:xfrm>
                <a:off x="1622192" y="2171281"/>
                <a:ext cx="76200" cy="38379"/>
              </a:xfrm>
              <a:prstGeom prst="straightConnector1">
                <a:avLst/>
              </a:prstGeom>
              <a:ln w="19050">
                <a:solidFill>
                  <a:srgbClr val="7030A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53" name="Group 352"/>
            <p:cNvGrpSpPr/>
            <p:nvPr/>
          </p:nvGrpSpPr>
          <p:grpSpPr>
            <a:xfrm rot="4732413">
              <a:off x="1925533" y="2803435"/>
              <a:ext cx="914656" cy="685660"/>
              <a:chOff x="783736" y="1524000"/>
              <a:chExt cx="914656" cy="685660"/>
            </a:xfrm>
          </p:grpSpPr>
          <p:grpSp>
            <p:nvGrpSpPr>
              <p:cNvPr id="354" name="Group 353"/>
              <p:cNvGrpSpPr/>
              <p:nvPr/>
            </p:nvGrpSpPr>
            <p:grpSpPr>
              <a:xfrm>
                <a:off x="783736" y="1524000"/>
                <a:ext cx="838456" cy="647421"/>
                <a:chOff x="783736" y="1524000"/>
                <a:chExt cx="838456" cy="647421"/>
              </a:xfrm>
            </p:grpSpPr>
            <p:cxnSp>
              <p:nvCxnSpPr>
                <p:cNvPr id="356" name="Curved Connector 355"/>
                <p:cNvCxnSpPr/>
                <p:nvPr/>
              </p:nvCxnSpPr>
              <p:spPr>
                <a:xfrm>
                  <a:off x="783736" y="1524000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57" name="Curved Connector 356"/>
                <p:cNvCxnSpPr/>
                <p:nvPr/>
              </p:nvCxnSpPr>
              <p:spPr>
                <a:xfrm>
                  <a:off x="904386" y="1617523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58" name="Curved Connector 357"/>
                <p:cNvCxnSpPr/>
                <p:nvPr/>
              </p:nvCxnSpPr>
              <p:spPr>
                <a:xfrm>
                  <a:off x="1025036" y="1707871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59" name="Curved Connector 358"/>
                <p:cNvCxnSpPr/>
                <p:nvPr/>
              </p:nvCxnSpPr>
              <p:spPr>
                <a:xfrm>
                  <a:off x="1143000" y="1799946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60" name="Curved Connector 359"/>
                <p:cNvCxnSpPr/>
                <p:nvPr/>
              </p:nvCxnSpPr>
              <p:spPr>
                <a:xfrm>
                  <a:off x="1259065" y="1895196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61" name="Curved Connector 360"/>
                <p:cNvCxnSpPr/>
                <p:nvPr/>
              </p:nvCxnSpPr>
              <p:spPr>
                <a:xfrm>
                  <a:off x="1379715" y="1988719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62" name="Curved Connector 361"/>
                <p:cNvCxnSpPr/>
                <p:nvPr/>
              </p:nvCxnSpPr>
              <p:spPr>
                <a:xfrm>
                  <a:off x="1500365" y="2079067"/>
                  <a:ext cx="121827" cy="92354"/>
                </a:xfrm>
                <a:prstGeom prst="curvedConnector3">
                  <a:avLst/>
                </a:prstGeom>
                <a:ln w="190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355" name="Straight Arrow Connector 354"/>
              <p:cNvCxnSpPr/>
              <p:nvPr/>
            </p:nvCxnSpPr>
            <p:spPr>
              <a:xfrm>
                <a:off x="1622192" y="2171281"/>
                <a:ext cx="76200" cy="38379"/>
              </a:xfrm>
              <a:prstGeom prst="straightConnector1">
                <a:avLst/>
              </a:prstGeom>
              <a:ln w="19050">
                <a:solidFill>
                  <a:srgbClr val="7030A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3532102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04800"/>
            <a:ext cx="9067800" cy="8683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We have a dream…</a:t>
            </a:r>
            <a:br>
              <a:rPr lang="en-US" dirty="0" smtClean="0"/>
            </a:br>
            <a:r>
              <a:rPr lang="en-US" dirty="0" smtClean="0"/>
              <a:t>for large-volume dark-matter detectors</a:t>
            </a:r>
            <a:endParaRPr lang="he-IL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16</a:t>
            </a:fld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533"/>
          <a:stretch/>
        </p:blipFill>
        <p:spPr>
          <a:xfrm>
            <a:off x="4419600" y="1676400"/>
            <a:ext cx="4114800" cy="4314639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sp>
        <p:nvSpPr>
          <p:cNvPr id="3" name="TextBox 2"/>
          <p:cNvSpPr txBox="1"/>
          <p:nvPr/>
        </p:nvSpPr>
        <p:spPr>
          <a:xfrm>
            <a:off x="0" y="6334780"/>
            <a:ext cx="66068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 smtClean="0"/>
              <a:t>Part of the DARWIN generic R&amp;D program:</a:t>
            </a:r>
          </a:p>
          <a:p>
            <a:r>
              <a:rPr lang="en-US" sz="1400" dirty="0" err="1" smtClean="0"/>
              <a:t>Aalbers</a:t>
            </a:r>
            <a:r>
              <a:rPr lang="en-US" sz="1400" dirty="0"/>
              <a:t>, J., et al., Journal of Cosmology and </a:t>
            </a:r>
            <a:r>
              <a:rPr lang="en-US" sz="1400" dirty="0" err="1"/>
              <a:t>Astroparticle</a:t>
            </a:r>
            <a:r>
              <a:rPr lang="en-US" sz="1400" dirty="0"/>
              <a:t> Physics, 2016. 2016(11): p. 017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03" r="49533"/>
          <a:stretch/>
        </p:blipFill>
        <p:spPr>
          <a:xfrm>
            <a:off x="381000" y="1676400"/>
            <a:ext cx="3886200" cy="4314639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8549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To conclude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17</a:t>
            </a:fld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482" r="7223"/>
          <a:stretch/>
        </p:blipFill>
        <p:spPr>
          <a:xfrm>
            <a:off x="531189" y="1435567"/>
            <a:ext cx="1860409" cy="1371600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746" b="34170"/>
          <a:stretch/>
        </p:blipFill>
        <p:spPr>
          <a:xfrm>
            <a:off x="6468353" y="1297483"/>
            <a:ext cx="1643460" cy="1702012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881" y="3430927"/>
            <a:ext cx="3797079" cy="1167267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01373" y="5109462"/>
            <a:ext cx="2324065" cy="1441239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sp>
        <p:nvSpPr>
          <p:cNvPr id="7" name="TextBox 6"/>
          <p:cNvSpPr txBox="1"/>
          <p:nvPr/>
        </p:nvSpPr>
        <p:spPr>
          <a:xfrm>
            <a:off x="398803" y="1057271"/>
            <a:ext cx="14738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Stable bubble</a:t>
            </a: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6432494" y="919186"/>
            <a:ext cx="9300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Imaging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304800" y="3048000"/>
            <a:ext cx="21288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Different geometries</a:t>
            </a:r>
            <a:endParaRPr lang="en-US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138" y="1501410"/>
            <a:ext cx="2331385" cy="1465999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sp>
        <p:nvSpPr>
          <p:cNvPr id="12" name="TextBox 11"/>
          <p:cNvSpPr txBox="1"/>
          <p:nvPr/>
        </p:nvSpPr>
        <p:spPr>
          <a:xfrm>
            <a:off x="3034138" y="1066800"/>
            <a:ext cx="26808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Light and charge detection</a:t>
            </a:r>
            <a:endParaRPr lang="en-US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0712" y="3424856"/>
            <a:ext cx="1489387" cy="1295400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sp>
        <p:nvSpPr>
          <p:cNvPr id="14" name="TextBox 13"/>
          <p:cNvSpPr txBox="1"/>
          <p:nvPr/>
        </p:nvSpPr>
        <p:spPr>
          <a:xfrm>
            <a:off x="5550712" y="2986792"/>
            <a:ext cx="12829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Charge gain</a:t>
            </a:r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3504195" y="4720256"/>
            <a:ext cx="18705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Gliding electrons?</a:t>
            </a:r>
            <a:endParaRPr 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360775" y="4758327"/>
            <a:ext cx="21884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Shape of the bubble?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43862" y="5109462"/>
            <a:ext cx="2239190" cy="1466639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492103" y="4598193"/>
            <a:ext cx="1194697" cy="2026865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sp>
        <p:nvSpPr>
          <p:cNvPr id="20" name="TextBox 19"/>
          <p:cNvSpPr txBox="1"/>
          <p:nvPr/>
        </p:nvSpPr>
        <p:spPr>
          <a:xfrm>
            <a:off x="7419060" y="4132444"/>
            <a:ext cx="9829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Deeper?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4883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1523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Backup slides</a:t>
            </a:r>
            <a:endParaRPr lang="he-I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7652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Boiling on the tip of a wire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20</a:t>
            </a:fld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76201" y="6214646"/>
            <a:ext cx="4876800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1600" dirty="0" smtClean="0"/>
              <a:t>E. Erdal et al. 2015 </a:t>
            </a:r>
            <a:r>
              <a:rPr lang="nn-NO" sz="1600" dirty="0" smtClean="0"/>
              <a:t>JINST </a:t>
            </a:r>
            <a:r>
              <a:rPr lang="nn-NO" sz="1600" b="1" dirty="0" smtClean="0"/>
              <a:t>10</a:t>
            </a:r>
            <a:r>
              <a:rPr lang="nn-NO" sz="1600" dirty="0" smtClean="0"/>
              <a:t> P11002 </a:t>
            </a:r>
            <a:r>
              <a:rPr lang="en-US" sz="1600" dirty="0" smtClean="0"/>
              <a:t> [arXiv:1509.02354]</a:t>
            </a:r>
            <a:endParaRPr lang="en-US" dirty="0"/>
          </a:p>
        </p:txBody>
      </p:sp>
      <p:pic>
        <p:nvPicPr>
          <p:cNvPr id="3" name="Erdal_2015_Video_1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08000" y="1371600"/>
            <a:ext cx="8128000" cy="45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704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Bubble breathing</a:t>
            </a:r>
            <a:endParaRPr lang="he-I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21</a:t>
            </a:fld>
            <a:endParaRPr lang="en-US"/>
          </a:p>
        </p:txBody>
      </p:sp>
      <p:pic>
        <p:nvPicPr>
          <p:cNvPr id="6" name="Erdal_2015_Video_3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08000" y="1295400"/>
            <a:ext cx="8128000" cy="45720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0" y="6521920"/>
            <a:ext cx="4876800" cy="3077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1400" dirty="0" smtClean="0"/>
              <a:t>E. Erdal et al. 2015 </a:t>
            </a:r>
            <a:r>
              <a:rPr lang="nn-NO" sz="1400" i="1" dirty="0" smtClean="0"/>
              <a:t>JINST</a:t>
            </a:r>
            <a:r>
              <a:rPr lang="nn-NO" sz="1400" dirty="0" smtClean="0"/>
              <a:t> </a:t>
            </a:r>
            <a:r>
              <a:rPr lang="nn-NO" sz="1400" b="1" dirty="0" smtClean="0"/>
              <a:t>10</a:t>
            </a:r>
            <a:r>
              <a:rPr lang="nn-NO" sz="1400" dirty="0" smtClean="0"/>
              <a:t> P11002 </a:t>
            </a:r>
            <a:r>
              <a:rPr lang="en-US" sz="1400" dirty="0" smtClean="0"/>
              <a:t> [arXiv:1509.02354]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2055313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/>
              <a:t>Vertical bubbles</a:t>
            </a:r>
            <a:endParaRPr lang="en-US" dirty="0"/>
          </a:p>
        </p:txBody>
      </p:sp>
      <p:pic>
        <p:nvPicPr>
          <p:cNvPr id="94" name="Content Placeholder 9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9279" y="1929400"/>
            <a:ext cx="5083094" cy="3812320"/>
          </a:xfrm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629A06-5CA0-4880-857C-070DF031C770}" type="slidenum">
              <a:rPr lang="en-US" smtClean="0"/>
              <a:pPr/>
              <a:t>22</a:t>
            </a:fld>
            <a:endParaRPr lang="en-US" dirty="0"/>
          </a:p>
        </p:txBody>
      </p:sp>
      <p:grpSp>
        <p:nvGrpSpPr>
          <p:cNvPr id="59" name="Group 58"/>
          <p:cNvGrpSpPr/>
          <p:nvPr/>
        </p:nvGrpSpPr>
        <p:grpSpPr>
          <a:xfrm>
            <a:off x="947859" y="1939921"/>
            <a:ext cx="3020259" cy="3881016"/>
            <a:chOff x="1602031" y="2198291"/>
            <a:chExt cx="2117809" cy="2721372"/>
          </a:xfrm>
        </p:grpSpPr>
        <p:sp>
          <p:nvSpPr>
            <p:cNvPr id="33" name="Rectangle 32"/>
            <p:cNvSpPr/>
            <p:nvPr/>
          </p:nvSpPr>
          <p:spPr>
            <a:xfrm>
              <a:off x="1602031" y="2198291"/>
              <a:ext cx="1872613" cy="2665825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2" name="Rounded Rectangle 31"/>
            <p:cNvSpPr/>
            <p:nvPr/>
          </p:nvSpPr>
          <p:spPr>
            <a:xfrm>
              <a:off x="2171698" y="2838449"/>
              <a:ext cx="259263" cy="985235"/>
            </a:xfrm>
            <a:prstGeom prst="roundRect">
              <a:avLst/>
            </a:prstGeom>
            <a:solidFill>
              <a:srgbClr val="F1F7F9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31" name="Group 30"/>
            <p:cNvGrpSpPr/>
            <p:nvPr/>
          </p:nvGrpSpPr>
          <p:grpSpPr>
            <a:xfrm>
              <a:off x="2010329" y="2495623"/>
              <a:ext cx="604285" cy="2217626"/>
              <a:chOff x="2010329" y="2495623"/>
              <a:chExt cx="604285" cy="2217626"/>
            </a:xfrm>
          </p:grpSpPr>
          <p:sp>
            <p:nvSpPr>
              <p:cNvPr id="14" name="Rectangle 13"/>
              <p:cNvSpPr/>
              <p:nvPr/>
            </p:nvSpPr>
            <p:spPr>
              <a:xfrm>
                <a:off x="2171701" y="2495623"/>
                <a:ext cx="253564" cy="345688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6" name="Rectangle 15"/>
              <p:cNvSpPr/>
              <p:nvPr/>
            </p:nvSpPr>
            <p:spPr>
              <a:xfrm>
                <a:off x="2010329" y="2495623"/>
                <a:ext cx="154690" cy="345688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" name="Rectangle 16"/>
              <p:cNvSpPr/>
              <p:nvPr/>
            </p:nvSpPr>
            <p:spPr>
              <a:xfrm>
                <a:off x="2010329" y="4367561"/>
                <a:ext cx="154690" cy="345688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21" name="Straight Connector 20"/>
              <p:cNvCxnSpPr/>
              <p:nvPr/>
            </p:nvCxnSpPr>
            <p:spPr>
              <a:xfrm>
                <a:off x="2165020" y="2668467"/>
                <a:ext cx="0" cy="1871938"/>
              </a:xfrm>
              <a:prstGeom prst="line">
                <a:avLst/>
              </a:prstGeom>
              <a:ln w="19050">
                <a:solidFill>
                  <a:schemeClr val="tx1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1" name="Rectangle 10"/>
              <p:cNvSpPr/>
              <p:nvPr/>
            </p:nvSpPr>
            <p:spPr>
              <a:xfrm>
                <a:off x="2497005" y="4077629"/>
                <a:ext cx="117609" cy="635620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" name="Rectangle 12"/>
              <p:cNvSpPr/>
              <p:nvPr/>
            </p:nvSpPr>
            <p:spPr>
              <a:xfrm>
                <a:off x="2497010" y="2497873"/>
                <a:ext cx="117604" cy="635620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5" name="Rectangle 14"/>
              <p:cNvSpPr/>
              <p:nvPr/>
            </p:nvSpPr>
            <p:spPr>
              <a:xfrm>
                <a:off x="2171700" y="4367561"/>
                <a:ext cx="251756" cy="345688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cxnSp>
          <p:nvCxnSpPr>
            <p:cNvPr id="35" name="Straight Connector 34"/>
            <p:cNvCxnSpPr/>
            <p:nvPr/>
          </p:nvCxnSpPr>
          <p:spPr>
            <a:xfrm>
              <a:off x="2302492" y="4329113"/>
              <a:ext cx="0" cy="590550"/>
            </a:xfrm>
            <a:prstGeom prst="line">
              <a:avLst/>
            </a:prstGeom>
            <a:ln w="254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Rectangle 36"/>
            <p:cNvSpPr/>
            <p:nvPr/>
          </p:nvSpPr>
          <p:spPr>
            <a:xfrm>
              <a:off x="2617312" y="2495623"/>
              <a:ext cx="138113" cy="345688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8" name="Rectangle 37"/>
            <p:cNvSpPr/>
            <p:nvPr/>
          </p:nvSpPr>
          <p:spPr>
            <a:xfrm>
              <a:off x="2618199" y="4367561"/>
              <a:ext cx="138113" cy="345688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9" name="Rectangle 38"/>
            <p:cNvSpPr/>
            <p:nvPr/>
          </p:nvSpPr>
          <p:spPr>
            <a:xfrm>
              <a:off x="2764639" y="2495623"/>
              <a:ext cx="59524" cy="2217626"/>
            </a:xfrm>
            <a:prstGeom prst="rect">
              <a:avLst/>
            </a:prstGeom>
            <a:solidFill>
              <a:schemeClr val="accent4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0" name="Rectangle 39"/>
            <p:cNvSpPr/>
            <p:nvPr/>
          </p:nvSpPr>
          <p:spPr>
            <a:xfrm flipH="1">
              <a:off x="2713517" y="3434785"/>
              <a:ext cx="45719" cy="388899"/>
            </a:xfrm>
            <a:prstGeom prst="rect">
              <a:avLst/>
            </a:prstGeom>
            <a:solidFill>
              <a:schemeClr val="accent4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49" name="Group 48"/>
            <p:cNvGrpSpPr/>
            <p:nvPr/>
          </p:nvGrpSpPr>
          <p:grpSpPr>
            <a:xfrm>
              <a:off x="2430959" y="2833747"/>
              <a:ext cx="63351" cy="1552415"/>
              <a:chOff x="2430959" y="2833747"/>
              <a:chExt cx="63351" cy="1552415"/>
            </a:xfrm>
          </p:grpSpPr>
          <p:sp>
            <p:nvSpPr>
              <p:cNvPr id="41" name="Rectangle 40"/>
              <p:cNvSpPr/>
              <p:nvPr/>
            </p:nvSpPr>
            <p:spPr>
              <a:xfrm>
                <a:off x="2430959" y="2833747"/>
                <a:ext cx="63351" cy="183298"/>
              </a:xfrm>
              <a:prstGeom prst="rect">
                <a:avLst/>
              </a:prstGeom>
              <a:solidFill>
                <a:srgbClr val="CCCC0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3" name="Rectangle 42"/>
              <p:cNvSpPr/>
              <p:nvPr/>
            </p:nvSpPr>
            <p:spPr>
              <a:xfrm>
                <a:off x="2430959" y="3071487"/>
                <a:ext cx="63351" cy="169394"/>
              </a:xfrm>
              <a:prstGeom prst="rect">
                <a:avLst/>
              </a:prstGeom>
              <a:solidFill>
                <a:srgbClr val="CCCC0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4" name="Rectangle 43"/>
              <p:cNvSpPr/>
              <p:nvPr/>
            </p:nvSpPr>
            <p:spPr>
              <a:xfrm>
                <a:off x="2430959" y="3296563"/>
                <a:ext cx="63351" cy="169394"/>
              </a:xfrm>
              <a:prstGeom prst="rect">
                <a:avLst/>
              </a:prstGeom>
              <a:solidFill>
                <a:srgbClr val="CCCC0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5" name="Rectangle 44"/>
              <p:cNvSpPr/>
              <p:nvPr/>
            </p:nvSpPr>
            <p:spPr>
              <a:xfrm>
                <a:off x="2430959" y="3524212"/>
                <a:ext cx="63351" cy="169394"/>
              </a:xfrm>
              <a:prstGeom prst="rect">
                <a:avLst/>
              </a:prstGeom>
              <a:solidFill>
                <a:srgbClr val="CCCC0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6" name="Rectangle 45"/>
              <p:cNvSpPr/>
              <p:nvPr/>
            </p:nvSpPr>
            <p:spPr>
              <a:xfrm>
                <a:off x="2430959" y="3755191"/>
                <a:ext cx="63351" cy="169394"/>
              </a:xfrm>
              <a:prstGeom prst="rect">
                <a:avLst/>
              </a:prstGeom>
              <a:solidFill>
                <a:srgbClr val="CCCC0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7" name="Rectangle 46"/>
              <p:cNvSpPr/>
              <p:nvPr/>
            </p:nvSpPr>
            <p:spPr>
              <a:xfrm>
                <a:off x="2430959" y="3986170"/>
                <a:ext cx="63351" cy="169394"/>
              </a:xfrm>
              <a:prstGeom prst="rect">
                <a:avLst/>
              </a:prstGeom>
              <a:solidFill>
                <a:srgbClr val="CCCC0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8" name="Rectangle 47"/>
              <p:cNvSpPr/>
              <p:nvPr/>
            </p:nvSpPr>
            <p:spPr>
              <a:xfrm>
                <a:off x="2430959" y="4216768"/>
                <a:ext cx="63351" cy="169394"/>
              </a:xfrm>
              <a:prstGeom prst="rect">
                <a:avLst/>
              </a:prstGeom>
              <a:solidFill>
                <a:srgbClr val="CCCC0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50" name="Explosion 1 49"/>
            <p:cNvSpPr/>
            <p:nvPr/>
          </p:nvSpPr>
          <p:spPr>
            <a:xfrm>
              <a:off x="2316657" y="3593369"/>
              <a:ext cx="190500" cy="230979"/>
            </a:xfrm>
            <a:prstGeom prst="irregularSeal1">
              <a:avLst/>
            </a:prstGeom>
            <a:solidFill>
              <a:srgbClr val="FFFF00"/>
            </a:solidFill>
            <a:ln w="6350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Explosion 1 50"/>
            <p:cNvSpPr/>
            <p:nvPr/>
          </p:nvSpPr>
          <p:spPr>
            <a:xfrm>
              <a:off x="2617312" y="3637485"/>
              <a:ext cx="97929" cy="118738"/>
            </a:xfrm>
            <a:prstGeom prst="irregularSeal1">
              <a:avLst/>
            </a:prstGeom>
            <a:solidFill>
              <a:srgbClr val="FFFF00"/>
            </a:solidFill>
            <a:ln w="6350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2776866" y="3465919"/>
              <a:ext cx="942974" cy="2589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aseline="30000" dirty="0" smtClean="0"/>
                <a:t>241</a:t>
              </a:r>
              <a:r>
                <a:rPr lang="en-US" dirty="0" smtClean="0"/>
                <a:t>Am</a:t>
              </a:r>
              <a:endParaRPr lang="en-US" dirty="0"/>
            </a:p>
          </p:txBody>
        </p:sp>
        <p:cxnSp>
          <p:nvCxnSpPr>
            <p:cNvPr id="54" name="Straight Arrow Connector 53"/>
            <p:cNvCxnSpPr>
              <a:stCxn id="51" idx="3"/>
            </p:cNvCxnSpPr>
            <p:nvPr/>
          </p:nvCxnSpPr>
          <p:spPr>
            <a:xfrm flipH="1">
              <a:off x="2575918" y="3710542"/>
              <a:ext cx="139323" cy="44649"/>
            </a:xfrm>
            <a:prstGeom prst="straightConnector1">
              <a:avLst/>
            </a:prstGeom>
            <a:ln w="952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5" name="TextBox 54"/>
            <p:cNvSpPr txBox="1"/>
            <p:nvPr/>
          </p:nvSpPr>
          <p:spPr>
            <a:xfrm>
              <a:off x="2454272" y="3674036"/>
              <a:ext cx="228575" cy="2158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l-GR" sz="1400" dirty="0" smtClean="0"/>
                <a:t>α</a:t>
              </a:r>
              <a:endParaRPr lang="en-US" sz="1400" dirty="0"/>
            </a:p>
          </p:txBody>
        </p:sp>
        <p:sp>
          <p:nvSpPr>
            <p:cNvPr id="56" name="TextBox 55"/>
            <p:cNvSpPr txBox="1"/>
            <p:nvPr/>
          </p:nvSpPr>
          <p:spPr>
            <a:xfrm>
              <a:off x="2447957" y="3536827"/>
              <a:ext cx="316682" cy="2158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dirty="0" smtClean="0"/>
                <a:t>e</a:t>
              </a:r>
              <a:endParaRPr lang="en-US" sz="1400" dirty="0"/>
            </a:p>
          </p:txBody>
        </p:sp>
        <p:sp>
          <p:nvSpPr>
            <p:cNvPr id="57" name="TextBox 56"/>
            <p:cNvSpPr txBox="1"/>
            <p:nvPr/>
          </p:nvSpPr>
          <p:spPr>
            <a:xfrm>
              <a:off x="2138078" y="3391883"/>
              <a:ext cx="369631" cy="2589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smtClean="0"/>
                <a:t>S2</a:t>
              </a:r>
              <a:endParaRPr lang="en-US" dirty="0"/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2481461" y="3391283"/>
              <a:ext cx="369631" cy="2589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smtClean="0"/>
                <a:t>S1</a:t>
              </a:r>
              <a:endParaRPr lang="en-US" sz="1400" dirty="0"/>
            </a:p>
          </p:txBody>
        </p:sp>
      </p:grpSp>
      <p:sp>
        <p:nvSpPr>
          <p:cNvPr id="60" name="TextBox 59"/>
          <p:cNvSpPr txBox="1"/>
          <p:nvPr/>
        </p:nvSpPr>
        <p:spPr>
          <a:xfrm>
            <a:off x="830106" y="2926041"/>
            <a:ext cx="9266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Bubble</a:t>
            </a:r>
            <a:endParaRPr lang="en-US" sz="2000" b="1" dirty="0"/>
          </a:p>
        </p:txBody>
      </p:sp>
      <p:cxnSp>
        <p:nvCxnSpPr>
          <p:cNvPr id="62" name="Straight Arrow Connector 61"/>
          <p:cNvCxnSpPr>
            <a:stCxn id="60" idx="2"/>
            <a:endCxn id="73" idx="2"/>
          </p:cNvCxnSpPr>
          <p:nvPr/>
        </p:nvCxnSpPr>
        <p:spPr>
          <a:xfrm>
            <a:off x="1293442" y="3326151"/>
            <a:ext cx="670811" cy="289627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TextBox 63"/>
          <p:cNvSpPr txBox="1"/>
          <p:nvPr/>
        </p:nvSpPr>
        <p:spPr>
          <a:xfrm>
            <a:off x="200490" y="4649317"/>
            <a:ext cx="13725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Fine mesh</a:t>
            </a:r>
          </a:p>
          <a:p>
            <a:r>
              <a:rPr lang="en-US" sz="1400" dirty="0" smtClean="0"/>
              <a:t>112 µm opening</a:t>
            </a:r>
            <a:endParaRPr lang="en-US" sz="1400" dirty="0"/>
          </a:p>
        </p:txBody>
      </p:sp>
      <p:cxnSp>
        <p:nvCxnSpPr>
          <p:cNvPr id="65" name="Straight Arrow Connector 64"/>
          <p:cNvCxnSpPr/>
          <p:nvPr/>
        </p:nvCxnSpPr>
        <p:spPr>
          <a:xfrm>
            <a:off x="1354492" y="4939308"/>
            <a:ext cx="391456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Straight Arrow Connector 70"/>
          <p:cNvCxnSpPr/>
          <p:nvPr/>
        </p:nvCxnSpPr>
        <p:spPr>
          <a:xfrm>
            <a:off x="1779325" y="3308540"/>
            <a:ext cx="342567" cy="0"/>
          </a:xfrm>
          <a:prstGeom prst="straightConnector1">
            <a:avLst/>
          </a:prstGeom>
          <a:ln w="254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Arrow Connector 71"/>
          <p:cNvCxnSpPr/>
          <p:nvPr/>
        </p:nvCxnSpPr>
        <p:spPr>
          <a:xfrm>
            <a:off x="2245223" y="3311924"/>
            <a:ext cx="342567" cy="0"/>
          </a:xfrm>
          <a:prstGeom prst="straightConnector1">
            <a:avLst/>
          </a:prstGeom>
          <a:ln w="254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" name="TextBox 72"/>
          <p:cNvSpPr txBox="1"/>
          <p:nvPr/>
        </p:nvSpPr>
        <p:spPr>
          <a:xfrm>
            <a:off x="1788548" y="3246446"/>
            <a:ext cx="3514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E</a:t>
            </a:r>
            <a:r>
              <a:rPr lang="en-US" baseline="-25000" dirty="0" smtClean="0"/>
              <a:t>t</a:t>
            </a:r>
            <a:endParaRPr lang="en-US" dirty="0"/>
          </a:p>
        </p:txBody>
      </p:sp>
      <p:sp>
        <p:nvSpPr>
          <p:cNvPr id="75" name="TextBox 74"/>
          <p:cNvSpPr txBox="1"/>
          <p:nvPr/>
        </p:nvSpPr>
        <p:spPr>
          <a:xfrm>
            <a:off x="2198359" y="3245367"/>
            <a:ext cx="4129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E</a:t>
            </a:r>
            <a:r>
              <a:rPr lang="en-US" baseline="-25000" dirty="0" smtClean="0"/>
              <a:t>d</a:t>
            </a:r>
            <a:endParaRPr lang="en-US" dirty="0"/>
          </a:p>
        </p:txBody>
      </p:sp>
      <p:sp>
        <p:nvSpPr>
          <p:cNvPr id="77" name="TextBox 76"/>
          <p:cNvSpPr txBox="1"/>
          <p:nvPr/>
        </p:nvSpPr>
        <p:spPr>
          <a:xfrm>
            <a:off x="2733669" y="4852145"/>
            <a:ext cx="9266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THGEM</a:t>
            </a:r>
            <a:endParaRPr lang="en-US" dirty="0"/>
          </a:p>
        </p:txBody>
      </p:sp>
      <p:cxnSp>
        <p:nvCxnSpPr>
          <p:cNvPr id="78" name="Straight Arrow Connector 77"/>
          <p:cNvCxnSpPr/>
          <p:nvPr/>
        </p:nvCxnSpPr>
        <p:spPr>
          <a:xfrm flipH="1" flipV="1">
            <a:off x="2192857" y="4645830"/>
            <a:ext cx="614561" cy="345315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" name="TextBox 80"/>
          <p:cNvSpPr txBox="1"/>
          <p:nvPr/>
        </p:nvSpPr>
        <p:spPr>
          <a:xfrm>
            <a:off x="1271934" y="5799912"/>
            <a:ext cx="14824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Heating wire</a:t>
            </a:r>
            <a:endParaRPr lang="en-US" dirty="0"/>
          </a:p>
        </p:txBody>
      </p:sp>
      <p:cxnSp>
        <p:nvCxnSpPr>
          <p:cNvPr id="83" name="Straight Arrow Connector 82"/>
          <p:cNvCxnSpPr/>
          <p:nvPr/>
        </p:nvCxnSpPr>
        <p:spPr>
          <a:xfrm flipH="1">
            <a:off x="557561" y="3980624"/>
            <a:ext cx="796931" cy="0"/>
          </a:xfrm>
          <a:prstGeom prst="straightConnector1">
            <a:avLst/>
          </a:prstGeom>
          <a:ln w="25400">
            <a:headEnd w="med" len="lg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4" name="TextBox 83"/>
          <p:cNvSpPr txBox="1"/>
          <p:nvPr/>
        </p:nvSpPr>
        <p:spPr>
          <a:xfrm>
            <a:off x="541468" y="3476756"/>
            <a:ext cx="9266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To PMT</a:t>
            </a:r>
            <a:endParaRPr lang="en-US" dirty="0"/>
          </a:p>
        </p:txBody>
      </p:sp>
      <p:sp>
        <p:nvSpPr>
          <p:cNvPr id="85" name="TextBox 84"/>
          <p:cNvSpPr txBox="1"/>
          <p:nvPr/>
        </p:nvSpPr>
        <p:spPr>
          <a:xfrm>
            <a:off x="2830462" y="2083838"/>
            <a:ext cx="9266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LXe</a:t>
            </a:r>
            <a:endParaRPr lang="en-US" b="1" dirty="0"/>
          </a:p>
        </p:txBody>
      </p:sp>
      <p:cxnSp>
        <p:nvCxnSpPr>
          <p:cNvPr id="88" name="Straight Arrow Connector 87"/>
          <p:cNvCxnSpPr/>
          <p:nvPr/>
        </p:nvCxnSpPr>
        <p:spPr>
          <a:xfrm>
            <a:off x="1760275" y="2263698"/>
            <a:ext cx="379683" cy="0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1" name="TextBox 90"/>
          <p:cNvSpPr txBox="1"/>
          <p:nvPr/>
        </p:nvSpPr>
        <p:spPr>
          <a:xfrm>
            <a:off x="1658556" y="1962493"/>
            <a:ext cx="9266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4 mm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2127927" y="2496367"/>
            <a:ext cx="90346" cy="261406"/>
          </a:xfrm>
          <a:prstGeom prst="rect">
            <a:avLst/>
          </a:prstGeom>
          <a:solidFill>
            <a:srgbClr val="CCCC0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Rectangle 62"/>
          <p:cNvSpPr/>
          <p:nvPr/>
        </p:nvSpPr>
        <p:spPr>
          <a:xfrm>
            <a:off x="2123488" y="5144032"/>
            <a:ext cx="90346" cy="261406"/>
          </a:xfrm>
          <a:prstGeom prst="rect">
            <a:avLst/>
          </a:prstGeom>
          <a:solidFill>
            <a:srgbClr val="CCCC0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4988014" y="2757734"/>
            <a:ext cx="6398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chemeClr val="bg1"/>
                </a:solidFill>
              </a:rPr>
              <a:t>S1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6249124" y="4101707"/>
            <a:ext cx="6398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chemeClr val="bg1"/>
                </a:solidFill>
              </a:rPr>
              <a:t>S2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5790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S1 </a:t>
            </a:r>
            <a:r>
              <a:rPr lang="en-US" smtClean="0"/>
              <a:t>dependence on </a:t>
            </a:r>
            <a:r>
              <a:rPr lang="en-US" dirty="0" smtClean="0"/>
              <a:t>THGEM voltage</a:t>
            </a:r>
            <a:endParaRPr lang="he-IL" dirty="0"/>
          </a:p>
        </p:txBody>
      </p:sp>
      <p:pic>
        <p:nvPicPr>
          <p:cNvPr id="6" name="Picture 5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3700" y="2743200"/>
            <a:ext cx="7565500" cy="3245916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9525" y="6513008"/>
            <a:ext cx="8677275" cy="3077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de-DE" sz="1400" dirty="0"/>
              <a:t>L. Arazi et al. 2015 </a:t>
            </a:r>
            <a:r>
              <a:rPr lang="de-DE" sz="1400" i="1" dirty="0"/>
              <a:t>JINST </a:t>
            </a:r>
            <a:r>
              <a:rPr lang="de-DE" sz="1400" dirty="0"/>
              <a:t>10 P08015 [arXiv:1505.02316]</a:t>
            </a:r>
            <a:endParaRPr lang="en-US" sz="1400" dirty="0">
              <a:solidFill>
                <a:srgbClr val="FF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23</a:t>
            </a:fld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110" y="1245831"/>
            <a:ext cx="2895600" cy="1387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9637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526276"/>
            <a:ext cx="4960219" cy="33260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582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Electroluminescence “in THGEM holes”</a:t>
            </a:r>
            <a:endParaRPr lang="he-IL" dirty="0"/>
          </a:p>
        </p:txBody>
      </p:sp>
      <p:sp>
        <p:nvSpPr>
          <p:cNvPr id="5" name="TextBox 4"/>
          <p:cNvSpPr txBox="1"/>
          <p:nvPr/>
        </p:nvSpPr>
        <p:spPr>
          <a:xfrm>
            <a:off x="76200" y="5538768"/>
            <a:ext cx="5105401" cy="95410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lvl="0"/>
            <a:r>
              <a:rPr lang="de-DE" sz="1400" dirty="0" smtClean="0"/>
              <a:t>† L</a:t>
            </a:r>
            <a:r>
              <a:rPr lang="de-DE" sz="1400" dirty="0"/>
              <a:t>. </a:t>
            </a:r>
            <a:r>
              <a:rPr lang="de-DE" sz="1400" dirty="0" smtClean="0"/>
              <a:t>Arazi et al. 2013 </a:t>
            </a:r>
            <a:r>
              <a:rPr lang="de-DE" sz="1400" i="1" dirty="0"/>
              <a:t>JINST </a:t>
            </a:r>
            <a:r>
              <a:rPr lang="de-DE" sz="1400" b="1" dirty="0"/>
              <a:t>8 </a:t>
            </a:r>
            <a:r>
              <a:rPr lang="de-DE" sz="1400" dirty="0" smtClean="0"/>
              <a:t>C12004 </a:t>
            </a:r>
            <a:r>
              <a:rPr lang="en-US" sz="1400" dirty="0"/>
              <a:t>[arXiv:1310.4074]</a:t>
            </a:r>
            <a:endParaRPr lang="de-DE" sz="1400" dirty="0" smtClean="0"/>
          </a:p>
          <a:p>
            <a:pPr lvl="0"/>
            <a:r>
              <a:rPr lang="de-DE" sz="1400" dirty="0" smtClean="0"/>
              <a:t>††</a:t>
            </a:r>
            <a:r>
              <a:rPr lang="de-DE" sz="1400" dirty="0"/>
              <a:t>C.M.B. </a:t>
            </a:r>
            <a:r>
              <a:rPr lang="de-DE" sz="1400" dirty="0" smtClean="0"/>
              <a:t>Monteiro et al. 2007 </a:t>
            </a:r>
            <a:r>
              <a:rPr lang="de-DE" sz="1400" i="1" dirty="0" smtClean="0"/>
              <a:t>JINST</a:t>
            </a:r>
            <a:r>
              <a:rPr lang="de-DE" sz="1400" dirty="0" smtClean="0"/>
              <a:t> </a:t>
            </a:r>
            <a:r>
              <a:rPr lang="de-DE" sz="1400" b="1" dirty="0" smtClean="0"/>
              <a:t>2</a:t>
            </a:r>
            <a:r>
              <a:rPr lang="de-DE" sz="1400" dirty="0" smtClean="0"/>
              <a:t> P05001.</a:t>
            </a:r>
          </a:p>
          <a:p>
            <a:pPr lvl="0"/>
            <a:r>
              <a:rPr lang="de-DE" sz="1400" dirty="0" smtClean="0"/>
              <a:t>††† T. Doke, </a:t>
            </a:r>
            <a:r>
              <a:rPr lang="en-US" sz="1400" dirty="0" err="1" smtClean="0"/>
              <a:t>Nucl</a:t>
            </a:r>
            <a:r>
              <a:rPr lang="en-US" sz="1400" dirty="0" smtClean="0"/>
              <a:t>. </a:t>
            </a:r>
            <a:r>
              <a:rPr lang="en-US" sz="1400" dirty="0" err="1" smtClean="0"/>
              <a:t>Intrum</a:t>
            </a:r>
            <a:r>
              <a:rPr lang="en-US" sz="1400" dirty="0" smtClean="0"/>
              <a:t>. Meth. 196 (1982).</a:t>
            </a:r>
            <a:r>
              <a:rPr lang="de-DE" sz="1400" dirty="0" smtClean="0"/>
              <a:t>	</a:t>
            </a:r>
          </a:p>
          <a:p>
            <a:pPr lvl="0"/>
            <a:r>
              <a:rPr lang="de-DE" sz="1400" dirty="0"/>
              <a:t>†††† L. </a:t>
            </a:r>
            <a:r>
              <a:rPr lang="de-DE" sz="1400" dirty="0" smtClean="0"/>
              <a:t>Arazi et al. 2015 </a:t>
            </a:r>
            <a:r>
              <a:rPr lang="de-DE" sz="1400" i="1" dirty="0"/>
              <a:t>JINST </a:t>
            </a:r>
            <a:r>
              <a:rPr lang="de-DE" sz="1400" dirty="0"/>
              <a:t>10 P08015 [arXiv:1505.02316]. </a:t>
            </a:r>
            <a:r>
              <a:rPr lang="de-DE" sz="1400" dirty="0" smtClean="0"/>
              <a:t> </a:t>
            </a:r>
            <a:endParaRPr lang="de-DE" sz="1400" dirty="0"/>
          </a:p>
        </p:txBody>
      </p:sp>
      <p:sp>
        <p:nvSpPr>
          <p:cNvPr id="7" name="Oval 6"/>
          <p:cNvSpPr/>
          <p:nvPr/>
        </p:nvSpPr>
        <p:spPr>
          <a:xfrm>
            <a:off x="914400" y="3733800"/>
            <a:ext cx="1143000" cy="1143000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8" name="TextBox 7"/>
          <p:cNvSpPr txBox="1"/>
          <p:nvPr/>
        </p:nvSpPr>
        <p:spPr>
          <a:xfrm>
            <a:off x="2362200" y="3665812"/>
            <a:ext cx="2244717" cy="52322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1400" dirty="0" smtClean="0"/>
              <a:t>Light gain @ 2kV </a:t>
            </a:r>
          </a:p>
          <a:p>
            <a:r>
              <a:rPr lang="en-US" sz="1400" dirty="0" smtClean="0"/>
              <a:t>~ 600 UV photons / electron</a:t>
            </a:r>
            <a:endParaRPr lang="he-IL" sz="1400" dirty="0"/>
          </a:p>
        </p:txBody>
      </p:sp>
      <p:sp>
        <p:nvSpPr>
          <p:cNvPr id="11" name="TextBox 10"/>
          <p:cNvSpPr txBox="1"/>
          <p:nvPr/>
        </p:nvSpPr>
        <p:spPr>
          <a:xfrm>
            <a:off x="304800" y="4572000"/>
            <a:ext cx="609600" cy="27699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1200" dirty="0" smtClean="0"/>
              <a:t>†</a:t>
            </a:r>
            <a:endParaRPr lang="he-IL" sz="1200" dirty="0"/>
          </a:p>
        </p:txBody>
      </p:sp>
      <p:sp>
        <p:nvSpPr>
          <p:cNvPr id="3" name="TextBox 2"/>
          <p:cNvSpPr txBox="1"/>
          <p:nvPr/>
        </p:nvSpPr>
        <p:spPr>
          <a:xfrm>
            <a:off x="5562600" y="1344879"/>
            <a:ext cx="3499291" cy="1754326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u="sng" dirty="0" smtClean="0"/>
              <a:t>Threshold for electroluminescence:</a:t>
            </a:r>
          </a:p>
          <a:p>
            <a:endParaRPr lang="en-US" u="sng" dirty="0"/>
          </a:p>
          <a:p>
            <a:pPr lvl="0"/>
            <a:r>
              <a:rPr lang="en-US" dirty="0" smtClean="0"/>
              <a:t>Vapor (@ 170K): ~ 2-3 kV/cm </a:t>
            </a:r>
            <a:r>
              <a:rPr lang="de-DE" baseline="30000" dirty="0" smtClean="0"/>
              <a:t>††</a:t>
            </a:r>
            <a:endParaRPr lang="en-US" baseline="30000" dirty="0" smtClean="0"/>
          </a:p>
          <a:p>
            <a:endParaRPr lang="en-US" dirty="0"/>
          </a:p>
          <a:p>
            <a:pPr lvl="0"/>
            <a:r>
              <a:rPr lang="en-US" dirty="0" smtClean="0"/>
              <a:t>Liquid: 400 - 700 kV/cm</a:t>
            </a:r>
            <a:r>
              <a:rPr lang="en-US" baseline="30000" dirty="0" smtClean="0"/>
              <a:t> </a:t>
            </a:r>
            <a:r>
              <a:rPr lang="de-DE" baseline="30000" dirty="0" smtClean="0"/>
              <a:t>†††</a:t>
            </a:r>
            <a:endParaRPr lang="en-US" baseline="30000" dirty="0">
              <a:solidFill>
                <a:prstClr val="black"/>
              </a:solidFill>
            </a:endParaRPr>
          </a:p>
          <a:p>
            <a:endParaRPr lang="he-IL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24</a:t>
            </a:fld>
            <a:endParaRPr lang="en-US"/>
          </a:p>
        </p:txBody>
      </p:sp>
      <p:grpSp>
        <p:nvGrpSpPr>
          <p:cNvPr id="17" name="Group 16"/>
          <p:cNvGrpSpPr/>
          <p:nvPr/>
        </p:nvGrpSpPr>
        <p:grpSpPr>
          <a:xfrm>
            <a:off x="5411510" y="2971800"/>
            <a:ext cx="3656290" cy="3853542"/>
            <a:chOff x="5411510" y="2819400"/>
            <a:chExt cx="3656290" cy="3853542"/>
          </a:xfrm>
        </p:grpSpPr>
        <p:grpSp>
          <p:nvGrpSpPr>
            <p:cNvPr id="15" name="Group 14"/>
            <p:cNvGrpSpPr/>
            <p:nvPr/>
          </p:nvGrpSpPr>
          <p:grpSpPr>
            <a:xfrm>
              <a:off x="5411510" y="2819400"/>
              <a:ext cx="3656290" cy="3853542"/>
              <a:chOff x="5411510" y="2819400"/>
              <a:chExt cx="3656290" cy="3853542"/>
            </a:xfrm>
          </p:grpSpPr>
          <p:sp>
            <p:nvSpPr>
              <p:cNvPr id="4" name="TextBox 3"/>
              <p:cNvSpPr txBox="1"/>
              <p:nvPr/>
            </p:nvSpPr>
            <p:spPr>
              <a:xfrm>
                <a:off x="5417419" y="2819400"/>
                <a:ext cx="3644472" cy="1200329"/>
              </a:xfrm>
              <a:prstGeom prst="rect">
                <a:avLst/>
              </a:prstGeom>
              <a:solidFill>
                <a:schemeClr val="accent6">
                  <a:lumMod val="40000"/>
                  <a:lumOff val="60000"/>
                </a:schemeClr>
              </a:solidFill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lvl="0"/>
                <a:r>
                  <a:rPr lang="en-US" dirty="0" smtClean="0"/>
                  <a:t>Indirect proof of bubble-assisted electroluminescence: killing light by abrupt pressure change. Interpretation: bubbles collapse! </a:t>
                </a:r>
                <a:r>
                  <a:rPr lang="de-DE" baseline="30000" dirty="0" smtClean="0">
                    <a:solidFill>
                      <a:prstClr val="black"/>
                    </a:solidFill>
                  </a:rPr>
                  <a:t>††††</a:t>
                </a:r>
                <a:endParaRPr lang="en-US" baseline="30000" dirty="0">
                  <a:solidFill>
                    <a:prstClr val="black"/>
                  </a:solidFill>
                </a:endParaRPr>
              </a:p>
            </p:txBody>
          </p:sp>
          <p:grpSp>
            <p:nvGrpSpPr>
              <p:cNvPr id="13" name="Group 12"/>
              <p:cNvGrpSpPr/>
              <p:nvPr/>
            </p:nvGrpSpPr>
            <p:grpSpPr>
              <a:xfrm>
                <a:off x="5411510" y="4025341"/>
                <a:ext cx="3656290" cy="2647601"/>
                <a:chOff x="4219835" y="3459118"/>
                <a:chExt cx="4891244" cy="3218896"/>
              </a:xfrm>
            </p:grpSpPr>
            <p:pic>
              <p:nvPicPr>
                <p:cNvPr id="12" name="Picture 11"/>
                <p:cNvPicPr>
                  <a:picLocks noChangeAspect="1"/>
                </p:cNvPicPr>
                <p:nvPr/>
              </p:nvPicPr>
              <p:blipFill rotWithShape="1">
                <a:blip r:embed="rId3"/>
                <a:srcRect t="19467" r="49142" b="61813"/>
                <a:stretch/>
              </p:blipFill>
              <p:spPr>
                <a:xfrm>
                  <a:off x="4219835" y="3459118"/>
                  <a:ext cx="4861765" cy="1476060"/>
                </a:xfrm>
                <a:prstGeom prst="rect">
                  <a:avLst/>
                </a:prstGeom>
                <a:ln>
                  <a:noFill/>
                </a:ln>
              </p:spPr>
            </p:pic>
            <p:pic>
              <p:nvPicPr>
                <p:cNvPr id="14" name="Picture 13"/>
                <p:cNvPicPr>
                  <a:picLocks noChangeAspect="1"/>
                </p:cNvPicPr>
                <p:nvPr/>
              </p:nvPicPr>
              <p:blipFill rotWithShape="1">
                <a:blip r:embed="rId3"/>
                <a:srcRect t="77708" r="49142" b="-1"/>
                <a:stretch/>
              </p:blipFill>
              <p:spPr>
                <a:xfrm>
                  <a:off x="4219835" y="4909638"/>
                  <a:ext cx="4891244" cy="1768376"/>
                </a:xfrm>
                <a:prstGeom prst="rect">
                  <a:avLst/>
                </a:prstGeom>
                <a:ln>
                  <a:noFill/>
                </a:ln>
              </p:spPr>
            </p:pic>
          </p:grpSp>
        </p:grpSp>
        <p:sp>
          <p:nvSpPr>
            <p:cNvPr id="16" name="Rectangle 15"/>
            <p:cNvSpPr/>
            <p:nvPr/>
          </p:nvSpPr>
          <p:spPr>
            <a:xfrm>
              <a:off x="5417419" y="2819400"/>
              <a:ext cx="3644472" cy="3830026"/>
            </a:xfrm>
            <a:prstGeom prst="rect">
              <a:avLst/>
            </a:pr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887543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59019" y="2060848"/>
            <a:ext cx="4032448" cy="374441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359019" y="1412776"/>
            <a:ext cx="4032448" cy="64807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Oval 3"/>
          <p:cNvSpPr/>
          <p:nvPr/>
        </p:nvSpPr>
        <p:spPr>
          <a:xfrm>
            <a:off x="7164288" y="6858000"/>
            <a:ext cx="72008" cy="72008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Explosion 2 4"/>
          <p:cNvSpPr/>
          <p:nvPr/>
        </p:nvSpPr>
        <p:spPr>
          <a:xfrm>
            <a:off x="2375243" y="3387435"/>
            <a:ext cx="504056" cy="504056"/>
          </a:xfrm>
          <a:prstGeom prst="irregularSeal2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Oval 5"/>
          <p:cNvSpPr/>
          <p:nvPr/>
        </p:nvSpPr>
        <p:spPr>
          <a:xfrm>
            <a:off x="2526605" y="3533205"/>
            <a:ext cx="72008" cy="7200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Oval 6"/>
          <p:cNvSpPr/>
          <p:nvPr/>
        </p:nvSpPr>
        <p:spPr>
          <a:xfrm>
            <a:off x="2617093" y="3580830"/>
            <a:ext cx="72008" cy="7200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8" name="Straight Connector 7"/>
          <p:cNvCxnSpPr>
            <a:endCxn id="7" idx="3"/>
          </p:cNvCxnSpPr>
          <p:nvPr/>
        </p:nvCxnSpPr>
        <p:spPr>
          <a:xfrm flipH="1" flipV="1">
            <a:off x="2627638" y="3642293"/>
            <a:ext cx="4382762" cy="321570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>
            <a:stCxn id="7" idx="3"/>
          </p:cNvCxnSpPr>
          <p:nvPr/>
        </p:nvCxnSpPr>
        <p:spPr>
          <a:xfrm flipH="1" flipV="1">
            <a:off x="-2570828" y="2216729"/>
            <a:ext cx="5198466" cy="14255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Oval 9"/>
          <p:cNvSpPr/>
          <p:nvPr/>
        </p:nvSpPr>
        <p:spPr>
          <a:xfrm>
            <a:off x="2593280" y="3671318"/>
            <a:ext cx="72008" cy="7200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Oval 10"/>
          <p:cNvSpPr/>
          <p:nvPr/>
        </p:nvSpPr>
        <p:spPr>
          <a:xfrm>
            <a:off x="2521843" y="3628455"/>
            <a:ext cx="72008" cy="7200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2" name="Straight Connector 11"/>
          <p:cNvCxnSpPr/>
          <p:nvPr/>
        </p:nvCxnSpPr>
        <p:spPr>
          <a:xfrm>
            <a:off x="366334" y="2313709"/>
            <a:ext cx="4025133" cy="35171"/>
          </a:xfrm>
          <a:prstGeom prst="line">
            <a:avLst/>
          </a:prstGeom>
          <a:ln w="25400" cap="rnd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359019" y="1809653"/>
            <a:ext cx="4025133" cy="35171"/>
          </a:xfrm>
          <a:prstGeom prst="line">
            <a:avLst/>
          </a:prstGeom>
          <a:ln w="25400" cap="rnd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362676" y="5527963"/>
            <a:ext cx="4025133" cy="35171"/>
          </a:xfrm>
          <a:prstGeom prst="line">
            <a:avLst/>
          </a:prstGeom>
          <a:ln w="25400" cap="rnd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6" name="Object 15"/>
          <p:cNvGraphicFramePr>
            <a:graphicFrameLocks noChangeAspect="1"/>
          </p:cNvGraphicFramePr>
          <p:nvPr/>
        </p:nvGraphicFramePr>
        <p:xfrm>
          <a:off x="1158943" y="2649104"/>
          <a:ext cx="1631950" cy="42681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874" name="Equation" r:id="rId4" imgW="825480" imgH="215640" progId="Equation.3">
                  <p:embed/>
                </p:oleObj>
              </mc:Choice>
              <mc:Fallback>
                <p:oleObj name="Equation" r:id="rId4" imgW="825480" imgH="215640" progId="Equation.3">
                  <p:embed/>
                  <p:pic>
                    <p:nvPicPr>
                      <p:cNvPr id="16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58943" y="2649104"/>
                        <a:ext cx="1631950" cy="42681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16"/>
          <p:cNvGraphicFramePr>
            <a:graphicFrameLocks noChangeAspect="1"/>
          </p:cNvGraphicFramePr>
          <p:nvPr/>
        </p:nvGraphicFramePr>
        <p:xfrm>
          <a:off x="2866502" y="3688194"/>
          <a:ext cx="561686" cy="41515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875" name="Equation" r:id="rId6" imgW="291960" imgH="215640" progId="Equation.3">
                  <p:embed/>
                </p:oleObj>
              </mc:Choice>
              <mc:Fallback>
                <p:oleObj name="Equation" r:id="rId6" imgW="291960" imgH="215640" progId="Equation.3">
                  <p:embed/>
                  <p:pic>
                    <p:nvPicPr>
                      <p:cNvPr id="17" name="Object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66502" y="3688194"/>
                        <a:ext cx="561686" cy="41515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5"/>
          <p:cNvGraphicFramePr>
            <a:graphicFrameLocks noChangeAspect="1"/>
          </p:cNvGraphicFramePr>
          <p:nvPr/>
        </p:nvGraphicFramePr>
        <p:xfrm>
          <a:off x="3002306" y="1866900"/>
          <a:ext cx="611187" cy="415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876" name="Equation" r:id="rId8" imgW="317160" imgH="215640" progId="Equation.3">
                  <p:embed/>
                </p:oleObj>
              </mc:Choice>
              <mc:Fallback>
                <p:oleObj name="Equation" r:id="rId8" imgW="317160" imgH="215640" progId="Equation.3">
                  <p:embed/>
                  <p:pic>
                    <p:nvPicPr>
                      <p:cNvPr id="18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02306" y="1866900"/>
                        <a:ext cx="611187" cy="4159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20" name="Straight Arrow Connector 19"/>
          <p:cNvCxnSpPr/>
          <p:nvPr/>
        </p:nvCxnSpPr>
        <p:spPr>
          <a:xfrm flipV="1">
            <a:off x="2028893" y="2078183"/>
            <a:ext cx="0" cy="595744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>
            <a:off x="2028893" y="3048027"/>
            <a:ext cx="0" cy="595745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2" name="Group 21"/>
          <p:cNvGrpSpPr/>
          <p:nvPr/>
        </p:nvGrpSpPr>
        <p:grpSpPr>
          <a:xfrm>
            <a:off x="399360" y="1160748"/>
            <a:ext cx="3951766" cy="288032"/>
            <a:chOff x="2555776" y="1160748"/>
            <a:chExt cx="3951766" cy="288032"/>
          </a:xfrm>
        </p:grpSpPr>
        <p:sp>
          <p:nvSpPr>
            <p:cNvPr id="23" name="Rectangle 22"/>
            <p:cNvSpPr/>
            <p:nvPr/>
          </p:nvSpPr>
          <p:spPr>
            <a:xfrm>
              <a:off x="2555776" y="1160748"/>
              <a:ext cx="324036" cy="288032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4" name="Rectangle 23"/>
            <p:cNvSpPr/>
            <p:nvPr/>
          </p:nvSpPr>
          <p:spPr>
            <a:xfrm>
              <a:off x="2918549" y="1160748"/>
              <a:ext cx="324036" cy="288032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5" name="Rectangle 24"/>
            <p:cNvSpPr/>
            <p:nvPr/>
          </p:nvSpPr>
          <p:spPr>
            <a:xfrm>
              <a:off x="3281322" y="1160748"/>
              <a:ext cx="324036" cy="288032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6" name="Rectangle 25"/>
            <p:cNvSpPr/>
            <p:nvPr/>
          </p:nvSpPr>
          <p:spPr>
            <a:xfrm>
              <a:off x="3644095" y="1160748"/>
              <a:ext cx="324036" cy="288032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7" name="Rectangle 26"/>
            <p:cNvSpPr/>
            <p:nvPr/>
          </p:nvSpPr>
          <p:spPr>
            <a:xfrm>
              <a:off x="4006868" y="1160748"/>
              <a:ext cx="324036" cy="288032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8" name="Rectangle 27"/>
            <p:cNvSpPr/>
            <p:nvPr/>
          </p:nvSpPr>
          <p:spPr>
            <a:xfrm>
              <a:off x="4369641" y="1160748"/>
              <a:ext cx="324036" cy="288032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9" name="Rectangle 28"/>
            <p:cNvSpPr/>
            <p:nvPr/>
          </p:nvSpPr>
          <p:spPr>
            <a:xfrm>
              <a:off x="4732414" y="1160748"/>
              <a:ext cx="324036" cy="288032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0" name="Rectangle 29"/>
            <p:cNvSpPr/>
            <p:nvPr/>
          </p:nvSpPr>
          <p:spPr>
            <a:xfrm>
              <a:off x="5095187" y="1160748"/>
              <a:ext cx="324036" cy="288032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1" name="Rectangle 30"/>
            <p:cNvSpPr/>
            <p:nvPr/>
          </p:nvSpPr>
          <p:spPr>
            <a:xfrm>
              <a:off x="5457960" y="1160748"/>
              <a:ext cx="324036" cy="288032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2" name="Rectangle 31"/>
            <p:cNvSpPr/>
            <p:nvPr/>
          </p:nvSpPr>
          <p:spPr>
            <a:xfrm>
              <a:off x="5820733" y="1160748"/>
              <a:ext cx="324036" cy="288032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3" name="Rectangle 32"/>
            <p:cNvSpPr/>
            <p:nvPr/>
          </p:nvSpPr>
          <p:spPr>
            <a:xfrm>
              <a:off x="6183506" y="1160748"/>
              <a:ext cx="324036" cy="288032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34" name="Group 33"/>
          <p:cNvGrpSpPr/>
          <p:nvPr/>
        </p:nvGrpSpPr>
        <p:grpSpPr>
          <a:xfrm>
            <a:off x="403842" y="5777572"/>
            <a:ext cx="3951766" cy="288032"/>
            <a:chOff x="2555776" y="1160748"/>
            <a:chExt cx="3951766" cy="288032"/>
          </a:xfrm>
        </p:grpSpPr>
        <p:sp>
          <p:nvSpPr>
            <p:cNvPr id="35" name="Rectangle 34"/>
            <p:cNvSpPr/>
            <p:nvPr/>
          </p:nvSpPr>
          <p:spPr>
            <a:xfrm>
              <a:off x="2555776" y="1160748"/>
              <a:ext cx="324036" cy="288032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6" name="Rectangle 35"/>
            <p:cNvSpPr/>
            <p:nvPr/>
          </p:nvSpPr>
          <p:spPr>
            <a:xfrm>
              <a:off x="2918549" y="1160748"/>
              <a:ext cx="324036" cy="288032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7" name="Rectangle 36"/>
            <p:cNvSpPr/>
            <p:nvPr/>
          </p:nvSpPr>
          <p:spPr>
            <a:xfrm>
              <a:off x="3281322" y="1160748"/>
              <a:ext cx="324036" cy="288032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8" name="Rectangle 37"/>
            <p:cNvSpPr/>
            <p:nvPr/>
          </p:nvSpPr>
          <p:spPr>
            <a:xfrm>
              <a:off x="3644095" y="1160748"/>
              <a:ext cx="324036" cy="288032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9" name="Rectangle 38"/>
            <p:cNvSpPr/>
            <p:nvPr/>
          </p:nvSpPr>
          <p:spPr>
            <a:xfrm>
              <a:off x="4006868" y="1160748"/>
              <a:ext cx="324036" cy="288032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0" name="Rectangle 39"/>
            <p:cNvSpPr/>
            <p:nvPr/>
          </p:nvSpPr>
          <p:spPr>
            <a:xfrm>
              <a:off x="4369641" y="1160748"/>
              <a:ext cx="324036" cy="288032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1" name="Rectangle 40"/>
            <p:cNvSpPr/>
            <p:nvPr/>
          </p:nvSpPr>
          <p:spPr>
            <a:xfrm>
              <a:off x="4732414" y="1160748"/>
              <a:ext cx="324036" cy="288032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2" name="Rectangle 41"/>
            <p:cNvSpPr/>
            <p:nvPr/>
          </p:nvSpPr>
          <p:spPr>
            <a:xfrm>
              <a:off x="5095187" y="1160748"/>
              <a:ext cx="324036" cy="288032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3" name="Rectangle 42"/>
            <p:cNvSpPr/>
            <p:nvPr/>
          </p:nvSpPr>
          <p:spPr>
            <a:xfrm>
              <a:off x="5457960" y="1160748"/>
              <a:ext cx="324036" cy="288032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4" name="Rectangle 43"/>
            <p:cNvSpPr/>
            <p:nvPr/>
          </p:nvSpPr>
          <p:spPr>
            <a:xfrm>
              <a:off x="5820733" y="1160748"/>
              <a:ext cx="324036" cy="288032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5" name="Rectangle 44"/>
            <p:cNvSpPr/>
            <p:nvPr/>
          </p:nvSpPr>
          <p:spPr>
            <a:xfrm>
              <a:off x="6183506" y="1160748"/>
              <a:ext cx="324036" cy="288032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455085" y="1860177"/>
            <a:ext cx="1304365" cy="3626223"/>
            <a:chOff x="2810435" y="1860177"/>
            <a:chExt cx="1304365" cy="3626223"/>
          </a:xfrm>
        </p:grpSpPr>
        <p:cxnSp>
          <p:nvCxnSpPr>
            <p:cNvPr id="49" name="Straight Arrow Connector 48"/>
            <p:cNvCxnSpPr/>
            <p:nvPr/>
          </p:nvCxnSpPr>
          <p:spPr>
            <a:xfrm>
              <a:off x="2810435" y="2393576"/>
              <a:ext cx="0" cy="3092824"/>
            </a:xfrm>
            <a:prstGeom prst="straightConnector1">
              <a:avLst/>
            </a:prstGeom>
            <a:ln w="25400">
              <a:solidFill>
                <a:schemeClr val="tx1"/>
              </a:solidFill>
              <a:tailEnd type="triangle" w="lg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Arrow Connector 49"/>
            <p:cNvCxnSpPr/>
            <p:nvPr/>
          </p:nvCxnSpPr>
          <p:spPr>
            <a:xfrm>
              <a:off x="2814917" y="1873629"/>
              <a:ext cx="0" cy="385477"/>
            </a:xfrm>
            <a:prstGeom prst="straightConnector1">
              <a:avLst/>
            </a:prstGeom>
            <a:ln w="25400">
              <a:solidFill>
                <a:schemeClr val="tx1"/>
              </a:solidFill>
              <a:tailEnd type="triangle" w="lg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1" name="TextBox 50"/>
            <p:cNvSpPr txBox="1"/>
            <p:nvPr/>
          </p:nvSpPr>
          <p:spPr>
            <a:xfrm>
              <a:off x="2918012" y="3590365"/>
              <a:ext cx="119678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smtClean="0"/>
                <a:t>~1 kV/cm</a:t>
              </a:r>
              <a:endParaRPr lang="en-US" dirty="0"/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2841812" y="1860177"/>
              <a:ext cx="127298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smtClean="0"/>
                <a:t>~10 kV/cm</a:t>
              </a:r>
              <a:endParaRPr lang="en-US" dirty="0"/>
            </a:p>
          </p:txBody>
        </p:sp>
      </p:grpSp>
      <p:sp>
        <p:nvSpPr>
          <p:cNvPr id="55" name="TextBox 54"/>
          <p:cNvSpPr txBox="1"/>
          <p:nvPr/>
        </p:nvSpPr>
        <p:spPr>
          <a:xfrm>
            <a:off x="3526971" y="4948238"/>
            <a:ext cx="8493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LXe</a:t>
            </a:r>
            <a:endParaRPr lang="en-US" sz="2400" b="1" dirty="0"/>
          </a:p>
        </p:txBody>
      </p:sp>
      <p:sp>
        <p:nvSpPr>
          <p:cNvPr id="56" name="TextBox 55"/>
          <p:cNvSpPr txBox="1"/>
          <p:nvPr/>
        </p:nvSpPr>
        <p:spPr>
          <a:xfrm>
            <a:off x="3556000" y="1443039"/>
            <a:ext cx="9421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GXe</a:t>
            </a:r>
            <a:endParaRPr lang="en-US" sz="2400" b="1" dirty="0"/>
          </a:p>
        </p:txBody>
      </p:sp>
      <p:sp>
        <p:nvSpPr>
          <p:cNvPr id="57" name="TextBox 56"/>
          <p:cNvSpPr txBox="1"/>
          <p:nvPr/>
        </p:nvSpPr>
        <p:spPr>
          <a:xfrm>
            <a:off x="1606616" y="6131860"/>
            <a:ext cx="15786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Bottom PMTs</a:t>
            </a:r>
            <a:endParaRPr lang="en-US" dirty="0"/>
          </a:p>
        </p:txBody>
      </p:sp>
      <p:sp>
        <p:nvSpPr>
          <p:cNvPr id="58" name="TextBox 57"/>
          <p:cNvSpPr txBox="1"/>
          <p:nvPr/>
        </p:nvSpPr>
        <p:spPr>
          <a:xfrm>
            <a:off x="268119" y="766076"/>
            <a:ext cx="42603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Top PMTs</a:t>
            </a:r>
            <a:endParaRPr lang="en-US" dirty="0"/>
          </a:p>
        </p:txBody>
      </p:sp>
      <p:sp>
        <p:nvSpPr>
          <p:cNvPr id="59" name="TextBox 58"/>
          <p:cNvSpPr txBox="1"/>
          <p:nvPr/>
        </p:nvSpPr>
        <p:spPr>
          <a:xfrm>
            <a:off x="482432" y="5214195"/>
            <a:ext cx="1048871" cy="3765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cathode</a:t>
            </a:r>
            <a:endParaRPr lang="en-US" dirty="0"/>
          </a:p>
        </p:txBody>
      </p:sp>
      <p:sp>
        <p:nvSpPr>
          <p:cNvPr id="60" name="TextBox 59"/>
          <p:cNvSpPr txBox="1"/>
          <p:nvPr/>
        </p:nvSpPr>
        <p:spPr>
          <a:xfrm>
            <a:off x="480426" y="1493848"/>
            <a:ext cx="1048871" cy="3765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anode</a:t>
            </a:r>
            <a:endParaRPr lang="en-US" dirty="0"/>
          </a:p>
        </p:txBody>
      </p:sp>
      <p:sp>
        <p:nvSpPr>
          <p:cNvPr id="61" name="TextBox 60"/>
          <p:cNvSpPr txBox="1"/>
          <p:nvPr/>
        </p:nvSpPr>
        <p:spPr>
          <a:xfrm>
            <a:off x="466571" y="2297411"/>
            <a:ext cx="1048871" cy="3765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gate</a:t>
            </a:r>
            <a:endParaRPr lang="en-US" dirty="0"/>
          </a:p>
        </p:txBody>
      </p:sp>
      <p:grpSp>
        <p:nvGrpSpPr>
          <p:cNvPr id="71" name="Group 70"/>
          <p:cNvGrpSpPr/>
          <p:nvPr/>
        </p:nvGrpSpPr>
        <p:grpSpPr>
          <a:xfrm>
            <a:off x="1490148" y="1160748"/>
            <a:ext cx="2143311" cy="1188132"/>
            <a:chOff x="1490148" y="1160748"/>
            <a:chExt cx="2143311" cy="1188132"/>
          </a:xfrm>
        </p:grpSpPr>
        <p:sp>
          <p:nvSpPr>
            <p:cNvPr id="14" name="Explosion 2 13"/>
            <p:cNvSpPr/>
            <p:nvPr/>
          </p:nvSpPr>
          <p:spPr>
            <a:xfrm>
              <a:off x="2159219" y="1412776"/>
              <a:ext cx="936104" cy="936104"/>
            </a:xfrm>
            <a:prstGeom prst="irregularSeal2">
              <a:avLst/>
            </a:prstGeom>
            <a:gradFill flip="none" rotWithShape="1">
              <a:gsLst>
                <a:gs pos="0">
                  <a:schemeClr val="bg1"/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graphicFrame>
          <p:nvGraphicFramePr>
            <p:cNvPr id="19" name="Object 6"/>
            <p:cNvGraphicFramePr>
              <a:graphicFrameLocks noChangeAspect="1"/>
            </p:cNvGraphicFramePr>
            <p:nvPr/>
          </p:nvGraphicFramePr>
          <p:xfrm>
            <a:off x="2375243" y="1429761"/>
            <a:ext cx="512763" cy="31908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877" name="Equation" r:id="rId10" imgW="266400" imgH="164880" progId="Equation.3">
                    <p:embed/>
                  </p:oleObj>
                </mc:Choice>
                <mc:Fallback>
                  <p:oleObj name="Equation" r:id="rId10" imgW="266400" imgH="164880" progId="Equation.3">
                    <p:embed/>
                    <p:pic>
                      <p:nvPicPr>
                        <p:cNvPr id="19" name="Object 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1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375243" y="1429761"/>
                          <a:ext cx="512763" cy="319087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64" name="Rectangle 63"/>
            <p:cNvSpPr/>
            <p:nvPr/>
          </p:nvSpPr>
          <p:spPr>
            <a:xfrm>
              <a:off x="2585523" y="1160748"/>
              <a:ext cx="324036" cy="288032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6" name="Rectangle 65"/>
            <p:cNvSpPr/>
            <p:nvPr/>
          </p:nvSpPr>
          <p:spPr>
            <a:xfrm>
              <a:off x="2947473" y="1160748"/>
              <a:ext cx="324036" cy="288032"/>
            </a:xfrm>
            <a:prstGeom prst="rect">
              <a:avLst/>
            </a:prstGeom>
            <a:solidFill>
              <a:srgbClr val="FF66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7" name="Rectangle 66"/>
            <p:cNvSpPr/>
            <p:nvPr/>
          </p:nvSpPr>
          <p:spPr>
            <a:xfrm>
              <a:off x="2214048" y="1160748"/>
              <a:ext cx="324036" cy="288032"/>
            </a:xfrm>
            <a:prstGeom prst="rect">
              <a:avLst/>
            </a:prstGeom>
            <a:solidFill>
              <a:srgbClr val="FF33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8" name="Rectangle 67"/>
            <p:cNvSpPr/>
            <p:nvPr/>
          </p:nvSpPr>
          <p:spPr>
            <a:xfrm>
              <a:off x="1852098" y="1160748"/>
              <a:ext cx="324036" cy="288032"/>
            </a:xfrm>
            <a:prstGeom prst="rect">
              <a:avLst/>
            </a:prstGeom>
            <a:solidFill>
              <a:srgbClr val="FF99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9" name="Rectangle 68"/>
            <p:cNvSpPr/>
            <p:nvPr/>
          </p:nvSpPr>
          <p:spPr>
            <a:xfrm>
              <a:off x="1490148" y="1160748"/>
              <a:ext cx="324036" cy="288032"/>
            </a:xfrm>
            <a:prstGeom prst="rect">
              <a:avLst/>
            </a:prstGeom>
            <a:solidFill>
              <a:srgbClr val="FFFF66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0" name="Rectangle 69"/>
            <p:cNvSpPr/>
            <p:nvPr/>
          </p:nvSpPr>
          <p:spPr>
            <a:xfrm>
              <a:off x="3309423" y="1160748"/>
              <a:ext cx="324036" cy="288032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75" name="Group 74"/>
          <p:cNvGrpSpPr/>
          <p:nvPr/>
        </p:nvGrpSpPr>
        <p:grpSpPr>
          <a:xfrm>
            <a:off x="1128198" y="5780373"/>
            <a:ext cx="2505261" cy="288032"/>
            <a:chOff x="1118673" y="5885148"/>
            <a:chExt cx="2505261" cy="288032"/>
          </a:xfrm>
        </p:grpSpPr>
        <p:sp>
          <p:nvSpPr>
            <p:cNvPr id="72" name="Rectangle 71"/>
            <p:cNvSpPr/>
            <p:nvPr/>
          </p:nvSpPr>
          <p:spPr>
            <a:xfrm>
              <a:off x="1118673" y="5885148"/>
              <a:ext cx="324036" cy="288032"/>
            </a:xfrm>
            <a:prstGeom prst="rect">
              <a:avLst/>
            </a:prstGeom>
            <a:solidFill>
              <a:srgbClr val="FFFF66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3" name="Rectangle 72"/>
            <p:cNvSpPr/>
            <p:nvPr/>
          </p:nvSpPr>
          <p:spPr>
            <a:xfrm>
              <a:off x="3299898" y="5885148"/>
              <a:ext cx="324036" cy="288032"/>
            </a:xfrm>
            <a:prstGeom prst="rect">
              <a:avLst/>
            </a:prstGeom>
            <a:solidFill>
              <a:srgbClr val="FFFF66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4" name="Rectangle 73"/>
            <p:cNvSpPr/>
            <p:nvPr/>
          </p:nvSpPr>
          <p:spPr>
            <a:xfrm>
              <a:off x="1852098" y="5885148"/>
              <a:ext cx="324036" cy="288032"/>
            </a:xfrm>
            <a:prstGeom prst="rect">
              <a:avLst/>
            </a:prstGeom>
            <a:solidFill>
              <a:srgbClr val="FFFF66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77" name="Title 1"/>
          <p:cNvSpPr txBox="1">
            <a:spLocks/>
          </p:cNvSpPr>
          <p:nvPr/>
        </p:nvSpPr>
        <p:spPr>
          <a:xfrm>
            <a:off x="0" y="7346"/>
            <a:ext cx="9144000" cy="639762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dirty="0" smtClean="0"/>
              <a:t>‘Classical’ dual-phase Time Projection Chamber</a:t>
            </a:r>
            <a:endParaRPr lang="en-US" sz="3600" dirty="0"/>
          </a:p>
        </p:txBody>
      </p:sp>
      <p:grpSp>
        <p:nvGrpSpPr>
          <p:cNvPr id="94" name="Group 93"/>
          <p:cNvGrpSpPr/>
          <p:nvPr/>
        </p:nvGrpSpPr>
        <p:grpSpPr>
          <a:xfrm>
            <a:off x="4466428" y="1743670"/>
            <a:ext cx="4563272" cy="3118186"/>
            <a:chOff x="4466428" y="1743670"/>
            <a:chExt cx="4563272" cy="3118186"/>
          </a:xfrm>
        </p:grpSpPr>
        <p:grpSp>
          <p:nvGrpSpPr>
            <p:cNvPr id="65" name="Group 64"/>
            <p:cNvGrpSpPr/>
            <p:nvPr/>
          </p:nvGrpSpPr>
          <p:grpSpPr>
            <a:xfrm>
              <a:off x="4466428" y="3345899"/>
              <a:ext cx="4563272" cy="1515957"/>
              <a:chOff x="4466428" y="1607017"/>
              <a:chExt cx="4563272" cy="1515957"/>
            </a:xfrm>
          </p:grpSpPr>
          <p:sp>
            <p:nvSpPr>
              <p:cNvPr id="92" name="Rectangle 91"/>
              <p:cNvSpPr/>
              <p:nvPr/>
            </p:nvSpPr>
            <p:spPr>
              <a:xfrm>
                <a:off x="6972300" y="1607017"/>
                <a:ext cx="2057400" cy="1490673"/>
              </a:xfrm>
              <a:prstGeom prst="rect">
                <a:avLst/>
              </a:prstGeom>
              <a:solidFill>
                <a:schemeClr val="accent6">
                  <a:lumMod val="20000"/>
                  <a:lumOff val="8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he-IL"/>
              </a:p>
            </p:txBody>
          </p:sp>
          <p:sp>
            <p:nvSpPr>
              <p:cNvPr id="54" name="Rectangle 53"/>
              <p:cNvSpPr/>
              <p:nvPr/>
            </p:nvSpPr>
            <p:spPr>
              <a:xfrm>
                <a:off x="4542628" y="1613262"/>
                <a:ext cx="2057400" cy="1490673"/>
              </a:xfrm>
              <a:prstGeom prst="rect">
                <a:avLst/>
              </a:prstGeom>
              <a:solidFill>
                <a:schemeClr val="accent6">
                  <a:lumMod val="20000"/>
                  <a:lumOff val="8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he-IL" dirty="0"/>
              </a:p>
            </p:txBody>
          </p: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47" name="TextBox 46"/>
                  <p:cNvSpPr txBox="1"/>
                  <p:nvPr/>
                </p:nvSpPr>
                <p:spPr>
                  <a:xfrm>
                    <a:off x="4466428" y="1725535"/>
                    <a:ext cx="2133600" cy="825611"/>
                  </a:xfrm>
                  <a:prstGeom prst="rect">
                    <a:avLst/>
                  </a:prstGeom>
                  <a:noFill/>
                </p:spPr>
                <p:txBody>
                  <a:bodyPr wrap="square" rtlCol="1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sSub>
                            <m:sSubPr>
                              <m:ctrlP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d>
                                <m:dPr>
                                  <m:ctrlPr>
                                    <a:rPr lang="en-US" sz="20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f>
                                    <m:fPr>
                                      <m:ctrlPr>
                                        <a:rPr lang="en-US" sz="2000" b="0" i="1" smtClean="0">
                                          <a:latin typeface="Cambria Math" panose="02040503050406030204" pitchFamily="18" charset="0"/>
                                        </a:rPr>
                                      </m:ctrlPr>
                                    </m:fPr>
                                    <m:num>
                                      <m:sSub>
                                        <m:sSubPr>
                                          <m:ctrlPr>
                                            <a:rPr lang="en-US" sz="2000" b="0" i="1" smtClean="0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sSubPr>
                                        <m:e>
                                          <m:r>
                                            <a:rPr lang="en-US" sz="2000" b="0" i="1" smtClean="0">
                                              <a:latin typeface="Cambria Math"/>
                                            </a:rPr>
                                            <m:t>𝑆</m:t>
                                          </m:r>
                                        </m:e>
                                        <m:sub>
                                          <m:r>
                                            <a:rPr lang="en-US" sz="2000" b="0" i="1" smtClean="0">
                                              <a:latin typeface="Cambria Math"/>
                                            </a:rPr>
                                            <m:t>2</m:t>
                                          </m:r>
                                        </m:sub>
                                      </m:sSub>
                                    </m:num>
                                    <m:den>
                                      <m:sSub>
                                        <m:sSubPr>
                                          <m:ctrlPr>
                                            <a:rPr lang="en-US" sz="2000" b="0" i="1" smtClean="0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sSubPr>
                                        <m:e>
                                          <m:r>
                                            <a:rPr lang="en-US" sz="2000" b="0" i="1" smtClean="0">
                                              <a:latin typeface="Cambria Math"/>
                                            </a:rPr>
                                            <m:t>𝑆</m:t>
                                          </m:r>
                                        </m:e>
                                        <m:sub>
                                          <m:r>
                                            <a:rPr lang="en-US" sz="2000" b="0" i="1" smtClean="0">
                                              <a:latin typeface="Cambria Math"/>
                                            </a:rPr>
                                            <m:t>1</m:t>
                                          </m:r>
                                        </m:sub>
                                      </m:sSub>
                                    </m:den>
                                  </m:f>
                                </m:e>
                              </m:d>
                            </m:e>
                            <m:sub>
                              <m:r>
                                <a:rPr lang="en-US" sz="2000" b="0" i="1" smtClean="0">
                                  <a:latin typeface="Cambria Math"/>
                                </a:rPr>
                                <m:t>𝑛𝑢𝑐𝑙𝑒𝑎𝑟</m:t>
                              </m:r>
                              <m:r>
                                <a:rPr lang="en-US" sz="2000" b="0" i="1" smtClean="0">
                                  <a:latin typeface="Cambria Math"/>
                                </a:rPr>
                                <m:t> </m:t>
                              </m:r>
                              <m:r>
                                <a:rPr lang="en-US" sz="2000" b="0" i="1" smtClean="0">
                                  <a:latin typeface="Cambria Math"/>
                                </a:rPr>
                                <m:t>𝑟𝑒𝑐𝑜𝑖𝑙</m:t>
                              </m:r>
                            </m:sub>
                          </m:sSub>
                        </m:oMath>
                      </m:oMathPara>
                    </a14:m>
                    <a:endParaRPr lang="he-IL" dirty="0"/>
                  </a:p>
                </p:txBody>
              </p:sp>
            </mc:Choice>
            <mc:Fallback xmlns="">
              <p:sp>
                <p:nvSpPr>
                  <p:cNvPr id="47" name="TextBox 46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4466428" y="1725535"/>
                    <a:ext cx="2133600" cy="825611"/>
                  </a:xfrm>
                  <a:prstGeom prst="rect">
                    <a:avLst/>
                  </a:prstGeom>
                  <a:blipFill rotWithShape="1">
                    <a:blip r:embed="rId12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53" name="TextBox 52"/>
                  <p:cNvSpPr txBox="1"/>
                  <p:nvPr/>
                </p:nvSpPr>
                <p:spPr>
                  <a:xfrm>
                    <a:off x="7010400" y="1722789"/>
                    <a:ext cx="1905000" cy="825611"/>
                  </a:xfrm>
                  <a:prstGeom prst="rect">
                    <a:avLst/>
                  </a:prstGeom>
                  <a:noFill/>
                </p:spPr>
                <p:txBody>
                  <a:bodyPr wrap="square" rtlCol="1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sSub>
                            <m:sSub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d>
                                <m:dPr>
                                  <m:ctrlP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f>
                                    <m:fPr>
                                      <m:ctrlPr>
                                        <a:rPr lang="en-US" sz="20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fPr>
                                    <m:num>
                                      <m:sSub>
                                        <m:sSubPr>
                                          <m:ctrlPr>
                                            <a:rPr lang="en-US" sz="2000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sSubPr>
                                        <m:e>
                                          <m:r>
                                            <a:rPr lang="en-US" sz="2000" i="1">
                                              <a:latin typeface="Cambria Math"/>
                                            </a:rPr>
                                            <m:t>𝑆</m:t>
                                          </m:r>
                                        </m:e>
                                        <m:sub>
                                          <m:r>
                                            <a:rPr lang="en-US" sz="2000" i="1">
                                              <a:latin typeface="Cambria Math"/>
                                            </a:rPr>
                                            <m:t>2</m:t>
                                          </m:r>
                                        </m:sub>
                                      </m:sSub>
                                    </m:num>
                                    <m:den>
                                      <m:sSub>
                                        <m:sSubPr>
                                          <m:ctrlPr>
                                            <a:rPr lang="en-US" sz="2000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sSubPr>
                                        <m:e>
                                          <m:r>
                                            <a:rPr lang="en-US" sz="2000" i="1">
                                              <a:latin typeface="Cambria Math"/>
                                            </a:rPr>
                                            <m:t>𝑆</m:t>
                                          </m:r>
                                        </m:e>
                                        <m:sub>
                                          <m:r>
                                            <a:rPr lang="en-US" sz="2000" i="1">
                                              <a:latin typeface="Cambria Math"/>
                                            </a:rPr>
                                            <m:t>1</m:t>
                                          </m:r>
                                        </m:sub>
                                      </m:sSub>
                                    </m:den>
                                  </m:f>
                                </m:e>
                              </m:d>
                            </m:e>
                            <m:sub>
                              <m:r>
                                <a:rPr lang="en-US" sz="2000" i="1">
                                  <a:latin typeface="Cambria Math"/>
                                </a:rPr>
                                <m:t>𝑒𝑙𝑒𝑐𝑡𝑟𝑜𝑛</m:t>
                              </m:r>
                              <m:r>
                                <a:rPr lang="en-US" sz="2000" i="1">
                                  <a:latin typeface="Cambria Math"/>
                                </a:rPr>
                                <m:t> </m:t>
                              </m:r>
                              <m:r>
                                <a:rPr lang="en-US" sz="2000" i="1">
                                  <a:latin typeface="Cambria Math"/>
                                </a:rPr>
                                <m:t>𝑟𝑒𝑐𝑜𝑖𝑙</m:t>
                              </m:r>
                            </m:sub>
                          </m:sSub>
                        </m:oMath>
                      </m:oMathPara>
                    </a14:m>
                    <a:endParaRPr lang="he-IL" dirty="0"/>
                  </a:p>
                </p:txBody>
              </p:sp>
            </mc:Choice>
            <mc:Fallback xmlns="">
              <p:sp>
                <p:nvSpPr>
                  <p:cNvPr id="53" name="TextBox 52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7010400" y="1722789"/>
                    <a:ext cx="1905000" cy="825611"/>
                  </a:xfrm>
                  <a:prstGeom prst="rect">
                    <a:avLst/>
                  </a:prstGeom>
                  <a:blipFill rotWithShape="1">
                    <a:blip r:embed="rId13"/>
                    <a:stretch>
                      <a:fillRect r="-3195"/>
                    </a:stretch>
                  </a:blipFill>
                </p:spPr>
                <p:txBody>
                  <a:bodyPr/>
                  <a:lstStyle/>
                  <a:p>
                    <a:r>
                      <a:rPr 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sp>
            <p:nvSpPr>
              <p:cNvPr id="62" name="TextBox 61"/>
              <p:cNvSpPr txBox="1"/>
              <p:nvPr/>
            </p:nvSpPr>
            <p:spPr>
              <a:xfrm>
                <a:off x="4933692" y="2741106"/>
                <a:ext cx="750526" cy="369332"/>
              </a:xfrm>
              <a:prstGeom prst="rect">
                <a:avLst/>
              </a:prstGeom>
              <a:noFill/>
            </p:spPr>
            <p:txBody>
              <a:bodyPr wrap="none" rtlCol="1">
                <a:spAutoFit/>
              </a:bodyPr>
              <a:lstStyle/>
              <a:p>
                <a:r>
                  <a:rPr lang="en-US" i="1" dirty="0" smtClean="0"/>
                  <a:t>Signal</a:t>
                </a:r>
                <a:endParaRPr lang="he-IL" i="1" dirty="0"/>
              </a:p>
            </p:txBody>
          </p:sp>
          <p:sp>
            <p:nvSpPr>
              <p:cNvPr id="93" name="TextBox 92"/>
              <p:cNvSpPr txBox="1"/>
              <p:nvPr/>
            </p:nvSpPr>
            <p:spPr>
              <a:xfrm>
                <a:off x="7438411" y="2753642"/>
                <a:ext cx="1292918" cy="369332"/>
              </a:xfrm>
              <a:prstGeom prst="rect">
                <a:avLst/>
              </a:prstGeom>
              <a:noFill/>
            </p:spPr>
            <p:txBody>
              <a:bodyPr wrap="none" rtlCol="1">
                <a:spAutoFit/>
              </a:bodyPr>
              <a:lstStyle/>
              <a:p>
                <a:r>
                  <a:rPr lang="en-US" i="1" dirty="0" smtClean="0"/>
                  <a:t>Background</a:t>
                </a:r>
                <a:endParaRPr lang="he-IL" i="1" dirty="0"/>
              </a:p>
            </p:txBody>
          </p:sp>
          <p:sp>
            <p:nvSpPr>
              <p:cNvPr id="63" name="TextBox 62"/>
              <p:cNvSpPr txBox="1"/>
              <p:nvPr/>
            </p:nvSpPr>
            <p:spPr>
              <a:xfrm>
                <a:off x="6538872" y="1828144"/>
                <a:ext cx="465191" cy="769441"/>
              </a:xfrm>
              <a:prstGeom prst="rect">
                <a:avLst/>
              </a:prstGeom>
              <a:noFill/>
            </p:spPr>
            <p:txBody>
              <a:bodyPr wrap="none" rtlCol="1">
                <a:spAutoFit/>
              </a:bodyPr>
              <a:lstStyle/>
              <a:p>
                <a:r>
                  <a:rPr lang="en-US" sz="4400" b="1" dirty="0" smtClean="0"/>
                  <a:t>&lt;</a:t>
                </a:r>
                <a:endParaRPr lang="he-IL" sz="2000" b="1" dirty="0"/>
              </a:p>
            </p:txBody>
          </p:sp>
        </p:grp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6" name="TextBox 75"/>
                <p:cNvSpPr txBox="1"/>
                <p:nvPr/>
              </p:nvSpPr>
              <p:spPr>
                <a:xfrm>
                  <a:off x="4648200" y="1743670"/>
                  <a:ext cx="3886200" cy="1477328"/>
                </a:xfrm>
                <a:prstGeom prst="rect">
                  <a:avLst/>
                </a:prstGeom>
                <a:noFill/>
              </p:spPr>
              <p:txBody>
                <a:bodyPr wrap="square" rtlCol="1">
                  <a:spAutoFit/>
                </a:bodyPr>
                <a:lstStyle/>
                <a:p>
                  <a:r>
                    <a:rPr lang="en-US" dirty="0" smtClean="0"/>
                    <a:t>Hit pattern on top PMT array </a:t>
                  </a:r>
                  <a:r>
                    <a:rPr lang="en-US" dirty="0" smtClean="0">
                      <a:sym typeface="Wingdings" panose="05000000000000000000" pitchFamily="2" charset="2"/>
                    </a:rPr>
                    <a:t> </a:t>
                  </a:r>
                  <a:r>
                    <a:rPr lang="en-US" i="1" dirty="0" err="1" smtClean="0">
                      <a:sym typeface="Wingdings" panose="05000000000000000000" pitchFamily="2" charset="2"/>
                    </a:rPr>
                    <a:t>x,y</a:t>
                  </a:r>
                  <a:endParaRPr lang="en-US" i="1" dirty="0" smtClean="0">
                    <a:sym typeface="Wingdings" panose="05000000000000000000" pitchFamily="2" charset="2"/>
                  </a:endParaRPr>
                </a:p>
                <a:p>
                  <a:endParaRPr lang="en-US" dirty="0" smtClean="0">
                    <a:sym typeface="Wingdings" panose="05000000000000000000" pitchFamily="2" charset="2"/>
                  </a:endParaRPr>
                </a:p>
                <a:p>
                  <a:r>
                    <a:rPr lang="en-US" dirty="0" smtClean="0">
                      <a:sym typeface="Wingdings" panose="05000000000000000000" pitchFamily="2" charset="2"/>
                    </a:rPr>
                    <a:t>Time difference </a:t>
                  </a:r>
                  <a14:m>
                    <m:oMath xmlns:m="http://schemas.openxmlformats.org/officeDocument/2006/math"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  <a:sym typeface="Wingdings" panose="05000000000000000000" pitchFamily="2" charset="2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/>
                              <a:sym typeface="Wingdings" panose="05000000000000000000" pitchFamily="2" charset="2"/>
                            </a:rPr>
                            <m:t>𝑡</m:t>
                          </m:r>
                        </m:e>
                        <m:sub>
                          <m:r>
                            <a:rPr lang="en-US" b="0" i="1" smtClean="0">
                              <a:latin typeface="Cambria Math"/>
                              <a:sym typeface="Wingdings" panose="05000000000000000000" pitchFamily="2" charset="2"/>
                            </a:rPr>
                            <m:t>2</m:t>
                          </m:r>
                        </m:sub>
                      </m:sSub>
                      <m:r>
                        <a:rPr lang="en-US" b="0" i="1" smtClean="0">
                          <a:latin typeface="Cambria Math"/>
                          <a:sym typeface="Wingdings" panose="05000000000000000000" pitchFamily="2" charset="2"/>
                        </a:rPr>
                        <m:t>−</m:t>
                      </m:r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  <a:sym typeface="Wingdings" panose="05000000000000000000" pitchFamily="2" charset="2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/>
                              <a:sym typeface="Wingdings" panose="05000000000000000000" pitchFamily="2" charset="2"/>
                            </a:rPr>
                            <m:t>𝑡</m:t>
                          </m:r>
                        </m:e>
                        <m:sub>
                          <m:r>
                            <a:rPr lang="en-US" b="0" i="1" smtClean="0">
                              <a:latin typeface="Cambria Math"/>
                              <a:sym typeface="Wingdings" panose="05000000000000000000" pitchFamily="2" charset="2"/>
                            </a:rPr>
                            <m:t>1</m:t>
                          </m:r>
                        </m:sub>
                      </m:sSub>
                    </m:oMath>
                  </a14:m>
                  <a:r>
                    <a:rPr lang="en-US" dirty="0" smtClean="0">
                      <a:sym typeface="Wingdings" panose="05000000000000000000" pitchFamily="2" charset="2"/>
                    </a:rPr>
                    <a:t> </a:t>
                  </a:r>
                  <a:r>
                    <a:rPr lang="en-US" i="1" dirty="0" smtClean="0">
                      <a:sym typeface="Wingdings" panose="05000000000000000000" pitchFamily="2" charset="2"/>
                    </a:rPr>
                    <a:t>z </a:t>
                  </a:r>
                </a:p>
                <a:p>
                  <a:endParaRPr lang="en-US" i="1" dirty="0">
                    <a:sym typeface="Wingdings" panose="05000000000000000000" pitchFamily="2" charset="2"/>
                  </a:endParaRPr>
                </a:p>
                <a:p>
                  <a:r>
                    <a:rPr lang="en-US" i="1" dirty="0" smtClean="0">
                      <a:solidFill>
                        <a:srgbClr val="FF0000"/>
                      </a:solidFill>
                      <a:sym typeface="Wingdings" panose="05000000000000000000" pitchFamily="2" charset="2"/>
                    </a:rPr>
                    <a:t>S2/S1  background discrimination</a:t>
                  </a:r>
                  <a:endParaRPr lang="he-IL" i="1" dirty="0">
                    <a:solidFill>
                      <a:srgbClr val="FF0000"/>
                    </a:solidFill>
                  </a:endParaRPr>
                </a:p>
              </p:txBody>
            </p:sp>
          </mc:Choice>
          <mc:Fallback xmlns="">
            <p:sp>
              <p:nvSpPr>
                <p:cNvPr id="76" name="TextBox 75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648200" y="1743670"/>
                  <a:ext cx="3886200" cy="1477328"/>
                </a:xfrm>
                <a:prstGeom prst="rect">
                  <a:avLst/>
                </a:prstGeom>
                <a:blipFill rotWithShape="1">
                  <a:blip r:embed="rId14"/>
                  <a:stretch>
                    <a:fillRect l="-1413" t="-2479" b="-5785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78" name="Slide Number Placeholder 7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25</a:t>
            </a:fld>
            <a:endParaRPr lang="en-US"/>
          </a:p>
        </p:txBody>
      </p:sp>
      <p:sp>
        <p:nvSpPr>
          <p:cNvPr id="46" name="TextBox 45"/>
          <p:cNvSpPr txBox="1"/>
          <p:nvPr/>
        </p:nvSpPr>
        <p:spPr>
          <a:xfrm rot="2157129">
            <a:off x="4557358" y="5455590"/>
            <a:ext cx="20731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 smtClean="0"/>
              <a:t>Dark matter particle</a:t>
            </a:r>
            <a:endParaRPr lang="en-GB" dirty="0"/>
          </a:p>
        </p:txBody>
      </p:sp>
      <p:sp>
        <p:nvSpPr>
          <p:cNvPr id="83" name="TextBox 82"/>
          <p:cNvSpPr txBox="1"/>
          <p:nvPr/>
        </p:nvSpPr>
        <p:spPr>
          <a:xfrm>
            <a:off x="26720" y="6555287"/>
            <a:ext cx="8660079" cy="3077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1400" dirty="0" err="1"/>
              <a:t>Aalbers</a:t>
            </a:r>
            <a:r>
              <a:rPr lang="en-US" sz="1400" dirty="0"/>
              <a:t>, J</a:t>
            </a:r>
            <a:r>
              <a:rPr lang="en-US" sz="1400" dirty="0" smtClean="0"/>
              <a:t>. </a:t>
            </a:r>
            <a:r>
              <a:rPr lang="en-US" sz="1400" dirty="0"/>
              <a:t>et al</a:t>
            </a:r>
            <a:r>
              <a:rPr lang="en-US" sz="1400" dirty="0" smtClean="0"/>
              <a:t>.,</a:t>
            </a:r>
            <a:r>
              <a:rPr lang="en-US" sz="1400" i="1" dirty="0" smtClean="0"/>
              <a:t> </a:t>
            </a:r>
            <a:r>
              <a:rPr lang="en-US" sz="1400" dirty="0"/>
              <a:t>Journal of Cosmology and </a:t>
            </a:r>
            <a:r>
              <a:rPr lang="en-US" sz="1400" dirty="0" err="1"/>
              <a:t>Astroparticle</a:t>
            </a:r>
            <a:r>
              <a:rPr lang="en-US" sz="1400" dirty="0"/>
              <a:t> Physics, 2016. 2016(11): p. 017</a:t>
            </a:r>
          </a:p>
        </p:txBody>
      </p:sp>
    </p:spTree>
    <p:extLst>
      <p:ext uri="{BB962C8B-B14F-4D97-AF65-F5344CB8AC3E}">
        <p14:creationId xmlns:p14="http://schemas.microsoft.com/office/powerpoint/2010/main" val="4213044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64" presetClass="path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3.7037E-7 L -0.00365 -0.25069 " pathEditMode="relative" rAng="0" ptsTypes="AA">
                                      <p:cBhvr>
                                        <p:cTn id="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" y="-125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6"/>
                                            </p:cond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38" presetID="64" presetClass="path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4.81481E-6 L 0.00209 -0.25763 " pathEditMode="relative" rAng="0" ptsTypes="AA">
                                      <p:cBhvr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" y="-129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8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40" presetID="64" presetClass="path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7.40741E-7 L 4.72222E-6 -0.26597 " pathEditMode="relative" rAng="0" ptsTypes="AA">
                                      <p:cBhvr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33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0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42" presetID="64" presetClass="path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7.40741E-7 L -0.00052 -0.26945 " pathEditMode="relative" rAng="0" ptsTypes="AA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35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2"/>
                                            </p:cond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44" presetID="2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4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4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000"/>
                            </p:stCondLst>
                            <p:childTnLst>
                              <p:par>
                                <p:cTn id="5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000"/>
                            </p:stCondLst>
                            <p:childTnLst>
                              <p:par>
                                <p:cTn id="6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3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6" grpId="1" animBg="1"/>
      <p:bldP spid="7" grpId="0" animBg="1"/>
      <p:bldP spid="7" grpId="1" animBg="1"/>
      <p:bldP spid="10" grpId="0" animBg="1"/>
      <p:bldP spid="10" grpId="1" animBg="1"/>
      <p:bldP spid="11" grpId="0" animBg="1"/>
      <p:bldP spid="11" grpId="1" animBg="1"/>
      <p:bldP spid="4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59019" y="2060848"/>
            <a:ext cx="4032448" cy="374441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359019" y="1412776"/>
            <a:ext cx="4032448" cy="64807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Explosion 2 4"/>
          <p:cNvSpPr/>
          <p:nvPr/>
        </p:nvSpPr>
        <p:spPr>
          <a:xfrm>
            <a:off x="2375243" y="3387435"/>
            <a:ext cx="504056" cy="504056"/>
          </a:xfrm>
          <a:prstGeom prst="irregularSeal2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2" name="Straight Connector 11"/>
          <p:cNvCxnSpPr/>
          <p:nvPr/>
        </p:nvCxnSpPr>
        <p:spPr>
          <a:xfrm>
            <a:off x="366334" y="2313709"/>
            <a:ext cx="4025133" cy="35171"/>
          </a:xfrm>
          <a:prstGeom prst="line">
            <a:avLst/>
          </a:prstGeom>
          <a:ln w="25400" cap="rnd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359019" y="1809653"/>
            <a:ext cx="4025133" cy="35171"/>
          </a:xfrm>
          <a:prstGeom prst="line">
            <a:avLst/>
          </a:prstGeom>
          <a:ln w="25400" cap="rnd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362676" y="5527963"/>
            <a:ext cx="4025133" cy="35171"/>
          </a:xfrm>
          <a:prstGeom prst="line">
            <a:avLst/>
          </a:prstGeom>
          <a:ln w="25400" cap="rnd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6" name="Object 15"/>
          <p:cNvGraphicFramePr>
            <a:graphicFrameLocks noChangeAspect="1"/>
          </p:cNvGraphicFramePr>
          <p:nvPr/>
        </p:nvGraphicFramePr>
        <p:xfrm>
          <a:off x="1158943" y="2649104"/>
          <a:ext cx="1631950" cy="42681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898" name="Equation" r:id="rId4" imgW="825480" imgH="215640" progId="Equation.3">
                  <p:embed/>
                </p:oleObj>
              </mc:Choice>
              <mc:Fallback>
                <p:oleObj name="Equation" r:id="rId4" imgW="825480" imgH="215640" progId="Equation.3">
                  <p:embed/>
                  <p:pic>
                    <p:nvPicPr>
                      <p:cNvPr id="16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58943" y="2649104"/>
                        <a:ext cx="1631950" cy="42681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16"/>
          <p:cNvGraphicFramePr>
            <a:graphicFrameLocks noChangeAspect="1"/>
          </p:cNvGraphicFramePr>
          <p:nvPr/>
        </p:nvGraphicFramePr>
        <p:xfrm>
          <a:off x="2866502" y="3688194"/>
          <a:ext cx="561686" cy="41515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899" name="Equation" r:id="rId6" imgW="291960" imgH="215640" progId="Equation.3">
                  <p:embed/>
                </p:oleObj>
              </mc:Choice>
              <mc:Fallback>
                <p:oleObj name="Equation" r:id="rId6" imgW="291960" imgH="215640" progId="Equation.3">
                  <p:embed/>
                  <p:pic>
                    <p:nvPicPr>
                      <p:cNvPr id="17" name="Object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66502" y="3688194"/>
                        <a:ext cx="561686" cy="41515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5"/>
          <p:cNvGraphicFramePr>
            <a:graphicFrameLocks noChangeAspect="1"/>
          </p:cNvGraphicFramePr>
          <p:nvPr/>
        </p:nvGraphicFramePr>
        <p:xfrm>
          <a:off x="3002306" y="1866900"/>
          <a:ext cx="611187" cy="415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900" name="Equation" r:id="rId8" imgW="317160" imgH="215640" progId="Equation.3">
                  <p:embed/>
                </p:oleObj>
              </mc:Choice>
              <mc:Fallback>
                <p:oleObj name="Equation" r:id="rId8" imgW="317160" imgH="215640" progId="Equation.3">
                  <p:embed/>
                  <p:pic>
                    <p:nvPicPr>
                      <p:cNvPr id="18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02306" y="1866900"/>
                        <a:ext cx="611187" cy="4159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20" name="Straight Arrow Connector 19"/>
          <p:cNvCxnSpPr/>
          <p:nvPr/>
        </p:nvCxnSpPr>
        <p:spPr>
          <a:xfrm flipV="1">
            <a:off x="2028893" y="2078183"/>
            <a:ext cx="0" cy="595744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>
            <a:off x="2028893" y="3048027"/>
            <a:ext cx="0" cy="595745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2" name="Group 21"/>
          <p:cNvGrpSpPr/>
          <p:nvPr/>
        </p:nvGrpSpPr>
        <p:grpSpPr>
          <a:xfrm>
            <a:off x="399360" y="1160748"/>
            <a:ext cx="3951766" cy="288032"/>
            <a:chOff x="2555776" y="1160748"/>
            <a:chExt cx="3951766" cy="288032"/>
          </a:xfrm>
        </p:grpSpPr>
        <p:sp>
          <p:nvSpPr>
            <p:cNvPr id="23" name="Rectangle 22"/>
            <p:cNvSpPr/>
            <p:nvPr/>
          </p:nvSpPr>
          <p:spPr>
            <a:xfrm>
              <a:off x="2555776" y="1160748"/>
              <a:ext cx="324036" cy="288032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4" name="Rectangle 23"/>
            <p:cNvSpPr/>
            <p:nvPr/>
          </p:nvSpPr>
          <p:spPr>
            <a:xfrm>
              <a:off x="2918549" y="1160748"/>
              <a:ext cx="324036" cy="288032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5" name="Rectangle 24"/>
            <p:cNvSpPr/>
            <p:nvPr/>
          </p:nvSpPr>
          <p:spPr>
            <a:xfrm>
              <a:off x="3281322" y="1160748"/>
              <a:ext cx="324036" cy="288032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6" name="Rectangle 25"/>
            <p:cNvSpPr/>
            <p:nvPr/>
          </p:nvSpPr>
          <p:spPr>
            <a:xfrm>
              <a:off x="3644095" y="1160748"/>
              <a:ext cx="324036" cy="288032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7" name="Rectangle 26"/>
            <p:cNvSpPr/>
            <p:nvPr/>
          </p:nvSpPr>
          <p:spPr>
            <a:xfrm>
              <a:off x="4006868" y="1160748"/>
              <a:ext cx="324036" cy="288032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8" name="Rectangle 27"/>
            <p:cNvSpPr/>
            <p:nvPr/>
          </p:nvSpPr>
          <p:spPr>
            <a:xfrm>
              <a:off x="4369641" y="1160748"/>
              <a:ext cx="324036" cy="288032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9" name="Rectangle 28"/>
            <p:cNvSpPr/>
            <p:nvPr/>
          </p:nvSpPr>
          <p:spPr>
            <a:xfrm>
              <a:off x="4732414" y="1160748"/>
              <a:ext cx="324036" cy="288032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0" name="Rectangle 29"/>
            <p:cNvSpPr/>
            <p:nvPr/>
          </p:nvSpPr>
          <p:spPr>
            <a:xfrm>
              <a:off x="5095187" y="1160748"/>
              <a:ext cx="324036" cy="288032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1" name="Rectangle 30"/>
            <p:cNvSpPr/>
            <p:nvPr/>
          </p:nvSpPr>
          <p:spPr>
            <a:xfrm>
              <a:off x="5457960" y="1160748"/>
              <a:ext cx="324036" cy="288032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2" name="Rectangle 31"/>
            <p:cNvSpPr/>
            <p:nvPr/>
          </p:nvSpPr>
          <p:spPr>
            <a:xfrm>
              <a:off x="5820733" y="1160748"/>
              <a:ext cx="324036" cy="288032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3" name="Rectangle 32"/>
            <p:cNvSpPr/>
            <p:nvPr/>
          </p:nvSpPr>
          <p:spPr>
            <a:xfrm>
              <a:off x="6183506" y="1160748"/>
              <a:ext cx="324036" cy="288032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34" name="Group 33"/>
          <p:cNvGrpSpPr/>
          <p:nvPr/>
        </p:nvGrpSpPr>
        <p:grpSpPr>
          <a:xfrm>
            <a:off x="403842" y="5777572"/>
            <a:ext cx="3951766" cy="288032"/>
            <a:chOff x="2555776" y="1160748"/>
            <a:chExt cx="3951766" cy="288032"/>
          </a:xfrm>
        </p:grpSpPr>
        <p:sp>
          <p:nvSpPr>
            <p:cNvPr id="35" name="Rectangle 34"/>
            <p:cNvSpPr/>
            <p:nvPr/>
          </p:nvSpPr>
          <p:spPr>
            <a:xfrm>
              <a:off x="2555776" y="1160748"/>
              <a:ext cx="324036" cy="288032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6" name="Rectangle 35"/>
            <p:cNvSpPr/>
            <p:nvPr/>
          </p:nvSpPr>
          <p:spPr>
            <a:xfrm>
              <a:off x="2918549" y="1160748"/>
              <a:ext cx="324036" cy="288032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7" name="Rectangle 36"/>
            <p:cNvSpPr/>
            <p:nvPr/>
          </p:nvSpPr>
          <p:spPr>
            <a:xfrm>
              <a:off x="3281322" y="1160748"/>
              <a:ext cx="324036" cy="288032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8" name="Rectangle 37"/>
            <p:cNvSpPr/>
            <p:nvPr/>
          </p:nvSpPr>
          <p:spPr>
            <a:xfrm>
              <a:off x="3644095" y="1160748"/>
              <a:ext cx="324036" cy="288032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9" name="Rectangle 38"/>
            <p:cNvSpPr/>
            <p:nvPr/>
          </p:nvSpPr>
          <p:spPr>
            <a:xfrm>
              <a:off x="4006868" y="1160748"/>
              <a:ext cx="324036" cy="288032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0" name="Rectangle 39"/>
            <p:cNvSpPr/>
            <p:nvPr/>
          </p:nvSpPr>
          <p:spPr>
            <a:xfrm>
              <a:off x="4369641" y="1160748"/>
              <a:ext cx="324036" cy="288032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1" name="Rectangle 40"/>
            <p:cNvSpPr/>
            <p:nvPr/>
          </p:nvSpPr>
          <p:spPr>
            <a:xfrm>
              <a:off x="4732414" y="1160748"/>
              <a:ext cx="324036" cy="288032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2" name="Rectangle 41"/>
            <p:cNvSpPr/>
            <p:nvPr/>
          </p:nvSpPr>
          <p:spPr>
            <a:xfrm>
              <a:off x="5095187" y="1160748"/>
              <a:ext cx="324036" cy="288032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3" name="Rectangle 42"/>
            <p:cNvSpPr/>
            <p:nvPr/>
          </p:nvSpPr>
          <p:spPr>
            <a:xfrm>
              <a:off x="5457960" y="1160748"/>
              <a:ext cx="324036" cy="288032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4" name="Rectangle 43"/>
            <p:cNvSpPr/>
            <p:nvPr/>
          </p:nvSpPr>
          <p:spPr>
            <a:xfrm>
              <a:off x="5820733" y="1160748"/>
              <a:ext cx="324036" cy="288032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5" name="Rectangle 44"/>
            <p:cNvSpPr/>
            <p:nvPr/>
          </p:nvSpPr>
          <p:spPr>
            <a:xfrm>
              <a:off x="6183506" y="1160748"/>
              <a:ext cx="324036" cy="288032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455085" y="1860177"/>
            <a:ext cx="1304365" cy="3626223"/>
            <a:chOff x="2810435" y="1860177"/>
            <a:chExt cx="1304365" cy="3626223"/>
          </a:xfrm>
        </p:grpSpPr>
        <p:cxnSp>
          <p:nvCxnSpPr>
            <p:cNvPr id="49" name="Straight Arrow Connector 48"/>
            <p:cNvCxnSpPr/>
            <p:nvPr/>
          </p:nvCxnSpPr>
          <p:spPr>
            <a:xfrm>
              <a:off x="2810435" y="2393576"/>
              <a:ext cx="0" cy="3092824"/>
            </a:xfrm>
            <a:prstGeom prst="straightConnector1">
              <a:avLst/>
            </a:prstGeom>
            <a:ln w="25400">
              <a:solidFill>
                <a:schemeClr val="tx1"/>
              </a:solidFill>
              <a:tailEnd type="triangle" w="lg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Arrow Connector 49"/>
            <p:cNvCxnSpPr/>
            <p:nvPr/>
          </p:nvCxnSpPr>
          <p:spPr>
            <a:xfrm>
              <a:off x="2814917" y="1873629"/>
              <a:ext cx="0" cy="385477"/>
            </a:xfrm>
            <a:prstGeom prst="straightConnector1">
              <a:avLst/>
            </a:prstGeom>
            <a:ln w="25400">
              <a:solidFill>
                <a:schemeClr val="tx1"/>
              </a:solidFill>
              <a:tailEnd type="triangle" w="lg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1" name="TextBox 50"/>
            <p:cNvSpPr txBox="1"/>
            <p:nvPr/>
          </p:nvSpPr>
          <p:spPr>
            <a:xfrm>
              <a:off x="2918012" y="3590365"/>
              <a:ext cx="103542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smtClean="0"/>
                <a:t>1 kV/cm</a:t>
              </a:r>
              <a:endParaRPr lang="en-US" dirty="0"/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2841812" y="1860177"/>
              <a:ext cx="127298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smtClean="0"/>
                <a:t>10 kV/cm</a:t>
              </a:r>
              <a:endParaRPr lang="en-US" dirty="0"/>
            </a:p>
          </p:txBody>
        </p:sp>
      </p:grpSp>
      <p:sp>
        <p:nvSpPr>
          <p:cNvPr id="55" name="TextBox 54"/>
          <p:cNvSpPr txBox="1"/>
          <p:nvPr/>
        </p:nvSpPr>
        <p:spPr>
          <a:xfrm>
            <a:off x="3526971" y="4948238"/>
            <a:ext cx="8493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LXe</a:t>
            </a:r>
            <a:endParaRPr lang="en-US" sz="2400" b="1" dirty="0"/>
          </a:p>
        </p:txBody>
      </p:sp>
      <p:sp>
        <p:nvSpPr>
          <p:cNvPr id="56" name="TextBox 55"/>
          <p:cNvSpPr txBox="1"/>
          <p:nvPr/>
        </p:nvSpPr>
        <p:spPr>
          <a:xfrm>
            <a:off x="3556000" y="1443039"/>
            <a:ext cx="9421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GXe</a:t>
            </a:r>
            <a:endParaRPr lang="en-US" sz="2400" b="1" dirty="0"/>
          </a:p>
        </p:txBody>
      </p:sp>
      <p:sp>
        <p:nvSpPr>
          <p:cNvPr id="57" name="TextBox 56"/>
          <p:cNvSpPr txBox="1"/>
          <p:nvPr/>
        </p:nvSpPr>
        <p:spPr>
          <a:xfrm>
            <a:off x="1606616" y="6131860"/>
            <a:ext cx="15786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Bottom PMTs</a:t>
            </a:r>
            <a:endParaRPr lang="en-US" dirty="0"/>
          </a:p>
        </p:txBody>
      </p:sp>
      <p:sp>
        <p:nvSpPr>
          <p:cNvPr id="58" name="TextBox 57"/>
          <p:cNvSpPr txBox="1"/>
          <p:nvPr/>
        </p:nvSpPr>
        <p:spPr>
          <a:xfrm>
            <a:off x="268119" y="766076"/>
            <a:ext cx="42603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Top PMTs</a:t>
            </a:r>
            <a:endParaRPr lang="en-US" dirty="0"/>
          </a:p>
        </p:txBody>
      </p:sp>
      <p:sp>
        <p:nvSpPr>
          <p:cNvPr id="59" name="TextBox 58"/>
          <p:cNvSpPr txBox="1"/>
          <p:nvPr/>
        </p:nvSpPr>
        <p:spPr>
          <a:xfrm>
            <a:off x="482432" y="5214195"/>
            <a:ext cx="1048871" cy="3765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cathode</a:t>
            </a:r>
            <a:endParaRPr lang="en-US" dirty="0"/>
          </a:p>
        </p:txBody>
      </p:sp>
      <p:sp>
        <p:nvSpPr>
          <p:cNvPr id="60" name="TextBox 59"/>
          <p:cNvSpPr txBox="1"/>
          <p:nvPr/>
        </p:nvSpPr>
        <p:spPr>
          <a:xfrm>
            <a:off x="480426" y="1493848"/>
            <a:ext cx="1048871" cy="3765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anode</a:t>
            </a:r>
            <a:endParaRPr lang="en-US" dirty="0"/>
          </a:p>
        </p:txBody>
      </p:sp>
      <p:sp>
        <p:nvSpPr>
          <p:cNvPr id="61" name="TextBox 60"/>
          <p:cNvSpPr txBox="1"/>
          <p:nvPr/>
        </p:nvSpPr>
        <p:spPr>
          <a:xfrm>
            <a:off x="466571" y="2297411"/>
            <a:ext cx="1048871" cy="3765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gate</a:t>
            </a:r>
            <a:endParaRPr lang="en-US" dirty="0"/>
          </a:p>
        </p:txBody>
      </p:sp>
      <p:grpSp>
        <p:nvGrpSpPr>
          <p:cNvPr id="71" name="Group 70"/>
          <p:cNvGrpSpPr/>
          <p:nvPr/>
        </p:nvGrpSpPr>
        <p:grpSpPr>
          <a:xfrm>
            <a:off x="1490148" y="1160748"/>
            <a:ext cx="2143311" cy="1188132"/>
            <a:chOff x="1490148" y="1160748"/>
            <a:chExt cx="2143311" cy="1188132"/>
          </a:xfrm>
        </p:grpSpPr>
        <p:sp>
          <p:nvSpPr>
            <p:cNvPr id="14" name="Explosion 2 13"/>
            <p:cNvSpPr/>
            <p:nvPr/>
          </p:nvSpPr>
          <p:spPr>
            <a:xfrm>
              <a:off x="2159219" y="1412776"/>
              <a:ext cx="936104" cy="936104"/>
            </a:xfrm>
            <a:prstGeom prst="irregularSeal2">
              <a:avLst/>
            </a:prstGeom>
            <a:gradFill flip="none" rotWithShape="1">
              <a:gsLst>
                <a:gs pos="0">
                  <a:schemeClr val="bg1"/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graphicFrame>
          <p:nvGraphicFramePr>
            <p:cNvPr id="19" name="Object 6"/>
            <p:cNvGraphicFramePr>
              <a:graphicFrameLocks noChangeAspect="1"/>
            </p:cNvGraphicFramePr>
            <p:nvPr/>
          </p:nvGraphicFramePr>
          <p:xfrm>
            <a:off x="2375243" y="1429761"/>
            <a:ext cx="512763" cy="31908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901" name="Equation" r:id="rId10" imgW="266400" imgH="164880" progId="Equation.3">
                    <p:embed/>
                  </p:oleObj>
                </mc:Choice>
                <mc:Fallback>
                  <p:oleObj name="Equation" r:id="rId10" imgW="266400" imgH="164880" progId="Equation.3">
                    <p:embed/>
                    <p:pic>
                      <p:nvPicPr>
                        <p:cNvPr id="19" name="Object 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1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375243" y="1429761"/>
                          <a:ext cx="512763" cy="319087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64" name="Rectangle 63"/>
            <p:cNvSpPr/>
            <p:nvPr/>
          </p:nvSpPr>
          <p:spPr>
            <a:xfrm>
              <a:off x="2585523" y="1160748"/>
              <a:ext cx="324036" cy="288032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6" name="Rectangle 65"/>
            <p:cNvSpPr/>
            <p:nvPr/>
          </p:nvSpPr>
          <p:spPr>
            <a:xfrm>
              <a:off x="2947473" y="1160748"/>
              <a:ext cx="324036" cy="288032"/>
            </a:xfrm>
            <a:prstGeom prst="rect">
              <a:avLst/>
            </a:prstGeom>
            <a:solidFill>
              <a:srgbClr val="FF66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7" name="Rectangle 66"/>
            <p:cNvSpPr/>
            <p:nvPr/>
          </p:nvSpPr>
          <p:spPr>
            <a:xfrm>
              <a:off x="2214048" y="1160748"/>
              <a:ext cx="324036" cy="288032"/>
            </a:xfrm>
            <a:prstGeom prst="rect">
              <a:avLst/>
            </a:prstGeom>
            <a:solidFill>
              <a:srgbClr val="FF33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8" name="Rectangle 67"/>
            <p:cNvSpPr/>
            <p:nvPr/>
          </p:nvSpPr>
          <p:spPr>
            <a:xfrm>
              <a:off x="1852098" y="1160748"/>
              <a:ext cx="324036" cy="288032"/>
            </a:xfrm>
            <a:prstGeom prst="rect">
              <a:avLst/>
            </a:prstGeom>
            <a:solidFill>
              <a:srgbClr val="FF99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9" name="Rectangle 68"/>
            <p:cNvSpPr/>
            <p:nvPr/>
          </p:nvSpPr>
          <p:spPr>
            <a:xfrm>
              <a:off x="1490148" y="1160748"/>
              <a:ext cx="324036" cy="288032"/>
            </a:xfrm>
            <a:prstGeom prst="rect">
              <a:avLst/>
            </a:prstGeom>
            <a:solidFill>
              <a:srgbClr val="FFFF66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0" name="Rectangle 69"/>
            <p:cNvSpPr/>
            <p:nvPr/>
          </p:nvSpPr>
          <p:spPr>
            <a:xfrm>
              <a:off x="3309423" y="1160748"/>
              <a:ext cx="324036" cy="288032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75" name="Group 74"/>
          <p:cNvGrpSpPr/>
          <p:nvPr/>
        </p:nvGrpSpPr>
        <p:grpSpPr>
          <a:xfrm>
            <a:off x="1128198" y="5780373"/>
            <a:ext cx="2505261" cy="288032"/>
            <a:chOff x="1118673" y="5885148"/>
            <a:chExt cx="2505261" cy="288032"/>
          </a:xfrm>
        </p:grpSpPr>
        <p:sp>
          <p:nvSpPr>
            <p:cNvPr id="72" name="Rectangle 71"/>
            <p:cNvSpPr/>
            <p:nvPr/>
          </p:nvSpPr>
          <p:spPr>
            <a:xfrm>
              <a:off x="1118673" y="5885148"/>
              <a:ext cx="324036" cy="288032"/>
            </a:xfrm>
            <a:prstGeom prst="rect">
              <a:avLst/>
            </a:prstGeom>
            <a:solidFill>
              <a:srgbClr val="FFFF66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3" name="Rectangle 72"/>
            <p:cNvSpPr/>
            <p:nvPr/>
          </p:nvSpPr>
          <p:spPr>
            <a:xfrm>
              <a:off x="3299898" y="5885148"/>
              <a:ext cx="324036" cy="288032"/>
            </a:xfrm>
            <a:prstGeom prst="rect">
              <a:avLst/>
            </a:prstGeom>
            <a:solidFill>
              <a:srgbClr val="FFFF66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4" name="Rectangle 73"/>
            <p:cNvSpPr/>
            <p:nvPr/>
          </p:nvSpPr>
          <p:spPr>
            <a:xfrm>
              <a:off x="1852098" y="5885148"/>
              <a:ext cx="324036" cy="288032"/>
            </a:xfrm>
            <a:prstGeom prst="rect">
              <a:avLst/>
            </a:prstGeom>
            <a:solidFill>
              <a:srgbClr val="FFFF66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65" name="TextBox 64"/>
              <p:cNvSpPr txBox="1"/>
              <p:nvPr/>
            </p:nvSpPr>
            <p:spPr>
              <a:xfrm>
                <a:off x="4528458" y="1307535"/>
                <a:ext cx="4529817" cy="491738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latin typeface="Cambria Math"/>
                            </a:rPr>
                            <m:t>𝑆</m:t>
                          </m:r>
                        </m:e>
                        <m:sub>
                          <m:r>
                            <a:rPr lang="en-US" sz="2400" b="0" i="1" smtClean="0">
                              <a:latin typeface="Cambria Math"/>
                            </a:rPr>
                            <m:t>2</m:t>
                          </m:r>
                        </m:sub>
                      </m:sSub>
                      <m:r>
                        <a:rPr lang="en-US" sz="2400" b="0" i="1" smtClean="0">
                          <a:latin typeface="Cambria Math"/>
                        </a:rPr>
                        <m:t>∝</m:t>
                      </m:r>
                      <m:sSub>
                        <m:sSubPr>
                          <m:ctrlPr>
                            <a:rPr lang="en-US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𝑁</m:t>
                          </m:r>
                        </m:e>
                        <m: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𝑒</m:t>
                          </m:r>
                        </m:sub>
                      </m:sSub>
                      <m:sSub>
                        <m:sSubPr>
                          <m:ctrlPr>
                            <a:rPr lang="en-US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latin typeface="Cambria Math"/>
                            </a:rPr>
                            <m:t>𝑑</m:t>
                          </m:r>
                        </m:e>
                        <m:sub>
                          <m:r>
                            <a:rPr lang="en-US" sz="2400" b="0" i="1" smtClean="0">
                              <a:latin typeface="Cambria Math"/>
                            </a:rPr>
                            <m:t>𝑔𝑎𝑠</m:t>
                          </m:r>
                        </m:sub>
                      </m:sSub>
                      <m:d>
                        <m:dPr>
                          <m:ctrlPr>
                            <a:rPr lang="en-US" sz="24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400" b="0" i="1" smtClean="0">
                              <a:latin typeface="Cambria Math"/>
                            </a:rPr>
                            <m:t>𝐸</m:t>
                          </m:r>
                          <m:r>
                            <m:rPr>
                              <m:lit/>
                            </m:rPr>
                            <a:rPr lang="en-US" sz="2400" b="0" i="1" smtClean="0">
                              <a:latin typeface="Cambria Math"/>
                            </a:rPr>
                            <m:t>/</m:t>
                          </m:r>
                          <m:r>
                            <a:rPr lang="en-US" sz="2400" b="0" i="1" smtClean="0">
                              <a:latin typeface="Cambria Math"/>
                            </a:rPr>
                            <m:t>𝜌</m:t>
                          </m:r>
                          <m:r>
                            <a:rPr lang="en-US" sz="2400" b="0" i="1" smtClean="0">
                              <a:latin typeface="Cambria Math"/>
                            </a:rPr>
                            <m:t> −</m:t>
                          </m:r>
                          <m:r>
                            <a:rPr lang="en-US" sz="2400" b="0" i="1" smtClean="0">
                              <a:latin typeface="Cambria Math"/>
                            </a:rPr>
                            <m:t>𝑐𝑜𝑛𝑠𝑡</m:t>
                          </m:r>
                        </m:e>
                      </m:d>
                    </m:oMath>
                  </m:oMathPara>
                </a14:m>
                <a:endParaRPr lang="en-US" sz="2400" dirty="0" smtClean="0"/>
              </a:p>
            </p:txBody>
          </p:sp>
        </mc:Choice>
        <mc:Fallback xmlns="">
          <p:sp>
            <p:nvSpPr>
              <p:cNvPr id="65" name="TextBox 6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28458" y="1307535"/>
                <a:ext cx="4529817" cy="491738"/>
              </a:xfrm>
              <a:prstGeom prst="rect">
                <a:avLst/>
              </a:prstGeom>
              <a:blipFill rotWithShape="0">
                <a:blip r:embed="rId12"/>
                <a:stretch>
                  <a:fillRect b="-1111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7" name="Title 1"/>
          <p:cNvSpPr txBox="1">
            <a:spLocks/>
          </p:cNvSpPr>
          <p:nvPr/>
        </p:nvSpPr>
        <p:spPr>
          <a:xfrm>
            <a:off x="381000" y="7346"/>
            <a:ext cx="8416122" cy="639762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dirty="0" smtClean="0"/>
              <a:t>Scaling up of ‘traditional’ dual-phase TPC</a:t>
            </a:r>
            <a:endParaRPr lang="en-US" sz="360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26</a:t>
            </a:fld>
            <a:endParaRPr lang="en-US"/>
          </a:p>
        </p:txBody>
      </p:sp>
      <p:sp>
        <p:nvSpPr>
          <p:cNvPr id="6" name="Oval 5"/>
          <p:cNvSpPr/>
          <p:nvPr/>
        </p:nvSpPr>
        <p:spPr>
          <a:xfrm>
            <a:off x="1943783" y="1369291"/>
            <a:ext cx="1146448" cy="1146448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9" name="Straight Arrow Connector 8"/>
          <p:cNvCxnSpPr>
            <a:stCxn id="6" idx="6"/>
          </p:cNvCxnSpPr>
          <p:nvPr/>
        </p:nvCxnSpPr>
        <p:spPr>
          <a:xfrm>
            <a:off x="3090231" y="1942515"/>
            <a:ext cx="2085946" cy="680701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3" name="Picture 8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9276" y="1842121"/>
            <a:ext cx="2706869" cy="2573526"/>
          </a:xfrm>
          <a:prstGeom prst="rect">
            <a:avLst/>
          </a:prstGeom>
        </p:spPr>
      </p:pic>
      <p:cxnSp>
        <p:nvCxnSpPr>
          <p:cNvPr id="85" name="Straight Arrow Connector 84"/>
          <p:cNvCxnSpPr/>
          <p:nvPr/>
        </p:nvCxnSpPr>
        <p:spPr>
          <a:xfrm flipH="1" flipV="1">
            <a:off x="7169332" y="2620377"/>
            <a:ext cx="4249" cy="727853"/>
          </a:xfrm>
          <a:prstGeom prst="straightConnector1">
            <a:avLst/>
          </a:prstGeom>
          <a:ln w="38100">
            <a:solidFill>
              <a:schemeClr val="accent2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Straight Arrow Connector 86"/>
          <p:cNvCxnSpPr/>
          <p:nvPr/>
        </p:nvCxnSpPr>
        <p:spPr>
          <a:xfrm flipV="1">
            <a:off x="6095421" y="2781448"/>
            <a:ext cx="1" cy="278877"/>
          </a:xfrm>
          <a:prstGeom prst="straightConnector1">
            <a:avLst/>
          </a:prstGeom>
          <a:ln w="38100">
            <a:solidFill>
              <a:schemeClr val="accent6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9" name="TextBox 88"/>
          <p:cNvSpPr txBox="1"/>
          <p:nvPr/>
        </p:nvSpPr>
        <p:spPr>
          <a:xfrm>
            <a:off x="6814083" y="2974280"/>
            <a:ext cx="4074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accent2">
                    <a:lumMod val="75000"/>
                  </a:schemeClr>
                </a:solidFill>
              </a:rPr>
              <a:t>S2</a:t>
            </a:r>
            <a:endParaRPr lang="en-US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90" name="TextBox 89"/>
          <p:cNvSpPr txBox="1"/>
          <p:nvPr/>
        </p:nvSpPr>
        <p:spPr>
          <a:xfrm>
            <a:off x="5687937" y="2730819"/>
            <a:ext cx="4074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accent6">
                    <a:lumMod val="75000"/>
                  </a:schemeClr>
                </a:solidFill>
              </a:rPr>
              <a:t>S2</a:t>
            </a:r>
            <a:endParaRPr lang="en-US" dirty="0">
              <a:solidFill>
                <a:schemeClr val="accent6">
                  <a:lumMod val="75000"/>
                </a:scheme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1" name="TextBox 90"/>
              <p:cNvSpPr txBox="1"/>
              <p:nvPr/>
            </p:nvSpPr>
            <p:spPr>
              <a:xfrm>
                <a:off x="6481444" y="4362299"/>
                <a:ext cx="1628972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3600" dirty="0" smtClean="0">
                    <a:solidFill>
                      <a:schemeClr val="accent6">
                        <a:lumMod val="75000"/>
                      </a:schemeClr>
                    </a:solidFill>
                  </a:rPr>
                  <a:t>S2 </a:t>
                </a:r>
                <a14:m>
                  <m:oMath xmlns:m="http://schemas.openxmlformats.org/officeDocument/2006/math">
                    <m:r>
                      <a:rPr lang="en-US" sz="36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≠</m:t>
                    </m:r>
                  </m:oMath>
                </a14:m>
                <a:r>
                  <a:rPr lang="en-US" sz="3600" dirty="0" smtClean="0">
                    <a:solidFill>
                      <a:schemeClr val="accent6">
                        <a:lumMod val="75000"/>
                      </a:schemeClr>
                    </a:solidFill>
                  </a:rPr>
                  <a:t> </a:t>
                </a:r>
                <a:r>
                  <a:rPr lang="en-US" sz="3600" dirty="0" smtClean="0">
                    <a:solidFill>
                      <a:srgbClr val="C00000"/>
                    </a:solidFill>
                  </a:rPr>
                  <a:t>S2</a:t>
                </a:r>
                <a:endParaRPr lang="en-US" sz="3600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91" name="TextBox 9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81444" y="4362299"/>
                <a:ext cx="1628972" cy="646331"/>
              </a:xfrm>
              <a:prstGeom prst="rect">
                <a:avLst/>
              </a:prstGeom>
              <a:blipFill>
                <a:blip r:embed="rId14"/>
                <a:stretch>
                  <a:fillRect l="-11236" t="-15094" r="-10487" b="-3490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6" name="TextBox 75"/>
          <p:cNvSpPr txBox="1"/>
          <p:nvPr/>
        </p:nvSpPr>
        <p:spPr>
          <a:xfrm>
            <a:off x="26720" y="6555287"/>
            <a:ext cx="8660079" cy="3077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1400" dirty="0" err="1"/>
              <a:t>Aalbers</a:t>
            </a:r>
            <a:r>
              <a:rPr lang="en-US" sz="1400" dirty="0"/>
              <a:t>, J</a:t>
            </a:r>
            <a:r>
              <a:rPr lang="en-US" sz="1400" dirty="0" smtClean="0"/>
              <a:t>. </a:t>
            </a:r>
            <a:r>
              <a:rPr lang="en-US" sz="1400" dirty="0"/>
              <a:t>et al</a:t>
            </a:r>
            <a:r>
              <a:rPr lang="en-US" sz="1400" dirty="0" smtClean="0"/>
              <a:t>.,</a:t>
            </a:r>
            <a:r>
              <a:rPr lang="en-US" sz="1400" i="1" dirty="0" smtClean="0"/>
              <a:t> </a:t>
            </a:r>
            <a:r>
              <a:rPr lang="en-US" sz="1400" dirty="0"/>
              <a:t>Journal of Cosmology and </a:t>
            </a:r>
            <a:r>
              <a:rPr lang="en-US" sz="1400" dirty="0" err="1"/>
              <a:t>Astroparticle</a:t>
            </a:r>
            <a:r>
              <a:rPr lang="en-US" sz="1400" dirty="0"/>
              <a:t> Physics, 2016. 2016(11): p. 017</a:t>
            </a:r>
          </a:p>
        </p:txBody>
      </p:sp>
      <p:sp>
        <p:nvSpPr>
          <p:cNvPr id="4" name="Down Arrow 3"/>
          <p:cNvSpPr/>
          <p:nvPr/>
        </p:nvSpPr>
        <p:spPr>
          <a:xfrm>
            <a:off x="7106712" y="4989036"/>
            <a:ext cx="304800" cy="45773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5577850" y="5645707"/>
            <a:ext cx="33625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Degradation of signal / noise ratio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3670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50824</TotalTime>
  <Words>789</Words>
  <Application>Microsoft Office PowerPoint</Application>
  <PresentationFormat>On-screen Show (4:3)</PresentationFormat>
  <Paragraphs>204</Paragraphs>
  <Slides>26</Slides>
  <Notes>14</Notes>
  <HiddenSlides>1</HiddenSlides>
  <MMClips>3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26</vt:i4>
      </vt:variant>
    </vt:vector>
  </HeadingPairs>
  <TitlesOfParts>
    <vt:vector size="34" baseType="lpstr">
      <vt:lpstr>Arial</vt:lpstr>
      <vt:lpstr>Calibri</vt:lpstr>
      <vt:lpstr>Cambria Math</vt:lpstr>
      <vt:lpstr>Times New Roman</vt:lpstr>
      <vt:lpstr>Wingdings</vt:lpstr>
      <vt:lpstr>Office Theme</vt:lpstr>
      <vt:lpstr>Image</vt:lpstr>
      <vt:lpstr>Equation</vt:lpstr>
      <vt:lpstr>Bubble-assisted Liquid Hole Multipliers in LXe and LAr: towards “local dual-phase TPCs”</vt:lpstr>
      <vt:lpstr>Hole-electrodes  </vt:lpstr>
      <vt:lpstr>New concept: generating electroluminescence in a bubble</vt:lpstr>
      <vt:lpstr>Small Liquid Xenon Cryostat</vt:lpstr>
      <vt:lpstr>PowerPoint Presentation</vt:lpstr>
      <vt:lpstr>Bubble Inflation</vt:lpstr>
      <vt:lpstr>Combined light and charge readout</vt:lpstr>
      <vt:lpstr>Response of different electrodes</vt:lpstr>
      <vt:lpstr>Charge multiplication in the bubble</vt:lpstr>
      <vt:lpstr>Image of 241Am source with  pixelated readout</vt:lpstr>
      <vt:lpstr>NEW: It works also in Liquid Argon!</vt:lpstr>
      <vt:lpstr>Towards single photon sensing: Effective CsI Quantum Efficiency in LXe</vt:lpstr>
      <vt:lpstr>Towards single photon sensing: Effective CsI Quantum Efficiency in LXe</vt:lpstr>
      <vt:lpstr>Where are electrons lost?</vt:lpstr>
      <vt:lpstr>What is the shape of the bubble? How does it affect the EL signal?</vt:lpstr>
      <vt:lpstr>We have a dream… for large-volume dark-matter detectors</vt:lpstr>
      <vt:lpstr>To conclude</vt:lpstr>
      <vt:lpstr>PowerPoint Presentation</vt:lpstr>
      <vt:lpstr>Backup slides</vt:lpstr>
      <vt:lpstr>Boiling on the tip of a wire</vt:lpstr>
      <vt:lpstr>Bubble breathing</vt:lpstr>
      <vt:lpstr>Vertical bubbles</vt:lpstr>
      <vt:lpstr>S1 dependence on THGEM voltage</vt:lpstr>
      <vt:lpstr>Electroluminescence “in THGEM holes”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Thick Gaseous Electron Multipliers (THGEM)</dc:title>
  <dc:creator>Eran</dc:creator>
  <cp:lastModifiedBy>Eran Erdal</cp:lastModifiedBy>
  <cp:revision>685</cp:revision>
  <dcterms:created xsi:type="dcterms:W3CDTF">2006-08-16T00:00:00Z</dcterms:created>
  <dcterms:modified xsi:type="dcterms:W3CDTF">2019-08-29T06:12:37Z</dcterms:modified>
</cp:coreProperties>
</file>