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676" r:id="rId1"/>
  </p:sldMasterIdLst>
  <p:notesMasterIdLst>
    <p:notesMasterId r:id="rId35"/>
  </p:notesMasterIdLst>
  <p:sldIdLst>
    <p:sldId id="256" r:id="rId2"/>
    <p:sldId id="278" r:id="rId3"/>
    <p:sldId id="271" r:id="rId4"/>
    <p:sldId id="267" r:id="rId5"/>
    <p:sldId id="272" r:id="rId6"/>
    <p:sldId id="268" r:id="rId7"/>
    <p:sldId id="294" r:id="rId8"/>
    <p:sldId id="295" r:id="rId9"/>
    <p:sldId id="297" r:id="rId10"/>
    <p:sldId id="279" r:id="rId11"/>
    <p:sldId id="280" r:id="rId12"/>
    <p:sldId id="281" r:id="rId13"/>
    <p:sldId id="282" r:id="rId14"/>
    <p:sldId id="298" r:id="rId15"/>
    <p:sldId id="274" r:id="rId16"/>
    <p:sldId id="283" r:id="rId17"/>
    <p:sldId id="284" r:id="rId18"/>
    <p:sldId id="261" r:id="rId19"/>
    <p:sldId id="262" r:id="rId20"/>
    <p:sldId id="259" r:id="rId21"/>
    <p:sldId id="275" r:id="rId22"/>
    <p:sldId id="277" r:id="rId23"/>
    <p:sldId id="263" r:id="rId24"/>
    <p:sldId id="285" r:id="rId25"/>
    <p:sldId id="286" r:id="rId26"/>
    <p:sldId id="287" r:id="rId27"/>
    <p:sldId id="289" r:id="rId28"/>
    <p:sldId id="290" r:id="rId29"/>
    <p:sldId id="291" r:id="rId30"/>
    <p:sldId id="292" r:id="rId31"/>
    <p:sldId id="293" r:id="rId32"/>
    <p:sldId id="264" r:id="rId33"/>
    <p:sldId id="265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53"/>
    <p:restoredTop sz="91304"/>
  </p:normalViewPr>
  <p:slideViewPr>
    <p:cSldViewPr snapToGrid="0" snapToObjects="1">
      <p:cViewPr varScale="1">
        <p:scale>
          <a:sx n="113" d="100"/>
          <a:sy n="113" d="100"/>
        </p:scale>
        <p:origin x="26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35F266-47CB-4D43-A2C8-7581B0F8119A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C75744C-4202-4558-9665-7A2ED2B447B3}">
      <dgm:prSet/>
      <dgm:spPr/>
      <dgm:t>
        <a:bodyPr/>
        <a:lstStyle/>
        <a:p>
          <a:r>
            <a:rPr lang="en-US" dirty="0"/>
            <a:t>What’s AI?</a:t>
          </a:r>
        </a:p>
      </dgm:t>
    </dgm:pt>
    <dgm:pt modelId="{9448FCBD-330B-4CE5-B16D-120706BE2F5B}" type="parTrans" cxnId="{FB4B77A9-B3BB-47BC-95DD-C2DA0AB63EE1}">
      <dgm:prSet/>
      <dgm:spPr/>
      <dgm:t>
        <a:bodyPr/>
        <a:lstStyle/>
        <a:p>
          <a:endParaRPr lang="en-US"/>
        </a:p>
      </dgm:t>
    </dgm:pt>
    <dgm:pt modelId="{CCBCE05A-001A-495E-AEF0-A846F531B870}" type="sibTrans" cxnId="{FB4B77A9-B3BB-47BC-95DD-C2DA0AB63EE1}">
      <dgm:prSet/>
      <dgm:spPr/>
      <dgm:t>
        <a:bodyPr/>
        <a:lstStyle/>
        <a:p>
          <a:endParaRPr lang="en-US"/>
        </a:p>
      </dgm:t>
    </dgm:pt>
    <dgm:pt modelId="{AC85CE58-BF61-475C-9DEC-647A126E8D82}">
      <dgm:prSet/>
      <dgm:spPr/>
      <dgm:t>
        <a:bodyPr/>
        <a:lstStyle/>
        <a:p>
          <a:r>
            <a:rPr lang="en-US" dirty="0"/>
            <a:t>What’s an Explanation?</a:t>
          </a:r>
        </a:p>
      </dgm:t>
    </dgm:pt>
    <dgm:pt modelId="{011ACF15-D81C-4174-80AB-DB657A05BEC3}" type="parTrans" cxnId="{735C5EB3-3310-4467-AD7B-1008E3E6317E}">
      <dgm:prSet/>
      <dgm:spPr/>
      <dgm:t>
        <a:bodyPr/>
        <a:lstStyle/>
        <a:p>
          <a:endParaRPr lang="en-US"/>
        </a:p>
      </dgm:t>
    </dgm:pt>
    <dgm:pt modelId="{ACCA5D21-5E35-4DC0-98CE-41AAFE0A3472}" type="sibTrans" cxnId="{735C5EB3-3310-4467-AD7B-1008E3E6317E}">
      <dgm:prSet/>
      <dgm:spPr/>
      <dgm:t>
        <a:bodyPr/>
        <a:lstStyle/>
        <a:p>
          <a:endParaRPr lang="en-US"/>
        </a:p>
      </dgm:t>
    </dgm:pt>
    <dgm:pt modelId="{802AC2F1-E444-4209-8881-FF197E7CC206}">
      <dgm:prSet/>
      <dgm:spPr/>
      <dgm:t>
        <a:bodyPr/>
        <a:lstStyle/>
        <a:p>
          <a:r>
            <a:rPr lang="en-US"/>
            <a:t>Why Explain?</a:t>
          </a:r>
        </a:p>
      </dgm:t>
    </dgm:pt>
    <dgm:pt modelId="{6463DE64-8FBE-411C-ACBD-70237080D636}" type="parTrans" cxnId="{508696CA-7F96-4C4A-90CD-AB21B90DA070}">
      <dgm:prSet/>
      <dgm:spPr/>
      <dgm:t>
        <a:bodyPr/>
        <a:lstStyle/>
        <a:p>
          <a:endParaRPr lang="en-US"/>
        </a:p>
      </dgm:t>
    </dgm:pt>
    <dgm:pt modelId="{EC329A69-7B85-4775-BB30-F1764AEB1E81}" type="sibTrans" cxnId="{508696CA-7F96-4C4A-90CD-AB21B90DA070}">
      <dgm:prSet/>
      <dgm:spPr/>
      <dgm:t>
        <a:bodyPr/>
        <a:lstStyle/>
        <a:p>
          <a:endParaRPr lang="en-US"/>
        </a:p>
      </dgm:t>
    </dgm:pt>
    <dgm:pt modelId="{FF9B3ECA-9082-49D8-B1FA-483221823E25}">
      <dgm:prSet/>
      <dgm:spPr/>
      <dgm:t>
        <a:bodyPr/>
        <a:lstStyle/>
        <a:p>
          <a:r>
            <a:rPr lang="en-US"/>
            <a:t>Explain What?</a:t>
          </a:r>
        </a:p>
      </dgm:t>
    </dgm:pt>
    <dgm:pt modelId="{35AB1ADE-759E-439D-AC6F-F9E4BC6300DE}" type="parTrans" cxnId="{12B00461-D1B8-425F-8A83-5EE09F7A4EBA}">
      <dgm:prSet/>
      <dgm:spPr/>
      <dgm:t>
        <a:bodyPr/>
        <a:lstStyle/>
        <a:p>
          <a:endParaRPr lang="en-US"/>
        </a:p>
      </dgm:t>
    </dgm:pt>
    <dgm:pt modelId="{B9EABDDD-7A00-4823-A570-0704AE5526F9}" type="sibTrans" cxnId="{12B00461-D1B8-425F-8A83-5EE09F7A4EBA}">
      <dgm:prSet/>
      <dgm:spPr/>
      <dgm:t>
        <a:bodyPr/>
        <a:lstStyle/>
        <a:p>
          <a:endParaRPr lang="en-US"/>
        </a:p>
      </dgm:t>
    </dgm:pt>
    <dgm:pt modelId="{261DD12E-AD31-44D8-AD8A-108787928F57}">
      <dgm:prSet/>
      <dgm:spPr/>
      <dgm:t>
        <a:bodyPr/>
        <a:lstStyle/>
        <a:p>
          <a:r>
            <a:rPr lang="en-US"/>
            <a:t>Explain How?</a:t>
          </a:r>
        </a:p>
      </dgm:t>
    </dgm:pt>
    <dgm:pt modelId="{B747BE27-9AE6-4B1E-BEFD-FD677F777743}" type="parTrans" cxnId="{C8827DF9-8F54-462E-B8D1-0A68ABC74140}">
      <dgm:prSet/>
      <dgm:spPr/>
      <dgm:t>
        <a:bodyPr/>
        <a:lstStyle/>
        <a:p>
          <a:endParaRPr lang="en-US"/>
        </a:p>
      </dgm:t>
    </dgm:pt>
    <dgm:pt modelId="{46012877-1896-4034-B7F0-0C1F6FB32F89}" type="sibTrans" cxnId="{C8827DF9-8F54-462E-B8D1-0A68ABC74140}">
      <dgm:prSet/>
      <dgm:spPr/>
      <dgm:t>
        <a:bodyPr/>
        <a:lstStyle/>
        <a:p>
          <a:endParaRPr lang="en-US"/>
        </a:p>
      </dgm:t>
    </dgm:pt>
    <dgm:pt modelId="{76F7582F-3281-4A18-81E0-D5ECE029E91C}">
      <dgm:prSet/>
      <dgm:spPr/>
      <dgm:t>
        <a:bodyPr/>
        <a:lstStyle/>
        <a:p>
          <a:r>
            <a:rPr lang="en-US"/>
            <a:t>How Do We Measure Explanations?</a:t>
          </a:r>
        </a:p>
      </dgm:t>
    </dgm:pt>
    <dgm:pt modelId="{D5C59D15-2EAC-44E3-9971-C0E7D274CDDC}" type="parTrans" cxnId="{95CF4726-11E6-49DA-9D09-4612E4D117AC}">
      <dgm:prSet/>
      <dgm:spPr/>
      <dgm:t>
        <a:bodyPr/>
        <a:lstStyle/>
        <a:p>
          <a:endParaRPr lang="en-US"/>
        </a:p>
      </dgm:t>
    </dgm:pt>
    <dgm:pt modelId="{28E399B8-222E-4F8E-B6A1-C71252DA3D6C}" type="sibTrans" cxnId="{95CF4726-11E6-49DA-9D09-4612E4D117AC}">
      <dgm:prSet/>
      <dgm:spPr/>
      <dgm:t>
        <a:bodyPr/>
        <a:lstStyle/>
        <a:p>
          <a:endParaRPr lang="en-US"/>
        </a:p>
      </dgm:t>
    </dgm:pt>
    <dgm:pt modelId="{154AC000-2535-2A4C-8A91-2D29FD59FFA7}" type="pres">
      <dgm:prSet presAssocID="{9F35F266-47CB-4D43-A2C8-7581B0F8119A}" presName="Name0" presStyleCnt="0">
        <dgm:presLayoutVars>
          <dgm:dir/>
          <dgm:resizeHandles val="exact"/>
        </dgm:presLayoutVars>
      </dgm:prSet>
      <dgm:spPr/>
    </dgm:pt>
    <dgm:pt modelId="{D798E91F-5637-074B-890B-BFA05E493091}" type="pres">
      <dgm:prSet presAssocID="{EC75744C-4202-4558-9665-7A2ED2B447B3}" presName="node" presStyleLbl="node1" presStyleIdx="0" presStyleCnt="6">
        <dgm:presLayoutVars>
          <dgm:bulletEnabled val="1"/>
        </dgm:presLayoutVars>
      </dgm:prSet>
      <dgm:spPr/>
    </dgm:pt>
    <dgm:pt modelId="{804EAF9A-035B-2B4F-9719-16DE07C8FF0D}" type="pres">
      <dgm:prSet presAssocID="{CCBCE05A-001A-495E-AEF0-A846F531B870}" presName="sibTrans" presStyleLbl="sibTrans1D1" presStyleIdx="0" presStyleCnt="5"/>
      <dgm:spPr/>
    </dgm:pt>
    <dgm:pt modelId="{A0A7E20B-B95A-C84C-B695-F948BDCC1799}" type="pres">
      <dgm:prSet presAssocID="{CCBCE05A-001A-495E-AEF0-A846F531B870}" presName="connectorText" presStyleLbl="sibTrans1D1" presStyleIdx="0" presStyleCnt="5"/>
      <dgm:spPr/>
    </dgm:pt>
    <dgm:pt modelId="{1C608714-006F-104C-84AA-8B6BA7382BAF}" type="pres">
      <dgm:prSet presAssocID="{AC85CE58-BF61-475C-9DEC-647A126E8D82}" presName="node" presStyleLbl="node1" presStyleIdx="1" presStyleCnt="6">
        <dgm:presLayoutVars>
          <dgm:bulletEnabled val="1"/>
        </dgm:presLayoutVars>
      </dgm:prSet>
      <dgm:spPr/>
    </dgm:pt>
    <dgm:pt modelId="{5A156AF3-C5BD-4C4E-9D1F-74F6336F21E8}" type="pres">
      <dgm:prSet presAssocID="{ACCA5D21-5E35-4DC0-98CE-41AAFE0A3472}" presName="sibTrans" presStyleLbl="sibTrans1D1" presStyleIdx="1" presStyleCnt="5"/>
      <dgm:spPr/>
    </dgm:pt>
    <dgm:pt modelId="{BF012BF6-5AA1-EE4A-8160-3A5EC77FFC8F}" type="pres">
      <dgm:prSet presAssocID="{ACCA5D21-5E35-4DC0-98CE-41AAFE0A3472}" presName="connectorText" presStyleLbl="sibTrans1D1" presStyleIdx="1" presStyleCnt="5"/>
      <dgm:spPr/>
    </dgm:pt>
    <dgm:pt modelId="{47B57EA4-098D-B149-A83F-3D72802A39D6}" type="pres">
      <dgm:prSet presAssocID="{802AC2F1-E444-4209-8881-FF197E7CC206}" presName="node" presStyleLbl="node1" presStyleIdx="2" presStyleCnt="6">
        <dgm:presLayoutVars>
          <dgm:bulletEnabled val="1"/>
        </dgm:presLayoutVars>
      </dgm:prSet>
      <dgm:spPr/>
    </dgm:pt>
    <dgm:pt modelId="{63C33A67-E450-D247-AB21-F7167961D22F}" type="pres">
      <dgm:prSet presAssocID="{EC329A69-7B85-4775-BB30-F1764AEB1E81}" presName="sibTrans" presStyleLbl="sibTrans1D1" presStyleIdx="2" presStyleCnt="5"/>
      <dgm:spPr/>
    </dgm:pt>
    <dgm:pt modelId="{CCE0F674-35C4-E244-9C28-8E8489BEB022}" type="pres">
      <dgm:prSet presAssocID="{EC329A69-7B85-4775-BB30-F1764AEB1E81}" presName="connectorText" presStyleLbl="sibTrans1D1" presStyleIdx="2" presStyleCnt="5"/>
      <dgm:spPr/>
    </dgm:pt>
    <dgm:pt modelId="{E73DF864-D4FF-CE40-88FF-45B5B5AEB5EE}" type="pres">
      <dgm:prSet presAssocID="{FF9B3ECA-9082-49D8-B1FA-483221823E25}" presName="node" presStyleLbl="node1" presStyleIdx="3" presStyleCnt="6">
        <dgm:presLayoutVars>
          <dgm:bulletEnabled val="1"/>
        </dgm:presLayoutVars>
      </dgm:prSet>
      <dgm:spPr/>
    </dgm:pt>
    <dgm:pt modelId="{99306636-9EC0-144D-9CC6-CB3E3F295A62}" type="pres">
      <dgm:prSet presAssocID="{B9EABDDD-7A00-4823-A570-0704AE5526F9}" presName="sibTrans" presStyleLbl="sibTrans1D1" presStyleIdx="3" presStyleCnt="5"/>
      <dgm:spPr/>
    </dgm:pt>
    <dgm:pt modelId="{E1B02366-D817-144F-95A5-139DE12F6040}" type="pres">
      <dgm:prSet presAssocID="{B9EABDDD-7A00-4823-A570-0704AE5526F9}" presName="connectorText" presStyleLbl="sibTrans1D1" presStyleIdx="3" presStyleCnt="5"/>
      <dgm:spPr/>
    </dgm:pt>
    <dgm:pt modelId="{176740C0-42F6-4A4F-ABC6-AA28105F79DC}" type="pres">
      <dgm:prSet presAssocID="{261DD12E-AD31-44D8-AD8A-108787928F57}" presName="node" presStyleLbl="node1" presStyleIdx="4" presStyleCnt="6">
        <dgm:presLayoutVars>
          <dgm:bulletEnabled val="1"/>
        </dgm:presLayoutVars>
      </dgm:prSet>
      <dgm:spPr/>
    </dgm:pt>
    <dgm:pt modelId="{B7DF8560-4E4F-4343-85E4-62C1A902263C}" type="pres">
      <dgm:prSet presAssocID="{46012877-1896-4034-B7F0-0C1F6FB32F89}" presName="sibTrans" presStyleLbl="sibTrans1D1" presStyleIdx="4" presStyleCnt="5"/>
      <dgm:spPr/>
    </dgm:pt>
    <dgm:pt modelId="{18127DB9-EBB4-5F44-8A20-6D6396BCE4DD}" type="pres">
      <dgm:prSet presAssocID="{46012877-1896-4034-B7F0-0C1F6FB32F89}" presName="connectorText" presStyleLbl="sibTrans1D1" presStyleIdx="4" presStyleCnt="5"/>
      <dgm:spPr/>
    </dgm:pt>
    <dgm:pt modelId="{13169C08-962C-C84C-BAFD-D5DCCA547AC0}" type="pres">
      <dgm:prSet presAssocID="{76F7582F-3281-4A18-81E0-D5ECE029E91C}" presName="node" presStyleLbl="node1" presStyleIdx="5" presStyleCnt="6">
        <dgm:presLayoutVars>
          <dgm:bulletEnabled val="1"/>
        </dgm:presLayoutVars>
      </dgm:prSet>
      <dgm:spPr/>
    </dgm:pt>
  </dgm:ptLst>
  <dgm:cxnLst>
    <dgm:cxn modelId="{2E771D03-654F-B348-A3C4-679D7A51B36E}" type="presOf" srcId="{ACCA5D21-5E35-4DC0-98CE-41AAFE0A3472}" destId="{BF012BF6-5AA1-EE4A-8160-3A5EC77FFC8F}" srcOrd="1" destOrd="0" presId="urn:microsoft.com/office/officeart/2016/7/layout/RepeatingBendingProcessNew"/>
    <dgm:cxn modelId="{2D268906-4070-3D44-B67A-C6B89F5BBBEE}" type="presOf" srcId="{46012877-1896-4034-B7F0-0C1F6FB32F89}" destId="{B7DF8560-4E4F-4343-85E4-62C1A902263C}" srcOrd="0" destOrd="0" presId="urn:microsoft.com/office/officeart/2016/7/layout/RepeatingBendingProcessNew"/>
    <dgm:cxn modelId="{0A7FE918-85E0-3647-A327-40F876FB3E3B}" type="presOf" srcId="{CCBCE05A-001A-495E-AEF0-A846F531B870}" destId="{804EAF9A-035B-2B4F-9719-16DE07C8FF0D}" srcOrd="0" destOrd="0" presId="urn:microsoft.com/office/officeart/2016/7/layout/RepeatingBendingProcessNew"/>
    <dgm:cxn modelId="{16789425-5610-1B4C-A03C-6E77F1E96CC9}" type="presOf" srcId="{EC329A69-7B85-4775-BB30-F1764AEB1E81}" destId="{CCE0F674-35C4-E244-9C28-8E8489BEB022}" srcOrd="1" destOrd="0" presId="urn:microsoft.com/office/officeart/2016/7/layout/RepeatingBendingProcessNew"/>
    <dgm:cxn modelId="{95CF4726-11E6-49DA-9D09-4612E4D117AC}" srcId="{9F35F266-47CB-4D43-A2C8-7581B0F8119A}" destId="{76F7582F-3281-4A18-81E0-D5ECE029E91C}" srcOrd="5" destOrd="0" parTransId="{D5C59D15-2EAC-44E3-9971-C0E7D274CDDC}" sibTransId="{28E399B8-222E-4F8E-B6A1-C71252DA3D6C}"/>
    <dgm:cxn modelId="{41C3DB2F-05AB-DF48-B27E-7FF92F765314}" type="presOf" srcId="{AC85CE58-BF61-475C-9DEC-647A126E8D82}" destId="{1C608714-006F-104C-84AA-8B6BA7382BAF}" srcOrd="0" destOrd="0" presId="urn:microsoft.com/office/officeart/2016/7/layout/RepeatingBendingProcessNew"/>
    <dgm:cxn modelId="{D7786033-5CDB-6247-A04B-B3007D05D1C2}" type="presOf" srcId="{B9EABDDD-7A00-4823-A570-0704AE5526F9}" destId="{99306636-9EC0-144D-9CC6-CB3E3F295A62}" srcOrd="0" destOrd="0" presId="urn:microsoft.com/office/officeart/2016/7/layout/RepeatingBendingProcessNew"/>
    <dgm:cxn modelId="{F408824F-9DD8-264A-AEDE-3B2C1D3642AB}" type="presOf" srcId="{EC329A69-7B85-4775-BB30-F1764AEB1E81}" destId="{63C33A67-E450-D247-AB21-F7167961D22F}" srcOrd="0" destOrd="0" presId="urn:microsoft.com/office/officeart/2016/7/layout/RepeatingBendingProcessNew"/>
    <dgm:cxn modelId="{65B68B5E-1EF3-A348-BF77-5AD2231FA018}" type="presOf" srcId="{76F7582F-3281-4A18-81E0-D5ECE029E91C}" destId="{13169C08-962C-C84C-BAFD-D5DCCA547AC0}" srcOrd="0" destOrd="0" presId="urn:microsoft.com/office/officeart/2016/7/layout/RepeatingBendingProcessNew"/>
    <dgm:cxn modelId="{12B00461-D1B8-425F-8A83-5EE09F7A4EBA}" srcId="{9F35F266-47CB-4D43-A2C8-7581B0F8119A}" destId="{FF9B3ECA-9082-49D8-B1FA-483221823E25}" srcOrd="3" destOrd="0" parTransId="{35AB1ADE-759E-439D-AC6F-F9E4BC6300DE}" sibTransId="{B9EABDDD-7A00-4823-A570-0704AE5526F9}"/>
    <dgm:cxn modelId="{42897C61-5456-BB4B-8D63-E56828A2354F}" type="presOf" srcId="{261DD12E-AD31-44D8-AD8A-108787928F57}" destId="{176740C0-42F6-4A4F-ABC6-AA28105F79DC}" srcOrd="0" destOrd="0" presId="urn:microsoft.com/office/officeart/2016/7/layout/RepeatingBendingProcessNew"/>
    <dgm:cxn modelId="{3B06C665-FC65-2A44-9F7D-54E79A940577}" type="presOf" srcId="{9F35F266-47CB-4D43-A2C8-7581B0F8119A}" destId="{154AC000-2535-2A4C-8A91-2D29FD59FFA7}" srcOrd="0" destOrd="0" presId="urn:microsoft.com/office/officeart/2016/7/layout/RepeatingBendingProcessNew"/>
    <dgm:cxn modelId="{100C3468-8CC0-3947-978C-32DA7B935A03}" type="presOf" srcId="{CCBCE05A-001A-495E-AEF0-A846F531B870}" destId="{A0A7E20B-B95A-C84C-B695-F948BDCC1799}" srcOrd="1" destOrd="0" presId="urn:microsoft.com/office/officeart/2016/7/layout/RepeatingBendingProcessNew"/>
    <dgm:cxn modelId="{15E2B5A8-4D91-5B4B-882E-022052AACE63}" type="presOf" srcId="{EC75744C-4202-4558-9665-7A2ED2B447B3}" destId="{D798E91F-5637-074B-890B-BFA05E493091}" srcOrd="0" destOrd="0" presId="urn:microsoft.com/office/officeart/2016/7/layout/RepeatingBendingProcessNew"/>
    <dgm:cxn modelId="{FB4B77A9-B3BB-47BC-95DD-C2DA0AB63EE1}" srcId="{9F35F266-47CB-4D43-A2C8-7581B0F8119A}" destId="{EC75744C-4202-4558-9665-7A2ED2B447B3}" srcOrd="0" destOrd="0" parTransId="{9448FCBD-330B-4CE5-B16D-120706BE2F5B}" sibTransId="{CCBCE05A-001A-495E-AEF0-A846F531B870}"/>
    <dgm:cxn modelId="{FBDF74AF-F16B-9F47-B6AC-21EC8EAF9C19}" type="presOf" srcId="{B9EABDDD-7A00-4823-A570-0704AE5526F9}" destId="{E1B02366-D817-144F-95A5-139DE12F6040}" srcOrd="1" destOrd="0" presId="urn:microsoft.com/office/officeart/2016/7/layout/RepeatingBendingProcessNew"/>
    <dgm:cxn modelId="{735C5EB3-3310-4467-AD7B-1008E3E6317E}" srcId="{9F35F266-47CB-4D43-A2C8-7581B0F8119A}" destId="{AC85CE58-BF61-475C-9DEC-647A126E8D82}" srcOrd="1" destOrd="0" parTransId="{011ACF15-D81C-4174-80AB-DB657A05BEC3}" sibTransId="{ACCA5D21-5E35-4DC0-98CE-41AAFE0A3472}"/>
    <dgm:cxn modelId="{C7BE7BC7-E44C-8D47-BB79-FE175C393747}" type="presOf" srcId="{ACCA5D21-5E35-4DC0-98CE-41AAFE0A3472}" destId="{5A156AF3-C5BD-4C4E-9D1F-74F6336F21E8}" srcOrd="0" destOrd="0" presId="urn:microsoft.com/office/officeart/2016/7/layout/RepeatingBendingProcessNew"/>
    <dgm:cxn modelId="{508696CA-7F96-4C4A-90CD-AB21B90DA070}" srcId="{9F35F266-47CB-4D43-A2C8-7581B0F8119A}" destId="{802AC2F1-E444-4209-8881-FF197E7CC206}" srcOrd="2" destOrd="0" parTransId="{6463DE64-8FBE-411C-ACBD-70237080D636}" sibTransId="{EC329A69-7B85-4775-BB30-F1764AEB1E81}"/>
    <dgm:cxn modelId="{17605FD2-2CDF-E54B-B102-44591B47D749}" type="presOf" srcId="{802AC2F1-E444-4209-8881-FF197E7CC206}" destId="{47B57EA4-098D-B149-A83F-3D72802A39D6}" srcOrd="0" destOrd="0" presId="urn:microsoft.com/office/officeart/2016/7/layout/RepeatingBendingProcessNew"/>
    <dgm:cxn modelId="{F8AFE8ED-FA8D-A14E-9237-D2055BDC4E2E}" type="presOf" srcId="{46012877-1896-4034-B7F0-0C1F6FB32F89}" destId="{18127DB9-EBB4-5F44-8A20-6D6396BCE4DD}" srcOrd="1" destOrd="0" presId="urn:microsoft.com/office/officeart/2016/7/layout/RepeatingBendingProcessNew"/>
    <dgm:cxn modelId="{23FF83F5-21B6-4743-8ABB-51C660EF131A}" type="presOf" srcId="{FF9B3ECA-9082-49D8-B1FA-483221823E25}" destId="{E73DF864-D4FF-CE40-88FF-45B5B5AEB5EE}" srcOrd="0" destOrd="0" presId="urn:microsoft.com/office/officeart/2016/7/layout/RepeatingBendingProcessNew"/>
    <dgm:cxn modelId="{C8827DF9-8F54-462E-B8D1-0A68ABC74140}" srcId="{9F35F266-47CB-4D43-A2C8-7581B0F8119A}" destId="{261DD12E-AD31-44D8-AD8A-108787928F57}" srcOrd="4" destOrd="0" parTransId="{B747BE27-9AE6-4B1E-BEFD-FD677F777743}" sibTransId="{46012877-1896-4034-B7F0-0C1F6FB32F89}"/>
    <dgm:cxn modelId="{2F728F45-4D94-C94E-8DDC-753714D1957E}" type="presParOf" srcId="{154AC000-2535-2A4C-8A91-2D29FD59FFA7}" destId="{D798E91F-5637-074B-890B-BFA05E493091}" srcOrd="0" destOrd="0" presId="urn:microsoft.com/office/officeart/2016/7/layout/RepeatingBendingProcessNew"/>
    <dgm:cxn modelId="{114C597E-CA81-FC48-8C08-CA6B93BE8BF3}" type="presParOf" srcId="{154AC000-2535-2A4C-8A91-2D29FD59FFA7}" destId="{804EAF9A-035B-2B4F-9719-16DE07C8FF0D}" srcOrd="1" destOrd="0" presId="urn:microsoft.com/office/officeart/2016/7/layout/RepeatingBendingProcessNew"/>
    <dgm:cxn modelId="{E4FB2DF0-1C1F-EC4E-9AF3-9BE3DA398E91}" type="presParOf" srcId="{804EAF9A-035B-2B4F-9719-16DE07C8FF0D}" destId="{A0A7E20B-B95A-C84C-B695-F948BDCC1799}" srcOrd="0" destOrd="0" presId="urn:microsoft.com/office/officeart/2016/7/layout/RepeatingBendingProcessNew"/>
    <dgm:cxn modelId="{4B0FFEB1-1F89-B54D-AF5C-9C00A6B9C2DD}" type="presParOf" srcId="{154AC000-2535-2A4C-8A91-2D29FD59FFA7}" destId="{1C608714-006F-104C-84AA-8B6BA7382BAF}" srcOrd="2" destOrd="0" presId="urn:microsoft.com/office/officeart/2016/7/layout/RepeatingBendingProcessNew"/>
    <dgm:cxn modelId="{34C9453B-478C-5847-A182-02B5A94134DD}" type="presParOf" srcId="{154AC000-2535-2A4C-8A91-2D29FD59FFA7}" destId="{5A156AF3-C5BD-4C4E-9D1F-74F6336F21E8}" srcOrd="3" destOrd="0" presId="urn:microsoft.com/office/officeart/2016/7/layout/RepeatingBendingProcessNew"/>
    <dgm:cxn modelId="{1991583F-4E46-6C44-A88F-97714C8385A5}" type="presParOf" srcId="{5A156AF3-C5BD-4C4E-9D1F-74F6336F21E8}" destId="{BF012BF6-5AA1-EE4A-8160-3A5EC77FFC8F}" srcOrd="0" destOrd="0" presId="urn:microsoft.com/office/officeart/2016/7/layout/RepeatingBendingProcessNew"/>
    <dgm:cxn modelId="{1D2E03F9-0D79-B84B-9B26-3517A1D7EEA7}" type="presParOf" srcId="{154AC000-2535-2A4C-8A91-2D29FD59FFA7}" destId="{47B57EA4-098D-B149-A83F-3D72802A39D6}" srcOrd="4" destOrd="0" presId="urn:microsoft.com/office/officeart/2016/7/layout/RepeatingBendingProcessNew"/>
    <dgm:cxn modelId="{EEEDC1CB-7150-774C-8A11-F22BD356A254}" type="presParOf" srcId="{154AC000-2535-2A4C-8A91-2D29FD59FFA7}" destId="{63C33A67-E450-D247-AB21-F7167961D22F}" srcOrd="5" destOrd="0" presId="urn:microsoft.com/office/officeart/2016/7/layout/RepeatingBendingProcessNew"/>
    <dgm:cxn modelId="{92040301-B025-C947-9ED5-4474727D5187}" type="presParOf" srcId="{63C33A67-E450-D247-AB21-F7167961D22F}" destId="{CCE0F674-35C4-E244-9C28-8E8489BEB022}" srcOrd="0" destOrd="0" presId="urn:microsoft.com/office/officeart/2016/7/layout/RepeatingBendingProcessNew"/>
    <dgm:cxn modelId="{76002D52-7D20-784F-B6A8-7B31D3C12373}" type="presParOf" srcId="{154AC000-2535-2A4C-8A91-2D29FD59FFA7}" destId="{E73DF864-D4FF-CE40-88FF-45B5B5AEB5EE}" srcOrd="6" destOrd="0" presId="urn:microsoft.com/office/officeart/2016/7/layout/RepeatingBendingProcessNew"/>
    <dgm:cxn modelId="{186FF95F-B19C-134D-A17D-AEE59822D026}" type="presParOf" srcId="{154AC000-2535-2A4C-8A91-2D29FD59FFA7}" destId="{99306636-9EC0-144D-9CC6-CB3E3F295A62}" srcOrd="7" destOrd="0" presId="urn:microsoft.com/office/officeart/2016/7/layout/RepeatingBendingProcessNew"/>
    <dgm:cxn modelId="{7D91F379-3A6D-0041-8C59-7FBBF908DD6B}" type="presParOf" srcId="{99306636-9EC0-144D-9CC6-CB3E3F295A62}" destId="{E1B02366-D817-144F-95A5-139DE12F6040}" srcOrd="0" destOrd="0" presId="urn:microsoft.com/office/officeart/2016/7/layout/RepeatingBendingProcessNew"/>
    <dgm:cxn modelId="{EF2BAE63-1703-7B4E-BA92-20C91CA8783D}" type="presParOf" srcId="{154AC000-2535-2A4C-8A91-2D29FD59FFA7}" destId="{176740C0-42F6-4A4F-ABC6-AA28105F79DC}" srcOrd="8" destOrd="0" presId="urn:microsoft.com/office/officeart/2016/7/layout/RepeatingBendingProcessNew"/>
    <dgm:cxn modelId="{57D5AF00-FF0C-3A46-AF25-A38FFC0A6424}" type="presParOf" srcId="{154AC000-2535-2A4C-8A91-2D29FD59FFA7}" destId="{B7DF8560-4E4F-4343-85E4-62C1A902263C}" srcOrd="9" destOrd="0" presId="urn:microsoft.com/office/officeart/2016/7/layout/RepeatingBendingProcessNew"/>
    <dgm:cxn modelId="{D23DDEFD-3D21-9147-ABED-D691976B8B4A}" type="presParOf" srcId="{B7DF8560-4E4F-4343-85E4-62C1A902263C}" destId="{18127DB9-EBB4-5F44-8A20-6D6396BCE4DD}" srcOrd="0" destOrd="0" presId="urn:microsoft.com/office/officeart/2016/7/layout/RepeatingBendingProcessNew"/>
    <dgm:cxn modelId="{C1840FEB-C404-DA4F-B236-CBA50A4634B4}" type="presParOf" srcId="{154AC000-2535-2A4C-8A91-2D29FD59FFA7}" destId="{13169C08-962C-C84C-BAFD-D5DCCA547AC0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4EAF9A-035B-2B4F-9719-16DE07C8FF0D}">
      <dsp:nvSpPr>
        <dsp:cNvPr id="0" name=""/>
        <dsp:cNvSpPr/>
      </dsp:nvSpPr>
      <dsp:spPr>
        <a:xfrm>
          <a:off x="2568907" y="608536"/>
          <a:ext cx="4699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959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91373" y="651753"/>
        <a:ext cx="25027" cy="5005"/>
      </dsp:txXfrm>
    </dsp:sp>
    <dsp:sp modelId="{D798E91F-5637-074B-890B-BFA05E493091}">
      <dsp:nvSpPr>
        <dsp:cNvPr id="0" name=""/>
        <dsp:cNvSpPr/>
      </dsp:nvSpPr>
      <dsp:spPr>
        <a:xfrm>
          <a:off x="394359" y="1352"/>
          <a:ext cx="2176347" cy="130580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What’s AI?</a:t>
          </a:r>
        </a:p>
      </dsp:txBody>
      <dsp:txXfrm>
        <a:off x="394359" y="1352"/>
        <a:ext cx="2176347" cy="1305808"/>
      </dsp:txXfrm>
    </dsp:sp>
    <dsp:sp modelId="{5A156AF3-C5BD-4C4E-9D1F-74F6336F21E8}">
      <dsp:nvSpPr>
        <dsp:cNvPr id="0" name=""/>
        <dsp:cNvSpPr/>
      </dsp:nvSpPr>
      <dsp:spPr>
        <a:xfrm>
          <a:off x="1482533" y="1305360"/>
          <a:ext cx="2676907" cy="469959"/>
        </a:xfrm>
        <a:custGeom>
          <a:avLst/>
          <a:gdLst/>
          <a:ahLst/>
          <a:cxnLst/>
          <a:rect l="0" t="0" r="0" b="0"/>
          <a:pathLst>
            <a:path>
              <a:moveTo>
                <a:pt x="2676907" y="0"/>
              </a:moveTo>
              <a:lnTo>
                <a:pt x="2676907" y="252079"/>
              </a:lnTo>
              <a:lnTo>
                <a:pt x="0" y="252079"/>
              </a:lnTo>
              <a:lnTo>
                <a:pt x="0" y="469959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2904" y="1537837"/>
        <a:ext cx="136165" cy="5005"/>
      </dsp:txXfrm>
    </dsp:sp>
    <dsp:sp modelId="{1C608714-006F-104C-84AA-8B6BA7382BAF}">
      <dsp:nvSpPr>
        <dsp:cNvPr id="0" name=""/>
        <dsp:cNvSpPr/>
      </dsp:nvSpPr>
      <dsp:spPr>
        <a:xfrm>
          <a:off x="3071267" y="1352"/>
          <a:ext cx="2176347" cy="130580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What’s an Explanation?</a:t>
          </a:r>
        </a:p>
      </dsp:txBody>
      <dsp:txXfrm>
        <a:off x="3071267" y="1352"/>
        <a:ext cx="2176347" cy="1305808"/>
      </dsp:txXfrm>
    </dsp:sp>
    <dsp:sp modelId="{63C33A67-E450-D247-AB21-F7167961D22F}">
      <dsp:nvSpPr>
        <dsp:cNvPr id="0" name=""/>
        <dsp:cNvSpPr/>
      </dsp:nvSpPr>
      <dsp:spPr>
        <a:xfrm>
          <a:off x="2568907" y="2414905"/>
          <a:ext cx="4699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959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91373" y="2458122"/>
        <a:ext cx="25027" cy="5005"/>
      </dsp:txXfrm>
    </dsp:sp>
    <dsp:sp modelId="{47B57EA4-098D-B149-A83F-3D72802A39D6}">
      <dsp:nvSpPr>
        <dsp:cNvPr id="0" name=""/>
        <dsp:cNvSpPr/>
      </dsp:nvSpPr>
      <dsp:spPr>
        <a:xfrm>
          <a:off x="394359" y="1807720"/>
          <a:ext cx="2176347" cy="130580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Why Explain?</a:t>
          </a:r>
        </a:p>
      </dsp:txBody>
      <dsp:txXfrm>
        <a:off x="394359" y="1807720"/>
        <a:ext cx="2176347" cy="1305808"/>
      </dsp:txXfrm>
    </dsp:sp>
    <dsp:sp modelId="{99306636-9EC0-144D-9CC6-CB3E3F295A62}">
      <dsp:nvSpPr>
        <dsp:cNvPr id="0" name=""/>
        <dsp:cNvSpPr/>
      </dsp:nvSpPr>
      <dsp:spPr>
        <a:xfrm>
          <a:off x="1482533" y="3111729"/>
          <a:ext cx="2676907" cy="469959"/>
        </a:xfrm>
        <a:custGeom>
          <a:avLst/>
          <a:gdLst/>
          <a:ahLst/>
          <a:cxnLst/>
          <a:rect l="0" t="0" r="0" b="0"/>
          <a:pathLst>
            <a:path>
              <a:moveTo>
                <a:pt x="2676907" y="0"/>
              </a:moveTo>
              <a:lnTo>
                <a:pt x="2676907" y="252079"/>
              </a:lnTo>
              <a:lnTo>
                <a:pt x="0" y="252079"/>
              </a:lnTo>
              <a:lnTo>
                <a:pt x="0" y="469959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52904" y="3344206"/>
        <a:ext cx="136165" cy="5005"/>
      </dsp:txXfrm>
    </dsp:sp>
    <dsp:sp modelId="{E73DF864-D4FF-CE40-88FF-45B5B5AEB5EE}">
      <dsp:nvSpPr>
        <dsp:cNvPr id="0" name=""/>
        <dsp:cNvSpPr/>
      </dsp:nvSpPr>
      <dsp:spPr>
        <a:xfrm>
          <a:off x="3071267" y="1807720"/>
          <a:ext cx="2176347" cy="130580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Explain What?</a:t>
          </a:r>
        </a:p>
      </dsp:txBody>
      <dsp:txXfrm>
        <a:off x="3071267" y="1807720"/>
        <a:ext cx="2176347" cy="1305808"/>
      </dsp:txXfrm>
    </dsp:sp>
    <dsp:sp modelId="{B7DF8560-4E4F-4343-85E4-62C1A902263C}">
      <dsp:nvSpPr>
        <dsp:cNvPr id="0" name=""/>
        <dsp:cNvSpPr/>
      </dsp:nvSpPr>
      <dsp:spPr>
        <a:xfrm>
          <a:off x="2568907" y="4221273"/>
          <a:ext cx="4699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9959" y="45720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91373" y="4264490"/>
        <a:ext cx="25027" cy="5005"/>
      </dsp:txXfrm>
    </dsp:sp>
    <dsp:sp modelId="{176740C0-42F6-4A4F-ABC6-AA28105F79DC}">
      <dsp:nvSpPr>
        <dsp:cNvPr id="0" name=""/>
        <dsp:cNvSpPr/>
      </dsp:nvSpPr>
      <dsp:spPr>
        <a:xfrm>
          <a:off x="394359" y="3614089"/>
          <a:ext cx="2176347" cy="130580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Explain How?</a:t>
          </a:r>
        </a:p>
      </dsp:txBody>
      <dsp:txXfrm>
        <a:off x="394359" y="3614089"/>
        <a:ext cx="2176347" cy="1305808"/>
      </dsp:txXfrm>
    </dsp:sp>
    <dsp:sp modelId="{13169C08-962C-C84C-BAFD-D5DCCA547AC0}">
      <dsp:nvSpPr>
        <dsp:cNvPr id="0" name=""/>
        <dsp:cNvSpPr/>
      </dsp:nvSpPr>
      <dsp:spPr>
        <a:xfrm>
          <a:off x="3071267" y="3614089"/>
          <a:ext cx="2176347" cy="130580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43" tIns="111940" rIns="106643" bIns="1119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How Do We Measure Explanations?</a:t>
          </a:r>
        </a:p>
      </dsp:txBody>
      <dsp:txXfrm>
        <a:off x="3071267" y="3614089"/>
        <a:ext cx="2176347" cy="1305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3894EB-85B8-BC40-82CA-761C75D333CD}" type="datetimeFigureOut">
              <a:rPr lang="en-US" smtClean="0"/>
              <a:t>4/14/19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402EF-245A-2C42-B703-E7F4055A5A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753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402EF-245A-2C42-B703-E7F4055A5AB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141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can we explain algorithmic predictions to patients? Doctors?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2402EF-245A-2C42-B703-E7F4055A5AB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4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AlphaZero</a:t>
            </a:r>
            <a:r>
              <a:rPr lang="en-US" dirty="0"/>
              <a:t>, new chemical compounds, detecting skin cancer and pneumonia,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2402EF-245A-2C42-B703-E7F4055A5AB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008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2402EF-245A-2C42-B703-E7F4055A5AB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83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Global explanation may be </a:t>
            </a:r>
            <a:r>
              <a:rPr lang="en-US" dirty="0" err="1"/>
              <a:t>impt</a:t>
            </a:r>
            <a:r>
              <a:rPr lang="en-US" dirty="0"/>
              <a:t> for mechanistic understanding; local explanation is </a:t>
            </a:r>
            <a:r>
              <a:rPr lang="en-US" dirty="0" err="1"/>
              <a:t>impt</a:t>
            </a:r>
            <a:r>
              <a:rPr lang="en-US" dirty="0"/>
              <a:t> for individual diagnoses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2402EF-245A-2C42-B703-E7F4055A5AB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3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39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663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2502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518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865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089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6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565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45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39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85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43CC72B-3554-CF40-9D77-7CBBE02E7601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985C6ED-004F-CA45-9EC3-4F370143E5B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474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7" r:id="rId1"/>
    <p:sldLayoutId id="2147484678" r:id="rId2"/>
    <p:sldLayoutId id="2147484679" r:id="rId3"/>
    <p:sldLayoutId id="2147484680" r:id="rId4"/>
    <p:sldLayoutId id="2147484681" r:id="rId5"/>
    <p:sldLayoutId id="2147484682" r:id="rId6"/>
    <p:sldLayoutId id="2147484683" r:id="rId7"/>
    <p:sldLayoutId id="2147484684" r:id="rId8"/>
    <p:sldLayoutId id="2147484685" r:id="rId9"/>
    <p:sldLayoutId id="2147484686" r:id="rId10"/>
    <p:sldLayoutId id="214748468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david.watson@oii.ox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212A8-0C91-654E-8366-7BA1B2081E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Introduction to </a:t>
            </a:r>
            <a:br>
              <a:rPr lang="en-US" sz="4800" dirty="0"/>
            </a:br>
            <a:r>
              <a:rPr lang="en-US" sz="4800" dirty="0"/>
              <a:t>explainable </a:t>
            </a:r>
            <a:r>
              <a:rPr lang="en-US" sz="4800" dirty="0" err="1"/>
              <a:t>ai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7CF2F-3B9A-F448-BF9C-C2513C9B87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Clinical Challenges and Opportunities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976950-C939-0C40-9B8D-5AF9157C4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489" y="4556484"/>
            <a:ext cx="1510402" cy="15104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D064AD-9E37-FF48-88EF-FE19B7BD7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4556484"/>
            <a:ext cx="1510402" cy="15104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B58B7E-ABA6-B942-BCD7-444286524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6066886"/>
            <a:ext cx="3000890" cy="813324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301BC5A2-982F-7B43-968A-3D8EED7146E3}"/>
              </a:ext>
            </a:extLst>
          </p:cNvPr>
          <p:cNvSpPr txBox="1">
            <a:spLocks/>
          </p:cNvSpPr>
          <p:nvPr/>
        </p:nvSpPr>
        <p:spPr>
          <a:xfrm>
            <a:off x="10129652" y="1"/>
            <a:ext cx="2062348" cy="8787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None/>
              <a:defRPr sz="18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David Watson</a:t>
            </a:r>
          </a:p>
          <a:p>
            <a:pPr algn="r"/>
            <a:r>
              <a:rPr lang="en-US" dirty="0"/>
              <a:t>16 April, 2019</a:t>
            </a:r>
          </a:p>
        </p:txBody>
      </p:sp>
    </p:spTree>
    <p:extLst>
      <p:ext uri="{BB962C8B-B14F-4D97-AF65-F5344CB8AC3E}">
        <p14:creationId xmlns:p14="http://schemas.microsoft.com/office/powerpoint/2010/main" val="771928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D649AD-FEBF-CA4B-A185-16885C189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Overview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77170FD1-7388-45DB-95D4-A9AA39985D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301640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6310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E0F3B5-F36D-754A-AA74-C04BD8376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US" dirty="0"/>
              <a:t>Machine learning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2A756-9DE9-4244-AC53-B79C34E17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US" sz="1700" b="1" dirty="0"/>
              <a:t>Supervised Learning:</a:t>
            </a:r>
          </a:p>
          <a:p>
            <a:r>
              <a:rPr lang="en-US" sz="1700" dirty="0"/>
              <a:t>Given feature matrix </a:t>
            </a:r>
            <a:r>
              <a:rPr lang="en-US" sz="1700" b="1" dirty="0"/>
              <a:t>X</a:t>
            </a:r>
            <a:r>
              <a:rPr lang="en-US" sz="1700" dirty="0"/>
              <a:t>, predict outcome </a:t>
            </a:r>
            <a:r>
              <a:rPr lang="en-US" sz="1700" i="1" dirty="0"/>
              <a:t>Y</a:t>
            </a:r>
            <a:r>
              <a:rPr lang="en-US" sz="1700" dirty="0"/>
              <a:t> using algorithm </a:t>
            </a:r>
            <a:r>
              <a:rPr lang="en-US" sz="1700" i="1" dirty="0"/>
              <a:t>f</a:t>
            </a:r>
            <a:r>
              <a:rPr lang="en-US" sz="1700" dirty="0"/>
              <a:t>.</a:t>
            </a:r>
          </a:p>
          <a:p>
            <a:pPr algn="ctr"/>
            <a:r>
              <a:rPr lang="en-US" sz="1700" i="1" dirty="0"/>
              <a:t>f</a:t>
            </a:r>
            <a:r>
              <a:rPr lang="en-US" sz="1700" dirty="0"/>
              <a:t>: </a:t>
            </a:r>
            <a:r>
              <a:rPr lang="en-US" sz="1700" b="1" dirty="0"/>
              <a:t>X</a:t>
            </a:r>
            <a:r>
              <a:rPr lang="en-US" sz="1700" dirty="0"/>
              <a:t> → </a:t>
            </a:r>
            <a:r>
              <a:rPr lang="en-US" sz="1700" i="1" dirty="0"/>
              <a:t>Y</a:t>
            </a:r>
          </a:p>
          <a:p>
            <a:endParaRPr lang="en-US" sz="1700" i="1" dirty="0"/>
          </a:p>
          <a:p>
            <a:endParaRPr lang="en-US" sz="17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C161EB-4E5F-EC4A-A756-C4AFEBE0536C}"/>
              </a:ext>
            </a:extLst>
          </p:cNvPr>
          <p:cNvSpPr txBox="1"/>
          <p:nvPr/>
        </p:nvSpPr>
        <p:spPr>
          <a:xfrm>
            <a:off x="7200900" y="261461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342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2A756-9DE9-4244-AC53-B79C34E17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US" sz="1700" b="1" dirty="0"/>
              <a:t>Supervised Learning:</a:t>
            </a:r>
          </a:p>
          <a:p>
            <a:r>
              <a:rPr lang="en-US" sz="1700" dirty="0"/>
              <a:t>Given feature matrix </a:t>
            </a:r>
            <a:r>
              <a:rPr lang="en-US" sz="1700" b="1" dirty="0"/>
              <a:t>X</a:t>
            </a:r>
            <a:r>
              <a:rPr lang="en-US" sz="1700" dirty="0"/>
              <a:t>, predict outcome </a:t>
            </a:r>
            <a:r>
              <a:rPr lang="en-US" sz="1700" i="1" dirty="0"/>
              <a:t>Y</a:t>
            </a:r>
            <a:r>
              <a:rPr lang="en-US" sz="1700" dirty="0"/>
              <a:t> using algorithm </a:t>
            </a:r>
            <a:r>
              <a:rPr lang="en-US" sz="1700" i="1" dirty="0"/>
              <a:t>f</a:t>
            </a:r>
            <a:r>
              <a:rPr lang="en-US" sz="1700" dirty="0"/>
              <a:t>.</a:t>
            </a:r>
          </a:p>
          <a:p>
            <a:pPr algn="ctr"/>
            <a:r>
              <a:rPr lang="en-US" sz="1700" i="1" dirty="0"/>
              <a:t>f</a:t>
            </a:r>
            <a:r>
              <a:rPr lang="en-US" sz="1700" dirty="0"/>
              <a:t>: </a:t>
            </a:r>
            <a:r>
              <a:rPr lang="en-US" sz="1700" b="1" dirty="0"/>
              <a:t>X</a:t>
            </a:r>
            <a:r>
              <a:rPr lang="en-US" sz="1700" dirty="0"/>
              <a:t> → </a:t>
            </a:r>
            <a:r>
              <a:rPr lang="en-US" sz="1700" i="1" dirty="0"/>
              <a:t>Y</a:t>
            </a:r>
          </a:p>
          <a:p>
            <a:endParaRPr lang="en-US" sz="1700" i="1" dirty="0"/>
          </a:p>
          <a:p>
            <a:r>
              <a:rPr lang="en-US" sz="1700" b="1" dirty="0"/>
              <a:t>Unsupervised Learning:</a:t>
            </a:r>
          </a:p>
          <a:p>
            <a:r>
              <a:rPr lang="en-US" sz="1700" dirty="0"/>
              <a:t>Given feature matrix </a:t>
            </a:r>
            <a:r>
              <a:rPr lang="en-US" sz="1700" b="1" dirty="0"/>
              <a:t>X</a:t>
            </a:r>
            <a:r>
              <a:rPr lang="en-US" sz="1700" dirty="0"/>
              <a:t>, use algorithm </a:t>
            </a:r>
            <a:r>
              <a:rPr lang="en-US" sz="1700" i="1" dirty="0"/>
              <a:t>f </a:t>
            </a:r>
            <a:r>
              <a:rPr lang="en-US" sz="1700" dirty="0"/>
              <a:t>to do…something.</a:t>
            </a:r>
          </a:p>
          <a:p>
            <a:r>
              <a:rPr lang="en-US" sz="1700" dirty="0"/>
              <a:t>(E.g., detect outliers, project </a:t>
            </a:r>
            <a:r>
              <a:rPr lang="en-US" sz="1700" b="1" dirty="0"/>
              <a:t>X</a:t>
            </a:r>
            <a:r>
              <a:rPr lang="en-US" sz="1700" dirty="0"/>
              <a:t> in low dimensions, cluster observations, etc.)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C161EB-4E5F-EC4A-A756-C4AFEBE0536C}"/>
              </a:ext>
            </a:extLst>
          </p:cNvPr>
          <p:cNvSpPr txBox="1"/>
          <p:nvPr/>
        </p:nvSpPr>
        <p:spPr>
          <a:xfrm>
            <a:off x="7200900" y="261461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799C803-0942-1F45-A78C-863865D0C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US" dirty="0"/>
              <a:t>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3915883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47F247E-B679-44E9-93C2-B2DD5EFB2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E15661-B0F2-42AE-A75B-0999B2CF5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2744" y="484632"/>
            <a:ext cx="8948150" cy="588091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F91B90-49E7-3940-8D06-3B38EB20C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327" y="788416"/>
            <a:ext cx="7923264" cy="149961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Ubiquity of ML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4706C1-38B7-4C23-8749-906CB0DC8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152" y="484632"/>
            <a:ext cx="2128933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D161189-7A5B-4B2B-93DC-777102994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07198" y="1029524"/>
            <a:ext cx="0" cy="914400"/>
          </a:xfrm>
          <a:prstGeom prst="line">
            <a:avLst/>
          </a:prstGeom>
          <a:ln w="19050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5F807-A2A4-9D44-B4CA-9E2D8175D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9327" y="2489202"/>
            <a:ext cx="7923264" cy="3554614"/>
          </a:xfrm>
        </p:spPr>
        <p:txBody>
          <a:bodyPr numCol="2"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ML is currently used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Filter spam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Recommend movies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Label cat pix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Detect fraud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Predict sports outcomes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Read image to text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 Beat you at chess</a:t>
            </a:r>
          </a:p>
          <a:p>
            <a:pPr marL="0" indent="0">
              <a:buNone/>
            </a:pP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447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47F247E-B679-44E9-93C2-B2DD5EFB2B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E15661-B0F2-42AE-A75B-0999B2CF5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2744" y="484632"/>
            <a:ext cx="8948150" cy="588091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F91B90-49E7-3940-8D06-3B38EB20C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327" y="788416"/>
            <a:ext cx="7923264" cy="149961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Ubiquity of ML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4706C1-38B7-4C23-8749-906CB0DC8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152" y="484632"/>
            <a:ext cx="2128933" cy="5880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D161189-7A5B-4B2B-93DC-777102994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207198" y="1029524"/>
            <a:ext cx="0" cy="914400"/>
          </a:xfrm>
          <a:prstGeom prst="line">
            <a:avLst/>
          </a:prstGeom>
          <a:ln w="19050">
            <a:solidFill>
              <a:schemeClr val="accent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5F807-A2A4-9D44-B4CA-9E2D8175D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9327" y="2489202"/>
            <a:ext cx="7923264" cy="3554614"/>
          </a:xfrm>
        </p:spPr>
        <p:txBody>
          <a:bodyPr numCol="2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ML is currently used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Filter spam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Recommend movies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Label cat pix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Detect fraud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Predict sports outcomes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Read image to text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Beat you at chess</a:t>
            </a:r>
          </a:p>
          <a:p>
            <a:pPr marL="0" indent="0">
              <a:buNone/>
            </a:pPr>
            <a:r>
              <a:rPr lang="en-US" sz="2000">
                <a:solidFill>
                  <a:srgbClr val="FFFFFF"/>
                </a:solidFill>
              </a:rPr>
              <a:t>But also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Recognize your face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Detect military targets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Predict criminal recidivism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Screen job applicants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Track online behavior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Guess if you’re gay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 Tweet racist vitriol</a:t>
            </a:r>
          </a:p>
        </p:txBody>
      </p:sp>
    </p:spTree>
    <p:extLst>
      <p:ext uri="{BB962C8B-B14F-4D97-AF65-F5344CB8AC3E}">
        <p14:creationId xmlns:p14="http://schemas.microsoft.com/office/powerpoint/2010/main" val="779277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0890400-BB8B-4A44-AB63-65C7CA223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6F22DF-C5FA-834F-9C15-16CF6E4CF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clinical ml is already here</a:t>
            </a:r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D39B797-CDC6-4529-8A36-9CBFC9816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77597" y="1600200"/>
            <a:ext cx="0" cy="36576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EE0B0-087B-C541-90BD-7C08500E4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9330" y="804333"/>
            <a:ext cx="6257721" cy="5249334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Microsoft’s </a:t>
            </a:r>
            <a:r>
              <a:rPr lang="en-US" dirty="0" err="1"/>
              <a:t>InnerEye</a:t>
            </a:r>
            <a:r>
              <a:rPr lang="en-US" dirty="0"/>
              <a:t> helps NHS radiologists detect cancerous </a:t>
            </a:r>
            <a:r>
              <a:rPr lang="en-US" dirty="0" err="1"/>
              <a:t>tumours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DeepMind Health has partnered with </a:t>
            </a:r>
            <a:r>
              <a:rPr lang="en-US" dirty="0" err="1"/>
              <a:t>Moorfields</a:t>
            </a:r>
            <a:r>
              <a:rPr lang="en-US" dirty="0"/>
              <a:t> Eye Hospital to train models to detect retinal pathologies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Watson for Oncology is (in?)famously deployed at New York’s Memorial Sloan Kettering Cancer Center</a:t>
            </a:r>
          </a:p>
        </p:txBody>
      </p:sp>
    </p:spTree>
    <p:extLst>
      <p:ext uri="{BB962C8B-B14F-4D97-AF65-F5344CB8AC3E}">
        <p14:creationId xmlns:p14="http://schemas.microsoft.com/office/powerpoint/2010/main" val="2644891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2CBBB-F5A5-F04C-8136-8AD112076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AE285-BC1F-114B-BD3D-6E0FF7E79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Good news: algorithms are very good at predicting things!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10000" dirty="0"/>
              <a:t>😃</a:t>
            </a:r>
          </a:p>
        </p:txBody>
      </p:sp>
    </p:spTree>
    <p:extLst>
      <p:ext uri="{BB962C8B-B14F-4D97-AF65-F5344CB8AC3E}">
        <p14:creationId xmlns:p14="http://schemas.microsoft.com/office/powerpoint/2010/main" val="2166939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2CBBB-F5A5-F04C-8136-8AD112076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news &amp; Bad news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AE285-BC1F-114B-BD3D-6E0FF7E79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Good news: algorithms are very good at predicting things! </a:t>
            </a:r>
          </a:p>
          <a:p>
            <a:r>
              <a:rPr lang="en-US" dirty="0"/>
              <a:t>Bad news: algorithms are very bad at explaining things!</a:t>
            </a:r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10000" dirty="0"/>
              <a:t>😢</a:t>
            </a:r>
          </a:p>
        </p:txBody>
      </p:sp>
    </p:spTree>
    <p:extLst>
      <p:ext uri="{BB962C8B-B14F-4D97-AF65-F5344CB8AC3E}">
        <p14:creationId xmlns:p14="http://schemas.microsoft.com/office/powerpoint/2010/main" val="3109801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972C8-91AE-9E45-81D9-04FD67009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/>
              <a:t>Explanation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18B95-0B69-F641-A2F8-CC4999B5A3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r>
              <a:rPr lang="en-GB" b="1" dirty="0"/>
              <a:t>The deductive-nomological model (Hempel, 1965)</a:t>
            </a:r>
            <a:r>
              <a:rPr lang="en-GB" b="1" dirty="0">
                <a:sym typeface="Wingdings" pitchFamily="2" charset="2"/>
              </a:rPr>
              <a:t> </a:t>
            </a:r>
          </a:p>
          <a:p>
            <a:r>
              <a:rPr lang="en-GB" dirty="0">
                <a:sym typeface="Wingdings" pitchFamily="2" charset="2"/>
              </a:rPr>
              <a:t>T</a:t>
            </a:r>
            <a:r>
              <a:rPr lang="en-GB" dirty="0"/>
              <a:t>he explanation for some event </a:t>
            </a:r>
            <a:r>
              <a:rPr lang="en-GB" i="1" dirty="0"/>
              <a:t>E </a:t>
            </a:r>
            <a:r>
              <a:rPr lang="en-GB" dirty="0"/>
              <a:t>consists of two components: </a:t>
            </a:r>
          </a:p>
          <a:p>
            <a:pPr lvl="0"/>
            <a:r>
              <a:rPr lang="en-GB" dirty="0"/>
              <a:t>1) a non-empty set of observation statements </a:t>
            </a:r>
            <a:r>
              <a:rPr lang="en-GB" i="1" dirty="0"/>
              <a:t>S </a:t>
            </a:r>
            <a:r>
              <a:rPr lang="en-GB" dirty="0"/>
              <a:t>= {</a:t>
            </a:r>
            <a:r>
              <a:rPr lang="en-GB" i="1" dirty="0"/>
              <a:t>s</a:t>
            </a:r>
            <a:r>
              <a:rPr lang="en-GB" baseline="-25000" dirty="0"/>
              <a:t>1</a:t>
            </a:r>
            <a:r>
              <a:rPr lang="en-GB" dirty="0"/>
              <a:t>, </a:t>
            </a:r>
            <a:r>
              <a:rPr lang="en-GB" i="1" dirty="0"/>
              <a:t>s</a:t>
            </a:r>
            <a:r>
              <a:rPr lang="en-GB" baseline="-25000" dirty="0"/>
              <a:t>2</a:t>
            </a:r>
            <a:r>
              <a:rPr lang="en-GB" dirty="0"/>
              <a:t>, </a:t>
            </a:r>
            <a:r>
              <a:rPr lang="en-GB" i="1" dirty="0"/>
              <a:t>s</a:t>
            </a:r>
            <a:r>
              <a:rPr lang="en-GB" baseline="-25000" dirty="0"/>
              <a:t>3</a:t>
            </a:r>
            <a:r>
              <a:rPr lang="en-GB" dirty="0"/>
              <a:t>...</a:t>
            </a:r>
            <a:r>
              <a:rPr lang="en-GB" i="1" dirty="0" err="1"/>
              <a:t>s</a:t>
            </a:r>
            <a:r>
              <a:rPr lang="en-GB" i="1" baseline="-25000" dirty="0" err="1"/>
              <a:t>n</a:t>
            </a:r>
            <a:r>
              <a:rPr lang="en-GB" dirty="0"/>
              <a:t>}; and</a:t>
            </a:r>
          </a:p>
          <a:p>
            <a:pPr lvl="0"/>
            <a:r>
              <a:rPr lang="en-GB" dirty="0"/>
              <a:t>2) at least one law-like generalisation </a:t>
            </a:r>
            <a:r>
              <a:rPr lang="en-GB" i="1" dirty="0"/>
              <a:t>L</a:t>
            </a:r>
            <a:r>
              <a:rPr lang="en-GB" dirty="0"/>
              <a:t>, such that</a:t>
            </a:r>
          </a:p>
          <a:p>
            <a:pPr algn="ctr"/>
            <a:r>
              <a:rPr lang="en-GB" dirty="0"/>
              <a:t>(</a:t>
            </a:r>
            <a:r>
              <a:rPr lang="en-GB" i="1" dirty="0"/>
              <a:t>S </a:t>
            </a:r>
            <a:r>
              <a:rPr lang="en-GB" dirty="0"/>
              <a:t>&amp; </a:t>
            </a:r>
            <a:r>
              <a:rPr lang="en-GB" i="1" dirty="0"/>
              <a:t>L</a:t>
            </a:r>
            <a:r>
              <a:rPr lang="en-GB" dirty="0"/>
              <a:t>) → </a:t>
            </a:r>
            <a:r>
              <a:rPr lang="en-GB" i="1" dirty="0"/>
              <a:t>E.</a:t>
            </a:r>
            <a:endParaRPr lang="en-GB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059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4CEAA-7505-6F4C-AB48-2115828A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 dirty="0"/>
              <a:t>explanation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1CD71-9E93-F64F-B6AE-87BBAFE53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r>
              <a:rPr lang="en-US" b="1" dirty="0"/>
              <a:t>Objection 1: DN model is unnecessary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GB" i="1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s</a:t>
            </a:r>
            <a:r>
              <a:rPr lang="en-GB" baseline="-25000" dirty="0"/>
              <a:t>1</a:t>
            </a:r>
            <a:r>
              <a:rPr lang="en-GB" dirty="0"/>
              <a:t>: Patient </a:t>
            </a:r>
            <a:r>
              <a:rPr lang="en-GB" i="1" dirty="0"/>
              <a:t>A </a:t>
            </a:r>
            <a:r>
              <a:rPr lang="en-GB" dirty="0"/>
              <a:t>has infection </a:t>
            </a:r>
            <a:r>
              <a:rPr lang="en-GB" i="1" dirty="0"/>
              <a:t>x</a:t>
            </a:r>
            <a:br>
              <a:rPr lang="en-GB" i="1" dirty="0"/>
            </a:br>
            <a:r>
              <a:rPr lang="en-GB" i="1" dirty="0"/>
              <a:t>s</a:t>
            </a:r>
            <a:r>
              <a:rPr lang="en-GB" baseline="-25000" dirty="0"/>
              <a:t>2</a:t>
            </a:r>
            <a:r>
              <a:rPr lang="en-GB" dirty="0"/>
              <a:t>: Patient </a:t>
            </a:r>
            <a:r>
              <a:rPr lang="en-GB" i="1" dirty="0"/>
              <a:t>A </a:t>
            </a:r>
            <a:r>
              <a:rPr lang="en-GB" dirty="0"/>
              <a:t>receives treatment</a:t>
            </a:r>
            <a:br>
              <a:rPr lang="en-GB" dirty="0"/>
            </a:br>
            <a:r>
              <a:rPr lang="en-GB" i="1" dirty="0"/>
              <a:t>L</a:t>
            </a:r>
            <a:r>
              <a:rPr lang="en-GB" baseline="-25000" dirty="0"/>
              <a:t>1</a:t>
            </a:r>
            <a:r>
              <a:rPr lang="en-GB" dirty="0"/>
              <a:t>: 0% of untreated patients with infection </a:t>
            </a:r>
            <a:r>
              <a:rPr lang="en-GB" i="1" dirty="0"/>
              <a:t>x </a:t>
            </a:r>
            <a:r>
              <a:rPr lang="en-GB" dirty="0"/>
              <a:t>survive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L</a:t>
            </a:r>
            <a:r>
              <a:rPr lang="en-GB" baseline="-25000" dirty="0"/>
              <a:t>2</a:t>
            </a:r>
            <a:r>
              <a:rPr lang="en-GB" dirty="0"/>
              <a:t>: 99% of treated patients with infection </a:t>
            </a:r>
            <a:r>
              <a:rPr lang="en-GB" i="1" dirty="0"/>
              <a:t>x </a:t>
            </a:r>
            <a:r>
              <a:rPr lang="en-GB" dirty="0"/>
              <a:t>survive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---------------------------------------------------------------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E</a:t>
            </a:r>
            <a:r>
              <a:rPr lang="en-GB" dirty="0"/>
              <a:t>: Patient </a:t>
            </a:r>
            <a:r>
              <a:rPr lang="en-GB" i="1" dirty="0"/>
              <a:t>A </a:t>
            </a:r>
            <a:r>
              <a:rPr lang="en-GB" dirty="0"/>
              <a:t>survives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739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999EB-0A74-2846-A3C2-0F671193E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 dirty="0"/>
              <a:t>Explanation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0262C-5355-6747-9103-7317F70F6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r>
              <a:rPr lang="en-US" b="1" dirty="0"/>
              <a:t>Objection 2: DN model is insufficient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GB" i="1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S</a:t>
            </a:r>
            <a:r>
              <a:rPr lang="en-GB" dirty="0"/>
              <a:t>: John Jones is a male who has been taking birth control pills regularly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L</a:t>
            </a:r>
            <a:r>
              <a:rPr lang="en-GB" dirty="0"/>
              <a:t>: All males who take birth control pills regularly fail to get pregnant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-----------------------------------------------------------------------------------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i="1" dirty="0"/>
              <a:t>E</a:t>
            </a:r>
            <a:r>
              <a:rPr lang="en-GB" dirty="0"/>
              <a:t>: John Jones fails to get pregnant </a:t>
            </a:r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618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C597-2552-1147-8242-733EF494A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 dirty="0"/>
              <a:t>Explanation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13F0F-B734-4648-95E8-C72DC9D0C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r>
              <a:rPr lang="en-US" b="1" dirty="0"/>
              <a:t>Objection 3: DN model fails when </a:t>
            </a:r>
            <a:r>
              <a:rPr lang="en-US" b="1" i="1" dirty="0"/>
              <a:t>L</a:t>
            </a:r>
            <a:r>
              <a:rPr lang="en-US" b="1" dirty="0"/>
              <a:t> or </a:t>
            </a:r>
            <a:r>
              <a:rPr lang="en-US" b="1" i="1" dirty="0"/>
              <a:t>S</a:t>
            </a:r>
            <a:r>
              <a:rPr lang="en-US" b="1" dirty="0"/>
              <a:t> is too complex</a:t>
            </a:r>
          </a:p>
          <a:p>
            <a:endParaRPr lang="en-US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convolutional neural network">
            <a:extLst>
              <a:ext uri="{FF2B5EF4-FFF2-40B4-BE49-F238E27FC236}">
                <a16:creationId xmlns:a16="http://schemas.microsoft.com/office/drawing/2014/main" id="{D29CC108-2AFA-6842-935E-3603346D4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02" y="2848896"/>
            <a:ext cx="8018272" cy="325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10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B14F7-3C07-4B43-8404-08DE7BDA6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05A58-061B-3349-8A42-FE4F51E1D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Miller (2017) surveys a wide array of literature on explanation and highlights four key points. Successful explanations are: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Contrastive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Selective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Causal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Social</a:t>
            </a:r>
          </a:p>
        </p:txBody>
      </p:sp>
    </p:spTree>
    <p:extLst>
      <p:ext uri="{BB962C8B-B14F-4D97-AF65-F5344CB8AC3E}">
        <p14:creationId xmlns:p14="http://schemas.microsoft.com/office/powerpoint/2010/main" val="297831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4C48A-9710-1441-B7D9-76AE3268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5"/>
            <a:ext cx="3630168" cy="1677467"/>
          </a:xfrm>
        </p:spPr>
        <p:txBody>
          <a:bodyPr>
            <a:normAutofit/>
          </a:bodyPr>
          <a:lstStyle/>
          <a:p>
            <a:r>
              <a:rPr lang="en-US" sz="4400"/>
              <a:t>Why explain?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2423548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0DBB0-972D-2741-A447-351040D1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584415"/>
            <a:ext cx="4254832" cy="3724944"/>
          </a:xfrm>
        </p:spPr>
        <p:txBody>
          <a:bodyPr>
            <a:normAutofit/>
          </a:bodyPr>
          <a:lstStyle/>
          <a:p>
            <a:r>
              <a:rPr lang="en-US" sz="2000" b="1" dirty="0"/>
              <a:t>Reason 1: To Audit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Fairness, accountability, and transparency (FAT ML)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51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4C48A-9710-1441-B7D9-76AE3268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5"/>
            <a:ext cx="3630168" cy="1677467"/>
          </a:xfrm>
        </p:spPr>
        <p:txBody>
          <a:bodyPr>
            <a:normAutofit/>
          </a:bodyPr>
          <a:lstStyle/>
          <a:p>
            <a:r>
              <a:rPr lang="en-US" sz="4400"/>
              <a:t>Why explain?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2423548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1E90582-F166-A148-9A6F-15D125ACEEB8}"/>
              </a:ext>
            </a:extLst>
          </p:cNvPr>
          <p:cNvSpPr txBox="1">
            <a:spLocks/>
          </p:cNvSpPr>
          <p:nvPr/>
        </p:nvSpPr>
        <p:spPr>
          <a:xfrm>
            <a:off x="1024129" y="2584415"/>
            <a:ext cx="4254832" cy="3724944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Reason 1: To Audit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Fairness, accountability, and transparency (FAT ML)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European Union’s 2018 General Data Protection Regulation (GDPR) may provide data subjects a “right to explanation” (Goodman &amp; Flaxman, 2016)</a:t>
            </a:r>
          </a:p>
        </p:txBody>
      </p:sp>
    </p:spTree>
    <p:extLst>
      <p:ext uri="{BB962C8B-B14F-4D97-AF65-F5344CB8AC3E}">
        <p14:creationId xmlns:p14="http://schemas.microsoft.com/office/powerpoint/2010/main" val="29046512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4C48A-9710-1441-B7D9-76AE3268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5"/>
            <a:ext cx="3630168" cy="1677467"/>
          </a:xfrm>
        </p:spPr>
        <p:txBody>
          <a:bodyPr>
            <a:normAutofit/>
          </a:bodyPr>
          <a:lstStyle/>
          <a:p>
            <a:r>
              <a:rPr lang="en-US" sz="4400"/>
              <a:t>Why explain?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2423548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2BFF49DA-D5E4-A04D-8C1A-46A171F17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584415"/>
            <a:ext cx="4254832" cy="3724944"/>
          </a:xfrm>
        </p:spPr>
        <p:txBody>
          <a:bodyPr>
            <a:normAutofit/>
          </a:bodyPr>
          <a:lstStyle/>
          <a:p>
            <a:r>
              <a:rPr lang="en-US" sz="2000" b="1" dirty="0"/>
              <a:t>Reason 1: To Audit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Fairness, accountability, and transparency (FAT ML)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European Union’s 2018 General Data Protection Regulation (GDPR) may provide data subjects a “right to explanation” (Goodman &amp; Flaxman, 2016)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 Or maybe not (Wachter et al., 2017)</a:t>
            </a:r>
          </a:p>
        </p:txBody>
      </p:sp>
    </p:spTree>
    <p:extLst>
      <p:ext uri="{BB962C8B-B14F-4D97-AF65-F5344CB8AC3E}">
        <p14:creationId xmlns:p14="http://schemas.microsoft.com/office/powerpoint/2010/main" val="1119018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FAE1107-CEC3-4041-8BAA-CDB6F6759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4C48A-9710-1441-B7D9-76AE3268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3779085" cy="149961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Why explain?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EA88FB-F5DD-45CE-AAE1-7B33D0ABD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0DBB0-972D-2741-A447-351040D1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3791711" cy="393192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</a:rPr>
              <a:t>Reason 2: To Validate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 descr="A dog looking at the camera&#10;&#10;Description automatically generated">
            <a:extLst>
              <a:ext uri="{FF2B5EF4-FFF2-40B4-BE49-F238E27FC236}">
                <a16:creationId xmlns:a16="http://schemas.microsoft.com/office/drawing/2014/main" id="{7E8E1F5B-D045-9241-971A-1383FF3BF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962722"/>
            <a:ext cx="5455921" cy="293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57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86BE877-8405-42B2-A8E4-BF4224E01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F4916F3-5270-48BF-8D54-7990F611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0178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B4C48A-9710-1441-B7D9-76AE3268D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4454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Why explain?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0DBB0-972D-2741-A447-351040D1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9099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Reason 3: To Discover</a:t>
            </a:r>
          </a:p>
        </p:txBody>
      </p:sp>
      <p:pic>
        <p:nvPicPr>
          <p:cNvPr id="4" name="Picture 3" descr="A close up of a map&#13;&#10;&#13;&#10;Description automatically generated">
            <a:extLst>
              <a:ext uri="{FF2B5EF4-FFF2-40B4-BE49-F238E27FC236}">
                <a16:creationId xmlns:a16="http://schemas.microsoft.com/office/drawing/2014/main" id="{2389ADE2-E45A-F546-9B36-E2B818EF50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740699"/>
            <a:ext cx="5459470" cy="5377577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49244C8-BD6D-4309-8235-706CBF26E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06857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10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411DB08-1669-426B-BBEB-FAD285EF8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29E4219-121F-4CD1-AA58-24746CD29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1B209E-F8F7-F84F-8BC6-E1D78530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6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What?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5B14A7-6EBF-DA45-A500-47D33A399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Global vs. Local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2F50912-06FD-4216-BAD3-21050F59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AD03CB9-E7B4-2042-A847-611D43DF4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23403"/>
            <a:ext cx="5459470" cy="341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38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42DD0C21-8FEE-4C18-8789-CC8ABE206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4B51757-7607-4CEA-A0EE-3C5BDC2C1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1998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1B209E-F8F7-F84F-8BC6-E1D78530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What?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5B14A7-6EBF-DA45-A500-47D33A399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600" y="4960137"/>
            <a:ext cx="3200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FFFF"/>
                </a:solidFill>
              </a:rPr>
              <a:t>Contrastive Counterfactuals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9144CC73-0CE3-B449-9772-06FDE3716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76" y="1297073"/>
            <a:ext cx="10917644" cy="199247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EF39256-F095-41C8-8707-6C1A665E8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406507" y="5220212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151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1B209E-F8F7-F84F-8BC6-E1D78530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US" dirty="0"/>
              <a:t>Explain What?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5B14A7-6EBF-DA45-A500-47D33A399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 numCol="2">
            <a:normAutofit/>
          </a:bodyPr>
          <a:lstStyle/>
          <a:p>
            <a:pPr>
              <a:spcBef>
                <a:spcPts val="0"/>
              </a:spcBef>
              <a:spcAft>
                <a:spcPts val="1000"/>
              </a:spcAft>
            </a:pPr>
            <a:r>
              <a:rPr lang="en-US" sz="2000" b="1" dirty="0"/>
              <a:t>Model-Specific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DeepLift</a:t>
            </a:r>
            <a:r>
              <a:rPr lang="en-US" sz="2000" dirty="0"/>
              <a:t>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(</a:t>
            </a:r>
            <a:r>
              <a:rPr lang="en-US" sz="2000" dirty="0" err="1"/>
              <a:t>Shrikumar</a:t>
            </a:r>
            <a:r>
              <a:rPr lang="en-US" sz="2000" dirty="0"/>
              <a:t> et al., 2017)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RF permutations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(</a:t>
            </a:r>
            <a:r>
              <a:rPr lang="en-US" sz="2000" dirty="0" err="1"/>
              <a:t>Breiman</a:t>
            </a:r>
            <a:r>
              <a:rPr lang="en-US" sz="2000" dirty="0"/>
              <a:t>, 2001)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Fixed-X knockoffs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(Barber &amp; </a:t>
            </a:r>
            <a:r>
              <a:rPr lang="en-US" sz="2000" dirty="0" err="1"/>
              <a:t>Candès</a:t>
            </a:r>
            <a:r>
              <a:rPr lang="en-US" sz="2000" dirty="0"/>
              <a:t>, 2015)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b="1" dirty="0"/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000" b="1" dirty="0"/>
              <a:t>Model-Agnostic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LIME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(Ribeiro et al., 2016)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SHAP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(Lundberg &amp; Lee, 2017)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SBRL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(Yang et al., 2017)</a:t>
            </a:r>
          </a:p>
        </p:txBody>
      </p:sp>
    </p:spTree>
    <p:extLst>
      <p:ext uri="{BB962C8B-B14F-4D97-AF65-F5344CB8AC3E}">
        <p14:creationId xmlns:p14="http://schemas.microsoft.com/office/powerpoint/2010/main" val="42151851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411DB08-1669-426B-BBEB-FAD285EF8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9E4219-121F-4CD1-AA58-24746CD29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490FFF-682E-DD4B-AD4C-B546046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6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DE45A-291B-E947-B1A1-4D647F53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Feature Importance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2F50912-06FD-4216-BAD3-21050F59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F1A3C329-E8D0-C445-BE3A-E59A4C9AC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078269"/>
            <a:ext cx="5459470" cy="270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39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42DD0C21-8FEE-4C18-8789-CC8ABE206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4B51757-7607-4CEA-A0EE-3C5BDC2C1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1998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490FFF-682E-DD4B-AD4C-B546046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DE45A-291B-E947-B1A1-4D647F53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600" y="4960137"/>
            <a:ext cx="3200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Local Linear Approximations</a:t>
            </a:r>
          </a:p>
        </p:txBody>
      </p:sp>
      <p:pic>
        <p:nvPicPr>
          <p:cNvPr id="2050" name="Picture 2" descr="Image result for local linearization">
            <a:extLst>
              <a:ext uri="{FF2B5EF4-FFF2-40B4-BE49-F238E27FC236}">
                <a16:creationId xmlns:a16="http://schemas.microsoft.com/office/drawing/2014/main" id="{C90A2D72-A2DF-B843-BE79-69DFEF726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91" y="640080"/>
            <a:ext cx="6580013" cy="330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FEF39256-F095-41C8-8707-6C1A665E8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406507" y="5220212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1081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86BE877-8405-42B2-A8E4-BF4224E01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F4916F3-5270-48BF-8D54-7990F611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0178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490FFF-682E-DD4B-AD4C-B546046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4454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DE45A-291B-E947-B1A1-4D647F53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9099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Saliency Maps</a:t>
            </a:r>
          </a:p>
        </p:txBody>
      </p:sp>
      <p:pic>
        <p:nvPicPr>
          <p:cNvPr id="5" name="Picture 4" descr="A close up of a bird&#10;&#10;Description automatically generated">
            <a:extLst>
              <a:ext uri="{FF2B5EF4-FFF2-40B4-BE49-F238E27FC236}">
                <a16:creationId xmlns:a16="http://schemas.microsoft.com/office/drawing/2014/main" id="{621CAE8C-E600-5F49-8896-D53655F45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86647"/>
            <a:ext cx="5459470" cy="4285682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49244C8-BD6D-4309-8235-706CBF26E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06857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1494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2DD0C21-8FEE-4C18-8789-CC8ABE206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4B51757-7607-4CEA-A0EE-3C5BDC2C1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1998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490FFF-682E-DD4B-AD4C-B546046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DE45A-291B-E947-B1A1-4D647F53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600" y="4960137"/>
            <a:ext cx="3200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Rule Lists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53866FF-3F1B-AF49-8D40-B8D7EE6C7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488" y="640080"/>
            <a:ext cx="8817219" cy="3306457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F39256-F095-41C8-8707-6C1A665E8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406507" y="5220212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2540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411DB08-1669-426B-BBEB-FAD285EF8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9E4219-121F-4CD1-AA58-24746CD29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490FFF-682E-DD4B-AD4C-B546046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6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DE45A-291B-E947-B1A1-4D647F531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FFFF"/>
                </a:solidFill>
              </a:rPr>
              <a:t>Counterfactuals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2F50912-06FD-4216-BAD3-21050F595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CD99F21F-A922-AE43-B7E7-BC5C705C1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368538"/>
            <a:ext cx="5459470" cy="412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86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E456EE-9AD5-5844-A977-0721AA7EA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US" dirty="0"/>
              <a:t>Measuring explanations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725CB-C5AA-804E-9A23-8E59BAA75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GB" sz="2000"/>
              <a:t>“[T]he task of interpretation appears underspecified. Papers provide diverse and sometimes non-overlapping motivations for interpretability, and offer myriad notions of what attributes render models interpretable.” (Lipton, 2017, p. 1)</a:t>
            </a:r>
          </a:p>
          <a:p>
            <a:endParaRPr lang="en-GB" sz="2000"/>
          </a:p>
          <a:p>
            <a:r>
              <a:rPr lang="en-GB" sz="2000"/>
              <a:t>“Unfortunately, there is little consensus on what interpretability in machine learning is and how to evaluate it for benchmarking.” (Doshi-Velez &amp; Kim, 2017, p. 1)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9264336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2DD0C21-8FEE-4C18-8789-CC8ABE206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4B51757-7607-4CEA-A0EE-3C5BDC2C1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1998"/>
            <a:ext cx="12188952" cy="22855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820585-A46E-6D44-8602-1398588DA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Humans vs. math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BE97D-3870-F641-AB31-DE707ED85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600" y="4960137"/>
            <a:ext cx="3200400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>
                <a:solidFill>
                  <a:srgbClr val="FFFFFF"/>
                </a:solidFill>
              </a:rPr>
              <a:t>Fidelity &amp; Sparsity</a:t>
            </a:r>
          </a:p>
        </p:txBody>
      </p:sp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id="{21CC33BA-C3F4-3B41-BF08-D2E81ADDB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758" y="640080"/>
            <a:ext cx="7514679" cy="3306457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F39256-F095-41C8-8707-6C1A665E8F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406507" y="5220212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4298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9BB59-B6F0-BF46-A42B-AFACD0905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111A6-764D-9E44-B92E-D1A7F09B1F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90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9BB59-B6F0-BF46-A42B-AFACD0905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8018272" cy="1499616"/>
          </a:xfrm>
        </p:spPr>
        <p:txBody>
          <a:bodyPr>
            <a:normAutofit/>
          </a:bodyPr>
          <a:lstStyle/>
          <a:p>
            <a:r>
              <a:rPr lang="en-US"/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111A6-764D-9E44-B92E-D1A7F09B1F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8018271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Explanations are thoroughly context-dependent: who’s the audience? What’s the goal?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Tradeoffs between fidelity to the target model and explanatory parsimony are inevitable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Explanations are a process, not a product</a:t>
            </a: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77D7B666-D5E6-48CE-B26A-FB5E5C34A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5601"/>
            <a:ext cx="228692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F6EE670A-A41A-44AD-BC1C-2090365EB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4394539"/>
            <a:ext cx="2286920" cy="2029724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25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6DB4E-400D-F343-887A-60A99C357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AA32A-F63A-1B41-8DEE-8243B5A61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>
              <a:spcBef>
                <a:spcPts val="200"/>
              </a:spcBef>
            </a:pPr>
            <a:r>
              <a:rPr lang="en-US" sz="1300" dirty="0"/>
              <a:t>Barber, R. F., &amp; </a:t>
            </a:r>
            <a:r>
              <a:rPr lang="en-US" sz="1300" dirty="0" err="1"/>
              <a:t>Candès</a:t>
            </a:r>
            <a:r>
              <a:rPr lang="en-US" sz="1300" dirty="0"/>
              <a:t>, E. J. (2015). Controlling the false discovery rate via knockoffs. </a:t>
            </a:r>
            <a:r>
              <a:rPr lang="en-US" sz="1300" i="1" dirty="0"/>
              <a:t>Ann. Statist.</a:t>
            </a:r>
            <a:r>
              <a:rPr lang="en-US" sz="1300" dirty="0"/>
              <a:t>, </a:t>
            </a:r>
            <a:r>
              <a:rPr lang="en-US" sz="1300" i="1" dirty="0"/>
              <a:t>43</a:t>
            </a:r>
            <a:r>
              <a:rPr lang="en-US" sz="1300" dirty="0"/>
              <a:t>(5), 2055–2085. 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 err="1"/>
              <a:t>Breiman</a:t>
            </a:r>
            <a:r>
              <a:rPr lang="en-US" sz="1300" dirty="0"/>
              <a:t>, L. (2001). Random Forests. </a:t>
            </a:r>
            <a:r>
              <a:rPr lang="en-US" sz="1300" i="1" dirty="0"/>
              <a:t>Machine Learning</a:t>
            </a:r>
            <a:r>
              <a:rPr lang="en-US" sz="1300" dirty="0"/>
              <a:t>, </a:t>
            </a:r>
            <a:r>
              <a:rPr lang="en-US" sz="1300" i="1" dirty="0"/>
              <a:t>45</a:t>
            </a:r>
            <a:r>
              <a:rPr lang="en-US" sz="1300" dirty="0"/>
              <a:t>(1), 1–33. 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Doshi-Velez, F., &amp; Kim, B. (2017). Towards A Rigorous Science of Interpretable Machine Learning, (</a:t>
            </a:r>
            <a:r>
              <a:rPr lang="en-US" sz="1300" dirty="0" err="1"/>
              <a:t>Ml</a:t>
            </a:r>
            <a:r>
              <a:rPr lang="en-US" sz="1300" dirty="0"/>
              <a:t>), 1–13. Retrieved from http://</a:t>
            </a:r>
            <a:r>
              <a:rPr lang="en-US" sz="1300" dirty="0" err="1"/>
              <a:t>arxiv.org</a:t>
            </a:r>
            <a:r>
              <a:rPr lang="en-US" sz="1300" dirty="0"/>
              <a:t>/abs/1702.08608</a:t>
            </a:r>
          </a:p>
          <a:p>
            <a:pPr>
              <a:spcBef>
                <a:spcPts val="200"/>
              </a:spcBef>
            </a:pPr>
            <a:r>
              <a:rPr lang="en-US" sz="1300" dirty="0"/>
              <a:t>Hempel, C. (1965). </a:t>
            </a:r>
            <a:r>
              <a:rPr lang="en-US" sz="1300" i="1" dirty="0"/>
              <a:t>Aspects of Scientific Explanation and Other Essays in the Philosophy of Science</a:t>
            </a:r>
            <a:r>
              <a:rPr lang="en-US" sz="1300" dirty="0"/>
              <a:t>. New York: Free Press.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 err="1"/>
              <a:t>Letham</a:t>
            </a:r>
            <a:r>
              <a:rPr lang="en-US" sz="1300" dirty="0"/>
              <a:t>, B., Rudin, C., McCormick, T. H., &amp; Madigan, D. (2015). Interpretable classifiers using rules and Bayesian analysis: Building a better stroke prediction model. </a:t>
            </a:r>
            <a:r>
              <a:rPr lang="en-US" sz="1300" i="1" dirty="0"/>
              <a:t>Ann. Appl. Stat.</a:t>
            </a:r>
            <a:r>
              <a:rPr lang="en-US" sz="1300" dirty="0"/>
              <a:t>, </a:t>
            </a:r>
            <a:r>
              <a:rPr lang="en-US" sz="1300" i="1" dirty="0"/>
              <a:t>9</a:t>
            </a:r>
            <a:r>
              <a:rPr lang="en-US" sz="1300" dirty="0"/>
              <a:t>(3), 1350–1371. 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Lipton, Z. C. (2016). The Mythos of Model Interpretability. Retrieved from http://</a:t>
            </a:r>
            <a:r>
              <a:rPr lang="en-US" sz="1300" dirty="0" err="1"/>
              <a:t>arxiv.org</a:t>
            </a:r>
            <a:r>
              <a:rPr lang="en-US" sz="1300" dirty="0"/>
              <a:t>/abs/1606.03490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Lundberg, S. M., &amp; Lee, S.I. (2017). A Unified Approach to Interpreting Model Predictions. In I. Guyon, U. V </a:t>
            </a:r>
            <a:r>
              <a:rPr lang="en-US" sz="1300" dirty="0" err="1"/>
              <a:t>Luxburg</a:t>
            </a:r>
            <a:r>
              <a:rPr lang="en-US" sz="1300" dirty="0"/>
              <a:t>, S. </a:t>
            </a:r>
            <a:r>
              <a:rPr lang="en-US" sz="1300" dirty="0" err="1"/>
              <a:t>Bengio</a:t>
            </a:r>
            <a:r>
              <a:rPr lang="en-US" sz="1300" dirty="0"/>
              <a:t>, H. Wallach, R. Fergus, S. </a:t>
            </a:r>
            <a:r>
              <a:rPr lang="en-US" sz="1300" dirty="0" err="1"/>
              <a:t>Vishwanathan</a:t>
            </a:r>
            <a:r>
              <a:rPr lang="en-US" sz="1300" dirty="0"/>
              <a:t>, &amp; R. Garnett (Eds.), </a:t>
            </a:r>
            <a:r>
              <a:rPr lang="en-US" sz="1300" i="1" dirty="0"/>
              <a:t>Advances in Neural Information Processing Systems 30</a:t>
            </a:r>
            <a:r>
              <a:rPr lang="en-US" sz="1300" dirty="0"/>
              <a:t> (pp. 4765–4774). Curran Associates, Inc. </a:t>
            </a:r>
          </a:p>
          <a:p>
            <a:pPr>
              <a:spcBef>
                <a:spcPts val="200"/>
              </a:spcBef>
            </a:pPr>
            <a:r>
              <a:rPr lang="en-US" sz="1300" dirty="0"/>
              <a:t>Miller, T. (2017). Explanation in artificial intelligence: Insights from the social sciences. </a:t>
            </a:r>
            <a:r>
              <a:rPr lang="en-US" sz="1300" i="1" dirty="0" err="1"/>
              <a:t>arXiv</a:t>
            </a:r>
            <a:r>
              <a:rPr lang="en-US" sz="1300" i="1" dirty="0"/>
              <a:t> </a:t>
            </a:r>
            <a:r>
              <a:rPr lang="en-US" sz="1300" dirty="0"/>
              <a:t>preprint 1706.07269.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Ribeiro, M. T., Singh, S., &amp; </a:t>
            </a:r>
            <a:r>
              <a:rPr lang="en-US" sz="1300" dirty="0" err="1"/>
              <a:t>Guestrin</a:t>
            </a:r>
            <a:r>
              <a:rPr lang="en-US" sz="1300" dirty="0"/>
              <a:t>, C. (2016). “Why Should I Trust You?”: Explaining the Predictions of Any Classifier. In </a:t>
            </a:r>
            <a:r>
              <a:rPr lang="en-US" sz="1300" i="1" dirty="0"/>
              <a:t>Proceedings of the 22nd ACM SIGKDD International Conference on Knowledge Discovery and Data Mining</a:t>
            </a:r>
            <a:r>
              <a:rPr lang="en-US" sz="1300" dirty="0"/>
              <a:t> (pp. 1135–1144). New York, NY, USA: ACM. 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Ribeiro, M. T., Singh, S., &amp; </a:t>
            </a:r>
            <a:r>
              <a:rPr lang="en-US" sz="1300" dirty="0" err="1"/>
              <a:t>Guestrin</a:t>
            </a:r>
            <a:r>
              <a:rPr lang="en-US" sz="1300" dirty="0"/>
              <a:t>, C. (2018). Anchors: High-Precision Model-Agnostic Explanations. In </a:t>
            </a:r>
            <a:r>
              <a:rPr lang="en-US" sz="1300" i="1" dirty="0"/>
              <a:t>AAAI</a:t>
            </a:r>
            <a:r>
              <a:rPr lang="en-US" sz="1300" dirty="0"/>
              <a:t>.</a:t>
            </a:r>
          </a:p>
          <a:p>
            <a:pPr>
              <a:spcBef>
                <a:spcPts val="200"/>
              </a:spcBef>
            </a:pPr>
            <a:r>
              <a:rPr lang="en-US" sz="1300" dirty="0"/>
              <a:t>Salmon, W. (1984). </a:t>
            </a:r>
            <a:r>
              <a:rPr lang="en-US" sz="1300" i="1" dirty="0"/>
              <a:t>Scientific Explanation and the Causal Structure of the World</a:t>
            </a:r>
            <a:r>
              <a:rPr lang="en-US" sz="1300" dirty="0"/>
              <a:t>. Princeton: Princeton University Press.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 err="1"/>
              <a:t>Shrikumar</a:t>
            </a:r>
            <a:r>
              <a:rPr lang="en-US" sz="1300" dirty="0"/>
              <a:t>, A., Greenside, P., &amp; </a:t>
            </a:r>
            <a:r>
              <a:rPr lang="en-US" sz="1300" dirty="0" err="1"/>
              <a:t>Kundaje</a:t>
            </a:r>
            <a:r>
              <a:rPr lang="en-US" sz="1300" dirty="0"/>
              <a:t>, A. (2017). Learning Important Features Through Propagating Activation Differences. Retrieved from http://</a:t>
            </a:r>
            <a:r>
              <a:rPr lang="en-US" sz="1300" dirty="0" err="1"/>
              <a:t>arxiv.org</a:t>
            </a:r>
            <a:r>
              <a:rPr lang="en-US" sz="1300" dirty="0"/>
              <a:t>/abs/1704.02685.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Wachter, S., </a:t>
            </a:r>
            <a:r>
              <a:rPr lang="en-US" sz="1300" dirty="0" err="1"/>
              <a:t>Mittelstadt</a:t>
            </a:r>
            <a:r>
              <a:rPr lang="en-US" sz="1300" dirty="0"/>
              <a:t>, B., &amp; </a:t>
            </a:r>
            <a:r>
              <a:rPr lang="en-US" sz="1300" dirty="0" err="1"/>
              <a:t>Floridi</a:t>
            </a:r>
            <a:r>
              <a:rPr lang="en-US" sz="1300" dirty="0"/>
              <a:t>, L. (2017). Why a right to explanation of automated decision-making does not exist in the general data protection regulation. </a:t>
            </a:r>
            <a:r>
              <a:rPr lang="en-US" sz="1300" i="1" dirty="0"/>
              <a:t>International Data Privacy Law</a:t>
            </a:r>
            <a:r>
              <a:rPr lang="en-US" sz="1300" dirty="0"/>
              <a:t>, </a:t>
            </a:r>
            <a:r>
              <a:rPr lang="en-US" sz="1300" i="1" dirty="0"/>
              <a:t>7</a:t>
            </a:r>
            <a:r>
              <a:rPr lang="en-US" sz="1300" dirty="0"/>
              <a:t>(2), 76–99. 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Wachter, S., </a:t>
            </a:r>
            <a:r>
              <a:rPr lang="en-US" sz="1300" dirty="0" err="1"/>
              <a:t>Mittelstadt</a:t>
            </a:r>
            <a:r>
              <a:rPr lang="en-US" sz="1300" dirty="0"/>
              <a:t>, B., &amp; Russell, C. (2018). Counterfactual Explanations without Opening the Black Box: Automated Decisions and the GDPR. </a:t>
            </a:r>
            <a:r>
              <a:rPr lang="en-US" sz="1300" i="1" dirty="0"/>
              <a:t>Harvard Journal of Law and Technology</a:t>
            </a:r>
            <a:r>
              <a:rPr lang="en-US" sz="1300" dirty="0"/>
              <a:t>, </a:t>
            </a:r>
            <a:r>
              <a:rPr lang="en-US" sz="1300" i="1" dirty="0"/>
              <a:t>31</a:t>
            </a:r>
            <a:r>
              <a:rPr lang="en-US" sz="1300" dirty="0"/>
              <a:t>(2), 841–887.</a:t>
            </a:r>
            <a:endParaRPr lang="en-GB" sz="1300" dirty="0"/>
          </a:p>
          <a:p>
            <a:pPr>
              <a:spcBef>
                <a:spcPts val="200"/>
              </a:spcBef>
            </a:pPr>
            <a:r>
              <a:rPr lang="en-US" sz="1300" dirty="0"/>
              <a:t>Yang, H., Rudin, C., &amp; Seltzer, M. (2016). Scalable Bayesian Rule Lists.</a:t>
            </a:r>
            <a:endParaRPr lang="en-GB" sz="1300" dirty="0"/>
          </a:p>
          <a:p>
            <a:pPr>
              <a:spcBef>
                <a:spcPts val="200"/>
              </a:spcBef>
            </a:pP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14849532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EC957-9D20-3A4F-9D2F-4AD20F5A9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B664F-C33C-3A49-A245-022C2D6FD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questions, complaints, and/or readings, email me:</a:t>
            </a:r>
          </a:p>
          <a:p>
            <a:pPr algn="ctr"/>
            <a:r>
              <a:rPr lang="en-US" dirty="0">
                <a:hlinkClick r:id="rId2"/>
              </a:rPr>
              <a:t>david.watson@oii.ox.ac.uk</a:t>
            </a:r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108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1430</Words>
  <Application>Microsoft Macintosh PowerPoint</Application>
  <PresentationFormat>Widescreen</PresentationFormat>
  <Paragraphs>179</Paragraphs>
  <Slides>33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Tw Cen MT</vt:lpstr>
      <vt:lpstr>Tw Cen MT Condensed</vt:lpstr>
      <vt:lpstr>Wingdings 3</vt:lpstr>
      <vt:lpstr>Integral</vt:lpstr>
      <vt:lpstr>Introduction to  explainable ai</vt:lpstr>
      <vt:lpstr>Overview</vt:lpstr>
      <vt:lpstr>Machine learning</vt:lpstr>
      <vt:lpstr>Machine learning</vt:lpstr>
      <vt:lpstr>Ubiquity of ML</vt:lpstr>
      <vt:lpstr>Ubiquity of ML</vt:lpstr>
      <vt:lpstr>clinical ml is already here</vt:lpstr>
      <vt:lpstr>Good news</vt:lpstr>
      <vt:lpstr>Good news &amp; Bad news</vt:lpstr>
      <vt:lpstr>Explanation</vt:lpstr>
      <vt:lpstr>explanation</vt:lpstr>
      <vt:lpstr>Explanation</vt:lpstr>
      <vt:lpstr>Explanation</vt:lpstr>
      <vt:lpstr>explanation</vt:lpstr>
      <vt:lpstr>Why explain?</vt:lpstr>
      <vt:lpstr>Why explain?</vt:lpstr>
      <vt:lpstr>Why explain?</vt:lpstr>
      <vt:lpstr>Why explain?</vt:lpstr>
      <vt:lpstr>Why explain?</vt:lpstr>
      <vt:lpstr>Explain What?</vt:lpstr>
      <vt:lpstr>Explain What?</vt:lpstr>
      <vt:lpstr>Explain What?</vt:lpstr>
      <vt:lpstr>Explain How?</vt:lpstr>
      <vt:lpstr>Explain How?</vt:lpstr>
      <vt:lpstr>Explain How?</vt:lpstr>
      <vt:lpstr>Explain How?</vt:lpstr>
      <vt:lpstr>Explain How?</vt:lpstr>
      <vt:lpstr>Measuring explanations</vt:lpstr>
      <vt:lpstr>Humans vs. math</vt:lpstr>
      <vt:lpstr>Conclusion</vt:lpstr>
      <vt:lpstr>Conclusion</vt:lpstr>
      <vt:lpstr>References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 explainable ai</dc:title>
  <dc:creator>David Watson</dc:creator>
  <cp:lastModifiedBy>David Watson</cp:lastModifiedBy>
  <cp:revision>8</cp:revision>
  <dcterms:created xsi:type="dcterms:W3CDTF">2019-04-14T15:28:16Z</dcterms:created>
  <dcterms:modified xsi:type="dcterms:W3CDTF">2019-04-15T09:57:59Z</dcterms:modified>
</cp:coreProperties>
</file>