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sldIdLst>
    <p:sldId id="283" r:id="rId2"/>
    <p:sldId id="536" r:id="rId3"/>
    <p:sldId id="490" r:id="rId4"/>
    <p:sldId id="491" r:id="rId5"/>
    <p:sldId id="268" r:id="rId6"/>
    <p:sldId id="369" r:id="rId7"/>
    <p:sldId id="372" r:id="rId8"/>
    <p:sldId id="371" r:id="rId9"/>
    <p:sldId id="373" r:id="rId10"/>
    <p:sldId id="374" r:id="rId11"/>
    <p:sldId id="375" r:id="rId12"/>
    <p:sldId id="376" r:id="rId13"/>
    <p:sldId id="463" r:id="rId14"/>
    <p:sldId id="465" r:id="rId15"/>
    <p:sldId id="380" r:id="rId16"/>
    <p:sldId id="511" r:id="rId17"/>
    <p:sldId id="512" r:id="rId18"/>
    <p:sldId id="340" r:id="rId19"/>
    <p:sldId id="381" r:id="rId20"/>
    <p:sldId id="383" r:id="rId21"/>
    <p:sldId id="384" r:id="rId22"/>
    <p:sldId id="387" r:id="rId23"/>
    <p:sldId id="385" r:id="rId24"/>
    <p:sldId id="514" r:id="rId25"/>
    <p:sldId id="396" r:id="rId26"/>
    <p:sldId id="395" r:id="rId27"/>
    <p:sldId id="398" r:id="rId28"/>
    <p:sldId id="468" r:id="rId29"/>
    <p:sldId id="471" r:id="rId30"/>
    <p:sldId id="488" r:id="rId31"/>
    <p:sldId id="528" r:id="rId32"/>
    <p:sldId id="538" r:id="rId33"/>
    <p:sldId id="539" r:id="rId34"/>
    <p:sldId id="370" r:id="rId35"/>
    <p:sldId id="537" r:id="rId36"/>
    <p:sldId id="532" r:id="rId37"/>
    <p:sldId id="533" r:id="rId38"/>
    <p:sldId id="534" r:id="rId39"/>
    <p:sldId id="535" r:id="rId40"/>
    <p:sldId id="337" r:id="rId41"/>
    <p:sldId id="336" r:id="rId42"/>
    <p:sldId id="518" r:id="rId43"/>
    <p:sldId id="519" r:id="rId44"/>
    <p:sldId id="521" r:id="rId45"/>
    <p:sldId id="309" r:id="rId46"/>
    <p:sldId id="509" r:id="rId47"/>
    <p:sldId id="297" r:id="rId48"/>
    <p:sldId id="319" r:id="rId49"/>
    <p:sldId id="513" r:id="rId50"/>
    <p:sldId id="473" r:id="rId51"/>
    <p:sldId id="476" r:id="rId52"/>
    <p:sldId id="477" r:id="rId53"/>
    <p:sldId id="478" r:id="rId54"/>
    <p:sldId id="479" r:id="rId55"/>
    <p:sldId id="415" r:id="rId56"/>
    <p:sldId id="416" r:id="rId57"/>
    <p:sldId id="480" r:id="rId58"/>
    <p:sldId id="515" r:id="rId59"/>
    <p:sldId id="516" r:id="rId60"/>
    <p:sldId id="314" r:id="rId61"/>
    <p:sldId id="419" r:id="rId62"/>
    <p:sldId id="312" r:id="rId63"/>
    <p:sldId id="495" r:id="rId6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F999"/>
    <a:srgbClr val="E38DD3"/>
    <a:srgbClr val="003300"/>
    <a:srgbClr val="032571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585" autoAdjust="0"/>
  </p:normalViewPr>
  <p:slideViewPr>
    <p:cSldViewPr>
      <p:cViewPr varScale="1">
        <p:scale>
          <a:sx n="55" d="100"/>
          <a:sy n="55" d="100"/>
        </p:scale>
        <p:origin x="-1140" y="-41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CHIFIL02.hpa.org.uk\HomeDrives\Ken.Raj\People\Steve%20Horvath\Consolidated%20Epigenetic%20Clock%20Analys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CHIFIL02.hpa.org.uk\HomeDrives\Ken.Raj\People\Steve%20Horvath\Consolidated%20Epigenetic%20Clock%20Analyse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hpa.org.uk\chilton\HomeDrives\Ken.Raj\People\Steve%20Horvath\CPD%20of%20FSF%20+-%20hTERT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%20v3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%20v3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%20v3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%20v3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en.raj\Desktop\Excel%20data%20for%20Rapamycin%20manucsript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008290745472726"/>
          <c:y val="4.208508341527558E-2"/>
          <c:w val="0.5729382846350406"/>
          <c:h val="0.77134070509578534"/>
        </c:manualLayout>
      </c:layout>
      <c:scatterChart>
        <c:scatterStyle val="lineMarker"/>
        <c:varyColors val="0"/>
        <c:ser>
          <c:idx val="0"/>
          <c:order val="0"/>
          <c:tx>
            <c:strRef>
              <c:f>'Kerat Process'!$W$171</c:f>
              <c:strCache>
                <c:ptCount val="1"/>
                <c:pt idx="0">
                  <c:v>Chronological Age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1"/>
            <c:spPr>
              <a:solidFill>
                <a:srgbClr val="FF0000"/>
              </a:solidFill>
              <a:ln>
                <a:noFill/>
              </a:ln>
            </c:spPr>
          </c:marker>
          <c:xVal>
            <c:numRef>
              <c:f>'Kerat Process'!$V$172:$V$176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'Kerat Process'!$W$172:$W$176</c:f>
              <c:numCache>
                <c:formatCode>0.00</c:formatCode>
                <c:ptCount val="5"/>
                <c:pt idx="0">
                  <c:v>61</c:v>
                </c:pt>
                <c:pt idx="1">
                  <c:v>61</c:v>
                </c:pt>
                <c:pt idx="2">
                  <c:v>81</c:v>
                </c:pt>
                <c:pt idx="3">
                  <c:v>81</c:v>
                </c:pt>
                <c:pt idx="4">
                  <c:v>70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51F0-47DE-8D86-4E21CDDFE5D0}"/>
            </c:ext>
          </c:extLst>
        </c:ser>
        <c:ser>
          <c:idx val="1"/>
          <c:order val="1"/>
          <c:tx>
            <c:strRef>
              <c:f>'Kerat Process'!$X$171</c:f>
              <c:strCache>
                <c:ptCount val="1"/>
                <c:pt idx="0">
                  <c:v>Epigenetic Age 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1"/>
            <c:spPr>
              <a:solidFill>
                <a:srgbClr val="FFC000"/>
              </a:solidFill>
              <a:ln>
                <a:noFill/>
              </a:ln>
            </c:spPr>
          </c:marker>
          <c:xVal>
            <c:numRef>
              <c:f>'Kerat Process'!$V$172:$V$176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'Kerat Process'!$X$172:$X$176</c:f>
              <c:numCache>
                <c:formatCode>0.00</c:formatCode>
                <c:ptCount val="5"/>
                <c:pt idx="0">
                  <c:v>48.619446459999999</c:v>
                </c:pt>
                <c:pt idx="1">
                  <c:v>51.25135495</c:v>
                </c:pt>
                <c:pt idx="2">
                  <c:v>63.289950589999997</c:v>
                </c:pt>
                <c:pt idx="3">
                  <c:v>60.695952929999997</c:v>
                </c:pt>
                <c:pt idx="4">
                  <c:v>54.855106499999998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51F0-47DE-8D86-4E21CDDFE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4674688"/>
        <c:axId val="494676992"/>
      </c:scatterChart>
      <c:valAx>
        <c:axId val="494674688"/>
        <c:scaling>
          <c:orientation val="minMax"/>
          <c:max val="5"/>
        </c:scaling>
        <c:delete val="0"/>
        <c:axPos val="b"/>
        <c:title>
          <c:tx>
            <c:rich>
              <a:bodyPr/>
              <a:lstStyle/>
              <a:p>
                <a:pPr>
                  <a:defRPr sz="1800" b="0">
                    <a:solidFill>
                      <a:schemeClr val="bg1"/>
                    </a:solidFill>
                  </a:defRPr>
                </a:pPr>
                <a:r>
                  <a:rPr lang="en-US" sz="1800" b="0">
                    <a:solidFill>
                      <a:schemeClr val="bg1"/>
                    </a:solidFill>
                  </a:rPr>
                  <a:t>Adult skin donors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chemeClr val="bg1"/>
                </a:solidFill>
              </a:defRPr>
            </a:pPr>
            <a:endParaRPr lang="en-US"/>
          </a:p>
        </c:txPr>
        <c:crossAx val="494676992"/>
        <c:crosses val="autoZero"/>
        <c:crossBetween val="midCat"/>
        <c:majorUnit val="1"/>
      </c:valAx>
      <c:valAx>
        <c:axId val="49467699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 b="0">
                    <a:solidFill>
                      <a:srgbClr val="77F999"/>
                    </a:solidFill>
                  </a:defRPr>
                </a:pPr>
                <a:r>
                  <a:rPr lang="en-US" sz="1800" b="0">
                    <a:solidFill>
                      <a:srgbClr val="77F999"/>
                    </a:solidFill>
                  </a:rPr>
                  <a:t>Age (Years)</a:t>
                </a:r>
              </a:p>
            </c:rich>
          </c:tx>
          <c:layout>
            <c:manualLayout>
              <c:xMode val="edge"/>
              <c:yMode val="edge"/>
              <c:x val="1.4353987636756649E-2"/>
              <c:y val="0.33727409226503857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rgbClr val="77F999"/>
                </a:solidFill>
              </a:defRPr>
            </a:pPr>
            <a:endParaRPr lang="en-US"/>
          </a:p>
        </c:txPr>
        <c:crossAx val="49467468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72924999999999984"/>
          <c:y val="0.58757910469524643"/>
          <c:w val="0.27074998678679713"/>
          <c:h val="0.16743438320209975"/>
        </c:manualLayout>
      </c:layout>
      <c:overlay val="0"/>
      <c:txPr>
        <a:bodyPr/>
        <a:lstStyle/>
        <a:p>
          <a:pPr>
            <a:defRPr sz="1800">
              <a:solidFill>
                <a:schemeClr val="accent5">
                  <a:lumMod val="20000"/>
                  <a:lumOff val="80000"/>
                </a:schemeClr>
              </a:solidFill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'Kerat Process'!$W$171</c:f>
              <c:strCache>
                <c:ptCount val="1"/>
                <c:pt idx="0">
                  <c:v>Chronological Age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1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'Kerat Process'!$V$172:$V$176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'Kerat Process'!$W$172:$W$176</c:f>
              <c:numCache>
                <c:formatCode>0.00</c:formatCode>
                <c:ptCount val="5"/>
                <c:pt idx="0">
                  <c:v>61</c:v>
                </c:pt>
                <c:pt idx="1">
                  <c:v>61</c:v>
                </c:pt>
                <c:pt idx="2">
                  <c:v>81</c:v>
                </c:pt>
                <c:pt idx="3">
                  <c:v>81</c:v>
                </c:pt>
                <c:pt idx="4">
                  <c:v>70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9FF8-4EA8-87A4-135A5E5AB5B5}"/>
            </c:ext>
          </c:extLst>
        </c:ser>
        <c:ser>
          <c:idx val="1"/>
          <c:order val="1"/>
          <c:tx>
            <c:strRef>
              <c:f>'Kerat Process'!$X$171</c:f>
              <c:strCache>
                <c:ptCount val="1"/>
                <c:pt idx="0">
                  <c:v>Epigenetic Age 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1"/>
            <c:spPr>
              <a:solidFill>
                <a:srgbClr val="FFC000"/>
              </a:solidFill>
              <a:ln>
                <a:solidFill>
                  <a:srgbClr val="FFC000"/>
                </a:solidFill>
              </a:ln>
            </c:spPr>
          </c:marker>
          <c:xVal>
            <c:numRef>
              <c:f>'Kerat Process'!$V$172:$V$176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'Kerat Process'!$X$172:$X$176</c:f>
              <c:numCache>
                <c:formatCode>0.00</c:formatCode>
                <c:ptCount val="5"/>
                <c:pt idx="0">
                  <c:v>48.619446459999999</c:v>
                </c:pt>
                <c:pt idx="1">
                  <c:v>51.25135495</c:v>
                </c:pt>
                <c:pt idx="2">
                  <c:v>63.289950589999997</c:v>
                </c:pt>
                <c:pt idx="3">
                  <c:v>60.695952929999997</c:v>
                </c:pt>
                <c:pt idx="4">
                  <c:v>54.855106499999998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9FF8-4EA8-87A4-135A5E5AB5B5}"/>
            </c:ext>
          </c:extLst>
        </c:ser>
        <c:ser>
          <c:idx val="2"/>
          <c:order val="2"/>
          <c:tx>
            <c:strRef>
              <c:f>'Kerat Process'!$Y$171</c:f>
              <c:strCache>
                <c:ptCount val="1"/>
                <c:pt idx="0">
                  <c:v>New Epigenetic Age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11"/>
            <c:spPr>
              <a:solidFill>
                <a:srgbClr val="77F999"/>
              </a:solidFill>
              <a:ln>
                <a:solidFill>
                  <a:srgbClr val="77F999"/>
                </a:solidFill>
              </a:ln>
            </c:spPr>
          </c:marker>
          <c:xVal>
            <c:numRef>
              <c:f>'Kerat Process'!$V$172:$V$176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xVal>
          <c:yVal>
            <c:numRef>
              <c:f>'Kerat Process'!$Y$172:$Y$176</c:f>
              <c:numCache>
                <c:formatCode>0.00</c:formatCode>
                <c:ptCount val="5"/>
                <c:pt idx="0">
                  <c:v>64.941301977076094</c:v>
                </c:pt>
                <c:pt idx="1">
                  <c:v>62.779147308193899</c:v>
                </c:pt>
                <c:pt idx="2">
                  <c:v>87.527331562547701</c:v>
                </c:pt>
                <c:pt idx="3">
                  <c:v>82.0745056368376</c:v>
                </c:pt>
                <c:pt idx="4">
                  <c:v>74.198790338942899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9FF8-4EA8-87A4-135A5E5AB5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4895104"/>
        <c:axId val="494897408"/>
      </c:scatterChart>
      <c:valAx>
        <c:axId val="494895104"/>
        <c:scaling>
          <c:orientation val="minMax"/>
          <c:max val="5"/>
        </c:scaling>
        <c:delete val="0"/>
        <c:axPos val="b"/>
        <c:title>
          <c:tx>
            <c:rich>
              <a:bodyPr/>
              <a:lstStyle/>
              <a:p>
                <a:pPr>
                  <a:defRPr sz="1800" b="0">
                    <a:solidFill>
                      <a:schemeClr val="bg1"/>
                    </a:solidFill>
                  </a:defRPr>
                </a:pPr>
                <a:r>
                  <a:rPr lang="en-US" sz="1800" b="0">
                    <a:solidFill>
                      <a:schemeClr val="bg1"/>
                    </a:solidFill>
                  </a:rPr>
                  <a:t>Adult skin donors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chemeClr val="bg1"/>
                </a:solidFill>
              </a:defRPr>
            </a:pPr>
            <a:endParaRPr lang="en-US"/>
          </a:p>
        </c:txPr>
        <c:crossAx val="494897408"/>
        <c:crosses val="autoZero"/>
        <c:crossBetween val="midCat"/>
        <c:majorUnit val="1"/>
      </c:valAx>
      <c:valAx>
        <c:axId val="49489740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 b="0">
                    <a:solidFill>
                      <a:srgbClr val="77F999"/>
                    </a:solidFill>
                  </a:defRPr>
                </a:pPr>
                <a:r>
                  <a:rPr lang="en-US" sz="1800" b="0">
                    <a:solidFill>
                      <a:srgbClr val="77F999"/>
                    </a:solidFill>
                  </a:rPr>
                  <a:t>Age (Years)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rgbClr val="77F999"/>
                </a:solidFill>
              </a:defRPr>
            </a:pPr>
            <a:endParaRPr lang="en-US"/>
          </a:p>
        </c:txPr>
        <c:crossAx val="49489510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72924999999999984"/>
          <c:y val="0.58757910469524643"/>
          <c:w val="0.27074999999999999"/>
          <c:h val="0.31432867326515962"/>
        </c:manualLayout>
      </c:layout>
      <c:overlay val="0"/>
      <c:txPr>
        <a:bodyPr/>
        <a:lstStyle/>
        <a:p>
          <a:pPr>
            <a:defRPr sz="1800">
              <a:solidFill>
                <a:schemeClr val="bg1"/>
              </a:solidFill>
            </a:defRPr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4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529825444401397"/>
          <c:y val="2.8589985973043849E-2"/>
          <c:w val="0.71500547354690303"/>
          <c:h val="0.8555462889552967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Sheet1!$L$3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Sheet1!$K$4:$K$26</c:f>
              <c:numCache>
                <c:formatCode>General</c:formatCode>
                <c:ptCount val="23"/>
                <c:pt idx="0">
                  <c:v>12</c:v>
                </c:pt>
                <c:pt idx="1">
                  <c:v>19</c:v>
                </c:pt>
                <c:pt idx="2">
                  <c:v>26</c:v>
                </c:pt>
                <c:pt idx="3">
                  <c:v>33</c:v>
                </c:pt>
                <c:pt idx="4">
                  <c:v>42</c:v>
                </c:pt>
                <c:pt idx="5">
                  <c:v>49</c:v>
                </c:pt>
                <c:pt idx="6">
                  <c:v>56</c:v>
                </c:pt>
                <c:pt idx="7">
                  <c:v>62</c:v>
                </c:pt>
                <c:pt idx="8">
                  <c:v>70</c:v>
                </c:pt>
                <c:pt idx="9">
                  <c:v>75</c:v>
                </c:pt>
                <c:pt idx="10">
                  <c:v>82</c:v>
                </c:pt>
                <c:pt idx="11">
                  <c:v>88</c:v>
                </c:pt>
                <c:pt idx="12">
                  <c:v>97</c:v>
                </c:pt>
                <c:pt idx="13">
                  <c:v>104</c:v>
                </c:pt>
                <c:pt idx="14">
                  <c:v>110</c:v>
                </c:pt>
                <c:pt idx="15">
                  <c:v>117</c:v>
                </c:pt>
                <c:pt idx="16">
                  <c:v>124</c:v>
                </c:pt>
                <c:pt idx="17">
                  <c:v>131</c:v>
                </c:pt>
                <c:pt idx="18">
                  <c:v>139</c:v>
                </c:pt>
                <c:pt idx="19">
                  <c:v>145</c:v>
                </c:pt>
                <c:pt idx="20">
                  <c:v>151</c:v>
                </c:pt>
                <c:pt idx="21">
                  <c:v>159</c:v>
                </c:pt>
                <c:pt idx="22">
                  <c:v>166</c:v>
                </c:pt>
              </c:numCache>
            </c:numRef>
          </c:xVal>
          <c:yVal>
            <c:numRef>
              <c:f>Sheet1!$L$4:$L$26</c:f>
              <c:numCache>
                <c:formatCode>General</c:formatCode>
                <c:ptCount val="23"/>
                <c:pt idx="0">
                  <c:v>3.32</c:v>
                </c:pt>
                <c:pt idx="1">
                  <c:v>6.64</c:v>
                </c:pt>
                <c:pt idx="2">
                  <c:v>9.8000000000000007</c:v>
                </c:pt>
                <c:pt idx="3">
                  <c:v>12.9</c:v>
                </c:pt>
                <c:pt idx="4">
                  <c:v>15.48</c:v>
                </c:pt>
                <c:pt idx="5">
                  <c:v>18.37</c:v>
                </c:pt>
                <c:pt idx="6">
                  <c:v>20.18</c:v>
                </c:pt>
                <c:pt idx="7">
                  <c:v>22.35</c:v>
                </c:pt>
                <c:pt idx="8">
                  <c:v>24.51</c:v>
                </c:pt>
                <c:pt idx="9">
                  <c:v>26.32</c:v>
                </c:pt>
                <c:pt idx="10">
                  <c:v>28.1</c:v>
                </c:pt>
                <c:pt idx="11">
                  <c:v>30.04</c:v>
                </c:pt>
                <c:pt idx="12">
                  <c:v>31.91</c:v>
                </c:pt>
                <c:pt idx="13">
                  <c:v>34.200000000000003</c:v>
                </c:pt>
                <c:pt idx="14">
                  <c:v>35.700000000000003</c:v>
                </c:pt>
                <c:pt idx="15">
                  <c:v>37.299999999999997</c:v>
                </c:pt>
                <c:pt idx="16">
                  <c:v>38.6</c:v>
                </c:pt>
                <c:pt idx="17">
                  <c:v>40.299999999999997</c:v>
                </c:pt>
                <c:pt idx="18">
                  <c:v>41.47</c:v>
                </c:pt>
                <c:pt idx="19">
                  <c:v>42.3</c:v>
                </c:pt>
                <c:pt idx="20">
                  <c:v>43.2</c:v>
                </c:pt>
                <c:pt idx="21">
                  <c:v>43.2</c:v>
                </c:pt>
                <c:pt idx="22">
                  <c:v>43.3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4BA-400C-B1BE-7FBA9A5D80D4}"/>
            </c:ext>
          </c:extLst>
        </c:ser>
        <c:ser>
          <c:idx val="1"/>
          <c:order val="1"/>
          <c:tx>
            <c:strRef>
              <c:f>Sheet1!$M$3</c:f>
              <c:strCache>
                <c:ptCount val="1"/>
                <c:pt idx="0">
                  <c:v>Telomerase</c:v>
                </c:pt>
              </c:strCache>
            </c:strRef>
          </c:tx>
          <c:spPr>
            <a:ln w="28575">
              <a:noFill/>
            </a:ln>
          </c:spPr>
          <c:xVal>
            <c:numRef>
              <c:f>Sheet1!$K$4:$K$26</c:f>
              <c:numCache>
                <c:formatCode>General</c:formatCode>
                <c:ptCount val="23"/>
                <c:pt idx="0">
                  <c:v>12</c:v>
                </c:pt>
                <c:pt idx="1">
                  <c:v>19</c:v>
                </c:pt>
                <c:pt idx="2">
                  <c:v>26</c:v>
                </c:pt>
                <c:pt idx="3">
                  <c:v>33</c:v>
                </c:pt>
                <c:pt idx="4">
                  <c:v>42</c:v>
                </c:pt>
                <c:pt idx="5">
                  <c:v>49</c:v>
                </c:pt>
                <c:pt idx="6">
                  <c:v>56</c:v>
                </c:pt>
                <c:pt idx="7">
                  <c:v>62</c:v>
                </c:pt>
                <c:pt idx="8">
                  <c:v>70</c:v>
                </c:pt>
                <c:pt idx="9">
                  <c:v>75</c:v>
                </c:pt>
                <c:pt idx="10">
                  <c:v>82</c:v>
                </c:pt>
                <c:pt idx="11">
                  <c:v>88</c:v>
                </c:pt>
                <c:pt idx="12">
                  <c:v>97</c:v>
                </c:pt>
                <c:pt idx="13">
                  <c:v>104</c:v>
                </c:pt>
                <c:pt idx="14">
                  <c:v>110</c:v>
                </c:pt>
                <c:pt idx="15">
                  <c:v>117</c:v>
                </c:pt>
                <c:pt idx="16">
                  <c:v>124</c:v>
                </c:pt>
                <c:pt idx="17">
                  <c:v>131</c:v>
                </c:pt>
                <c:pt idx="18">
                  <c:v>139</c:v>
                </c:pt>
                <c:pt idx="19">
                  <c:v>145</c:v>
                </c:pt>
                <c:pt idx="20">
                  <c:v>151</c:v>
                </c:pt>
                <c:pt idx="21">
                  <c:v>159</c:v>
                </c:pt>
                <c:pt idx="22">
                  <c:v>166</c:v>
                </c:pt>
              </c:numCache>
            </c:numRef>
          </c:xVal>
          <c:yVal>
            <c:numRef>
              <c:f>Sheet1!$M$4:$M$26</c:f>
              <c:numCache>
                <c:formatCode>General</c:formatCode>
                <c:ptCount val="23"/>
                <c:pt idx="0">
                  <c:v>3.32</c:v>
                </c:pt>
                <c:pt idx="1">
                  <c:v>6.64</c:v>
                </c:pt>
                <c:pt idx="2">
                  <c:v>9.98</c:v>
                </c:pt>
                <c:pt idx="3">
                  <c:v>13.28</c:v>
                </c:pt>
                <c:pt idx="4">
                  <c:v>16.29</c:v>
                </c:pt>
                <c:pt idx="5">
                  <c:v>19.39</c:v>
                </c:pt>
                <c:pt idx="6">
                  <c:v>21.92</c:v>
                </c:pt>
                <c:pt idx="7">
                  <c:v>25</c:v>
                </c:pt>
                <c:pt idx="8">
                  <c:v>27.8</c:v>
                </c:pt>
                <c:pt idx="9">
                  <c:v>30.4</c:v>
                </c:pt>
                <c:pt idx="10">
                  <c:v>33.270000000000003</c:v>
                </c:pt>
                <c:pt idx="11">
                  <c:v>36</c:v>
                </c:pt>
                <c:pt idx="12">
                  <c:v>39.4</c:v>
                </c:pt>
                <c:pt idx="13">
                  <c:v>42.7</c:v>
                </c:pt>
                <c:pt idx="14">
                  <c:v>46.02</c:v>
                </c:pt>
                <c:pt idx="15">
                  <c:v>49.6</c:v>
                </c:pt>
                <c:pt idx="16">
                  <c:v>52.8</c:v>
                </c:pt>
                <c:pt idx="17">
                  <c:v>56.3</c:v>
                </c:pt>
                <c:pt idx="18">
                  <c:v>59.53</c:v>
                </c:pt>
                <c:pt idx="19">
                  <c:v>62.6</c:v>
                </c:pt>
                <c:pt idx="20">
                  <c:v>65.5</c:v>
                </c:pt>
                <c:pt idx="21">
                  <c:v>68.7</c:v>
                </c:pt>
                <c:pt idx="22">
                  <c:v>71.3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4BA-400C-B1BE-7FBA9A5D80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489600"/>
        <c:axId val="496491520"/>
      </c:scatterChart>
      <c:valAx>
        <c:axId val="4964896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200" b="0"/>
                </a:pPr>
                <a:r>
                  <a:rPr lang="en-US" sz="1200" b="0"/>
                  <a:t>Days in culture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496491520"/>
        <c:crosses val="autoZero"/>
        <c:crossBetween val="midCat"/>
        <c:majorUnit val="20"/>
      </c:valAx>
      <c:valAx>
        <c:axId val="49649152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800" b="0"/>
                </a:pPr>
                <a:r>
                  <a:rPr lang="en-US" sz="1800" b="0"/>
                  <a:t>Population doubling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496489600"/>
        <c:crosses val="autoZero"/>
        <c:crossBetween val="midCat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0822197243759665"/>
          <c:y val="3.2454259925596148E-2"/>
          <c:w val="0.32631786143225516"/>
          <c:h val="0.15845672988961396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>
          <a:solidFill>
            <a:schemeClr val="accent6"/>
          </a:solidFill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="0"/>
            </a:pPr>
            <a:r>
              <a:rPr lang="en-US" b="0"/>
              <a:t>Effects of Rapamycin and Y-27632 on proliferation of primary human keratinocytes</a:t>
            </a:r>
          </a:p>
        </c:rich>
      </c:tx>
      <c:layout>
        <c:manualLayout>
          <c:xMode val="edge"/>
          <c:yMode val="edge"/>
          <c:x val="0.11865708333333333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470216049382715"/>
          <c:y val="0.152190625"/>
          <c:w val="0.75230740740740742"/>
          <c:h val="0.596796875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D"'!$B$45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5"/>
              </a:solidFill>
              <a:ln>
                <a:solidFill>
                  <a:schemeClr val="accent5"/>
                </a:solidFill>
              </a:ln>
            </c:spPr>
          </c:marker>
          <c:xVal>
            <c:numRef>
              <c:f>'"Donor D"'!$A$46:$A$93</c:f>
              <c:numCache>
                <c:formatCode>General</c:formatCode>
                <c:ptCount val="48"/>
                <c:pt idx="0">
                  <c:v>17</c:v>
                </c:pt>
                <c:pt idx="1">
                  <c:v>23</c:v>
                </c:pt>
                <c:pt idx="2">
                  <c:v>29</c:v>
                </c:pt>
                <c:pt idx="3">
                  <c:v>36</c:v>
                </c:pt>
                <c:pt idx="4">
                  <c:v>43</c:v>
                </c:pt>
                <c:pt idx="5">
                  <c:v>49</c:v>
                </c:pt>
                <c:pt idx="6">
                  <c:v>55</c:v>
                </c:pt>
                <c:pt idx="7">
                  <c:v>62</c:v>
                </c:pt>
                <c:pt idx="8">
                  <c:v>69</c:v>
                </c:pt>
                <c:pt idx="9">
                  <c:v>76</c:v>
                </c:pt>
                <c:pt idx="10">
                  <c:v>83</c:v>
                </c:pt>
                <c:pt idx="11">
                  <c:v>91</c:v>
                </c:pt>
                <c:pt idx="12">
                  <c:v>99</c:v>
                </c:pt>
                <c:pt idx="13">
                  <c:v>112</c:v>
                </c:pt>
                <c:pt idx="14">
                  <c:v>125</c:v>
                </c:pt>
                <c:pt idx="15">
                  <c:v>143</c:v>
                </c:pt>
                <c:pt idx="16">
                  <c:v>17</c:v>
                </c:pt>
                <c:pt idx="17">
                  <c:v>23</c:v>
                </c:pt>
                <c:pt idx="18">
                  <c:v>29</c:v>
                </c:pt>
                <c:pt idx="19">
                  <c:v>36</c:v>
                </c:pt>
                <c:pt idx="20" formatCode="0">
                  <c:v>41</c:v>
                </c:pt>
                <c:pt idx="21" formatCode="0">
                  <c:v>48</c:v>
                </c:pt>
                <c:pt idx="22">
                  <c:v>55</c:v>
                </c:pt>
                <c:pt idx="23">
                  <c:v>62</c:v>
                </c:pt>
                <c:pt idx="24">
                  <c:v>69</c:v>
                </c:pt>
                <c:pt idx="25">
                  <c:v>76</c:v>
                </c:pt>
                <c:pt idx="26">
                  <c:v>83</c:v>
                </c:pt>
                <c:pt idx="27">
                  <c:v>91</c:v>
                </c:pt>
                <c:pt idx="28">
                  <c:v>27</c:v>
                </c:pt>
                <c:pt idx="29">
                  <c:v>38</c:v>
                </c:pt>
                <c:pt idx="30" formatCode="0">
                  <c:v>48</c:v>
                </c:pt>
                <c:pt idx="31">
                  <c:v>59</c:v>
                </c:pt>
                <c:pt idx="32">
                  <c:v>71</c:v>
                </c:pt>
                <c:pt idx="33">
                  <c:v>85</c:v>
                </c:pt>
                <c:pt idx="34">
                  <c:v>97</c:v>
                </c:pt>
                <c:pt idx="35">
                  <c:v>115</c:v>
                </c:pt>
                <c:pt idx="36">
                  <c:v>134</c:v>
                </c:pt>
                <c:pt idx="37">
                  <c:v>27</c:v>
                </c:pt>
                <c:pt idx="38">
                  <c:v>36</c:v>
                </c:pt>
                <c:pt idx="39" formatCode="0">
                  <c:v>45</c:v>
                </c:pt>
                <c:pt idx="40">
                  <c:v>55</c:v>
                </c:pt>
                <c:pt idx="41">
                  <c:v>65</c:v>
                </c:pt>
                <c:pt idx="42">
                  <c:v>76</c:v>
                </c:pt>
                <c:pt idx="43">
                  <c:v>85</c:v>
                </c:pt>
                <c:pt idx="44">
                  <c:v>97</c:v>
                </c:pt>
                <c:pt idx="45">
                  <c:v>112</c:v>
                </c:pt>
                <c:pt idx="46">
                  <c:v>125</c:v>
                </c:pt>
                <c:pt idx="47" formatCode="0">
                  <c:v>139</c:v>
                </c:pt>
              </c:numCache>
            </c:numRef>
          </c:xVal>
          <c:yVal>
            <c:numRef>
              <c:f>'"Donor D"'!$B$46:$B$93</c:f>
              <c:numCache>
                <c:formatCode>0</c:formatCode>
                <c:ptCount val="48"/>
                <c:pt idx="0">
                  <c:v>6.75</c:v>
                </c:pt>
                <c:pt idx="1">
                  <c:v>12.05</c:v>
                </c:pt>
                <c:pt idx="2">
                  <c:v>17.68</c:v>
                </c:pt>
                <c:pt idx="3">
                  <c:v>23.35</c:v>
                </c:pt>
                <c:pt idx="4">
                  <c:v>28.8</c:v>
                </c:pt>
                <c:pt idx="5">
                  <c:v>34.590000000000003</c:v>
                </c:pt>
                <c:pt idx="6">
                  <c:v>40.200000000000003</c:v>
                </c:pt>
                <c:pt idx="7">
                  <c:v>46.32</c:v>
                </c:pt>
                <c:pt idx="8">
                  <c:v>51.6</c:v>
                </c:pt>
                <c:pt idx="9">
                  <c:v>57.178699999999999</c:v>
                </c:pt>
                <c:pt idx="10">
                  <c:v>62.4587</c:v>
                </c:pt>
                <c:pt idx="11">
                  <c:v>68.268699999999995</c:v>
                </c:pt>
                <c:pt idx="12">
                  <c:v>73.688699999999997</c:v>
                </c:pt>
                <c:pt idx="13">
                  <c:v>78.808700000000002</c:v>
                </c:pt>
                <c:pt idx="14">
                  <c:v>84.208700000000007</c:v>
                </c:pt>
                <c:pt idx="15">
                  <c:v>86.898700000000005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46E-4D1D-8283-A15F1A9F0F75}"/>
            </c:ext>
          </c:extLst>
        </c:ser>
        <c:ser>
          <c:idx val="1"/>
          <c:order val="1"/>
          <c:tx>
            <c:strRef>
              <c:f>'"Donor D"'!$C$45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D"'!$A$46:$A$93</c:f>
              <c:numCache>
                <c:formatCode>General</c:formatCode>
                <c:ptCount val="48"/>
                <c:pt idx="0">
                  <c:v>17</c:v>
                </c:pt>
                <c:pt idx="1">
                  <c:v>23</c:v>
                </c:pt>
                <c:pt idx="2">
                  <c:v>29</c:v>
                </c:pt>
                <c:pt idx="3">
                  <c:v>36</c:v>
                </c:pt>
                <c:pt idx="4">
                  <c:v>43</c:v>
                </c:pt>
                <c:pt idx="5">
                  <c:v>49</c:v>
                </c:pt>
                <c:pt idx="6">
                  <c:v>55</c:v>
                </c:pt>
                <c:pt idx="7">
                  <c:v>62</c:v>
                </c:pt>
                <c:pt idx="8">
                  <c:v>69</c:v>
                </c:pt>
                <c:pt idx="9">
                  <c:v>76</c:v>
                </c:pt>
                <c:pt idx="10">
                  <c:v>83</c:v>
                </c:pt>
                <c:pt idx="11">
                  <c:v>91</c:v>
                </c:pt>
                <c:pt idx="12">
                  <c:v>99</c:v>
                </c:pt>
                <c:pt idx="13">
                  <c:v>112</c:v>
                </c:pt>
                <c:pt idx="14">
                  <c:v>125</c:v>
                </c:pt>
                <c:pt idx="15">
                  <c:v>143</c:v>
                </c:pt>
                <c:pt idx="16">
                  <c:v>17</c:v>
                </c:pt>
                <c:pt idx="17">
                  <c:v>23</c:v>
                </c:pt>
                <c:pt idx="18">
                  <c:v>29</c:v>
                </c:pt>
                <c:pt idx="19">
                  <c:v>36</c:v>
                </c:pt>
                <c:pt idx="20" formatCode="0">
                  <c:v>41</c:v>
                </c:pt>
                <c:pt idx="21" formatCode="0">
                  <c:v>48</c:v>
                </c:pt>
                <c:pt idx="22">
                  <c:v>55</c:v>
                </c:pt>
                <c:pt idx="23">
                  <c:v>62</c:v>
                </c:pt>
                <c:pt idx="24">
                  <c:v>69</c:v>
                </c:pt>
                <c:pt idx="25">
                  <c:v>76</c:v>
                </c:pt>
                <c:pt idx="26">
                  <c:v>83</c:v>
                </c:pt>
                <c:pt idx="27">
                  <c:v>91</c:v>
                </c:pt>
                <c:pt idx="28">
                  <c:v>27</c:v>
                </c:pt>
                <c:pt idx="29">
                  <c:v>38</c:v>
                </c:pt>
                <c:pt idx="30" formatCode="0">
                  <c:v>48</c:v>
                </c:pt>
                <c:pt idx="31">
                  <c:v>59</c:v>
                </c:pt>
                <c:pt idx="32">
                  <c:v>71</c:v>
                </c:pt>
                <c:pt idx="33">
                  <c:v>85</c:v>
                </c:pt>
                <c:pt idx="34">
                  <c:v>97</c:v>
                </c:pt>
                <c:pt idx="35">
                  <c:v>115</c:v>
                </c:pt>
                <c:pt idx="36">
                  <c:v>134</c:v>
                </c:pt>
                <c:pt idx="37">
                  <c:v>27</c:v>
                </c:pt>
                <c:pt idx="38">
                  <c:v>36</c:v>
                </c:pt>
                <c:pt idx="39" formatCode="0">
                  <c:v>45</c:v>
                </c:pt>
                <c:pt idx="40">
                  <c:v>55</c:v>
                </c:pt>
                <c:pt idx="41">
                  <c:v>65</c:v>
                </c:pt>
                <c:pt idx="42">
                  <c:v>76</c:v>
                </c:pt>
                <c:pt idx="43">
                  <c:v>85</c:v>
                </c:pt>
                <c:pt idx="44">
                  <c:v>97</c:v>
                </c:pt>
                <c:pt idx="45">
                  <c:v>112</c:v>
                </c:pt>
                <c:pt idx="46">
                  <c:v>125</c:v>
                </c:pt>
                <c:pt idx="47" formatCode="0">
                  <c:v>139</c:v>
                </c:pt>
              </c:numCache>
            </c:numRef>
          </c:xVal>
          <c:yVal>
            <c:numRef>
              <c:f>'"Donor D"'!$C$46:$C$93</c:f>
              <c:numCache>
                <c:formatCode>General</c:formatCode>
                <c:ptCount val="48"/>
                <c:pt idx="28" formatCode="0">
                  <c:v>12.619</c:v>
                </c:pt>
                <c:pt idx="29" formatCode="0">
                  <c:v>18.641999999999999</c:v>
                </c:pt>
                <c:pt idx="30" formatCode="0">
                  <c:v>24.332000000000001</c:v>
                </c:pt>
                <c:pt idx="31" formatCode="0">
                  <c:v>29.932000000000002</c:v>
                </c:pt>
                <c:pt idx="32" formatCode="0">
                  <c:v>35.731999999999999</c:v>
                </c:pt>
                <c:pt idx="33" formatCode="0">
                  <c:v>41.521999999999998</c:v>
                </c:pt>
                <c:pt idx="34" formatCode="0">
                  <c:v>46.241999999999997</c:v>
                </c:pt>
                <c:pt idx="35" formatCode="0">
                  <c:v>50.881999999999998</c:v>
                </c:pt>
                <c:pt idx="36" formatCode="0">
                  <c:v>54.891999999999996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46E-4D1D-8283-A15F1A9F0F75}"/>
            </c:ext>
          </c:extLst>
        </c:ser>
        <c:ser>
          <c:idx val="2"/>
          <c:order val="2"/>
          <c:tx>
            <c:strRef>
              <c:f>'"Donor D"'!$D$45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D"'!$A$46:$A$93</c:f>
              <c:numCache>
                <c:formatCode>General</c:formatCode>
                <c:ptCount val="48"/>
                <c:pt idx="0">
                  <c:v>17</c:v>
                </c:pt>
                <c:pt idx="1">
                  <c:v>23</c:v>
                </c:pt>
                <c:pt idx="2">
                  <c:v>29</c:v>
                </c:pt>
                <c:pt idx="3">
                  <c:v>36</c:v>
                </c:pt>
                <c:pt idx="4">
                  <c:v>43</c:v>
                </c:pt>
                <c:pt idx="5">
                  <c:v>49</c:v>
                </c:pt>
                <c:pt idx="6">
                  <c:v>55</c:v>
                </c:pt>
                <c:pt idx="7">
                  <c:v>62</c:v>
                </c:pt>
                <c:pt idx="8">
                  <c:v>69</c:v>
                </c:pt>
                <c:pt idx="9">
                  <c:v>76</c:v>
                </c:pt>
                <c:pt idx="10">
                  <c:v>83</c:v>
                </c:pt>
                <c:pt idx="11">
                  <c:v>91</c:v>
                </c:pt>
                <c:pt idx="12">
                  <c:v>99</c:v>
                </c:pt>
                <c:pt idx="13">
                  <c:v>112</c:v>
                </c:pt>
                <c:pt idx="14">
                  <c:v>125</c:v>
                </c:pt>
                <c:pt idx="15">
                  <c:v>143</c:v>
                </c:pt>
                <c:pt idx="16">
                  <c:v>17</c:v>
                </c:pt>
                <c:pt idx="17">
                  <c:v>23</c:v>
                </c:pt>
                <c:pt idx="18">
                  <c:v>29</c:v>
                </c:pt>
                <c:pt idx="19">
                  <c:v>36</c:v>
                </c:pt>
                <c:pt idx="20" formatCode="0">
                  <c:v>41</c:v>
                </c:pt>
                <c:pt idx="21" formatCode="0">
                  <c:v>48</c:v>
                </c:pt>
                <c:pt idx="22">
                  <c:v>55</c:v>
                </c:pt>
                <c:pt idx="23">
                  <c:v>62</c:v>
                </c:pt>
                <c:pt idx="24">
                  <c:v>69</c:v>
                </c:pt>
                <c:pt idx="25">
                  <c:v>76</c:v>
                </c:pt>
                <c:pt idx="26">
                  <c:v>83</c:v>
                </c:pt>
                <c:pt idx="27">
                  <c:v>91</c:v>
                </c:pt>
                <c:pt idx="28">
                  <c:v>27</c:v>
                </c:pt>
                <c:pt idx="29">
                  <c:v>38</c:v>
                </c:pt>
                <c:pt idx="30" formatCode="0">
                  <c:v>48</c:v>
                </c:pt>
                <c:pt idx="31">
                  <c:v>59</c:v>
                </c:pt>
                <c:pt idx="32">
                  <c:v>71</c:v>
                </c:pt>
                <c:pt idx="33">
                  <c:v>85</c:v>
                </c:pt>
                <c:pt idx="34">
                  <c:v>97</c:v>
                </c:pt>
                <c:pt idx="35">
                  <c:v>115</c:v>
                </c:pt>
                <c:pt idx="36">
                  <c:v>134</c:v>
                </c:pt>
                <c:pt idx="37">
                  <c:v>27</c:v>
                </c:pt>
                <c:pt idx="38">
                  <c:v>36</c:v>
                </c:pt>
                <c:pt idx="39" formatCode="0">
                  <c:v>45</c:v>
                </c:pt>
                <c:pt idx="40">
                  <c:v>55</c:v>
                </c:pt>
                <c:pt idx="41">
                  <c:v>65</c:v>
                </c:pt>
                <c:pt idx="42">
                  <c:v>76</c:v>
                </c:pt>
                <c:pt idx="43">
                  <c:v>85</c:v>
                </c:pt>
                <c:pt idx="44">
                  <c:v>97</c:v>
                </c:pt>
                <c:pt idx="45">
                  <c:v>112</c:v>
                </c:pt>
                <c:pt idx="46">
                  <c:v>125</c:v>
                </c:pt>
                <c:pt idx="47" formatCode="0">
                  <c:v>139</c:v>
                </c:pt>
              </c:numCache>
            </c:numRef>
          </c:xVal>
          <c:yVal>
            <c:numRef>
              <c:f>'"Donor D"'!$D$46:$D$93</c:f>
              <c:numCache>
                <c:formatCode>General</c:formatCode>
                <c:ptCount val="48"/>
                <c:pt idx="16" formatCode="0">
                  <c:v>13.46</c:v>
                </c:pt>
                <c:pt idx="17" formatCode="0">
                  <c:v>19.130000000000003</c:v>
                </c:pt>
                <c:pt idx="18" formatCode="0">
                  <c:v>25.560000000000002</c:v>
                </c:pt>
                <c:pt idx="19" formatCode="0">
                  <c:v>30.87</c:v>
                </c:pt>
                <c:pt idx="20" formatCode="0">
                  <c:v>36.04</c:v>
                </c:pt>
                <c:pt idx="21" formatCode="0">
                  <c:v>41.45</c:v>
                </c:pt>
                <c:pt idx="22" formatCode="0">
                  <c:v>47.2</c:v>
                </c:pt>
                <c:pt idx="23" formatCode="0">
                  <c:v>53.440000000000005</c:v>
                </c:pt>
                <c:pt idx="24" formatCode="0">
                  <c:v>59.140000000000008</c:v>
                </c:pt>
                <c:pt idx="25" formatCode="0">
                  <c:v>64.610000000000014</c:v>
                </c:pt>
                <c:pt idx="26" formatCode="0">
                  <c:v>69.710000000000008</c:v>
                </c:pt>
                <c:pt idx="27" formatCode="0">
                  <c:v>73.990000000000009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46E-4D1D-8283-A15F1A9F0F75}"/>
            </c:ext>
          </c:extLst>
        </c:ser>
        <c:ser>
          <c:idx val="3"/>
          <c:order val="3"/>
          <c:tx>
            <c:strRef>
              <c:f>'"Donor D"'!$E$45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D"'!$A$46:$A$93</c:f>
              <c:numCache>
                <c:formatCode>General</c:formatCode>
                <c:ptCount val="48"/>
                <c:pt idx="0">
                  <c:v>17</c:v>
                </c:pt>
                <c:pt idx="1">
                  <c:v>23</c:v>
                </c:pt>
                <c:pt idx="2">
                  <c:v>29</c:v>
                </c:pt>
                <c:pt idx="3">
                  <c:v>36</c:v>
                </c:pt>
                <c:pt idx="4">
                  <c:v>43</c:v>
                </c:pt>
                <c:pt idx="5">
                  <c:v>49</c:v>
                </c:pt>
                <c:pt idx="6">
                  <c:v>55</c:v>
                </c:pt>
                <c:pt idx="7">
                  <c:v>62</c:v>
                </c:pt>
                <c:pt idx="8">
                  <c:v>69</c:v>
                </c:pt>
                <c:pt idx="9">
                  <c:v>76</c:v>
                </c:pt>
                <c:pt idx="10">
                  <c:v>83</c:v>
                </c:pt>
                <c:pt idx="11">
                  <c:v>91</c:v>
                </c:pt>
                <c:pt idx="12">
                  <c:v>99</c:v>
                </c:pt>
                <c:pt idx="13">
                  <c:v>112</c:v>
                </c:pt>
                <c:pt idx="14">
                  <c:v>125</c:v>
                </c:pt>
                <c:pt idx="15">
                  <c:v>143</c:v>
                </c:pt>
                <c:pt idx="16">
                  <c:v>17</c:v>
                </c:pt>
                <c:pt idx="17">
                  <c:v>23</c:v>
                </c:pt>
                <c:pt idx="18">
                  <c:v>29</c:v>
                </c:pt>
                <c:pt idx="19">
                  <c:v>36</c:v>
                </c:pt>
                <c:pt idx="20" formatCode="0">
                  <c:v>41</c:v>
                </c:pt>
                <c:pt idx="21" formatCode="0">
                  <c:v>48</c:v>
                </c:pt>
                <c:pt idx="22">
                  <c:v>55</c:v>
                </c:pt>
                <c:pt idx="23">
                  <c:v>62</c:v>
                </c:pt>
                <c:pt idx="24">
                  <c:v>69</c:v>
                </c:pt>
                <c:pt idx="25">
                  <c:v>76</c:v>
                </c:pt>
                <c:pt idx="26">
                  <c:v>83</c:v>
                </c:pt>
                <c:pt idx="27">
                  <c:v>91</c:v>
                </c:pt>
                <c:pt idx="28">
                  <c:v>27</c:v>
                </c:pt>
                <c:pt idx="29">
                  <c:v>38</c:v>
                </c:pt>
                <c:pt idx="30" formatCode="0">
                  <c:v>48</c:v>
                </c:pt>
                <c:pt idx="31">
                  <c:v>59</c:v>
                </c:pt>
                <c:pt idx="32">
                  <c:v>71</c:v>
                </c:pt>
                <c:pt idx="33">
                  <c:v>85</c:v>
                </c:pt>
                <c:pt idx="34">
                  <c:v>97</c:v>
                </c:pt>
                <c:pt idx="35">
                  <c:v>115</c:v>
                </c:pt>
                <c:pt idx="36">
                  <c:v>134</c:v>
                </c:pt>
                <c:pt idx="37">
                  <c:v>27</c:v>
                </c:pt>
                <c:pt idx="38">
                  <c:v>36</c:v>
                </c:pt>
                <c:pt idx="39" formatCode="0">
                  <c:v>45</c:v>
                </c:pt>
                <c:pt idx="40">
                  <c:v>55</c:v>
                </c:pt>
                <c:pt idx="41">
                  <c:v>65</c:v>
                </c:pt>
                <c:pt idx="42">
                  <c:v>76</c:v>
                </c:pt>
                <c:pt idx="43">
                  <c:v>85</c:v>
                </c:pt>
                <c:pt idx="44">
                  <c:v>97</c:v>
                </c:pt>
                <c:pt idx="45">
                  <c:v>112</c:v>
                </c:pt>
                <c:pt idx="46">
                  <c:v>125</c:v>
                </c:pt>
                <c:pt idx="47" formatCode="0">
                  <c:v>139</c:v>
                </c:pt>
              </c:numCache>
            </c:numRef>
          </c:xVal>
          <c:yVal>
            <c:numRef>
              <c:f>'"Donor D"'!$E$46:$E$93</c:f>
              <c:numCache>
                <c:formatCode>General</c:formatCode>
                <c:ptCount val="48"/>
                <c:pt idx="37" formatCode="0">
                  <c:v>12.879999999999999</c:v>
                </c:pt>
                <c:pt idx="38" formatCode="0">
                  <c:v>18.66</c:v>
                </c:pt>
                <c:pt idx="39" formatCode="0">
                  <c:v>24.38</c:v>
                </c:pt>
                <c:pt idx="40" formatCode="0">
                  <c:v>30.21</c:v>
                </c:pt>
                <c:pt idx="41" formatCode="0">
                  <c:v>35.29</c:v>
                </c:pt>
                <c:pt idx="42" formatCode="0">
                  <c:v>40.53</c:v>
                </c:pt>
                <c:pt idx="43" formatCode="0">
                  <c:v>45.61</c:v>
                </c:pt>
                <c:pt idx="44" formatCode="0">
                  <c:v>50.91</c:v>
                </c:pt>
                <c:pt idx="45" formatCode="0">
                  <c:v>55.699999999999996</c:v>
                </c:pt>
                <c:pt idx="46" formatCode="0">
                  <c:v>60.4</c:v>
                </c:pt>
                <c:pt idx="47" formatCode="0">
                  <c:v>63.485999999999997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E46E-4D1D-8283-A15F1A9F0F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7162880"/>
        <c:axId val="497174400"/>
      </c:scatterChart>
      <c:valAx>
        <c:axId val="497162880"/>
        <c:scaling>
          <c:orientation val="minMax"/>
          <c:max val="60"/>
          <c:min val="15"/>
        </c:scaling>
        <c:delete val="0"/>
        <c:axPos val="b"/>
        <c:title>
          <c:tx>
            <c:rich>
              <a:bodyPr/>
              <a:lstStyle/>
              <a:p>
                <a:pPr>
                  <a:defRPr sz="1800" b="0"/>
                </a:pPr>
                <a:r>
                  <a:rPr lang="en-US" sz="1800" b="0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40399617871840093"/>
              <c:y val="0.8241805555555555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solidFill>
                  <a:srgbClr val="77F999"/>
                </a:solidFill>
              </a:defRPr>
            </a:pPr>
            <a:endParaRPr lang="en-US"/>
          </a:p>
        </c:txPr>
        <c:crossAx val="497174400"/>
        <c:crosses val="autoZero"/>
        <c:crossBetween val="midCat"/>
      </c:valAx>
      <c:valAx>
        <c:axId val="497174400"/>
        <c:scaling>
          <c:orientation val="minMax"/>
          <c:max val="5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600" b="0"/>
                </a:pPr>
                <a:r>
                  <a:rPr lang="en-US" sz="1600" b="0"/>
                  <a:t>Cumulative Population Doubling</a:t>
                </a:r>
              </a:p>
            </c:rich>
          </c:tx>
          <c:layout>
            <c:manualLayout>
              <c:xMode val="edge"/>
              <c:yMode val="edge"/>
              <c:x val="4.3117283950617286E-2"/>
              <c:y val="0.15660034722222221"/>
            </c:manualLayout>
          </c:layout>
          <c:overlay val="0"/>
        </c:title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rgbClr val="77F999"/>
                </a:solidFill>
              </a:defRPr>
            </a:pPr>
            <a:endParaRPr lang="en-US"/>
          </a:p>
        </c:txPr>
        <c:crossAx val="497162880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"/>
          <c:y val="0.84713333333333329"/>
          <c:w val="1"/>
          <c:h val="0.15286666666666668"/>
        </c:manualLayout>
      </c:layout>
      <c:overlay val="0"/>
      <c:txPr>
        <a:bodyPr/>
        <a:lstStyle/>
        <a:p>
          <a:pPr>
            <a:defRPr sz="2000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>
          <a:solidFill>
            <a:srgbClr val="FFC000"/>
          </a:solidFill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A</a:t>
            </a:r>
          </a:p>
        </c:rich>
      </c:tx>
      <c:layout>
        <c:manualLayout>
          <c:xMode val="edge"/>
          <c:yMode val="edge"/>
          <c:x val="0.35426358024691357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470216049382715"/>
          <c:y val="0.14427534722222221"/>
          <c:w val="0.74237098765432097"/>
          <c:h val="0.63117048611111115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'"DonorA"'!$D$37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chemeClr val="tx2"/>
                </a:solidFill>
              </a:ln>
            </c:spPr>
          </c:marker>
          <c:xVal>
            <c:numRef>
              <c:f>'"DonorA"'!$C$38:$C$59</c:f>
              <c:numCache>
                <c:formatCode>General</c:formatCode>
                <c:ptCount val="22"/>
                <c:pt idx="0">
                  <c:v>2</c:v>
                </c:pt>
                <c:pt idx="1">
                  <c:v>10</c:v>
                </c:pt>
                <c:pt idx="2">
                  <c:v>17</c:v>
                </c:pt>
                <c:pt idx="3">
                  <c:v>18</c:v>
                </c:pt>
                <c:pt idx="4">
                  <c:v>23</c:v>
                </c:pt>
                <c:pt idx="5">
                  <c:v>25</c:v>
                </c:pt>
                <c:pt idx="6">
                  <c:v>30</c:v>
                </c:pt>
                <c:pt idx="7">
                  <c:v>32</c:v>
                </c:pt>
                <c:pt idx="8">
                  <c:v>37</c:v>
                </c:pt>
                <c:pt idx="9">
                  <c:v>39</c:v>
                </c:pt>
                <c:pt idx="10">
                  <c:v>44</c:v>
                </c:pt>
                <c:pt idx="11">
                  <c:v>46</c:v>
                </c:pt>
                <c:pt idx="12">
                  <c:v>51</c:v>
                </c:pt>
                <c:pt idx="13">
                  <c:v>53</c:v>
                </c:pt>
                <c:pt idx="14">
                  <c:v>59</c:v>
                </c:pt>
                <c:pt idx="15">
                  <c:v>66</c:v>
                </c:pt>
                <c:pt idx="16">
                  <c:v>74</c:v>
                </c:pt>
                <c:pt idx="17">
                  <c:v>80</c:v>
                </c:pt>
                <c:pt idx="18">
                  <c:v>98</c:v>
                </c:pt>
                <c:pt idx="19">
                  <c:v>107</c:v>
                </c:pt>
                <c:pt idx="20">
                  <c:v>114</c:v>
                </c:pt>
                <c:pt idx="21">
                  <c:v>128</c:v>
                </c:pt>
              </c:numCache>
            </c:numRef>
          </c:xVal>
          <c:yVal>
            <c:numRef>
              <c:f>'"DonorA"'!$D$38:$D$59</c:f>
              <c:numCache>
                <c:formatCode>General</c:formatCode>
                <c:ptCount val="22"/>
                <c:pt idx="0">
                  <c:v>3</c:v>
                </c:pt>
                <c:pt idx="1">
                  <c:v>8.2200000000000006</c:v>
                </c:pt>
                <c:pt idx="2">
                  <c:v>12.9</c:v>
                </c:pt>
                <c:pt idx="4">
                  <c:v>17.3</c:v>
                </c:pt>
                <c:pt idx="6">
                  <c:v>21.6</c:v>
                </c:pt>
                <c:pt idx="8">
                  <c:v>25.7</c:v>
                </c:pt>
                <c:pt idx="10">
                  <c:v>29.9</c:v>
                </c:pt>
                <c:pt idx="12">
                  <c:v>33.6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677A-4B37-A0CC-956208E2B6AC}"/>
            </c:ext>
          </c:extLst>
        </c:ser>
        <c:ser>
          <c:idx val="1"/>
          <c:order val="1"/>
          <c:tx>
            <c:strRef>
              <c:f>'"DonorA"'!$E$37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'"DonorA"'!$C$38:$C$59</c:f>
              <c:numCache>
                <c:formatCode>General</c:formatCode>
                <c:ptCount val="22"/>
                <c:pt idx="0">
                  <c:v>2</c:v>
                </c:pt>
                <c:pt idx="1">
                  <c:v>10</c:v>
                </c:pt>
                <c:pt idx="2">
                  <c:v>17</c:v>
                </c:pt>
                <c:pt idx="3">
                  <c:v>18</c:v>
                </c:pt>
                <c:pt idx="4">
                  <c:v>23</c:v>
                </c:pt>
                <c:pt idx="5">
                  <c:v>25</c:v>
                </c:pt>
                <c:pt idx="6">
                  <c:v>30</c:v>
                </c:pt>
                <c:pt idx="7">
                  <c:v>32</c:v>
                </c:pt>
                <c:pt idx="8">
                  <c:v>37</c:v>
                </c:pt>
                <c:pt idx="9">
                  <c:v>39</c:v>
                </c:pt>
                <c:pt idx="10">
                  <c:v>44</c:v>
                </c:pt>
                <c:pt idx="11">
                  <c:v>46</c:v>
                </c:pt>
                <c:pt idx="12">
                  <c:v>51</c:v>
                </c:pt>
                <c:pt idx="13">
                  <c:v>53</c:v>
                </c:pt>
                <c:pt idx="14">
                  <c:v>59</c:v>
                </c:pt>
                <c:pt idx="15">
                  <c:v>66</c:v>
                </c:pt>
                <c:pt idx="16">
                  <c:v>74</c:v>
                </c:pt>
                <c:pt idx="17">
                  <c:v>80</c:v>
                </c:pt>
                <c:pt idx="18">
                  <c:v>98</c:v>
                </c:pt>
                <c:pt idx="19">
                  <c:v>107</c:v>
                </c:pt>
                <c:pt idx="20">
                  <c:v>114</c:v>
                </c:pt>
                <c:pt idx="21">
                  <c:v>128</c:v>
                </c:pt>
              </c:numCache>
            </c:numRef>
          </c:xVal>
          <c:yVal>
            <c:numRef>
              <c:f>'"DonorA"'!$E$38:$E$59</c:f>
              <c:numCache>
                <c:formatCode>General</c:formatCode>
                <c:ptCount val="22"/>
                <c:pt idx="0">
                  <c:v>1.94</c:v>
                </c:pt>
                <c:pt idx="1">
                  <c:v>4.75</c:v>
                </c:pt>
                <c:pt idx="3">
                  <c:v>8.65</c:v>
                </c:pt>
                <c:pt idx="5">
                  <c:v>12.55</c:v>
                </c:pt>
                <c:pt idx="7">
                  <c:v>16.399999999999999</c:v>
                </c:pt>
                <c:pt idx="9">
                  <c:v>20.8</c:v>
                </c:pt>
                <c:pt idx="11">
                  <c:v>25</c:v>
                </c:pt>
                <c:pt idx="13">
                  <c:v>29.4</c:v>
                </c:pt>
                <c:pt idx="14">
                  <c:v>36.6</c:v>
                </c:pt>
                <c:pt idx="15">
                  <c:v>40.67</c:v>
                </c:pt>
                <c:pt idx="16">
                  <c:v>46.01</c:v>
                </c:pt>
                <c:pt idx="17">
                  <c:v>48.91</c:v>
                </c:pt>
                <c:pt idx="18">
                  <c:v>61.3</c:v>
                </c:pt>
                <c:pt idx="19">
                  <c:v>65.5</c:v>
                </c:pt>
                <c:pt idx="20">
                  <c:v>67.7</c:v>
                </c:pt>
                <c:pt idx="21">
                  <c:v>70.7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677A-4B37-A0CC-956208E2B6AC}"/>
            </c:ext>
          </c:extLst>
        </c:ser>
        <c:ser>
          <c:idx val="2"/>
          <c:order val="2"/>
          <c:tx>
            <c:strRef>
              <c:f>'"DonorA"'!$F$37</c:f>
              <c:strCache>
                <c:ptCount val="1"/>
                <c:pt idx="0">
                  <c:v>Y27632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'"DonorA"'!$C$38:$C$59</c:f>
              <c:numCache>
                <c:formatCode>General</c:formatCode>
                <c:ptCount val="22"/>
                <c:pt idx="0">
                  <c:v>2</c:v>
                </c:pt>
                <c:pt idx="1">
                  <c:v>10</c:v>
                </c:pt>
                <c:pt idx="2">
                  <c:v>17</c:v>
                </c:pt>
                <c:pt idx="3">
                  <c:v>18</c:v>
                </c:pt>
                <c:pt idx="4">
                  <c:v>23</c:v>
                </c:pt>
                <c:pt idx="5">
                  <c:v>25</c:v>
                </c:pt>
                <c:pt idx="6">
                  <c:v>30</c:v>
                </c:pt>
                <c:pt idx="7">
                  <c:v>32</c:v>
                </c:pt>
                <c:pt idx="8">
                  <c:v>37</c:v>
                </c:pt>
                <c:pt idx="9">
                  <c:v>39</c:v>
                </c:pt>
                <c:pt idx="10">
                  <c:v>44</c:v>
                </c:pt>
                <c:pt idx="11">
                  <c:v>46</c:v>
                </c:pt>
                <c:pt idx="12">
                  <c:v>51</c:v>
                </c:pt>
                <c:pt idx="13">
                  <c:v>53</c:v>
                </c:pt>
                <c:pt idx="14">
                  <c:v>59</c:v>
                </c:pt>
                <c:pt idx="15">
                  <c:v>66</c:v>
                </c:pt>
                <c:pt idx="16">
                  <c:v>74</c:v>
                </c:pt>
                <c:pt idx="17">
                  <c:v>80</c:v>
                </c:pt>
                <c:pt idx="18">
                  <c:v>98</c:v>
                </c:pt>
                <c:pt idx="19">
                  <c:v>107</c:v>
                </c:pt>
                <c:pt idx="20">
                  <c:v>114</c:v>
                </c:pt>
                <c:pt idx="21">
                  <c:v>128</c:v>
                </c:pt>
              </c:numCache>
            </c:numRef>
          </c:xVal>
          <c:yVal>
            <c:numRef>
              <c:f>'"DonorA"'!$F$38:$F$59</c:f>
              <c:numCache>
                <c:formatCode>General</c:formatCode>
                <c:ptCount val="22"/>
                <c:pt idx="0">
                  <c:v>2.8</c:v>
                </c:pt>
                <c:pt idx="1">
                  <c:v>12.7</c:v>
                </c:pt>
                <c:pt idx="2">
                  <c:v>17.399999999999999</c:v>
                </c:pt>
                <c:pt idx="4">
                  <c:v>22</c:v>
                </c:pt>
                <c:pt idx="6">
                  <c:v>26.7</c:v>
                </c:pt>
                <c:pt idx="8">
                  <c:v>31.4</c:v>
                </c:pt>
                <c:pt idx="10">
                  <c:v>35</c:v>
                </c:pt>
                <c:pt idx="12">
                  <c:v>39.5</c:v>
                </c:pt>
                <c:pt idx="14">
                  <c:v>44.6</c:v>
                </c:pt>
                <c:pt idx="15">
                  <c:v>48.7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677A-4B37-A0CC-956208E2B6AC}"/>
            </c:ext>
          </c:extLst>
        </c:ser>
        <c:ser>
          <c:idx val="3"/>
          <c:order val="3"/>
          <c:tx>
            <c:strRef>
              <c:f>'"DonorA"'!$G$37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'"DonorA"'!$C$38:$C$59</c:f>
              <c:numCache>
                <c:formatCode>General</c:formatCode>
                <c:ptCount val="22"/>
                <c:pt idx="0">
                  <c:v>2</c:v>
                </c:pt>
                <c:pt idx="1">
                  <c:v>10</c:v>
                </c:pt>
                <c:pt idx="2">
                  <c:v>17</c:v>
                </c:pt>
                <c:pt idx="3">
                  <c:v>18</c:v>
                </c:pt>
                <c:pt idx="4">
                  <c:v>23</c:v>
                </c:pt>
                <c:pt idx="5">
                  <c:v>25</c:v>
                </c:pt>
                <c:pt idx="6">
                  <c:v>30</c:v>
                </c:pt>
                <c:pt idx="7">
                  <c:v>32</c:v>
                </c:pt>
                <c:pt idx="8">
                  <c:v>37</c:v>
                </c:pt>
                <c:pt idx="9">
                  <c:v>39</c:v>
                </c:pt>
                <c:pt idx="10">
                  <c:v>44</c:v>
                </c:pt>
                <c:pt idx="11">
                  <c:v>46</c:v>
                </c:pt>
                <c:pt idx="12">
                  <c:v>51</c:v>
                </c:pt>
                <c:pt idx="13">
                  <c:v>53</c:v>
                </c:pt>
                <c:pt idx="14">
                  <c:v>59</c:v>
                </c:pt>
                <c:pt idx="15">
                  <c:v>66</c:v>
                </c:pt>
                <c:pt idx="16">
                  <c:v>74</c:v>
                </c:pt>
                <c:pt idx="17">
                  <c:v>80</c:v>
                </c:pt>
                <c:pt idx="18">
                  <c:v>98</c:v>
                </c:pt>
                <c:pt idx="19">
                  <c:v>107</c:v>
                </c:pt>
                <c:pt idx="20">
                  <c:v>114</c:v>
                </c:pt>
                <c:pt idx="21">
                  <c:v>128</c:v>
                </c:pt>
              </c:numCache>
            </c:numRef>
          </c:xVal>
          <c:yVal>
            <c:numRef>
              <c:f>'"DonorA"'!$G$38:$G$59</c:f>
              <c:numCache>
                <c:formatCode>General</c:formatCode>
                <c:ptCount val="22"/>
                <c:pt idx="0">
                  <c:v>2.77</c:v>
                </c:pt>
                <c:pt idx="1">
                  <c:v>6.88</c:v>
                </c:pt>
                <c:pt idx="3">
                  <c:v>10.78</c:v>
                </c:pt>
                <c:pt idx="5">
                  <c:v>14.63</c:v>
                </c:pt>
                <c:pt idx="7">
                  <c:v>18.899999999999999</c:v>
                </c:pt>
                <c:pt idx="9">
                  <c:v>23.6</c:v>
                </c:pt>
                <c:pt idx="11">
                  <c:v>27.4</c:v>
                </c:pt>
                <c:pt idx="13">
                  <c:v>31.7</c:v>
                </c:pt>
                <c:pt idx="14">
                  <c:v>37</c:v>
                </c:pt>
                <c:pt idx="15">
                  <c:v>40.5</c:v>
                </c:pt>
                <c:pt idx="16">
                  <c:v>45.08</c:v>
                </c:pt>
                <c:pt idx="17">
                  <c:v>48.38</c:v>
                </c:pt>
                <c:pt idx="18">
                  <c:v>59.5</c:v>
                </c:pt>
                <c:pt idx="19">
                  <c:v>62.96</c:v>
                </c:pt>
                <c:pt idx="20">
                  <c:v>65.400000000000006</c:v>
                </c:pt>
                <c:pt idx="21">
                  <c:v>68.5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677A-4B37-A0CC-956208E2B6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1756672"/>
        <c:axId val="501798784"/>
      </c:scatterChart>
      <c:valAx>
        <c:axId val="501756672"/>
        <c:scaling>
          <c:orientation val="minMax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6008611111111111"/>
              <c:y val="0.846229166666666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501798784"/>
        <c:crosses val="autoZero"/>
        <c:crossBetween val="midCat"/>
        <c:majorUnit val="20"/>
      </c:valAx>
      <c:valAx>
        <c:axId val="50179878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Cumulative Population Doubling</a:t>
                </a:r>
              </a:p>
            </c:rich>
          </c:tx>
          <c:layout>
            <c:manualLayout>
              <c:xMode val="edge"/>
              <c:yMode val="edge"/>
              <c:x val="4.3117283950617286E-2"/>
              <c:y val="0.1530947916666666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501756672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"/>
          <c:y val="0.89564027777777777"/>
          <c:w val="1"/>
          <c:h val="0.1043597222222222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B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8106000438705969"/>
          <c:y val="0.14792386985146411"/>
          <c:w val="0.74745119396098547"/>
          <c:h val="0.6475229842079796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B"'!$B$23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B"'!$A$24:$A$59</c:f>
              <c:numCache>
                <c:formatCode>General</c:formatCode>
                <c:ptCount val="36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>
                  <c:v>62</c:v>
                </c:pt>
                <c:pt idx="6">
                  <c:v>80</c:v>
                </c:pt>
                <c:pt idx="7">
                  <c:v>17</c:v>
                </c:pt>
                <c:pt idx="8">
                  <c:v>23</c:v>
                </c:pt>
                <c:pt idx="9">
                  <c:v>29</c:v>
                </c:pt>
                <c:pt idx="10">
                  <c:v>38</c:v>
                </c:pt>
                <c:pt idx="11" formatCode="0">
                  <c:v>45</c:v>
                </c:pt>
                <c:pt idx="12" formatCode="0">
                  <c:v>51</c:v>
                </c:pt>
                <c:pt idx="13" formatCode="0">
                  <c:v>57</c:v>
                </c:pt>
                <c:pt idx="14" formatCode="0">
                  <c:v>64</c:v>
                </c:pt>
                <c:pt idx="15" formatCode="0">
                  <c:v>73</c:v>
                </c:pt>
                <c:pt idx="16">
                  <c:v>80</c:v>
                </c:pt>
                <c:pt idx="17" formatCode="0">
                  <c:v>87</c:v>
                </c:pt>
                <c:pt idx="18">
                  <c:v>27</c:v>
                </c:pt>
                <c:pt idx="19">
                  <c:v>38</c:v>
                </c:pt>
                <c:pt idx="20" formatCode="0">
                  <c:v>48</c:v>
                </c:pt>
                <c:pt idx="21" formatCode="0">
                  <c:v>57</c:v>
                </c:pt>
                <c:pt idx="22">
                  <c:v>65</c:v>
                </c:pt>
                <c:pt idx="23">
                  <c:v>80</c:v>
                </c:pt>
                <c:pt idx="24">
                  <c:v>91</c:v>
                </c:pt>
                <c:pt idx="25">
                  <c:v>101</c:v>
                </c:pt>
                <c:pt idx="26">
                  <c:v>115</c:v>
                </c:pt>
                <c:pt idx="27">
                  <c:v>27</c:v>
                </c:pt>
                <c:pt idx="28">
                  <c:v>36</c:v>
                </c:pt>
                <c:pt idx="29" formatCode="0">
                  <c:v>45</c:v>
                </c:pt>
                <c:pt idx="30">
                  <c:v>55</c:v>
                </c:pt>
                <c:pt idx="31">
                  <c:v>65</c:v>
                </c:pt>
                <c:pt idx="32" formatCode="0">
                  <c:v>73</c:v>
                </c:pt>
                <c:pt idx="33">
                  <c:v>80</c:v>
                </c:pt>
                <c:pt idx="34">
                  <c:v>91</c:v>
                </c:pt>
                <c:pt idx="35" formatCode="0">
                  <c:v>106</c:v>
                </c:pt>
              </c:numCache>
            </c:numRef>
          </c:xVal>
          <c:yVal>
            <c:numRef>
              <c:f>'"Donor B"'!$B$24:$B$59</c:f>
              <c:numCache>
                <c:formatCode>0</c:formatCode>
                <c:ptCount val="36"/>
                <c:pt idx="0">
                  <c:v>12.78</c:v>
                </c:pt>
                <c:pt idx="1">
                  <c:v>17.649999999999999</c:v>
                </c:pt>
                <c:pt idx="2">
                  <c:v>23.024999999999999</c:v>
                </c:pt>
                <c:pt idx="3">
                  <c:v>28.195</c:v>
                </c:pt>
                <c:pt idx="4">
                  <c:v>32.728000000000002</c:v>
                </c:pt>
                <c:pt idx="5">
                  <c:v>38.425130000000003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D70D-403F-9A45-796C4697FCBD}"/>
            </c:ext>
          </c:extLst>
        </c:ser>
        <c:ser>
          <c:idx val="1"/>
          <c:order val="1"/>
          <c:tx>
            <c:strRef>
              <c:f>'"Donor B"'!$C$23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B"'!$A$24:$A$59</c:f>
              <c:numCache>
                <c:formatCode>General</c:formatCode>
                <c:ptCount val="36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>
                  <c:v>62</c:v>
                </c:pt>
                <c:pt idx="6">
                  <c:v>80</c:v>
                </c:pt>
                <c:pt idx="7">
                  <c:v>17</c:v>
                </c:pt>
                <c:pt idx="8">
                  <c:v>23</c:v>
                </c:pt>
                <c:pt idx="9">
                  <c:v>29</c:v>
                </c:pt>
                <c:pt idx="10">
                  <c:v>38</c:v>
                </c:pt>
                <c:pt idx="11" formatCode="0">
                  <c:v>45</c:v>
                </c:pt>
                <c:pt idx="12" formatCode="0">
                  <c:v>51</c:v>
                </c:pt>
                <c:pt idx="13" formatCode="0">
                  <c:v>57</c:v>
                </c:pt>
                <c:pt idx="14" formatCode="0">
                  <c:v>64</c:v>
                </c:pt>
                <c:pt idx="15" formatCode="0">
                  <c:v>73</c:v>
                </c:pt>
                <c:pt idx="16">
                  <c:v>80</c:v>
                </c:pt>
                <c:pt idx="17" formatCode="0">
                  <c:v>87</c:v>
                </c:pt>
                <c:pt idx="18">
                  <c:v>27</c:v>
                </c:pt>
                <c:pt idx="19">
                  <c:v>38</c:v>
                </c:pt>
                <c:pt idx="20" formatCode="0">
                  <c:v>48</c:v>
                </c:pt>
                <c:pt idx="21" formatCode="0">
                  <c:v>57</c:v>
                </c:pt>
                <c:pt idx="22">
                  <c:v>65</c:v>
                </c:pt>
                <c:pt idx="23">
                  <c:v>80</c:v>
                </c:pt>
                <c:pt idx="24">
                  <c:v>91</c:v>
                </c:pt>
                <c:pt idx="25">
                  <c:v>101</c:v>
                </c:pt>
                <c:pt idx="26">
                  <c:v>115</c:v>
                </c:pt>
                <c:pt idx="27">
                  <c:v>27</c:v>
                </c:pt>
                <c:pt idx="28">
                  <c:v>36</c:v>
                </c:pt>
                <c:pt idx="29" formatCode="0">
                  <c:v>45</c:v>
                </c:pt>
                <c:pt idx="30">
                  <c:v>55</c:v>
                </c:pt>
                <c:pt idx="31">
                  <c:v>65</c:v>
                </c:pt>
                <c:pt idx="32" formatCode="0">
                  <c:v>73</c:v>
                </c:pt>
                <c:pt idx="33">
                  <c:v>80</c:v>
                </c:pt>
                <c:pt idx="34">
                  <c:v>91</c:v>
                </c:pt>
                <c:pt idx="35" formatCode="0">
                  <c:v>106</c:v>
                </c:pt>
              </c:numCache>
            </c:numRef>
          </c:xVal>
          <c:yVal>
            <c:numRef>
              <c:f>'"Donor B"'!$C$24:$C$59</c:f>
              <c:numCache>
                <c:formatCode>General</c:formatCode>
                <c:ptCount val="36"/>
                <c:pt idx="18" formatCode="0">
                  <c:v>12.48</c:v>
                </c:pt>
                <c:pt idx="19" formatCode="0">
                  <c:v>17.59</c:v>
                </c:pt>
                <c:pt idx="20" formatCode="0">
                  <c:v>23.64</c:v>
                </c:pt>
                <c:pt idx="21" formatCode="0">
                  <c:v>29.95</c:v>
                </c:pt>
                <c:pt idx="22" formatCode="0">
                  <c:v>35.56</c:v>
                </c:pt>
                <c:pt idx="23" formatCode="0">
                  <c:v>41.27</c:v>
                </c:pt>
                <c:pt idx="24" formatCode="0">
                  <c:v>46.540000000000006</c:v>
                </c:pt>
                <c:pt idx="25" formatCode="0">
                  <c:v>51.940000000000005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D70D-403F-9A45-796C4697FCBD}"/>
            </c:ext>
          </c:extLst>
        </c:ser>
        <c:ser>
          <c:idx val="2"/>
          <c:order val="2"/>
          <c:tx>
            <c:strRef>
              <c:f>'"Donor B"'!$D$23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B"'!$A$24:$A$59</c:f>
              <c:numCache>
                <c:formatCode>General</c:formatCode>
                <c:ptCount val="36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>
                  <c:v>62</c:v>
                </c:pt>
                <c:pt idx="6">
                  <c:v>80</c:v>
                </c:pt>
                <c:pt idx="7">
                  <c:v>17</c:v>
                </c:pt>
                <c:pt idx="8">
                  <c:v>23</c:v>
                </c:pt>
                <c:pt idx="9">
                  <c:v>29</c:v>
                </c:pt>
                <c:pt idx="10">
                  <c:v>38</c:v>
                </c:pt>
                <c:pt idx="11" formatCode="0">
                  <c:v>45</c:v>
                </c:pt>
                <c:pt idx="12" formatCode="0">
                  <c:v>51</c:v>
                </c:pt>
                <c:pt idx="13" formatCode="0">
                  <c:v>57</c:v>
                </c:pt>
                <c:pt idx="14" formatCode="0">
                  <c:v>64</c:v>
                </c:pt>
                <c:pt idx="15" formatCode="0">
                  <c:v>73</c:v>
                </c:pt>
                <c:pt idx="16">
                  <c:v>80</c:v>
                </c:pt>
                <c:pt idx="17" formatCode="0">
                  <c:v>87</c:v>
                </c:pt>
                <c:pt idx="18">
                  <c:v>27</c:v>
                </c:pt>
                <c:pt idx="19">
                  <c:v>38</c:v>
                </c:pt>
                <c:pt idx="20" formatCode="0">
                  <c:v>48</c:v>
                </c:pt>
                <c:pt idx="21" formatCode="0">
                  <c:v>57</c:v>
                </c:pt>
                <c:pt idx="22">
                  <c:v>65</c:v>
                </c:pt>
                <c:pt idx="23">
                  <c:v>80</c:v>
                </c:pt>
                <c:pt idx="24">
                  <c:v>91</c:v>
                </c:pt>
                <c:pt idx="25">
                  <c:v>101</c:v>
                </c:pt>
                <c:pt idx="26">
                  <c:v>115</c:v>
                </c:pt>
                <c:pt idx="27">
                  <c:v>27</c:v>
                </c:pt>
                <c:pt idx="28">
                  <c:v>36</c:v>
                </c:pt>
                <c:pt idx="29" formatCode="0">
                  <c:v>45</c:v>
                </c:pt>
                <c:pt idx="30">
                  <c:v>55</c:v>
                </c:pt>
                <c:pt idx="31">
                  <c:v>65</c:v>
                </c:pt>
                <c:pt idx="32" formatCode="0">
                  <c:v>73</c:v>
                </c:pt>
                <c:pt idx="33">
                  <c:v>80</c:v>
                </c:pt>
                <c:pt idx="34">
                  <c:v>91</c:v>
                </c:pt>
                <c:pt idx="35" formatCode="0">
                  <c:v>106</c:v>
                </c:pt>
              </c:numCache>
            </c:numRef>
          </c:xVal>
          <c:yVal>
            <c:numRef>
              <c:f>'"Donor B"'!$D$24:$D$59</c:f>
              <c:numCache>
                <c:formatCode>General</c:formatCode>
                <c:ptCount val="36"/>
                <c:pt idx="7" formatCode="0">
                  <c:v>12.25</c:v>
                </c:pt>
                <c:pt idx="8" formatCode="0">
                  <c:v>18.18</c:v>
                </c:pt>
                <c:pt idx="9" formatCode="0">
                  <c:v>23.62</c:v>
                </c:pt>
                <c:pt idx="10" formatCode="0">
                  <c:v>29.34</c:v>
                </c:pt>
                <c:pt idx="11" formatCode="0">
                  <c:v>34.6</c:v>
                </c:pt>
                <c:pt idx="12" formatCode="0">
                  <c:v>40.370000000000005</c:v>
                </c:pt>
                <c:pt idx="13" formatCode="0">
                  <c:v>45.540000000000006</c:v>
                </c:pt>
                <c:pt idx="14" formatCode="0">
                  <c:v>50.63000000000001</c:v>
                </c:pt>
                <c:pt idx="15" formatCode="0">
                  <c:v>56.180000000000007</c:v>
                </c:pt>
                <c:pt idx="16" formatCode="0">
                  <c:v>60.600000000000009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D70D-403F-9A45-796C4697FCBD}"/>
            </c:ext>
          </c:extLst>
        </c:ser>
        <c:ser>
          <c:idx val="3"/>
          <c:order val="3"/>
          <c:tx>
            <c:strRef>
              <c:f>'"Donor B"'!$E$23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B"'!$A$24:$A$59</c:f>
              <c:numCache>
                <c:formatCode>General</c:formatCode>
                <c:ptCount val="36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>
                  <c:v>62</c:v>
                </c:pt>
                <c:pt idx="6">
                  <c:v>80</c:v>
                </c:pt>
                <c:pt idx="7">
                  <c:v>17</c:v>
                </c:pt>
                <c:pt idx="8">
                  <c:v>23</c:v>
                </c:pt>
                <c:pt idx="9">
                  <c:v>29</c:v>
                </c:pt>
                <c:pt idx="10">
                  <c:v>38</c:v>
                </c:pt>
                <c:pt idx="11" formatCode="0">
                  <c:v>45</c:v>
                </c:pt>
                <c:pt idx="12" formatCode="0">
                  <c:v>51</c:v>
                </c:pt>
                <c:pt idx="13" formatCode="0">
                  <c:v>57</c:v>
                </c:pt>
                <c:pt idx="14" formatCode="0">
                  <c:v>64</c:v>
                </c:pt>
                <c:pt idx="15" formatCode="0">
                  <c:v>73</c:v>
                </c:pt>
                <c:pt idx="16">
                  <c:v>80</c:v>
                </c:pt>
                <c:pt idx="17" formatCode="0">
                  <c:v>87</c:v>
                </c:pt>
                <c:pt idx="18">
                  <c:v>27</c:v>
                </c:pt>
                <c:pt idx="19">
                  <c:v>38</c:v>
                </c:pt>
                <c:pt idx="20" formatCode="0">
                  <c:v>48</c:v>
                </c:pt>
                <c:pt idx="21" formatCode="0">
                  <c:v>57</c:v>
                </c:pt>
                <c:pt idx="22">
                  <c:v>65</c:v>
                </c:pt>
                <c:pt idx="23">
                  <c:v>80</c:v>
                </c:pt>
                <c:pt idx="24">
                  <c:v>91</c:v>
                </c:pt>
                <c:pt idx="25">
                  <c:v>101</c:v>
                </c:pt>
                <c:pt idx="26">
                  <c:v>115</c:v>
                </c:pt>
                <c:pt idx="27">
                  <c:v>27</c:v>
                </c:pt>
                <c:pt idx="28">
                  <c:v>36</c:v>
                </c:pt>
                <c:pt idx="29" formatCode="0">
                  <c:v>45</c:v>
                </c:pt>
                <c:pt idx="30">
                  <c:v>55</c:v>
                </c:pt>
                <c:pt idx="31">
                  <c:v>65</c:v>
                </c:pt>
                <c:pt idx="32" formatCode="0">
                  <c:v>73</c:v>
                </c:pt>
                <c:pt idx="33">
                  <c:v>80</c:v>
                </c:pt>
                <c:pt idx="34">
                  <c:v>91</c:v>
                </c:pt>
                <c:pt idx="35" formatCode="0">
                  <c:v>106</c:v>
                </c:pt>
              </c:numCache>
            </c:numRef>
          </c:xVal>
          <c:yVal>
            <c:numRef>
              <c:f>'"Donor B"'!$E$24:$E$59</c:f>
              <c:numCache>
                <c:formatCode>General</c:formatCode>
                <c:ptCount val="36"/>
                <c:pt idx="27" formatCode="0">
                  <c:v>12.91</c:v>
                </c:pt>
                <c:pt idx="28" formatCode="0">
                  <c:v>18.02</c:v>
                </c:pt>
                <c:pt idx="29" formatCode="0">
                  <c:v>23.619999999999997</c:v>
                </c:pt>
                <c:pt idx="30" formatCode="0">
                  <c:v>28.97</c:v>
                </c:pt>
                <c:pt idx="31" formatCode="0">
                  <c:v>34.67</c:v>
                </c:pt>
                <c:pt idx="32" formatCode="0">
                  <c:v>39.18</c:v>
                </c:pt>
                <c:pt idx="33" formatCode="0">
                  <c:v>44.07</c:v>
                </c:pt>
                <c:pt idx="34" formatCode="0">
                  <c:v>49.05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D70D-403F-9A45-796C4697FC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13135360"/>
        <c:axId val="513137664"/>
      </c:scatterChart>
      <c:valAx>
        <c:axId val="513135360"/>
        <c:scaling>
          <c:orientation val="minMax"/>
          <c:max val="12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cluture (Days)</a:t>
                </a:r>
              </a:p>
            </c:rich>
          </c:tx>
          <c:layout>
            <c:manualLayout>
              <c:xMode val="edge"/>
              <c:yMode val="edge"/>
              <c:x val="0.37275877979229544"/>
              <c:y val="0.85150515403451665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513137664"/>
        <c:crosses val="autoZero"/>
        <c:crossBetween val="midCat"/>
        <c:majorUnit val="20"/>
      </c:valAx>
      <c:valAx>
        <c:axId val="51313766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Cumulative Population Doubling</a:t>
                </a:r>
              </a:p>
            </c:rich>
          </c:tx>
          <c:layout>
            <c:manualLayout>
              <c:xMode val="edge"/>
              <c:yMode val="edge"/>
              <c:x val="4.226705091258405E-2"/>
              <c:y val="0.2037897916391736"/>
            </c:manualLayout>
          </c:layout>
          <c:overlay val="0"/>
        </c:title>
        <c:numFmt formatCode="0" sourceLinked="1"/>
        <c:majorTickMark val="out"/>
        <c:minorTickMark val="none"/>
        <c:tickLblPos val="nextTo"/>
        <c:crossAx val="513135360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"/>
          <c:y val="0.89323714423965161"/>
          <c:w val="0.97836453440438098"/>
          <c:h val="0.1067628557603484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C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4577220770837521"/>
          <c:y val="0.13044084365487371"/>
          <c:w val="0.79667184293378646"/>
          <c:h val="0.68098392659595242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C"'!$B$30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C"'!$A$31:$A$60</c:f>
              <c:numCache>
                <c:formatCode>General</c:formatCode>
                <c:ptCount val="30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 formatCode="0">
                  <c:v>64</c:v>
                </c:pt>
                <c:pt idx="6">
                  <c:v>17</c:v>
                </c:pt>
                <c:pt idx="7">
                  <c:v>23</c:v>
                </c:pt>
                <c:pt idx="8">
                  <c:v>29</c:v>
                </c:pt>
                <c:pt idx="9">
                  <c:v>36</c:v>
                </c:pt>
                <c:pt idx="10">
                  <c:v>43</c:v>
                </c:pt>
                <c:pt idx="11" formatCode="0">
                  <c:v>51</c:v>
                </c:pt>
                <c:pt idx="12" formatCode="0">
                  <c:v>64</c:v>
                </c:pt>
                <c:pt idx="13" formatCode="0">
                  <c:v>76</c:v>
                </c:pt>
                <c:pt idx="14">
                  <c:v>27</c:v>
                </c:pt>
                <c:pt idx="15">
                  <c:v>43</c:v>
                </c:pt>
                <c:pt idx="16">
                  <c:v>59</c:v>
                </c:pt>
                <c:pt idx="17" formatCode="0">
                  <c:v>73</c:v>
                </c:pt>
                <c:pt idx="18" formatCode="0">
                  <c:v>87</c:v>
                </c:pt>
                <c:pt idx="19">
                  <c:v>27</c:v>
                </c:pt>
                <c:pt idx="20">
                  <c:v>36</c:v>
                </c:pt>
                <c:pt idx="21" formatCode="0">
                  <c:v>45</c:v>
                </c:pt>
                <c:pt idx="22">
                  <c:v>55</c:v>
                </c:pt>
                <c:pt idx="23">
                  <c:v>71</c:v>
                </c:pt>
                <c:pt idx="24">
                  <c:v>80</c:v>
                </c:pt>
                <c:pt idx="25" formatCode="0">
                  <c:v>87</c:v>
                </c:pt>
                <c:pt idx="26">
                  <c:v>97</c:v>
                </c:pt>
                <c:pt idx="27">
                  <c:v>112</c:v>
                </c:pt>
                <c:pt idx="28" formatCode="0">
                  <c:v>128</c:v>
                </c:pt>
                <c:pt idx="29" formatCode="0.00">
                  <c:v>143</c:v>
                </c:pt>
              </c:numCache>
            </c:numRef>
          </c:xVal>
          <c:yVal>
            <c:numRef>
              <c:f>'"Donor C"'!$B$31:$B$60</c:f>
              <c:numCache>
                <c:formatCode>0</c:formatCode>
                <c:ptCount val="30"/>
                <c:pt idx="0">
                  <c:v>11.9</c:v>
                </c:pt>
                <c:pt idx="1">
                  <c:v>16.29</c:v>
                </c:pt>
                <c:pt idx="2">
                  <c:v>20.849999999999998</c:v>
                </c:pt>
                <c:pt idx="3">
                  <c:v>25.639999999999997</c:v>
                </c:pt>
                <c:pt idx="4">
                  <c:v>30.319999999999997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CD2-4392-8B5B-E9FEBD13180E}"/>
            </c:ext>
          </c:extLst>
        </c:ser>
        <c:ser>
          <c:idx val="1"/>
          <c:order val="1"/>
          <c:tx>
            <c:strRef>
              <c:f>'"Donor C"'!$C$30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C"'!$A$31:$A$60</c:f>
              <c:numCache>
                <c:formatCode>General</c:formatCode>
                <c:ptCount val="30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 formatCode="0">
                  <c:v>64</c:v>
                </c:pt>
                <c:pt idx="6">
                  <c:v>17</c:v>
                </c:pt>
                <c:pt idx="7">
                  <c:v>23</c:v>
                </c:pt>
                <c:pt idx="8">
                  <c:v>29</c:v>
                </c:pt>
                <c:pt idx="9">
                  <c:v>36</c:v>
                </c:pt>
                <c:pt idx="10">
                  <c:v>43</c:v>
                </c:pt>
                <c:pt idx="11" formatCode="0">
                  <c:v>51</c:v>
                </c:pt>
                <c:pt idx="12" formatCode="0">
                  <c:v>64</c:v>
                </c:pt>
                <c:pt idx="13" formatCode="0">
                  <c:v>76</c:v>
                </c:pt>
                <c:pt idx="14">
                  <c:v>27</c:v>
                </c:pt>
                <c:pt idx="15">
                  <c:v>43</c:v>
                </c:pt>
                <c:pt idx="16">
                  <c:v>59</c:v>
                </c:pt>
                <c:pt idx="17" formatCode="0">
                  <c:v>73</c:v>
                </c:pt>
                <c:pt idx="18" formatCode="0">
                  <c:v>87</c:v>
                </c:pt>
                <c:pt idx="19">
                  <c:v>27</c:v>
                </c:pt>
                <c:pt idx="20">
                  <c:v>36</c:v>
                </c:pt>
                <c:pt idx="21" formatCode="0">
                  <c:v>45</c:v>
                </c:pt>
                <c:pt idx="22">
                  <c:v>55</c:v>
                </c:pt>
                <c:pt idx="23">
                  <c:v>71</c:v>
                </c:pt>
                <c:pt idx="24">
                  <c:v>80</c:v>
                </c:pt>
                <c:pt idx="25" formatCode="0">
                  <c:v>87</c:v>
                </c:pt>
                <c:pt idx="26">
                  <c:v>97</c:v>
                </c:pt>
                <c:pt idx="27">
                  <c:v>112</c:v>
                </c:pt>
                <c:pt idx="28" formatCode="0">
                  <c:v>128</c:v>
                </c:pt>
                <c:pt idx="29" formatCode="0.00">
                  <c:v>143</c:v>
                </c:pt>
              </c:numCache>
            </c:numRef>
          </c:xVal>
          <c:yVal>
            <c:numRef>
              <c:f>'"Donor C"'!$C$31:$C$60</c:f>
              <c:numCache>
                <c:formatCode>General</c:formatCode>
                <c:ptCount val="30"/>
                <c:pt idx="14" formatCode="0">
                  <c:v>14</c:v>
                </c:pt>
                <c:pt idx="15" formatCode="0">
                  <c:v>17.88</c:v>
                </c:pt>
                <c:pt idx="16" formatCode="0">
                  <c:v>23.288</c:v>
                </c:pt>
                <c:pt idx="17" formatCode="0">
                  <c:v>28.779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CD2-4392-8B5B-E9FEBD13180E}"/>
            </c:ext>
          </c:extLst>
        </c:ser>
        <c:ser>
          <c:idx val="2"/>
          <c:order val="2"/>
          <c:tx>
            <c:strRef>
              <c:f>'"Donor C"'!$D$30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C"'!$A$31:$A$60</c:f>
              <c:numCache>
                <c:formatCode>General</c:formatCode>
                <c:ptCount val="30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 formatCode="0">
                  <c:v>64</c:v>
                </c:pt>
                <c:pt idx="6">
                  <c:v>17</c:v>
                </c:pt>
                <c:pt idx="7">
                  <c:v>23</c:v>
                </c:pt>
                <c:pt idx="8">
                  <c:v>29</c:v>
                </c:pt>
                <c:pt idx="9">
                  <c:v>36</c:v>
                </c:pt>
                <c:pt idx="10">
                  <c:v>43</c:v>
                </c:pt>
                <c:pt idx="11" formatCode="0">
                  <c:v>51</c:v>
                </c:pt>
                <c:pt idx="12" formatCode="0">
                  <c:v>64</c:v>
                </c:pt>
                <c:pt idx="13" formatCode="0">
                  <c:v>76</c:v>
                </c:pt>
                <c:pt idx="14">
                  <c:v>27</c:v>
                </c:pt>
                <c:pt idx="15">
                  <c:v>43</c:v>
                </c:pt>
                <c:pt idx="16">
                  <c:v>59</c:v>
                </c:pt>
                <c:pt idx="17" formatCode="0">
                  <c:v>73</c:v>
                </c:pt>
                <c:pt idx="18" formatCode="0">
                  <c:v>87</c:v>
                </c:pt>
                <c:pt idx="19">
                  <c:v>27</c:v>
                </c:pt>
                <c:pt idx="20">
                  <c:v>36</c:v>
                </c:pt>
                <c:pt idx="21" formatCode="0">
                  <c:v>45</c:v>
                </c:pt>
                <c:pt idx="22">
                  <c:v>55</c:v>
                </c:pt>
                <c:pt idx="23">
                  <c:v>71</c:v>
                </c:pt>
                <c:pt idx="24">
                  <c:v>80</c:v>
                </c:pt>
                <c:pt idx="25" formatCode="0">
                  <c:v>87</c:v>
                </c:pt>
                <c:pt idx="26">
                  <c:v>97</c:v>
                </c:pt>
                <c:pt idx="27">
                  <c:v>112</c:v>
                </c:pt>
                <c:pt idx="28" formatCode="0">
                  <c:v>128</c:v>
                </c:pt>
                <c:pt idx="29" formatCode="0.00">
                  <c:v>143</c:v>
                </c:pt>
              </c:numCache>
            </c:numRef>
          </c:xVal>
          <c:yVal>
            <c:numRef>
              <c:f>'"Donor C"'!$D$31:$D$60</c:f>
              <c:numCache>
                <c:formatCode>General</c:formatCode>
                <c:ptCount val="30"/>
                <c:pt idx="6" formatCode="0">
                  <c:v>12.48</c:v>
                </c:pt>
                <c:pt idx="7" formatCode="0">
                  <c:v>17.829999999999998</c:v>
                </c:pt>
                <c:pt idx="8" formatCode="0">
                  <c:v>23.27</c:v>
                </c:pt>
                <c:pt idx="9" formatCode="0">
                  <c:v>28.04</c:v>
                </c:pt>
                <c:pt idx="10" formatCode="0">
                  <c:v>33.984999999999999</c:v>
                </c:pt>
                <c:pt idx="11" formatCode="0">
                  <c:v>39.424999999999997</c:v>
                </c:pt>
                <c:pt idx="12" formatCode="0">
                  <c:v>44.544999999999995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CD2-4392-8B5B-E9FEBD13180E}"/>
            </c:ext>
          </c:extLst>
        </c:ser>
        <c:ser>
          <c:idx val="3"/>
          <c:order val="3"/>
          <c:tx>
            <c:strRef>
              <c:f>'"Donor C"'!$E$30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C"'!$A$31:$A$60</c:f>
              <c:numCache>
                <c:formatCode>General</c:formatCode>
                <c:ptCount val="30"/>
                <c:pt idx="0">
                  <c:v>17</c:v>
                </c:pt>
                <c:pt idx="1">
                  <c:v>23</c:v>
                </c:pt>
                <c:pt idx="2">
                  <c:v>30</c:v>
                </c:pt>
                <c:pt idx="3">
                  <c:v>38</c:v>
                </c:pt>
                <c:pt idx="4">
                  <c:v>49</c:v>
                </c:pt>
                <c:pt idx="5" formatCode="0">
                  <c:v>64</c:v>
                </c:pt>
                <c:pt idx="6">
                  <c:v>17</c:v>
                </c:pt>
                <c:pt idx="7">
                  <c:v>23</c:v>
                </c:pt>
                <c:pt idx="8">
                  <c:v>29</c:v>
                </c:pt>
                <c:pt idx="9">
                  <c:v>36</c:v>
                </c:pt>
                <c:pt idx="10">
                  <c:v>43</c:v>
                </c:pt>
                <c:pt idx="11" formatCode="0">
                  <c:v>51</c:v>
                </c:pt>
                <c:pt idx="12" formatCode="0">
                  <c:v>64</c:v>
                </c:pt>
                <c:pt idx="13" formatCode="0">
                  <c:v>76</c:v>
                </c:pt>
                <c:pt idx="14">
                  <c:v>27</c:v>
                </c:pt>
                <c:pt idx="15">
                  <c:v>43</c:v>
                </c:pt>
                <c:pt idx="16">
                  <c:v>59</c:v>
                </c:pt>
                <c:pt idx="17" formatCode="0">
                  <c:v>73</c:v>
                </c:pt>
                <c:pt idx="18" formatCode="0">
                  <c:v>87</c:v>
                </c:pt>
                <c:pt idx="19">
                  <c:v>27</c:v>
                </c:pt>
                <c:pt idx="20">
                  <c:v>36</c:v>
                </c:pt>
                <c:pt idx="21" formatCode="0">
                  <c:v>45</c:v>
                </c:pt>
                <c:pt idx="22">
                  <c:v>55</c:v>
                </c:pt>
                <c:pt idx="23">
                  <c:v>71</c:v>
                </c:pt>
                <c:pt idx="24">
                  <c:v>80</c:v>
                </c:pt>
                <c:pt idx="25" formatCode="0">
                  <c:v>87</c:v>
                </c:pt>
                <c:pt idx="26">
                  <c:v>97</c:v>
                </c:pt>
                <c:pt idx="27">
                  <c:v>112</c:v>
                </c:pt>
                <c:pt idx="28" formatCode="0">
                  <c:v>128</c:v>
                </c:pt>
                <c:pt idx="29" formatCode="0.00">
                  <c:v>143</c:v>
                </c:pt>
              </c:numCache>
            </c:numRef>
          </c:xVal>
          <c:yVal>
            <c:numRef>
              <c:f>'"Donor C"'!$E$31:$E$60</c:f>
              <c:numCache>
                <c:formatCode>General</c:formatCode>
                <c:ptCount val="30"/>
                <c:pt idx="19" formatCode="0">
                  <c:v>12.1</c:v>
                </c:pt>
                <c:pt idx="20" formatCode="0">
                  <c:v>16.97</c:v>
                </c:pt>
                <c:pt idx="21" formatCode="0">
                  <c:v>21.84</c:v>
                </c:pt>
                <c:pt idx="22" formatCode="0">
                  <c:v>27.66</c:v>
                </c:pt>
                <c:pt idx="23" formatCode="0">
                  <c:v>32.659999999999997</c:v>
                </c:pt>
                <c:pt idx="24" formatCode="0">
                  <c:v>36.949999999999996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CD2-4392-8B5B-E9FEBD131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5438080"/>
        <c:axId val="565284864"/>
      </c:scatterChart>
      <c:valAx>
        <c:axId val="535438080"/>
        <c:scaling>
          <c:orientation val="minMax"/>
          <c:max val="10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9894964405551397"/>
              <c:y val="0.8777302010802369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565284864"/>
        <c:crosses val="autoZero"/>
        <c:crossBetween val="midCat"/>
        <c:majorUnit val="20"/>
      </c:valAx>
      <c:valAx>
        <c:axId val="56528486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Cumulative Population Doubling </a:t>
                </a:r>
              </a:p>
            </c:rich>
          </c:tx>
          <c:layout>
            <c:manualLayout>
              <c:xMode val="edge"/>
              <c:yMode val="edge"/>
              <c:x val="1.5679012345679012E-2"/>
              <c:y val="0.208984375"/>
            </c:manualLayout>
          </c:layout>
          <c:overlay val="0"/>
        </c:title>
        <c:numFmt formatCode="0" sourceLinked="1"/>
        <c:majorTickMark val="out"/>
        <c:minorTickMark val="none"/>
        <c:tickLblPos val="nextTo"/>
        <c:crossAx val="535438080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6.4039802449287808E-2"/>
          <c:y val="0.93357974881239014"/>
          <c:w val="0.93463611111111111"/>
          <c:h val="6.6420251187609816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A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20382055555555556"/>
          <c:y val="0.2093737037037037"/>
          <c:w val="0.73054527777777778"/>
          <c:h val="0.56584851851851847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'"DonorA"'!$R$38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'"DonorA"'!$R$39:$R$63</c:f>
              <c:numCache>
                <c:formatCode>0.00</c:formatCode>
                <c:ptCount val="25"/>
                <c:pt idx="0">
                  <c:v>-2.2217170829471701E-2</c:v>
                </c:pt>
                <c:pt idx="1">
                  <c:v>0.21742526861285899</c:v>
                </c:pt>
                <c:pt idx="2">
                  <c:v>0.55860591392863601</c:v>
                </c:pt>
                <c:pt idx="3">
                  <c:v>1.97985488670341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FED-438C-AB00-3CBFFF5669CF}"/>
            </c:ext>
          </c:extLst>
        </c:ser>
        <c:ser>
          <c:idx val="1"/>
          <c:order val="1"/>
          <c:tx>
            <c:strRef>
              <c:f>'"DonorA"'!$S$38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'"DonorA"'!$S$39:$S$63</c:f>
              <c:numCache>
                <c:formatCode>General</c:formatCode>
                <c:ptCount val="25"/>
                <c:pt idx="5" formatCode="0.00">
                  <c:v>2.9800657096131802E-2</c:v>
                </c:pt>
                <c:pt idx="6" formatCode="0.00">
                  <c:v>0.53822003728980605</c:v>
                </c:pt>
                <c:pt idx="7" formatCode="0.00">
                  <c:v>0.32537588699726799</c:v>
                </c:pt>
                <c:pt idx="8" formatCode="0.00">
                  <c:v>0.34758888695777601</c:v>
                </c:pt>
                <c:pt idx="9" formatCode="0.00">
                  <c:v>0.52174059536614004</c:v>
                </c:pt>
                <c:pt idx="10" formatCode="0.00">
                  <c:v>0.64295753188384996</c:v>
                </c:pt>
                <c:pt idx="11" formatCode="0.00">
                  <c:v>0.71055958809756303</c:v>
                </c:pt>
                <c:pt idx="12" formatCode="0.00">
                  <c:v>0.66836127339013096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FED-438C-AB00-3CBFFF5669CF}"/>
            </c:ext>
          </c:extLst>
        </c:ser>
        <c:ser>
          <c:idx val="2"/>
          <c:order val="2"/>
          <c:tx>
            <c:strRef>
              <c:f>'"DonorA"'!$T$38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'"DonorA"'!$T$39:$T$63</c:f>
              <c:numCache>
                <c:formatCode>General</c:formatCode>
                <c:ptCount val="25"/>
                <c:pt idx="13" formatCode="0.00">
                  <c:v>0.165969208104632</c:v>
                </c:pt>
                <c:pt idx="14" formatCode="0.00">
                  <c:v>0.54546577759016601</c:v>
                </c:pt>
                <c:pt idx="15" formatCode="0.00">
                  <c:v>1.8557806469592499</c:v>
                </c:pt>
                <c:pt idx="16" formatCode="0.00">
                  <c:v>2.1485004826198799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FED-438C-AB00-3CBFFF5669CF}"/>
            </c:ext>
          </c:extLst>
        </c:ser>
        <c:ser>
          <c:idx val="3"/>
          <c:order val="3"/>
          <c:tx>
            <c:strRef>
              <c:f>'"DonorA"'!$U$38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'"DonorA"'!$U$39:$U$63</c:f>
              <c:numCache>
                <c:formatCode>General</c:formatCode>
                <c:ptCount val="25"/>
                <c:pt idx="17" formatCode="0.00">
                  <c:v>0.209888444569786</c:v>
                </c:pt>
                <c:pt idx="18" formatCode="0.00">
                  <c:v>0.38514428908114801</c:v>
                </c:pt>
                <c:pt idx="19" formatCode="0.00">
                  <c:v>0.40442093772194898</c:v>
                </c:pt>
                <c:pt idx="20" formatCode="0.00">
                  <c:v>0.52967412219481103</c:v>
                </c:pt>
                <c:pt idx="21" formatCode="0.00">
                  <c:v>0.73785414743655697</c:v>
                </c:pt>
                <c:pt idx="22" formatCode="0.00">
                  <c:v>1.04186058446491</c:v>
                </c:pt>
                <c:pt idx="23" formatCode="0.00">
                  <c:v>1.1608199275364299</c:v>
                </c:pt>
                <c:pt idx="24" formatCode="0.00">
                  <c:v>1.26876239775337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AFED-438C-AB00-3CBFFF5669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2466432"/>
        <c:axId val="653624448"/>
      </c:scatterChart>
      <c:valAx>
        <c:axId val="652466432"/>
        <c:scaling>
          <c:orientation val="minMax"/>
          <c:max val="14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40197333333333335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653624448"/>
        <c:crosses val="autoZero"/>
        <c:crossBetween val="midCat"/>
        <c:majorUnit val="20"/>
      </c:valAx>
      <c:valAx>
        <c:axId val="653624448"/>
        <c:scaling>
          <c:orientation val="minMax"/>
          <c:min val="-5.000000000000001E-2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crossAx val="652466432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B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9302555555555556"/>
          <c:y val="0.2093737037037037"/>
          <c:w val="0.74134027777777778"/>
          <c:h val="0.53502888888888889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B"'!$O$26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B"'!$O$27:$O$42</c:f>
              <c:numCache>
                <c:formatCode>0.00</c:formatCode>
                <c:ptCount val="16"/>
                <c:pt idx="0">
                  <c:v>0.19968746400000001</c:v>
                </c:pt>
                <c:pt idx="1">
                  <c:v>0.55357497899999997</c:v>
                </c:pt>
                <c:pt idx="2">
                  <c:v>1.3328734449999999</c:v>
                </c:pt>
                <c:pt idx="3">
                  <c:v>2.163151176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57D-4E94-AF11-1291AD80EA62}"/>
            </c:ext>
          </c:extLst>
        </c:ser>
        <c:ser>
          <c:idx val="1"/>
          <c:order val="1"/>
          <c:tx>
            <c:strRef>
              <c:f>'"Donor B"'!$P$26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B"'!$P$27:$P$42</c:f>
              <c:numCache>
                <c:formatCode>General</c:formatCode>
                <c:ptCount val="16"/>
                <c:pt idx="4" formatCode="0.00">
                  <c:v>7.2636630999999993E-2</c:v>
                </c:pt>
                <c:pt idx="5" formatCode="0.00">
                  <c:v>0.35385441099999998</c:v>
                </c:pt>
                <c:pt idx="6" formatCode="0.00">
                  <c:v>0.79179502700000004</c:v>
                </c:pt>
                <c:pt idx="7" formatCode="0.00">
                  <c:v>1.0037969440000001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57D-4E94-AF11-1291AD80EA62}"/>
            </c:ext>
          </c:extLst>
        </c:ser>
        <c:ser>
          <c:idx val="2"/>
          <c:order val="2"/>
          <c:tx>
            <c:strRef>
              <c:f>'"Donor B"'!$Q$26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B"'!$Q$27:$Q$42</c:f>
              <c:numCache>
                <c:formatCode>General</c:formatCode>
                <c:ptCount val="16"/>
                <c:pt idx="8" formatCode="0.00">
                  <c:v>0.282454131</c:v>
                </c:pt>
                <c:pt idx="9" formatCode="0.00">
                  <c:v>0.99743477199999997</c:v>
                </c:pt>
                <c:pt idx="10" formatCode="0.00">
                  <c:v>2.1634875189999998</c:v>
                </c:pt>
                <c:pt idx="11" formatCode="0.00">
                  <c:v>1.896357659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57D-4E94-AF11-1291AD80EA62}"/>
            </c:ext>
          </c:extLst>
        </c:ser>
        <c:ser>
          <c:idx val="3"/>
          <c:order val="3"/>
          <c:tx>
            <c:strRef>
              <c:f>'"Donor B"'!$R$26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B"'!$R$27:$R$42</c:f>
              <c:numCache>
                <c:formatCode>General</c:formatCode>
                <c:ptCount val="16"/>
                <c:pt idx="12" formatCode="0.00">
                  <c:v>0.10169350200000001</c:v>
                </c:pt>
                <c:pt idx="13" formatCode="0.00">
                  <c:v>0.300106135</c:v>
                </c:pt>
                <c:pt idx="14" formatCode="0.00">
                  <c:v>0.66</c:v>
                </c:pt>
                <c:pt idx="15" formatCode="0.00">
                  <c:v>0.76109059499999998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057D-4E94-AF11-1291AD80EA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481792"/>
        <c:axId val="496500736"/>
      </c:scatterChart>
      <c:valAx>
        <c:axId val="496481792"/>
        <c:scaling>
          <c:orientation val="minMax"/>
          <c:max val="12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8052444444444444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96500736"/>
        <c:crosses val="autoZero"/>
        <c:crossBetween val="midCat"/>
        <c:majorUnit val="20"/>
      </c:valAx>
      <c:valAx>
        <c:axId val="4965007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crossAx val="496481792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C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7513972222222221"/>
          <c:y val="0.16233666666666666"/>
          <c:w val="0.75922611111111116"/>
          <c:h val="0.58206592592592588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C"'!$Q$33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C"'!$Q$34:$Q$49</c:f>
              <c:numCache>
                <c:formatCode>0.00</c:formatCode>
                <c:ptCount val="16"/>
                <c:pt idx="0">
                  <c:v>0.35610265699999999</c:v>
                </c:pt>
                <c:pt idx="1">
                  <c:v>0.57330263400000003</c:v>
                </c:pt>
                <c:pt idx="2">
                  <c:v>0.89312987899999996</c:v>
                </c:pt>
                <c:pt idx="3">
                  <c:v>2.368836135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6BA-4BF6-B4DB-07E9583F6F7A}"/>
            </c:ext>
          </c:extLst>
        </c:ser>
        <c:ser>
          <c:idx val="1"/>
          <c:order val="1"/>
          <c:tx>
            <c:strRef>
              <c:f>'"Donor C"'!$R$33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C"'!$R$34:$R$49</c:f>
              <c:numCache>
                <c:formatCode>General</c:formatCode>
                <c:ptCount val="16"/>
                <c:pt idx="4" formatCode="0.00">
                  <c:v>0.21676526099999999</c:v>
                </c:pt>
                <c:pt idx="5" formatCode="0.00">
                  <c:v>0.41230980299999997</c:v>
                </c:pt>
                <c:pt idx="6" formatCode="0.00">
                  <c:v>0.72538708200000002</c:v>
                </c:pt>
                <c:pt idx="7" formatCode="0.00">
                  <c:v>1.2424145099999999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6BA-4BF6-B4DB-07E9583F6F7A}"/>
            </c:ext>
          </c:extLst>
        </c:ser>
        <c:ser>
          <c:idx val="2"/>
          <c:order val="2"/>
          <c:tx>
            <c:strRef>
              <c:f>'"Donor C"'!$S$33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C"'!$S$34:$S$49</c:f>
              <c:numCache>
                <c:formatCode>General</c:formatCode>
                <c:ptCount val="16"/>
                <c:pt idx="8" formatCode="0.00">
                  <c:v>0.31100361999999998</c:v>
                </c:pt>
                <c:pt idx="9" formatCode="0.00">
                  <c:v>0.41998216599999999</c:v>
                </c:pt>
                <c:pt idx="10" formatCode="0.00">
                  <c:v>0.97607580500000002</c:v>
                </c:pt>
                <c:pt idx="11" formatCode="0.00">
                  <c:v>2.4700000000000002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6BA-4BF6-B4DB-07E9583F6F7A}"/>
            </c:ext>
          </c:extLst>
        </c:ser>
        <c:ser>
          <c:idx val="3"/>
          <c:order val="3"/>
          <c:tx>
            <c:strRef>
              <c:f>'"Donor C"'!$T$33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C"'!$T$34:$T$49</c:f>
              <c:numCache>
                <c:formatCode>General</c:formatCode>
                <c:ptCount val="16"/>
                <c:pt idx="12" formatCode="0.00">
                  <c:v>0.20743583900000001</c:v>
                </c:pt>
                <c:pt idx="13" formatCode="0.00">
                  <c:v>0.58401462100000001</c:v>
                </c:pt>
                <c:pt idx="14" formatCode="0.00">
                  <c:v>0.82553283399999999</c:v>
                </c:pt>
                <c:pt idx="15" formatCode="0.00">
                  <c:v>2.9626146389999999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06BA-4BF6-B4DB-07E9583F6F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574464"/>
        <c:axId val="496576768"/>
      </c:scatterChart>
      <c:valAx>
        <c:axId val="496574464"/>
        <c:scaling>
          <c:orientation val="minMax"/>
          <c:max val="1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8410527777777775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96576768"/>
        <c:crosses val="autoZero"/>
        <c:crossBetween val="midCat"/>
        <c:majorUnit val="20"/>
      </c:valAx>
      <c:valAx>
        <c:axId val="496576768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" sourceLinked="0"/>
        <c:majorTickMark val="out"/>
        <c:minorTickMark val="none"/>
        <c:tickLblPos val="nextTo"/>
        <c:crossAx val="496574464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0">
                <a:solidFill>
                  <a:srgbClr val="77F999"/>
                </a:solidFill>
              </a:defRPr>
            </a:pPr>
            <a:r>
              <a:rPr lang="en-US" sz="1200" b="0">
                <a:solidFill>
                  <a:srgbClr val="77F999"/>
                </a:solidFill>
              </a:rPr>
              <a:t>Ageing Dynamics in CnT and RG media</a:t>
            </a:r>
          </a:p>
        </c:rich>
      </c:tx>
      <c:layout>
        <c:manualLayout>
          <c:xMode val="edge"/>
          <c:yMode val="edge"/>
          <c:x val="0.23553991174368005"/>
          <c:y val="3.2407407407407406E-2"/>
        </c:manualLayout>
      </c:layout>
      <c:overlay val="0"/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Sheet1!$E$7</c:f>
              <c:strCache>
                <c:ptCount val="1"/>
                <c:pt idx="0">
                  <c:v>CnT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FF00"/>
              </a:solidFill>
              <a:ln>
                <a:solidFill>
                  <a:srgbClr val="FFFF00"/>
                </a:solidFill>
              </a:ln>
            </c:spPr>
          </c:marker>
          <c:xVal>
            <c:numRef>
              <c:f>Sheet1!$D$8:$D$29</c:f>
              <c:numCache>
                <c:formatCode>0</c:formatCode>
                <c:ptCount val="22"/>
                <c:pt idx="0">
                  <c:v>5.6000000000000014</c:v>
                </c:pt>
                <c:pt idx="1">
                  <c:v>9.6999999999999993</c:v>
                </c:pt>
                <c:pt idx="5">
                  <c:v>14</c:v>
                </c:pt>
                <c:pt idx="6">
                  <c:v>19</c:v>
                </c:pt>
                <c:pt idx="12">
                  <c:v>9.1999999999999993</c:v>
                </c:pt>
                <c:pt idx="13">
                  <c:v>14.2</c:v>
                </c:pt>
                <c:pt idx="16">
                  <c:v>5</c:v>
                </c:pt>
                <c:pt idx="18">
                  <c:v>9.6999999999999993</c:v>
                </c:pt>
                <c:pt idx="20">
                  <c:v>18.8</c:v>
                </c:pt>
              </c:numCache>
            </c:numRef>
          </c:xVal>
          <c:yVal>
            <c:numRef>
              <c:f>Sheet1!$E$8:$E$29</c:f>
              <c:numCache>
                <c:formatCode>0.00</c:formatCode>
                <c:ptCount val="22"/>
                <c:pt idx="0">
                  <c:v>1.117121464365E-2</c:v>
                </c:pt>
                <c:pt idx="1">
                  <c:v>5.6373288645186898E-2</c:v>
                </c:pt>
                <c:pt idx="5">
                  <c:v>0.15032871377446599</c:v>
                </c:pt>
                <c:pt idx="6">
                  <c:v>0.27398785343710702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DFD-45A5-AF22-2116A369ABC2}"/>
            </c:ext>
          </c:extLst>
        </c:ser>
        <c:ser>
          <c:idx val="1"/>
          <c:order val="1"/>
          <c:tx>
            <c:strRef>
              <c:f>Sheet1!$F$7</c:f>
              <c:strCache>
                <c:ptCount val="1"/>
                <c:pt idx="0">
                  <c:v>RG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Sheet1!$D$8:$D$29</c:f>
              <c:numCache>
                <c:formatCode>0</c:formatCode>
                <c:ptCount val="22"/>
                <c:pt idx="0">
                  <c:v>5.6000000000000014</c:v>
                </c:pt>
                <c:pt idx="1">
                  <c:v>9.6999999999999993</c:v>
                </c:pt>
                <c:pt idx="5">
                  <c:v>14</c:v>
                </c:pt>
                <c:pt idx="6">
                  <c:v>19</c:v>
                </c:pt>
                <c:pt idx="12">
                  <c:v>9.1999999999999993</c:v>
                </c:pt>
                <c:pt idx="13">
                  <c:v>14.2</c:v>
                </c:pt>
                <c:pt idx="16">
                  <c:v>5</c:v>
                </c:pt>
                <c:pt idx="18">
                  <c:v>9.6999999999999993</c:v>
                </c:pt>
                <c:pt idx="20">
                  <c:v>18.8</c:v>
                </c:pt>
              </c:numCache>
            </c:numRef>
          </c:xVal>
          <c:yVal>
            <c:numRef>
              <c:f>Sheet1!$F$8:$F$29</c:f>
              <c:numCache>
                <c:formatCode>General</c:formatCode>
                <c:ptCount val="22"/>
                <c:pt idx="13" formatCode="0.00">
                  <c:v>0.153877219293441</c:v>
                </c:pt>
                <c:pt idx="16" formatCode="0.00">
                  <c:v>-1.9025346935684299E-2</c:v>
                </c:pt>
                <c:pt idx="18" formatCode="0.00">
                  <c:v>3.08167093414391E-2</c:v>
                </c:pt>
                <c:pt idx="20" formatCode="0.00">
                  <c:v>0.273730091483602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DFD-45A5-AF22-2116A369AB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679168"/>
        <c:axId val="496689920"/>
      </c:scatterChart>
      <c:valAx>
        <c:axId val="49667916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>
                    <a:solidFill>
                      <a:srgbClr val="77F999"/>
                    </a:solidFill>
                  </a:defRPr>
                </a:pPr>
                <a:r>
                  <a:rPr lang="en-US" sz="1000">
                    <a:solidFill>
                      <a:srgbClr val="77F999"/>
                    </a:solidFill>
                  </a:rPr>
                  <a:t>Cumulative population doubling</a:t>
                </a:r>
              </a:p>
            </c:rich>
          </c:tx>
          <c:overlay val="0"/>
        </c:title>
        <c:numFmt formatCode="0" sourceLinked="1"/>
        <c:majorTickMark val="out"/>
        <c:minorTickMark val="none"/>
        <c:tickLblPos val="nextTo"/>
        <c:spPr>
          <a:ln>
            <a:solidFill>
              <a:srgbClr val="77F999"/>
            </a:solidFill>
          </a:ln>
        </c:spPr>
        <c:txPr>
          <a:bodyPr/>
          <a:lstStyle/>
          <a:p>
            <a:pPr>
              <a:defRPr sz="800">
                <a:solidFill>
                  <a:srgbClr val="77F999"/>
                </a:solidFill>
              </a:defRPr>
            </a:pPr>
            <a:endParaRPr lang="en-US"/>
          </a:p>
        </c:txPr>
        <c:crossAx val="496689920"/>
        <c:crosses val="autoZero"/>
        <c:crossBetween val="midCat"/>
        <c:majorUnit val="2"/>
      </c:valAx>
      <c:valAx>
        <c:axId val="496689920"/>
        <c:scaling>
          <c:orientation val="minMax"/>
          <c:min val="-2.0000000000000004E-2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000">
                    <a:solidFill>
                      <a:srgbClr val="77F999"/>
                    </a:solidFill>
                  </a:defRPr>
                </a:pPr>
                <a:r>
                  <a:rPr lang="en-US" sz="1000">
                    <a:solidFill>
                      <a:srgbClr val="77F999"/>
                    </a:solidFill>
                  </a:rPr>
                  <a:t>DNAmAge (Years)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spPr>
          <a:ln>
            <a:solidFill>
              <a:srgbClr val="77F999"/>
            </a:solidFill>
          </a:ln>
        </c:spPr>
        <c:txPr>
          <a:bodyPr/>
          <a:lstStyle/>
          <a:p>
            <a:pPr>
              <a:defRPr sz="800">
                <a:solidFill>
                  <a:srgbClr val="77F999"/>
                </a:solidFill>
              </a:defRPr>
            </a:pPr>
            <a:endParaRPr lang="en-US"/>
          </a:p>
        </c:txPr>
        <c:crossAx val="496679168"/>
        <c:crosses val="autoZero"/>
        <c:crossBetween val="midCat"/>
      </c:valAx>
    </c:plotArea>
    <c:legend>
      <c:legendPos val="b"/>
      <c:layout>
        <c:manualLayout>
          <c:xMode val="edge"/>
          <c:yMode val="edge"/>
          <c:x val="0.43650751047820135"/>
          <c:y val="0.86728091280256636"/>
          <c:w val="0.28208792060850679"/>
          <c:h val="7.2533902012248463E-2"/>
        </c:manualLayout>
      </c:layout>
      <c:overlay val="0"/>
      <c:txPr>
        <a:bodyPr/>
        <a:lstStyle/>
        <a:p>
          <a:pPr>
            <a:defRPr sz="1050">
              <a:solidFill>
                <a:srgbClr val="77F999"/>
              </a:solidFill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A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20382055555555556"/>
          <c:y val="0.2093737037037037"/>
          <c:w val="0.73054527777777778"/>
          <c:h val="0.56584851851851847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'"DonorA"'!$R$38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'"DonorA"'!$R$39:$R$63</c:f>
              <c:numCache>
                <c:formatCode>0.00</c:formatCode>
                <c:ptCount val="25"/>
                <c:pt idx="0">
                  <c:v>-2.2217170829471701E-2</c:v>
                </c:pt>
                <c:pt idx="1">
                  <c:v>0.21742526861285899</c:v>
                </c:pt>
                <c:pt idx="2">
                  <c:v>0.55860591392863601</c:v>
                </c:pt>
                <c:pt idx="3">
                  <c:v>1.97985488670341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E7E-4D39-B413-3ED8EB890DF3}"/>
            </c:ext>
          </c:extLst>
        </c:ser>
        <c:ser>
          <c:idx val="1"/>
          <c:order val="1"/>
          <c:tx>
            <c:strRef>
              <c:f>'"DonorA"'!$S$38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'"DonorA"'!$S$39:$S$63</c:f>
              <c:numCache>
                <c:formatCode>General</c:formatCode>
                <c:ptCount val="25"/>
                <c:pt idx="5" formatCode="0.00">
                  <c:v>2.9800657096131802E-2</c:v>
                </c:pt>
                <c:pt idx="6" formatCode="0.00">
                  <c:v>0.53822003728980605</c:v>
                </c:pt>
                <c:pt idx="7" formatCode="0.00">
                  <c:v>0.32537588699726799</c:v>
                </c:pt>
                <c:pt idx="8" formatCode="0.00">
                  <c:v>0.34758888695777601</c:v>
                </c:pt>
                <c:pt idx="9" formatCode="0.00">
                  <c:v>0.52174059536614004</c:v>
                </c:pt>
                <c:pt idx="10" formatCode="0.00">
                  <c:v>0.64295753188384996</c:v>
                </c:pt>
                <c:pt idx="11" formatCode="0.00">
                  <c:v>0.71055958809756303</c:v>
                </c:pt>
                <c:pt idx="12" formatCode="0.00">
                  <c:v>0.66836127339013096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E7E-4D39-B413-3ED8EB890DF3}"/>
            </c:ext>
          </c:extLst>
        </c:ser>
        <c:ser>
          <c:idx val="2"/>
          <c:order val="2"/>
          <c:tx>
            <c:strRef>
              <c:f>'"DonorA"'!$T$38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'"DonorA"'!$T$39:$T$63</c:f>
              <c:numCache>
                <c:formatCode>General</c:formatCode>
                <c:ptCount val="25"/>
                <c:pt idx="13" formatCode="0.00">
                  <c:v>0.165969208104632</c:v>
                </c:pt>
                <c:pt idx="14" formatCode="0.00">
                  <c:v>0.54546577759016601</c:v>
                </c:pt>
                <c:pt idx="15" formatCode="0.00">
                  <c:v>1.8557806469592499</c:v>
                </c:pt>
                <c:pt idx="16" formatCode="0.00">
                  <c:v>2.1485004826198799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AE7E-4D39-B413-3ED8EB890DF3}"/>
            </c:ext>
          </c:extLst>
        </c:ser>
        <c:ser>
          <c:idx val="3"/>
          <c:order val="3"/>
          <c:tx>
            <c:strRef>
              <c:f>'"DonorA"'!$U$38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'"DonorA"'!$Q$39:$Q$63</c:f>
              <c:numCache>
                <c:formatCode>General</c:formatCode>
                <c:ptCount val="25"/>
                <c:pt idx="0">
                  <c:v>0</c:v>
                </c:pt>
                <c:pt idx="1">
                  <c:v>10</c:v>
                </c:pt>
                <c:pt idx="2">
                  <c:v>30</c:v>
                </c:pt>
                <c:pt idx="3">
                  <c:v>51</c:v>
                </c:pt>
                <c:pt idx="4">
                  <c:v>74</c:v>
                </c:pt>
                <c:pt idx="5">
                  <c:v>10</c:v>
                </c:pt>
                <c:pt idx="6">
                  <c:v>30</c:v>
                </c:pt>
                <c:pt idx="7">
                  <c:v>53</c:v>
                </c:pt>
                <c:pt idx="8">
                  <c:v>74</c:v>
                </c:pt>
                <c:pt idx="9">
                  <c:v>98</c:v>
                </c:pt>
                <c:pt idx="10">
                  <c:v>107</c:v>
                </c:pt>
                <c:pt idx="11">
                  <c:v>114</c:v>
                </c:pt>
                <c:pt idx="12">
                  <c:v>128</c:v>
                </c:pt>
                <c:pt idx="13">
                  <c:v>10</c:v>
                </c:pt>
                <c:pt idx="14">
                  <c:v>30</c:v>
                </c:pt>
                <c:pt idx="15">
                  <c:v>51</c:v>
                </c:pt>
                <c:pt idx="16">
                  <c:v>74</c:v>
                </c:pt>
                <c:pt idx="17">
                  <c:v>10</c:v>
                </c:pt>
                <c:pt idx="18">
                  <c:v>30</c:v>
                </c:pt>
                <c:pt idx="19">
                  <c:v>53</c:v>
                </c:pt>
                <c:pt idx="20">
                  <c:v>74</c:v>
                </c:pt>
                <c:pt idx="21">
                  <c:v>98</c:v>
                </c:pt>
                <c:pt idx="22">
                  <c:v>107</c:v>
                </c:pt>
                <c:pt idx="23">
                  <c:v>114</c:v>
                </c:pt>
                <c:pt idx="24">
                  <c:v>128</c:v>
                </c:pt>
              </c:numCache>
            </c:numRef>
          </c:xVal>
          <c:yVal>
            <c:numRef>
              <c:f>'"DonorA"'!$U$39:$U$63</c:f>
              <c:numCache>
                <c:formatCode>General</c:formatCode>
                <c:ptCount val="25"/>
                <c:pt idx="17" formatCode="0.00">
                  <c:v>0.209888444569786</c:v>
                </c:pt>
                <c:pt idx="18" formatCode="0.00">
                  <c:v>0.38514428908114801</c:v>
                </c:pt>
                <c:pt idx="19" formatCode="0.00">
                  <c:v>0.40442093772194898</c:v>
                </c:pt>
                <c:pt idx="20" formatCode="0.00">
                  <c:v>0.52967412219481103</c:v>
                </c:pt>
                <c:pt idx="21" formatCode="0.00">
                  <c:v>0.73785414743655697</c:v>
                </c:pt>
                <c:pt idx="22" formatCode="0.00">
                  <c:v>1.04186058446491</c:v>
                </c:pt>
                <c:pt idx="23" formatCode="0.00">
                  <c:v>1.1608199275364299</c:v>
                </c:pt>
                <c:pt idx="24" formatCode="0.00">
                  <c:v>1.26876239775337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AE7E-4D39-B413-3ED8EB890D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804608"/>
        <c:axId val="496806912"/>
      </c:scatterChart>
      <c:valAx>
        <c:axId val="496804608"/>
        <c:scaling>
          <c:orientation val="minMax"/>
          <c:max val="14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40197333333333335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96806912"/>
        <c:crosses val="autoZero"/>
        <c:crossBetween val="midCat"/>
        <c:majorUnit val="20"/>
      </c:valAx>
      <c:valAx>
        <c:axId val="496806912"/>
        <c:scaling>
          <c:orientation val="minMax"/>
          <c:min val="-5.000000000000001E-2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crossAx val="496804608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B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9302555555555556"/>
          <c:y val="0.2093737037037037"/>
          <c:w val="0.74134027777777778"/>
          <c:h val="0.53502888888888889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B"'!$O$26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B"'!$O$27:$O$42</c:f>
              <c:numCache>
                <c:formatCode>0.00</c:formatCode>
                <c:ptCount val="16"/>
                <c:pt idx="0">
                  <c:v>0.19968746400000001</c:v>
                </c:pt>
                <c:pt idx="1">
                  <c:v>0.55357497899999997</c:v>
                </c:pt>
                <c:pt idx="2">
                  <c:v>1.3328734449999999</c:v>
                </c:pt>
                <c:pt idx="3">
                  <c:v>2.163151176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E7EE-48A7-8375-9B1BF0D7F4F7}"/>
            </c:ext>
          </c:extLst>
        </c:ser>
        <c:ser>
          <c:idx val="1"/>
          <c:order val="1"/>
          <c:tx>
            <c:strRef>
              <c:f>'"Donor B"'!$P$26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B"'!$P$27:$P$42</c:f>
              <c:numCache>
                <c:formatCode>General</c:formatCode>
                <c:ptCount val="16"/>
                <c:pt idx="4" formatCode="0.00">
                  <c:v>7.2636630999999993E-2</c:v>
                </c:pt>
                <c:pt idx="5" formatCode="0.00">
                  <c:v>0.35385441099999998</c:v>
                </c:pt>
                <c:pt idx="6" formatCode="0.00">
                  <c:v>0.79179502700000004</c:v>
                </c:pt>
                <c:pt idx="7" formatCode="0.00">
                  <c:v>1.0037969440000001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E7EE-48A7-8375-9B1BF0D7F4F7}"/>
            </c:ext>
          </c:extLst>
        </c:ser>
        <c:ser>
          <c:idx val="2"/>
          <c:order val="2"/>
          <c:tx>
            <c:strRef>
              <c:f>'"Donor B"'!$Q$26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B"'!$Q$27:$Q$42</c:f>
              <c:numCache>
                <c:formatCode>General</c:formatCode>
                <c:ptCount val="16"/>
                <c:pt idx="8" formatCode="0.00">
                  <c:v>0.282454131</c:v>
                </c:pt>
                <c:pt idx="9" formatCode="0.00">
                  <c:v>0.99743477199999997</c:v>
                </c:pt>
                <c:pt idx="10" formatCode="0.00">
                  <c:v>2.1634875189999998</c:v>
                </c:pt>
                <c:pt idx="11" formatCode="0.00">
                  <c:v>1.896357659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E7EE-48A7-8375-9B1BF0D7F4F7}"/>
            </c:ext>
          </c:extLst>
        </c:ser>
        <c:ser>
          <c:idx val="3"/>
          <c:order val="3"/>
          <c:tx>
            <c:strRef>
              <c:f>'"Donor B"'!$R$26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B"'!$N$27:$N$42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49</c:v>
                </c:pt>
                <c:pt idx="3">
                  <c:v>62</c:v>
                </c:pt>
                <c:pt idx="4">
                  <c:v>27</c:v>
                </c:pt>
                <c:pt idx="5" formatCode="0">
                  <c:v>48</c:v>
                </c:pt>
                <c:pt idx="6">
                  <c:v>80</c:v>
                </c:pt>
                <c:pt idx="7">
                  <c:v>101</c:v>
                </c:pt>
                <c:pt idx="8">
                  <c:v>17</c:v>
                </c:pt>
                <c:pt idx="9">
                  <c:v>38</c:v>
                </c:pt>
                <c:pt idx="10" formatCode="0">
                  <c:v>57</c:v>
                </c:pt>
                <c:pt idx="11">
                  <c:v>80</c:v>
                </c:pt>
                <c:pt idx="12">
                  <c:v>27</c:v>
                </c:pt>
                <c:pt idx="13" formatCode="0">
                  <c:v>45</c:v>
                </c:pt>
                <c:pt idx="14" formatCode="0">
                  <c:v>73</c:v>
                </c:pt>
                <c:pt idx="15">
                  <c:v>91</c:v>
                </c:pt>
              </c:numCache>
            </c:numRef>
          </c:xVal>
          <c:yVal>
            <c:numRef>
              <c:f>'"Donor B"'!$R$27:$R$42</c:f>
              <c:numCache>
                <c:formatCode>General</c:formatCode>
                <c:ptCount val="16"/>
                <c:pt idx="12" formatCode="0.00">
                  <c:v>0.10169350200000001</c:v>
                </c:pt>
                <c:pt idx="13" formatCode="0.00">
                  <c:v>0.300106135</c:v>
                </c:pt>
                <c:pt idx="14" formatCode="0.00">
                  <c:v>0.66</c:v>
                </c:pt>
                <c:pt idx="15" formatCode="0.00">
                  <c:v>0.76109059499999998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E7EE-48A7-8375-9B1BF0D7F4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856064"/>
        <c:axId val="496870912"/>
      </c:scatterChart>
      <c:valAx>
        <c:axId val="496856064"/>
        <c:scaling>
          <c:orientation val="minMax"/>
          <c:max val="12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8052444444444444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96870912"/>
        <c:crosses val="autoZero"/>
        <c:crossBetween val="midCat"/>
        <c:majorUnit val="20"/>
      </c:valAx>
      <c:valAx>
        <c:axId val="49687091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0" sourceLinked="1"/>
        <c:majorTickMark val="out"/>
        <c:minorTickMark val="none"/>
        <c:tickLblPos val="nextTo"/>
        <c:crossAx val="496856064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Donor C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17513972222222221"/>
          <c:y val="0.16233666666666666"/>
          <c:w val="0.75922611111111116"/>
          <c:h val="0.58206592592592588"/>
        </c:manualLayout>
      </c:layout>
      <c:scatterChart>
        <c:scatterStyle val="lineMarker"/>
        <c:varyColors val="0"/>
        <c:ser>
          <c:idx val="0"/>
          <c:order val="0"/>
          <c:tx>
            <c:strRef>
              <c:f>'"Donor C"'!$Q$33</c:f>
              <c:strCache>
                <c:ptCount val="1"/>
                <c:pt idx="0">
                  <c:v>Control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C"'!$Q$34:$Q$49</c:f>
              <c:numCache>
                <c:formatCode>0.00</c:formatCode>
                <c:ptCount val="16"/>
                <c:pt idx="0">
                  <c:v>0.35610265699999999</c:v>
                </c:pt>
                <c:pt idx="1">
                  <c:v>0.57330263400000003</c:v>
                </c:pt>
                <c:pt idx="2">
                  <c:v>0.89312987899999996</c:v>
                </c:pt>
                <c:pt idx="3">
                  <c:v>2.368836135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EBC-46F7-8AFA-7BB7A28770B2}"/>
            </c:ext>
          </c:extLst>
        </c:ser>
        <c:ser>
          <c:idx val="1"/>
          <c:order val="1"/>
          <c:tx>
            <c:strRef>
              <c:f>'"Donor C"'!$R$33</c:f>
              <c:strCache>
                <c:ptCount val="1"/>
                <c:pt idx="0">
                  <c:v>Rapamycin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C"'!$R$34:$R$49</c:f>
              <c:numCache>
                <c:formatCode>General</c:formatCode>
                <c:ptCount val="16"/>
                <c:pt idx="4" formatCode="0.00">
                  <c:v>0.21676526099999999</c:v>
                </c:pt>
                <c:pt idx="5" formatCode="0.00">
                  <c:v>0.41230980299999997</c:v>
                </c:pt>
                <c:pt idx="6" formatCode="0.00">
                  <c:v>0.72538708200000002</c:v>
                </c:pt>
                <c:pt idx="7" formatCode="0.00">
                  <c:v>1.2424145099999999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EBC-46F7-8AFA-7BB7A28770B2}"/>
            </c:ext>
          </c:extLst>
        </c:ser>
        <c:ser>
          <c:idx val="2"/>
          <c:order val="2"/>
          <c:tx>
            <c:strRef>
              <c:f>'"Donor C"'!$S$33</c:f>
              <c:strCache>
                <c:ptCount val="1"/>
                <c:pt idx="0">
                  <c:v>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C"'!$S$34:$S$49</c:f>
              <c:numCache>
                <c:formatCode>General</c:formatCode>
                <c:ptCount val="16"/>
                <c:pt idx="8" formatCode="0.00">
                  <c:v>0.31100361999999998</c:v>
                </c:pt>
                <c:pt idx="9" formatCode="0.00">
                  <c:v>0.41998216599999999</c:v>
                </c:pt>
                <c:pt idx="10" formatCode="0.00">
                  <c:v>0.97607580500000002</c:v>
                </c:pt>
                <c:pt idx="11" formatCode="0.00">
                  <c:v>2.4700000000000002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EBC-46F7-8AFA-7BB7A28770B2}"/>
            </c:ext>
          </c:extLst>
        </c:ser>
        <c:ser>
          <c:idx val="3"/>
          <c:order val="3"/>
          <c:tx>
            <c:strRef>
              <c:f>'"Donor C"'!$T$33</c:f>
              <c:strCache>
                <c:ptCount val="1"/>
                <c:pt idx="0">
                  <c:v>Rapamycin+Y-27632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xVal>
            <c:numRef>
              <c:f>'"Donor C"'!$P$34:$P$49</c:f>
              <c:numCache>
                <c:formatCode>General</c:formatCode>
                <c:ptCount val="16"/>
                <c:pt idx="0">
                  <c:v>17</c:v>
                </c:pt>
                <c:pt idx="1">
                  <c:v>30</c:v>
                </c:pt>
                <c:pt idx="2">
                  <c:v>38</c:v>
                </c:pt>
                <c:pt idx="3">
                  <c:v>49</c:v>
                </c:pt>
                <c:pt idx="4">
                  <c:v>27</c:v>
                </c:pt>
                <c:pt idx="5">
                  <c:v>43</c:v>
                </c:pt>
                <c:pt idx="6">
                  <c:v>59</c:v>
                </c:pt>
                <c:pt idx="7" formatCode="0">
                  <c:v>73</c:v>
                </c:pt>
                <c:pt idx="8">
                  <c:v>17</c:v>
                </c:pt>
                <c:pt idx="9">
                  <c:v>29</c:v>
                </c:pt>
                <c:pt idx="10">
                  <c:v>43</c:v>
                </c:pt>
                <c:pt idx="11" formatCode="0">
                  <c:v>64</c:v>
                </c:pt>
                <c:pt idx="12">
                  <c:v>27</c:v>
                </c:pt>
                <c:pt idx="13" formatCode="0">
                  <c:v>45</c:v>
                </c:pt>
                <c:pt idx="14">
                  <c:v>80</c:v>
                </c:pt>
                <c:pt idx="15">
                  <c:v>112</c:v>
                </c:pt>
              </c:numCache>
            </c:numRef>
          </c:xVal>
          <c:yVal>
            <c:numRef>
              <c:f>'"Donor C"'!$T$34:$T$49</c:f>
              <c:numCache>
                <c:formatCode>General</c:formatCode>
                <c:ptCount val="16"/>
                <c:pt idx="12" formatCode="0.00">
                  <c:v>0.20743583900000001</c:v>
                </c:pt>
                <c:pt idx="13" formatCode="0.00">
                  <c:v>0.58401462100000001</c:v>
                </c:pt>
                <c:pt idx="14" formatCode="0.00">
                  <c:v>0.82553283399999999</c:v>
                </c:pt>
                <c:pt idx="15" formatCode="0.00">
                  <c:v>2.9626146389999999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1EBC-46F7-8AFA-7BB7A28770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6920064"/>
        <c:axId val="496943104"/>
      </c:scatterChart>
      <c:valAx>
        <c:axId val="496920064"/>
        <c:scaling>
          <c:orientation val="minMax"/>
          <c:max val="10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Time in culture (Days)</a:t>
                </a:r>
              </a:p>
            </c:rich>
          </c:tx>
          <c:layout>
            <c:manualLayout>
              <c:xMode val="edge"/>
              <c:yMode val="edge"/>
              <c:x val="0.38410527777777775"/>
              <c:y val="0.8246085185185185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496943104"/>
        <c:crosses val="autoZero"/>
        <c:crossBetween val="midCat"/>
        <c:majorUnit val="20"/>
      </c:valAx>
      <c:valAx>
        <c:axId val="49694310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DNAmAge (Years)</a:t>
                </a:r>
              </a:p>
            </c:rich>
          </c:tx>
          <c:overlay val="0"/>
        </c:title>
        <c:numFmt formatCode="0.0" sourceLinked="0"/>
        <c:majorTickMark val="out"/>
        <c:minorTickMark val="none"/>
        <c:tickLblPos val="nextTo"/>
        <c:crossAx val="496920064"/>
        <c:crosses val="autoZero"/>
        <c:crossBetween val="midCat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>
          <a:solidFill>
            <a:srgbClr val="77F999"/>
          </a:solidFill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B5F6A-9214-4DFA-B0E4-625F4F03E85E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C8CF5-9FE7-40EB-B605-923F91B34E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03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C8CF5-9FE7-40EB-B605-923F91B34EB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16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9C8CF5-9FE7-40EB-B605-923F91B34EB7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16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AF35D3-7BF6-408F-AFD9-CB7551E413AC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358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68B1B9-7ED7-45DF-942B-1D46CA7DB52B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83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419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496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659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00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573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613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14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325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903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872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587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8E6AE-9C5E-41EA-A2DA-03D16171529B}" type="datetimeFigureOut">
              <a:rPr lang="en-GB" smtClean="0"/>
              <a:t>16/04/2019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289ED-83EE-49DE-B49D-2C8EF7168E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010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hyperlink" Target="https://www.google.co.uk/url?sa=i&amp;rct=j&amp;q=&amp;esrc=s&amp;source=images&amp;cd=&amp;cad=rja&amp;uact=8&amp;ved=0ahUKEwic74bL4tnYAhVDUhQKHW75B8YQjRwIBw&amp;url=https://commons.wikimedia.org/wiki/File:Caryotype.gif&amp;psig=AOvVaw3tMKg08VXaYIF3QOov-VOQ&amp;ust=1516098778525047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google.co.uk/url?sa=i&amp;rct=j&amp;q=&amp;esrc=s&amp;source=images&amp;cd=&amp;cad=rja&amp;uact=8&amp;ved=2ahUKEwjH7c2kzePfAhWp4YUKHXKQDNYQjRx6BAgBEAU&amp;url=http://keywordsuggest.org/gallery/1416699.html&amp;psig=AOvVaw1DwbvVIWInlj7jko84nLjJ&amp;ust=1547223045166263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hyperlink" Target="http://www.google.co.uk/url?sa=i&amp;rct=j&amp;q=&amp;esrc=s&amp;source=images&amp;cd=&amp;cad=rja&amp;uact=8&amp;ved=2ahUKEwiwjYGq8IvgAhWImBQKHTEaDcwQjRx6BAgBEAU&amp;url=/url?sa%3Di%26rct%3Dj%26q%3D%26esrc%3Ds%26source%3Dimages%26cd%3D%26ved%3D%26url%3Dhttps://becominghuman.ai/ai-machine-learning-deep-learning-explained-in-5-minutes-b88b6ee65846%26psig%3DAOvVaw1phjZVFAE235VG5UU7UKDJ%26ust%3D1548606860521222&amp;psig=AOvVaw1phjZVFAE235VG5UU7UKDJ&amp;ust=1548606860521222" TargetMode="External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hyperlink" Target="http://www.google.co.uk/url?sa=i&amp;rct=j&amp;q=&amp;esrc=s&amp;source=images&amp;cd=&amp;cad=rja&amp;uact=8&amp;ved=2ahUKEwiwjYGq8IvgAhWImBQKHTEaDcwQjRx6BAgBEAU&amp;url=/url?sa%3Di%26rct%3Dj%26q%3D%26esrc%3Ds%26source%3Dimages%26cd%3D%26ved%3D%26url%3Dhttps://becominghuman.ai/ai-machine-learning-deep-learning-explained-in-5-minutes-b88b6ee65846%26psig%3DAOvVaw1phjZVFAE235VG5UU7UKDJ%26ust%3D1548606860521222&amp;psig=AOvVaw1phjZVFAE235VG5UU7UKDJ&amp;ust=1548606860521222" TargetMode="Externa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27.jpe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1.wmf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emf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hyperlink" Target="https://www.google.co.uk/url?sa=i&amp;rct=j&amp;q=&amp;esrc=s&amp;source=images&amp;cd=&amp;cad=rja&amp;uact=8&amp;ved=2ahUKEwjLxNuhsvvbAhVIxRQKHa6uCHwQjRx6BAgBEAU&amp;url=https://www.cell.com/fulltext/S0092-8674(13)00645-4&amp;psig=AOvVaw296kzPL2mLDFyi1iEtQacL&amp;ust=1530448150086750" TargetMode="Externa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hyperlink" Target="http://www.google.co.uk/url?sa=i&amp;rct=j&amp;q=&amp;esrc=s&amp;source=images&amp;cd=&amp;ved=2ahUKEwi32PLLr5DgAhWz8uAKHSCAD_QQjRx6BAgBEAU&amp;url=http://agscientific.com/blog/2017/03/rapamycin/&amp;psig=AOvVaw13RzDD-ZRG-TEaT7opTc58&amp;ust=1548761216064422" TargetMode="Externa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image" Target="../media/image69.png"/><Relationship Id="rId4" Type="http://schemas.openxmlformats.org/officeDocument/2006/relationships/hyperlink" Target="http://www.google.co.uk/url?sa=i&amp;rct=j&amp;q=&amp;esrc=s&amp;source=images&amp;cd=&amp;cad=rja&amp;uact=8&amp;ved=2ahUKEwipi67sr5DgAhVy6uAKHR3ACN8QjRx6BAgBEAU&amp;url=/url?sa%3Di%26rct%3Dj%26q%3D%26esrc%3Ds%26source%3Dimages%26cd%3D%26ved%3D%26url%3Dhttps://www.sigmaaldrich.com/catalog/product/sigma/y0503?lang%3Den%26region%3DUS%26psig%3DAOvVaw2yE-ZVIa5xuSzSKEnoPq_0%26ust%3D1548761350059747&amp;psig=AOvVaw2yE-ZVIa5xuSzSKEnoPq_0&amp;ust=1548761350059747" TargetMode="Externa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0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png"/><Relationship Id="rId4" Type="http://schemas.microsoft.com/office/2007/relationships/hdphoto" Target="../media/hdphoto5.wdp"/></Relationships>
</file>

<file path=ppt/slides/_rels/slide5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s://www.google.co.uk/url?sa=i&amp;rct=j&amp;q=&amp;esrc=s&amp;source=images&amp;cd=&amp;cad=rja&amp;uact=8&amp;ved=2ahUKEwjd8piTk8PgAhVKqxoKHTEkDOwQjRx6BAgBEAU&amp;url=https://www.alsachim.com/product-C1129-glo.bal-Sirolimus-13C-D3_or_Rapamycin-13C-D3.html&amp;psig=AOvVaw1qz0_xJK5hsV4uuIu5CEEF&amp;ust=1550505864952451" TargetMode="Externa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hyperlink" Target="https://www.google.co.uk/url?sa=i&amp;rct=j&amp;q=&amp;esrc=s&amp;source=images&amp;cd=&amp;ved=2ahUKEwi8tb3J9fTfAhUD4OAKHcueB30QjRx6BAgBEAU&amp;url=https://www.nature.com/articles/ncomms10561&amp;psig=AOvVaw19pupa0B6fJ162PrPPOS04&amp;ust=1547818013613856" TargetMode="Externa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hyperlink" Target="http://www.google.co.uk/url?sa=i&amp;rct=j&amp;q=&amp;esrc=s&amp;source=images&amp;cd=&amp;cad=rja&amp;uact=8&amp;ved=2ahUKEwi_2f7s-PTfAhWrBWMBHcr7AHQQjRx6BAgBEAU&amp;url=http://wap.sciencenet.cn/blog-294011-1040430.html?mobile%3D1&amp;psig=AOvVaw0f1Nb953qBFQikA4lVI9-B&amp;ust=1547818491455112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hyperlink" Target="http://www.google.co.uk/url?sa=i&amp;rct=j&amp;q=&amp;esrc=s&amp;source=images&amp;cd=&amp;cad=rja&amp;uact=8&amp;ved=2ahUKEwiCiaq2k8PgAhVuyoUKHdcjAY0QjRx6BAgBEAU&amp;url=http://agscientific.com/blog/2017/03/rapamycin/&amp;psig=AOvVaw1qz0_xJK5hsV4uuIu5CEEF&amp;ust=1550505864952451" TargetMode="External"/><Relationship Id="rId4" Type="http://schemas.openxmlformats.org/officeDocument/2006/relationships/image" Target="../media/image77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09" b="11737"/>
          <a:stretch/>
        </p:blipFill>
        <p:spPr>
          <a:xfrm>
            <a:off x="1835696" y="1670331"/>
            <a:ext cx="5446359" cy="4494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779039" y="260648"/>
            <a:ext cx="76197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</a:rPr>
              <a:t>Age another way: </a:t>
            </a:r>
          </a:p>
          <a:p>
            <a:pPr algn="ctr"/>
            <a:r>
              <a:rPr lang="en-GB" sz="3600" dirty="0">
                <a:solidFill>
                  <a:srgbClr val="FFC000"/>
                </a:solidFill>
              </a:rPr>
              <a:t>Unexpected discoveries from “Big data”</a:t>
            </a:r>
          </a:p>
        </p:txBody>
      </p:sp>
    </p:spTree>
    <p:extLst>
      <p:ext uri="{BB962C8B-B14F-4D97-AF65-F5344CB8AC3E}">
        <p14:creationId xmlns:p14="http://schemas.microsoft.com/office/powerpoint/2010/main" val="254189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3E5AA04-68A7-4047-84C9-2FFE39DE018C}"/>
              </a:ext>
            </a:extLst>
          </p:cNvPr>
          <p:cNvSpPr/>
          <p:nvPr/>
        </p:nvSpPr>
        <p:spPr>
          <a:xfrm>
            <a:off x="0" y="3335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8985345-1E86-4640-ACC6-309F55F239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063" t="19201" r="36612" b="17873"/>
          <a:stretch/>
        </p:blipFill>
        <p:spPr>
          <a:xfrm>
            <a:off x="1138069" y="630827"/>
            <a:ext cx="6867862" cy="510242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590094D-09F7-40DA-8D1B-63EE7217CB67}"/>
              </a:ext>
            </a:extLst>
          </p:cNvPr>
          <p:cNvSpPr txBox="1"/>
          <p:nvPr/>
        </p:nvSpPr>
        <p:spPr>
          <a:xfrm>
            <a:off x="3347864" y="17190"/>
            <a:ext cx="2318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Human Ageing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95A30A8-30AC-4054-955C-DCB4C771C9CC}"/>
              </a:ext>
            </a:extLst>
          </p:cNvPr>
          <p:cNvSpPr txBox="1"/>
          <p:nvPr/>
        </p:nvSpPr>
        <p:spPr>
          <a:xfrm>
            <a:off x="1302783" y="5877272"/>
            <a:ext cx="5761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77F999"/>
                </a:solidFill>
              </a:rPr>
              <a:t>Sub-Cellular source of human ageing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89E2CA8-174E-4DAD-BDF5-1F549CA64EE6}"/>
              </a:ext>
            </a:extLst>
          </p:cNvPr>
          <p:cNvSpPr txBox="1"/>
          <p:nvPr/>
        </p:nvSpPr>
        <p:spPr>
          <a:xfrm>
            <a:off x="7037661" y="5889663"/>
            <a:ext cx="846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DNA</a:t>
            </a:r>
          </a:p>
        </p:txBody>
      </p:sp>
    </p:spTree>
    <p:extLst>
      <p:ext uri="{BB962C8B-B14F-4D97-AF65-F5344CB8AC3E}">
        <p14:creationId xmlns:p14="http://schemas.microsoft.com/office/powerpoint/2010/main" val="3029486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4E129CE-9D58-4FE1-B5E1-B7EEADB4844F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6E840EC-F2E7-4320-9D59-7A3067EC2239}"/>
              </a:ext>
            </a:extLst>
          </p:cNvPr>
          <p:cNvSpPr/>
          <p:nvPr/>
        </p:nvSpPr>
        <p:spPr>
          <a:xfrm>
            <a:off x="827584" y="764704"/>
            <a:ext cx="7632848" cy="554461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xmlns="" id="{68C32CCE-CEBF-4A47-85BD-9CE213F675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0425605"/>
              </p:ext>
            </p:extLst>
          </p:nvPr>
        </p:nvGraphicFramePr>
        <p:xfrm>
          <a:off x="791008" y="764704"/>
          <a:ext cx="5066210" cy="2663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4" r:id="rId3" imgW="4507920" imgH="3580920" progId="">
                  <p:embed/>
                </p:oleObj>
              </mc:Choice>
              <mc:Fallback>
                <p:oleObj r:id="rId3" imgW="4507920" imgH="358092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91008" y="764704"/>
                        <a:ext cx="5066210" cy="26630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xmlns="" id="{EF6D018C-6078-41C5-BDBA-3981247EC7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107710"/>
              </p:ext>
            </p:extLst>
          </p:nvPr>
        </p:nvGraphicFramePr>
        <p:xfrm>
          <a:off x="852728" y="3429000"/>
          <a:ext cx="7632848" cy="2808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5" r:id="rId5" imgW="9206280" imgH="2806200" progId="">
                  <p:embed/>
                </p:oleObj>
              </mc:Choice>
              <mc:Fallback>
                <p:oleObj r:id="rId5" imgW="9206280" imgH="280620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52728" y="3429000"/>
                        <a:ext cx="7632848" cy="2808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xmlns="" id="{AD694492-EC5E-418B-9C62-346AE3F2D5B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8812556"/>
              </p:ext>
            </p:extLst>
          </p:nvPr>
        </p:nvGraphicFramePr>
        <p:xfrm>
          <a:off x="5955514" y="2204865"/>
          <a:ext cx="1430119" cy="1224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6" r:id="rId7" imgW="3085560" imgH="2640960" progId="">
                  <p:embed/>
                </p:oleObj>
              </mc:Choice>
              <mc:Fallback>
                <p:oleObj r:id="rId7" imgW="3085560" imgH="2640960" progId="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xmlns="" id="{280D28FF-F93F-4371-8D34-FFF150C021B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955514" y="2204865"/>
                        <a:ext cx="1430119" cy="1224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xmlns="" id="{CA88C8A6-7E36-4AEE-89F2-5881543FEC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227934"/>
              </p:ext>
            </p:extLst>
          </p:nvPr>
        </p:nvGraphicFramePr>
        <p:xfrm>
          <a:off x="3779912" y="2204864"/>
          <a:ext cx="2126376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7" r:id="rId9" imgW="2717280" imgH="2298240" progId="">
                  <p:embed/>
                </p:oleObj>
              </mc:Choice>
              <mc:Fallback>
                <p:oleObj r:id="rId9" imgW="2717280" imgH="229824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79912" y="2204864"/>
                        <a:ext cx="2126376" cy="2298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3902264-B7E7-40F3-ADC2-AFE3F59C0AC0}"/>
              </a:ext>
            </a:extLst>
          </p:cNvPr>
          <p:cNvSpPr txBox="1"/>
          <p:nvPr/>
        </p:nvSpPr>
        <p:spPr>
          <a:xfrm>
            <a:off x="6330332" y="253056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46</a:t>
            </a:r>
          </a:p>
        </p:txBody>
      </p:sp>
    </p:spTree>
    <p:extLst>
      <p:ext uri="{BB962C8B-B14F-4D97-AF65-F5344CB8AC3E}">
        <p14:creationId xmlns:p14="http://schemas.microsoft.com/office/powerpoint/2010/main" val="386901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8D7E0D7-2A70-47E2-976E-45F74934984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xmlns="" id="{1CCC5F29-D8BE-46FB-B987-519285B061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1124744"/>
            <a:ext cx="62611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C3B8A7E4-1477-4AB1-8A3E-4A6FB8A56D39}"/>
              </a:ext>
            </a:extLst>
          </p:cNvPr>
          <p:cNvGrpSpPr/>
          <p:nvPr/>
        </p:nvGrpSpPr>
        <p:grpSpPr>
          <a:xfrm>
            <a:off x="4125170" y="1206612"/>
            <a:ext cx="925008" cy="705878"/>
            <a:chOff x="4125170" y="876189"/>
            <a:chExt cx="925008" cy="705878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A9293501-FA37-488D-9354-FC577FA1FF0D}"/>
                </a:ext>
              </a:extLst>
            </p:cNvPr>
            <p:cNvSpPr txBox="1"/>
            <p:nvPr/>
          </p:nvSpPr>
          <p:spPr>
            <a:xfrm>
              <a:off x="4434309" y="1172649"/>
              <a:ext cx="2936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rgbClr val="FF0000"/>
                  </a:solidFill>
                </a:rPr>
                <a:t>C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CF70C96E-FA1C-4AEB-BE3A-4779F16E0BFD}"/>
                </a:ext>
              </a:extLst>
            </p:cNvPr>
            <p:cNvSpPr txBox="1"/>
            <p:nvPr/>
          </p:nvSpPr>
          <p:spPr>
            <a:xfrm>
              <a:off x="4125170" y="1243513"/>
              <a:ext cx="2936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2">
                      <a:lumMod val="75000"/>
                    </a:schemeClr>
                  </a:solidFill>
                </a:rPr>
                <a:t>H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43273B97-C5DC-467F-A816-03C35B6A201F}"/>
                </a:ext>
              </a:extLst>
            </p:cNvPr>
            <p:cNvSpPr txBox="1"/>
            <p:nvPr/>
          </p:nvSpPr>
          <p:spPr>
            <a:xfrm>
              <a:off x="4384842" y="876189"/>
              <a:ext cx="2936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2">
                      <a:lumMod val="75000"/>
                    </a:schemeClr>
                  </a:solidFill>
                </a:rPr>
                <a:t>H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0BCCB0F8-994E-4EA5-AB56-A6CF6F14507B}"/>
                </a:ext>
              </a:extLst>
            </p:cNvPr>
            <p:cNvSpPr txBox="1"/>
            <p:nvPr/>
          </p:nvSpPr>
          <p:spPr>
            <a:xfrm>
              <a:off x="4756508" y="1180239"/>
              <a:ext cx="2936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>
                  <a:solidFill>
                    <a:schemeClr val="tx2">
                      <a:lumMod val="75000"/>
                    </a:schemeClr>
                  </a:solidFill>
                </a:rPr>
                <a:t>H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7675A35-74EF-48D8-9415-1EE516A58C76}"/>
              </a:ext>
            </a:extLst>
          </p:cNvPr>
          <p:cNvSpPr txBox="1"/>
          <p:nvPr/>
        </p:nvSpPr>
        <p:spPr>
          <a:xfrm>
            <a:off x="2123728" y="620688"/>
            <a:ext cx="4834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Methylation of Cytosines at CpG sites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81A581AE-4E16-4B17-9857-1ED79ADFB932}"/>
              </a:ext>
            </a:extLst>
          </p:cNvPr>
          <p:cNvGrpSpPr/>
          <p:nvPr/>
        </p:nvGrpSpPr>
        <p:grpSpPr>
          <a:xfrm>
            <a:off x="1979712" y="4784338"/>
            <a:ext cx="2857500" cy="1092934"/>
            <a:chOff x="3249762" y="5183614"/>
            <a:chExt cx="2857500" cy="109293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D19265D3-E793-42C4-B70F-97F9799A0D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9762" y="5242383"/>
              <a:ext cx="2857500" cy="962025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82B3750E-4255-4466-A479-70C8E74BBA80}"/>
                </a:ext>
              </a:extLst>
            </p:cNvPr>
            <p:cNvSpPr txBox="1"/>
            <p:nvPr/>
          </p:nvSpPr>
          <p:spPr>
            <a:xfrm>
              <a:off x="3834878" y="5183614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D0A1EE3A-660D-4932-B35B-8A02C98BABC6}"/>
                </a:ext>
              </a:extLst>
            </p:cNvPr>
            <p:cNvSpPr txBox="1"/>
            <p:nvPr/>
          </p:nvSpPr>
          <p:spPr>
            <a:xfrm>
              <a:off x="3654946" y="5231358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xmlns="" id="{FB07D0B8-CF66-49BF-A232-D43C477C251B}"/>
                </a:ext>
              </a:extLst>
            </p:cNvPr>
            <p:cNvSpPr txBox="1"/>
            <p:nvPr/>
          </p:nvSpPr>
          <p:spPr>
            <a:xfrm>
              <a:off x="3472830" y="5332958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F64BED0C-C02B-4FD1-935A-C8F35341AFA6}"/>
                </a:ext>
              </a:extLst>
            </p:cNvPr>
            <p:cNvSpPr txBox="1"/>
            <p:nvPr/>
          </p:nvSpPr>
          <p:spPr>
            <a:xfrm>
              <a:off x="4017144" y="5184750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2D689973-6CFD-42D8-94BF-288743D20B52}"/>
                </a:ext>
              </a:extLst>
            </p:cNvPr>
            <p:cNvSpPr txBox="1"/>
            <p:nvPr/>
          </p:nvSpPr>
          <p:spPr>
            <a:xfrm>
              <a:off x="4205610" y="5248250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8AC980AE-D5F3-4F4F-9AAB-6A6CAFF7BBA3}"/>
                </a:ext>
              </a:extLst>
            </p:cNvPr>
            <p:cNvSpPr txBox="1"/>
            <p:nvPr/>
          </p:nvSpPr>
          <p:spPr>
            <a:xfrm>
              <a:off x="4377060" y="5354166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xmlns="" id="{6F4E3E38-544E-4534-BEAD-851BF32D4916}"/>
                </a:ext>
              </a:extLst>
            </p:cNvPr>
            <p:cNvSpPr txBox="1"/>
            <p:nvPr/>
          </p:nvSpPr>
          <p:spPr>
            <a:xfrm>
              <a:off x="4897612" y="5869786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B43A2B9B-7589-4F19-A247-1DF500837A6E}"/>
                </a:ext>
              </a:extLst>
            </p:cNvPr>
            <p:cNvSpPr txBox="1"/>
            <p:nvPr/>
          </p:nvSpPr>
          <p:spPr>
            <a:xfrm>
              <a:off x="5081886" y="5969352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E0A6EAD7-DDBB-4ADC-BD9B-D7BB3E94FECE}"/>
                </a:ext>
              </a:extLst>
            </p:cNvPr>
            <p:cNvSpPr txBox="1"/>
            <p:nvPr/>
          </p:nvSpPr>
          <p:spPr>
            <a:xfrm>
              <a:off x="5266160" y="6014938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4EF26983-3B07-4154-A06D-87948CDCE3A6}"/>
                </a:ext>
              </a:extLst>
            </p:cNvPr>
            <p:cNvSpPr txBox="1"/>
            <p:nvPr/>
          </p:nvSpPr>
          <p:spPr>
            <a:xfrm>
              <a:off x="5439768" y="6000080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876DBF2-0CC4-43B5-82D7-496EA67F4641}"/>
                </a:ext>
              </a:extLst>
            </p:cNvPr>
            <p:cNvSpPr txBox="1"/>
            <p:nvPr/>
          </p:nvSpPr>
          <p:spPr>
            <a:xfrm>
              <a:off x="5630392" y="5936580"/>
              <a:ext cx="25680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50" dirty="0">
                  <a:solidFill>
                    <a:srgbClr val="FF0000"/>
                  </a:solidFill>
                </a:rPr>
                <a:t>P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1A3A8EF-132A-4071-A020-A1FFE80D4173}"/>
              </a:ext>
            </a:extLst>
          </p:cNvPr>
          <p:cNvSpPr txBox="1"/>
          <p:nvPr/>
        </p:nvSpPr>
        <p:spPr>
          <a:xfrm>
            <a:off x="6372200" y="5127575"/>
            <a:ext cx="21900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CpG (28 million)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4E2EEEDC-7FB5-462A-8F78-5E6DDEADE65D}"/>
              </a:ext>
            </a:extLst>
          </p:cNvPr>
          <p:cNvSpPr txBox="1"/>
          <p:nvPr/>
        </p:nvSpPr>
        <p:spPr>
          <a:xfrm>
            <a:off x="4864846" y="5005690"/>
            <a:ext cx="1267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Methylated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AF8949D9-1A95-44A1-86EB-BE738FBBE75C}"/>
              </a:ext>
            </a:extLst>
          </p:cNvPr>
          <p:cNvSpPr txBox="1"/>
          <p:nvPr/>
        </p:nvSpPr>
        <p:spPr>
          <a:xfrm>
            <a:off x="4860032" y="5363924"/>
            <a:ext cx="1594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Un-methylated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94E3FB88-307E-4E06-820E-4BC350688391}"/>
              </a:ext>
            </a:extLst>
          </p:cNvPr>
          <p:cNvSpPr txBox="1"/>
          <p:nvPr/>
        </p:nvSpPr>
        <p:spPr>
          <a:xfrm>
            <a:off x="2476435" y="2787891"/>
            <a:ext cx="41104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FFC000"/>
                </a:solidFill>
              </a:rPr>
              <a:t>Epigenetic modification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70ADA090-BF09-483A-8898-E6765346A6B7}"/>
              </a:ext>
            </a:extLst>
          </p:cNvPr>
          <p:cNvSpPr txBox="1"/>
          <p:nvPr/>
        </p:nvSpPr>
        <p:spPr>
          <a:xfrm>
            <a:off x="-900608" y="4271025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C894266-6E7E-42F3-8AB2-90C37197D1E5}"/>
              </a:ext>
            </a:extLst>
          </p:cNvPr>
          <p:cNvSpPr txBox="1"/>
          <p:nvPr/>
        </p:nvSpPr>
        <p:spPr>
          <a:xfrm>
            <a:off x="3745573" y="4005064"/>
            <a:ext cx="19785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Terminology</a:t>
            </a:r>
          </a:p>
        </p:txBody>
      </p:sp>
    </p:spTree>
    <p:extLst>
      <p:ext uri="{BB962C8B-B14F-4D97-AF65-F5344CB8AC3E}">
        <p14:creationId xmlns:p14="http://schemas.microsoft.com/office/powerpoint/2010/main" val="367967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5" grpId="0"/>
      <p:bldP spid="26" grpId="0"/>
      <p:bldP spid="27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61">
            <a:extLst>
              <a:ext uri="{FF2B5EF4-FFF2-40B4-BE49-F238E27FC236}">
                <a16:creationId xmlns:a16="http://schemas.microsoft.com/office/drawing/2014/main" xmlns="" id="{10F754D0-80CE-44E1-B15C-A53B8856CBA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8" name="Group 67"/>
          <p:cNvGrpSpPr/>
          <p:nvPr/>
        </p:nvGrpSpPr>
        <p:grpSpPr>
          <a:xfrm>
            <a:off x="3515031" y="1638159"/>
            <a:ext cx="183843" cy="986844"/>
            <a:chOff x="4523143" y="3438359"/>
            <a:chExt cx="183843" cy="986844"/>
          </a:xfrm>
        </p:grpSpPr>
        <p:sp>
          <p:nvSpPr>
            <p:cNvPr id="53" name="Teardrop 52"/>
            <p:cNvSpPr/>
            <p:nvPr/>
          </p:nvSpPr>
          <p:spPr>
            <a:xfrm rot="18988590">
              <a:off x="4523143" y="3438359"/>
              <a:ext cx="162932" cy="193333"/>
            </a:xfrm>
            <a:prstGeom prst="teardrop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54" name="Teardrop 53"/>
            <p:cNvSpPr/>
            <p:nvPr/>
          </p:nvSpPr>
          <p:spPr>
            <a:xfrm rot="18988590">
              <a:off x="4544054" y="3808431"/>
              <a:ext cx="162932" cy="193333"/>
            </a:xfrm>
            <a:prstGeom prst="teardrop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55" name="Teardrop 54"/>
            <p:cNvSpPr/>
            <p:nvPr/>
          </p:nvSpPr>
          <p:spPr>
            <a:xfrm rot="18988590">
              <a:off x="4544054" y="4231870"/>
              <a:ext cx="162932" cy="193333"/>
            </a:xfrm>
            <a:prstGeom prst="teardrop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</p:grpSp>
      <p:sp>
        <p:nvSpPr>
          <p:cNvPr id="59" name="Flowchart: Manual Operation 58"/>
          <p:cNvSpPr/>
          <p:nvPr/>
        </p:nvSpPr>
        <p:spPr>
          <a:xfrm flipV="1">
            <a:off x="6826954" y="1529584"/>
            <a:ext cx="193318" cy="1179336"/>
          </a:xfrm>
          <a:prstGeom prst="flowChartManualOperati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/>
          </a:p>
        </p:txBody>
      </p:sp>
      <p:grpSp>
        <p:nvGrpSpPr>
          <p:cNvPr id="67" name="Group 66"/>
          <p:cNvGrpSpPr/>
          <p:nvPr/>
        </p:nvGrpSpPr>
        <p:grpSpPr>
          <a:xfrm>
            <a:off x="1691680" y="404664"/>
            <a:ext cx="2052192" cy="1356408"/>
            <a:chOff x="2699792" y="2204864"/>
            <a:chExt cx="2052192" cy="1356408"/>
          </a:xfrm>
        </p:grpSpPr>
        <p:sp>
          <p:nvSpPr>
            <p:cNvPr id="42" name="Bent Arrow 41"/>
            <p:cNvSpPr/>
            <p:nvPr/>
          </p:nvSpPr>
          <p:spPr>
            <a:xfrm rot="5400000">
              <a:off x="3428287" y="2245167"/>
              <a:ext cx="635158" cy="1997051"/>
            </a:xfrm>
            <a:prstGeom prst="bent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>
                <a:solidFill>
                  <a:schemeClr val="tx1"/>
                </a:solidFill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4427984" y="3349552"/>
              <a:ext cx="324000" cy="2117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99792" y="2707564"/>
              <a:ext cx="197086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>
                  <a:solidFill>
                    <a:schemeClr val="bg1"/>
                  </a:solidFill>
                </a:rPr>
                <a:t>CA</a:t>
              </a:r>
              <a:r>
                <a:rPr lang="en-GB" sz="1200" b="1" dirty="0">
                  <a:solidFill>
                    <a:srgbClr val="FF0000"/>
                  </a:solidFill>
                </a:rPr>
                <a:t>C</a:t>
              </a:r>
              <a:r>
                <a:rPr lang="en-GB" sz="1200" dirty="0">
                  <a:solidFill>
                    <a:schemeClr val="bg1"/>
                  </a:solidFill>
                </a:rPr>
                <a:t>GTTTG</a:t>
              </a:r>
              <a:r>
                <a:rPr lang="en-GB" sz="1200" b="1" dirty="0">
                  <a:solidFill>
                    <a:srgbClr val="FF0000"/>
                  </a:solidFill>
                </a:rPr>
                <a:t>C</a:t>
              </a:r>
              <a:r>
                <a:rPr lang="en-GB" sz="1200" dirty="0">
                  <a:solidFill>
                    <a:schemeClr val="bg1"/>
                  </a:solidFill>
                </a:rPr>
                <a:t>GGGATT</a:t>
              </a:r>
              <a:r>
                <a:rPr lang="en-GB" sz="1200" b="1" dirty="0">
                  <a:solidFill>
                    <a:srgbClr val="FF0000"/>
                  </a:solidFill>
                </a:rPr>
                <a:t>C</a:t>
              </a:r>
              <a:r>
                <a:rPr lang="en-GB" sz="1200" dirty="0">
                  <a:solidFill>
                    <a:schemeClr val="bg1"/>
                  </a:solidFill>
                </a:rPr>
                <a:t>GTTGC</a:t>
              </a: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2758800" y="2206144"/>
              <a:ext cx="50526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M</a:t>
              </a:r>
              <a:r>
                <a:rPr lang="en-US" sz="7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1</a:t>
              </a:r>
              <a:endParaRPr lang="en-US" sz="700" b="1" cap="none" spc="0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cxnSp>
          <p:nvCxnSpPr>
            <p:cNvPr id="47" name="Straight Connector 46"/>
            <p:cNvCxnSpPr/>
            <p:nvPr/>
          </p:nvCxnSpPr>
          <p:spPr>
            <a:xfrm>
              <a:off x="2993964" y="2565489"/>
              <a:ext cx="0" cy="211719"/>
            </a:xfrm>
            <a:prstGeom prst="line">
              <a:avLst/>
            </a:prstGeom>
            <a:ln w="28575">
              <a:solidFill>
                <a:srgbClr val="66FF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47"/>
            <p:cNvSpPr/>
            <p:nvPr/>
          </p:nvSpPr>
          <p:spPr>
            <a:xfrm>
              <a:off x="3248190" y="2204864"/>
              <a:ext cx="505267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M</a:t>
              </a:r>
              <a:r>
                <a:rPr lang="en-US" sz="7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2</a:t>
              </a:r>
              <a:endParaRPr lang="en-US" sz="700" b="1" cap="none" spc="0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cxnSp>
          <p:nvCxnSpPr>
            <p:cNvPr id="49" name="Straight Connector 48"/>
            <p:cNvCxnSpPr/>
            <p:nvPr/>
          </p:nvCxnSpPr>
          <p:spPr>
            <a:xfrm>
              <a:off x="3477540" y="2564209"/>
              <a:ext cx="0" cy="211719"/>
            </a:xfrm>
            <a:prstGeom prst="line">
              <a:avLst/>
            </a:prstGeom>
            <a:ln w="28575">
              <a:solidFill>
                <a:srgbClr val="66FF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Rectangle 49"/>
            <p:cNvSpPr/>
            <p:nvPr/>
          </p:nvSpPr>
          <p:spPr>
            <a:xfrm>
              <a:off x="3829948" y="2208372"/>
              <a:ext cx="558165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M</a:t>
              </a:r>
              <a:r>
                <a:rPr lang="en-US" sz="1400" b="1" dirty="0">
                  <a:ln w="1905"/>
                  <a:solidFill>
                    <a:srgbClr val="FFC00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3</a:t>
              </a:r>
              <a:endParaRPr lang="en-US" sz="1400" b="1" cap="none" spc="0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cxnSp>
          <p:nvCxnSpPr>
            <p:cNvPr id="51" name="Straight Connector 50"/>
            <p:cNvCxnSpPr/>
            <p:nvPr/>
          </p:nvCxnSpPr>
          <p:spPr>
            <a:xfrm>
              <a:off x="4069037" y="2557833"/>
              <a:ext cx="0" cy="211719"/>
            </a:xfrm>
            <a:prstGeom prst="line">
              <a:avLst/>
            </a:prstGeom>
            <a:ln w="28575">
              <a:solidFill>
                <a:srgbClr val="66FF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2912048" y="3068960"/>
              <a:ext cx="11424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FFC000"/>
                  </a:solidFill>
                </a:rPr>
                <a:t>Capped</a:t>
              </a:r>
            </a:p>
            <a:p>
              <a:pPr algn="ctr"/>
              <a:r>
                <a:rPr lang="en-GB" sz="1200" b="1" dirty="0">
                  <a:solidFill>
                    <a:srgbClr val="FFC000"/>
                  </a:solidFill>
                </a:rPr>
                <a:t>(METHYLATED)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3783829" y="897480"/>
            <a:ext cx="3294183" cy="853708"/>
            <a:chOff x="4791941" y="2697680"/>
            <a:chExt cx="3294183" cy="853708"/>
          </a:xfrm>
        </p:grpSpPr>
        <p:sp>
          <p:nvSpPr>
            <p:cNvPr id="61" name="TextBox 60"/>
            <p:cNvSpPr txBox="1"/>
            <p:nvPr/>
          </p:nvSpPr>
          <p:spPr>
            <a:xfrm>
              <a:off x="6205442" y="3068960"/>
              <a:ext cx="13908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200" b="1" dirty="0">
                  <a:solidFill>
                    <a:srgbClr val="FFC000"/>
                  </a:solidFill>
                </a:rPr>
                <a:t>Uncapped</a:t>
              </a:r>
            </a:p>
            <a:p>
              <a:pPr algn="ctr"/>
              <a:r>
                <a:rPr lang="en-GB" sz="1200" b="1" dirty="0">
                  <a:solidFill>
                    <a:srgbClr val="FFC000"/>
                  </a:solidFill>
                </a:rPr>
                <a:t>(UN-METHYLATED)</a:t>
              </a: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4791941" y="2697680"/>
              <a:ext cx="3280868" cy="853708"/>
              <a:chOff x="4791941" y="2697680"/>
              <a:chExt cx="3280868" cy="853708"/>
            </a:xfrm>
          </p:grpSpPr>
          <p:sp>
            <p:nvSpPr>
              <p:cNvPr id="56" name="Bent Arrow 55"/>
              <p:cNvSpPr/>
              <p:nvPr/>
            </p:nvSpPr>
            <p:spPr>
              <a:xfrm rot="5400000">
                <a:off x="6756705" y="2235283"/>
                <a:ext cx="635158" cy="1997051"/>
              </a:xfrm>
              <a:prstGeom prst="bentArrow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>
                  <a:solidFill>
                    <a:schemeClr val="tx1"/>
                  </a:solidFill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6001607" y="2697680"/>
                <a:ext cx="197086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CA</a:t>
                </a:r>
                <a:r>
                  <a:rPr lang="en-GB" sz="1200" b="1" dirty="0">
                    <a:solidFill>
                      <a:srgbClr val="FF0000"/>
                    </a:solidFill>
                  </a:rPr>
                  <a:t>C</a:t>
                </a:r>
                <a:r>
                  <a:rPr lang="en-GB" sz="1200" dirty="0">
                    <a:solidFill>
                      <a:schemeClr val="bg1"/>
                    </a:solidFill>
                  </a:rPr>
                  <a:t>GTTTG</a:t>
                </a:r>
                <a:r>
                  <a:rPr lang="en-GB" sz="1200" b="1" dirty="0">
                    <a:solidFill>
                      <a:srgbClr val="FF0000"/>
                    </a:solidFill>
                  </a:rPr>
                  <a:t>C</a:t>
                </a:r>
                <a:r>
                  <a:rPr lang="en-GB" sz="1200" dirty="0">
                    <a:solidFill>
                      <a:schemeClr val="bg1"/>
                    </a:solidFill>
                  </a:rPr>
                  <a:t>GGGATT</a:t>
                </a:r>
                <a:r>
                  <a:rPr lang="en-GB" sz="1200" b="1" dirty="0">
                    <a:solidFill>
                      <a:srgbClr val="FF0000"/>
                    </a:solidFill>
                  </a:rPr>
                  <a:t>C</a:t>
                </a:r>
                <a:r>
                  <a:rPr lang="en-GB" sz="1200" dirty="0">
                    <a:solidFill>
                      <a:schemeClr val="bg1"/>
                    </a:solidFill>
                  </a:rPr>
                  <a:t>GTTGC</a:t>
                </a:r>
              </a:p>
            </p:txBody>
          </p:sp>
          <p:cxnSp>
            <p:nvCxnSpPr>
              <p:cNvPr id="69" name="Straight Arrow Connector 68"/>
              <p:cNvCxnSpPr/>
              <p:nvPr/>
            </p:nvCxnSpPr>
            <p:spPr>
              <a:xfrm>
                <a:off x="4791941" y="2836384"/>
                <a:ext cx="1141172" cy="0"/>
              </a:xfrm>
              <a:prstGeom prst="straightConnector1">
                <a:avLst/>
              </a:prstGeom>
              <a:ln w="57150">
                <a:solidFill>
                  <a:srgbClr val="92D05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7" name="Rectangle 56"/>
            <p:cNvSpPr/>
            <p:nvPr/>
          </p:nvSpPr>
          <p:spPr>
            <a:xfrm>
              <a:off x="7762124" y="3339668"/>
              <a:ext cx="324000" cy="21171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/>
            </a:p>
          </p:txBody>
        </p:sp>
      </p:grpSp>
      <p:pic>
        <p:nvPicPr>
          <p:cNvPr id="64" name="Picture 3"/>
          <p:cNvPicPr>
            <a:picLocks noChangeAspect="1" noChangeArrowheads="1"/>
          </p:cNvPicPr>
          <p:nvPr/>
        </p:nvPicPr>
        <p:blipFill>
          <a:blip r:embed="rId2" cstate="print">
            <a:lum bright="44000" contrast="76000"/>
          </a:blip>
          <a:srcRect l="24506" t="15705" r="25000" b="19091"/>
          <a:stretch>
            <a:fillRect/>
          </a:stretch>
        </p:blipFill>
        <p:spPr bwMode="auto">
          <a:xfrm>
            <a:off x="5400489" y="2857289"/>
            <a:ext cx="2089834" cy="2132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3" cstate="print">
            <a:lum bright="44000" contrast="76000"/>
          </a:blip>
          <a:srcRect l="24506" t="15705" r="25000" b="19091"/>
          <a:stretch>
            <a:fillRect/>
          </a:stretch>
        </p:blipFill>
        <p:spPr bwMode="auto">
          <a:xfrm>
            <a:off x="2214717" y="2872599"/>
            <a:ext cx="2067814" cy="2109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Rectangle 38"/>
          <p:cNvSpPr/>
          <p:nvPr/>
        </p:nvSpPr>
        <p:spPr>
          <a:xfrm>
            <a:off x="0" y="6453336"/>
            <a:ext cx="54759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Lowe and Raj  </a:t>
            </a:r>
            <a:r>
              <a:rPr lang="en-GB" sz="2000" i="1" dirty="0">
                <a:solidFill>
                  <a:srgbClr val="FFC000"/>
                </a:solidFill>
              </a:rPr>
              <a:t>Ageing Cell</a:t>
            </a:r>
            <a:r>
              <a:rPr lang="en-GB" sz="2000" dirty="0">
                <a:solidFill>
                  <a:srgbClr val="FFC000"/>
                </a:solidFill>
              </a:rPr>
              <a:t> 2014 Oct;13(5):900-10. </a:t>
            </a:r>
          </a:p>
        </p:txBody>
      </p:sp>
      <p:sp>
        <p:nvSpPr>
          <p:cNvPr id="4" name="Right Arrow 3"/>
          <p:cNvSpPr/>
          <p:nvPr/>
        </p:nvSpPr>
        <p:spPr>
          <a:xfrm>
            <a:off x="4506841" y="3645024"/>
            <a:ext cx="713231" cy="675708"/>
          </a:xfrm>
          <a:prstGeom prst="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5205082" y="539388"/>
            <a:ext cx="1400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Not Genetics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9737" y="476672"/>
            <a:ext cx="1600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Epi</a:t>
            </a:r>
            <a:r>
              <a:rPr lang="en-GB" sz="2400" dirty="0">
                <a:solidFill>
                  <a:srgbClr val="FFC000"/>
                </a:solidFill>
              </a:rPr>
              <a:t>genetics</a:t>
            </a:r>
          </a:p>
        </p:txBody>
      </p:sp>
    </p:spTree>
    <p:extLst>
      <p:ext uri="{BB962C8B-B14F-4D97-AF65-F5344CB8AC3E}">
        <p14:creationId xmlns:p14="http://schemas.microsoft.com/office/powerpoint/2010/main" val="131668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9" name="Picture 2" descr="Related image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8"/>
          <a:stretch/>
        </p:blipFill>
        <p:spPr bwMode="auto">
          <a:xfrm>
            <a:off x="467544" y="1091262"/>
            <a:ext cx="3048000" cy="48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TextBox 59"/>
          <p:cNvSpPr txBox="1"/>
          <p:nvPr/>
        </p:nvSpPr>
        <p:spPr>
          <a:xfrm>
            <a:off x="1631235" y="5940975"/>
            <a:ext cx="942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Young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765101" y="1422727"/>
            <a:ext cx="2546755" cy="4061023"/>
            <a:chOff x="765101" y="1168177"/>
            <a:chExt cx="2546755" cy="4061023"/>
          </a:xfrm>
        </p:grpSpPr>
        <p:sp>
          <p:nvSpPr>
            <p:cNvPr id="62" name="Oval 61"/>
            <p:cNvSpPr/>
            <p:nvPr/>
          </p:nvSpPr>
          <p:spPr>
            <a:xfrm>
              <a:off x="2455193" y="3114493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/>
            <p:cNvSpPr/>
            <p:nvPr/>
          </p:nvSpPr>
          <p:spPr>
            <a:xfrm>
              <a:off x="774626" y="1223235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/>
            <p:cNvSpPr/>
            <p:nvPr/>
          </p:nvSpPr>
          <p:spPr>
            <a:xfrm>
              <a:off x="784151" y="153984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779959" y="342690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791584" y="188083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89484" y="2132856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784151" y="2428131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78967" y="292494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784151" y="357930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784151" y="4113080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793676" y="438206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765101" y="492421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/>
            <p:cNvSpPr/>
            <p:nvPr/>
          </p:nvSpPr>
          <p:spPr>
            <a:xfrm>
              <a:off x="1060566" y="5039659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/>
            <p:cNvSpPr/>
            <p:nvPr/>
          </p:nvSpPr>
          <p:spPr>
            <a:xfrm>
              <a:off x="1115616" y="4552553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/>
            <p:cNvSpPr/>
            <p:nvPr/>
          </p:nvSpPr>
          <p:spPr>
            <a:xfrm>
              <a:off x="1115616" y="396906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/>
            <p:cNvSpPr/>
            <p:nvPr/>
          </p:nvSpPr>
          <p:spPr>
            <a:xfrm>
              <a:off x="1206674" y="335699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/>
            <p:cNvSpPr/>
            <p:nvPr/>
          </p:nvSpPr>
          <p:spPr>
            <a:xfrm>
              <a:off x="1216199" y="302019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/>
            <p:cNvSpPr/>
            <p:nvPr/>
          </p:nvSpPr>
          <p:spPr>
            <a:xfrm>
              <a:off x="1259632" y="231497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/>
            <p:cNvSpPr/>
            <p:nvPr/>
          </p:nvSpPr>
          <p:spPr>
            <a:xfrm>
              <a:off x="1259632" y="1892449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/>
            <p:cNvSpPr/>
            <p:nvPr/>
          </p:nvSpPr>
          <p:spPr>
            <a:xfrm>
              <a:off x="1259632" y="1585367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/>
            <p:cNvSpPr/>
            <p:nvPr/>
          </p:nvSpPr>
          <p:spPr>
            <a:xfrm>
              <a:off x="1619672" y="299695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/>
            <p:cNvSpPr/>
            <p:nvPr/>
          </p:nvSpPr>
          <p:spPr>
            <a:xfrm>
              <a:off x="1762547" y="134076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/>
            <p:cNvSpPr/>
            <p:nvPr/>
          </p:nvSpPr>
          <p:spPr>
            <a:xfrm>
              <a:off x="1756263" y="188083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/>
            <p:cNvSpPr/>
            <p:nvPr/>
          </p:nvSpPr>
          <p:spPr>
            <a:xfrm>
              <a:off x="1610147" y="3429000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6" name="Oval 85"/>
            <p:cNvSpPr/>
            <p:nvPr/>
          </p:nvSpPr>
          <p:spPr>
            <a:xfrm>
              <a:off x="1485181" y="4194613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7" name="Oval 86"/>
            <p:cNvSpPr/>
            <p:nvPr/>
          </p:nvSpPr>
          <p:spPr>
            <a:xfrm>
              <a:off x="1852654" y="5193200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8" name="Oval 87"/>
            <p:cNvSpPr/>
            <p:nvPr/>
          </p:nvSpPr>
          <p:spPr>
            <a:xfrm>
              <a:off x="2167161" y="5060801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9" name="Oval 88"/>
            <p:cNvSpPr/>
            <p:nvPr/>
          </p:nvSpPr>
          <p:spPr>
            <a:xfrm>
              <a:off x="2051720" y="360902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0" name="Oval 89"/>
            <p:cNvSpPr/>
            <p:nvPr/>
          </p:nvSpPr>
          <p:spPr>
            <a:xfrm>
              <a:off x="2044295" y="3212976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1" name="Oval 90"/>
            <p:cNvSpPr/>
            <p:nvPr/>
          </p:nvSpPr>
          <p:spPr>
            <a:xfrm>
              <a:off x="2860766" y="119675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2" name="Oval 91"/>
            <p:cNvSpPr/>
            <p:nvPr/>
          </p:nvSpPr>
          <p:spPr>
            <a:xfrm>
              <a:off x="2862858" y="1592800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3" name="Oval 92"/>
            <p:cNvSpPr/>
            <p:nvPr/>
          </p:nvSpPr>
          <p:spPr>
            <a:xfrm>
              <a:off x="2870291" y="220486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Oval 93"/>
            <p:cNvSpPr/>
            <p:nvPr/>
          </p:nvSpPr>
          <p:spPr>
            <a:xfrm>
              <a:off x="2858666" y="288894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95" name="Oval 94"/>
            <p:cNvSpPr/>
            <p:nvPr/>
          </p:nvSpPr>
          <p:spPr>
            <a:xfrm>
              <a:off x="2860766" y="3517966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96" name="Oval 95"/>
            <p:cNvSpPr/>
            <p:nvPr/>
          </p:nvSpPr>
          <p:spPr>
            <a:xfrm>
              <a:off x="2760183" y="4041072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97" name="Oval 96"/>
            <p:cNvSpPr/>
            <p:nvPr/>
          </p:nvSpPr>
          <p:spPr>
            <a:xfrm>
              <a:off x="2771800" y="427823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98" name="Oval 97"/>
            <p:cNvSpPr/>
            <p:nvPr/>
          </p:nvSpPr>
          <p:spPr>
            <a:xfrm>
              <a:off x="2339752" y="4338629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99" name="Oval 98"/>
            <p:cNvSpPr/>
            <p:nvPr/>
          </p:nvSpPr>
          <p:spPr>
            <a:xfrm>
              <a:off x="3264239" y="4452929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0" name="Oval 99"/>
            <p:cNvSpPr/>
            <p:nvPr/>
          </p:nvSpPr>
          <p:spPr>
            <a:xfrm>
              <a:off x="3275856" y="3284984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1" name="Oval 100"/>
            <p:cNvSpPr/>
            <p:nvPr/>
          </p:nvSpPr>
          <p:spPr>
            <a:xfrm>
              <a:off x="3249381" y="206084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2" name="Oval 101"/>
            <p:cNvSpPr/>
            <p:nvPr/>
          </p:nvSpPr>
          <p:spPr>
            <a:xfrm>
              <a:off x="3256806" y="1287810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3" name="Oval 102"/>
            <p:cNvSpPr/>
            <p:nvPr/>
          </p:nvSpPr>
          <p:spPr>
            <a:xfrm>
              <a:off x="3247281" y="5013176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4" name="Oval 103"/>
            <p:cNvSpPr/>
            <p:nvPr/>
          </p:nvSpPr>
          <p:spPr>
            <a:xfrm>
              <a:off x="2699792" y="5165576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105" name="Oval 104"/>
            <p:cNvSpPr/>
            <p:nvPr/>
          </p:nvSpPr>
          <p:spPr>
            <a:xfrm>
              <a:off x="1763688" y="1493168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Oval 105"/>
            <p:cNvSpPr/>
            <p:nvPr/>
          </p:nvSpPr>
          <p:spPr>
            <a:xfrm>
              <a:off x="1763688" y="1168177"/>
              <a:ext cx="36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863152" y="127108"/>
            <a:ext cx="2162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FFC000"/>
                </a:solidFill>
              </a:rPr>
              <a:t>28 million CpGs</a:t>
            </a:r>
          </a:p>
        </p:txBody>
      </p:sp>
      <p:grpSp>
        <p:nvGrpSpPr>
          <p:cNvPr id="119" name="Group 118"/>
          <p:cNvGrpSpPr/>
          <p:nvPr/>
        </p:nvGrpSpPr>
        <p:grpSpPr>
          <a:xfrm>
            <a:off x="3707904" y="1108978"/>
            <a:ext cx="4752528" cy="5314776"/>
            <a:chOff x="3707904" y="1091262"/>
            <a:chExt cx="4752528" cy="5314776"/>
          </a:xfrm>
        </p:grpSpPr>
        <p:grpSp>
          <p:nvGrpSpPr>
            <p:cNvPr id="4" name="Group 3"/>
            <p:cNvGrpSpPr/>
            <p:nvPr/>
          </p:nvGrpSpPr>
          <p:grpSpPr>
            <a:xfrm>
              <a:off x="3707904" y="1091262"/>
              <a:ext cx="4752528" cy="5314776"/>
              <a:chOff x="3707904" y="836712"/>
              <a:chExt cx="4752528" cy="5314776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5412432" y="836712"/>
                <a:ext cx="3048000" cy="5314776"/>
                <a:chOff x="5412432" y="836712"/>
                <a:chExt cx="3048000" cy="5314776"/>
              </a:xfrm>
            </p:grpSpPr>
            <p:pic>
              <p:nvPicPr>
                <p:cNvPr id="7" name="Picture 2" descr="Related image">
                  <a:hlinkClick r:id="rId2"/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3568"/>
                <a:stretch/>
              </p:blipFill>
              <p:spPr bwMode="auto">
                <a:xfrm>
                  <a:off x="5412432" y="836712"/>
                  <a:ext cx="3048000" cy="484971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8" name="Oval 7"/>
                <p:cNvSpPr/>
                <p:nvPr/>
              </p:nvSpPr>
              <p:spPr>
                <a:xfrm>
                  <a:off x="7400081" y="3114493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" name="Oval 8"/>
                <p:cNvSpPr/>
                <p:nvPr/>
              </p:nvSpPr>
              <p:spPr>
                <a:xfrm>
                  <a:off x="5729039" y="1617183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" name="Oval 9"/>
                <p:cNvSpPr/>
                <p:nvPr/>
              </p:nvSpPr>
              <p:spPr>
                <a:xfrm>
                  <a:off x="5729039" y="153984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1" name="Oval 10"/>
                <p:cNvSpPr/>
                <p:nvPr/>
              </p:nvSpPr>
              <p:spPr>
                <a:xfrm>
                  <a:off x="5724847" y="3426908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2" name="Oval 11"/>
                <p:cNvSpPr/>
                <p:nvPr/>
              </p:nvSpPr>
              <p:spPr>
                <a:xfrm>
                  <a:off x="5736472" y="188083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5734372" y="213285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4" name="Oval 13"/>
                <p:cNvSpPr/>
                <p:nvPr/>
              </p:nvSpPr>
              <p:spPr>
                <a:xfrm>
                  <a:off x="5723855" y="292494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5" name="Oval 14"/>
                <p:cNvSpPr/>
                <p:nvPr/>
              </p:nvSpPr>
              <p:spPr>
                <a:xfrm>
                  <a:off x="5729039" y="3579308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6" name="Oval 15"/>
                <p:cNvSpPr/>
                <p:nvPr/>
              </p:nvSpPr>
              <p:spPr>
                <a:xfrm>
                  <a:off x="5729039" y="411308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7" name="Oval 16"/>
                <p:cNvSpPr/>
                <p:nvPr/>
              </p:nvSpPr>
              <p:spPr>
                <a:xfrm>
                  <a:off x="5738564" y="438206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8" name="Oval 17"/>
                <p:cNvSpPr/>
                <p:nvPr/>
              </p:nvSpPr>
              <p:spPr>
                <a:xfrm>
                  <a:off x="5709989" y="4924218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>
                  <a:off x="6005454" y="5039659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6060504" y="4552553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6060504" y="396906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6151562" y="335699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6161087" y="302019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4" name="Oval 23"/>
                <p:cNvSpPr/>
                <p:nvPr/>
              </p:nvSpPr>
              <p:spPr>
                <a:xfrm>
                  <a:off x="6204520" y="231497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5" name="Oval 24"/>
                <p:cNvSpPr/>
                <p:nvPr/>
              </p:nvSpPr>
              <p:spPr>
                <a:xfrm>
                  <a:off x="6204520" y="1892449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6" name="Oval 25"/>
                <p:cNvSpPr/>
                <p:nvPr/>
              </p:nvSpPr>
              <p:spPr>
                <a:xfrm>
                  <a:off x="6204520" y="1585367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6204520" y="115865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Oval 27"/>
                <p:cNvSpPr/>
                <p:nvPr/>
              </p:nvSpPr>
              <p:spPr>
                <a:xfrm>
                  <a:off x="6564560" y="299695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Oval 28"/>
                <p:cNvSpPr/>
                <p:nvPr/>
              </p:nvSpPr>
              <p:spPr>
                <a:xfrm>
                  <a:off x="6716960" y="198884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" name="Oval 29"/>
                <p:cNvSpPr/>
                <p:nvPr/>
              </p:nvSpPr>
              <p:spPr>
                <a:xfrm>
                  <a:off x="6701151" y="188083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Oval 30"/>
                <p:cNvSpPr/>
                <p:nvPr/>
              </p:nvSpPr>
              <p:spPr>
                <a:xfrm>
                  <a:off x="6555035" y="342900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2" name="Oval 31"/>
                <p:cNvSpPr/>
                <p:nvPr/>
              </p:nvSpPr>
              <p:spPr>
                <a:xfrm>
                  <a:off x="6430069" y="4194613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6797542" y="519320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4" name="Oval 33"/>
                <p:cNvSpPr/>
                <p:nvPr/>
              </p:nvSpPr>
              <p:spPr>
                <a:xfrm>
                  <a:off x="7112049" y="5060801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5" name="Oval 34"/>
                <p:cNvSpPr/>
                <p:nvPr/>
              </p:nvSpPr>
              <p:spPr>
                <a:xfrm>
                  <a:off x="6996608" y="360902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6" name="Oval 35"/>
                <p:cNvSpPr/>
                <p:nvPr/>
              </p:nvSpPr>
              <p:spPr>
                <a:xfrm>
                  <a:off x="6989183" y="321297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7" name="Oval 36"/>
                <p:cNvSpPr/>
                <p:nvPr/>
              </p:nvSpPr>
              <p:spPr>
                <a:xfrm>
                  <a:off x="7805654" y="119675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8" name="Oval 37"/>
                <p:cNvSpPr/>
                <p:nvPr/>
              </p:nvSpPr>
              <p:spPr>
                <a:xfrm>
                  <a:off x="7807746" y="159280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39" name="Oval 38"/>
                <p:cNvSpPr/>
                <p:nvPr/>
              </p:nvSpPr>
              <p:spPr>
                <a:xfrm>
                  <a:off x="7815179" y="220486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7803554" y="288894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7805654" y="351796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>
                  <a:off x="7705071" y="404107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3" name="Oval 42"/>
                <p:cNvSpPr/>
                <p:nvPr/>
              </p:nvSpPr>
              <p:spPr>
                <a:xfrm>
                  <a:off x="7716688" y="4278238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4" name="Oval 43"/>
                <p:cNvSpPr/>
                <p:nvPr/>
              </p:nvSpPr>
              <p:spPr>
                <a:xfrm>
                  <a:off x="7284640" y="4338629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5" name="Oval 44"/>
                <p:cNvSpPr/>
                <p:nvPr/>
              </p:nvSpPr>
              <p:spPr>
                <a:xfrm>
                  <a:off x="8209127" y="4452929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6" name="Oval 45"/>
                <p:cNvSpPr/>
                <p:nvPr/>
              </p:nvSpPr>
              <p:spPr>
                <a:xfrm>
                  <a:off x="8220744" y="328498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7" name="Oval 46"/>
                <p:cNvSpPr/>
                <p:nvPr/>
              </p:nvSpPr>
              <p:spPr>
                <a:xfrm>
                  <a:off x="8194269" y="2060848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>
                  <a:off x="8201694" y="128781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49" name="Oval 48"/>
                <p:cNvSpPr/>
                <p:nvPr/>
              </p:nvSpPr>
              <p:spPr>
                <a:xfrm>
                  <a:off x="8192169" y="501317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50" name="Oval 49"/>
                <p:cNvSpPr/>
                <p:nvPr/>
              </p:nvSpPr>
              <p:spPr>
                <a:xfrm>
                  <a:off x="7644680" y="516557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b="1" dirty="0"/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6759629" y="5689823"/>
                  <a:ext cx="620683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GB" sz="2400" dirty="0">
                      <a:solidFill>
                        <a:srgbClr val="FFC000"/>
                      </a:solidFill>
                    </a:rPr>
                    <a:t>Old</a:t>
                  </a:r>
                </a:p>
              </p:txBody>
            </p:sp>
            <p:sp>
              <p:nvSpPr>
                <p:cNvPr id="52" name="Oval 51"/>
                <p:cNvSpPr/>
                <p:nvPr/>
              </p:nvSpPr>
              <p:spPr>
                <a:xfrm>
                  <a:off x="5733653" y="1981415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" name="Oval 52"/>
                <p:cNvSpPr/>
                <p:nvPr/>
              </p:nvSpPr>
              <p:spPr>
                <a:xfrm>
                  <a:off x="5724128" y="2262014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Oval 53"/>
                <p:cNvSpPr/>
                <p:nvPr/>
              </p:nvSpPr>
              <p:spPr>
                <a:xfrm>
                  <a:off x="6199609" y="1311052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" name="Oval 54"/>
                <p:cNvSpPr/>
                <p:nvPr/>
              </p:nvSpPr>
              <p:spPr>
                <a:xfrm>
                  <a:off x="6209134" y="1434877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" name="Oval 55"/>
                <p:cNvSpPr/>
                <p:nvPr/>
              </p:nvSpPr>
              <p:spPr>
                <a:xfrm>
                  <a:off x="6201709" y="2096856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7" name="Oval 56"/>
                <p:cNvSpPr/>
                <p:nvPr/>
              </p:nvSpPr>
              <p:spPr>
                <a:xfrm>
                  <a:off x="6203801" y="2504521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8" name="Oval 57"/>
                <p:cNvSpPr/>
                <p:nvPr/>
              </p:nvSpPr>
              <p:spPr>
                <a:xfrm>
                  <a:off x="6703665" y="2141240"/>
                  <a:ext cx="36000" cy="3600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6" name="Right Arrow 5"/>
              <p:cNvSpPr/>
              <p:nvPr/>
            </p:nvSpPr>
            <p:spPr>
              <a:xfrm>
                <a:off x="3707904" y="2888944"/>
                <a:ext cx="1584176" cy="900096"/>
              </a:xfrm>
              <a:prstGeom prst="rightArrow">
                <a:avLst/>
              </a:prstGeom>
              <a:solidFill>
                <a:srgbClr val="FFC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" name="TextBox 2"/>
            <p:cNvSpPr txBox="1"/>
            <p:nvPr/>
          </p:nvSpPr>
          <p:spPr>
            <a:xfrm>
              <a:off x="3858418" y="3387043"/>
              <a:ext cx="8942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/>
                <a:t>Ageing</a:t>
              </a:r>
              <a:endParaRPr lang="en-GB" dirty="0"/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xmlns="" id="{6567CD78-8F5D-4E04-93E4-C824FDAC7935}"/>
              </a:ext>
            </a:extLst>
          </p:cNvPr>
          <p:cNvGrpSpPr/>
          <p:nvPr/>
        </p:nvGrpSpPr>
        <p:grpSpPr>
          <a:xfrm>
            <a:off x="306704" y="295445"/>
            <a:ext cx="6820320" cy="6754343"/>
            <a:chOff x="306704" y="295445"/>
            <a:chExt cx="6820320" cy="6754343"/>
          </a:xfrm>
        </p:grpSpPr>
        <p:grpSp>
          <p:nvGrpSpPr>
            <p:cNvPr id="107" name="Group 106"/>
            <p:cNvGrpSpPr/>
            <p:nvPr/>
          </p:nvGrpSpPr>
          <p:grpSpPr>
            <a:xfrm>
              <a:off x="1125141" y="654342"/>
              <a:ext cx="5247059" cy="1301016"/>
              <a:chOff x="1125141" y="390267"/>
              <a:chExt cx="5247059" cy="1301016"/>
            </a:xfrm>
          </p:grpSpPr>
          <p:sp>
            <p:nvSpPr>
              <p:cNvPr id="108" name="Oval 107"/>
              <p:cNvSpPr/>
              <p:nvPr/>
            </p:nvSpPr>
            <p:spPr>
              <a:xfrm>
                <a:off x="1125141" y="1090836"/>
                <a:ext cx="296507" cy="600447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6075693" y="1090836"/>
                <a:ext cx="296507" cy="600447"/>
              </a:xfrm>
              <a:prstGeom prst="ellipse">
                <a:avLst/>
              </a:prstGeom>
              <a:no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0" name="TextBox 109"/>
              <p:cNvSpPr txBox="1"/>
              <p:nvPr/>
            </p:nvSpPr>
            <p:spPr>
              <a:xfrm>
                <a:off x="4932040" y="390267"/>
                <a:ext cx="675185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>
                    <a:solidFill>
                      <a:srgbClr val="FF0000"/>
                    </a:solidFill>
                  </a:rPr>
                  <a:t>Gain</a:t>
                </a:r>
              </a:p>
            </p:txBody>
          </p:sp>
        </p:grpSp>
        <p:sp>
          <p:nvSpPr>
            <p:cNvPr id="121" name="Arc 120">
              <a:extLst>
                <a:ext uri="{FF2B5EF4-FFF2-40B4-BE49-F238E27FC236}">
                  <a16:creationId xmlns:a16="http://schemas.microsoft.com/office/drawing/2014/main" xmlns="" id="{F9BED681-1EF8-4FC5-999A-FF2D2460E323}"/>
                </a:ext>
              </a:extLst>
            </p:cNvPr>
            <p:cNvSpPr/>
            <p:nvPr/>
          </p:nvSpPr>
          <p:spPr>
            <a:xfrm rot="19069033">
              <a:off x="306704" y="295445"/>
              <a:ext cx="6820320" cy="6754343"/>
            </a:xfrm>
            <a:prstGeom prst="arc">
              <a:avLst>
                <a:gd name="adj1" fmla="val 16019090"/>
                <a:gd name="adj2" fmla="val 21489362"/>
              </a:avLst>
            </a:prstGeom>
            <a:ln w="1905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5" name="Group 124">
            <a:extLst>
              <a:ext uri="{FF2B5EF4-FFF2-40B4-BE49-F238E27FC236}">
                <a16:creationId xmlns:a16="http://schemas.microsoft.com/office/drawing/2014/main" xmlns="" id="{28F4A64E-DF36-4AA8-8685-9C70D3F74ADF}"/>
              </a:ext>
            </a:extLst>
          </p:cNvPr>
          <p:cNvGrpSpPr/>
          <p:nvPr/>
        </p:nvGrpSpPr>
        <p:grpSpPr>
          <a:xfrm>
            <a:off x="831621" y="299967"/>
            <a:ext cx="6820320" cy="6754343"/>
            <a:chOff x="831621" y="299967"/>
            <a:chExt cx="6820320" cy="6754343"/>
          </a:xfrm>
        </p:grpSpPr>
        <p:grpSp>
          <p:nvGrpSpPr>
            <p:cNvPr id="111" name="Group 110"/>
            <p:cNvGrpSpPr/>
            <p:nvPr/>
          </p:nvGrpSpPr>
          <p:grpSpPr>
            <a:xfrm>
              <a:off x="1630247" y="652220"/>
              <a:ext cx="5306658" cy="1303138"/>
              <a:chOff x="1630247" y="388145"/>
              <a:chExt cx="5306658" cy="1303138"/>
            </a:xfrm>
          </p:grpSpPr>
          <p:sp>
            <p:nvSpPr>
              <p:cNvPr id="112" name="Oval 111"/>
              <p:cNvSpPr/>
              <p:nvPr/>
            </p:nvSpPr>
            <p:spPr>
              <a:xfrm>
                <a:off x="1630247" y="1090836"/>
                <a:ext cx="296507" cy="600447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6560699" y="1090836"/>
                <a:ext cx="296507" cy="600447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4" name="TextBox 113"/>
              <p:cNvSpPr txBox="1"/>
              <p:nvPr/>
            </p:nvSpPr>
            <p:spPr>
              <a:xfrm>
                <a:off x="6300192" y="388145"/>
                <a:ext cx="63671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>
                    <a:solidFill>
                      <a:srgbClr val="77F999"/>
                    </a:solidFill>
                  </a:rPr>
                  <a:t>Loss</a:t>
                </a:r>
              </a:p>
            </p:txBody>
          </p:sp>
        </p:grpSp>
        <p:sp>
          <p:nvSpPr>
            <p:cNvPr id="122" name="Arc 121">
              <a:extLst>
                <a:ext uri="{FF2B5EF4-FFF2-40B4-BE49-F238E27FC236}">
                  <a16:creationId xmlns:a16="http://schemas.microsoft.com/office/drawing/2014/main" xmlns="" id="{B5037FB5-A6EC-4491-A643-85D14636F879}"/>
                </a:ext>
              </a:extLst>
            </p:cNvPr>
            <p:cNvSpPr/>
            <p:nvPr/>
          </p:nvSpPr>
          <p:spPr>
            <a:xfrm rot="19069033">
              <a:off x="831621" y="299967"/>
              <a:ext cx="6820320" cy="6754343"/>
            </a:xfrm>
            <a:prstGeom prst="arc">
              <a:avLst>
                <a:gd name="adj1" fmla="val 16019090"/>
                <a:gd name="adj2" fmla="val 21489362"/>
              </a:avLst>
            </a:prstGeom>
            <a:ln w="19050">
              <a:solidFill>
                <a:srgbClr val="77F999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xmlns="" id="{E2CD0F10-0C70-4137-9293-9B2883CF2A4D}"/>
              </a:ext>
            </a:extLst>
          </p:cNvPr>
          <p:cNvGrpSpPr/>
          <p:nvPr/>
        </p:nvGrpSpPr>
        <p:grpSpPr>
          <a:xfrm>
            <a:off x="1852099" y="299967"/>
            <a:ext cx="6841969" cy="6754343"/>
            <a:chOff x="1852099" y="299967"/>
            <a:chExt cx="6841969" cy="6754343"/>
          </a:xfrm>
        </p:grpSpPr>
        <p:grpSp>
          <p:nvGrpSpPr>
            <p:cNvPr id="115" name="Group 114"/>
            <p:cNvGrpSpPr/>
            <p:nvPr/>
          </p:nvGrpSpPr>
          <p:grpSpPr>
            <a:xfrm>
              <a:off x="2729417" y="654342"/>
              <a:ext cx="5964651" cy="1301016"/>
              <a:chOff x="2729417" y="399792"/>
              <a:chExt cx="5964651" cy="1301016"/>
            </a:xfrm>
          </p:grpSpPr>
          <p:sp>
            <p:nvSpPr>
              <p:cNvPr id="116" name="Oval 115"/>
              <p:cNvSpPr/>
              <p:nvPr/>
            </p:nvSpPr>
            <p:spPr>
              <a:xfrm>
                <a:off x="2729417" y="1090836"/>
                <a:ext cx="296507" cy="600447"/>
              </a:xfrm>
              <a:prstGeom prst="ellipse">
                <a:avLst/>
              </a:prstGeom>
              <a:noFill/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7678919" y="1100361"/>
                <a:ext cx="296507" cy="600447"/>
              </a:xfrm>
              <a:prstGeom prst="ellipse">
                <a:avLst/>
              </a:prstGeom>
              <a:noFill/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7308304" y="399792"/>
                <a:ext cx="1385764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b="1" dirty="0">
                    <a:solidFill>
                      <a:schemeClr val="accent5"/>
                    </a:solidFill>
                  </a:rPr>
                  <a:t>Unchanged</a:t>
                </a:r>
              </a:p>
            </p:txBody>
          </p:sp>
        </p:grpSp>
        <p:sp>
          <p:nvSpPr>
            <p:cNvPr id="123" name="Arc 122">
              <a:extLst>
                <a:ext uri="{FF2B5EF4-FFF2-40B4-BE49-F238E27FC236}">
                  <a16:creationId xmlns:a16="http://schemas.microsoft.com/office/drawing/2014/main" xmlns="" id="{B33EA4B5-CD89-4695-B53E-E25A3B4AB22F}"/>
                </a:ext>
              </a:extLst>
            </p:cNvPr>
            <p:cNvSpPr/>
            <p:nvPr/>
          </p:nvSpPr>
          <p:spPr>
            <a:xfrm rot="19069033">
              <a:off x="1852099" y="299967"/>
              <a:ext cx="6820320" cy="6754343"/>
            </a:xfrm>
            <a:prstGeom prst="arc">
              <a:avLst>
                <a:gd name="adj1" fmla="val 16019090"/>
                <a:gd name="adj2" fmla="val 21489362"/>
              </a:avLst>
            </a:prstGeom>
            <a:ln w="19050">
              <a:solidFill>
                <a:srgbClr val="00B0F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03259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475656" y="3717032"/>
            <a:ext cx="67873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</a:rPr>
              <a:t>Technology to detect methylation changes at 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</a:rPr>
              <a:t>specific CpGs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59832" y="4994012"/>
            <a:ext cx="3505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Intelligence to analyse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25024" y="2589202"/>
            <a:ext cx="38122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28 million CpGs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CD76B73-4D68-4D9A-A8BB-0C939B465BC0}"/>
              </a:ext>
            </a:extLst>
          </p:cNvPr>
          <p:cNvSpPr txBox="1"/>
          <p:nvPr/>
        </p:nvSpPr>
        <p:spPr>
          <a:xfrm>
            <a:off x="547986" y="544430"/>
            <a:ext cx="8166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What is the meaning of age-related DNA methylation changes 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EA750A8-5352-46B6-9465-05CDB0D5996E}"/>
              </a:ext>
            </a:extLst>
          </p:cNvPr>
          <p:cNvSpPr txBox="1"/>
          <p:nvPr/>
        </p:nvSpPr>
        <p:spPr>
          <a:xfrm>
            <a:off x="2143135" y="1382150"/>
            <a:ext cx="497604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The challenge of investigating 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age-related DNA methylation changes </a:t>
            </a:r>
          </a:p>
        </p:txBody>
      </p:sp>
    </p:spTree>
    <p:extLst>
      <p:ext uri="{BB962C8B-B14F-4D97-AF65-F5344CB8AC3E}">
        <p14:creationId xmlns:p14="http://schemas.microsoft.com/office/powerpoint/2010/main" val="415950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50" name="Picture 2" descr="Related imag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61" y="2154906"/>
            <a:ext cx="3362325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86631" y="1681975"/>
            <a:ext cx="2519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FFC000"/>
                </a:solidFill>
              </a:rPr>
              <a:t>Illumina 450 Array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389469" y="3977287"/>
            <a:ext cx="2708810" cy="378000"/>
            <a:chOff x="3397284" y="3557250"/>
            <a:chExt cx="2708810" cy="378000"/>
          </a:xfrm>
        </p:grpSpPr>
        <p:sp>
          <p:nvSpPr>
            <p:cNvPr id="4" name="TextBox 3"/>
            <p:cNvSpPr txBox="1"/>
            <p:nvPr/>
          </p:nvSpPr>
          <p:spPr>
            <a:xfrm>
              <a:off x="4627804" y="3557250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450,000 CpGs</a:t>
              </a:r>
            </a:p>
          </p:txBody>
        </p:sp>
        <p:sp>
          <p:nvSpPr>
            <p:cNvPr id="5" name="Oval 4"/>
            <p:cNvSpPr/>
            <p:nvPr/>
          </p:nvSpPr>
          <p:spPr>
            <a:xfrm>
              <a:off x="3397284" y="3557250"/>
              <a:ext cx="378000" cy="3780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H="1">
              <a:off x="3806816" y="3773448"/>
              <a:ext cx="864096" cy="0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5788321" y="1688797"/>
            <a:ext cx="2519151" cy="3456384"/>
            <a:chOff x="5508104" y="1268760"/>
            <a:chExt cx="2519151" cy="3456384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00" y="2134344"/>
              <a:ext cx="850900" cy="259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5508104" y="1268760"/>
              <a:ext cx="251915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b="1" dirty="0">
                  <a:solidFill>
                    <a:srgbClr val="FFC000"/>
                  </a:solidFill>
                </a:rPr>
                <a:t>Illumina 850 Array</a:t>
              </a:r>
            </a:p>
            <a:p>
              <a:pPr algn="ctr"/>
              <a:r>
                <a:rPr lang="en-GB" sz="2400" b="1" dirty="0">
                  <a:solidFill>
                    <a:srgbClr val="FFC000"/>
                  </a:solidFill>
                </a:rPr>
                <a:t>(EPIC Array)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620427" y="2631375"/>
            <a:ext cx="2027522" cy="369332"/>
            <a:chOff x="4340210" y="2211338"/>
            <a:chExt cx="2027522" cy="369332"/>
          </a:xfrm>
        </p:grpSpPr>
        <p:sp>
          <p:nvSpPr>
            <p:cNvPr id="13" name="TextBox 12"/>
            <p:cNvSpPr txBox="1"/>
            <p:nvPr/>
          </p:nvSpPr>
          <p:spPr>
            <a:xfrm>
              <a:off x="4340210" y="2211338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850,000 CpGs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5791732" y="2405122"/>
              <a:ext cx="576000" cy="0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508516" y="529516"/>
            <a:ext cx="8239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Technology to detect </a:t>
            </a:r>
            <a:r>
              <a:rPr lang="en-GB" sz="2800" dirty="0">
                <a:solidFill>
                  <a:srgbClr val="77F999"/>
                </a:solidFill>
              </a:rPr>
              <a:t>methylation state of specific CpGs</a:t>
            </a:r>
          </a:p>
        </p:txBody>
      </p:sp>
    </p:spTree>
    <p:extLst>
      <p:ext uri="{BB962C8B-B14F-4D97-AF65-F5344CB8AC3E}">
        <p14:creationId xmlns:p14="http://schemas.microsoft.com/office/powerpoint/2010/main" val="364202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58" name="Group 257"/>
          <p:cNvGrpSpPr/>
          <p:nvPr/>
        </p:nvGrpSpPr>
        <p:grpSpPr>
          <a:xfrm>
            <a:off x="611560" y="620814"/>
            <a:ext cx="7791666" cy="6018443"/>
            <a:chOff x="765561" y="620814"/>
            <a:chExt cx="7791666" cy="6018443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5213250" y="644095"/>
              <a:ext cx="0" cy="5976000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Rectangle 5"/>
            <p:cNvSpPr>
              <a:spLocks noChangeArrowheads="1"/>
            </p:cNvSpPr>
            <p:nvPr/>
          </p:nvSpPr>
          <p:spPr bwMode="auto">
            <a:xfrm>
              <a:off x="1000175" y="644840"/>
              <a:ext cx="503343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Probe ID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2111506" y="644840"/>
              <a:ext cx="516167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 A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3" name="Rectangle 7"/>
            <p:cNvSpPr>
              <a:spLocks noChangeArrowheads="1"/>
            </p:cNvSpPr>
            <p:nvPr/>
          </p:nvSpPr>
          <p:spPr bwMode="auto">
            <a:xfrm>
              <a:off x="3247534" y="644840"/>
              <a:ext cx="477695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B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4" name="Rectangle 8"/>
            <p:cNvSpPr>
              <a:spLocks noChangeArrowheads="1"/>
            </p:cNvSpPr>
            <p:nvPr/>
          </p:nvSpPr>
          <p:spPr bwMode="auto">
            <a:xfrm>
              <a:off x="4358865" y="644840"/>
              <a:ext cx="47448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C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5" name="Rectangle 9"/>
            <p:cNvSpPr>
              <a:spLocks noChangeArrowheads="1"/>
            </p:cNvSpPr>
            <p:nvPr/>
          </p:nvSpPr>
          <p:spPr bwMode="auto">
            <a:xfrm>
              <a:off x="5568981" y="644840"/>
              <a:ext cx="323807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A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6" name="Rectangle 10"/>
            <p:cNvSpPr>
              <a:spLocks noChangeArrowheads="1"/>
            </p:cNvSpPr>
            <p:nvPr/>
          </p:nvSpPr>
          <p:spPr bwMode="auto">
            <a:xfrm>
              <a:off x="6680312" y="644840"/>
              <a:ext cx="317395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B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7" name="Rectangle 11"/>
            <p:cNvSpPr>
              <a:spLocks noChangeArrowheads="1"/>
            </p:cNvSpPr>
            <p:nvPr/>
          </p:nvSpPr>
          <p:spPr bwMode="auto">
            <a:xfrm>
              <a:off x="7791643" y="644840"/>
              <a:ext cx="31418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 dirty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C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8" name="Rectangle 12"/>
            <p:cNvSpPr>
              <a:spLocks noChangeArrowheads="1"/>
            </p:cNvSpPr>
            <p:nvPr/>
          </p:nvSpPr>
          <p:spPr bwMode="auto">
            <a:xfrm>
              <a:off x="901390" y="885097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cg00050873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9" name="Rectangle 13"/>
            <p:cNvSpPr>
              <a:spLocks noChangeArrowheads="1"/>
            </p:cNvSpPr>
            <p:nvPr/>
          </p:nvSpPr>
          <p:spPr bwMode="auto">
            <a:xfrm>
              <a:off x="2358469" y="88509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0" name="Rectangle 14"/>
            <p:cNvSpPr>
              <a:spLocks noChangeArrowheads="1"/>
            </p:cNvSpPr>
            <p:nvPr/>
          </p:nvSpPr>
          <p:spPr bwMode="auto">
            <a:xfrm>
              <a:off x="3469800" y="88509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1" name="Rectangle 15"/>
            <p:cNvSpPr>
              <a:spLocks noChangeArrowheads="1"/>
            </p:cNvSpPr>
            <p:nvPr/>
          </p:nvSpPr>
          <p:spPr bwMode="auto">
            <a:xfrm>
              <a:off x="4581131" y="88509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2" name="Rectangle 16"/>
            <p:cNvSpPr>
              <a:spLocks noChangeArrowheads="1"/>
            </p:cNvSpPr>
            <p:nvPr/>
          </p:nvSpPr>
          <p:spPr bwMode="auto">
            <a:xfrm>
              <a:off x="5692462" y="885097"/>
              <a:ext cx="90553" cy="170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3" name="Rectangle 17"/>
            <p:cNvSpPr>
              <a:spLocks noChangeArrowheads="1"/>
            </p:cNvSpPr>
            <p:nvPr/>
          </p:nvSpPr>
          <p:spPr bwMode="auto">
            <a:xfrm>
              <a:off x="6803794" y="885097"/>
              <a:ext cx="111133" cy="1841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cs typeface="Arial" pitchFamily="34" charset="0"/>
                </a:rPr>
                <a:t>U</a:t>
              </a:r>
            </a:p>
          </p:txBody>
        </p:sp>
        <p:sp>
          <p:nvSpPr>
            <p:cNvPr id="64" name="Rectangle 18"/>
            <p:cNvSpPr>
              <a:spLocks noChangeArrowheads="1"/>
            </p:cNvSpPr>
            <p:nvPr/>
          </p:nvSpPr>
          <p:spPr bwMode="auto">
            <a:xfrm>
              <a:off x="7915125" y="885097"/>
              <a:ext cx="90553" cy="170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5" name="Rectangle 19"/>
            <p:cNvSpPr>
              <a:spLocks noChangeArrowheads="1"/>
            </p:cNvSpPr>
            <p:nvPr/>
          </p:nvSpPr>
          <p:spPr bwMode="auto">
            <a:xfrm>
              <a:off x="901390" y="1125354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cg00212031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6" name="Rectangle 20"/>
            <p:cNvSpPr>
              <a:spLocks noChangeArrowheads="1"/>
            </p:cNvSpPr>
            <p:nvPr/>
          </p:nvSpPr>
          <p:spPr bwMode="auto">
            <a:xfrm>
              <a:off x="2383165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7" name="Rectangle 21"/>
            <p:cNvSpPr>
              <a:spLocks noChangeArrowheads="1"/>
            </p:cNvSpPr>
            <p:nvPr/>
          </p:nvSpPr>
          <p:spPr bwMode="auto">
            <a:xfrm>
              <a:off x="3494496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8" name="Rectangle 22"/>
            <p:cNvSpPr>
              <a:spLocks noChangeArrowheads="1"/>
            </p:cNvSpPr>
            <p:nvPr/>
          </p:nvSpPr>
          <p:spPr bwMode="auto">
            <a:xfrm>
              <a:off x="4605828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9" name="Rectangle 23"/>
            <p:cNvSpPr>
              <a:spLocks noChangeArrowheads="1"/>
            </p:cNvSpPr>
            <p:nvPr/>
          </p:nvSpPr>
          <p:spPr bwMode="auto">
            <a:xfrm>
              <a:off x="5717159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0" name="Rectangle 24"/>
            <p:cNvSpPr>
              <a:spLocks noChangeArrowheads="1"/>
            </p:cNvSpPr>
            <p:nvPr/>
          </p:nvSpPr>
          <p:spPr bwMode="auto">
            <a:xfrm>
              <a:off x="6828490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1" name="Rectangle 25"/>
            <p:cNvSpPr>
              <a:spLocks noChangeArrowheads="1"/>
            </p:cNvSpPr>
            <p:nvPr/>
          </p:nvSpPr>
          <p:spPr bwMode="auto">
            <a:xfrm>
              <a:off x="7939821" y="112535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2" name="Rectangle 26"/>
            <p:cNvSpPr>
              <a:spLocks noChangeArrowheads="1"/>
            </p:cNvSpPr>
            <p:nvPr/>
          </p:nvSpPr>
          <p:spPr bwMode="auto">
            <a:xfrm>
              <a:off x="901390" y="1365611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cg00213748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3" name="Rectangle 27"/>
            <p:cNvSpPr>
              <a:spLocks noChangeArrowheads="1"/>
            </p:cNvSpPr>
            <p:nvPr/>
          </p:nvSpPr>
          <p:spPr bwMode="auto">
            <a:xfrm>
              <a:off x="2383165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4" name="Rectangle 28"/>
            <p:cNvSpPr>
              <a:spLocks noChangeArrowheads="1"/>
            </p:cNvSpPr>
            <p:nvPr/>
          </p:nvSpPr>
          <p:spPr bwMode="auto">
            <a:xfrm>
              <a:off x="3494496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5" name="Rectangle 29"/>
            <p:cNvSpPr>
              <a:spLocks noChangeArrowheads="1"/>
            </p:cNvSpPr>
            <p:nvPr/>
          </p:nvSpPr>
          <p:spPr bwMode="auto">
            <a:xfrm>
              <a:off x="4605828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6" name="Rectangle 30"/>
            <p:cNvSpPr>
              <a:spLocks noChangeArrowheads="1"/>
            </p:cNvSpPr>
            <p:nvPr/>
          </p:nvSpPr>
          <p:spPr bwMode="auto">
            <a:xfrm>
              <a:off x="5717159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7" name="Rectangle 31"/>
            <p:cNvSpPr>
              <a:spLocks noChangeArrowheads="1"/>
            </p:cNvSpPr>
            <p:nvPr/>
          </p:nvSpPr>
          <p:spPr bwMode="auto">
            <a:xfrm>
              <a:off x="6828490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8" name="Rectangle 32"/>
            <p:cNvSpPr>
              <a:spLocks noChangeArrowheads="1"/>
            </p:cNvSpPr>
            <p:nvPr/>
          </p:nvSpPr>
          <p:spPr bwMode="auto">
            <a:xfrm>
              <a:off x="7939821" y="136561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9" name="Rectangle 33"/>
            <p:cNvSpPr>
              <a:spLocks noChangeArrowheads="1"/>
            </p:cNvSpPr>
            <p:nvPr/>
          </p:nvSpPr>
          <p:spPr bwMode="auto">
            <a:xfrm>
              <a:off x="901390" y="1605869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cg00214611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0" name="Rectangle 34"/>
            <p:cNvSpPr>
              <a:spLocks noChangeArrowheads="1"/>
            </p:cNvSpPr>
            <p:nvPr/>
          </p:nvSpPr>
          <p:spPr bwMode="auto">
            <a:xfrm>
              <a:off x="2358469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1" name="Rectangle 35"/>
            <p:cNvSpPr>
              <a:spLocks noChangeArrowheads="1"/>
            </p:cNvSpPr>
            <p:nvPr/>
          </p:nvSpPr>
          <p:spPr bwMode="auto">
            <a:xfrm>
              <a:off x="3469800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4581131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3" name="Rectangle 37"/>
            <p:cNvSpPr>
              <a:spLocks noChangeArrowheads="1"/>
            </p:cNvSpPr>
            <p:nvPr/>
          </p:nvSpPr>
          <p:spPr bwMode="auto">
            <a:xfrm>
              <a:off x="5692462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4" name="Rectangle 38"/>
            <p:cNvSpPr>
              <a:spLocks noChangeArrowheads="1"/>
            </p:cNvSpPr>
            <p:nvPr/>
          </p:nvSpPr>
          <p:spPr bwMode="auto">
            <a:xfrm>
              <a:off x="6803794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5" name="Rectangle 39"/>
            <p:cNvSpPr>
              <a:spLocks noChangeArrowheads="1"/>
            </p:cNvSpPr>
            <p:nvPr/>
          </p:nvSpPr>
          <p:spPr bwMode="auto">
            <a:xfrm>
              <a:off x="7915125" y="1605869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6" name="Rectangle 40"/>
            <p:cNvSpPr>
              <a:spLocks noChangeArrowheads="1"/>
            </p:cNvSpPr>
            <p:nvPr/>
          </p:nvSpPr>
          <p:spPr bwMode="auto">
            <a:xfrm>
              <a:off x="901390" y="1846126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cg00455876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7" name="Rectangle 41"/>
            <p:cNvSpPr>
              <a:spLocks noChangeArrowheads="1"/>
            </p:cNvSpPr>
            <p:nvPr/>
          </p:nvSpPr>
          <p:spPr bwMode="auto">
            <a:xfrm>
              <a:off x="2358469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8" name="Rectangle 42"/>
            <p:cNvSpPr>
              <a:spLocks noChangeArrowheads="1"/>
            </p:cNvSpPr>
            <p:nvPr/>
          </p:nvSpPr>
          <p:spPr bwMode="auto">
            <a:xfrm>
              <a:off x="3469800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9" name="Rectangle 43"/>
            <p:cNvSpPr>
              <a:spLocks noChangeArrowheads="1"/>
            </p:cNvSpPr>
            <p:nvPr/>
          </p:nvSpPr>
          <p:spPr bwMode="auto">
            <a:xfrm>
              <a:off x="4581131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0" name="Rectangle 44"/>
            <p:cNvSpPr>
              <a:spLocks noChangeArrowheads="1"/>
            </p:cNvSpPr>
            <p:nvPr/>
          </p:nvSpPr>
          <p:spPr bwMode="auto">
            <a:xfrm>
              <a:off x="5692462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1" name="Rectangle 45"/>
            <p:cNvSpPr>
              <a:spLocks noChangeArrowheads="1"/>
            </p:cNvSpPr>
            <p:nvPr/>
          </p:nvSpPr>
          <p:spPr bwMode="auto">
            <a:xfrm>
              <a:off x="6803794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2" name="Rectangle 46"/>
            <p:cNvSpPr>
              <a:spLocks noChangeArrowheads="1"/>
            </p:cNvSpPr>
            <p:nvPr/>
          </p:nvSpPr>
          <p:spPr bwMode="auto">
            <a:xfrm>
              <a:off x="7915125" y="18461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3" name="Rectangle 47"/>
            <p:cNvSpPr>
              <a:spLocks noChangeArrowheads="1"/>
            </p:cNvSpPr>
            <p:nvPr/>
          </p:nvSpPr>
          <p:spPr bwMode="auto">
            <a:xfrm>
              <a:off x="901390" y="2086383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cg01707559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4" name="Rectangle 48"/>
            <p:cNvSpPr>
              <a:spLocks noChangeArrowheads="1"/>
            </p:cNvSpPr>
            <p:nvPr/>
          </p:nvSpPr>
          <p:spPr bwMode="auto">
            <a:xfrm>
              <a:off x="2358469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5" name="Rectangle 49"/>
            <p:cNvSpPr>
              <a:spLocks noChangeArrowheads="1"/>
            </p:cNvSpPr>
            <p:nvPr/>
          </p:nvSpPr>
          <p:spPr bwMode="auto">
            <a:xfrm>
              <a:off x="3469800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6" name="Rectangle 50"/>
            <p:cNvSpPr>
              <a:spLocks noChangeArrowheads="1"/>
            </p:cNvSpPr>
            <p:nvPr/>
          </p:nvSpPr>
          <p:spPr bwMode="auto">
            <a:xfrm>
              <a:off x="4581131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7" name="Rectangle 51"/>
            <p:cNvSpPr>
              <a:spLocks noChangeArrowheads="1"/>
            </p:cNvSpPr>
            <p:nvPr/>
          </p:nvSpPr>
          <p:spPr bwMode="auto">
            <a:xfrm>
              <a:off x="5692462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8" name="Rectangle 52"/>
            <p:cNvSpPr>
              <a:spLocks noChangeArrowheads="1"/>
            </p:cNvSpPr>
            <p:nvPr/>
          </p:nvSpPr>
          <p:spPr bwMode="auto">
            <a:xfrm>
              <a:off x="6803794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9" name="Rectangle 53"/>
            <p:cNvSpPr>
              <a:spLocks noChangeArrowheads="1"/>
            </p:cNvSpPr>
            <p:nvPr/>
          </p:nvSpPr>
          <p:spPr bwMode="auto">
            <a:xfrm>
              <a:off x="7915125" y="20863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0" name="Rectangle 54"/>
            <p:cNvSpPr>
              <a:spLocks noChangeArrowheads="1"/>
            </p:cNvSpPr>
            <p:nvPr/>
          </p:nvSpPr>
          <p:spPr bwMode="auto">
            <a:xfrm>
              <a:off x="901390" y="2326640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cg02004872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1" name="Rectangle 55"/>
            <p:cNvSpPr>
              <a:spLocks noChangeArrowheads="1"/>
            </p:cNvSpPr>
            <p:nvPr/>
          </p:nvSpPr>
          <p:spPr bwMode="auto">
            <a:xfrm>
              <a:off x="2383165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2" name="Rectangle 56"/>
            <p:cNvSpPr>
              <a:spLocks noChangeArrowheads="1"/>
            </p:cNvSpPr>
            <p:nvPr/>
          </p:nvSpPr>
          <p:spPr bwMode="auto">
            <a:xfrm>
              <a:off x="3494496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3" name="Rectangle 57"/>
            <p:cNvSpPr>
              <a:spLocks noChangeArrowheads="1"/>
            </p:cNvSpPr>
            <p:nvPr/>
          </p:nvSpPr>
          <p:spPr bwMode="auto">
            <a:xfrm>
              <a:off x="4605828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4" name="Rectangle 58"/>
            <p:cNvSpPr>
              <a:spLocks noChangeArrowheads="1"/>
            </p:cNvSpPr>
            <p:nvPr/>
          </p:nvSpPr>
          <p:spPr bwMode="auto">
            <a:xfrm>
              <a:off x="5717159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5" name="Rectangle 59"/>
            <p:cNvSpPr>
              <a:spLocks noChangeArrowheads="1"/>
            </p:cNvSpPr>
            <p:nvPr/>
          </p:nvSpPr>
          <p:spPr bwMode="auto">
            <a:xfrm>
              <a:off x="6828490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6" name="Rectangle 60"/>
            <p:cNvSpPr>
              <a:spLocks noChangeArrowheads="1"/>
            </p:cNvSpPr>
            <p:nvPr/>
          </p:nvSpPr>
          <p:spPr bwMode="auto">
            <a:xfrm>
              <a:off x="7939821" y="2326640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7" name="Rectangle 61"/>
            <p:cNvSpPr>
              <a:spLocks noChangeArrowheads="1"/>
            </p:cNvSpPr>
            <p:nvPr/>
          </p:nvSpPr>
          <p:spPr bwMode="auto">
            <a:xfrm>
              <a:off x="901390" y="2566897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cg02011394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8" name="Rectangle 62"/>
            <p:cNvSpPr>
              <a:spLocks noChangeArrowheads="1"/>
            </p:cNvSpPr>
            <p:nvPr/>
          </p:nvSpPr>
          <p:spPr bwMode="auto">
            <a:xfrm>
              <a:off x="2383165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9" name="Rectangle 63"/>
            <p:cNvSpPr>
              <a:spLocks noChangeArrowheads="1"/>
            </p:cNvSpPr>
            <p:nvPr/>
          </p:nvSpPr>
          <p:spPr bwMode="auto">
            <a:xfrm>
              <a:off x="3494496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0" name="Rectangle 64"/>
            <p:cNvSpPr>
              <a:spLocks noChangeArrowheads="1"/>
            </p:cNvSpPr>
            <p:nvPr/>
          </p:nvSpPr>
          <p:spPr bwMode="auto">
            <a:xfrm>
              <a:off x="4605828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1" name="Rectangle 65"/>
            <p:cNvSpPr>
              <a:spLocks noChangeArrowheads="1"/>
            </p:cNvSpPr>
            <p:nvPr/>
          </p:nvSpPr>
          <p:spPr bwMode="auto">
            <a:xfrm>
              <a:off x="5717159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2" name="Rectangle 66"/>
            <p:cNvSpPr>
              <a:spLocks noChangeArrowheads="1"/>
            </p:cNvSpPr>
            <p:nvPr/>
          </p:nvSpPr>
          <p:spPr bwMode="auto">
            <a:xfrm>
              <a:off x="6828490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3" name="Rectangle 67"/>
            <p:cNvSpPr>
              <a:spLocks noChangeArrowheads="1"/>
            </p:cNvSpPr>
            <p:nvPr/>
          </p:nvSpPr>
          <p:spPr bwMode="auto">
            <a:xfrm>
              <a:off x="7939821" y="256689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4" name="Rectangle 68"/>
            <p:cNvSpPr>
              <a:spLocks noChangeArrowheads="1"/>
            </p:cNvSpPr>
            <p:nvPr/>
          </p:nvSpPr>
          <p:spPr bwMode="auto">
            <a:xfrm>
              <a:off x="901390" y="2807155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cg02050847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5" name="Rectangle 69"/>
            <p:cNvSpPr>
              <a:spLocks noChangeArrowheads="1"/>
            </p:cNvSpPr>
            <p:nvPr/>
          </p:nvSpPr>
          <p:spPr bwMode="auto">
            <a:xfrm>
              <a:off x="2358469" y="28071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6" name="Rectangle 70"/>
            <p:cNvSpPr>
              <a:spLocks noChangeArrowheads="1"/>
            </p:cNvSpPr>
            <p:nvPr/>
          </p:nvSpPr>
          <p:spPr bwMode="auto">
            <a:xfrm>
              <a:off x="3469800" y="28071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7" name="Rectangle 71"/>
            <p:cNvSpPr>
              <a:spLocks noChangeArrowheads="1"/>
            </p:cNvSpPr>
            <p:nvPr/>
          </p:nvSpPr>
          <p:spPr bwMode="auto">
            <a:xfrm>
              <a:off x="4581131" y="28071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8" name="Rectangle 72"/>
            <p:cNvSpPr>
              <a:spLocks noChangeArrowheads="1"/>
            </p:cNvSpPr>
            <p:nvPr/>
          </p:nvSpPr>
          <p:spPr bwMode="auto">
            <a:xfrm>
              <a:off x="5717159" y="2807155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9" name="Rectangle 73"/>
            <p:cNvSpPr>
              <a:spLocks noChangeArrowheads="1"/>
            </p:cNvSpPr>
            <p:nvPr/>
          </p:nvSpPr>
          <p:spPr bwMode="auto">
            <a:xfrm>
              <a:off x="6828490" y="2807155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0" name="Rectangle 74"/>
            <p:cNvSpPr>
              <a:spLocks noChangeArrowheads="1"/>
            </p:cNvSpPr>
            <p:nvPr/>
          </p:nvSpPr>
          <p:spPr bwMode="auto">
            <a:xfrm>
              <a:off x="7939821" y="2807155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1" name="Rectangle 75"/>
            <p:cNvSpPr>
              <a:spLocks noChangeArrowheads="1"/>
            </p:cNvSpPr>
            <p:nvPr/>
          </p:nvSpPr>
          <p:spPr bwMode="auto">
            <a:xfrm>
              <a:off x="901390" y="3047412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cg02233190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2" name="Rectangle 76"/>
            <p:cNvSpPr>
              <a:spLocks noChangeArrowheads="1"/>
            </p:cNvSpPr>
            <p:nvPr/>
          </p:nvSpPr>
          <p:spPr bwMode="auto">
            <a:xfrm>
              <a:off x="2358469" y="3047412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3" name="Rectangle 77"/>
            <p:cNvSpPr>
              <a:spLocks noChangeArrowheads="1"/>
            </p:cNvSpPr>
            <p:nvPr/>
          </p:nvSpPr>
          <p:spPr bwMode="auto">
            <a:xfrm>
              <a:off x="3469800" y="3047412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4" name="Rectangle 78"/>
            <p:cNvSpPr>
              <a:spLocks noChangeArrowheads="1"/>
            </p:cNvSpPr>
            <p:nvPr/>
          </p:nvSpPr>
          <p:spPr bwMode="auto">
            <a:xfrm>
              <a:off x="4581131" y="3047412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5" name="Rectangle 79"/>
            <p:cNvSpPr>
              <a:spLocks noChangeArrowheads="1"/>
            </p:cNvSpPr>
            <p:nvPr/>
          </p:nvSpPr>
          <p:spPr bwMode="auto">
            <a:xfrm>
              <a:off x="5717159" y="30474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6" name="Rectangle 80"/>
            <p:cNvSpPr>
              <a:spLocks noChangeArrowheads="1"/>
            </p:cNvSpPr>
            <p:nvPr/>
          </p:nvSpPr>
          <p:spPr bwMode="auto">
            <a:xfrm>
              <a:off x="6828490" y="30474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7" name="Rectangle 81"/>
            <p:cNvSpPr>
              <a:spLocks noChangeArrowheads="1"/>
            </p:cNvSpPr>
            <p:nvPr/>
          </p:nvSpPr>
          <p:spPr bwMode="auto">
            <a:xfrm>
              <a:off x="7939821" y="30474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8" name="Rectangle 82"/>
            <p:cNvSpPr>
              <a:spLocks noChangeArrowheads="1"/>
            </p:cNvSpPr>
            <p:nvPr/>
          </p:nvSpPr>
          <p:spPr bwMode="auto">
            <a:xfrm>
              <a:off x="901390" y="3287669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cg02494853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9" name="Rectangle 83"/>
            <p:cNvSpPr>
              <a:spLocks noChangeArrowheads="1"/>
            </p:cNvSpPr>
            <p:nvPr/>
          </p:nvSpPr>
          <p:spPr bwMode="auto">
            <a:xfrm>
              <a:off x="2383165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0" name="Rectangle 84"/>
            <p:cNvSpPr>
              <a:spLocks noChangeArrowheads="1"/>
            </p:cNvSpPr>
            <p:nvPr/>
          </p:nvSpPr>
          <p:spPr bwMode="auto">
            <a:xfrm>
              <a:off x="3494496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1" name="Rectangle 85"/>
            <p:cNvSpPr>
              <a:spLocks noChangeArrowheads="1"/>
            </p:cNvSpPr>
            <p:nvPr/>
          </p:nvSpPr>
          <p:spPr bwMode="auto">
            <a:xfrm>
              <a:off x="4605828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2" name="Rectangle 86"/>
            <p:cNvSpPr>
              <a:spLocks noChangeArrowheads="1"/>
            </p:cNvSpPr>
            <p:nvPr/>
          </p:nvSpPr>
          <p:spPr bwMode="auto">
            <a:xfrm>
              <a:off x="5717159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3" name="Rectangle 87"/>
            <p:cNvSpPr>
              <a:spLocks noChangeArrowheads="1"/>
            </p:cNvSpPr>
            <p:nvPr/>
          </p:nvSpPr>
          <p:spPr bwMode="auto">
            <a:xfrm>
              <a:off x="6828490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4" name="Rectangle 88"/>
            <p:cNvSpPr>
              <a:spLocks noChangeArrowheads="1"/>
            </p:cNvSpPr>
            <p:nvPr/>
          </p:nvSpPr>
          <p:spPr bwMode="auto">
            <a:xfrm>
              <a:off x="7939821" y="32876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5" name="Rectangle 89"/>
            <p:cNvSpPr>
              <a:spLocks noChangeArrowheads="1"/>
            </p:cNvSpPr>
            <p:nvPr/>
          </p:nvSpPr>
          <p:spPr bwMode="auto">
            <a:xfrm>
              <a:off x="901390" y="3527926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cg02839557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6" name="Rectangle 90"/>
            <p:cNvSpPr>
              <a:spLocks noChangeArrowheads="1"/>
            </p:cNvSpPr>
            <p:nvPr/>
          </p:nvSpPr>
          <p:spPr bwMode="auto">
            <a:xfrm>
              <a:off x="2383165" y="3527926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7" name="Rectangle 91"/>
            <p:cNvSpPr>
              <a:spLocks noChangeArrowheads="1"/>
            </p:cNvSpPr>
            <p:nvPr/>
          </p:nvSpPr>
          <p:spPr bwMode="auto">
            <a:xfrm>
              <a:off x="3494496" y="3527926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8" name="Rectangle 92"/>
            <p:cNvSpPr>
              <a:spLocks noChangeArrowheads="1"/>
            </p:cNvSpPr>
            <p:nvPr/>
          </p:nvSpPr>
          <p:spPr bwMode="auto">
            <a:xfrm>
              <a:off x="4605828" y="3527926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9" name="Rectangle 93"/>
            <p:cNvSpPr>
              <a:spLocks noChangeArrowheads="1"/>
            </p:cNvSpPr>
            <p:nvPr/>
          </p:nvSpPr>
          <p:spPr bwMode="auto">
            <a:xfrm>
              <a:off x="5692462" y="35279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0" name="Rectangle 94"/>
            <p:cNvSpPr>
              <a:spLocks noChangeArrowheads="1"/>
            </p:cNvSpPr>
            <p:nvPr/>
          </p:nvSpPr>
          <p:spPr bwMode="auto">
            <a:xfrm>
              <a:off x="6803794" y="35279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1" name="Rectangle 95"/>
            <p:cNvSpPr>
              <a:spLocks noChangeArrowheads="1"/>
            </p:cNvSpPr>
            <p:nvPr/>
          </p:nvSpPr>
          <p:spPr bwMode="auto">
            <a:xfrm>
              <a:off x="7915125" y="3527926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2" name="Rectangle 96"/>
            <p:cNvSpPr>
              <a:spLocks noChangeArrowheads="1"/>
            </p:cNvSpPr>
            <p:nvPr/>
          </p:nvSpPr>
          <p:spPr bwMode="auto">
            <a:xfrm>
              <a:off x="901390" y="3768183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cg02842889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3" name="Rectangle 97"/>
            <p:cNvSpPr>
              <a:spLocks noChangeArrowheads="1"/>
            </p:cNvSpPr>
            <p:nvPr/>
          </p:nvSpPr>
          <p:spPr bwMode="auto">
            <a:xfrm>
              <a:off x="2383165" y="3768183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4" name="Rectangle 98"/>
            <p:cNvSpPr>
              <a:spLocks noChangeArrowheads="1"/>
            </p:cNvSpPr>
            <p:nvPr/>
          </p:nvSpPr>
          <p:spPr bwMode="auto">
            <a:xfrm>
              <a:off x="3494496" y="3768183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5" name="Rectangle 99"/>
            <p:cNvSpPr>
              <a:spLocks noChangeArrowheads="1"/>
            </p:cNvSpPr>
            <p:nvPr/>
          </p:nvSpPr>
          <p:spPr bwMode="auto">
            <a:xfrm>
              <a:off x="4605828" y="3768183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6" name="Rectangle 100"/>
            <p:cNvSpPr>
              <a:spLocks noChangeArrowheads="1"/>
            </p:cNvSpPr>
            <p:nvPr/>
          </p:nvSpPr>
          <p:spPr bwMode="auto">
            <a:xfrm>
              <a:off x="5692462" y="37681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7" name="Rectangle 101"/>
            <p:cNvSpPr>
              <a:spLocks noChangeArrowheads="1"/>
            </p:cNvSpPr>
            <p:nvPr/>
          </p:nvSpPr>
          <p:spPr bwMode="auto">
            <a:xfrm>
              <a:off x="6803794" y="37681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8" name="Rectangle 102"/>
            <p:cNvSpPr>
              <a:spLocks noChangeArrowheads="1"/>
            </p:cNvSpPr>
            <p:nvPr/>
          </p:nvSpPr>
          <p:spPr bwMode="auto">
            <a:xfrm>
              <a:off x="7915125" y="376818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9" name="Rectangle 103"/>
            <p:cNvSpPr>
              <a:spLocks noChangeArrowheads="1"/>
            </p:cNvSpPr>
            <p:nvPr/>
          </p:nvSpPr>
          <p:spPr bwMode="auto">
            <a:xfrm>
              <a:off x="901390" y="4008441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cg03052502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0" name="Rectangle 104"/>
            <p:cNvSpPr>
              <a:spLocks noChangeArrowheads="1"/>
            </p:cNvSpPr>
            <p:nvPr/>
          </p:nvSpPr>
          <p:spPr bwMode="auto">
            <a:xfrm>
              <a:off x="2383165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1" name="Rectangle 105"/>
            <p:cNvSpPr>
              <a:spLocks noChangeArrowheads="1"/>
            </p:cNvSpPr>
            <p:nvPr/>
          </p:nvSpPr>
          <p:spPr bwMode="auto">
            <a:xfrm>
              <a:off x="3494496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2" name="Rectangle 106"/>
            <p:cNvSpPr>
              <a:spLocks noChangeArrowheads="1"/>
            </p:cNvSpPr>
            <p:nvPr/>
          </p:nvSpPr>
          <p:spPr bwMode="auto">
            <a:xfrm>
              <a:off x="4605828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3" name="Rectangle 107"/>
            <p:cNvSpPr>
              <a:spLocks noChangeArrowheads="1"/>
            </p:cNvSpPr>
            <p:nvPr/>
          </p:nvSpPr>
          <p:spPr bwMode="auto">
            <a:xfrm>
              <a:off x="5717159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4" name="Rectangle 108"/>
            <p:cNvSpPr>
              <a:spLocks noChangeArrowheads="1"/>
            </p:cNvSpPr>
            <p:nvPr/>
          </p:nvSpPr>
          <p:spPr bwMode="auto">
            <a:xfrm>
              <a:off x="6828490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5" name="Rectangle 109"/>
            <p:cNvSpPr>
              <a:spLocks noChangeArrowheads="1"/>
            </p:cNvSpPr>
            <p:nvPr/>
          </p:nvSpPr>
          <p:spPr bwMode="auto">
            <a:xfrm>
              <a:off x="7939821" y="40084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6" name="Rectangle 110"/>
            <p:cNvSpPr>
              <a:spLocks noChangeArrowheads="1"/>
            </p:cNvSpPr>
            <p:nvPr/>
          </p:nvSpPr>
          <p:spPr bwMode="auto">
            <a:xfrm>
              <a:off x="901390" y="4248698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cg03155755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7" name="Rectangle 111"/>
            <p:cNvSpPr>
              <a:spLocks noChangeArrowheads="1"/>
            </p:cNvSpPr>
            <p:nvPr/>
          </p:nvSpPr>
          <p:spPr bwMode="auto">
            <a:xfrm>
              <a:off x="2383165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8" name="Rectangle 112"/>
            <p:cNvSpPr>
              <a:spLocks noChangeArrowheads="1"/>
            </p:cNvSpPr>
            <p:nvPr/>
          </p:nvSpPr>
          <p:spPr bwMode="auto">
            <a:xfrm>
              <a:off x="3494496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9" name="Rectangle 113"/>
            <p:cNvSpPr>
              <a:spLocks noChangeArrowheads="1"/>
            </p:cNvSpPr>
            <p:nvPr/>
          </p:nvSpPr>
          <p:spPr bwMode="auto">
            <a:xfrm>
              <a:off x="4605828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0" name="Rectangle 114"/>
            <p:cNvSpPr>
              <a:spLocks noChangeArrowheads="1"/>
            </p:cNvSpPr>
            <p:nvPr/>
          </p:nvSpPr>
          <p:spPr bwMode="auto">
            <a:xfrm>
              <a:off x="5717159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1" name="Rectangle 115"/>
            <p:cNvSpPr>
              <a:spLocks noChangeArrowheads="1"/>
            </p:cNvSpPr>
            <p:nvPr/>
          </p:nvSpPr>
          <p:spPr bwMode="auto">
            <a:xfrm>
              <a:off x="6828490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2" name="Rectangle 116"/>
            <p:cNvSpPr>
              <a:spLocks noChangeArrowheads="1"/>
            </p:cNvSpPr>
            <p:nvPr/>
          </p:nvSpPr>
          <p:spPr bwMode="auto">
            <a:xfrm>
              <a:off x="7939821" y="42486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3" name="Rectangle 117"/>
            <p:cNvSpPr>
              <a:spLocks noChangeArrowheads="1"/>
            </p:cNvSpPr>
            <p:nvPr/>
          </p:nvSpPr>
          <p:spPr bwMode="auto">
            <a:xfrm>
              <a:off x="901390" y="4488955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cg03244189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4" name="Rectangle 118"/>
            <p:cNvSpPr>
              <a:spLocks noChangeArrowheads="1"/>
            </p:cNvSpPr>
            <p:nvPr/>
          </p:nvSpPr>
          <p:spPr bwMode="auto">
            <a:xfrm>
              <a:off x="2358469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5" name="Rectangle 119"/>
            <p:cNvSpPr>
              <a:spLocks noChangeArrowheads="1"/>
            </p:cNvSpPr>
            <p:nvPr/>
          </p:nvSpPr>
          <p:spPr bwMode="auto">
            <a:xfrm>
              <a:off x="3469800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6" name="Rectangle 120"/>
            <p:cNvSpPr>
              <a:spLocks noChangeArrowheads="1"/>
            </p:cNvSpPr>
            <p:nvPr/>
          </p:nvSpPr>
          <p:spPr bwMode="auto">
            <a:xfrm>
              <a:off x="4581131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7" name="Rectangle 121"/>
            <p:cNvSpPr>
              <a:spLocks noChangeArrowheads="1"/>
            </p:cNvSpPr>
            <p:nvPr/>
          </p:nvSpPr>
          <p:spPr bwMode="auto">
            <a:xfrm>
              <a:off x="5692462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8" name="Rectangle 122"/>
            <p:cNvSpPr>
              <a:spLocks noChangeArrowheads="1"/>
            </p:cNvSpPr>
            <p:nvPr/>
          </p:nvSpPr>
          <p:spPr bwMode="auto">
            <a:xfrm>
              <a:off x="6803794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9" name="Rectangle 123"/>
            <p:cNvSpPr>
              <a:spLocks noChangeArrowheads="1"/>
            </p:cNvSpPr>
            <p:nvPr/>
          </p:nvSpPr>
          <p:spPr bwMode="auto">
            <a:xfrm>
              <a:off x="7915125" y="44889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0" name="Rectangle 124"/>
            <p:cNvSpPr>
              <a:spLocks noChangeArrowheads="1"/>
            </p:cNvSpPr>
            <p:nvPr/>
          </p:nvSpPr>
          <p:spPr bwMode="auto">
            <a:xfrm>
              <a:off x="901390" y="4729212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cg03443143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1" name="Rectangle 125"/>
            <p:cNvSpPr>
              <a:spLocks noChangeArrowheads="1"/>
            </p:cNvSpPr>
            <p:nvPr/>
          </p:nvSpPr>
          <p:spPr bwMode="auto">
            <a:xfrm>
              <a:off x="2383165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2" name="Rectangle 126"/>
            <p:cNvSpPr>
              <a:spLocks noChangeArrowheads="1"/>
            </p:cNvSpPr>
            <p:nvPr/>
          </p:nvSpPr>
          <p:spPr bwMode="auto">
            <a:xfrm>
              <a:off x="3494496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3" name="Rectangle 127"/>
            <p:cNvSpPr>
              <a:spLocks noChangeArrowheads="1"/>
            </p:cNvSpPr>
            <p:nvPr/>
          </p:nvSpPr>
          <p:spPr bwMode="auto">
            <a:xfrm>
              <a:off x="4605828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4" name="Rectangle 128"/>
            <p:cNvSpPr>
              <a:spLocks noChangeArrowheads="1"/>
            </p:cNvSpPr>
            <p:nvPr/>
          </p:nvSpPr>
          <p:spPr bwMode="auto">
            <a:xfrm>
              <a:off x="5717159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5" name="Rectangle 129"/>
            <p:cNvSpPr>
              <a:spLocks noChangeArrowheads="1"/>
            </p:cNvSpPr>
            <p:nvPr/>
          </p:nvSpPr>
          <p:spPr bwMode="auto">
            <a:xfrm>
              <a:off x="6828490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6" name="Rectangle 130"/>
            <p:cNvSpPr>
              <a:spLocks noChangeArrowheads="1"/>
            </p:cNvSpPr>
            <p:nvPr/>
          </p:nvSpPr>
          <p:spPr bwMode="auto">
            <a:xfrm>
              <a:off x="7939821" y="4729212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7" name="Rectangle 131"/>
            <p:cNvSpPr>
              <a:spLocks noChangeArrowheads="1"/>
            </p:cNvSpPr>
            <p:nvPr/>
          </p:nvSpPr>
          <p:spPr bwMode="auto">
            <a:xfrm>
              <a:off x="901390" y="4969469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cg03683899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8" name="Rectangle 132"/>
            <p:cNvSpPr>
              <a:spLocks noChangeArrowheads="1"/>
            </p:cNvSpPr>
            <p:nvPr/>
          </p:nvSpPr>
          <p:spPr bwMode="auto">
            <a:xfrm>
              <a:off x="2383165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9" name="Rectangle 133"/>
            <p:cNvSpPr>
              <a:spLocks noChangeArrowheads="1"/>
            </p:cNvSpPr>
            <p:nvPr/>
          </p:nvSpPr>
          <p:spPr bwMode="auto">
            <a:xfrm>
              <a:off x="3494496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0" name="Rectangle 134"/>
            <p:cNvSpPr>
              <a:spLocks noChangeArrowheads="1"/>
            </p:cNvSpPr>
            <p:nvPr/>
          </p:nvSpPr>
          <p:spPr bwMode="auto">
            <a:xfrm>
              <a:off x="4605828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1" name="Rectangle 135"/>
            <p:cNvSpPr>
              <a:spLocks noChangeArrowheads="1"/>
            </p:cNvSpPr>
            <p:nvPr/>
          </p:nvSpPr>
          <p:spPr bwMode="auto">
            <a:xfrm>
              <a:off x="5717159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2" name="Rectangle 136"/>
            <p:cNvSpPr>
              <a:spLocks noChangeArrowheads="1"/>
            </p:cNvSpPr>
            <p:nvPr/>
          </p:nvSpPr>
          <p:spPr bwMode="auto">
            <a:xfrm>
              <a:off x="6828490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3" name="Rectangle 137"/>
            <p:cNvSpPr>
              <a:spLocks noChangeArrowheads="1"/>
            </p:cNvSpPr>
            <p:nvPr/>
          </p:nvSpPr>
          <p:spPr bwMode="auto">
            <a:xfrm>
              <a:off x="7939821" y="4969469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4" name="Rectangle 138"/>
            <p:cNvSpPr>
              <a:spLocks noChangeArrowheads="1"/>
            </p:cNvSpPr>
            <p:nvPr/>
          </p:nvSpPr>
          <p:spPr bwMode="auto">
            <a:xfrm>
              <a:off x="901390" y="5209727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cg03695421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5" name="Rectangle 139"/>
            <p:cNvSpPr>
              <a:spLocks noChangeArrowheads="1"/>
            </p:cNvSpPr>
            <p:nvPr/>
          </p:nvSpPr>
          <p:spPr bwMode="auto">
            <a:xfrm>
              <a:off x="2358469" y="520972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6" name="Rectangle 140"/>
            <p:cNvSpPr>
              <a:spLocks noChangeArrowheads="1"/>
            </p:cNvSpPr>
            <p:nvPr/>
          </p:nvSpPr>
          <p:spPr bwMode="auto">
            <a:xfrm>
              <a:off x="3469800" y="520972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7" name="Rectangle 141"/>
            <p:cNvSpPr>
              <a:spLocks noChangeArrowheads="1"/>
            </p:cNvSpPr>
            <p:nvPr/>
          </p:nvSpPr>
          <p:spPr bwMode="auto">
            <a:xfrm>
              <a:off x="4581131" y="5209727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8" name="Rectangle 142"/>
            <p:cNvSpPr>
              <a:spLocks noChangeArrowheads="1"/>
            </p:cNvSpPr>
            <p:nvPr/>
          </p:nvSpPr>
          <p:spPr bwMode="auto">
            <a:xfrm>
              <a:off x="5717159" y="520972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9" name="Rectangle 143"/>
            <p:cNvSpPr>
              <a:spLocks noChangeArrowheads="1"/>
            </p:cNvSpPr>
            <p:nvPr/>
          </p:nvSpPr>
          <p:spPr bwMode="auto">
            <a:xfrm>
              <a:off x="6828490" y="520972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0" name="Rectangle 144"/>
            <p:cNvSpPr>
              <a:spLocks noChangeArrowheads="1"/>
            </p:cNvSpPr>
            <p:nvPr/>
          </p:nvSpPr>
          <p:spPr bwMode="auto">
            <a:xfrm>
              <a:off x="7939821" y="5209727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1" name="Rectangle 145"/>
            <p:cNvSpPr>
              <a:spLocks noChangeArrowheads="1"/>
            </p:cNvSpPr>
            <p:nvPr/>
          </p:nvSpPr>
          <p:spPr bwMode="auto">
            <a:xfrm>
              <a:off x="901390" y="5449984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cg03706273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2" name="Rectangle 146"/>
            <p:cNvSpPr>
              <a:spLocks noChangeArrowheads="1"/>
            </p:cNvSpPr>
            <p:nvPr/>
          </p:nvSpPr>
          <p:spPr bwMode="auto">
            <a:xfrm>
              <a:off x="2358469" y="5449984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3" name="Rectangle 147"/>
            <p:cNvSpPr>
              <a:spLocks noChangeArrowheads="1"/>
            </p:cNvSpPr>
            <p:nvPr/>
          </p:nvSpPr>
          <p:spPr bwMode="auto">
            <a:xfrm>
              <a:off x="3469800" y="5449984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4" name="Rectangle 148"/>
            <p:cNvSpPr>
              <a:spLocks noChangeArrowheads="1"/>
            </p:cNvSpPr>
            <p:nvPr/>
          </p:nvSpPr>
          <p:spPr bwMode="auto">
            <a:xfrm>
              <a:off x="4581131" y="5449984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5" name="Rectangle 149"/>
            <p:cNvSpPr>
              <a:spLocks noChangeArrowheads="1"/>
            </p:cNvSpPr>
            <p:nvPr/>
          </p:nvSpPr>
          <p:spPr bwMode="auto">
            <a:xfrm>
              <a:off x="5717159" y="544998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6" name="Rectangle 150"/>
            <p:cNvSpPr>
              <a:spLocks noChangeArrowheads="1"/>
            </p:cNvSpPr>
            <p:nvPr/>
          </p:nvSpPr>
          <p:spPr bwMode="auto">
            <a:xfrm>
              <a:off x="6828490" y="544998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7" name="Rectangle 151"/>
            <p:cNvSpPr>
              <a:spLocks noChangeArrowheads="1"/>
            </p:cNvSpPr>
            <p:nvPr/>
          </p:nvSpPr>
          <p:spPr bwMode="auto">
            <a:xfrm>
              <a:off x="7939821" y="5449984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8" name="Rectangle 152"/>
            <p:cNvSpPr>
              <a:spLocks noChangeArrowheads="1"/>
            </p:cNvSpPr>
            <p:nvPr/>
          </p:nvSpPr>
          <p:spPr bwMode="auto">
            <a:xfrm>
              <a:off x="901390" y="5690241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cg03750315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9" name="Rectangle 153"/>
            <p:cNvSpPr>
              <a:spLocks noChangeArrowheads="1"/>
            </p:cNvSpPr>
            <p:nvPr/>
          </p:nvSpPr>
          <p:spPr bwMode="auto">
            <a:xfrm>
              <a:off x="2383165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0" name="Rectangle 154"/>
            <p:cNvSpPr>
              <a:spLocks noChangeArrowheads="1"/>
            </p:cNvSpPr>
            <p:nvPr/>
          </p:nvSpPr>
          <p:spPr bwMode="auto">
            <a:xfrm>
              <a:off x="3494496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1" name="Rectangle 155"/>
            <p:cNvSpPr>
              <a:spLocks noChangeArrowheads="1"/>
            </p:cNvSpPr>
            <p:nvPr/>
          </p:nvSpPr>
          <p:spPr bwMode="auto">
            <a:xfrm>
              <a:off x="4605828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2" name="Rectangle 156"/>
            <p:cNvSpPr>
              <a:spLocks noChangeArrowheads="1"/>
            </p:cNvSpPr>
            <p:nvPr/>
          </p:nvSpPr>
          <p:spPr bwMode="auto">
            <a:xfrm>
              <a:off x="5717159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3" name="Rectangle 157"/>
            <p:cNvSpPr>
              <a:spLocks noChangeArrowheads="1"/>
            </p:cNvSpPr>
            <p:nvPr/>
          </p:nvSpPr>
          <p:spPr bwMode="auto">
            <a:xfrm>
              <a:off x="6828490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4" name="Rectangle 158"/>
            <p:cNvSpPr>
              <a:spLocks noChangeArrowheads="1"/>
            </p:cNvSpPr>
            <p:nvPr/>
          </p:nvSpPr>
          <p:spPr bwMode="auto">
            <a:xfrm>
              <a:off x="7939821" y="5690241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5" name="Rectangle 159"/>
            <p:cNvSpPr>
              <a:spLocks noChangeArrowheads="1"/>
            </p:cNvSpPr>
            <p:nvPr/>
          </p:nvSpPr>
          <p:spPr bwMode="auto">
            <a:xfrm>
              <a:off x="901390" y="5930498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cg03767353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6" name="Rectangle 160"/>
            <p:cNvSpPr>
              <a:spLocks noChangeArrowheads="1"/>
            </p:cNvSpPr>
            <p:nvPr/>
          </p:nvSpPr>
          <p:spPr bwMode="auto">
            <a:xfrm>
              <a:off x="2383165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7" name="Rectangle 161"/>
            <p:cNvSpPr>
              <a:spLocks noChangeArrowheads="1"/>
            </p:cNvSpPr>
            <p:nvPr/>
          </p:nvSpPr>
          <p:spPr bwMode="auto">
            <a:xfrm>
              <a:off x="3494496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8" name="Rectangle 162"/>
            <p:cNvSpPr>
              <a:spLocks noChangeArrowheads="1"/>
            </p:cNvSpPr>
            <p:nvPr/>
          </p:nvSpPr>
          <p:spPr bwMode="auto">
            <a:xfrm>
              <a:off x="4605828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9" name="Rectangle 163"/>
            <p:cNvSpPr>
              <a:spLocks noChangeArrowheads="1"/>
            </p:cNvSpPr>
            <p:nvPr/>
          </p:nvSpPr>
          <p:spPr bwMode="auto">
            <a:xfrm>
              <a:off x="5717159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0" name="Rectangle 164"/>
            <p:cNvSpPr>
              <a:spLocks noChangeArrowheads="1"/>
            </p:cNvSpPr>
            <p:nvPr/>
          </p:nvSpPr>
          <p:spPr bwMode="auto">
            <a:xfrm>
              <a:off x="6828490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1" name="Rectangle 165"/>
            <p:cNvSpPr>
              <a:spLocks noChangeArrowheads="1"/>
            </p:cNvSpPr>
            <p:nvPr/>
          </p:nvSpPr>
          <p:spPr bwMode="auto">
            <a:xfrm>
              <a:off x="7939821" y="5930498"/>
              <a:ext cx="117307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U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2" name="Rectangle 166"/>
            <p:cNvSpPr>
              <a:spLocks noChangeArrowheads="1"/>
            </p:cNvSpPr>
            <p:nvPr/>
          </p:nvSpPr>
          <p:spPr bwMode="auto">
            <a:xfrm>
              <a:off x="901390" y="6170755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cg04016144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3" name="Rectangle 167"/>
            <p:cNvSpPr>
              <a:spLocks noChangeArrowheads="1"/>
            </p:cNvSpPr>
            <p:nvPr/>
          </p:nvSpPr>
          <p:spPr bwMode="auto">
            <a:xfrm>
              <a:off x="2358469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4" name="Rectangle 168"/>
            <p:cNvSpPr>
              <a:spLocks noChangeArrowheads="1"/>
            </p:cNvSpPr>
            <p:nvPr/>
          </p:nvSpPr>
          <p:spPr bwMode="auto">
            <a:xfrm>
              <a:off x="3469800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5" name="Rectangle 169"/>
            <p:cNvSpPr>
              <a:spLocks noChangeArrowheads="1"/>
            </p:cNvSpPr>
            <p:nvPr/>
          </p:nvSpPr>
          <p:spPr bwMode="auto">
            <a:xfrm>
              <a:off x="4581131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6" name="Rectangle 170"/>
            <p:cNvSpPr>
              <a:spLocks noChangeArrowheads="1"/>
            </p:cNvSpPr>
            <p:nvPr/>
          </p:nvSpPr>
          <p:spPr bwMode="auto">
            <a:xfrm>
              <a:off x="5692462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7" name="Rectangle 171"/>
            <p:cNvSpPr>
              <a:spLocks noChangeArrowheads="1"/>
            </p:cNvSpPr>
            <p:nvPr/>
          </p:nvSpPr>
          <p:spPr bwMode="auto">
            <a:xfrm>
              <a:off x="6803794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8" name="Rectangle 172"/>
            <p:cNvSpPr>
              <a:spLocks noChangeArrowheads="1"/>
            </p:cNvSpPr>
            <p:nvPr/>
          </p:nvSpPr>
          <p:spPr bwMode="auto">
            <a:xfrm>
              <a:off x="7915125" y="6170755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9" name="Rectangle 173"/>
            <p:cNvSpPr>
              <a:spLocks noChangeArrowheads="1"/>
            </p:cNvSpPr>
            <p:nvPr/>
          </p:nvSpPr>
          <p:spPr bwMode="auto">
            <a:xfrm>
              <a:off x="901390" y="6411013"/>
              <a:ext cx="703719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latin typeface="Calibri" pitchFamily="34" charset="0"/>
                  <a:cs typeface="Arial" pitchFamily="34" charset="0"/>
                </a:rPr>
                <a:t>cg04023335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0" name="Rectangle 174"/>
            <p:cNvSpPr>
              <a:spLocks noChangeArrowheads="1"/>
            </p:cNvSpPr>
            <p:nvPr/>
          </p:nvSpPr>
          <p:spPr bwMode="auto">
            <a:xfrm>
              <a:off x="2358469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1" name="Rectangle 175"/>
            <p:cNvSpPr>
              <a:spLocks noChangeArrowheads="1"/>
            </p:cNvSpPr>
            <p:nvPr/>
          </p:nvSpPr>
          <p:spPr bwMode="auto">
            <a:xfrm>
              <a:off x="3469800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2" name="Rectangle 176"/>
            <p:cNvSpPr>
              <a:spLocks noChangeArrowheads="1"/>
            </p:cNvSpPr>
            <p:nvPr/>
          </p:nvSpPr>
          <p:spPr bwMode="auto">
            <a:xfrm>
              <a:off x="4581131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3" name="Rectangle 177"/>
            <p:cNvSpPr>
              <a:spLocks noChangeArrowheads="1"/>
            </p:cNvSpPr>
            <p:nvPr/>
          </p:nvSpPr>
          <p:spPr bwMode="auto">
            <a:xfrm>
              <a:off x="5692462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4" name="Rectangle 178"/>
            <p:cNvSpPr>
              <a:spLocks noChangeArrowheads="1"/>
            </p:cNvSpPr>
            <p:nvPr/>
          </p:nvSpPr>
          <p:spPr bwMode="auto">
            <a:xfrm>
              <a:off x="6803794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5" name="Rectangle 179"/>
            <p:cNvSpPr>
              <a:spLocks noChangeArrowheads="1"/>
            </p:cNvSpPr>
            <p:nvPr/>
          </p:nvSpPr>
          <p:spPr bwMode="auto">
            <a:xfrm>
              <a:off x="7915125" y="6411013"/>
              <a:ext cx="160526" cy="214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6" name="Line 180"/>
            <p:cNvSpPr>
              <a:spLocks noChangeShapeType="1"/>
            </p:cNvSpPr>
            <p:nvPr/>
          </p:nvSpPr>
          <p:spPr bwMode="auto">
            <a:xfrm>
              <a:off x="765561" y="620814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7" name="Rectangle 181"/>
            <p:cNvSpPr>
              <a:spLocks noChangeArrowheads="1"/>
            </p:cNvSpPr>
            <p:nvPr/>
          </p:nvSpPr>
          <p:spPr bwMode="auto">
            <a:xfrm>
              <a:off x="765561" y="620814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8" name="Line 182"/>
            <p:cNvSpPr>
              <a:spLocks noChangeShapeType="1"/>
            </p:cNvSpPr>
            <p:nvPr/>
          </p:nvSpPr>
          <p:spPr bwMode="auto">
            <a:xfrm>
              <a:off x="765561" y="861071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9" name="Rectangle 183"/>
            <p:cNvSpPr>
              <a:spLocks noChangeArrowheads="1"/>
            </p:cNvSpPr>
            <p:nvPr/>
          </p:nvSpPr>
          <p:spPr bwMode="auto">
            <a:xfrm>
              <a:off x="765561" y="861071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30" name="Line 184"/>
            <p:cNvSpPr>
              <a:spLocks noChangeShapeType="1"/>
            </p:cNvSpPr>
            <p:nvPr/>
          </p:nvSpPr>
          <p:spPr bwMode="auto">
            <a:xfrm>
              <a:off x="765561" y="1101328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1" name="Rectangle 185"/>
            <p:cNvSpPr>
              <a:spLocks noChangeArrowheads="1"/>
            </p:cNvSpPr>
            <p:nvPr/>
          </p:nvSpPr>
          <p:spPr bwMode="auto">
            <a:xfrm>
              <a:off x="765561" y="1101328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2" name="Line 186"/>
            <p:cNvSpPr>
              <a:spLocks noChangeShapeType="1"/>
            </p:cNvSpPr>
            <p:nvPr/>
          </p:nvSpPr>
          <p:spPr bwMode="auto">
            <a:xfrm>
              <a:off x="765561" y="1341586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3" name="Rectangle 187"/>
            <p:cNvSpPr>
              <a:spLocks noChangeArrowheads="1"/>
            </p:cNvSpPr>
            <p:nvPr/>
          </p:nvSpPr>
          <p:spPr bwMode="auto">
            <a:xfrm>
              <a:off x="765561" y="1341586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4" name="Line 188"/>
            <p:cNvSpPr>
              <a:spLocks noChangeShapeType="1"/>
            </p:cNvSpPr>
            <p:nvPr/>
          </p:nvSpPr>
          <p:spPr bwMode="auto">
            <a:xfrm>
              <a:off x="765561" y="1581843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5" name="Rectangle 189"/>
            <p:cNvSpPr>
              <a:spLocks noChangeArrowheads="1"/>
            </p:cNvSpPr>
            <p:nvPr/>
          </p:nvSpPr>
          <p:spPr bwMode="auto">
            <a:xfrm>
              <a:off x="765561" y="1581843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6" name="Line 190"/>
            <p:cNvSpPr>
              <a:spLocks noChangeShapeType="1"/>
            </p:cNvSpPr>
            <p:nvPr/>
          </p:nvSpPr>
          <p:spPr bwMode="auto">
            <a:xfrm>
              <a:off x="765561" y="1822100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7" name="Rectangle 191"/>
            <p:cNvSpPr>
              <a:spLocks noChangeArrowheads="1"/>
            </p:cNvSpPr>
            <p:nvPr/>
          </p:nvSpPr>
          <p:spPr bwMode="auto">
            <a:xfrm>
              <a:off x="765561" y="1822100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8" name="Line 192"/>
            <p:cNvSpPr>
              <a:spLocks noChangeShapeType="1"/>
            </p:cNvSpPr>
            <p:nvPr/>
          </p:nvSpPr>
          <p:spPr bwMode="auto">
            <a:xfrm>
              <a:off x="765561" y="2062357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9" name="Rectangle 193"/>
            <p:cNvSpPr>
              <a:spLocks noChangeArrowheads="1"/>
            </p:cNvSpPr>
            <p:nvPr/>
          </p:nvSpPr>
          <p:spPr bwMode="auto">
            <a:xfrm>
              <a:off x="765561" y="2062357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0" name="Line 194"/>
            <p:cNvSpPr>
              <a:spLocks noChangeShapeType="1"/>
            </p:cNvSpPr>
            <p:nvPr/>
          </p:nvSpPr>
          <p:spPr bwMode="auto">
            <a:xfrm>
              <a:off x="765561" y="2302614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1" name="Rectangle 195"/>
            <p:cNvSpPr>
              <a:spLocks noChangeArrowheads="1"/>
            </p:cNvSpPr>
            <p:nvPr/>
          </p:nvSpPr>
          <p:spPr bwMode="auto">
            <a:xfrm>
              <a:off x="765561" y="2302614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2" name="Line 196"/>
            <p:cNvSpPr>
              <a:spLocks noChangeShapeType="1"/>
            </p:cNvSpPr>
            <p:nvPr/>
          </p:nvSpPr>
          <p:spPr bwMode="auto">
            <a:xfrm>
              <a:off x="765561" y="2542872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3" name="Rectangle 197"/>
            <p:cNvSpPr>
              <a:spLocks noChangeArrowheads="1"/>
            </p:cNvSpPr>
            <p:nvPr/>
          </p:nvSpPr>
          <p:spPr bwMode="auto">
            <a:xfrm>
              <a:off x="765561" y="2542872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4" name="Line 198"/>
            <p:cNvSpPr>
              <a:spLocks noChangeShapeType="1"/>
            </p:cNvSpPr>
            <p:nvPr/>
          </p:nvSpPr>
          <p:spPr bwMode="auto">
            <a:xfrm>
              <a:off x="765561" y="2783129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5" name="Rectangle 199"/>
            <p:cNvSpPr>
              <a:spLocks noChangeArrowheads="1"/>
            </p:cNvSpPr>
            <p:nvPr/>
          </p:nvSpPr>
          <p:spPr bwMode="auto">
            <a:xfrm>
              <a:off x="765561" y="2783129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6" name="Line 200"/>
            <p:cNvSpPr>
              <a:spLocks noChangeShapeType="1"/>
            </p:cNvSpPr>
            <p:nvPr/>
          </p:nvSpPr>
          <p:spPr bwMode="auto">
            <a:xfrm>
              <a:off x="765561" y="3023386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7" name="Rectangle 201"/>
            <p:cNvSpPr>
              <a:spLocks noChangeArrowheads="1"/>
            </p:cNvSpPr>
            <p:nvPr/>
          </p:nvSpPr>
          <p:spPr bwMode="auto">
            <a:xfrm>
              <a:off x="765561" y="3023386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8" name="Line 202"/>
            <p:cNvSpPr>
              <a:spLocks noChangeShapeType="1"/>
            </p:cNvSpPr>
            <p:nvPr/>
          </p:nvSpPr>
          <p:spPr bwMode="auto">
            <a:xfrm>
              <a:off x="765561" y="3263643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9" name="Rectangle 203"/>
            <p:cNvSpPr>
              <a:spLocks noChangeArrowheads="1"/>
            </p:cNvSpPr>
            <p:nvPr/>
          </p:nvSpPr>
          <p:spPr bwMode="auto">
            <a:xfrm>
              <a:off x="765561" y="3263643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50" name="Line 204"/>
            <p:cNvSpPr>
              <a:spLocks noChangeShapeType="1"/>
            </p:cNvSpPr>
            <p:nvPr/>
          </p:nvSpPr>
          <p:spPr bwMode="auto">
            <a:xfrm>
              <a:off x="765561" y="3503900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8" name="Rectangle 206"/>
            <p:cNvSpPr>
              <a:spLocks noChangeArrowheads="1"/>
            </p:cNvSpPr>
            <p:nvPr/>
          </p:nvSpPr>
          <p:spPr bwMode="auto">
            <a:xfrm>
              <a:off x="765561" y="3503900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9" name="Line 207"/>
            <p:cNvSpPr>
              <a:spLocks noChangeShapeType="1"/>
            </p:cNvSpPr>
            <p:nvPr/>
          </p:nvSpPr>
          <p:spPr bwMode="auto">
            <a:xfrm>
              <a:off x="765561" y="3744158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" name="Rectangle 208"/>
            <p:cNvSpPr>
              <a:spLocks noChangeArrowheads="1"/>
            </p:cNvSpPr>
            <p:nvPr/>
          </p:nvSpPr>
          <p:spPr bwMode="auto">
            <a:xfrm>
              <a:off x="765561" y="3744158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1" name="Line 209"/>
            <p:cNvSpPr>
              <a:spLocks noChangeShapeType="1"/>
            </p:cNvSpPr>
            <p:nvPr/>
          </p:nvSpPr>
          <p:spPr bwMode="auto">
            <a:xfrm>
              <a:off x="765561" y="3984414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2" name="Rectangle 210"/>
            <p:cNvSpPr>
              <a:spLocks noChangeArrowheads="1"/>
            </p:cNvSpPr>
            <p:nvPr/>
          </p:nvSpPr>
          <p:spPr bwMode="auto">
            <a:xfrm>
              <a:off x="765561" y="3984414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3" name="Line 211"/>
            <p:cNvSpPr>
              <a:spLocks noChangeShapeType="1"/>
            </p:cNvSpPr>
            <p:nvPr/>
          </p:nvSpPr>
          <p:spPr bwMode="auto">
            <a:xfrm>
              <a:off x="765561" y="4224672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4" name="Rectangle 212"/>
            <p:cNvSpPr>
              <a:spLocks noChangeArrowheads="1"/>
            </p:cNvSpPr>
            <p:nvPr/>
          </p:nvSpPr>
          <p:spPr bwMode="auto">
            <a:xfrm>
              <a:off x="765561" y="4224672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5" name="Line 213"/>
            <p:cNvSpPr>
              <a:spLocks noChangeShapeType="1"/>
            </p:cNvSpPr>
            <p:nvPr/>
          </p:nvSpPr>
          <p:spPr bwMode="auto">
            <a:xfrm>
              <a:off x="765561" y="4464930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Rectangle 214"/>
            <p:cNvSpPr>
              <a:spLocks noChangeArrowheads="1"/>
            </p:cNvSpPr>
            <p:nvPr/>
          </p:nvSpPr>
          <p:spPr bwMode="auto">
            <a:xfrm>
              <a:off x="765561" y="4464930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7" name="Line 215"/>
            <p:cNvSpPr>
              <a:spLocks noChangeShapeType="1"/>
            </p:cNvSpPr>
            <p:nvPr/>
          </p:nvSpPr>
          <p:spPr bwMode="auto">
            <a:xfrm>
              <a:off x="765561" y="4705186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8" name="Rectangle 216"/>
            <p:cNvSpPr>
              <a:spLocks noChangeArrowheads="1"/>
            </p:cNvSpPr>
            <p:nvPr/>
          </p:nvSpPr>
          <p:spPr bwMode="auto">
            <a:xfrm>
              <a:off x="765561" y="4705186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Line 217"/>
            <p:cNvSpPr>
              <a:spLocks noChangeShapeType="1"/>
            </p:cNvSpPr>
            <p:nvPr/>
          </p:nvSpPr>
          <p:spPr bwMode="auto">
            <a:xfrm>
              <a:off x="765561" y="4945444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0" name="Rectangle 218"/>
            <p:cNvSpPr>
              <a:spLocks noChangeArrowheads="1"/>
            </p:cNvSpPr>
            <p:nvPr/>
          </p:nvSpPr>
          <p:spPr bwMode="auto">
            <a:xfrm>
              <a:off x="765561" y="4945444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1" name="Line 219"/>
            <p:cNvSpPr>
              <a:spLocks noChangeShapeType="1"/>
            </p:cNvSpPr>
            <p:nvPr/>
          </p:nvSpPr>
          <p:spPr bwMode="auto">
            <a:xfrm>
              <a:off x="765561" y="5185701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2" name="Rectangle 220"/>
            <p:cNvSpPr>
              <a:spLocks noChangeArrowheads="1"/>
            </p:cNvSpPr>
            <p:nvPr/>
          </p:nvSpPr>
          <p:spPr bwMode="auto">
            <a:xfrm>
              <a:off x="765561" y="5185701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" name="Line 221"/>
            <p:cNvSpPr>
              <a:spLocks noChangeShapeType="1"/>
            </p:cNvSpPr>
            <p:nvPr/>
          </p:nvSpPr>
          <p:spPr bwMode="auto">
            <a:xfrm>
              <a:off x="765561" y="5425958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" name="Rectangle 222"/>
            <p:cNvSpPr>
              <a:spLocks noChangeArrowheads="1"/>
            </p:cNvSpPr>
            <p:nvPr/>
          </p:nvSpPr>
          <p:spPr bwMode="auto">
            <a:xfrm>
              <a:off x="765561" y="5425958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5" name="Line 223"/>
            <p:cNvSpPr>
              <a:spLocks noChangeShapeType="1"/>
            </p:cNvSpPr>
            <p:nvPr/>
          </p:nvSpPr>
          <p:spPr bwMode="auto">
            <a:xfrm>
              <a:off x="765561" y="5666215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6" name="Rectangle 224"/>
            <p:cNvSpPr>
              <a:spLocks noChangeArrowheads="1"/>
            </p:cNvSpPr>
            <p:nvPr/>
          </p:nvSpPr>
          <p:spPr bwMode="auto">
            <a:xfrm>
              <a:off x="765561" y="5666215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Line 225"/>
            <p:cNvSpPr>
              <a:spLocks noChangeShapeType="1"/>
            </p:cNvSpPr>
            <p:nvPr/>
          </p:nvSpPr>
          <p:spPr bwMode="auto">
            <a:xfrm>
              <a:off x="765561" y="5906473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Rectangle 226"/>
            <p:cNvSpPr>
              <a:spLocks noChangeArrowheads="1"/>
            </p:cNvSpPr>
            <p:nvPr/>
          </p:nvSpPr>
          <p:spPr bwMode="auto">
            <a:xfrm>
              <a:off x="765561" y="5906473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9" name="Line 227"/>
            <p:cNvSpPr>
              <a:spLocks noChangeShapeType="1"/>
            </p:cNvSpPr>
            <p:nvPr/>
          </p:nvSpPr>
          <p:spPr bwMode="auto">
            <a:xfrm>
              <a:off x="765561" y="6146729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0" name="Rectangle 228"/>
            <p:cNvSpPr>
              <a:spLocks noChangeArrowheads="1"/>
            </p:cNvSpPr>
            <p:nvPr/>
          </p:nvSpPr>
          <p:spPr bwMode="auto">
            <a:xfrm>
              <a:off x="765561" y="6146729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1" name="Line 229"/>
            <p:cNvSpPr>
              <a:spLocks noChangeShapeType="1"/>
            </p:cNvSpPr>
            <p:nvPr/>
          </p:nvSpPr>
          <p:spPr bwMode="auto">
            <a:xfrm>
              <a:off x="765561" y="6386987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Rectangle 230"/>
            <p:cNvSpPr>
              <a:spLocks noChangeArrowheads="1"/>
            </p:cNvSpPr>
            <p:nvPr/>
          </p:nvSpPr>
          <p:spPr bwMode="auto">
            <a:xfrm>
              <a:off x="765561" y="6386987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3" name="Line 231"/>
            <p:cNvSpPr>
              <a:spLocks noChangeShapeType="1"/>
            </p:cNvSpPr>
            <p:nvPr/>
          </p:nvSpPr>
          <p:spPr bwMode="auto">
            <a:xfrm>
              <a:off x="765561" y="6627244"/>
              <a:ext cx="7779318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4" name="Rectangle 232"/>
            <p:cNvSpPr>
              <a:spLocks noChangeArrowheads="1"/>
            </p:cNvSpPr>
            <p:nvPr/>
          </p:nvSpPr>
          <p:spPr bwMode="auto">
            <a:xfrm>
              <a:off x="765561" y="6627244"/>
              <a:ext cx="7779318" cy="1201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5" name="Line 233"/>
            <p:cNvSpPr>
              <a:spLocks noChangeShapeType="1"/>
            </p:cNvSpPr>
            <p:nvPr/>
          </p:nvSpPr>
          <p:spPr bwMode="auto">
            <a:xfrm>
              <a:off x="765561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6" name="Rectangle 234"/>
            <p:cNvSpPr>
              <a:spLocks noChangeArrowheads="1"/>
            </p:cNvSpPr>
            <p:nvPr/>
          </p:nvSpPr>
          <p:spPr bwMode="auto">
            <a:xfrm>
              <a:off x="765561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7" name="Line 235"/>
            <p:cNvSpPr>
              <a:spLocks noChangeShapeType="1"/>
            </p:cNvSpPr>
            <p:nvPr/>
          </p:nvSpPr>
          <p:spPr bwMode="auto">
            <a:xfrm>
              <a:off x="1876893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8" name="Rectangle 236"/>
            <p:cNvSpPr>
              <a:spLocks noChangeArrowheads="1"/>
            </p:cNvSpPr>
            <p:nvPr/>
          </p:nvSpPr>
          <p:spPr bwMode="auto">
            <a:xfrm>
              <a:off x="1876893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9" name="Line 237"/>
            <p:cNvSpPr>
              <a:spLocks noChangeShapeType="1"/>
            </p:cNvSpPr>
            <p:nvPr/>
          </p:nvSpPr>
          <p:spPr bwMode="auto">
            <a:xfrm>
              <a:off x="2988223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0" name="Rectangle 238"/>
            <p:cNvSpPr>
              <a:spLocks noChangeArrowheads="1"/>
            </p:cNvSpPr>
            <p:nvPr/>
          </p:nvSpPr>
          <p:spPr bwMode="auto">
            <a:xfrm>
              <a:off x="2988223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1" name="Line 239"/>
            <p:cNvSpPr>
              <a:spLocks noChangeShapeType="1"/>
            </p:cNvSpPr>
            <p:nvPr/>
          </p:nvSpPr>
          <p:spPr bwMode="auto">
            <a:xfrm>
              <a:off x="4099555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2" name="Rectangle 240"/>
            <p:cNvSpPr>
              <a:spLocks noChangeArrowheads="1"/>
            </p:cNvSpPr>
            <p:nvPr/>
          </p:nvSpPr>
          <p:spPr bwMode="auto">
            <a:xfrm>
              <a:off x="4099555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3" name="Line 241"/>
            <p:cNvSpPr>
              <a:spLocks noChangeShapeType="1"/>
            </p:cNvSpPr>
            <p:nvPr/>
          </p:nvSpPr>
          <p:spPr bwMode="auto">
            <a:xfrm>
              <a:off x="5210885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4" name="Rectangle 242"/>
            <p:cNvSpPr>
              <a:spLocks noChangeArrowheads="1"/>
            </p:cNvSpPr>
            <p:nvPr/>
          </p:nvSpPr>
          <p:spPr bwMode="auto">
            <a:xfrm>
              <a:off x="5210885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5" name="Line 243"/>
            <p:cNvSpPr>
              <a:spLocks noChangeShapeType="1"/>
            </p:cNvSpPr>
            <p:nvPr/>
          </p:nvSpPr>
          <p:spPr bwMode="auto">
            <a:xfrm>
              <a:off x="6322217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6" name="Rectangle 244"/>
            <p:cNvSpPr>
              <a:spLocks noChangeArrowheads="1"/>
            </p:cNvSpPr>
            <p:nvPr/>
          </p:nvSpPr>
          <p:spPr bwMode="auto">
            <a:xfrm>
              <a:off x="6322217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Line 245"/>
            <p:cNvSpPr>
              <a:spLocks noChangeShapeType="1"/>
            </p:cNvSpPr>
            <p:nvPr/>
          </p:nvSpPr>
          <p:spPr bwMode="auto">
            <a:xfrm>
              <a:off x="7433548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8" name="Rectangle 246"/>
            <p:cNvSpPr>
              <a:spLocks noChangeArrowheads="1"/>
            </p:cNvSpPr>
            <p:nvPr/>
          </p:nvSpPr>
          <p:spPr bwMode="auto">
            <a:xfrm>
              <a:off x="7433548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9" name="Line 247"/>
            <p:cNvSpPr>
              <a:spLocks noChangeShapeType="1"/>
            </p:cNvSpPr>
            <p:nvPr/>
          </p:nvSpPr>
          <p:spPr bwMode="auto">
            <a:xfrm>
              <a:off x="8544879" y="620814"/>
              <a:ext cx="0" cy="6018443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50" name="Rectangle 248"/>
            <p:cNvSpPr>
              <a:spLocks noChangeArrowheads="1"/>
            </p:cNvSpPr>
            <p:nvPr/>
          </p:nvSpPr>
          <p:spPr bwMode="auto">
            <a:xfrm>
              <a:off x="8544879" y="620814"/>
              <a:ext cx="12348" cy="6018443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253" name="TextBox 252"/>
          <p:cNvSpPr txBox="1"/>
          <p:nvPr/>
        </p:nvSpPr>
        <p:spPr>
          <a:xfrm>
            <a:off x="2506913" y="107340"/>
            <a:ext cx="4053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“Expected Results” from Illumina analysis</a:t>
            </a:r>
          </a:p>
        </p:txBody>
      </p:sp>
      <p:grpSp>
        <p:nvGrpSpPr>
          <p:cNvPr id="283" name="Group 282"/>
          <p:cNvGrpSpPr/>
          <p:nvPr/>
        </p:nvGrpSpPr>
        <p:grpSpPr>
          <a:xfrm>
            <a:off x="8404190" y="805180"/>
            <a:ext cx="310630" cy="5904656"/>
            <a:chOff x="8404190" y="805180"/>
            <a:chExt cx="310630" cy="5904656"/>
          </a:xfrm>
        </p:grpSpPr>
        <p:sp>
          <p:nvSpPr>
            <p:cNvPr id="259" name="TextBox 258"/>
            <p:cNvSpPr txBox="1"/>
            <p:nvPr/>
          </p:nvSpPr>
          <p:spPr>
            <a:xfrm>
              <a:off x="8413134" y="80518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8404190" y="102064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1" name="TextBox 260"/>
            <p:cNvSpPr txBox="1"/>
            <p:nvPr/>
          </p:nvSpPr>
          <p:spPr>
            <a:xfrm>
              <a:off x="8404190" y="127523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2" name="TextBox 261"/>
            <p:cNvSpPr txBox="1"/>
            <p:nvPr/>
          </p:nvSpPr>
          <p:spPr>
            <a:xfrm>
              <a:off x="8404190" y="223604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8404190" y="248360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4" name="TextBox 263"/>
            <p:cNvSpPr txBox="1"/>
            <p:nvPr/>
          </p:nvSpPr>
          <p:spPr>
            <a:xfrm>
              <a:off x="8404190" y="272433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5" name="TextBox 264"/>
            <p:cNvSpPr txBox="1"/>
            <p:nvPr/>
          </p:nvSpPr>
          <p:spPr>
            <a:xfrm>
              <a:off x="8404190" y="296542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6" name="TextBox 265"/>
            <p:cNvSpPr txBox="1"/>
            <p:nvPr/>
          </p:nvSpPr>
          <p:spPr>
            <a:xfrm>
              <a:off x="8404190" y="31966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7" name="TextBox 266"/>
            <p:cNvSpPr txBox="1"/>
            <p:nvPr/>
          </p:nvSpPr>
          <p:spPr>
            <a:xfrm>
              <a:off x="8404190" y="392376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8" name="TextBox 267"/>
            <p:cNvSpPr txBox="1"/>
            <p:nvPr/>
          </p:nvSpPr>
          <p:spPr>
            <a:xfrm>
              <a:off x="8404190" y="417132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69" name="TextBox 268"/>
            <p:cNvSpPr txBox="1"/>
            <p:nvPr/>
          </p:nvSpPr>
          <p:spPr>
            <a:xfrm>
              <a:off x="8404190" y="464384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0" name="TextBox 269"/>
            <p:cNvSpPr txBox="1"/>
            <p:nvPr/>
          </p:nvSpPr>
          <p:spPr>
            <a:xfrm>
              <a:off x="8404190" y="488457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1" name="TextBox 270"/>
            <p:cNvSpPr txBox="1"/>
            <p:nvPr/>
          </p:nvSpPr>
          <p:spPr>
            <a:xfrm>
              <a:off x="8404190" y="514790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2" name="TextBox 271"/>
            <p:cNvSpPr txBox="1"/>
            <p:nvPr/>
          </p:nvSpPr>
          <p:spPr>
            <a:xfrm>
              <a:off x="8404190" y="538863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3" name="TextBox 272"/>
            <p:cNvSpPr txBox="1"/>
            <p:nvPr/>
          </p:nvSpPr>
          <p:spPr>
            <a:xfrm>
              <a:off x="8404190" y="561148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4" name="TextBox 273"/>
            <p:cNvSpPr txBox="1"/>
            <p:nvPr/>
          </p:nvSpPr>
          <p:spPr>
            <a:xfrm>
              <a:off x="8404190" y="583644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5" name="TextBox 274"/>
            <p:cNvSpPr txBox="1"/>
            <p:nvPr/>
          </p:nvSpPr>
          <p:spPr>
            <a:xfrm>
              <a:off x="8404190" y="609921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76" name="TextBox 275"/>
            <p:cNvSpPr txBox="1"/>
            <p:nvPr/>
          </p:nvSpPr>
          <p:spPr>
            <a:xfrm>
              <a:off x="8404190" y="634050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77" name="TextBox 276"/>
            <p:cNvSpPr txBox="1"/>
            <p:nvPr/>
          </p:nvSpPr>
          <p:spPr>
            <a:xfrm>
              <a:off x="8404190" y="343582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78" name="TextBox 277"/>
            <p:cNvSpPr txBox="1"/>
            <p:nvPr/>
          </p:nvSpPr>
          <p:spPr>
            <a:xfrm>
              <a:off x="8404190" y="366044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79" name="TextBox 278"/>
            <p:cNvSpPr txBox="1"/>
            <p:nvPr/>
          </p:nvSpPr>
          <p:spPr>
            <a:xfrm>
              <a:off x="8406302" y="152526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80" name="TextBox 279"/>
            <p:cNvSpPr txBox="1"/>
            <p:nvPr/>
          </p:nvSpPr>
          <p:spPr>
            <a:xfrm>
              <a:off x="8404190" y="175649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81" name="TextBox 280"/>
            <p:cNvSpPr txBox="1"/>
            <p:nvPr/>
          </p:nvSpPr>
          <p:spPr>
            <a:xfrm>
              <a:off x="8404190" y="199531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  <p:sp>
          <p:nvSpPr>
            <p:cNvPr id="282" name="TextBox 281"/>
            <p:cNvSpPr txBox="1"/>
            <p:nvPr/>
          </p:nvSpPr>
          <p:spPr>
            <a:xfrm>
              <a:off x="8413134" y="439628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220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50" name="Group 249"/>
          <p:cNvGrpSpPr/>
          <p:nvPr/>
        </p:nvGrpSpPr>
        <p:grpSpPr>
          <a:xfrm>
            <a:off x="1218745" y="705083"/>
            <a:ext cx="7056000" cy="5940000"/>
            <a:chOff x="1763688" y="1042988"/>
            <a:chExt cx="6010275" cy="4772025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1763688" y="1042988"/>
              <a:ext cx="6010275" cy="4772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9" name="Rectangle 5"/>
            <p:cNvSpPr>
              <a:spLocks noChangeArrowheads="1"/>
            </p:cNvSpPr>
            <p:nvPr/>
          </p:nvSpPr>
          <p:spPr bwMode="auto">
            <a:xfrm>
              <a:off x="1944663" y="1062038"/>
              <a:ext cx="503238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Probe ID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0" name="Rectangle 6"/>
            <p:cNvSpPr>
              <a:spLocks noChangeArrowheads="1"/>
            </p:cNvSpPr>
            <p:nvPr/>
          </p:nvSpPr>
          <p:spPr bwMode="auto">
            <a:xfrm>
              <a:off x="2801913" y="1062038"/>
              <a:ext cx="515938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 A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1" name="Rectangle 7"/>
            <p:cNvSpPr>
              <a:spLocks noChangeArrowheads="1"/>
            </p:cNvSpPr>
            <p:nvPr/>
          </p:nvSpPr>
          <p:spPr bwMode="auto">
            <a:xfrm>
              <a:off x="3678213" y="1062038"/>
              <a:ext cx="477838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B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2" name="Rectangle 8"/>
            <p:cNvSpPr>
              <a:spLocks noChangeArrowheads="1"/>
            </p:cNvSpPr>
            <p:nvPr/>
          </p:nvSpPr>
          <p:spPr bwMode="auto">
            <a:xfrm>
              <a:off x="4535463" y="1062038"/>
              <a:ext cx="4746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Young C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3" name="Rectangle 9"/>
            <p:cNvSpPr>
              <a:spLocks noChangeArrowheads="1"/>
            </p:cNvSpPr>
            <p:nvPr/>
          </p:nvSpPr>
          <p:spPr bwMode="auto">
            <a:xfrm>
              <a:off x="5468913" y="1062038"/>
              <a:ext cx="3238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A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4" name="Rectangle 10"/>
            <p:cNvSpPr>
              <a:spLocks noChangeArrowheads="1"/>
            </p:cNvSpPr>
            <p:nvPr/>
          </p:nvSpPr>
          <p:spPr bwMode="auto">
            <a:xfrm>
              <a:off x="6326163" y="1062038"/>
              <a:ext cx="31750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B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5" name="Rectangle 11"/>
            <p:cNvSpPr>
              <a:spLocks noChangeArrowheads="1"/>
            </p:cNvSpPr>
            <p:nvPr/>
          </p:nvSpPr>
          <p:spPr bwMode="auto">
            <a:xfrm>
              <a:off x="7183413" y="1062038"/>
              <a:ext cx="314325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Old C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6" name="Rectangle 12"/>
            <p:cNvSpPr>
              <a:spLocks noChangeArrowheads="1"/>
            </p:cNvSpPr>
            <p:nvPr/>
          </p:nvSpPr>
          <p:spPr bwMode="auto">
            <a:xfrm>
              <a:off x="1868463" y="1252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cg00050873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7" name="Rectangle 13"/>
            <p:cNvSpPr>
              <a:spLocks noChangeArrowheads="1"/>
            </p:cNvSpPr>
            <p:nvPr/>
          </p:nvSpPr>
          <p:spPr bwMode="auto">
            <a:xfrm>
              <a:off x="280191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0.603154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8" name="Rectangle 14"/>
            <p:cNvSpPr>
              <a:spLocks noChangeArrowheads="1"/>
            </p:cNvSpPr>
            <p:nvPr/>
          </p:nvSpPr>
          <p:spPr bwMode="auto">
            <a:xfrm>
              <a:off x="365916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0.581422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59" name="Rectangle 15"/>
            <p:cNvSpPr>
              <a:spLocks noChangeArrowheads="1"/>
            </p:cNvSpPr>
            <p:nvPr/>
          </p:nvSpPr>
          <p:spPr bwMode="auto">
            <a:xfrm>
              <a:off x="451641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0.585725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0" name="Rectangle 16"/>
            <p:cNvSpPr>
              <a:spLocks noChangeArrowheads="1"/>
            </p:cNvSpPr>
            <p:nvPr/>
          </p:nvSpPr>
          <p:spPr bwMode="auto">
            <a:xfrm>
              <a:off x="537366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0.598401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1" name="Rectangle 17"/>
            <p:cNvSpPr>
              <a:spLocks noChangeArrowheads="1"/>
            </p:cNvSpPr>
            <p:nvPr/>
          </p:nvSpPr>
          <p:spPr bwMode="auto">
            <a:xfrm>
              <a:off x="623091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0.612638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2" name="Rectangle 18"/>
            <p:cNvSpPr>
              <a:spLocks noChangeArrowheads="1"/>
            </p:cNvSpPr>
            <p:nvPr/>
          </p:nvSpPr>
          <p:spPr bwMode="auto">
            <a:xfrm>
              <a:off x="7088163" y="125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0.649252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3" name="Rectangle 19"/>
            <p:cNvSpPr>
              <a:spLocks noChangeArrowheads="1"/>
            </p:cNvSpPr>
            <p:nvPr/>
          </p:nvSpPr>
          <p:spPr bwMode="auto">
            <a:xfrm>
              <a:off x="1868463" y="1443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cg00212031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4" name="Rectangle 20"/>
            <p:cNvSpPr>
              <a:spLocks noChangeArrowheads="1"/>
            </p:cNvSpPr>
            <p:nvPr/>
          </p:nvSpPr>
          <p:spPr bwMode="auto">
            <a:xfrm>
              <a:off x="280191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0.076422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5" name="Rectangle 21"/>
            <p:cNvSpPr>
              <a:spLocks noChangeArrowheads="1"/>
            </p:cNvSpPr>
            <p:nvPr/>
          </p:nvSpPr>
          <p:spPr bwMode="auto">
            <a:xfrm>
              <a:off x="365916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0.067191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6" name="Rectangle 22"/>
            <p:cNvSpPr>
              <a:spLocks noChangeArrowheads="1"/>
            </p:cNvSpPr>
            <p:nvPr/>
          </p:nvSpPr>
          <p:spPr bwMode="auto">
            <a:xfrm>
              <a:off x="451641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0.059793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7" name="Rectangle 23"/>
            <p:cNvSpPr>
              <a:spLocks noChangeArrowheads="1"/>
            </p:cNvSpPr>
            <p:nvPr/>
          </p:nvSpPr>
          <p:spPr bwMode="auto">
            <a:xfrm>
              <a:off x="537366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0.075504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8" name="Rectangle 24"/>
            <p:cNvSpPr>
              <a:spLocks noChangeArrowheads="1"/>
            </p:cNvSpPr>
            <p:nvPr/>
          </p:nvSpPr>
          <p:spPr bwMode="auto">
            <a:xfrm>
              <a:off x="623091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0.070526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69" name="Rectangle 25"/>
            <p:cNvSpPr>
              <a:spLocks noChangeArrowheads="1"/>
            </p:cNvSpPr>
            <p:nvPr/>
          </p:nvSpPr>
          <p:spPr bwMode="auto">
            <a:xfrm>
              <a:off x="7088163" y="144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0.056024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0" name="Rectangle 26"/>
            <p:cNvSpPr>
              <a:spLocks noChangeArrowheads="1"/>
            </p:cNvSpPr>
            <p:nvPr/>
          </p:nvSpPr>
          <p:spPr bwMode="auto">
            <a:xfrm>
              <a:off x="1868463" y="1633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cg00213748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1" name="Rectangle 27"/>
            <p:cNvSpPr>
              <a:spLocks noChangeArrowheads="1"/>
            </p:cNvSpPr>
            <p:nvPr/>
          </p:nvSpPr>
          <p:spPr bwMode="auto">
            <a:xfrm>
              <a:off x="280191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0.163650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2" name="Rectangle 28"/>
            <p:cNvSpPr>
              <a:spLocks noChangeArrowheads="1"/>
            </p:cNvSpPr>
            <p:nvPr/>
          </p:nvSpPr>
          <p:spPr bwMode="auto">
            <a:xfrm>
              <a:off x="365916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0.157745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3" name="Rectangle 29"/>
            <p:cNvSpPr>
              <a:spLocks noChangeArrowheads="1"/>
            </p:cNvSpPr>
            <p:nvPr/>
          </p:nvSpPr>
          <p:spPr bwMode="auto">
            <a:xfrm>
              <a:off x="451641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0.133008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4" name="Rectangle 30"/>
            <p:cNvSpPr>
              <a:spLocks noChangeArrowheads="1"/>
            </p:cNvSpPr>
            <p:nvPr/>
          </p:nvSpPr>
          <p:spPr bwMode="auto">
            <a:xfrm>
              <a:off x="537366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0.316854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5" name="Rectangle 31"/>
            <p:cNvSpPr>
              <a:spLocks noChangeArrowheads="1"/>
            </p:cNvSpPr>
            <p:nvPr/>
          </p:nvSpPr>
          <p:spPr bwMode="auto">
            <a:xfrm>
              <a:off x="623091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0.121328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6" name="Rectangle 32"/>
            <p:cNvSpPr>
              <a:spLocks noChangeArrowheads="1"/>
            </p:cNvSpPr>
            <p:nvPr/>
          </p:nvSpPr>
          <p:spPr bwMode="auto">
            <a:xfrm>
              <a:off x="7088163" y="163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0.157084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7" name="Rectangle 33"/>
            <p:cNvSpPr>
              <a:spLocks noChangeArrowheads="1"/>
            </p:cNvSpPr>
            <p:nvPr/>
          </p:nvSpPr>
          <p:spPr bwMode="auto">
            <a:xfrm>
              <a:off x="1868463" y="1824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cg00214611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8" name="Rectangle 34"/>
            <p:cNvSpPr>
              <a:spLocks noChangeArrowheads="1"/>
            </p:cNvSpPr>
            <p:nvPr/>
          </p:nvSpPr>
          <p:spPr bwMode="auto">
            <a:xfrm>
              <a:off x="280191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0.068422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79" name="Rectangle 35"/>
            <p:cNvSpPr>
              <a:spLocks noChangeArrowheads="1"/>
            </p:cNvSpPr>
            <p:nvPr/>
          </p:nvSpPr>
          <p:spPr bwMode="auto">
            <a:xfrm>
              <a:off x="365916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0.072694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0" name="Rectangle 36"/>
            <p:cNvSpPr>
              <a:spLocks noChangeArrowheads="1"/>
            </p:cNvSpPr>
            <p:nvPr/>
          </p:nvSpPr>
          <p:spPr bwMode="auto">
            <a:xfrm>
              <a:off x="451641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0.050413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1" name="Rectangle 37"/>
            <p:cNvSpPr>
              <a:spLocks noChangeArrowheads="1"/>
            </p:cNvSpPr>
            <p:nvPr/>
          </p:nvSpPr>
          <p:spPr bwMode="auto">
            <a:xfrm>
              <a:off x="537366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0.167737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2" name="Rectangle 38"/>
            <p:cNvSpPr>
              <a:spLocks noChangeArrowheads="1"/>
            </p:cNvSpPr>
            <p:nvPr/>
          </p:nvSpPr>
          <p:spPr bwMode="auto">
            <a:xfrm>
              <a:off x="623091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0.077459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3" name="Rectangle 39"/>
            <p:cNvSpPr>
              <a:spLocks noChangeArrowheads="1"/>
            </p:cNvSpPr>
            <p:nvPr/>
          </p:nvSpPr>
          <p:spPr bwMode="auto">
            <a:xfrm>
              <a:off x="7088163" y="182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0.098686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4" name="Rectangle 40"/>
            <p:cNvSpPr>
              <a:spLocks noChangeArrowheads="1"/>
            </p:cNvSpPr>
            <p:nvPr/>
          </p:nvSpPr>
          <p:spPr bwMode="auto">
            <a:xfrm>
              <a:off x="1868463" y="2014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cg00455876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5" name="Rectangle 41"/>
            <p:cNvSpPr>
              <a:spLocks noChangeArrowheads="1"/>
            </p:cNvSpPr>
            <p:nvPr/>
          </p:nvSpPr>
          <p:spPr bwMode="auto">
            <a:xfrm>
              <a:off x="280191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0.538194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6" name="Rectangle 42"/>
            <p:cNvSpPr>
              <a:spLocks noChangeArrowheads="1"/>
            </p:cNvSpPr>
            <p:nvPr/>
          </p:nvSpPr>
          <p:spPr bwMode="auto">
            <a:xfrm>
              <a:off x="365916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0.569420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7" name="Rectangle 43"/>
            <p:cNvSpPr>
              <a:spLocks noChangeArrowheads="1"/>
            </p:cNvSpPr>
            <p:nvPr/>
          </p:nvSpPr>
          <p:spPr bwMode="auto">
            <a:xfrm>
              <a:off x="451641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0.535995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8" name="Rectangle 44"/>
            <p:cNvSpPr>
              <a:spLocks noChangeArrowheads="1"/>
            </p:cNvSpPr>
            <p:nvPr/>
          </p:nvSpPr>
          <p:spPr bwMode="auto">
            <a:xfrm>
              <a:off x="537366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0.600286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89" name="Rectangle 45"/>
            <p:cNvSpPr>
              <a:spLocks noChangeArrowheads="1"/>
            </p:cNvSpPr>
            <p:nvPr/>
          </p:nvSpPr>
          <p:spPr bwMode="auto">
            <a:xfrm>
              <a:off x="623091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0.576547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0" name="Rectangle 46"/>
            <p:cNvSpPr>
              <a:spLocks noChangeArrowheads="1"/>
            </p:cNvSpPr>
            <p:nvPr/>
          </p:nvSpPr>
          <p:spPr bwMode="auto">
            <a:xfrm>
              <a:off x="7088163" y="2014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0.596032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1" name="Rectangle 47"/>
            <p:cNvSpPr>
              <a:spLocks noChangeArrowheads="1"/>
            </p:cNvSpPr>
            <p:nvPr/>
          </p:nvSpPr>
          <p:spPr bwMode="auto">
            <a:xfrm>
              <a:off x="1868463" y="2205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cg01707559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2" name="Rectangle 48"/>
            <p:cNvSpPr>
              <a:spLocks noChangeArrowheads="1"/>
            </p:cNvSpPr>
            <p:nvPr/>
          </p:nvSpPr>
          <p:spPr bwMode="auto">
            <a:xfrm>
              <a:off x="280191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0.076774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3" name="Rectangle 49"/>
            <p:cNvSpPr>
              <a:spLocks noChangeArrowheads="1"/>
            </p:cNvSpPr>
            <p:nvPr/>
          </p:nvSpPr>
          <p:spPr bwMode="auto">
            <a:xfrm>
              <a:off x="365916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0.095835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4" name="Rectangle 50"/>
            <p:cNvSpPr>
              <a:spLocks noChangeArrowheads="1"/>
            </p:cNvSpPr>
            <p:nvPr/>
          </p:nvSpPr>
          <p:spPr bwMode="auto">
            <a:xfrm>
              <a:off x="451641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0.107720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5" name="Rectangle 51"/>
            <p:cNvSpPr>
              <a:spLocks noChangeArrowheads="1"/>
            </p:cNvSpPr>
            <p:nvPr/>
          </p:nvSpPr>
          <p:spPr bwMode="auto">
            <a:xfrm>
              <a:off x="537366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0.106874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6" name="Rectangle 52"/>
            <p:cNvSpPr>
              <a:spLocks noChangeArrowheads="1"/>
            </p:cNvSpPr>
            <p:nvPr/>
          </p:nvSpPr>
          <p:spPr bwMode="auto">
            <a:xfrm>
              <a:off x="623091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0.108809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7" name="Rectangle 53"/>
            <p:cNvSpPr>
              <a:spLocks noChangeArrowheads="1"/>
            </p:cNvSpPr>
            <p:nvPr/>
          </p:nvSpPr>
          <p:spPr bwMode="auto">
            <a:xfrm>
              <a:off x="7088163" y="2205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0.086575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8" name="Rectangle 54"/>
            <p:cNvSpPr>
              <a:spLocks noChangeArrowheads="1"/>
            </p:cNvSpPr>
            <p:nvPr/>
          </p:nvSpPr>
          <p:spPr bwMode="auto">
            <a:xfrm>
              <a:off x="1868463" y="2395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cg02004872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99" name="Rectangle 55"/>
            <p:cNvSpPr>
              <a:spLocks noChangeArrowheads="1"/>
            </p:cNvSpPr>
            <p:nvPr/>
          </p:nvSpPr>
          <p:spPr bwMode="auto">
            <a:xfrm>
              <a:off x="280191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0.023958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0" name="Rectangle 56"/>
            <p:cNvSpPr>
              <a:spLocks noChangeArrowheads="1"/>
            </p:cNvSpPr>
            <p:nvPr/>
          </p:nvSpPr>
          <p:spPr bwMode="auto">
            <a:xfrm>
              <a:off x="365916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0.043122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1" name="Rectangle 57"/>
            <p:cNvSpPr>
              <a:spLocks noChangeArrowheads="1"/>
            </p:cNvSpPr>
            <p:nvPr/>
          </p:nvSpPr>
          <p:spPr bwMode="auto">
            <a:xfrm>
              <a:off x="451641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0.036053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2" name="Rectangle 58"/>
            <p:cNvSpPr>
              <a:spLocks noChangeArrowheads="1"/>
            </p:cNvSpPr>
            <p:nvPr/>
          </p:nvSpPr>
          <p:spPr bwMode="auto">
            <a:xfrm>
              <a:off x="537366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0.027583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3" name="Rectangle 59"/>
            <p:cNvSpPr>
              <a:spLocks noChangeArrowheads="1"/>
            </p:cNvSpPr>
            <p:nvPr/>
          </p:nvSpPr>
          <p:spPr bwMode="auto">
            <a:xfrm>
              <a:off x="623091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0.037564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4" name="Rectangle 60"/>
            <p:cNvSpPr>
              <a:spLocks noChangeArrowheads="1"/>
            </p:cNvSpPr>
            <p:nvPr/>
          </p:nvSpPr>
          <p:spPr bwMode="auto">
            <a:xfrm>
              <a:off x="7088163" y="2395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0.033150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5" name="Rectangle 61"/>
            <p:cNvSpPr>
              <a:spLocks noChangeArrowheads="1"/>
            </p:cNvSpPr>
            <p:nvPr/>
          </p:nvSpPr>
          <p:spPr bwMode="auto">
            <a:xfrm>
              <a:off x="1868463" y="2586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cg02011394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6" name="Rectangle 62"/>
            <p:cNvSpPr>
              <a:spLocks noChangeArrowheads="1"/>
            </p:cNvSpPr>
            <p:nvPr/>
          </p:nvSpPr>
          <p:spPr bwMode="auto">
            <a:xfrm>
              <a:off x="280191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0.882460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7" name="Rectangle 63"/>
            <p:cNvSpPr>
              <a:spLocks noChangeArrowheads="1"/>
            </p:cNvSpPr>
            <p:nvPr/>
          </p:nvSpPr>
          <p:spPr bwMode="auto">
            <a:xfrm>
              <a:off x="365916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0.877247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8" name="Rectangle 64"/>
            <p:cNvSpPr>
              <a:spLocks noChangeArrowheads="1"/>
            </p:cNvSpPr>
            <p:nvPr/>
          </p:nvSpPr>
          <p:spPr bwMode="auto">
            <a:xfrm>
              <a:off x="451641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0.874077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09" name="Rectangle 65"/>
            <p:cNvSpPr>
              <a:spLocks noChangeArrowheads="1"/>
            </p:cNvSpPr>
            <p:nvPr/>
          </p:nvSpPr>
          <p:spPr bwMode="auto">
            <a:xfrm>
              <a:off x="537366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0.937412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0" name="Rectangle 66"/>
            <p:cNvSpPr>
              <a:spLocks noChangeArrowheads="1"/>
            </p:cNvSpPr>
            <p:nvPr/>
          </p:nvSpPr>
          <p:spPr bwMode="auto">
            <a:xfrm>
              <a:off x="623091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0.917828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1" name="Rectangle 67"/>
            <p:cNvSpPr>
              <a:spLocks noChangeArrowheads="1"/>
            </p:cNvSpPr>
            <p:nvPr/>
          </p:nvSpPr>
          <p:spPr bwMode="auto">
            <a:xfrm>
              <a:off x="7088163" y="2586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0.911204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2" name="Rectangle 68"/>
            <p:cNvSpPr>
              <a:spLocks noChangeArrowheads="1"/>
            </p:cNvSpPr>
            <p:nvPr/>
          </p:nvSpPr>
          <p:spPr bwMode="auto">
            <a:xfrm>
              <a:off x="1868463" y="2776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cg02050847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3" name="Rectangle 69"/>
            <p:cNvSpPr>
              <a:spLocks noChangeArrowheads="1"/>
            </p:cNvSpPr>
            <p:nvPr/>
          </p:nvSpPr>
          <p:spPr bwMode="auto">
            <a:xfrm>
              <a:off x="280191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0.951274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4" name="Rectangle 70"/>
            <p:cNvSpPr>
              <a:spLocks noChangeArrowheads="1"/>
            </p:cNvSpPr>
            <p:nvPr/>
          </p:nvSpPr>
          <p:spPr bwMode="auto">
            <a:xfrm>
              <a:off x="365916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0.938329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5" name="Rectangle 71"/>
            <p:cNvSpPr>
              <a:spLocks noChangeArrowheads="1"/>
            </p:cNvSpPr>
            <p:nvPr/>
          </p:nvSpPr>
          <p:spPr bwMode="auto">
            <a:xfrm>
              <a:off x="451641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0.945382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6" name="Rectangle 72"/>
            <p:cNvSpPr>
              <a:spLocks noChangeArrowheads="1"/>
            </p:cNvSpPr>
            <p:nvPr/>
          </p:nvSpPr>
          <p:spPr bwMode="auto">
            <a:xfrm>
              <a:off x="537366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0.958521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7" name="Rectangle 73"/>
            <p:cNvSpPr>
              <a:spLocks noChangeArrowheads="1"/>
            </p:cNvSpPr>
            <p:nvPr/>
          </p:nvSpPr>
          <p:spPr bwMode="auto">
            <a:xfrm>
              <a:off x="623091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0.963579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8" name="Rectangle 74"/>
            <p:cNvSpPr>
              <a:spLocks noChangeArrowheads="1"/>
            </p:cNvSpPr>
            <p:nvPr/>
          </p:nvSpPr>
          <p:spPr bwMode="auto">
            <a:xfrm>
              <a:off x="7088163" y="2776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0.966982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19" name="Rectangle 75"/>
            <p:cNvSpPr>
              <a:spLocks noChangeArrowheads="1"/>
            </p:cNvSpPr>
            <p:nvPr/>
          </p:nvSpPr>
          <p:spPr bwMode="auto">
            <a:xfrm>
              <a:off x="1868463" y="2967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cg02233190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0" name="Rectangle 76"/>
            <p:cNvSpPr>
              <a:spLocks noChangeArrowheads="1"/>
            </p:cNvSpPr>
            <p:nvPr/>
          </p:nvSpPr>
          <p:spPr bwMode="auto">
            <a:xfrm>
              <a:off x="280191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0.041588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1" name="Rectangle 77"/>
            <p:cNvSpPr>
              <a:spLocks noChangeArrowheads="1"/>
            </p:cNvSpPr>
            <p:nvPr/>
          </p:nvSpPr>
          <p:spPr bwMode="auto">
            <a:xfrm>
              <a:off x="365916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0.035390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2" name="Rectangle 78"/>
            <p:cNvSpPr>
              <a:spLocks noChangeArrowheads="1"/>
            </p:cNvSpPr>
            <p:nvPr/>
          </p:nvSpPr>
          <p:spPr bwMode="auto">
            <a:xfrm>
              <a:off x="451641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0.075974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3" name="Rectangle 79"/>
            <p:cNvSpPr>
              <a:spLocks noChangeArrowheads="1"/>
            </p:cNvSpPr>
            <p:nvPr/>
          </p:nvSpPr>
          <p:spPr bwMode="auto">
            <a:xfrm>
              <a:off x="537366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0.047472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4" name="Rectangle 80"/>
            <p:cNvSpPr>
              <a:spLocks noChangeArrowheads="1"/>
            </p:cNvSpPr>
            <p:nvPr/>
          </p:nvSpPr>
          <p:spPr bwMode="auto">
            <a:xfrm>
              <a:off x="623091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0.048298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5" name="Rectangle 81"/>
            <p:cNvSpPr>
              <a:spLocks noChangeArrowheads="1"/>
            </p:cNvSpPr>
            <p:nvPr/>
          </p:nvSpPr>
          <p:spPr bwMode="auto">
            <a:xfrm>
              <a:off x="7088163" y="2967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0.043000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6" name="Rectangle 82"/>
            <p:cNvSpPr>
              <a:spLocks noChangeArrowheads="1"/>
            </p:cNvSpPr>
            <p:nvPr/>
          </p:nvSpPr>
          <p:spPr bwMode="auto">
            <a:xfrm>
              <a:off x="1868463" y="3157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cg02494853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7" name="Rectangle 83"/>
            <p:cNvSpPr>
              <a:spLocks noChangeArrowheads="1"/>
            </p:cNvSpPr>
            <p:nvPr/>
          </p:nvSpPr>
          <p:spPr bwMode="auto">
            <a:xfrm>
              <a:off x="280191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0.031609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8" name="Rectangle 84"/>
            <p:cNvSpPr>
              <a:spLocks noChangeArrowheads="1"/>
            </p:cNvSpPr>
            <p:nvPr/>
          </p:nvSpPr>
          <p:spPr bwMode="auto">
            <a:xfrm>
              <a:off x="365916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0.028452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29" name="Rectangle 85"/>
            <p:cNvSpPr>
              <a:spLocks noChangeArrowheads="1"/>
            </p:cNvSpPr>
            <p:nvPr/>
          </p:nvSpPr>
          <p:spPr bwMode="auto">
            <a:xfrm>
              <a:off x="451641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0.031908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0" name="Rectangle 86"/>
            <p:cNvSpPr>
              <a:spLocks noChangeArrowheads="1"/>
            </p:cNvSpPr>
            <p:nvPr/>
          </p:nvSpPr>
          <p:spPr bwMode="auto">
            <a:xfrm>
              <a:off x="537366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0.022825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1" name="Rectangle 87"/>
            <p:cNvSpPr>
              <a:spLocks noChangeArrowheads="1"/>
            </p:cNvSpPr>
            <p:nvPr/>
          </p:nvSpPr>
          <p:spPr bwMode="auto">
            <a:xfrm>
              <a:off x="623091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0.027432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2" name="Rectangle 88"/>
            <p:cNvSpPr>
              <a:spLocks noChangeArrowheads="1"/>
            </p:cNvSpPr>
            <p:nvPr/>
          </p:nvSpPr>
          <p:spPr bwMode="auto">
            <a:xfrm>
              <a:off x="7088163" y="3157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0.033366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3" name="Rectangle 89"/>
            <p:cNvSpPr>
              <a:spLocks noChangeArrowheads="1"/>
            </p:cNvSpPr>
            <p:nvPr/>
          </p:nvSpPr>
          <p:spPr bwMode="auto">
            <a:xfrm>
              <a:off x="1868463" y="3348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cg02839557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4" name="Rectangle 90"/>
            <p:cNvSpPr>
              <a:spLocks noChangeArrowheads="1"/>
            </p:cNvSpPr>
            <p:nvPr/>
          </p:nvSpPr>
          <p:spPr bwMode="auto">
            <a:xfrm>
              <a:off x="280191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0.088715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5" name="Rectangle 91"/>
            <p:cNvSpPr>
              <a:spLocks noChangeArrowheads="1"/>
            </p:cNvSpPr>
            <p:nvPr/>
          </p:nvSpPr>
          <p:spPr bwMode="auto">
            <a:xfrm>
              <a:off x="365916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0.070388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6" name="Rectangle 92"/>
            <p:cNvSpPr>
              <a:spLocks noChangeArrowheads="1"/>
            </p:cNvSpPr>
            <p:nvPr/>
          </p:nvSpPr>
          <p:spPr bwMode="auto">
            <a:xfrm>
              <a:off x="451641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0.077480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7" name="Rectangle 93"/>
            <p:cNvSpPr>
              <a:spLocks noChangeArrowheads="1"/>
            </p:cNvSpPr>
            <p:nvPr/>
          </p:nvSpPr>
          <p:spPr bwMode="auto">
            <a:xfrm>
              <a:off x="537366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0.126461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8" name="Rectangle 94"/>
            <p:cNvSpPr>
              <a:spLocks noChangeArrowheads="1"/>
            </p:cNvSpPr>
            <p:nvPr/>
          </p:nvSpPr>
          <p:spPr bwMode="auto">
            <a:xfrm>
              <a:off x="623091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0.081820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39" name="Rectangle 95"/>
            <p:cNvSpPr>
              <a:spLocks noChangeArrowheads="1"/>
            </p:cNvSpPr>
            <p:nvPr/>
          </p:nvSpPr>
          <p:spPr bwMode="auto">
            <a:xfrm>
              <a:off x="7088163" y="3348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0.087572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0" name="Rectangle 96"/>
            <p:cNvSpPr>
              <a:spLocks noChangeArrowheads="1"/>
            </p:cNvSpPr>
            <p:nvPr/>
          </p:nvSpPr>
          <p:spPr bwMode="auto">
            <a:xfrm>
              <a:off x="1868463" y="3538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cg02842889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1" name="Rectangle 97"/>
            <p:cNvSpPr>
              <a:spLocks noChangeArrowheads="1"/>
            </p:cNvSpPr>
            <p:nvPr/>
          </p:nvSpPr>
          <p:spPr bwMode="auto">
            <a:xfrm>
              <a:off x="280191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0.039832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2" name="Rectangle 98"/>
            <p:cNvSpPr>
              <a:spLocks noChangeArrowheads="1"/>
            </p:cNvSpPr>
            <p:nvPr/>
          </p:nvSpPr>
          <p:spPr bwMode="auto">
            <a:xfrm>
              <a:off x="365916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0.043161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3" name="Rectangle 99"/>
            <p:cNvSpPr>
              <a:spLocks noChangeArrowheads="1"/>
            </p:cNvSpPr>
            <p:nvPr/>
          </p:nvSpPr>
          <p:spPr bwMode="auto">
            <a:xfrm>
              <a:off x="451641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0.034498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4" name="Rectangle 100"/>
            <p:cNvSpPr>
              <a:spLocks noChangeArrowheads="1"/>
            </p:cNvSpPr>
            <p:nvPr/>
          </p:nvSpPr>
          <p:spPr bwMode="auto">
            <a:xfrm>
              <a:off x="537366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0.047991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5" name="Rectangle 101"/>
            <p:cNvSpPr>
              <a:spLocks noChangeArrowheads="1"/>
            </p:cNvSpPr>
            <p:nvPr/>
          </p:nvSpPr>
          <p:spPr bwMode="auto">
            <a:xfrm>
              <a:off x="623091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0.054090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6" name="Rectangle 102"/>
            <p:cNvSpPr>
              <a:spLocks noChangeArrowheads="1"/>
            </p:cNvSpPr>
            <p:nvPr/>
          </p:nvSpPr>
          <p:spPr bwMode="auto">
            <a:xfrm>
              <a:off x="7088163" y="3538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0.043330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7" name="Rectangle 103"/>
            <p:cNvSpPr>
              <a:spLocks noChangeArrowheads="1"/>
            </p:cNvSpPr>
            <p:nvPr/>
          </p:nvSpPr>
          <p:spPr bwMode="auto">
            <a:xfrm>
              <a:off x="1868463" y="3729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cg03052502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8" name="Rectangle 104"/>
            <p:cNvSpPr>
              <a:spLocks noChangeArrowheads="1"/>
            </p:cNvSpPr>
            <p:nvPr/>
          </p:nvSpPr>
          <p:spPr bwMode="auto">
            <a:xfrm>
              <a:off x="280191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0.964893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49" name="Rectangle 105"/>
            <p:cNvSpPr>
              <a:spLocks noChangeArrowheads="1"/>
            </p:cNvSpPr>
            <p:nvPr/>
          </p:nvSpPr>
          <p:spPr bwMode="auto">
            <a:xfrm>
              <a:off x="365916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0.966523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0" name="Rectangle 106"/>
            <p:cNvSpPr>
              <a:spLocks noChangeArrowheads="1"/>
            </p:cNvSpPr>
            <p:nvPr/>
          </p:nvSpPr>
          <p:spPr bwMode="auto">
            <a:xfrm>
              <a:off x="451641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0.962055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1" name="Rectangle 107"/>
            <p:cNvSpPr>
              <a:spLocks noChangeArrowheads="1"/>
            </p:cNvSpPr>
            <p:nvPr/>
          </p:nvSpPr>
          <p:spPr bwMode="auto">
            <a:xfrm>
              <a:off x="537366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0.983924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2" name="Rectangle 108"/>
            <p:cNvSpPr>
              <a:spLocks noChangeArrowheads="1"/>
            </p:cNvSpPr>
            <p:nvPr/>
          </p:nvSpPr>
          <p:spPr bwMode="auto">
            <a:xfrm>
              <a:off x="623091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0.976014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3" name="Rectangle 109"/>
            <p:cNvSpPr>
              <a:spLocks noChangeArrowheads="1"/>
            </p:cNvSpPr>
            <p:nvPr/>
          </p:nvSpPr>
          <p:spPr bwMode="auto">
            <a:xfrm>
              <a:off x="7088163" y="3729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0.967884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4" name="Rectangle 110"/>
            <p:cNvSpPr>
              <a:spLocks noChangeArrowheads="1"/>
            </p:cNvSpPr>
            <p:nvPr/>
          </p:nvSpPr>
          <p:spPr bwMode="auto">
            <a:xfrm>
              <a:off x="1868463" y="3919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cg03155755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5" name="Rectangle 111"/>
            <p:cNvSpPr>
              <a:spLocks noChangeArrowheads="1"/>
            </p:cNvSpPr>
            <p:nvPr/>
          </p:nvSpPr>
          <p:spPr bwMode="auto">
            <a:xfrm>
              <a:off x="280191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0.822025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6" name="Rectangle 112"/>
            <p:cNvSpPr>
              <a:spLocks noChangeArrowheads="1"/>
            </p:cNvSpPr>
            <p:nvPr/>
          </p:nvSpPr>
          <p:spPr bwMode="auto">
            <a:xfrm>
              <a:off x="365916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0.814186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7" name="Rectangle 113"/>
            <p:cNvSpPr>
              <a:spLocks noChangeArrowheads="1"/>
            </p:cNvSpPr>
            <p:nvPr/>
          </p:nvSpPr>
          <p:spPr bwMode="auto">
            <a:xfrm>
              <a:off x="451641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0.811199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8" name="Rectangle 114"/>
            <p:cNvSpPr>
              <a:spLocks noChangeArrowheads="1"/>
            </p:cNvSpPr>
            <p:nvPr/>
          </p:nvSpPr>
          <p:spPr bwMode="auto">
            <a:xfrm>
              <a:off x="537366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0.881048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59" name="Rectangle 115"/>
            <p:cNvSpPr>
              <a:spLocks noChangeArrowheads="1"/>
            </p:cNvSpPr>
            <p:nvPr/>
          </p:nvSpPr>
          <p:spPr bwMode="auto">
            <a:xfrm>
              <a:off x="623091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0.826349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0" name="Rectangle 116"/>
            <p:cNvSpPr>
              <a:spLocks noChangeArrowheads="1"/>
            </p:cNvSpPr>
            <p:nvPr/>
          </p:nvSpPr>
          <p:spPr bwMode="auto">
            <a:xfrm>
              <a:off x="7088163" y="3919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0.830599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1" name="Rectangle 117"/>
            <p:cNvSpPr>
              <a:spLocks noChangeArrowheads="1"/>
            </p:cNvSpPr>
            <p:nvPr/>
          </p:nvSpPr>
          <p:spPr bwMode="auto">
            <a:xfrm>
              <a:off x="1868463" y="4110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cg03244189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2" name="Rectangle 118"/>
            <p:cNvSpPr>
              <a:spLocks noChangeArrowheads="1"/>
            </p:cNvSpPr>
            <p:nvPr/>
          </p:nvSpPr>
          <p:spPr bwMode="auto">
            <a:xfrm>
              <a:off x="280191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0.050635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3" name="Rectangle 119"/>
            <p:cNvSpPr>
              <a:spLocks noChangeArrowheads="1"/>
            </p:cNvSpPr>
            <p:nvPr/>
          </p:nvSpPr>
          <p:spPr bwMode="auto">
            <a:xfrm>
              <a:off x="365916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0.084187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4" name="Rectangle 120"/>
            <p:cNvSpPr>
              <a:spLocks noChangeArrowheads="1"/>
            </p:cNvSpPr>
            <p:nvPr/>
          </p:nvSpPr>
          <p:spPr bwMode="auto">
            <a:xfrm>
              <a:off x="451641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0.056970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5" name="Rectangle 121"/>
            <p:cNvSpPr>
              <a:spLocks noChangeArrowheads="1"/>
            </p:cNvSpPr>
            <p:nvPr/>
          </p:nvSpPr>
          <p:spPr bwMode="auto">
            <a:xfrm>
              <a:off x="537366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0.096892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6" name="Rectangle 122"/>
            <p:cNvSpPr>
              <a:spLocks noChangeArrowheads="1"/>
            </p:cNvSpPr>
            <p:nvPr/>
          </p:nvSpPr>
          <p:spPr bwMode="auto">
            <a:xfrm>
              <a:off x="623091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0.082597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7" name="Rectangle 123"/>
            <p:cNvSpPr>
              <a:spLocks noChangeArrowheads="1"/>
            </p:cNvSpPr>
            <p:nvPr/>
          </p:nvSpPr>
          <p:spPr bwMode="auto">
            <a:xfrm>
              <a:off x="7088163" y="4110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0.080470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8" name="Rectangle 124"/>
            <p:cNvSpPr>
              <a:spLocks noChangeArrowheads="1"/>
            </p:cNvSpPr>
            <p:nvPr/>
          </p:nvSpPr>
          <p:spPr bwMode="auto">
            <a:xfrm>
              <a:off x="1868463" y="4300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cg03443143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69" name="Rectangle 125"/>
            <p:cNvSpPr>
              <a:spLocks noChangeArrowheads="1"/>
            </p:cNvSpPr>
            <p:nvPr/>
          </p:nvSpPr>
          <p:spPr bwMode="auto">
            <a:xfrm>
              <a:off x="280191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0.685784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0" name="Rectangle 126"/>
            <p:cNvSpPr>
              <a:spLocks noChangeArrowheads="1"/>
            </p:cNvSpPr>
            <p:nvPr/>
          </p:nvSpPr>
          <p:spPr bwMode="auto">
            <a:xfrm>
              <a:off x="365916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0.678918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1" name="Rectangle 127"/>
            <p:cNvSpPr>
              <a:spLocks noChangeArrowheads="1"/>
            </p:cNvSpPr>
            <p:nvPr/>
          </p:nvSpPr>
          <p:spPr bwMode="auto">
            <a:xfrm>
              <a:off x="451641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0.683631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2" name="Rectangle 128"/>
            <p:cNvSpPr>
              <a:spLocks noChangeArrowheads="1"/>
            </p:cNvSpPr>
            <p:nvPr/>
          </p:nvSpPr>
          <p:spPr bwMode="auto">
            <a:xfrm>
              <a:off x="537366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0.699350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3" name="Rectangle 129"/>
            <p:cNvSpPr>
              <a:spLocks noChangeArrowheads="1"/>
            </p:cNvSpPr>
            <p:nvPr/>
          </p:nvSpPr>
          <p:spPr bwMode="auto">
            <a:xfrm>
              <a:off x="623091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0.692234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4" name="Rectangle 130"/>
            <p:cNvSpPr>
              <a:spLocks noChangeArrowheads="1"/>
            </p:cNvSpPr>
            <p:nvPr/>
          </p:nvSpPr>
          <p:spPr bwMode="auto">
            <a:xfrm>
              <a:off x="7088163" y="4300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0.726183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5" name="Rectangle 131"/>
            <p:cNvSpPr>
              <a:spLocks noChangeArrowheads="1"/>
            </p:cNvSpPr>
            <p:nvPr/>
          </p:nvSpPr>
          <p:spPr bwMode="auto">
            <a:xfrm>
              <a:off x="1868463" y="4491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cg03683899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6" name="Rectangle 132"/>
            <p:cNvSpPr>
              <a:spLocks noChangeArrowheads="1"/>
            </p:cNvSpPr>
            <p:nvPr/>
          </p:nvSpPr>
          <p:spPr bwMode="auto">
            <a:xfrm>
              <a:off x="280191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0.044403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7" name="Rectangle 133"/>
            <p:cNvSpPr>
              <a:spLocks noChangeArrowheads="1"/>
            </p:cNvSpPr>
            <p:nvPr/>
          </p:nvSpPr>
          <p:spPr bwMode="auto">
            <a:xfrm>
              <a:off x="365916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0.035652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8" name="Rectangle 134"/>
            <p:cNvSpPr>
              <a:spLocks noChangeArrowheads="1"/>
            </p:cNvSpPr>
            <p:nvPr/>
          </p:nvSpPr>
          <p:spPr bwMode="auto">
            <a:xfrm>
              <a:off x="451641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0.034824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79" name="Rectangle 135"/>
            <p:cNvSpPr>
              <a:spLocks noChangeArrowheads="1"/>
            </p:cNvSpPr>
            <p:nvPr/>
          </p:nvSpPr>
          <p:spPr bwMode="auto">
            <a:xfrm>
              <a:off x="537366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0.050561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0" name="Rectangle 136"/>
            <p:cNvSpPr>
              <a:spLocks noChangeArrowheads="1"/>
            </p:cNvSpPr>
            <p:nvPr/>
          </p:nvSpPr>
          <p:spPr bwMode="auto">
            <a:xfrm>
              <a:off x="623091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0.045551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1" name="Rectangle 137"/>
            <p:cNvSpPr>
              <a:spLocks noChangeArrowheads="1"/>
            </p:cNvSpPr>
            <p:nvPr/>
          </p:nvSpPr>
          <p:spPr bwMode="auto">
            <a:xfrm>
              <a:off x="7088163" y="4491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0.034855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2" name="Rectangle 138"/>
            <p:cNvSpPr>
              <a:spLocks noChangeArrowheads="1"/>
            </p:cNvSpPr>
            <p:nvPr/>
          </p:nvSpPr>
          <p:spPr bwMode="auto">
            <a:xfrm>
              <a:off x="1868463" y="4681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cg03695421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3" name="Rectangle 139"/>
            <p:cNvSpPr>
              <a:spLocks noChangeArrowheads="1"/>
            </p:cNvSpPr>
            <p:nvPr/>
          </p:nvSpPr>
          <p:spPr bwMode="auto">
            <a:xfrm>
              <a:off x="280191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0.181565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4" name="Rectangle 140"/>
            <p:cNvSpPr>
              <a:spLocks noChangeArrowheads="1"/>
            </p:cNvSpPr>
            <p:nvPr/>
          </p:nvSpPr>
          <p:spPr bwMode="auto">
            <a:xfrm>
              <a:off x="365916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0.216064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5" name="Rectangle 141"/>
            <p:cNvSpPr>
              <a:spLocks noChangeArrowheads="1"/>
            </p:cNvSpPr>
            <p:nvPr/>
          </p:nvSpPr>
          <p:spPr bwMode="auto">
            <a:xfrm>
              <a:off x="451641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0.165855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6" name="Rectangle 142"/>
            <p:cNvSpPr>
              <a:spLocks noChangeArrowheads="1"/>
            </p:cNvSpPr>
            <p:nvPr/>
          </p:nvSpPr>
          <p:spPr bwMode="auto">
            <a:xfrm>
              <a:off x="537366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0.215089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7" name="Rectangle 143"/>
            <p:cNvSpPr>
              <a:spLocks noChangeArrowheads="1"/>
            </p:cNvSpPr>
            <p:nvPr/>
          </p:nvSpPr>
          <p:spPr bwMode="auto">
            <a:xfrm>
              <a:off x="623091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0.174338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8" name="Rectangle 144"/>
            <p:cNvSpPr>
              <a:spLocks noChangeArrowheads="1"/>
            </p:cNvSpPr>
            <p:nvPr/>
          </p:nvSpPr>
          <p:spPr bwMode="auto">
            <a:xfrm>
              <a:off x="7088163" y="4681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0.208848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89" name="Rectangle 145"/>
            <p:cNvSpPr>
              <a:spLocks noChangeArrowheads="1"/>
            </p:cNvSpPr>
            <p:nvPr/>
          </p:nvSpPr>
          <p:spPr bwMode="auto">
            <a:xfrm>
              <a:off x="1868463" y="4872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cg03706273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0" name="Rectangle 146"/>
            <p:cNvSpPr>
              <a:spLocks noChangeArrowheads="1"/>
            </p:cNvSpPr>
            <p:nvPr/>
          </p:nvSpPr>
          <p:spPr bwMode="auto">
            <a:xfrm>
              <a:off x="280191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0.040879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1" name="Rectangle 147"/>
            <p:cNvSpPr>
              <a:spLocks noChangeArrowheads="1"/>
            </p:cNvSpPr>
            <p:nvPr/>
          </p:nvSpPr>
          <p:spPr bwMode="auto">
            <a:xfrm>
              <a:off x="365916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0.037703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2" name="Rectangle 148"/>
            <p:cNvSpPr>
              <a:spLocks noChangeArrowheads="1"/>
            </p:cNvSpPr>
            <p:nvPr/>
          </p:nvSpPr>
          <p:spPr bwMode="auto">
            <a:xfrm>
              <a:off x="451641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0.063889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3" name="Rectangle 149"/>
            <p:cNvSpPr>
              <a:spLocks noChangeArrowheads="1"/>
            </p:cNvSpPr>
            <p:nvPr/>
          </p:nvSpPr>
          <p:spPr bwMode="auto">
            <a:xfrm>
              <a:off x="537366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0.074869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4" name="Rectangle 150"/>
            <p:cNvSpPr>
              <a:spLocks noChangeArrowheads="1"/>
            </p:cNvSpPr>
            <p:nvPr/>
          </p:nvSpPr>
          <p:spPr bwMode="auto">
            <a:xfrm>
              <a:off x="623091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0.047367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5" name="Rectangle 151"/>
            <p:cNvSpPr>
              <a:spLocks noChangeArrowheads="1"/>
            </p:cNvSpPr>
            <p:nvPr/>
          </p:nvSpPr>
          <p:spPr bwMode="auto">
            <a:xfrm>
              <a:off x="7088163" y="4872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0.042911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6" name="Rectangle 152"/>
            <p:cNvSpPr>
              <a:spLocks noChangeArrowheads="1"/>
            </p:cNvSpPr>
            <p:nvPr/>
          </p:nvSpPr>
          <p:spPr bwMode="auto">
            <a:xfrm>
              <a:off x="1868463" y="5062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cg03750315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7" name="Rectangle 153"/>
            <p:cNvSpPr>
              <a:spLocks noChangeArrowheads="1"/>
            </p:cNvSpPr>
            <p:nvPr/>
          </p:nvSpPr>
          <p:spPr bwMode="auto">
            <a:xfrm>
              <a:off x="280191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0.063555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8" name="Rectangle 154"/>
            <p:cNvSpPr>
              <a:spLocks noChangeArrowheads="1"/>
            </p:cNvSpPr>
            <p:nvPr/>
          </p:nvSpPr>
          <p:spPr bwMode="auto">
            <a:xfrm>
              <a:off x="365916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0.069353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199" name="Rectangle 155"/>
            <p:cNvSpPr>
              <a:spLocks noChangeArrowheads="1"/>
            </p:cNvSpPr>
            <p:nvPr/>
          </p:nvSpPr>
          <p:spPr bwMode="auto">
            <a:xfrm>
              <a:off x="451641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0.038697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0" name="Rectangle 156"/>
            <p:cNvSpPr>
              <a:spLocks noChangeArrowheads="1"/>
            </p:cNvSpPr>
            <p:nvPr/>
          </p:nvSpPr>
          <p:spPr bwMode="auto">
            <a:xfrm>
              <a:off x="537366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0.089839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1" name="Rectangle 157"/>
            <p:cNvSpPr>
              <a:spLocks noChangeArrowheads="1"/>
            </p:cNvSpPr>
            <p:nvPr/>
          </p:nvSpPr>
          <p:spPr bwMode="auto">
            <a:xfrm>
              <a:off x="623091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0.075824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2" name="Rectangle 158"/>
            <p:cNvSpPr>
              <a:spLocks noChangeArrowheads="1"/>
            </p:cNvSpPr>
            <p:nvPr/>
          </p:nvSpPr>
          <p:spPr bwMode="auto">
            <a:xfrm>
              <a:off x="7088163" y="5062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0.066402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3" name="Rectangle 159"/>
            <p:cNvSpPr>
              <a:spLocks noChangeArrowheads="1"/>
            </p:cNvSpPr>
            <p:nvPr/>
          </p:nvSpPr>
          <p:spPr bwMode="auto">
            <a:xfrm>
              <a:off x="1868463" y="5253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cg03767353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4" name="Rectangle 160"/>
            <p:cNvSpPr>
              <a:spLocks noChangeArrowheads="1"/>
            </p:cNvSpPr>
            <p:nvPr/>
          </p:nvSpPr>
          <p:spPr bwMode="auto">
            <a:xfrm>
              <a:off x="280191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0.948230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5" name="Rectangle 161"/>
            <p:cNvSpPr>
              <a:spLocks noChangeArrowheads="1"/>
            </p:cNvSpPr>
            <p:nvPr/>
          </p:nvSpPr>
          <p:spPr bwMode="auto">
            <a:xfrm>
              <a:off x="365916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0.952896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6" name="Rectangle 162"/>
            <p:cNvSpPr>
              <a:spLocks noChangeArrowheads="1"/>
            </p:cNvSpPr>
            <p:nvPr/>
          </p:nvSpPr>
          <p:spPr bwMode="auto">
            <a:xfrm>
              <a:off x="451641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0.940580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7" name="Rectangle 163"/>
            <p:cNvSpPr>
              <a:spLocks noChangeArrowheads="1"/>
            </p:cNvSpPr>
            <p:nvPr/>
          </p:nvSpPr>
          <p:spPr bwMode="auto">
            <a:xfrm>
              <a:off x="537366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0.944986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8" name="Rectangle 164"/>
            <p:cNvSpPr>
              <a:spLocks noChangeArrowheads="1"/>
            </p:cNvSpPr>
            <p:nvPr/>
          </p:nvSpPr>
          <p:spPr bwMode="auto">
            <a:xfrm>
              <a:off x="623091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0.942743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09" name="Rectangle 165"/>
            <p:cNvSpPr>
              <a:spLocks noChangeArrowheads="1"/>
            </p:cNvSpPr>
            <p:nvPr/>
          </p:nvSpPr>
          <p:spPr bwMode="auto">
            <a:xfrm>
              <a:off x="7088163" y="5253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0.945600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0" name="Rectangle 166"/>
            <p:cNvSpPr>
              <a:spLocks noChangeArrowheads="1"/>
            </p:cNvSpPr>
            <p:nvPr/>
          </p:nvSpPr>
          <p:spPr bwMode="auto">
            <a:xfrm>
              <a:off x="1868463" y="54435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cg04016144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1" name="Rectangle 167"/>
            <p:cNvSpPr>
              <a:spLocks noChangeArrowheads="1"/>
            </p:cNvSpPr>
            <p:nvPr/>
          </p:nvSpPr>
          <p:spPr bwMode="auto">
            <a:xfrm>
              <a:off x="280191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0.891209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2" name="Rectangle 168"/>
            <p:cNvSpPr>
              <a:spLocks noChangeArrowheads="1"/>
            </p:cNvSpPr>
            <p:nvPr/>
          </p:nvSpPr>
          <p:spPr bwMode="auto">
            <a:xfrm>
              <a:off x="365916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0.884583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3" name="Rectangle 169"/>
            <p:cNvSpPr>
              <a:spLocks noChangeArrowheads="1"/>
            </p:cNvSpPr>
            <p:nvPr/>
          </p:nvSpPr>
          <p:spPr bwMode="auto">
            <a:xfrm>
              <a:off x="451641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0.884982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4" name="Rectangle 170"/>
            <p:cNvSpPr>
              <a:spLocks noChangeArrowheads="1"/>
            </p:cNvSpPr>
            <p:nvPr/>
          </p:nvSpPr>
          <p:spPr bwMode="auto">
            <a:xfrm>
              <a:off x="537366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0.923190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5" name="Rectangle 171"/>
            <p:cNvSpPr>
              <a:spLocks noChangeArrowheads="1"/>
            </p:cNvSpPr>
            <p:nvPr/>
          </p:nvSpPr>
          <p:spPr bwMode="auto">
            <a:xfrm>
              <a:off x="623091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0.919293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6" name="Rectangle 172"/>
            <p:cNvSpPr>
              <a:spLocks noChangeArrowheads="1"/>
            </p:cNvSpPr>
            <p:nvPr/>
          </p:nvSpPr>
          <p:spPr bwMode="auto">
            <a:xfrm>
              <a:off x="7088163" y="54435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0.913679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7" name="Rectangle 173"/>
            <p:cNvSpPr>
              <a:spLocks noChangeArrowheads="1"/>
            </p:cNvSpPr>
            <p:nvPr/>
          </p:nvSpPr>
          <p:spPr bwMode="auto">
            <a:xfrm>
              <a:off x="1868463" y="5634038"/>
              <a:ext cx="703263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1" i="0" u="none" strike="noStrike" cap="none" normalizeH="0" baseline="0">
                  <a:ln>
                    <a:noFill/>
                  </a:ln>
                  <a:solidFill>
                    <a:srgbClr val="FFC000"/>
                  </a:solidFill>
                  <a:effectLst/>
                  <a:latin typeface="Calibri" pitchFamily="34" charset="0"/>
                  <a:cs typeface="Arial" pitchFamily="34" charset="0"/>
                </a:rPr>
                <a:t>cg04023335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8" name="Rectangle 174"/>
            <p:cNvSpPr>
              <a:spLocks noChangeArrowheads="1"/>
            </p:cNvSpPr>
            <p:nvPr/>
          </p:nvSpPr>
          <p:spPr bwMode="auto">
            <a:xfrm>
              <a:off x="280191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0.125148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19" name="Rectangle 175"/>
            <p:cNvSpPr>
              <a:spLocks noChangeArrowheads="1"/>
            </p:cNvSpPr>
            <p:nvPr/>
          </p:nvSpPr>
          <p:spPr bwMode="auto">
            <a:xfrm>
              <a:off x="365916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0.119924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0" name="Rectangle 176"/>
            <p:cNvSpPr>
              <a:spLocks noChangeArrowheads="1"/>
            </p:cNvSpPr>
            <p:nvPr/>
          </p:nvSpPr>
          <p:spPr bwMode="auto">
            <a:xfrm>
              <a:off x="451641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0.116954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1" name="Rectangle 177"/>
            <p:cNvSpPr>
              <a:spLocks noChangeArrowheads="1"/>
            </p:cNvSpPr>
            <p:nvPr/>
          </p:nvSpPr>
          <p:spPr bwMode="auto">
            <a:xfrm>
              <a:off x="537366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0.141144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2" name="Rectangle 178"/>
            <p:cNvSpPr>
              <a:spLocks noChangeArrowheads="1"/>
            </p:cNvSpPr>
            <p:nvPr/>
          </p:nvSpPr>
          <p:spPr bwMode="auto">
            <a:xfrm>
              <a:off x="623091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0.143948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3" name="Rectangle 179"/>
            <p:cNvSpPr>
              <a:spLocks noChangeArrowheads="1"/>
            </p:cNvSpPr>
            <p:nvPr/>
          </p:nvSpPr>
          <p:spPr bwMode="auto">
            <a:xfrm>
              <a:off x="7088163" y="5634038"/>
              <a:ext cx="539750" cy="16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100" b="0" i="0" u="none" strike="noStrike" cap="none" normalizeH="0" baseline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0.116678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cs typeface="Arial" pitchFamily="34" charset="0"/>
              </a:endParaRPr>
            </a:p>
          </p:txBody>
        </p:sp>
        <p:sp>
          <p:nvSpPr>
            <p:cNvPr id="224" name="Line 180"/>
            <p:cNvSpPr>
              <a:spLocks noChangeShapeType="1"/>
            </p:cNvSpPr>
            <p:nvPr/>
          </p:nvSpPr>
          <p:spPr bwMode="auto">
            <a:xfrm>
              <a:off x="1763688" y="1042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5" name="Rectangle 181"/>
            <p:cNvSpPr>
              <a:spLocks noChangeArrowheads="1"/>
            </p:cNvSpPr>
            <p:nvPr/>
          </p:nvSpPr>
          <p:spPr bwMode="auto">
            <a:xfrm>
              <a:off x="1763688" y="1042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6" name="Line 182"/>
            <p:cNvSpPr>
              <a:spLocks noChangeShapeType="1"/>
            </p:cNvSpPr>
            <p:nvPr/>
          </p:nvSpPr>
          <p:spPr bwMode="auto">
            <a:xfrm>
              <a:off x="1763688" y="1233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7" name="Rectangle 183"/>
            <p:cNvSpPr>
              <a:spLocks noChangeArrowheads="1"/>
            </p:cNvSpPr>
            <p:nvPr/>
          </p:nvSpPr>
          <p:spPr bwMode="auto">
            <a:xfrm>
              <a:off x="1763688" y="1233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228" name="Line 184"/>
            <p:cNvSpPr>
              <a:spLocks noChangeShapeType="1"/>
            </p:cNvSpPr>
            <p:nvPr/>
          </p:nvSpPr>
          <p:spPr bwMode="auto">
            <a:xfrm>
              <a:off x="1763688" y="1423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29" name="Rectangle 185"/>
            <p:cNvSpPr>
              <a:spLocks noChangeArrowheads="1"/>
            </p:cNvSpPr>
            <p:nvPr/>
          </p:nvSpPr>
          <p:spPr bwMode="auto">
            <a:xfrm>
              <a:off x="1763688" y="1423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0" name="Line 186"/>
            <p:cNvSpPr>
              <a:spLocks noChangeShapeType="1"/>
            </p:cNvSpPr>
            <p:nvPr/>
          </p:nvSpPr>
          <p:spPr bwMode="auto">
            <a:xfrm>
              <a:off x="1763688" y="1614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1" name="Rectangle 187"/>
            <p:cNvSpPr>
              <a:spLocks noChangeArrowheads="1"/>
            </p:cNvSpPr>
            <p:nvPr/>
          </p:nvSpPr>
          <p:spPr bwMode="auto">
            <a:xfrm>
              <a:off x="1763688" y="1614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2" name="Line 188"/>
            <p:cNvSpPr>
              <a:spLocks noChangeShapeType="1"/>
            </p:cNvSpPr>
            <p:nvPr/>
          </p:nvSpPr>
          <p:spPr bwMode="auto">
            <a:xfrm>
              <a:off x="1763688" y="1804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3" name="Rectangle 189"/>
            <p:cNvSpPr>
              <a:spLocks noChangeArrowheads="1"/>
            </p:cNvSpPr>
            <p:nvPr/>
          </p:nvSpPr>
          <p:spPr bwMode="auto">
            <a:xfrm>
              <a:off x="1763688" y="1804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4" name="Line 190"/>
            <p:cNvSpPr>
              <a:spLocks noChangeShapeType="1"/>
            </p:cNvSpPr>
            <p:nvPr/>
          </p:nvSpPr>
          <p:spPr bwMode="auto">
            <a:xfrm>
              <a:off x="1763688" y="1995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5" name="Rectangle 191"/>
            <p:cNvSpPr>
              <a:spLocks noChangeArrowheads="1"/>
            </p:cNvSpPr>
            <p:nvPr/>
          </p:nvSpPr>
          <p:spPr bwMode="auto">
            <a:xfrm>
              <a:off x="1763688" y="1995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6" name="Line 192"/>
            <p:cNvSpPr>
              <a:spLocks noChangeShapeType="1"/>
            </p:cNvSpPr>
            <p:nvPr/>
          </p:nvSpPr>
          <p:spPr bwMode="auto">
            <a:xfrm>
              <a:off x="1763688" y="2185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7" name="Rectangle 193"/>
            <p:cNvSpPr>
              <a:spLocks noChangeArrowheads="1"/>
            </p:cNvSpPr>
            <p:nvPr/>
          </p:nvSpPr>
          <p:spPr bwMode="auto">
            <a:xfrm>
              <a:off x="1763688" y="2185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8" name="Line 194"/>
            <p:cNvSpPr>
              <a:spLocks noChangeShapeType="1"/>
            </p:cNvSpPr>
            <p:nvPr/>
          </p:nvSpPr>
          <p:spPr bwMode="auto">
            <a:xfrm>
              <a:off x="1763688" y="2376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9" name="Rectangle 195"/>
            <p:cNvSpPr>
              <a:spLocks noChangeArrowheads="1"/>
            </p:cNvSpPr>
            <p:nvPr/>
          </p:nvSpPr>
          <p:spPr bwMode="auto">
            <a:xfrm>
              <a:off x="1763688" y="2376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0" name="Line 196"/>
            <p:cNvSpPr>
              <a:spLocks noChangeShapeType="1"/>
            </p:cNvSpPr>
            <p:nvPr/>
          </p:nvSpPr>
          <p:spPr bwMode="auto">
            <a:xfrm>
              <a:off x="1763688" y="2566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1" name="Rectangle 197"/>
            <p:cNvSpPr>
              <a:spLocks noChangeArrowheads="1"/>
            </p:cNvSpPr>
            <p:nvPr/>
          </p:nvSpPr>
          <p:spPr bwMode="auto">
            <a:xfrm>
              <a:off x="1763688" y="2566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2" name="Line 198"/>
            <p:cNvSpPr>
              <a:spLocks noChangeShapeType="1"/>
            </p:cNvSpPr>
            <p:nvPr/>
          </p:nvSpPr>
          <p:spPr bwMode="auto">
            <a:xfrm>
              <a:off x="1763688" y="2757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3" name="Rectangle 199"/>
            <p:cNvSpPr>
              <a:spLocks noChangeArrowheads="1"/>
            </p:cNvSpPr>
            <p:nvPr/>
          </p:nvSpPr>
          <p:spPr bwMode="auto">
            <a:xfrm>
              <a:off x="1763688" y="2757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4" name="Line 200"/>
            <p:cNvSpPr>
              <a:spLocks noChangeShapeType="1"/>
            </p:cNvSpPr>
            <p:nvPr/>
          </p:nvSpPr>
          <p:spPr bwMode="auto">
            <a:xfrm>
              <a:off x="1763688" y="2947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5" name="Rectangle 201"/>
            <p:cNvSpPr>
              <a:spLocks noChangeArrowheads="1"/>
            </p:cNvSpPr>
            <p:nvPr/>
          </p:nvSpPr>
          <p:spPr bwMode="auto">
            <a:xfrm>
              <a:off x="1763688" y="2947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6" name="Line 202"/>
            <p:cNvSpPr>
              <a:spLocks noChangeShapeType="1"/>
            </p:cNvSpPr>
            <p:nvPr/>
          </p:nvSpPr>
          <p:spPr bwMode="auto">
            <a:xfrm>
              <a:off x="1763688" y="3138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7" name="Rectangle 203"/>
            <p:cNvSpPr>
              <a:spLocks noChangeArrowheads="1"/>
            </p:cNvSpPr>
            <p:nvPr/>
          </p:nvSpPr>
          <p:spPr bwMode="auto">
            <a:xfrm>
              <a:off x="1763688" y="3138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8" name="Line 204"/>
            <p:cNvSpPr>
              <a:spLocks noChangeShapeType="1"/>
            </p:cNvSpPr>
            <p:nvPr/>
          </p:nvSpPr>
          <p:spPr bwMode="auto">
            <a:xfrm>
              <a:off x="1763688" y="3328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6" name="Rectangle 206"/>
            <p:cNvSpPr>
              <a:spLocks noChangeArrowheads="1"/>
            </p:cNvSpPr>
            <p:nvPr/>
          </p:nvSpPr>
          <p:spPr bwMode="auto">
            <a:xfrm>
              <a:off x="1763688" y="3328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7" name="Line 207"/>
            <p:cNvSpPr>
              <a:spLocks noChangeShapeType="1"/>
            </p:cNvSpPr>
            <p:nvPr/>
          </p:nvSpPr>
          <p:spPr bwMode="auto">
            <a:xfrm>
              <a:off x="1763688" y="3519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8" name="Rectangle 208"/>
            <p:cNvSpPr>
              <a:spLocks noChangeArrowheads="1"/>
            </p:cNvSpPr>
            <p:nvPr/>
          </p:nvSpPr>
          <p:spPr bwMode="auto">
            <a:xfrm>
              <a:off x="1763688" y="3519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9" name="Line 209"/>
            <p:cNvSpPr>
              <a:spLocks noChangeShapeType="1"/>
            </p:cNvSpPr>
            <p:nvPr/>
          </p:nvSpPr>
          <p:spPr bwMode="auto">
            <a:xfrm>
              <a:off x="1763688" y="3709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0" name="Rectangle 210"/>
            <p:cNvSpPr>
              <a:spLocks noChangeArrowheads="1"/>
            </p:cNvSpPr>
            <p:nvPr/>
          </p:nvSpPr>
          <p:spPr bwMode="auto">
            <a:xfrm>
              <a:off x="1763688" y="3709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1" name="Line 211"/>
            <p:cNvSpPr>
              <a:spLocks noChangeShapeType="1"/>
            </p:cNvSpPr>
            <p:nvPr/>
          </p:nvSpPr>
          <p:spPr bwMode="auto">
            <a:xfrm>
              <a:off x="1763688" y="3900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2" name="Rectangle 212"/>
            <p:cNvSpPr>
              <a:spLocks noChangeArrowheads="1"/>
            </p:cNvSpPr>
            <p:nvPr/>
          </p:nvSpPr>
          <p:spPr bwMode="auto">
            <a:xfrm>
              <a:off x="1763688" y="3900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3" name="Line 213"/>
            <p:cNvSpPr>
              <a:spLocks noChangeShapeType="1"/>
            </p:cNvSpPr>
            <p:nvPr/>
          </p:nvSpPr>
          <p:spPr bwMode="auto">
            <a:xfrm>
              <a:off x="1763688" y="4090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4" name="Rectangle 214"/>
            <p:cNvSpPr>
              <a:spLocks noChangeArrowheads="1"/>
            </p:cNvSpPr>
            <p:nvPr/>
          </p:nvSpPr>
          <p:spPr bwMode="auto">
            <a:xfrm>
              <a:off x="1763688" y="4090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5" name="Line 215"/>
            <p:cNvSpPr>
              <a:spLocks noChangeShapeType="1"/>
            </p:cNvSpPr>
            <p:nvPr/>
          </p:nvSpPr>
          <p:spPr bwMode="auto">
            <a:xfrm>
              <a:off x="1763688" y="4281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6" name="Rectangle 216"/>
            <p:cNvSpPr>
              <a:spLocks noChangeArrowheads="1"/>
            </p:cNvSpPr>
            <p:nvPr/>
          </p:nvSpPr>
          <p:spPr bwMode="auto">
            <a:xfrm>
              <a:off x="1763688" y="4281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7" name="Line 217"/>
            <p:cNvSpPr>
              <a:spLocks noChangeShapeType="1"/>
            </p:cNvSpPr>
            <p:nvPr/>
          </p:nvSpPr>
          <p:spPr bwMode="auto">
            <a:xfrm>
              <a:off x="1763688" y="4471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8" name="Rectangle 218"/>
            <p:cNvSpPr>
              <a:spLocks noChangeArrowheads="1"/>
            </p:cNvSpPr>
            <p:nvPr/>
          </p:nvSpPr>
          <p:spPr bwMode="auto">
            <a:xfrm>
              <a:off x="1763688" y="4471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19" name="Line 219"/>
            <p:cNvSpPr>
              <a:spLocks noChangeShapeType="1"/>
            </p:cNvSpPr>
            <p:nvPr/>
          </p:nvSpPr>
          <p:spPr bwMode="auto">
            <a:xfrm>
              <a:off x="1763688" y="4662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0" name="Rectangle 220"/>
            <p:cNvSpPr>
              <a:spLocks noChangeArrowheads="1"/>
            </p:cNvSpPr>
            <p:nvPr/>
          </p:nvSpPr>
          <p:spPr bwMode="auto">
            <a:xfrm>
              <a:off x="1763688" y="4662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1" name="Line 221"/>
            <p:cNvSpPr>
              <a:spLocks noChangeShapeType="1"/>
            </p:cNvSpPr>
            <p:nvPr/>
          </p:nvSpPr>
          <p:spPr bwMode="auto">
            <a:xfrm>
              <a:off x="1763688" y="4852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2" name="Rectangle 222"/>
            <p:cNvSpPr>
              <a:spLocks noChangeArrowheads="1"/>
            </p:cNvSpPr>
            <p:nvPr/>
          </p:nvSpPr>
          <p:spPr bwMode="auto">
            <a:xfrm>
              <a:off x="1763688" y="4852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3" name="Line 223"/>
            <p:cNvSpPr>
              <a:spLocks noChangeShapeType="1"/>
            </p:cNvSpPr>
            <p:nvPr/>
          </p:nvSpPr>
          <p:spPr bwMode="auto">
            <a:xfrm>
              <a:off x="1763688" y="5043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4" name="Rectangle 224"/>
            <p:cNvSpPr>
              <a:spLocks noChangeArrowheads="1"/>
            </p:cNvSpPr>
            <p:nvPr/>
          </p:nvSpPr>
          <p:spPr bwMode="auto">
            <a:xfrm>
              <a:off x="1763688" y="5043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5" name="Line 225"/>
            <p:cNvSpPr>
              <a:spLocks noChangeShapeType="1"/>
            </p:cNvSpPr>
            <p:nvPr/>
          </p:nvSpPr>
          <p:spPr bwMode="auto">
            <a:xfrm>
              <a:off x="1763688" y="5233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6" name="Rectangle 226"/>
            <p:cNvSpPr>
              <a:spLocks noChangeArrowheads="1"/>
            </p:cNvSpPr>
            <p:nvPr/>
          </p:nvSpPr>
          <p:spPr bwMode="auto">
            <a:xfrm>
              <a:off x="1763688" y="5233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7" name="Line 227"/>
            <p:cNvSpPr>
              <a:spLocks noChangeShapeType="1"/>
            </p:cNvSpPr>
            <p:nvPr/>
          </p:nvSpPr>
          <p:spPr bwMode="auto">
            <a:xfrm>
              <a:off x="1763688" y="5424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8" name="Rectangle 228"/>
            <p:cNvSpPr>
              <a:spLocks noChangeArrowheads="1"/>
            </p:cNvSpPr>
            <p:nvPr/>
          </p:nvSpPr>
          <p:spPr bwMode="auto">
            <a:xfrm>
              <a:off x="1763688" y="5424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9" name="Line 229"/>
            <p:cNvSpPr>
              <a:spLocks noChangeShapeType="1"/>
            </p:cNvSpPr>
            <p:nvPr/>
          </p:nvSpPr>
          <p:spPr bwMode="auto">
            <a:xfrm>
              <a:off x="1763688" y="56149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0" name="Rectangle 230"/>
            <p:cNvSpPr>
              <a:spLocks noChangeArrowheads="1"/>
            </p:cNvSpPr>
            <p:nvPr/>
          </p:nvSpPr>
          <p:spPr bwMode="auto">
            <a:xfrm>
              <a:off x="1763688" y="56149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1" name="Line 231"/>
            <p:cNvSpPr>
              <a:spLocks noChangeShapeType="1"/>
            </p:cNvSpPr>
            <p:nvPr/>
          </p:nvSpPr>
          <p:spPr bwMode="auto">
            <a:xfrm>
              <a:off x="1763688" y="5805488"/>
              <a:ext cx="6000750" cy="0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Rectangle 232"/>
            <p:cNvSpPr>
              <a:spLocks noChangeArrowheads="1"/>
            </p:cNvSpPr>
            <p:nvPr/>
          </p:nvSpPr>
          <p:spPr bwMode="auto">
            <a:xfrm>
              <a:off x="1763688" y="5805488"/>
              <a:ext cx="6000750" cy="95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3" name="Line 233"/>
            <p:cNvSpPr>
              <a:spLocks noChangeShapeType="1"/>
            </p:cNvSpPr>
            <p:nvPr/>
          </p:nvSpPr>
          <p:spPr bwMode="auto">
            <a:xfrm>
              <a:off x="176368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4" name="Rectangle 234"/>
            <p:cNvSpPr>
              <a:spLocks noChangeArrowheads="1"/>
            </p:cNvSpPr>
            <p:nvPr/>
          </p:nvSpPr>
          <p:spPr bwMode="auto">
            <a:xfrm>
              <a:off x="176368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5" name="Line 235"/>
            <p:cNvSpPr>
              <a:spLocks noChangeShapeType="1"/>
            </p:cNvSpPr>
            <p:nvPr/>
          </p:nvSpPr>
          <p:spPr bwMode="auto">
            <a:xfrm>
              <a:off x="262093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6" name="Rectangle 236"/>
            <p:cNvSpPr>
              <a:spLocks noChangeArrowheads="1"/>
            </p:cNvSpPr>
            <p:nvPr/>
          </p:nvSpPr>
          <p:spPr bwMode="auto">
            <a:xfrm>
              <a:off x="262093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7" name="Line 237"/>
            <p:cNvSpPr>
              <a:spLocks noChangeShapeType="1"/>
            </p:cNvSpPr>
            <p:nvPr/>
          </p:nvSpPr>
          <p:spPr bwMode="auto">
            <a:xfrm>
              <a:off x="347818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8" name="Rectangle 238"/>
            <p:cNvSpPr>
              <a:spLocks noChangeArrowheads="1"/>
            </p:cNvSpPr>
            <p:nvPr/>
          </p:nvSpPr>
          <p:spPr bwMode="auto">
            <a:xfrm>
              <a:off x="347818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9" name="Line 239"/>
            <p:cNvSpPr>
              <a:spLocks noChangeShapeType="1"/>
            </p:cNvSpPr>
            <p:nvPr/>
          </p:nvSpPr>
          <p:spPr bwMode="auto">
            <a:xfrm>
              <a:off x="433543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0" name="Rectangle 240"/>
            <p:cNvSpPr>
              <a:spLocks noChangeArrowheads="1"/>
            </p:cNvSpPr>
            <p:nvPr/>
          </p:nvSpPr>
          <p:spPr bwMode="auto">
            <a:xfrm>
              <a:off x="433543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1" name="Line 241"/>
            <p:cNvSpPr>
              <a:spLocks noChangeShapeType="1"/>
            </p:cNvSpPr>
            <p:nvPr/>
          </p:nvSpPr>
          <p:spPr bwMode="auto">
            <a:xfrm>
              <a:off x="519268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2" name="Rectangle 242"/>
            <p:cNvSpPr>
              <a:spLocks noChangeArrowheads="1"/>
            </p:cNvSpPr>
            <p:nvPr/>
          </p:nvSpPr>
          <p:spPr bwMode="auto">
            <a:xfrm>
              <a:off x="519268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3" name="Line 243"/>
            <p:cNvSpPr>
              <a:spLocks noChangeShapeType="1"/>
            </p:cNvSpPr>
            <p:nvPr/>
          </p:nvSpPr>
          <p:spPr bwMode="auto">
            <a:xfrm>
              <a:off x="604993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4" name="Rectangle 244"/>
            <p:cNvSpPr>
              <a:spLocks noChangeArrowheads="1"/>
            </p:cNvSpPr>
            <p:nvPr/>
          </p:nvSpPr>
          <p:spPr bwMode="auto">
            <a:xfrm>
              <a:off x="604993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5" name="Line 245"/>
            <p:cNvSpPr>
              <a:spLocks noChangeShapeType="1"/>
            </p:cNvSpPr>
            <p:nvPr/>
          </p:nvSpPr>
          <p:spPr bwMode="auto">
            <a:xfrm>
              <a:off x="690718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6" name="Rectangle 246"/>
            <p:cNvSpPr>
              <a:spLocks noChangeArrowheads="1"/>
            </p:cNvSpPr>
            <p:nvPr/>
          </p:nvSpPr>
          <p:spPr bwMode="auto">
            <a:xfrm>
              <a:off x="690718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Line 247"/>
            <p:cNvSpPr>
              <a:spLocks noChangeShapeType="1"/>
            </p:cNvSpPr>
            <p:nvPr/>
          </p:nvSpPr>
          <p:spPr bwMode="auto">
            <a:xfrm>
              <a:off x="7764438" y="1042988"/>
              <a:ext cx="0" cy="4772025"/>
            </a:xfrm>
            <a:prstGeom prst="line">
              <a:avLst/>
            </a:prstGeom>
            <a:noFill/>
            <a:ln w="0">
              <a:solidFill>
                <a:srgbClr val="DADCDD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8" name="Rectangle 248"/>
            <p:cNvSpPr>
              <a:spLocks noChangeArrowheads="1"/>
            </p:cNvSpPr>
            <p:nvPr/>
          </p:nvSpPr>
          <p:spPr bwMode="auto">
            <a:xfrm>
              <a:off x="7764438" y="1042988"/>
              <a:ext cx="9525" cy="4772025"/>
            </a:xfrm>
            <a:prstGeom prst="rect">
              <a:avLst/>
            </a:prstGeom>
            <a:solidFill>
              <a:srgbClr val="DADC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chemeClr val="bg1"/>
                </a:solidFill>
              </a:endParaRPr>
            </a:p>
          </p:txBody>
        </p:sp>
      </p:grpSp>
      <p:sp>
        <p:nvSpPr>
          <p:cNvPr id="249" name="TextBox 248"/>
          <p:cNvSpPr txBox="1"/>
          <p:nvPr/>
        </p:nvSpPr>
        <p:spPr>
          <a:xfrm>
            <a:off x="2862447" y="188640"/>
            <a:ext cx="376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“Actual Results” from Illumina analysis</a:t>
            </a:r>
          </a:p>
        </p:txBody>
      </p:sp>
      <p:cxnSp>
        <p:nvCxnSpPr>
          <p:cNvPr id="252" name="Straight Connector 251"/>
          <p:cNvCxnSpPr>
            <a:stCxn id="41" idx="0"/>
          </p:cNvCxnSpPr>
          <p:nvPr/>
        </p:nvCxnSpPr>
        <p:spPr>
          <a:xfrm>
            <a:off x="5244355" y="705083"/>
            <a:ext cx="11182" cy="5940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79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43608" y="1331476"/>
            <a:ext cx="7566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(1) Large numbers:		27,000 or 450,000 or 850,000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8592" y="385500"/>
            <a:ext cx="3505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Intelligence to analyse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043608" y="2145804"/>
            <a:ext cx="4809330" cy="461665"/>
            <a:chOff x="2123728" y="1763524"/>
            <a:chExt cx="4809330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2123728" y="1763524"/>
              <a:ext cx="4809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(2) Non-binary values:		0         1</a:t>
              </a: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6068402" y="2013898"/>
              <a:ext cx="558000" cy="0"/>
            </a:xfrm>
            <a:prstGeom prst="line">
              <a:avLst/>
            </a:prstGeom>
            <a:ln w="28575">
              <a:solidFill>
                <a:srgbClr val="FF0000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-1548680" y="20293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068318" y="2987660"/>
            <a:ext cx="46394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(3) Very small difference:	~3.2%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43719" y="4005064"/>
            <a:ext cx="44205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</a:rPr>
              <a:t>Naturally impossible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09022" y="5025370"/>
            <a:ext cx="40831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</a:rPr>
              <a:t>Artificially possible</a:t>
            </a:r>
          </a:p>
        </p:txBody>
      </p:sp>
    </p:spTree>
    <p:extLst>
      <p:ext uri="{BB962C8B-B14F-4D97-AF65-F5344CB8AC3E}">
        <p14:creationId xmlns:p14="http://schemas.microsoft.com/office/powerpoint/2010/main" val="116863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1" t="11978" r="19492" b="1931"/>
          <a:stretch/>
        </p:blipFill>
        <p:spPr bwMode="auto">
          <a:xfrm>
            <a:off x="1813838" y="731050"/>
            <a:ext cx="5307137" cy="56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6743754" y="6453336"/>
            <a:ext cx="23647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i="1" dirty="0">
                <a:solidFill>
                  <a:srgbClr val="FFC000"/>
                </a:solidFill>
              </a:rPr>
              <a:t>Nature 8</a:t>
            </a:r>
            <a:r>
              <a:rPr lang="en-GB" sz="2000" i="1" baseline="30000" dirty="0">
                <a:solidFill>
                  <a:srgbClr val="FFC000"/>
                </a:solidFill>
              </a:rPr>
              <a:t>th</a:t>
            </a:r>
            <a:r>
              <a:rPr lang="en-GB" sz="2000" i="1" dirty="0">
                <a:solidFill>
                  <a:srgbClr val="FFC000"/>
                </a:solidFill>
              </a:rPr>
              <a:t> April 2014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131840" y="188640"/>
            <a:ext cx="2868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Steve Horvath (UCLA)</a:t>
            </a:r>
          </a:p>
        </p:txBody>
      </p:sp>
    </p:spTree>
    <p:extLst>
      <p:ext uri="{BB962C8B-B14F-4D97-AF65-F5344CB8AC3E}">
        <p14:creationId xmlns:p14="http://schemas.microsoft.com/office/powerpoint/2010/main" val="219291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-80239" y="3429000"/>
            <a:ext cx="1354858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FFC000"/>
                </a:solidFill>
              </a:rPr>
              <a:t> 8,000 X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(82 publicly-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available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data sets)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275626" y="2029316"/>
            <a:ext cx="1784206" cy="4331904"/>
            <a:chOff x="1275626" y="2420888"/>
            <a:chExt cx="1784206" cy="4331904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407924" y="4100884"/>
              <a:ext cx="3539816" cy="17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275626" y="2420888"/>
              <a:ext cx="178286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450,000 CpG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per human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156176" y="2430300"/>
            <a:ext cx="837723" cy="3930920"/>
            <a:chOff x="6156176" y="2821872"/>
            <a:chExt cx="837723" cy="393092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8201" y="5825692"/>
              <a:ext cx="825698" cy="92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9944" y="3215297"/>
              <a:ext cx="784540" cy="853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6156176" y="2821872"/>
              <a:ext cx="792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Ages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6255480" y="4073304"/>
              <a:ext cx="651140" cy="1773572"/>
              <a:chOff x="6804248" y="4073304"/>
              <a:chExt cx="651140" cy="1773572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6982961" y="5385211"/>
                <a:ext cx="34015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solidFill>
                      <a:srgbClr val="FFC000"/>
                    </a:solidFill>
                  </a:rPr>
                  <a:t>0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804248" y="4073304"/>
                <a:ext cx="6511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solidFill>
                      <a:srgbClr val="FFC000"/>
                    </a:solidFill>
                  </a:rPr>
                  <a:t>100</a:t>
                </a:r>
              </a:p>
            </p:txBody>
          </p:sp>
          <p:cxnSp>
            <p:nvCxnSpPr>
              <p:cNvPr id="20" name="Straight Arrow Connector 19"/>
              <p:cNvCxnSpPr/>
              <p:nvPr/>
            </p:nvCxnSpPr>
            <p:spPr>
              <a:xfrm flipV="1">
                <a:off x="7136992" y="4478168"/>
                <a:ext cx="0" cy="936000"/>
              </a:xfrm>
              <a:prstGeom prst="straightConnector1">
                <a:avLst/>
              </a:prstGeom>
              <a:ln w="76200">
                <a:solidFill>
                  <a:schemeClr val="accent5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" name="Group 12"/>
          <p:cNvGrpSpPr/>
          <p:nvPr/>
        </p:nvGrpSpPr>
        <p:grpSpPr>
          <a:xfrm>
            <a:off x="3176552" y="2835052"/>
            <a:ext cx="2808312" cy="3505200"/>
            <a:chOff x="3176552" y="3226624"/>
            <a:chExt cx="2808312" cy="3505200"/>
          </a:xfrm>
        </p:grpSpPr>
        <p:cxnSp>
          <p:nvCxnSpPr>
            <p:cNvPr id="12" name="Straight Arrow Connector 11"/>
            <p:cNvCxnSpPr/>
            <p:nvPr/>
          </p:nvCxnSpPr>
          <p:spPr>
            <a:xfrm>
              <a:off x="3176552" y="32266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3176552" y="33790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3176552" y="35314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3176552" y="36838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Arrow Connector 25"/>
            <p:cNvCxnSpPr/>
            <p:nvPr/>
          </p:nvCxnSpPr>
          <p:spPr>
            <a:xfrm>
              <a:off x="3176552" y="38362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3176552" y="39886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>
              <a:off x="3176552" y="41410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3176552" y="42934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>
              <a:off x="3176552" y="44458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3176552" y="45982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>
              <a:off x="3176552" y="47506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176552" y="49030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>
              <a:off x="3176552" y="50554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/>
            <p:cNvCxnSpPr/>
            <p:nvPr/>
          </p:nvCxnSpPr>
          <p:spPr>
            <a:xfrm>
              <a:off x="3176552" y="52078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3176552" y="53602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Arrow Connector 36"/>
            <p:cNvCxnSpPr/>
            <p:nvPr/>
          </p:nvCxnSpPr>
          <p:spPr>
            <a:xfrm>
              <a:off x="3176552" y="55126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/>
            <p:cNvCxnSpPr/>
            <p:nvPr/>
          </p:nvCxnSpPr>
          <p:spPr>
            <a:xfrm>
              <a:off x="3176552" y="56650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>
              <a:off x="3176552" y="58174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>
              <a:off x="3176552" y="59698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3176552" y="61222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>
              <a:off x="3176552" y="62746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3176552" y="64270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>
              <a:off x="3176552" y="65794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>
              <a:off x="3176552" y="6731824"/>
              <a:ext cx="2808312" cy="0"/>
            </a:xfrm>
            <a:prstGeom prst="straightConnector1">
              <a:avLst/>
            </a:prstGeom>
            <a:ln>
              <a:solidFill>
                <a:schemeClr val="accent6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>
            <a:off x="6125112" y="4419228"/>
            <a:ext cx="359440" cy="432000"/>
            <a:chOff x="6097816" y="4941168"/>
            <a:chExt cx="359440" cy="521680"/>
          </a:xfrm>
        </p:grpSpPr>
        <p:sp>
          <p:nvSpPr>
            <p:cNvPr id="16" name="Oval 15"/>
            <p:cNvSpPr/>
            <p:nvPr/>
          </p:nvSpPr>
          <p:spPr>
            <a:xfrm>
              <a:off x="6097816" y="5223273"/>
              <a:ext cx="217251" cy="239575"/>
            </a:xfrm>
            <a:prstGeom prst="ellipse">
              <a:avLst/>
            </a:prstGeom>
            <a:noFill/>
            <a:ln w="571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V="1">
              <a:off x="6267183" y="4941168"/>
              <a:ext cx="190073" cy="288000"/>
            </a:xfrm>
            <a:prstGeom prst="straightConnector1">
              <a:avLst/>
            </a:prstGeom>
            <a:ln w="57150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6687528" y="4427988"/>
            <a:ext cx="252000" cy="468000"/>
            <a:chOff x="6961912" y="4910104"/>
            <a:chExt cx="288032" cy="579792"/>
          </a:xfrm>
        </p:grpSpPr>
        <p:sp>
          <p:nvSpPr>
            <p:cNvPr id="57" name="Oval 56"/>
            <p:cNvSpPr/>
            <p:nvPr/>
          </p:nvSpPr>
          <p:spPr>
            <a:xfrm flipV="1">
              <a:off x="6993576" y="4910104"/>
              <a:ext cx="217251" cy="239575"/>
            </a:xfrm>
            <a:prstGeom prst="ellipse">
              <a:avLst/>
            </a:prstGeom>
            <a:noFill/>
            <a:ln w="571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7105928" y="5129896"/>
              <a:ext cx="0" cy="360000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961912" y="5314856"/>
              <a:ext cx="288032" cy="0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/>
          <p:cNvGrpSpPr/>
          <p:nvPr/>
        </p:nvGrpSpPr>
        <p:grpSpPr>
          <a:xfrm>
            <a:off x="6969169" y="2789695"/>
            <a:ext cx="2252219" cy="2606581"/>
            <a:chOff x="6969169" y="3314167"/>
            <a:chExt cx="2252219" cy="2473681"/>
          </a:xfrm>
        </p:grpSpPr>
        <p:grpSp>
          <p:nvGrpSpPr>
            <p:cNvPr id="55" name="Group 54"/>
            <p:cNvGrpSpPr/>
            <p:nvPr/>
          </p:nvGrpSpPr>
          <p:grpSpPr>
            <a:xfrm>
              <a:off x="6998571" y="4106331"/>
              <a:ext cx="2049908" cy="1681517"/>
              <a:chOff x="6998571" y="3522961"/>
              <a:chExt cx="2049908" cy="1681517"/>
            </a:xfrm>
          </p:grpSpPr>
          <p:pic>
            <p:nvPicPr>
              <p:cNvPr id="1034" name="Picture 10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98571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5" name="Picture 11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04229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6" name="Picture 12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3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09966" y="4141024"/>
                <a:ext cx="6120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4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5226" y="4671078"/>
                <a:ext cx="558800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9" name="Picture 15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7879" y="4133250"/>
                <a:ext cx="647700" cy="4649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0" name="Picture 16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7879" y="4671078"/>
                <a:ext cx="647700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1" name="Picture 17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4133250"/>
                <a:ext cx="635000" cy="4649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2" name="Picture 18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4679105"/>
                <a:ext cx="648000" cy="51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5" name="TextBox 74"/>
            <p:cNvSpPr txBox="1"/>
            <p:nvPr/>
          </p:nvSpPr>
          <p:spPr>
            <a:xfrm>
              <a:off x="6969169" y="3314167"/>
              <a:ext cx="2252219" cy="788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Multiple Organs 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&amp; Tissues (51)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3909023" y="2852936"/>
            <a:ext cx="1279517" cy="3487316"/>
            <a:chOff x="3909023" y="2852936"/>
            <a:chExt cx="1279517" cy="3487316"/>
          </a:xfrm>
        </p:grpSpPr>
        <p:sp>
          <p:nvSpPr>
            <p:cNvPr id="61" name="TextBox 60"/>
            <p:cNvSpPr txBox="1"/>
            <p:nvPr/>
          </p:nvSpPr>
          <p:spPr>
            <a:xfrm>
              <a:off x="3909023" y="4117548"/>
              <a:ext cx="12795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l-GR" sz="2800" dirty="0">
                  <a:solidFill>
                    <a:srgbClr val="77F999"/>
                  </a:solidFill>
                </a:rPr>
                <a:t>Δ</a:t>
              </a:r>
              <a:r>
                <a:rPr lang="en-GB" sz="2800" dirty="0">
                  <a:solidFill>
                    <a:srgbClr val="77F999"/>
                  </a:solidFill>
                </a:rPr>
                <a:t>=3.2%</a:t>
              </a:r>
            </a:p>
          </p:txBody>
        </p:sp>
        <p:cxnSp>
          <p:nvCxnSpPr>
            <p:cNvPr id="63" name="Straight Arrow Connector 62"/>
            <p:cNvCxnSpPr/>
            <p:nvPr/>
          </p:nvCxnSpPr>
          <p:spPr>
            <a:xfrm flipV="1">
              <a:off x="3981031" y="2860313"/>
              <a:ext cx="0" cy="3479939"/>
            </a:xfrm>
            <a:prstGeom prst="straightConnector1">
              <a:avLst/>
            </a:prstGeom>
            <a:ln>
              <a:solidFill>
                <a:schemeClr val="accent5">
                  <a:lumMod val="20000"/>
                  <a:lumOff val="8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Arrow Connector 80"/>
            <p:cNvCxnSpPr/>
            <p:nvPr/>
          </p:nvCxnSpPr>
          <p:spPr>
            <a:xfrm flipV="1">
              <a:off x="5133159" y="2852936"/>
              <a:ext cx="0" cy="3479939"/>
            </a:xfrm>
            <a:prstGeom prst="straightConnector1">
              <a:avLst/>
            </a:prstGeom>
            <a:ln>
              <a:solidFill>
                <a:schemeClr val="accent5">
                  <a:lumMod val="20000"/>
                  <a:lumOff val="80000"/>
                </a:schemeClr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77C6EBA-E2DD-4944-8EA6-C92A5D108631}"/>
              </a:ext>
            </a:extLst>
          </p:cNvPr>
          <p:cNvSpPr txBox="1"/>
          <p:nvPr/>
        </p:nvSpPr>
        <p:spPr>
          <a:xfrm>
            <a:off x="82209" y="4740077"/>
            <a:ext cx="10299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(Healthy </a:t>
            </a:r>
          </a:p>
          <a:p>
            <a:r>
              <a:rPr lang="en-GB" dirty="0">
                <a:solidFill>
                  <a:srgbClr val="FFC000"/>
                </a:solidFill>
              </a:rPr>
              <a:t>subjects)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163C9B9B-D2A1-49F0-A724-C97BB229C91A}"/>
              </a:ext>
            </a:extLst>
          </p:cNvPr>
          <p:cNvGrpSpPr/>
          <p:nvPr/>
        </p:nvGrpSpPr>
        <p:grpSpPr>
          <a:xfrm>
            <a:off x="2763765" y="13094"/>
            <a:ext cx="3647986" cy="2381866"/>
            <a:chOff x="2763765" y="13094"/>
            <a:chExt cx="3647986" cy="2381866"/>
          </a:xfrm>
        </p:grpSpPr>
        <p:pic>
          <p:nvPicPr>
            <p:cNvPr id="1028" name="Picture 4" descr="Image result for machine brain">
              <a:hlinkClick r:id="rId15"/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15672" y="13094"/>
              <a:ext cx="2930072" cy="14190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7C6771F8-BFFF-4602-AB85-8F4ECC4E8790}"/>
                </a:ext>
              </a:extLst>
            </p:cNvPr>
            <p:cNvSpPr txBox="1"/>
            <p:nvPr/>
          </p:nvSpPr>
          <p:spPr>
            <a:xfrm>
              <a:off x="2763765" y="1471630"/>
              <a:ext cx="36479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/>
                  </a:solidFill>
                </a:rPr>
                <a:t>Chronological age regressed on CpGs</a:t>
              </a:r>
            </a:p>
            <a:p>
              <a:pPr algn="ctr"/>
              <a:r>
                <a:rPr lang="en-GB" dirty="0">
                  <a:solidFill>
                    <a:schemeClr val="accent3"/>
                  </a:solidFill>
                </a:rPr>
                <a:t>Using penalised regression model</a:t>
              </a:r>
            </a:p>
            <a:p>
              <a:pPr algn="ctr"/>
              <a:r>
                <a:rPr lang="en-GB" dirty="0">
                  <a:solidFill>
                    <a:schemeClr val="accent3"/>
                  </a:solidFill>
                </a:rPr>
                <a:t>(Elastic net regression model)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842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1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8" name="Picture 4" descr="Image result for machine brai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386" y="13092"/>
            <a:ext cx="2930072" cy="21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-36512" y="4026376"/>
            <a:ext cx="1354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 8,000 X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275626" y="2029316"/>
            <a:ext cx="1784206" cy="4331904"/>
            <a:chOff x="1275626" y="2420888"/>
            <a:chExt cx="1784206" cy="4331904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407924" y="4100884"/>
              <a:ext cx="3539816" cy="17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275626" y="2420888"/>
              <a:ext cx="178286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450,000 CpG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per human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156176" y="2430300"/>
            <a:ext cx="837723" cy="3930920"/>
            <a:chOff x="6156176" y="2821872"/>
            <a:chExt cx="837723" cy="3930920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8201" y="5825692"/>
              <a:ext cx="825698" cy="92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9944" y="3215297"/>
              <a:ext cx="784540" cy="853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6156176" y="2821872"/>
              <a:ext cx="792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Ages</a:t>
              </a:r>
            </a:p>
          </p:txBody>
        </p:sp>
        <p:grpSp>
          <p:nvGrpSpPr>
            <p:cNvPr id="15" name="Group 14"/>
            <p:cNvGrpSpPr/>
            <p:nvPr/>
          </p:nvGrpSpPr>
          <p:grpSpPr>
            <a:xfrm>
              <a:off x="6255480" y="4073304"/>
              <a:ext cx="651140" cy="1773572"/>
              <a:chOff x="6804248" y="4073304"/>
              <a:chExt cx="651140" cy="1773572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6982961" y="5385211"/>
                <a:ext cx="34015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solidFill>
                      <a:srgbClr val="FFC000"/>
                    </a:solidFill>
                  </a:rPr>
                  <a:t>0</a:t>
                </a: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804248" y="4073304"/>
                <a:ext cx="65114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>
                    <a:solidFill>
                      <a:srgbClr val="FFC000"/>
                    </a:solidFill>
                  </a:rPr>
                  <a:t>100</a:t>
                </a:r>
              </a:p>
            </p:txBody>
          </p:sp>
          <p:cxnSp>
            <p:nvCxnSpPr>
              <p:cNvPr id="20" name="Straight Arrow Connector 19"/>
              <p:cNvCxnSpPr/>
              <p:nvPr/>
            </p:nvCxnSpPr>
            <p:spPr>
              <a:xfrm flipV="1">
                <a:off x="7136992" y="4478168"/>
                <a:ext cx="0" cy="936000"/>
              </a:xfrm>
              <a:prstGeom prst="straightConnector1">
                <a:avLst/>
              </a:prstGeom>
              <a:ln w="76200">
                <a:solidFill>
                  <a:schemeClr val="accent5">
                    <a:lumMod val="20000"/>
                    <a:lumOff val="8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4" name="Group 53"/>
          <p:cNvGrpSpPr/>
          <p:nvPr/>
        </p:nvGrpSpPr>
        <p:grpSpPr>
          <a:xfrm>
            <a:off x="6171257" y="4469168"/>
            <a:ext cx="359440" cy="432000"/>
            <a:chOff x="6097816" y="4941168"/>
            <a:chExt cx="359440" cy="521680"/>
          </a:xfrm>
        </p:grpSpPr>
        <p:sp>
          <p:nvSpPr>
            <p:cNvPr id="16" name="Oval 15"/>
            <p:cNvSpPr/>
            <p:nvPr/>
          </p:nvSpPr>
          <p:spPr>
            <a:xfrm>
              <a:off x="6097816" y="5223273"/>
              <a:ext cx="217251" cy="239575"/>
            </a:xfrm>
            <a:prstGeom prst="ellipse">
              <a:avLst/>
            </a:prstGeom>
            <a:noFill/>
            <a:ln w="571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Straight Arrow Connector 17"/>
            <p:cNvCxnSpPr/>
            <p:nvPr/>
          </p:nvCxnSpPr>
          <p:spPr>
            <a:xfrm flipV="1">
              <a:off x="6267183" y="4941168"/>
              <a:ext cx="190073" cy="288000"/>
            </a:xfrm>
            <a:prstGeom prst="straightConnector1">
              <a:avLst/>
            </a:prstGeom>
            <a:ln w="57150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6687528" y="4481153"/>
            <a:ext cx="252000" cy="468000"/>
            <a:chOff x="6961912" y="4910104"/>
            <a:chExt cx="288032" cy="579792"/>
          </a:xfrm>
        </p:grpSpPr>
        <p:sp>
          <p:nvSpPr>
            <p:cNvPr id="57" name="Oval 56"/>
            <p:cNvSpPr/>
            <p:nvPr/>
          </p:nvSpPr>
          <p:spPr>
            <a:xfrm flipV="1">
              <a:off x="6993576" y="4910104"/>
              <a:ext cx="217251" cy="239575"/>
            </a:xfrm>
            <a:prstGeom prst="ellipse">
              <a:avLst/>
            </a:prstGeom>
            <a:noFill/>
            <a:ln w="5715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/>
            <p:nvPr/>
          </p:nvCxnSpPr>
          <p:spPr>
            <a:xfrm>
              <a:off x="7105928" y="5129896"/>
              <a:ext cx="0" cy="360000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961912" y="5314856"/>
              <a:ext cx="288032" cy="0"/>
            </a:xfrm>
            <a:prstGeom prst="line">
              <a:avLst/>
            </a:prstGeom>
            <a:ln w="5715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/>
          <p:cNvGrpSpPr/>
          <p:nvPr/>
        </p:nvGrpSpPr>
        <p:grpSpPr>
          <a:xfrm>
            <a:off x="6911100" y="3254899"/>
            <a:ext cx="2183290" cy="2141377"/>
            <a:chOff x="6911100" y="3646471"/>
            <a:chExt cx="2183290" cy="2141377"/>
          </a:xfrm>
        </p:grpSpPr>
        <p:grpSp>
          <p:nvGrpSpPr>
            <p:cNvPr id="55" name="Group 54"/>
            <p:cNvGrpSpPr/>
            <p:nvPr/>
          </p:nvGrpSpPr>
          <p:grpSpPr>
            <a:xfrm>
              <a:off x="6998571" y="4106331"/>
              <a:ext cx="2049908" cy="1681517"/>
              <a:chOff x="6998571" y="3522961"/>
              <a:chExt cx="2049908" cy="1681517"/>
            </a:xfrm>
          </p:grpSpPr>
          <p:pic>
            <p:nvPicPr>
              <p:cNvPr id="1034" name="Picture 10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98571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5" name="Picture 11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04229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6" name="Picture 12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3522961"/>
                <a:ext cx="635000" cy="5461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7" name="Picture 13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09966" y="4141024"/>
                <a:ext cx="612000" cy="457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8" name="Picture 14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45226" y="4671078"/>
                <a:ext cx="558800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39" name="Picture 15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7879" y="4133250"/>
                <a:ext cx="647700" cy="4649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0" name="Picture 16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97879" y="4671078"/>
                <a:ext cx="647700" cy="533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1" name="Picture 17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4133250"/>
                <a:ext cx="635000" cy="4649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42" name="Picture 18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00479" y="4679105"/>
                <a:ext cx="648000" cy="518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5" name="TextBox 74"/>
            <p:cNvSpPr txBox="1"/>
            <p:nvPr/>
          </p:nvSpPr>
          <p:spPr>
            <a:xfrm>
              <a:off x="6911100" y="3646471"/>
              <a:ext cx="21832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Multiple Organs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164842" y="2944105"/>
            <a:ext cx="2847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Age-related CpG: Thousands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340784" y="3365588"/>
            <a:ext cx="2455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Age-predictive CpG: 353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3509648" y="3805067"/>
            <a:ext cx="2359444" cy="490988"/>
            <a:chOff x="4294564" y="1469683"/>
            <a:chExt cx="2812678" cy="1680845"/>
          </a:xfrm>
        </p:grpSpPr>
        <p:sp>
          <p:nvSpPr>
            <p:cNvPr id="65" name="Right Triangle 64"/>
            <p:cNvSpPr/>
            <p:nvPr/>
          </p:nvSpPr>
          <p:spPr>
            <a:xfrm>
              <a:off x="4306074" y="2411075"/>
              <a:ext cx="1584176" cy="739453"/>
            </a:xfrm>
            <a:prstGeom prst="rtTriangl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Right Triangle 65"/>
            <p:cNvSpPr/>
            <p:nvPr/>
          </p:nvSpPr>
          <p:spPr>
            <a:xfrm flipH="1">
              <a:off x="4294564" y="1521674"/>
              <a:ext cx="1584176" cy="739453"/>
            </a:xfrm>
            <a:prstGeom prst="rtTriangl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5925881" y="1469683"/>
              <a:ext cx="1156494" cy="5723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193 CpGs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950748" y="2304191"/>
              <a:ext cx="1156494" cy="5723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160 CpGs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88696" y="5151401"/>
            <a:ext cx="3058722" cy="1445951"/>
            <a:chOff x="3088696" y="5077304"/>
            <a:chExt cx="3058722" cy="1445951"/>
          </a:xfrm>
        </p:grpSpPr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209" b="11737"/>
            <a:stretch/>
          </p:blipFill>
          <p:spPr>
            <a:xfrm>
              <a:off x="4072829" y="5077304"/>
              <a:ext cx="916010" cy="7560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3" name="TextBox 72"/>
            <p:cNvSpPr txBox="1"/>
            <p:nvPr/>
          </p:nvSpPr>
          <p:spPr>
            <a:xfrm>
              <a:off x="3088696" y="5876924"/>
              <a:ext cx="305872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77F999"/>
                  </a:solidFill>
                </a:rPr>
                <a:t>Epigenetic clock/Horvath clock</a:t>
              </a:r>
            </a:p>
            <a:p>
              <a:pPr algn="ctr"/>
              <a:r>
                <a:rPr lang="en-GB" dirty="0">
                  <a:solidFill>
                    <a:srgbClr val="77F999"/>
                  </a:solidFill>
                </a:rPr>
                <a:t>Multi-tissue Age Predictor</a:t>
              </a: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3030356" y="4386370"/>
            <a:ext cx="3485748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77F999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Epigenetic Age </a:t>
            </a:r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= -15.7(CpG</a:t>
            </a:r>
            <a:r>
              <a:rPr lang="en-GB" sz="1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1</a:t>
            </a:r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) + 3.4(CpG</a:t>
            </a:r>
            <a:r>
              <a:rPr lang="en-GB" sz="1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2</a:t>
            </a:r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) </a:t>
            </a:r>
          </a:p>
          <a:p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+ 12.8(CpG</a:t>
            </a:r>
            <a:r>
              <a:rPr lang="en-GB" sz="1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3</a:t>
            </a:r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) – 14.4(CpG</a:t>
            </a:r>
            <a:r>
              <a:rPr lang="en-GB" sz="1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4</a:t>
            </a:r>
            <a:r>
              <a:rPr lang="en-GB" sz="20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)…….</a:t>
            </a:r>
          </a:p>
        </p:txBody>
      </p:sp>
    </p:spTree>
    <p:extLst>
      <p:ext uri="{BB962C8B-B14F-4D97-AF65-F5344CB8AC3E}">
        <p14:creationId xmlns:p14="http://schemas.microsoft.com/office/powerpoint/2010/main" val="271854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2" grpId="0"/>
      <p:bldP spid="7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855730" y="116632"/>
            <a:ext cx="34083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  <a:cs typeface="Arabic Typesetting" panose="03020402040406030203" pitchFamily="66" charset="-78"/>
              </a:rPr>
              <a:t>Multi-tissue age predictor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  <a:cs typeface="Arabic Typesetting" panose="03020402040406030203" pitchFamily="66" charset="-78"/>
              </a:rPr>
              <a:t>(Horvath Clock)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644008" y="1738312"/>
            <a:ext cx="122413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 rot="16200000">
            <a:off x="-805523" y="3041972"/>
            <a:ext cx="3347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Chronological Age (years)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00777" y="5276850"/>
            <a:ext cx="2937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Epigenetic Age (years)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133474" y="1268760"/>
            <a:ext cx="7082127" cy="4008090"/>
            <a:chOff x="1133474" y="1268760"/>
            <a:chExt cx="7082127" cy="4008090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68" t="24139" r="20546" b="21725"/>
            <a:stretch/>
          </p:blipFill>
          <p:spPr bwMode="auto">
            <a:xfrm>
              <a:off x="1133474" y="1268760"/>
              <a:ext cx="7082127" cy="4008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7236296" y="2636912"/>
              <a:ext cx="360040" cy="2880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" name="Rectangle 4"/>
          <p:cNvSpPr/>
          <p:nvPr/>
        </p:nvSpPr>
        <p:spPr>
          <a:xfrm>
            <a:off x="1133474" y="1268760"/>
            <a:ext cx="7082127" cy="400809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10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5715F669-B7F1-4BB5-9485-B4631CA05A9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35" t="24828" r="19397" b="13333"/>
          <a:stretch/>
        </p:blipFill>
        <p:spPr bwMode="auto">
          <a:xfrm>
            <a:off x="2610282" y="3788736"/>
            <a:ext cx="4554006" cy="2734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1" t="24598" r="20402" b="13104"/>
          <a:stretch/>
        </p:blipFill>
        <p:spPr bwMode="auto">
          <a:xfrm>
            <a:off x="4628019" y="764704"/>
            <a:ext cx="4411925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3728" y="-27384"/>
            <a:ext cx="47981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Multi-tissue age predictor on </a:t>
            </a:r>
            <a:r>
              <a:rPr lang="en-GB" sz="3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Blood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1" t="32153" r="17816" b="6437"/>
          <a:stretch/>
        </p:blipFill>
        <p:spPr bwMode="auto">
          <a:xfrm>
            <a:off x="171154" y="764704"/>
            <a:ext cx="4352827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3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AFB2A4A-E9B9-4A52-9DE7-E0C42C51CEB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7" t="26206" r="22270" b="11955"/>
          <a:stretch/>
        </p:blipFill>
        <p:spPr bwMode="auto">
          <a:xfrm>
            <a:off x="35496" y="1331824"/>
            <a:ext cx="4515926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1" t="24828" r="18391" b="11954"/>
          <a:stretch/>
        </p:blipFill>
        <p:spPr bwMode="auto">
          <a:xfrm>
            <a:off x="4551422" y="1325322"/>
            <a:ext cx="4535099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04658" y="75982"/>
            <a:ext cx="47436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Multi-tissue age predictor on </a:t>
            </a:r>
            <a:r>
              <a:rPr lang="en-GB" sz="3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Brain</a:t>
            </a:r>
          </a:p>
        </p:txBody>
      </p:sp>
    </p:spTree>
    <p:extLst>
      <p:ext uri="{BB962C8B-B14F-4D97-AF65-F5344CB8AC3E}">
        <p14:creationId xmlns:p14="http://schemas.microsoft.com/office/powerpoint/2010/main" val="1011948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B98B7291-0E5C-490F-BA1B-B71D3C0EC890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763688" y="75982"/>
            <a:ext cx="55435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Multi-tissue age predictor on </a:t>
            </a:r>
            <a:r>
              <a:rPr lang="en-GB" sz="3600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vital organs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3" t="28276" r="28161" b="9425"/>
          <a:stretch/>
        </p:blipFill>
        <p:spPr bwMode="auto">
          <a:xfrm>
            <a:off x="0" y="1052736"/>
            <a:ext cx="4270583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8" t="28046" r="21121" b="10115"/>
          <a:stretch/>
        </p:blipFill>
        <p:spPr bwMode="auto">
          <a:xfrm>
            <a:off x="4270583" y="1052736"/>
            <a:ext cx="4373531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73" t="27585" r="22127" b="10116"/>
          <a:stretch/>
        </p:blipFill>
        <p:spPr bwMode="auto">
          <a:xfrm>
            <a:off x="2030711" y="3933056"/>
            <a:ext cx="4391734" cy="27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980544" y="1325002"/>
            <a:ext cx="7200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276314" y="1325002"/>
            <a:ext cx="7200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740268" y="4221088"/>
            <a:ext cx="7200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527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809853" y="2233438"/>
            <a:ext cx="5838722" cy="2857143"/>
            <a:chOff x="1809853" y="2233438"/>
            <a:chExt cx="5838722" cy="2857143"/>
          </a:xfrm>
        </p:grpSpPr>
        <p:pic>
          <p:nvPicPr>
            <p:cNvPr id="3" name="Picture 5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011" t="43061" r="18619" b="13588"/>
            <a:stretch/>
          </p:blipFill>
          <p:spPr bwMode="auto">
            <a:xfrm>
              <a:off x="1809853" y="2233438"/>
              <a:ext cx="5838722" cy="2857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7236296" y="2521471"/>
              <a:ext cx="288032" cy="2879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 rot="16200000">
            <a:off x="149169" y="3377178"/>
            <a:ext cx="28266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Chronological Age (years)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50998" y="5090582"/>
            <a:ext cx="2937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Epigenetic Age (years)</a:t>
            </a:r>
          </a:p>
        </p:txBody>
      </p:sp>
      <p:sp>
        <p:nvSpPr>
          <p:cNvPr id="6" name="Oval 5"/>
          <p:cNvSpPr/>
          <p:nvPr/>
        </p:nvSpPr>
        <p:spPr>
          <a:xfrm>
            <a:off x="5445195" y="2809371"/>
            <a:ext cx="28800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82821" y="2823220"/>
            <a:ext cx="15447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3300"/>
                </a:solidFill>
              </a:rPr>
              <a:t>Age </a:t>
            </a:r>
          </a:p>
          <a:p>
            <a:pPr algn="ctr"/>
            <a:r>
              <a:rPr lang="en-GB" b="1" dirty="0">
                <a:solidFill>
                  <a:srgbClr val="003300"/>
                </a:solidFill>
              </a:rPr>
              <a:t>“acceleration”</a:t>
            </a:r>
          </a:p>
        </p:txBody>
      </p:sp>
      <p:sp>
        <p:nvSpPr>
          <p:cNvPr id="7" name="Oval 6"/>
          <p:cNvSpPr/>
          <p:nvPr/>
        </p:nvSpPr>
        <p:spPr>
          <a:xfrm>
            <a:off x="4125094" y="2233439"/>
            <a:ext cx="288000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25673" y="2233438"/>
            <a:ext cx="15710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3300"/>
                </a:solidFill>
              </a:rPr>
              <a:t>Age </a:t>
            </a:r>
          </a:p>
          <a:p>
            <a:pPr algn="ctr"/>
            <a:r>
              <a:rPr lang="en-GB" b="1" dirty="0">
                <a:solidFill>
                  <a:srgbClr val="003300"/>
                </a:solidFill>
              </a:rPr>
              <a:t>“deceleration”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347864" y="1052736"/>
            <a:ext cx="2461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</a:rPr>
              <a:t>The Outliers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09853" y="2233439"/>
            <a:ext cx="5838722" cy="285714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959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7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9592" y="1927277"/>
            <a:ext cx="6830924" cy="707886"/>
            <a:chOff x="899592" y="942628"/>
            <a:chExt cx="6830924" cy="707886"/>
          </a:xfrm>
        </p:grpSpPr>
        <p:sp>
          <p:nvSpPr>
            <p:cNvPr id="65" name="Isosceles Triangle 64"/>
            <p:cNvSpPr/>
            <p:nvPr/>
          </p:nvSpPr>
          <p:spPr>
            <a:xfrm flipH="1">
              <a:off x="899592" y="1067778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5669054" y="942628"/>
              <a:ext cx="20614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Chronological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(Passing of time)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13240" y="4338308"/>
            <a:ext cx="7623505" cy="707886"/>
            <a:chOff x="1489304" y="4259917"/>
            <a:chExt cx="7623505" cy="707886"/>
          </a:xfrm>
        </p:grpSpPr>
        <p:sp>
          <p:nvSpPr>
            <p:cNvPr id="67" name="Isosceles Triangle 66"/>
            <p:cNvSpPr/>
            <p:nvPr/>
          </p:nvSpPr>
          <p:spPr>
            <a:xfrm flipH="1">
              <a:off x="1489304" y="4365975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275237" y="4259917"/>
              <a:ext cx="28375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Biological Age 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(Probability of pathology)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99592" y="3076741"/>
            <a:ext cx="8101905" cy="707886"/>
            <a:chOff x="899592" y="2092092"/>
            <a:chExt cx="8101905" cy="707886"/>
          </a:xfrm>
        </p:grpSpPr>
        <p:sp>
          <p:nvSpPr>
            <p:cNvPr id="74" name="Isosceles Triangle 73"/>
            <p:cNvSpPr/>
            <p:nvPr/>
          </p:nvSpPr>
          <p:spPr>
            <a:xfrm flipH="1">
              <a:off x="899592" y="2207120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685525" y="2092092"/>
              <a:ext cx="33159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Epigenetic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(Changes in DNA methylation)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493310" y="2754220"/>
            <a:ext cx="568222" cy="1230519"/>
            <a:chOff x="4069374" y="2187448"/>
            <a:chExt cx="568222" cy="1230519"/>
          </a:xfrm>
        </p:grpSpPr>
        <p:cxnSp>
          <p:nvCxnSpPr>
            <p:cNvPr id="77" name="Straight Connector 76"/>
            <p:cNvCxnSpPr/>
            <p:nvPr/>
          </p:nvCxnSpPr>
          <p:spPr>
            <a:xfrm>
              <a:off x="4499992" y="2911296"/>
              <a:ext cx="0" cy="216024"/>
            </a:xfrm>
            <a:prstGeom prst="line">
              <a:avLst/>
            </a:prstGeom>
            <a:ln w="76200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Arrow Connector 77"/>
            <p:cNvCxnSpPr/>
            <p:nvPr/>
          </p:nvCxnSpPr>
          <p:spPr>
            <a:xfrm>
              <a:off x="4069374" y="2187448"/>
              <a:ext cx="362378" cy="620477"/>
            </a:xfrm>
            <a:prstGeom prst="straightConnector1">
              <a:avLst/>
            </a:prstGeom>
            <a:ln w="28575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78"/>
            <p:cNvSpPr txBox="1"/>
            <p:nvPr/>
          </p:nvSpPr>
          <p:spPr>
            <a:xfrm>
              <a:off x="4369574" y="3140968"/>
              <a:ext cx="2680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3763887" y="3971091"/>
            <a:ext cx="386644" cy="1330117"/>
            <a:chOff x="4339951" y="3404319"/>
            <a:chExt cx="386644" cy="1330117"/>
          </a:xfrm>
        </p:grpSpPr>
        <p:cxnSp>
          <p:nvCxnSpPr>
            <p:cNvPr id="81" name="Straight Connector 80"/>
            <p:cNvCxnSpPr/>
            <p:nvPr/>
          </p:nvCxnSpPr>
          <p:spPr>
            <a:xfrm>
              <a:off x="4517408" y="4162728"/>
              <a:ext cx="0" cy="216024"/>
            </a:xfrm>
            <a:prstGeom prst="line">
              <a:avLst/>
            </a:prstGeom>
            <a:ln w="76200"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Arrow Connector 81"/>
            <p:cNvCxnSpPr/>
            <p:nvPr/>
          </p:nvCxnSpPr>
          <p:spPr>
            <a:xfrm>
              <a:off x="4503585" y="3404319"/>
              <a:ext cx="0" cy="58709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339951" y="4365104"/>
              <a:ext cx="3866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P</a:t>
              </a:r>
              <a:r>
                <a:rPr lang="en-GB" baseline="-25000" dirty="0"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3303152" y="2785284"/>
            <a:ext cx="274434" cy="1206720"/>
            <a:chOff x="3879216" y="2218512"/>
            <a:chExt cx="274434" cy="1206720"/>
          </a:xfrm>
        </p:grpSpPr>
        <p:sp>
          <p:nvSpPr>
            <p:cNvPr id="86" name="TextBox 85"/>
            <p:cNvSpPr txBox="1"/>
            <p:nvPr/>
          </p:nvSpPr>
          <p:spPr>
            <a:xfrm>
              <a:off x="3879216" y="3148233"/>
              <a:ext cx="2744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>
                  <a:solidFill>
                    <a:schemeClr val="bg1"/>
                  </a:solidFill>
                </a:rPr>
                <a:t>A</a:t>
              </a:r>
            </a:p>
          </p:txBody>
        </p:sp>
        <p:grpSp>
          <p:nvGrpSpPr>
            <p:cNvPr id="87" name="Group 86"/>
            <p:cNvGrpSpPr/>
            <p:nvPr/>
          </p:nvGrpSpPr>
          <p:grpSpPr>
            <a:xfrm>
              <a:off x="3995936" y="2218512"/>
              <a:ext cx="0" cy="905040"/>
              <a:chOff x="3995936" y="2218512"/>
              <a:chExt cx="0" cy="905040"/>
            </a:xfrm>
          </p:grpSpPr>
          <p:cxnSp>
            <p:nvCxnSpPr>
              <p:cNvPr id="88" name="Straight Connector 87"/>
              <p:cNvCxnSpPr/>
              <p:nvPr/>
            </p:nvCxnSpPr>
            <p:spPr>
              <a:xfrm>
                <a:off x="3995936" y="2907528"/>
                <a:ext cx="0" cy="216024"/>
              </a:xfrm>
              <a:prstGeom prst="line">
                <a:avLst/>
              </a:prstGeom>
              <a:ln w="762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Arrow Connector 88"/>
              <p:cNvCxnSpPr/>
              <p:nvPr/>
            </p:nvCxnSpPr>
            <p:spPr>
              <a:xfrm>
                <a:off x="3995936" y="2218512"/>
                <a:ext cx="0" cy="587097"/>
              </a:xfrm>
              <a:prstGeom prst="straightConnector1">
                <a:avLst/>
              </a:prstGeom>
              <a:ln w="28575">
                <a:solidFill>
                  <a:schemeClr val="bg1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0" name="Group 89"/>
          <p:cNvGrpSpPr/>
          <p:nvPr/>
        </p:nvGrpSpPr>
        <p:grpSpPr>
          <a:xfrm>
            <a:off x="3262208" y="3953675"/>
            <a:ext cx="376065" cy="1338241"/>
            <a:chOff x="3838272" y="3386903"/>
            <a:chExt cx="376065" cy="1338241"/>
          </a:xfrm>
        </p:grpSpPr>
        <p:cxnSp>
          <p:nvCxnSpPr>
            <p:cNvPr id="91" name="Straight Connector 90"/>
            <p:cNvCxnSpPr/>
            <p:nvPr/>
          </p:nvCxnSpPr>
          <p:spPr>
            <a:xfrm>
              <a:off x="4013352" y="4162728"/>
              <a:ext cx="0" cy="216024"/>
            </a:xfrm>
            <a:prstGeom prst="line">
              <a:avLst/>
            </a:prstGeom>
            <a:ln w="762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Box 91"/>
            <p:cNvSpPr txBox="1"/>
            <p:nvPr/>
          </p:nvSpPr>
          <p:spPr>
            <a:xfrm>
              <a:off x="3838272" y="4355812"/>
              <a:ext cx="3760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P</a:t>
              </a:r>
              <a:r>
                <a:rPr lang="en-GB" baseline="-25000" dirty="0">
                  <a:solidFill>
                    <a:schemeClr val="bg1"/>
                  </a:solidFill>
                </a:rPr>
                <a:t>A</a:t>
              </a:r>
            </a:p>
          </p:txBody>
        </p:sp>
        <p:cxnSp>
          <p:nvCxnSpPr>
            <p:cNvPr id="93" name="Straight Arrow Connector 92"/>
            <p:cNvCxnSpPr/>
            <p:nvPr/>
          </p:nvCxnSpPr>
          <p:spPr>
            <a:xfrm>
              <a:off x="4009584" y="3386903"/>
              <a:ext cx="0" cy="587097"/>
            </a:xfrm>
            <a:prstGeom prst="straightConnector1">
              <a:avLst/>
            </a:prstGeom>
            <a:ln w="28575"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5" name="TextBox 94"/>
          <p:cNvSpPr txBox="1"/>
          <p:nvPr/>
        </p:nvSpPr>
        <p:spPr>
          <a:xfrm>
            <a:off x="3657282" y="2704763"/>
            <a:ext cx="22108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Accelerated ageing !</a:t>
            </a:r>
          </a:p>
        </p:txBody>
      </p:sp>
      <p:grpSp>
        <p:nvGrpSpPr>
          <p:cNvPr id="96" name="Group 95"/>
          <p:cNvGrpSpPr/>
          <p:nvPr/>
        </p:nvGrpSpPr>
        <p:grpSpPr>
          <a:xfrm>
            <a:off x="3287116" y="2339588"/>
            <a:ext cx="774466" cy="483731"/>
            <a:chOff x="3863180" y="1772816"/>
            <a:chExt cx="774466" cy="483731"/>
          </a:xfrm>
        </p:grpSpPr>
        <p:grpSp>
          <p:nvGrpSpPr>
            <p:cNvPr id="97" name="Group 96"/>
            <p:cNvGrpSpPr/>
            <p:nvPr/>
          </p:nvGrpSpPr>
          <p:grpSpPr>
            <a:xfrm>
              <a:off x="3863180" y="1772816"/>
              <a:ext cx="274434" cy="483731"/>
              <a:chOff x="3863180" y="1772816"/>
              <a:chExt cx="274434" cy="483731"/>
            </a:xfrm>
          </p:grpSpPr>
          <p:cxnSp>
            <p:nvCxnSpPr>
              <p:cNvPr id="101" name="Straight Connector 100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TextBox 101"/>
              <p:cNvSpPr txBox="1"/>
              <p:nvPr/>
            </p:nvSpPr>
            <p:spPr>
              <a:xfrm>
                <a:off x="3863180" y="1979548"/>
                <a:ext cx="2744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grpSp>
          <p:nvGrpSpPr>
            <p:cNvPr id="98" name="Group 97"/>
            <p:cNvGrpSpPr/>
            <p:nvPr/>
          </p:nvGrpSpPr>
          <p:grpSpPr>
            <a:xfrm>
              <a:off x="4369624" y="1772816"/>
              <a:ext cx="268022" cy="483731"/>
              <a:chOff x="3863180" y="1772816"/>
              <a:chExt cx="268022" cy="483731"/>
            </a:xfrm>
          </p:grpSpPr>
          <p:cxnSp>
            <p:nvCxnSpPr>
              <p:cNvPr id="99" name="Straight Connector 98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TextBox 99"/>
              <p:cNvSpPr txBox="1"/>
              <p:nvPr/>
            </p:nvSpPr>
            <p:spPr>
              <a:xfrm>
                <a:off x="3863180" y="1979548"/>
                <a:ext cx="26802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</p:grpSp>
      <p:sp>
        <p:nvSpPr>
          <p:cNvPr id="103" name="TextBox 102"/>
          <p:cNvSpPr txBox="1"/>
          <p:nvPr/>
        </p:nvSpPr>
        <p:spPr>
          <a:xfrm>
            <a:off x="1142588" y="1082117"/>
            <a:ext cx="7044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cs typeface="Arabic Typesetting" panose="03020402040406030203" pitchFamily="66" charset="-78"/>
              </a:rPr>
              <a:t>What could epigenetic age accel./</a:t>
            </a:r>
            <a:r>
              <a:rPr lang="en-GB" sz="2800" dirty="0" err="1">
                <a:solidFill>
                  <a:srgbClr val="FFC000"/>
                </a:solidFill>
                <a:cs typeface="Arabic Typesetting" panose="03020402040406030203" pitchFamily="66" charset="-78"/>
              </a:rPr>
              <a:t>decel</a:t>
            </a:r>
            <a:r>
              <a:rPr lang="en-GB" sz="2800" dirty="0">
                <a:solidFill>
                  <a:srgbClr val="FFC000"/>
                </a:solidFill>
                <a:cs typeface="Arabic Typesetting" panose="03020402040406030203" pitchFamily="66" charset="-78"/>
              </a:rPr>
              <a:t>. mean?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892379" y="2708920"/>
            <a:ext cx="2095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Decelerated ageing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3489542" y="3960651"/>
            <a:ext cx="469062" cy="620477"/>
            <a:chOff x="3489542" y="3960651"/>
            <a:chExt cx="469062" cy="620477"/>
          </a:xfrm>
        </p:grpSpPr>
        <p:cxnSp>
          <p:nvCxnSpPr>
            <p:cNvPr id="48" name="Straight Arrow Connector 47"/>
            <p:cNvCxnSpPr/>
            <p:nvPr/>
          </p:nvCxnSpPr>
          <p:spPr>
            <a:xfrm flipH="1">
              <a:off x="3489542" y="3960651"/>
              <a:ext cx="362378" cy="62047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3666536" y="4101989"/>
              <a:ext cx="2920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?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734509" y="2757465"/>
            <a:ext cx="631459" cy="2537782"/>
            <a:chOff x="2734509" y="2757465"/>
            <a:chExt cx="631459" cy="2537782"/>
          </a:xfrm>
        </p:grpSpPr>
        <p:grpSp>
          <p:nvGrpSpPr>
            <p:cNvPr id="104" name="Group 103"/>
            <p:cNvGrpSpPr/>
            <p:nvPr/>
          </p:nvGrpSpPr>
          <p:grpSpPr>
            <a:xfrm>
              <a:off x="2734509" y="2757465"/>
              <a:ext cx="543685" cy="2537782"/>
              <a:chOff x="3238565" y="1772816"/>
              <a:chExt cx="543685" cy="2537782"/>
            </a:xfrm>
          </p:grpSpPr>
          <p:cxnSp>
            <p:nvCxnSpPr>
              <p:cNvPr id="105" name="Straight Connector 104"/>
              <p:cNvCxnSpPr/>
              <p:nvPr/>
            </p:nvCxnSpPr>
            <p:spPr>
              <a:xfrm>
                <a:off x="3419872" y="2503529"/>
                <a:ext cx="0" cy="216024"/>
              </a:xfrm>
              <a:prstGeom prst="line">
                <a:avLst/>
              </a:prstGeom>
              <a:ln w="76200">
                <a:solidFill>
                  <a:srgbClr val="FFFF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6" name="Group 105"/>
              <p:cNvGrpSpPr/>
              <p:nvPr/>
            </p:nvGrpSpPr>
            <p:grpSpPr>
              <a:xfrm>
                <a:off x="3238565" y="1772816"/>
                <a:ext cx="543685" cy="2537782"/>
                <a:chOff x="3238565" y="1772816"/>
                <a:chExt cx="543685" cy="2537782"/>
              </a:xfrm>
            </p:grpSpPr>
            <p:cxnSp>
              <p:nvCxnSpPr>
                <p:cNvPr id="107" name="Straight Arrow Connector 106"/>
                <p:cNvCxnSpPr/>
                <p:nvPr/>
              </p:nvCxnSpPr>
              <p:spPr>
                <a:xfrm flipH="1">
                  <a:off x="3419872" y="1772816"/>
                  <a:ext cx="362378" cy="620477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headEnd type="non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Straight Arrow Connector 107"/>
                <p:cNvCxnSpPr/>
                <p:nvPr/>
              </p:nvCxnSpPr>
              <p:spPr>
                <a:xfrm>
                  <a:off x="3419872" y="2971649"/>
                  <a:ext cx="0" cy="612000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prstDash val="sysDash"/>
                  <a:headEnd type="none" w="med" len="med"/>
                  <a:tailEnd type="triangl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Straight Connector 108"/>
                <p:cNvCxnSpPr/>
                <p:nvPr/>
              </p:nvCxnSpPr>
              <p:spPr>
                <a:xfrm>
                  <a:off x="3419872" y="3762579"/>
                  <a:ext cx="0" cy="180000"/>
                </a:xfrm>
                <a:prstGeom prst="line">
                  <a:avLst/>
                </a:prstGeom>
                <a:ln w="7620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0" name="TextBox 109"/>
                <p:cNvSpPr txBox="1"/>
                <p:nvPr/>
              </p:nvSpPr>
              <p:spPr>
                <a:xfrm>
                  <a:off x="3297468" y="2730186"/>
                  <a:ext cx="266420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GB" sz="1200" b="1" dirty="0">
                      <a:solidFill>
                        <a:schemeClr val="bg1"/>
                      </a:solidFill>
                    </a:rPr>
                    <a:t>C</a:t>
                  </a:r>
                </a:p>
              </p:txBody>
            </p:sp>
            <p:sp>
              <p:nvSpPr>
                <p:cNvPr id="111" name="TextBox 110"/>
                <p:cNvSpPr txBox="1"/>
                <p:nvPr/>
              </p:nvSpPr>
              <p:spPr>
                <a:xfrm>
                  <a:off x="3238565" y="3941266"/>
                  <a:ext cx="38504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GB" dirty="0">
                      <a:solidFill>
                        <a:schemeClr val="bg1"/>
                      </a:solidFill>
                    </a:rPr>
                    <a:t>P</a:t>
                  </a:r>
                  <a:r>
                    <a:rPr lang="en-GB" b="1" baseline="-25000" dirty="0">
                      <a:solidFill>
                        <a:schemeClr val="bg1"/>
                      </a:solidFill>
                    </a:rPr>
                    <a:t>C</a:t>
                  </a:r>
                </a:p>
              </p:txBody>
            </p:sp>
          </p:grpSp>
        </p:grpSp>
        <p:cxnSp>
          <p:nvCxnSpPr>
            <p:cNvPr id="50" name="Straight Arrow Connector 49"/>
            <p:cNvCxnSpPr/>
            <p:nvPr/>
          </p:nvCxnSpPr>
          <p:spPr>
            <a:xfrm>
              <a:off x="3003590" y="3960651"/>
              <a:ext cx="362378" cy="62047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2875340" y="4092838"/>
              <a:ext cx="29206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7834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7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1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9592" y="692696"/>
            <a:ext cx="6830924" cy="707886"/>
            <a:chOff x="899592" y="942628"/>
            <a:chExt cx="6830924" cy="707886"/>
          </a:xfrm>
        </p:grpSpPr>
        <p:sp>
          <p:nvSpPr>
            <p:cNvPr id="65" name="Isosceles Triangle 64"/>
            <p:cNvSpPr/>
            <p:nvPr/>
          </p:nvSpPr>
          <p:spPr>
            <a:xfrm flipH="1">
              <a:off x="899592" y="1067778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5669054" y="942628"/>
              <a:ext cx="20614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Chronological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(Passing of time)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13240" y="3103727"/>
            <a:ext cx="7499368" cy="707886"/>
            <a:chOff x="1489304" y="4259917"/>
            <a:chExt cx="7499368" cy="707886"/>
          </a:xfrm>
        </p:grpSpPr>
        <p:sp>
          <p:nvSpPr>
            <p:cNvPr id="67" name="Isosceles Triangle 66"/>
            <p:cNvSpPr/>
            <p:nvPr/>
          </p:nvSpPr>
          <p:spPr>
            <a:xfrm flipH="1">
              <a:off x="1489304" y="4365975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275237" y="4259917"/>
              <a:ext cx="27134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Biological Age 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(Incidence of pathology)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99592" y="1842160"/>
            <a:ext cx="8101905" cy="707886"/>
            <a:chOff x="899592" y="2092092"/>
            <a:chExt cx="8101905" cy="707886"/>
          </a:xfrm>
        </p:grpSpPr>
        <p:sp>
          <p:nvSpPr>
            <p:cNvPr id="74" name="Isosceles Triangle 73"/>
            <p:cNvSpPr/>
            <p:nvPr/>
          </p:nvSpPr>
          <p:spPr>
            <a:xfrm flipH="1">
              <a:off x="899592" y="2207120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685525" y="2092092"/>
              <a:ext cx="33159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Epigenetic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(Changes in DNA methylation)</a:t>
              </a: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3923928" y="2243487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793510" y="2473159"/>
            <a:ext cx="268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3941344" y="3494919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3943287" y="2720744"/>
            <a:ext cx="0" cy="587097"/>
          </a:xfrm>
          <a:prstGeom prst="straightConnector1">
            <a:avLst/>
          </a:prstGeom>
          <a:ln w="571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3763887" y="3697295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</a:t>
            </a:r>
            <a:r>
              <a:rPr lang="en-GB" baseline="-25000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89" name="Straight Arrow Connector 88"/>
          <p:cNvCxnSpPr/>
          <p:nvPr/>
        </p:nvCxnSpPr>
        <p:spPr>
          <a:xfrm flipV="1">
            <a:off x="3923928" y="1550703"/>
            <a:ext cx="0" cy="504000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roup 95"/>
          <p:cNvGrpSpPr/>
          <p:nvPr/>
        </p:nvGrpSpPr>
        <p:grpSpPr>
          <a:xfrm>
            <a:off x="3287116" y="1105007"/>
            <a:ext cx="774466" cy="483731"/>
            <a:chOff x="3863180" y="1772816"/>
            <a:chExt cx="774466" cy="483731"/>
          </a:xfrm>
        </p:grpSpPr>
        <p:grpSp>
          <p:nvGrpSpPr>
            <p:cNvPr id="97" name="Group 96"/>
            <p:cNvGrpSpPr/>
            <p:nvPr/>
          </p:nvGrpSpPr>
          <p:grpSpPr>
            <a:xfrm>
              <a:off x="3863180" y="1772816"/>
              <a:ext cx="274434" cy="483731"/>
              <a:chOff x="3863180" y="1772816"/>
              <a:chExt cx="274434" cy="483731"/>
            </a:xfrm>
          </p:grpSpPr>
          <p:cxnSp>
            <p:nvCxnSpPr>
              <p:cNvPr id="101" name="Straight Connector 100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TextBox 101"/>
              <p:cNvSpPr txBox="1"/>
              <p:nvPr/>
            </p:nvSpPr>
            <p:spPr>
              <a:xfrm>
                <a:off x="3863180" y="1979548"/>
                <a:ext cx="2744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grpSp>
          <p:nvGrpSpPr>
            <p:cNvPr id="98" name="Group 97"/>
            <p:cNvGrpSpPr/>
            <p:nvPr/>
          </p:nvGrpSpPr>
          <p:grpSpPr>
            <a:xfrm>
              <a:off x="4369624" y="1772816"/>
              <a:ext cx="268022" cy="483731"/>
              <a:chOff x="3863180" y="1772816"/>
              <a:chExt cx="268022" cy="483731"/>
            </a:xfrm>
          </p:grpSpPr>
          <p:cxnSp>
            <p:nvCxnSpPr>
              <p:cNvPr id="99" name="Straight Connector 98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TextBox 99"/>
              <p:cNvSpPr txBox="1"/>
              <p:nvPr/>
            </p:nvSpPr>
            <p:spPr>
              <a:xfrm>
                <a:off x="3863180" y="1979548"/>
                <a:ext cx="26802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91408" y="4392591"/>
            <a:ext cx="2325124" cy="1270971"/>
            <a:chOff x="2791408" y="4392591"/>
            <a:chExt cx="2325124" cy="1270971"/>
          </a:xfrm>
        </p:grpSpPr>
        <p:sp>
          <p:nvSpPr>
            <p:cNvPr id="48" name="TextBox 47"/>
            <p:cNvSpPr txBox="1"/>
            <p:nvPr/>
          </p:nvSpPr>
          <p:spPr>
            <a:xfrm>
              <a:off x="2931414" y="4392591"/>
              <a:ext cx="20451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Alzheimer’s Disease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951837" y="5294230"/>
              <a:ext cx="2004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Parkinson’s Disease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791408" y="4843411"/>
              <a:ext cx="23251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Cardiovascular Disease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0658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9592" y="692696"/>
            <a:ext cx="6830924" cy="707886"/>
            <a:chOff x="899592" y="942628"/>
            <a:chExt cx="6830924" cy="707886"/>
          </a:xfrm>
        </p:grpSpPr>
        <p:sp>
          <p:nvSpPr>
            <p:cNvPr id="65" name="Isosceles Triangle 64"/>
            <p:cNvSpPr/>
            <p:nvPr/>
          </p:nvSpPr>
          <p:spPr>
            <a:xfrm flipH="1">
              <a:off x="899592" y="1067778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5669054" y="942628"/>
              <a:ext cx="20614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Chronological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(Passing of time)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13240" y="3103727"/>
            <a:ext cx="7499368" cy="707886"/>
            <a:chOff x="1489304" y="4259917"/>
            <a:chExt cx="7499368" cy="707886"/>
          </a:xfrm>
        </p:grpSpPr>
        <p:sp>
          <p:nvSpPr>
            <p:cNvPr id="67" name="Isosceles Triangle 66"/>
            <p:cNvSpPr/>
            <p:nvPr/>
          </p:nvSpPr>
          <p:spPr>
            <a:xfrm flipH="1">
              <a:off x="1489304" y="4365975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275237" y="4259917"/>
              <a:ext cx="27134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Biological Age 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(Incidence of pathology)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99592" y="1842160"/>
            <a:ext cx="8101905" cy="707886"/>
            <a:chOff x="899592" y="2092092"/>
            <a:chExt cx="8101905" cy="707886"/>
          </a:xfrm>
        </p:grpSpPr>
        <p:sp>
          <p:nvSpPr>
            <p:cNvPr id="74" name="Isosceles Triangle 73"/>
            <p:cNvSpPr/>
            <p:nvPr/>
          </p:nvSpPr>
          <p:spPr>
            <a:xfrm flipH="1">
              <a:off x="899592" y="2207120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685525" y="2092092"/>
              <a:ext cx="33159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Epigenetic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(Changes in DNA methylation)</a:t>
              </a: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3923928" y="2243487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793510" y="2473159"/>
            <a:ext cx="268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3941344" y="3494919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3943287" y="2720744"/>
            <a:ext cx="0" cy="587097"/>
          </a:xfrm>
          <a:prstGeom prst="straightConnector1">
            <a:avLst/>
          </a:prstGeom>
          <a:ln w="571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3763887" y="3697295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</a:t>
            </a:r>
            <a:r>
              <a:rPr lang="en-GB" baseline="-25000" dirty="0">
                <a:solidFill>
                  <a:schemeClr val="bg1"/>
                </a:solidFill>
              </a:rPr>
              <a:t>B</a:t>
            </a:r>
          </a:p>
        </p:txBody>
      </p:sp>
      <p:grpSp>
        <p:nvGrpSpPr>
          <p:cNvPr id="96" name="Group 95"/>
          <p:cNvGrpSpPr/>
          <p:nvPr/>
        </p:nvGrpSpPr>
        <p:grpSpPr>
          <a:xfrm>
            <a:off x="3287116" y="1105007"/>
            <a:ext cx="774466" cy="483731"/>
            <a:chOff x="3863180" y="1772816"/>
            <a:chExt cx="774466" cy="483731"/>
          </a:xfrm>
        </p:grpSpPr>
        <p:grpSp>
          <p:nvGrpSpPr>
            <p:cNvPr id="97" name="Group 96"/>
            <p:cNvGrpSpPr/>
            <p:nvPr/>
          </p:nvGrpSpPr>
          <p:grpSpPr>
            <a:xfrm>
              <a:off x="3863180" y="1772816"/>
              <a:ext cx="274434" cy="483731"/>
              <a:chOff x="3863180" y="1772816"/>
              <a:chExt cx="274434" cy="483731"/>
            </a:xfrm>
          </p:grpSpPr>
          <p:cxnSp>
            <p:nvCxnSpPr>
              <p:cNvPr id="101" name="Straight Connector 100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TextBox 101"/>
              <p:cNvSpPr txBox="1"/>
              <p:nvPr/>
            </p:nvSpPr>
            <p:spPr>
              <a:xfrm>
                <a:off x="3863180" y="1979548"/>
                <a:ext cx="2744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grpSp>
          <p:nvGrpSpPr>
            <p:cNvPr id="98" name="Group 97"/>
            <p:cNvGrpSpPr/>
            <p:nvPr/>
          </p:nvGrpSpPr>
          <p:grpSpPr>
            <a:xfrm>
              <a:off x="4369624" y="1772816"/>
              <a:ext cx="268022" cy="483731"/>
              <a:chOff x="3863180" y="1772816"/>
              <a:chExt cx="268022" cy="483731"/>
            </a:xfrm>
          </p:grpSpPr>
          <p:cxnSp>
            <p:nvCxnSpPr>
              <p:cNvPr id="99" name="Straight Connector 98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TextBox 99"/>
              <p:cNvSpPr txBox="1"/>
              <p:nvPr/>
            </p:nvSpPr>
            <p:spPr>
              <a:xfrm>
                <a:off x="3863180" y="1979548"/>
                <a:ext cx="26802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</p:grpSp>
      <p:sp>
        <p:nvSpPr>
          <p:cNvPr id="103" name="TextBox 102"/>
          <p:cNvSpPr txBox="1"/>
          <p:nvPr/>
        </p:nvSpPr>
        <p:spPr>
          <a:xfrm>
            <a:off x="2123728" y="116632"/>
            <a:ext cx="5408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cs typeface="Arabic Typesetting" panose="03020402040406030203" pitchFamily="66" charset="-78"/>
              </a:rPr>
              <a:t>Epigenetic Age Tracks Biological Age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791408" y="4392591"/>
            <a:ext cx="2325124" cy="1270971"/>
            <a:chOff x="2791408" y="4392591"/>
            <a:chExt cx="2325124" cy="1270971"/>
          </a:xfrm>
        </p:grpSpPr>
        <p:sp>
          <p:nvSpPr>
            <p:cNvPr id="48" name="TextBox 47"/>
            <p:cNvSpPr txBox="1"/>
            <p:nvPr/>
          </p:nvSpPr>
          <p:spPr>
            <a:xfrm>
              <a:off x="2931414" y="4392591"/>
              <a:ext cx="20451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Alzheimer’s Disease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2951837" y="5294230"/>
              <a:ext cx="2004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Parkinson’s Disease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791408" y="4843411"/>
              <a:ext cx="23251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Cardiovascular Disease</a:t>
              </a:r>
            </a:p>
          </p:txBody>
        </p:sp>
      </p:grpSp>
      <p:cxnSp>
        <p:nvCxnSpPr>
          <p:cNvPr id="30" name="Straight Arrow Connector 29"/>
          <p:cNvCxnSpPr/>
          <p:nvPr/>
        </p:nvCxnSpPr>
        <p:spPr>
          <a:xfrm flipH="1" flipV="1">
            <a:off x="3482720" y="1546403"/>
            <a:ext cx="362378" cy="504000"/>
          </a:xfrm>
          <a:prstGeom prst="straightConnector1">
            <a:avLst/>
          </a:prstGeom>
          <a:ln w="571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4000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9592" y="548680"/>
            <a:ext cx="6830924" cy="707886"/>
            <a:chOff x="899592" y="942628"/>
            <a:chExt cx="6830924" cy="707886"/>
          </a:xfrm>
        </p:grpSpPr>
        <p:sp>
          <p:nvSpPr>
            <p:cNvPr id="65" name="Isosceles Triangle 64"/>
            <p:cNvSpPr/>
            <p:nvPr/>
          </p:nvSpPr>
          <p:spPr>
            <a:xfrm flipH="1">
              <a:off x="899592" y="1067778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5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5669054" y="942628"/>
              <a:ext cx="206146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Chronological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(Passing of time)</a:t>
              </a: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13240" y="2959711"/>
            <a:ext cx="7499368" cy="707886"/>
            <a:chOff x="1489304" y="4259917"/>
            <a:chExt cx="7499368" cy="707886"/>
          </a:xfrm>
        </p:grpSpPr>
        <p:sp>
          <p:nvSpPr>
            <p:cNvPr id="67" name="Isosceles Triangle 66"/>
            <p:cNvSpPr/>
            <p:nvPr/>
          </p:nvSpPr>
          <p:spPr>
            <a:xfrm flipH="1">
              <a:off x="1489304" y="4365975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275237" y="4259917"/>
              <a:ext cx="271343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Biological Age 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(Incidence of pathology)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899592" y="1698144"/>
            <a:ext cx="8101905" cy="707886"/>
            <a:chOff x="899592" y="2092092"/>
            <a:chExt cx="8101905" cy="707886"/>
          </a:xfrm>
        </p:grpSpPr>
        <p:sp>
          <p:nvSpPr>
            <p:cNvPr id="74" name="Isosceles Triangle 73"/>
            <p:cNvSpPr/>
            <p:nvPr/>
          </p:nvSpPr>
          <p:spPr>
            <a:xfrm flipH="1">
              <a:off x="899592" y="2207120"/>
              <a:ext cx="4752528" cy="504056"/>
            </a:xfrm>
            <a:prstGeom prst="triangle">
              <a:avLst>
                <a:gd name="adj" fmla="val 0"/>
              </a:avLst>
            </a:prstGeom>
            <a:solidFill>
              <a:schemeClr val="accent4">
                <a:lumMod val="75000"/>
              </a:schemeClr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685525" y="2092092"/>
              <a:ext cx="331597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Epigenetic Age</a:t>
              </a:r>
            </a:p>
            <a:p>
              <a:r>
                <a:rPr lang="en-GB" sz="2000" dirty="0">
                  <a:solidFill>
                    <a:schemeClr val="bg1"/>
                  </a:solidFill>
                  <a:cs typeface="Arabic Typesetting" panose="03020402040406030203" pitchFamily="66" charset="-78"/>
                </a:rPr>
                <a:t>(Changes in DNA methylation)</a:t>
              </a: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3923928" y="2099471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 flipH="1" flipV="1">
            <a:off x="3482720" y="1402387"/>
            <a:ext cx="362378" cy="504000"/>
          </a:xfrm>
          <a:prstGeom prst="straightConnector1">
            <a:avLst/>
          </a:prstGeom>
          <a:ln w="571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793510" y="2329143"/>
            <a:ext cx="2680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B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3941344" y="3350903"/>
            <a:ext cx="0" cy="216024"/>
          </a:xfrm>
          <a:prstGeom prst="line">
            <a:avLst/>
          </a:prstGeom>
          <a:ln w="7620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3943287" y="2576728"/>
            <a:ext cx="0" cy="587097"/>
          </a:xfrm>
          <a:prstGeom prst="straightConnector1">
            <a:avLst/>
          </a:prstGeom>
          <a:ln w="571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roup 95"/>
          <p:cNvGrpSpPr/>
          <p:nvPr/>
        </p:nvGrpSpPr>
        <p:grpSpPr>
          <a:xfrm>
            <a:off x="3287116" y="960991"/>
            <a:ext cx="774466" cy="483731"/>
            <a:chOff x="3863180" y="1772816"/>
            <a:chExt cx="774466" cy="483731"/>
          </a:xfrm>
        </p:grpSpPr>
        <p:grpSp>
          <p:nvGrpSpPr>
            <p:cNvPr id="97" name="Group 96"/>
            <p:cNvGrpSpPr/>
            <p:nvPr/>
          </p:nvGrpSpPr>
          <p:grpSpPr>
            <a:xfrm>
              <a:off x="3863180" y="1772816"/>
              <a:ext cx="274434" cy="483731"/>
              <a:chOff x="3863180" y="1772816"/>
              <a:chExt cx="274434" cy="483731"/>
            </a:xfrm>
          </p:grpSpPr>
          <p:cxnSp>
            <p:nvCxnSpPr>
              <p:cNvPr id="101" name="Straight Connector 100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TextBox 101"/>
              <p:cNvSpPr txBox="1"/>
              <p:nvPr/>
            </p:nvSpPr>
            <p:spPr>
              <a:xfrm>
                <a:off x="3863180" y="1979548"/>
                <a:ext cx="27443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grpSp>
          <p:nvGrpSpPr>
            <p:cNvPr id="98" name="Group 97"/>
            <p:cNvGrpSpPr/>
            <p:nvPr/>
          </p:nvGrpSpPr>
          <p:grpSpPr>
            <a:xfrm>
              <a:off x="4369624" y="1772816"/>
              <a:ext cx="268022" cy="483731"/>
              <a:chOff x="3863180" y="1772816"/>
              <a:chExt cx="268022" cy="483731"/>
            </a:xfrm>
          </p:grpSpPr>
          <p:cxnSp>
            <p:nvCxnSpPr>
              <p:cNvPr id="99" name="Straight Connector 98"/>
              <p:cNvCxnSpPr/>
              <p:nvPr/>
            </p:nvCxnSpPr>
            <p:spPr>
              <a:xfrm>
                <a:off x="3995936" y="1772816"/>
                <a:ext cx="0" cy="216024"/>
              </a:xfrm>
              <a:prstGeom prst="line">
                <a:avLst/>
              </a:prstGeom>
              <a:ln w="76200">
                <a:solidFill>
                  <a:schemeClr val="accent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TextBox 99"/>
              <p:cNvSpPr txBox="1"/>
              <p:nvPr/>
            </p:nvSpPr>
            <p:spPr>
              <a:xfrm>
                <a:off x="3863180" y="1979548"/>
                <a:ext cx="26802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>
                    <a:solidFill>
                      <a:schemeClr val="bg1"/>
                    </a:solidFill>
                  </a:rPr>
                  <a:t>B</a:t>
                </a:r>
              </a:p>
            </p:txBody>
          </p:sp>
        </p:grpSp>
      </p:grpSp>
      <p:sp>
        <p:nvSpPr>
          <p:cNvPr id="103" name="TextBox 102"/>
          <p:cNvSpPr txBox="1"/>
          <p:nvPr/>
        </p:nvSpPr>
        <p:spPr>
          <a:xfrm>
            <a:off x="1979712" y="13092"/>
            <a:ext cx="5408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cs typeface="Arabic Typesetting" panose="03020402040406030203" pitchFamily="66" charset="-78"/>
              </a:rPr>
              <a:t>Epigenetic Age Tracks Biological Age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55350" y="4020830"/>
            <a:ext cx="2045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cs typeface="Arabic Typesetting" panose="03020402040406030203" pitchFamily="66" charset="-78"/>
              </a:rPr>
              <a:t>Alzheimer’s Disease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375773" y="4901812"/>
            <a:ext cx="2004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cs typeface="Arabic Typesetting" panose="03020402040406030203" pitchFamily="66" charset="-78"/>
              </a:rPr>
              <a:t>Parkinson’s Disease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215344" y="4461321"/>
            <a:ext cx="2325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cs typeface="Arabic Typesetting" panose="03020402040406030203" pitchFamily="66" charset="-78"/>
              </a:rPr>
              <a:t>Cardiovascular Disease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638890" y="5342303"/>
            <a:ext cx="1478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cs typeface="Arabic Typesetting" panose="03020402040406030203" pitchFamily="66" charset="-78"/>
              </a:rPr>
              <a:t>Osteoarthritis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7344" y="4020830"/>
            <a:ext cx="2063963" cy="1250314"/>
            <a:chOff x="17344" y="4020830"/>
            <a:chExt cx="2063963" cy="1250314"/>
          </a:xfrm>
        </p:grpSpPr>
        <p:sp>
          <p:nvSpPr>
            <p:cNvPr id="52" name="TextBox 51"/>
            <p:cNvSpPr txBox="1"/>
            <p:nvPr/>
          </p:nvSpPr>
          <p:spPr>
            <a:xfrm>
              <a:off x="180850" y="4020830"/>
              <a:ext cx="17369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Down Syndrome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7344" y="4461321"/>
              <a:ext cx="20639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Huntingdon Disease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01278" y="4901812"/>
              <a:ext cx="18960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Werner Syndrome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9525" y="3717032"/>
            <a:ext cx="1202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Congenital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521297" y="3717032"/>
            <a:ext cx="1645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Non-congenital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660762" y="3717032"/>
            <a:ext cx="1207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Conditions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379022" y="3717032"/>
            <a:ext cx="14902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Primary traits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991577" y="3717032"/>
            <a:ext cx="1043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Life-style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8098290" y="4020830"/>
            <a:ext cx="938206" cy="1690805"/>
            <a:chOff x="8098290" y="4020830"/>
            <a:chExt cx="938206" cy="1690805"/>
          </a:xfrm>
        </p:grpSpPr>
        <p:sp>
          <p:nvSpPr>
            <p:cNvPr id="62" name="TextBox 61"/>
            <p:cNvSpPr txBox="1"/>
            <p:nvPr/>
          </p:nvSpPr>
          <p:spPr>
            <a:xfrm>
              <a:off x="8281706" y="4020830"/>
              <a:ext cx="5713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Diet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8098290" y="4461321"/>
              <a:ext cx="9382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Exercise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285104" y="4901812"/>
              <a:ext cx="5645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BMI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8118392" y="5342303"/>
              <a:ext cx="8980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Obesity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71742" y="4020830"/>
            <a:ext cx="1861151" cy="2848788"/>
            <a:chOff x="4371742" y="4020830"/>
            <a:chExt cx="1861151" cy="2848788"/>
          </a:xfrm>
        </p:grpSpPr>
        <p:sp>
          <p:nvSpPr>
            <p:cNvPr id="59" name="TextBox 58"/>
            <p:cNvSpPr txBox="1"/>
            <p:nvPr/>
          </p:nvSpPr>
          <p:spPr>
            <a:xfrm>
              <a:off x="4673876" y="4020830"/>
              <a:ext cx="12568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Lipid Levels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509280" y="4461321"/>
              <a:ext cx="15860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Blood Pressure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574137" y="4901812"/>
              <a:ext cx="1456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Amyloid Load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20610" y="5782794"/>
              <a:ext cx="7634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Frailty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606390" y="6223287"/>
              <a:ext cx="13918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Cognitive </a:t>
              </a:r>
            </a:p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Performance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4371742" y="5342303"/>
              <a:ext cx="1861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C-reactive Protein</a:t>
              </a:r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2679991" y="5782794"/>
            <a:ext cx="1395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cs typeface="Arabic Typesetting" panose="03020402040406030203" pitchFamily="66" charset="-78"/>
              </a:rPr>
              <a:t>HIV infection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170552" y="4020830"/>
            <a:ext cx="1942263" cy="2408295"/>
            <a:chOff x="6170552" y="4020830"/>
            <a:chExt cx="1942263" cy="2408295"/>
          </a:xfrm>
        </p:grpSpPr>
        <p:sp>
          <p:nvSpPr>
            <p:cNvPr id="60" name="TextBox 59"/>
            <p:cNvSpPr txBox="1"/>
            <p:nvPr/>
          </p:nvSpPr>
          <p:spPr>
            <a:xfrm>
              <a:off x="6491505" y="4901812"/>
              <a:ext cx="13003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Menopause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570950" y="4461321"/>
              <a:ext cx="1141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Menarche</a:t>
              </a: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170552" y="5342303"/>
              <a:ext cx="19422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Centenarian status</a:t>
              </a: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6699094" y="4020830"/>
              <a:ext cx="8851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Gender</a:t>
              </a:r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6322965" y="5782794"/>
              <a:ext cx="163743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Mortality </a:t>
              </a:r>
            </a:p>
            <a:p>
              <a:pPr algn="ctr"/>
              <a:r>
                <a:rPr lang="en-GB" dirty="0">
                  <a:solidFill>
                    <a:schemeClr val="accent3">
                      <a:lumMod val="60000"/>
                      <a:lumOff val="40000"/>
                    </a:schemeClr>
                  </a:solidFill>
                  <a:cs typeface="Arabic Typesetting" panose="03020402040406030203" pitchFamily="66" charset="-78"/>
                </a:rPr>
                <a:t>(Time to death)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612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5" grpId="0"/>
      <p:bldP spid="56" grpId="0"/>
      <p:bldP spid="57" grpId="0"/>
      <p:bldP spid="5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CCED842-8773-4F5B-92BF-8ED9488BD9B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235DA2E-1606-40EC-AA57-DAD6B49DC656}"/>
              </a:ext>
            </a:extLst>
          </p:cNvPr>
          <p:cNvSpPr txBox="1"/>
          <p:nvPr/>
        </p:nvSpPr>
        <p:spPr>
          <a:xfrm>
            <a:off x="636368" y="332656"/>
            <a:ext cx="7896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Epigenetic Age / DNA Methylation Age captures biological age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89287199-BDD4-437A-9FE3-4CEA075E6E21}"/>
              </a:ext>
            </a:extLst>
          </p:cNvPr>
          <p:cNvGrpSpPr/>
          <p:nvPr/>
        </p:nvGrpSpPr>
        <p:grpSpPr>
          <a:xfrm>
            <a:off x="1014990" y="1052736"/>
            <a:ext cx="7462107" cy="1034991"/>
            <a:chOff x="1014990" y="3717032"/>
            <a:chExt cx="7462107" cy="103499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8D0CFDD7-9BEC-4726-932F-A0623396265A}"/>
                </a:ext>
              </a:extLst>
            </p:cNvPr>
            <p:cNvSpPr txBox="1"/>
            <p:nvPr/>
          </p:nvSpPr>
          <p:spPr>
            <a:xfrm>
              <a:off x="4440511" y="3717032"/>
              <a:ext cx="61106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but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xmlns="" id="{6F4A6F43-DF1D-4E71-A71B-D1BC32FCAF48}"/>
                </a:ext>
              </a:extLst>
            </p:cNvPr>
            <p:cNvSpPr txBox="1"/>
            <p:nvPr/>
          </p:nvSpPr>
          <p:spPr>
            <a:xfrm>
              <a:off x="1014990" y="4290358"/>
              <a:ext cx="746210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What is epigenetic ageing in cellular and molecular terms?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CCEF2CF7-F2E2-42F0-906C-AAF38D7F7E83}"/>
              </a:ext>
            </a:extLst>
          </p:cNvPr>
          <p:cNvGrpSpPr/>
          <p:nvPr/>
        </p:nvGrpSpPr>
        <p:grpSpPr>
          <a:xfrm>
            <a:off x="1030580" y="2103657"/>
            <a:ext cx="7164000" cy="461665"/>
            <a:chOff x="1030580" y="4767953"/>
            <a:chExt cx="7164000" cy="461665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xmlns="" id="{E362B572-8113-47C3-945F-22AA5E8AAE76}"/>
                </a:ext>
              </a:extLst>
            </p:cNvPr>
            <p:cNvCxnSpPr/>
            <p:nvPr/>
          </p:nvCxnSpPr>
          <p:spPr>
            <a:xfrm>
              <a:off x="1030580" y="5229618"/>
              <a:ext cx="7164000" cy="0"/>
            </a:xfrm>
            <a:prstGeom prst="line">
              <a:avLst/>
            </a:prstGeom>
            <a:ln>
              <a:solidFill>
                <a:srgbClr val="77F9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xmlns="" id="{4CE6A520-9442-4A85-8841-5F275F6A7D5C}"/>
                </a:ext>
              </a:extLst>
            </p:cNvPr>
            <p:cNvSpPr txBox="1"/>
            <p:nvPr/>
          </p:nvSpPr>
          <p:spPr>
            <a:xfrm>
              <a:off x="2853765" y="4767953"/>
              <a:ext cx="35176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>
                  <a:solidFill>
                    <a:srgbClr val="FFC000"/>
                  </a:solidFill>
                </a:rPr>
                <a:t>(What is the mechanism ?)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5A2EC891-01DC-46B0-B88F-05E119D5DACF}"/>
              </a:ext>
            </a:extLst>
          </p:cNvPr>
          <p:cNvGrpSpPr/>
          <p:nvPr/>
        </p:nvGrpSpPr>
        <p:grpSpPr>
          <a:xfrm>
            <a:off x="1547664" y="3048335"/>
            <a:ext cx="5394116" cy="646331"/>
            <a:chOff x="1547664" y="3552391"/>
            <a:chExt cx="5394116" cy="64633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8CC9864B-31CC-455B-A95F-F17E85E94AAB}"/>
                </a:ext>
              </a:extLst>
            </p:cNvPr>
            <p:cNvSpPr txBox="1"/>
            <p:nvPr/>
          </p:nvSpPr>
          <p:spPr>
            <a:xfrm>
              <a:off x="1547664" y="3552391"/>
              <a:ext cx="132786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77F999"/>
                  </a:solidFill>
                </a:rPr>
                <a:t>Statistical</a:t>
              </a:r>
            </a:p>
            <a:p>
              <a:pPr algn="ctr"/>
              <a:r>
                <a:rPr lang="en-GB" dirty="0">
                  <a:solidFill>
                    <a:srgbClr val="77F999"/>
                  </a:solidFill>
                </a:rPr>
                <a:t>Observation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C1E03905-2029-43BF-8D85-472CD1E04786}"/>
                </a:ext>
              </a:extLst>
            </p:cNvPr>
            <p:cNvSpPr txBox="1"/>
            <p:nvPr/>
          </p:nvSpPr>
          <p:spPr>
            <a:xfrm>
              <a:off x="6372200" y="3686274"/>
              <a:ext cx="5695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77F999"/>
                  </a:solidFill>
                </a:rPr>
                <a:t>Fact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EB835ACB-B82D-4210-A62A-720B4B59C79E}"/>
                </a:ext>
              </a:extLst>
            </p:cNvPr>
            <p:cNvCxnSpPr/>
            <p:nvPr/>
          </p:nvCxnSpPr>
          <p:spPr>
            <a:xfrm>
              <a:off x="3312160" y="3933056"/>
              <a:ext cx="2700000" cy="0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DB8BBF4-E299-4776-992F-A05C8ACA69C2}"/>
              </a:ext>
            </a:extLst>
          </p:cNvPr>
          <p:cNvSpPr txBox="1"/>
          <p:nvPr/>
        </p:nvSpPr>
        <p:spPr>
          <a:xfrm>
            <a:off x="3059832" y="3018290"/>
            <a:ext cx="1430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&lt;&lt;&lt;&lt;</a:t>
            </a:r>
            <a:r>
              <a:rPr lang="en-GB" i="1" dirty="0">
                <a:solidFill>
                  <a:srgbClr val="77F999"/>
                </a:solidFill>
              </a:rPr>
              <a:t>p</a:t>
            </a:r>
            <a:r>
              <a:rPr lang="en-GB" dirty="0">
                <a:solidFill>
                  <a:srgbClr val="77F999"/>
                </a:solidFill>
              </a:rPr>
              <a:t>-values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43C70FE9-0871-4BD0-8DF6-E3748D54C6AC}"/>
              </a:ext>
            </a:extLst>
          </p:cNvPr>
          <p:cNvGrpSpPr/>
          <p:nvPr/>
        </p:nvGrpSpPr>
        <p:grpSpPr>
          <a:xfrm>
            <a:off x="2948734" y="3645024"/>
            <a:ext cx="3606572" cy="1656184"/>
            <a:chOff x="2948734" y="4149080"/>
            <a:chExt cx="3606572" cy="1656184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0B6E136-6739-4673-85EB-5068543F45BF}"/>
                </a:ext>
              </a:extLst>
            </p:cNvPr>
            <p:cNvSpPr txBox="1"/>
            <p:nvPr/>
          </p:nvSpPr>
          <p:spPr>
            <a:xfrm>
              <a:off x="4089123" y="5158933"/>
              <a:ext cx="136608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77F999"/>
                  </a:solidFill>
                </a:rPr>
                <a:t>Underlying </a:t>
              </a:r>
            </a:p>
            <a:p>
              <a:pPr algn="ctr"/>
              <a:r>
                <a:rPr lang="en-GB" dirty="0">
                  <a:solidFill>
                    <a:srgbClr val="77F999"/>
                  </a:solidFill>
                </a:rPr>
                <a:t>Mechanisms</a:t>
              </a: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C56770AA-8EEB-4014-BF7F-B9E761F34FD3}"/>
                </a:ext>
              </a:extLst>
            </p:cNvPr>
            <p:cNvCxnSpPr>
              <a:cxnSpLocks/>
            </p:cNvCxnSpPr>
            <p:nvPr/>
          </p:nvCxnSpPr>
          <p:spPr>
            <a:xfrm>
              <a:off x="2948734" y="4202662"/>
              <a:ext cx="1047202" cy="1170554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9D139288-4378-47EE-BD91-E61EE039306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508104" y="4149080"/>
              <a:ext cx="1047202" cy="1170554"/>
            </a:xfrm>
            <a:prstGeom prst="straightConnector1">
              <a:avLst/>
            </a:prstGeom>
            <a:ln>
              <a:solidFill>
                <a:schemeClr val="accent6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BD7770E-C1AE-479C-83C1-0490FA01D5A9}"/>
              </a:ext>
            </a:extLst>
          </p:cNvPr>
          <p:cNvSpPr txBox="1"/>
          <p:nvPr/>
        </p:nvSpPr>
        <p:spPr>
          <a:xfrm>
            <a:off x="4470457" y="3009806"/>
            <a:ext cx="1770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Definitely maybe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B999DE5-129E-4E17-98ED-07A2BE86D666}"/>
              </a:ext>
            </a:extLst>
          </p:cNvPr>
          <p:cNvSpPr txBox="1"/>
          <p:nvPr/>
        </p:nvSpPr>
        <p:spPr>
          <a:xfrm>
            <a:off x="2833715" y="5301208"/>
            <a:ext cx="38768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Rarely acquired through human studies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E93CB123-1F6F-41CA-BAC0-BEBF2D1CE8AF}"/>
              </a:ext>
            </a:extLst>
          </p:cNvPr>
          <p:cNvSpPr txBox="1"/>
          <p:nvPr/>
        </p:nvSpPr>
        <p:spPr>
          <a:xfrm>
            <a:off x="1869962" y="5723964"/>
            <a:ext cx="5870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Almost always through in vitro (cells in culture) studies</a:t>
            </a:r>
          </a:p>
        </p:txBody>
      </p:sp>
    </p:spTree>
    <p:extLst>
      <p:ext uri="{BB962C8B-B14F-4D97-AF65-F5344CB8AC3E}">
        <p14:creationId xmlns:p14="http://schemas.microsoft.com/office/powerpoint/2010/main" val="24669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4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aphicFrame>
        <p:nvGraphicFramePr>
          <p:cNvPr id="2" name="Chart 1"/>
          <p:cNvGraphicFramePr>
            <a:graphicFrameLocks/>
          </p:cNvGraphicFramePr>
          <p:nvPr>
            <p:extLst/>
          </p:nvPr>
        </p:nvGraphicFramePr>
        <p:xfrm>
          <a:off x="899592" y="1052736"/>
          <a:ext cx="7416824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58405"/>
            <a:ext cx="83804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Performance of Multi-tissue age estimator on adult </a:t>
            </a:r>
            <a:r>
              <a:rPr lang="en-GB" sz="2400" b="1" dirty="0">
                <a:solidFill>
                  <a:schemeClr val="bg1"/>
                </a:solidFill>
              </a:rPr>
              <a:t>Keratinocytes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</a:rPr>
              <a:t>in culture</a:t>
            </a:r>
          </a:p>
        </p:txBody>
      </p:sp>
    </p:spTree>
    <p:extLst>
      <p:ext uri="{BB962C8B-B14F-4D97-AF65-F5344CB8AC3E}">
        <p14:creationId xmlns:p14="http://schemas.microsoft.com/office/powerpoint/2010/main" val="42393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15766" y="0"/>
            <a:ext cx="9180000" cy="6876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43808" y="611484"/>
            <a:ext cx="34604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6"/>
                </a:solidFill>
              </a:rPr>
              <a:t>Multi-tissue age estimator</a:t>
            </a:r>
          </a:p>
          <a:p>
            <a:pPr algn="ctr"/>
            <a:r>
              <a:rPr lang="en-GB" sz="2000" dirty="0">
                <a:solidFill>
                  <a:schemeClr val="accent6"/>
                </a:solidFill>
              </a:rPr>
              <a:t>(Horvath clock)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57190" y="1660416"/>
            <a:ext cx="53205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solidFill>
                  <a:schemeClr val="accent6"/>
                </a:solidFill>
              </a:rPr>
              <a:t>Excellent for </a:t>
            </a:r>
            <a:r>
              <a:rPr lang="en-GB" sz="2200" i="1" dirty="0">
                <a:solidFill>
                  <a:schemeClr val="accent6"/>
                </a:solidFill>
              </a:rPr>
              <a:t>in vivo </a:t>
            </a:r>
            <a:r>
              <a:rPr lang="en-GB" sz="2200" dirty="0">
                <a:solidFill>
                  <a:schemeClr val="accent6"/>
                </a:solidFill>
              </a:rPr>
              <a:t>cells but no so for </a:t>
            </a:r>
            <a:r>
              <a:rPr lang="en-GB" sz="2200" i="1" dirty="0">
                <a:solidFill>
                  <a:schemeClr val="accent6"/>
                </a:solidFill>
              </a:rPr>
              <a:t>ex vivo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450" y="2348880"/>
            <a:ext cx="901054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solidFill>
                  <a:schemeClr val="accent6"/>
                </a:solidFill>
              </a:rPr>
              <a:t>Need to develop a new age estimator compatible with </a:t>
            </a:r>
            <a:r>
              <a:rPr lang="en-GB" sz="2200" i="1" dirty="0">
                <a:solidFill>
                  <a:schemeClr val="accent6"/>
                </a:solidFill>
              </a:rPr>
              <a:t>in vivo </a:t>
            </a:r>
            <a:r>
              <a:rPr lang="en-GB" sz="2200" dirty="0">
                <a:solidFill>
                  <a:schemeClr val="accent6"/>
                </a:solidFill>
              </a:rPr>
              <a:t>and </a:t>
            </a:r>
            <a:r>
              <a:rPr lang="en-GB" sz="2200" i="1" dirty="0">
                <a:solidFill>
                  <a:schemeClr val="accent6"/>
                </a:solidFill>
              </a:rPr>
              <a:t>ex vivo </a:t>
            </a:r>
            <a:r>
              <a:rPr lang="en-GB" sz="2200" dirty="0">
                <a:solidFill>
                  <a:schemeClr val="accent6"/>
                </a:solidFill>
              </a:rPr>
              <a:t>cells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57213" y="5157498"/>
            <a:ext cx="50134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  60 CpGs similar to Horvath’s clock (353 CpGs)</a:t>
            </a:r>
          </a:p>
          <a:p>
            <a:r>
              <a:rPr lang="en-GB" sz="2000" dirty="0">
                <a:solidFill>
                  <a:srgbClr val="FFC000"/>
                </a:solidFill>
              </a:rPr>
              <a:t>331 CpGs are new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5308" y="3412077"/>
            <a:ext cx="876432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>
                <a:solidFill>
                  <a:srgbClr val="FFC000"/>
                </a:solidFill>
              </a:rPr>
              <a:t>Regressed chronological age with DNA methylation profiles  from skin cells 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7C34ECEA-D91E-43C4-B04D-8FA8E4F1DDE1}"/>
              </a:ext>
            </a:extLst>
          </p:cNvPr>
          <p:cNvGrpSpPr/>
          <p:nvPr/>
        </p:nvGrpSpPr>
        <p:grpSpPr>
          <a:xfrm>
            <a:off x="2785301" y="4077072"/>
            <a:ext cx="3793026" cy="891735"/>
            <a:chOff x="2785301" y="4265763"/>
            <a:chExt cx="3793026" cy="891735"/>
          </a:xfrm>
        </p:grpSpPr>
        <p:sp>
          <p:nvSpPr>
            <p:cNvPr id="6" name="TextBox 5"/>
            <p:cNvSpPr txBox="1"/>
            <p:nvPr/>
          </p:nvSpPr>
          <p:spPr>
            <a:xfrm>
              <a:off x="2785301" y="4265763"/>
              <a:ext cx="372409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dirty="0">
                  <a:solidFill>
                    <a:srgbClr val="77F999"/>
                  </a:solidFill>
                </a:rPr>
                <a:t>Skin clock (391 CpGs)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67028095-B3F4-49A6-A746-16F7D94A072B}"/>
                </a:ext>
              </a:extLst>
            </p:cNvPr>
            <p:cNvSpPr/>
            <p:nvPr/>
          </p:nvSpPr>
          <p:spPr>
            <a:xfrm>
              <a:off x="2785301" y="4634278"/>
              <a:ext cx="379302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b="1" i="1" dirty="0">
                  <a:solidFill>
                    <a:srgbClr val="92D050"/>
                  </a:solidFill>
                </a:rPr>
                <a:t>Aging </a:t>
              </a:r>
              <a:r>
                <a:rPr lang="en-GB" dirty="0">
                  <a:solidFill>
                    <a:srgbClr val="92D050"/>
                  </a:solidFill>
                </a:rPr>
                <a:t>(2018) Jul 26;10(7):1758-1775</a:t>
              </a:r>
              <a:r>
                <a:rPr lang="en-GB" sz="2800" dirty="0">
                  <a:solidFill>
                    <a:srgbClr val="92D050"/>
                  </a:solidFill>
                </a:rPr>
                <a:t>. 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54439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6"/>
              </a:solidFill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/>
          </p:nvPr>
        </p:nvGraphicFramePr>
        <p:xfrm>
          <a:off x="1187624" y="1016732"/>
          <a:ext cx="7344816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99592" y="260648"/>
            <a:ext cx="7332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Performance of Skin age estimator on adult </a:t>
            </a:r>
            <a:r>
              <a:rPr lang="en-GB" sz="2400" b="1" dirty="0">
                <a:solidFill>
                  <a:srgbClr val="FFC000"/>
                </a:solidFill>
              </a:rPr>
              <a:t>Keratinocytes</a:t>
            </a:r>
          </a:p>
        </p:txBody>
      </p:sp>
    </p:spTree>
    <p:extLst>
      <p:ext uri="{BB962C8B-B14F-4D97-AF65-F5344CB8AC3E}">
        <p14:creationId xmlns:p14="http://schemas.microsoft.com/office/powerpoint/2010/main" val="415218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35555" y="2406030"/>
            <a:ext cx="5552669" cy="2160240"/>
            <a:chOff x="-44565" y="260648"/>
            <a:chExt cx="5552669" cy="2160240"/>
          </a:xfrm>
        </p:grpSpPr>
        <p:pic>
          <p:nvPicPr>
            <p:cNvPr id="3" name="Picture 2" descr="C:\Users\Steve Horvath\Dropbox\DropboxMyDocuments\ADAG\ShigemiMatsuyama\ProjectProgeria\FiguresTables\Figure2Lymphoblastoid.png"/>
            <p:cNvPicPr/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2978" r="66701" b="33511"/>
            <a:stretch/>
          </p:blipFill>
          <p:spPr bwMode="auto">
            <a:xfrm>
              <a:off x="1691680" y="261635"/>
              <a:ext cx="3816424" cy="215925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-44565" y="260648"/>
              <a:ext cx="173624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Pan-Tissue Clock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(Horvath)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2013</a:t>
              </a: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3635952" y="636454"/>
              <a:ext cx="50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1334752" y="186421"/>
            <a:ext cx="5253472" cy="2090451"/>
            <a:chOff x="254632" y="2493153"/>
            <a:chExt cx="5253472" cy="2090451"/>
          </a:xfrm>
        </p:grpSpPr>
        <p:grpSp>
          <p:nvGrpSpPr>
            <p:cNvPr id="9" name="Group 8"/>
            <p:cNvGrpSpPr/>
            <p:nvPr/>
          </p:nvGrpSpPr>
          <p:grpSpPr>
            <a:xfrm>
              <a:off x="254632" y="2493153"/>
              <a:ext cx="5253472" cy="2090451"/>
              <a:chOff x="1550776" y="2493153"/>
              <a:chExt cx="5253472" cy="2090451"/>
            </a:xfrm>
          </p:grpSpPr>
          <p:pic>
            <p:nvPicPr>
              <p:cNvPr id="7" name="Picture 6" descr="C:\Users\Steve Horvath\Dropbox\DropboxMyDocuments\ADAG\ShigemiMatsuyama\ProjectProgeria\FiguresTables\Figure2Lymphoblastoid.png"/>
              <p:cNvPicPr/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701" b="67022"/>
              <a:stretch/>
            </p:blipFill>
            <p:spPr bwMode="auto">
              <a:xfrm>
                <a:off x="2987824" y="2493153"/>
                <a:ext cx="3816424" cy="209045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8" name="TextBox 7"/>
              <p:cNvSpPr txBox="1"/>
              <p:nvPr/>
            </p:nvSpPr>
            <p:spPr>
              <a:xfrm>
                <a:off x="1550776" y="2494637"/>
                <a:ext cx="112242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Skin Clock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2018</a:t>
                </a:r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>
              <a:off x="3651662" y="2821404"/>
              <a:ext cx="50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1255404" y="4693885"/>
            <a:ext cx="5332820" cy="2119491"/>
            <a:chOff x="175284" y="4693885"/>
            <a:chExt cx="5332820" cy="2119491"/>
          </a:xfrm>
        </p:grpSpPr>
        <p:grpSp>
          <p:nvGrpSpPr>
            <p:cNvPr id="10" name="Group 9"/>
            <p:cNvGrpSpPr/>
            <p:nvPr/>
          </p:nvGrpSpPr>
          <p:grpSpPr>
            <a:xfrm>
              <a:off x="175284" y="4693885"/>
              <a:ext cx="5332820" cy="2119491"/>
              <a:chOff x="1471428" y="4693885"/>
              <a:chExt cx="5332820" cy="2119491"/>
            </a:xfrm>
          </p:grpSpPr>
          <p:pic>
            <p:nvPicPr>
              <p:cNvPr id="5" name="Picture 4" descr="C:\Users\Steve Horvath\Dropbox\DropboxMyDocuments\ADAG\ShigemiMatsuyama\ProjectProgeria\FiguresTables\Figure2Lymphoblastoid.png"/>
              <p:cNvPicPr/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66415" r="66701" b="149"/>
              <a:stretch/>
            </p:blipFill>
            <p:spPr bwMode="auto">
              <a:xfrm>
                <a:off x="2987824" y="4693885"/>
                <a:ext cx="3816424" cy="211949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6" name="TextBox 5"/>
              <p:cNvSpPr txBox="1"/>
              <p:nvPr/>
            </p:nvSpPr>
            <p:spPr>
              <a:xfrm>
                <a:off x="1471428" y="4718215"/>
                <a:ext cx="1281120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Blood Clock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(Hannum)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2013</a:t>
                </a:r>
              </a:p>
            </p:txBody>
          </p:sp>
        </p:grpSp>
        <p:cxnSp>
          <p:nvCxnSpPr>
            <p:cNvPr id="21" name="Straight Connector 20"/>
            <p:cNvCxnSpPr/>
            <p:nvPr/>
          </p:nvCxnSpPr>
          <p:spPr>
            <a:xfrm>
              <a:off x="3572832" y="5044708"/>
              <a:ext cx="504000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7A3826B5-A5A3-49A4-BC72-B010C0249114}"/>
              </a:ext>
            </a:extLst>
          </p:cNvPr>
          <p:cNvSpPr txBox="1"/>
          <p:nvPr/>
        </p:nvSpPr>
        <p:spPr>
          <a:xfrm>
            <a:off x="-17690" y="49405"/>
            <a:ext cx="12715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77F999"/>
                </a:solidFill>
              </a:rPr>
              <a:t>Blood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7B9D7431-65F1-48C2-9E39-70A91F0542EA}"/>
              </a:ext>
            </a:extLst>
          </p:cNvPr>
          <p:cNvGrpSpPr/>
          <p:nvPr/>
        </p:nvGrpSpPr>
        <p:grpSpPr>
          <a:xfrm>
            <a:off x="6922796" y="4301625"/>
            <a:ext cx="1401673" cy="2533239"/>
            <a:chOff x="6922796" y="4301625"/>
            <a:chExt cx="1401673" cy="2533239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xmlns="" id="{52FEB5D8-D52B-4F45-B422-3FA740747C6B}"/>
                </a:ext>
              </a:extLst>
            </p:cNvPr>
            <p:cNvGrpSpPr/>
            <p:nvPr/>
          </p:nvGrpSpPr>
          <p:grpSpPr>
            <a:xfrm>
              <a:off x="7096921" y="5666260"/>
              <a:ext cx="1227548" cy="1168604"/>
              <a:chOff x="7807514" y="2060138"/>
              <a:chExt cx="1227548" cy="1168604"/>
            </a:xfrm>
          </p:grpSpPr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xmlns="" id="{78D7E10C-98A8-48F0-A867-771DF312B236}"/>
                  </a:ext>
                </a:extLst>
              </p:cNvPr>
              <p:cNvSpPr/>
              <p:nvPr/>
            </p:nvSpPr>
            <p:spPr>
              <a:xfrm>
                <a:off x="7807514" y="2060138"/>
                <a:ext cx="1227548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accent6"/>
                    </a:solidFill>
                  </a:rPr>
                  <a:t>Hannum</a:t>
                </a:r>
                <a:r>
                  <a:rPr lang="en-GB" dirty="0">
                    <a:solidFill>
                      <a:schemeClr val="accent6"/>
                    </a:solidFill>
                  </a:rPr>
                  <a:t> Clock </a:t>
                </a:r>
              </a:p>
              <a:p>
                <a:pPr algn="ctr"/>
                <a:r>
                  <a:rPr lang="en-GB" dirty="0">
                    <a:solidFill>
                      <a:schemeClr val="accent6"/>
                    </a:solidFill>
                  </a:rPr>
                  <a:t>(71 CpGs)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xmlns="" id="{0838FCA2-D016-4BF6-9250-E60DD38A8E8C}"/>
                  </a:ext>
                </a:extLst>
              </p:cNvPr>
              <p:cNvSpPr txBox="1"/>
              <p:nvPr/>
            </p:nvSpPr>
            <p:spPr>
              <a:xfrm>
                <a:off x="8100392" y="2859410"/>
                <a:ext cx="6527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>
                    <a:solidFill>
                      <a:schemeClr val="accent6"/>
                    </a:solidFill>
                  </a:rPr>
                  <a:t>2013</a:t>
                </a:r>
              </a:p>
            </p:txBody>
          </p:sp>
        </p:grpSp>
        <p:pic>
          <p:nvPicPr>
            <p:cNvPr id="27" name="Picture 2" descr="Dr. Gregory Hannum, PhD">
              <a:extLst>
                <a:ext uri="{FF2B5EF4-FFF2-40B4-BE49-F238E27FC236}">
                  <a16:creationId xmlns:a16="http://schemas.microsoft.com/office/drawing/2014/main" xmlns="" id="{8B0A10A4-E38E-402F-B246-DFB8350375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2796" y="4301625"/>
              <a:ext cx="1364635" cy="1364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2007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77F999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87" t="8276" r="17644" b="46973"/>
          <a:stretch/>
        </p:blipFill>
        <p:spPr bwMode="auto">
          <a:xfrm>
            <a:off x="467544" y="1412776"/>
            <a:ext cx="801582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03648" y="764200"/>
            <a:ext cx="6302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Consistency of age analyses from 1</a:t>
            </a:r>
            <a:r>
              <a:rPr lang="en-GB" baseline="30000" dirty="0">
                <a:solidFill>
                  <a:srgbClr val="77F999"/>
                </a:solidFill>
              </a:rPr>
              <a:t>st</a:t>
            </a:r>
            <a:r>
              <a:rPr lang="en-GB" dirty="0">
                <a:solidFill>
                  <a:srgbClr val="77F999"/>
                </a:solidFill>
              </a:rPr>
              <a:t> to 3</a:t>
            </a:r>
            <a:r>
              <a:rPr lang="en-GB" baseline="30000" dirty="0">
                <a:solidFill>
                  <a:srgbClr val="77F999"/>
                </a:solidFill>
              </a:rPr>
              <a:t>rd</a:t>
            </a:r>
            <a:r>
              <a:rPr lang="en-GB" dirty="0">
                <a:solidFill>
                  <a:srgbClr val="77F999"/>
                </a:solidFill>
              </a:rPr>
              <a:t> follow-up (8-year gap)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43608" y="3933056"/>
            <a:ext cx="2323306" cy="792088"/>
            <a:chOff x="1043608" y="3933056"/>
            <a:chExt cx="2323306" cy="792088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3366914" y="3933056"/>
              <a:ext cx="0" cy="7920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1043608" y="3933056"/>
              <a:ext cx="232330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1043608" y="3573016"/>
            <a:ext cx="3274268" cy="1137270"/>
            <a:chOff x="1043608" y="3933056"/>
            <a:chExt cx="2323306" cy="792088"/>
          </a:xfrm>
        </p:grpSpPr>
        <p:cxnSp>
          <p:nvCxnSpPr>
            <p:cNvPr id="11" name="Straight Connector 10"/>
            <p:cNvCxnSpPr/>
            <p:nvPr/>
          </p:nvCxnSpPr>
          <p:spPr>
            <a:xfrm flipV="1">
              <a:off x="3366914" y="3933056"/>
              <a:ext cx="0" cy="7920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43608" y="3933056"/>
              <a:ext cx="232330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1043608" y="2808362"/>
            <a:ext cx="5199434" cy="1908000"/>
            <a:chOff x="1043608" y="3933056"/>
            <a:chExt cx="2323306" cy="792088"/>
          </a:xfrm>
        </p:grpSpPr>
        <p:cxnSp>
          <p:nvCxnSpPr>
            <p:cNvPr id="14" name="Straight Connector 13"/>
            <p:cNvCxnSpPr/>
            <p:nvPr/>
          </p:nvCxnSpPr>
          <p:spPr>
            <a:xfrm flipV="1">
              <a:off x="3366914" y="3933056"/>
              <a:ext cx="0" cy="79208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1043608" y="3933056"/>
              <a:ext cx="232330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3959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2E93C02-4677-4DBC-998D-714ECBC6F293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1E469668-268E-4D4E-8524-5BBF983C8128}"/>
              </a:ext>
            </a:extLst>
          </p:cNvPr>
          <p:cNvGrpSpPr/>
          <p:nvPr/>
        </p:nvGrpSpPr>
        <p:grpSpPr>
          <a:xfrm>
            <a:off x="1062038" y="1597124"/>
            <a:ext cx="7019925" cy="3848100"/>
            <a:chOff x="1062038" y="1504950"/>
            <a:chExt cx="7019925" cy="3848100"/>
          </a:xfrm>
        </p:grpSpPr>
        <p:graphicFrame>
          <p:nvGraphicFramePr>
            <p:cNvPr id="3" name="Object 2">
              <a:extLst>
                <a:ext uri="{FF2B5EF4-FFF2-40B4-BE49-F238E27FC236}">
                  <a16:creationId xmlns:a16="http://schemas.microsoft.com/office/drawing/2014/main" xmlns="" id="{61715EE7-5C19-426E-81EF-4BB7A200E363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77188779"/>
                </p:ext>
              </p:extLst>
            </p:nvPr>
          </p:nvGraphicFramePr>
          <p:xfrm>
            <a:off x="1062038" y="1504950"/>
            <a:ext cx="7019925" cy="3848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71" r:id="rId3" imgW="9295200" imgH="5091840" progId="">
                    <p:embed/>
                  </p:oleObj>
                </mc:Choice>
                <mc:Fallback>
                  <p:oleObj r:id="rId3" imgW="9295200" imgH="5091840" progId="">
                    <p:embed/>
                    <p:pic>
                      <p:nvPicPr>
                        <p:cNvPr id="3" name="Object 2">
                          <a:extLst>
                            <a:ext uri="{FF2B5EF4-FFF2-40B4-BE49-F238E27FC236}">
                              <a16:creationId xmlns:a16="http://schemas.microsoft.com/office/drawing/2014/main" xmlns="" id="{61715EE7-5C19-426E-81EF-4BB7A200E363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62038" y="1504950"/>
                          <a:ext cx="7019925" cy="3848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xmlns="" id="{B86749B5-D7F1-4EBB-951E-F37CB27376FC}"/>
                </a:ext>
              </a:extLst>
            </p:cNvPr>
            <p:cNvCxnSpPr/>
            <p:nvPr/>
          </p:nvCxnSpPr>
          <p:spPr>
            <a:xfrm>
              <a:off x="1529908" y="2376021"/>
              <a:ext cx="648072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10EE0900-4BE3-4FED-ADAB-5462A08ED824}"/>
                </a:ext>
              </a:extLst>
            </p:cNvPr>
            <p:cNvSpPr txBox="1"/>
            <p:nvPr/>
          </p:nvSpPr>
          <p:spPr>
            <a:xfrm>
              <a:off x="1548517" y="1834962"/>
              <a:ext cx="12952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/>
                <a:t>Chronological age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4338681E-A450-49F9-9786-C21C8C5A9E42}"/>
                </a:ext>
              </a:extLst>
            </p:cNvPr>
            <p:cNvSpPr txBox="1"/>
            <p:nvPr/>
          </p:nvSpPr>
          <p:spPr>
            <a:xfrm>
              <a:off x="1537031" y="2152470"/>
              <a:ext cx="108856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200" dirty="0">
                  <a:solidFill>
                    <a:srgbClr val="FF0000"/>
                  </a:solidFill>
                </a:rPr>
                <a:t>Epigenetic age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B242428E-6FE9-4FB9-A5E4-5FDF87653691}"/>
              </a:ext>
            </a:extLst>
          </p:cNvPr>
          <p:cNvSpPr txBox="1"/>
          <p:nvPr/>
        </p:nvSpPr>
        <p:spPr>
          <a:xfrm>
            <a:off x="323528" y="493023"/>
            <a:ext cx="12009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Skin clock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235027A7-FD5F-40A5-B120-18DC752BA9C7}"/>
              </a:ext>
            </a:extLst>
          </p:cNvPr>
          <p:cNvGrpSpPr/>
          <p:nvPr/>
        </p:nvGrpSpPr>
        <p:grpSpPr>
          <a:xfrm>
            <a:off x="1785351" y="493023"/>
            <a:ext cx="3416773" cy="400110"/>
            <a:chOff x="3707904" y="1064166"/>
            <a:chExt cx="3416773" cy="40011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C307AB25-CDD0-44D6-AD51-46D103BF575B}"/>
                </a:ext>
              </a:extLst>
            </p:cNvPr>
            <p:cNvSpPr txBox="1"/>
            <p:nvPr/>
          </p:nvSpPr>
          <p:spPr>
            <a:xfrm>
              <a:off x="5035644" y="1064166"/>
              <a:ext cx="20890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rgbClr val="FFC000"/>
                  </a:solidFill>
                </a:rPr>
                <a:t>Skin &amp; blood clock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78CB3963-8EE7-4B28-9DBF-28D01FC58C0C}"/>
                </a:ext>
              </a:extLst>
            </p:cNvPr>
            <p:cNvCxnSpPr/>
            <p:nvPr/>
          </p:nvCxnSpPr>
          <p:spPr>
            <a:xfrm>
              <a:off x="3707904" y="1299334"/>
              <a:ext cx="1260000" cy="0"/>
            </a:xfrm>
            <a:prstGeom prst="straightConnector1">
              <a:avLst/>
            </a:prstGeom>
            <a:ln w="28575">
              <a:solidFill>
                <a:srgbClr val="77F999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B465CCC1-B0FE-451F-B065-00A401CDDA72}"/>
              </a:ext>
            </a:extLst>
          </p:cNvPr>
          <p:cNvGrpSpPr/>
          <p:nvPr/>
        </p:nvGrpSpPr>
        <p:grpSpPr>
          <a:xfrm>
            <a:off x="5364088" y="350565"/>
            <a:ext cx="3454417" cy="707886"/>
            <a:chOff x="5364088" y="350565"/>
            <a:chExt cx="3454417" cy="707886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xmlns="" id="{3C361AF4-073D-4B9C-9242-526A88B930DB}"/>
                </a:ext>
              </a:extLst>
            </p:cNvPr>
            <p:cNvCxnSpPr/>
            <p:nvPr/>
          </p:nvCxnSpPr>
          <p:spPr>
            <a:xfrm>
              <a:off x="5364088" y="704508"/>
              <a:ext cx="1260000" cy="0"/>
            </a:xfrm>
            <a:prstGeom prst="straightConnector1">
              <a:avLst/>
            </a:prstGeom>
            <a:ln w="28575">
              <a:solidFill>
                <a:srgbClr val="77F999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A65B9173-B5E6-4BDA-8D89-C4849658FB8C}"/>
                </a:ext>
              </a:extLst>
            </p:cNvPr>
            <p:cNvSpPr txBox="1"/>
            <p:nvPr/>
          </p:nvSpPr>
          <p:spPr>
            <a:xfrm>
              <a:off x="6987811" y="350565"/>
              <a:ext cx="183069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dirty="0">
                  <a:solidFill>
                    <a:srgbClr val="FFC000"/>
                  </a:solidFill>
                </a:rPr>
                <a:t>Multi-tissue</a:t>
              </a:r>
            </a:p>
            <a:p>
              <a:r>
                <a:rPr lang="en-GB" sz="2000" dirty="0">
                  <a:solidFill>
                    <a:srgbClr val="FFC000"/>
                  </a:solidFill>
                </a:rPr>
                <a:t>Age estimator II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B2F5EBB5-4DA2-45E4-8AE8-7645F08EA9B5}"/>
              </a:ext>
            </a:extLst>
          </p:cNvPr>
          <p:cNvGrpSpPr/>
          <p:nvPr/>
        </p:nvGrpSpPr>
        <p:grpSpPr>
          <a:xfrm>
            <a:off x="6876256" y="438954"/>
            <a:ext cx="1872208" cy="576064"/>
            <a:chOff x="6876256" y="438954"/>
            <a:chExt cx="1872208" cy="576064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7C699BB9-E94C-4E0D-8D6D-0956B007DBCE}"/>
                </a:ext>
              </a:extLst>
            </p:cNvPr>
            <p:cNvCxnSpPr/>
            <p:nvPr/>
          </p:nvCxnSpPr>
          <p:spPr>
            <a:xfrm>
              <a:off x="6876256" y="438954"/>
              <a:ext cx="1872208" cy="57606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xmlns="" id="{7C044EB5-80EE-4745-A2FC-528CD4EF6A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6256" y="438954"/>
              <a:ext cx="1872208" cy="576064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8061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CD6F1FC-03A2-4B54-8553-6D9F7D9B58F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1D318DD-A619-407C-8F0F-A9AEC752181C}"/>
              </a:ext>
            </a:extLst>
          </p:cNvPr>
          <p:cNvSpPr txBox="1"/>
          <p:nvPr/>
        </p:nvSpPr>
        <p:spPr>
          <a:xfrm>
            <a:off x="2950967" y="163058"/>
            <a:ext cx="3507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</a:rPr>
              <a:t>Epigenetic Ageing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322BC5-B054-4BC9-AF3D-AC8C73CB0066}"/>
              </a:ext>
            </a:extLst>
          </p:cNvPr>
          <p:cNvSpPr txBox="1"/>
          <p:nvPr/>
        </p:nvSpPr>
        <p:spPr>
          <a:xfrm>
            <a:off x="611560" y="1682522"/>
            <a:ext cx="13916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Prime mover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of ageing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D87B3E4D-56BA-4071-A8CB-175D4B8A0BA7}"/>
              </a:ext>
            </a:extLst>
          </p:cNvPr>
          <p:cNvGrpSpPr/>
          <p:nvPr/>
        </p:nvGrpSpPr>
        <p:grpSpPr>
          <a:xfrm>
            <a:off x="2116455" y="1681283"/>
            <a:ext cx="3313907" cy="646331"/>
            <a:chOff x="2116455" y="1681283"/>
            <a:chExt cx="3313907" cy="646331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xmlns="" id="{43DED54A-C831-4161-8F2F-4A06919CEA46}"/>
                </a:ext>
              </a:extLst>
            </p:cNvPr>
            <p:cNvCxnSpPr/>
            <p:nvPr/>
          </p:nvCxnSpPr>
          <p:spPr>
            <a:xfrm>
              <a:off x="2116455" y="1992772"/>
              <a:ext cx="1368152" cy="0"/>
            </a:xfrm>
            <a:prstGeom prst="straightConnector1">
              <a:avLst/>
            </a:prstGeom>
            <a:ln w="38100">
              <a:solidFill>
                <a:srgbClr val="77F999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143726C-64E8-41BC-8A1B-42D5063B7D3A}"/>
                </a:ext>
              </a:extLst>
            </p:cNvPr>
            <p:cNvSpPr txBox="1"/>
            <p:nvPr/>
          </p:nvSpPr>
          <p:spPr>
            <a:xfrm>
              <a:off x="3635896" y="1681283"/>
              <a:ext cx="179446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DNA methylation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changes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A14239A-FF1C-441F-9A78-BFB365042F6A}"/>
              </a:ext>
            </a:extLst>
          </p:cNvPr>
          <p:cNvSpPr txBox="1"/>
          <p:nvPr/>
        </p:nvSpPr>
        <p:spPr>
          <a:xfrm>
            <a:off x="4035302" y="757308"/>
            <a:ext cx="1453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(~5 years old)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00E9FC53-85D0-4D20-8C01-DA000FCB8FF9}"/>
              </a:ext>
            </a:extLst>
          </p:cNvPr>
          <p:cNvGrpSpPr/>
          <p:nvPr/>
        </p:nvGrpSpPr>
        <p:grpSpPr>
          <a:xfrm>
            <a:off x="5441351" y="1992772"/>
            <a:ext cx="2253437" cy="1143350"/>
            <a:chOff x="5441351" y="1992772"/>
            <a:chExt cx="2253437" cy="1143350"/>
          </a:xfrm>
        </p:grpSpPr>
        <p:sp>
          <p:nvSpPr>
            <p:cNvPr id="28" name="Arc 27">
              <a:extLst>
                <a:ext uri="{FF2B5EF4-FFF2-40B4-BE49-F238E27FC236}">
                  <a16:creationId xmlns:a16="http://schemas.microsoft.com/office/drawing/2014/main" xmlns="" id="{A6E88292-F330-419C-93C5-C68E6FDF6466}"/>
                </a:ext>
              </a:extLst>
            </p:cNvPr>
            <p:cNvSpPr/>
            <p:nvPr/>
          </p:nvSpPr>
          <p:spPr>
            <a:xfrm>
              <a:off x="5940152" y="1992772"/>
              <a:ext cx="612929" cy="854033"/>
            </a:xfrm>
            <a:prstGeom prst="arc">
              <a:avLst/>
            </a:prstGeom>
            <a:ln>
              <a:solidFill>
                <a:srgbClr val="77F999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D01CC8B4-05AD-4C7F-B47F-C58FA7B75E69}"/>
                </a:ext>
              </a:extLst>
            </p:cNvPr>
            <p:cNvSpPr txBox="1"/>
            <p:nvPr/>
          </p:nvSpPr>
          <p:spPr>
            <a:xfrm>
              <a:off x="5441351" y="2305125"/>
              <a:ext cx="22534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Gene expression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changes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95E1CCA4-2907-4AC1-B575-1A8E4CA1117E}"/>
              </a:ext>
            </a:extLst>
          </p:cNvPr>
          <p:cNvGrpSpPr/>
          <p:nvPr/>
        </p:nvGrpSpPr>
        <p:grpSpPr>
          <a:xfrm>
            <a:off x="5851978" y="980728"/>
            <a:ext cx="2879079" cy="1247593"/>
            <a:chOff x="5851978" y="980728"/>
            <a:chExt cx="2879079" cy="1247593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xmlns="" id="{26D53F6F-5531-4738-B1E3-78DE9EE1CDCF}"/>
                </a:ext>
              </a:extLst>
            </p:cNvPr>
            <p:cNvGrpSpPr/>
            <p:nvPr/>
          </p:nvGrpSpPr>
          <p:grpSpPr>
            <a:xfrm>
              <a:off x="5868144" y="1581990"/>
              <a:ext cx="2862913" cy="646331"/>
              <a:chOff x="5868144" y="1581990"/>
              <a:chExt cx="2862913" cy="646331"/>
            </a:xfrm>
          </p:grpSpPr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xmlns="" id="{7D029D38-9CF4-4E39-B5EF-90C1F7B06613}"/>
                  </a:ext>
                </a:extLst>
              </p:cNvPr>
              <p:cNvCxnSpPr/>
              <p:nvPr/>
            </p:nvCxnSpPr>
            <p:spPr>
              <a:xfrm>
                <a:off x="5868144" y="1992772"/>
                <a:ext cx="1368152" cy="0"/>
              </a:xfrm>
              <a:prstGeom prst="straightConnector1">
                <a:avLst/>
              </a:prstGeom>
              <a:ln>
                <a:solidFill>
                  <a:srgbClr val="77F9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EB7E9955-8400-48B8-8A7A-D9D660F0ADDE}"/>
                  </a:ext>
                </a:extLst>
              </p:cNvPr>
              <p:cNvSpPr txBox="1"/>
              <p:nvPr/>
            </p:nvSpPr>
            <p:spPr>
              <a:xfrm>
                <a:off x="7573304" y="1581990"/>
                <a:ext cx="115775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Epigenetic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Ageing</a:t>
                </a:r>
              </a:p>
            </p:txBody>
          </p:sp>
        </p:grp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3D8D940F-2BDC-49FC-BD89-513D6EB884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167" b="97222" l="10000" r="90000">
                          <a14:foregroundMark x1="32292" y1="10278" x2="53542" y2="5833"/>
                          <a14:foregroundMark x1="53542" y1="5833" x2="63958" y2="8333"/>
                          <a14:foregroundMark x1="63958" y1="8333" x2="66667" y2="10278"/>
                          <a14:foregroundMark x1="44583" y1="3889" x2="55417" y2="4444"/>
                          <a14:foregroundMark x1="55417" y1="4444" x2="56250" y2="4167"/>
                          <a14:foregroundMark x1="34375" y1="90278" x2="56875" y2="93056"/>
                          <a14:foregroundMark x1="56875" y1="93056" x2="66042" y2="90278"/>
                          <a14:foregroundMark x1="46042" y1="97222" x2="56250" y2="96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3494" y="980728"/>
              <a:ext cx="864000" cy="648000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577056E2-7942-43AC-B19C-C4578C7FDAAF}"/>
                </a:ext>
              </a:extLst>
            </p:cNvPr>
            <p:cNvSpPr txBox="1"/>
            <p:nvPr/>
          </p:nvSpPr>
          <p:spPr>
            <a:xfrm>
              <a:off x="5851978" y="1599324"/>
              <a:ext cx="15155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Epigenetic clock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1317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3E5AA04-68A7-4047-84C9-2FFE39DE018C}"/>
              </a:ext>
            </a:extLst>
          </p:cNvPr>
          <p:cNvSpPr/>
          <p:nvPr/>
        </p:nvSpPr>
        <p:spPr>
          <a:xfrm>
            <a:off x="0" y="3335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8985345-1E86-4640-ACC6-309F55F239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063" t="19201" r="36612" b="15350"/>
          <a:stretch/>
        </p:blipFill>
        <p:spPr>
          <a:xfrm>
            <a:off x="1138069" y="558819"/>
            <a:ext cx="6867862" cy="53069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590094D-09F7-40DA-8D1B-63EE7217CB67}"/>
              </a:ext>
            </a:extLst>
          </p:cNvPr>
          <p:cNvSpPr txBox="1"/>
          <p:nvPr/>
        </p:nvSpPr>
        <p:spPr>
          <a:xfrm>
            <a:off x="3347864" y="17190"/>
            <a:ext cx="23185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Human Ageing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95A30A8-30AC-4054-955C-DCB4C771C9CC}"/>
              </a:ext>
            </a:extLst>
          </p:cNvPr>
          <p:cNvSpPr txBox="1"/>
          <p:nvPr/>
        </p:nvSpPr>
        <p:spPr>
          <a:xfrm>
            <a:off x="1302783" y="5877272"/>
            <a:ext cx="5761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77F999"/>
                </a:solidFill>
              </a:rPr>
              <a:t>Sub-Cellular source of human ageing 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89E2CA8-174E-4DAD-BDF5-1F549CA64EE6}"/>
              </a:ext>
            </a:extLst>
          </p:cNvPr>
          <p:cNvSpPr txBox="1"/>
          <p:nvPr/>
        </p:nvSpPr>
        <p:spPr>
          <a:xfrm>
            <a:off x="7037661" y="5889663"/>
            <a:ext cx="846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DNA</a:t>
            </a:r>
          </a:p>
        </p:txBody>
      </p:sp>
    </p:spTree>
    <p:extLst>
      <p:ext uri="{BB962C8B-B14F-4D97-AF65-F5344CB8AC3E}">
        <p14:creationId xmlns:p14="http://schemas.microsoft.com/office/powerpoint/2010/main" val="321078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3E5AA04-68A7-4047-84C9-2FFE39DE018C}"/>
              </a:ext>
            </a:extLst>
          </p:cNvPr>
          <p:cNvSpPr/>
          <p:nvPr/>
        </p:nvSpPr>
        <p:spPr>
          <a:xfrm>
            <a:off x="0" y="3335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D8985345-1E86-4640-ACC6-309F55F239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733" t="62590" r="38009" b="17873"/>
          <a:stretch/>
        </p:blipFill>
        <p:spPr>
          <a:xfrm>
            <a:off x="310435" y="836712"/>
            <a:ext cx="8523130" cy="22322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425C095-ABBE-40ED-BA64-728B9FE2D9B9}"/>
              </a:ext>
            </a:extLst>
          </p:cNvPr>
          <p:cNvSpPr txBox="1"/>
          <p:nvPr/>
        </p:nvSpPr>
        <p:spPr>
          <a:xfrm>
            <a:off x="4277728" y="266233"/>
            <a:ext cx="1524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Increasing age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71CBF3B5-17CE-41CB-AC4A-1ABBC4FC228A}"/>
              </a:ext>
            </a:extLst>
          </p:cNvPr>
          <p:cNvCxnSpPr/>
          <p:nvPr/>
        </p:nvCxnSpPr>
        <p:spPr>
          <a:xfrm>
            <a:off x="1907704" y="621710"/>
            <a:ext cx="6264696" cy="0"/>
          </a:xfrm>
          <a:prstGeom prst="straightConnector1">
            <a:avLst/>
          </a:prstGeom>
          <a:ln w="28575">
            <a:solidFill>
              <a:srgbClr val="77F99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86F964A2-9397-4439-940F-FF4B702670B2}"/>
              </a:ext>
            </a:extLst>
          </p:cNvPr>
          <p:cNvSpPr/>
          <p:nvPr/>
        </p:nvSpPr>
        <p:spPr>
          <a:xfrm>
            <a:off x="6660232" y="2492896"/>
            <a:ext cx="1512168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946738E1-DEB6-401E-9BB0-A41C03894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8758" y="3861288"/>
            <a:ext cx="2880195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xmlns="" id="{AB359EC1-8518-45AD-B028-3BA6A293A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152" y="3861288"/>
            <a:ext cx="2880195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51CF9773-9678-4670-9904-D981BD18512C}"/>
              </a:ext>
            </a:extLst>
          </p:cNvPr>
          <p:cNvGrpSpPr/>
          <p:nvPr/>
        </p:nvGrpSpPr>
        <p:grpSpPr>
          <a:xfrm>
            <a:off x="130364" y="3464492"/>
            <a:ext cx="2880195" cy="2548774"/>
            <a:chOff x="130364" y="3380339"/>
            <a:chExt cx="2880195" cy="2548774"/>
          </a:xfrm>
        </p:grpSpPr>
        <p:pic>
          <p:nvPicPr>
            <p:cNvPr id="11" name="Picture 14">
              <a:extLst>
                <a:ext uri="{FF2B5EF4-FFF2-40B4-BE49-F238E27FC236}">
                  <a16:creationId xmlns:a16="http://schemas.microsoft.com/office/drawing/2014/main" xmlns="" id="{FB1C09A5-981B-4FA2-8845-23231F8954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364" y="3769113"/>
              <a:ext cx="2880195" cy="216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262AEB98-A35B-4AEB-80D8-1C1AC6350D42}"/>
                </a:ext>
              </a:extLst>
            </p:cNvPr>
            <p:cNvSpPr txBox="1"/>
            <p:nvPr/>
          </p:nvSpPr>
          <p:spPr>
            <a:xfrm>
              <a:off x="899592" y="3380339"/>
              <a:ext cx="120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 Years-old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44CF93E-BC0C-4F75-A4CA-6FF7F07F2330}"/>
              </a:ext>
            </a:extLst>
          </p:cNvPr>
          <p:cNvSpPr txBox="1"/>
          <p:nvPr/>
        </p:nvSpPr>
        <p:spPr>
          <a:xfrm>
            <a:off x="3923928" y="3469571"/>
            <a:ext cx="132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61 Years-old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54A4163-029D-4DCC-884B-799E32781477}"/>
              </a:ext>
            </a:extLst>
          </p:cNvPr>
          <p:cNvSpPr txBox="1"/>
          <p:nvPr/>
        </p:nvSpPr>
        <p:spPr>
          <a:xfrm>
            <a:off x="6846075" y="3464005"/>
            <a:ext cx="132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81 Years-old</a:t>
            </a:r>
          </a:p>
        </p:txBody>
      </p:sp>
    </p:spTree>
    <p:extLst>
      <p:ext uri="{BB962C8B-B14F-4D97-AF65-F5344CB8AC3E}">
        <p14:creationId xmlns:p14="http://schemas.microsoft.com/office/powerpoint/2010/main" val="182702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/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3D8D121-CD0E-447D-A4B3-9AF1C21B3925}"/>
              </a:ext>
            </a:extLst>
          </p:cNvPr>
          <p:cNvSpPr/>
          <p:nvPr/>
        </p:nvSpPr>
        <p:spPr>
          <a:xfrm>
            <a:off x="0" y="3335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9965" y="934852"/>
            <a:ext cx="7070427" cy="5302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979712" y="519063"/>
            <a:ext cx="52097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Senescent endothelial cells are adhesive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0A7D11B2-136D-4232-8CA1-539628A38250}"/>
              </a:ext>
            </a:extLst>
          </p:cNvPr>
          <p:cNvGrpSpPr/>
          <p:nvPr/>
        </p:nvGrpSpPr>
        <p:grpSpPr>
          <a:xfrm>
            <a:off x="4499992" y="2129521"/>
            <a:ext cx="1321221" cy="2163575"/>
            <a:chOff x="4499992" y="2129521"/>
            <a:chExt cx="1321221" cy="2163575"/>
          </a:xfrm>
        </p:grpSpPr>
        <p:sp>
          <p:nvSpPr>
            <p:cNvPr id="6" name="Arrow: Curved Down 5">
              <a:extLst>
                <a:ext uri="{FF2B5EF4-FFF2-40B4-BE49-F238E27FC236}">
                  <a16:creationId xmlns:a16="http://schemas.microsoft.com/office/drawing/2014/main" xmlns="" id="{FF037A8D-4C9D-4BAD-AAD3-2BB85AE4DC7C}"/>
                </a:ext>
              </a:extLst>
            </p:cNvPr>
            <p:cNvSpPr/>
            <p:nvPr/>
          </p:nvSpPr>
          <p:spPr>
            <a:xfrm>
              <a:off x="5317157" y="2129521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" name="Arrow: Curved Down 6">
              <a:extLst>
                <a:ext uri="{FF2B5EF4-FFF2-40B4-BE49-F238E27FC236}">
                  <a16:creationId xmlns:a16="http://schemas.microsoft.com/office/drawing/2014/main" xmlns="" id="{2AF9E025-BE45-4D71-888A-29A1DB0268B6}"/>
                </a:ext>
              </a:extLst>
            </p:cNvPr>
            <p:cNvSpPr/>
            <p:nvPr/>
          </p:nvSpPr>
          <p:spPr>
            <a:xfrm>
              <a:off x="5076056" y="2780928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8" name="Arrow: Curved Down 7">
              <a:extLst>
                <a:ext uri="{FF2B5EF4-FFF2-40B4-BE49-F238E27FC236}">
                  <a16:creationId xmlns:a16="http://schemas.microsoft.com/office/drawing/2014/main" xmlns="" id="{81EB87CD-65F0-452E-8500-79B5658A489C}"/>
                </a:ext>
              </a:extLst>
            </p:cNvPr>
            <p:cNvSpPr/>
            <p:nvPr/>
          </p:nvSpPr>
          <p:spPr>
            <a:xfrm>
              <a:off x="4860032" y="3284984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" name="Arrow: Curved Down 8">
              <a:extLst>
                <a:ext uri="{FF2B5EF4-FFF2-40B4-BE49-F238E27FC236}">
                  <a16:creationId xmlns:a16="http://schemas.microsoft.com/office/drawing/2014/main" xmlns="" id="{813424A0-FEED-426D-8C4B-BDD61997577E}"/>
                </a:ext>
              </a:extLst>
            </p:cNvPr>
            <p:cNvSpPr/>
            <p:nvPr/>
          </p:nvSpPr>
          <p:spPr>
            <a:xfrm>
              <a:off x="4499992" y="4077072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2B57AFC9-AE3F-42D3-85DE-5438F5F9ECE5}"/>
              </a:ext>
            </a:extLst>
          </p:cNvPr>
          <p:cNvGrpSpPr/>
          <p:nvPr/>
        </p:nvGrpSpPr>
        <p:grpSpPr>
          <a:xfrm>
            <a:off x="2987824" y="1916832"/>
            <a:ext cx="1728192" cy="2304256"/>
            <a:chOff x="2987824" y="1916832"/>
            <a:chExt cx="1728192" cy="2304256"/>
          </a:xfrm>
        </p:grpSpPr>
        <p:sp>
          <p:nvSpPr>
            <p:cNvPr id="11" name="Arrow: Curved Down 10">
              <a:extLst>
                <a:ext uri="{FF2B5EF4-FFF2-40B4-BE49-F238E27FC236}">
                  <a16:creationId xmlns:a16="http://schemas.microsoft.com/office/drawing/2014/main" xmlns="" id="{F70E79B4-9406-4F50-881C-FA817CE29794}"/>
                </a:ext>
              </a:extLst>
            </p:cNvPr>
            <p:cNvSpPr/>
            <p:nvPr/>
          </p:nvSpPr>
          <p:spPr>
            <a:xfrm flipH="1">
              <a:off x="2987824" y="4005064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2" name="Arrow: Curved Down 11">
              <a:extLst>
                <a:ext uri="{FF2B5EF4-FFF2-40B4-BE49-F238E27FC236}">
                  <a16:creationId xmlns:a16="http://schemas.microsoft.com/office/drawing/2014/main" xmlns="" id="{996E8BA2-E83E-4054-B815-C86AAA687522}"/>
                </a:ext>
              </a:extLst>
            </p:cNvPr>
            <p:cNvSpPr/>
            <p:nvPr/>
          </p:nvSpPr>
          <p:spPr>
            <a:xfrm flipH="1">
              <a:off x="3140224" y="2780928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3" name="Arrow: Curved Down 12">
              <a:extLst>
                <a:ext uri="{FF2B5EF4-FFF2-40B4-BE49-F238E27FC236}">
                  <a16:creationId xmlns:a16="http://schemas.microsoft.com/office/drawing/2014/main" xmlns="" id="{8729E2EA-35C5-46E6-AAFA-55C51BCC68D5}"/>
                </a:ext>
              </a:extLst>
            </p:cNvPr>
            <p:cNvSpPr/>
            <p:nvPr/>
          </p:nvSpPr>
          <p:spPr>
            <a:xfrm flipH="1">
              <a:off x="3491880" y="2420888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4" name="Arrow: Curved Down 13">
              <a:extLst>
                <a:ext uri="{FF2B5EF4-FFF2-40B4-BE49-F238E27FC236}">
                  <a16:creationId xmlns:a16="http://schemas.microsoft.com/office/drawing/2014/main" xmlns="" id="{E49E219C-9984-44DA-8F2F-DF0E85F3CEB8}"/>
                </a:ext>
              </a:extLst>
            </p:cNvPr>
            <p:cNvSpPr/>
            <p:nvPr/>
          </p:nvSpPr>
          <p:spPr>
            <a:xfrm flipH="1">
              <a:off x="4211960" y="1916832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749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7CD6F1FC-03A2-4B54-8553-6D9F7D9B58F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1D318DD-A619-407C-8F0F-A9AEC752181C}"/>
              </a:ext>
            </a:extLst>
          </p:cNvPr>
          <p:cNvSpPr txBox="1"/>
          <p:nvPr/>
        </p:nvSpPr>
        <p:spPr>
          <a:xfrm>
            <a:off x="2950967" y="163058"/>
            <a:ext cx="3507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</a:rPr>
              <a:t>Epigenetic Ageing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2322BC5-B054-4BC9-AF3D-AC8C73CB0066}"/>
              </a:ext>
            </a:extLst>
          </p:cNvPr>
          <p:cNvSpPr txBox="1"/>
          <p:nvPr/>
        </p:nvSpPr>
        <p:spPr>
          <a:xfrm>
            <a:off x="611560" y="1682522"/>
            <a:ext cx="139166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Prime mover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of ageing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D87B3E4D-56BA-4071-A8CB-175D4B8A0BA7}"/>
              </a:ext>
            </a:extLst>
          </p:cNvPr>
          <p:cNvGrpSpPr/>
          <p:nvPr/>
        </p:nvGrpSpPr>
        <p:grpSpPr>
          <a:xfrm>
            <a:off x="2116455" y="1681283"/>
            <a:ext cx="3313907" cy="646331"/>
            <a:chOff x="2116455" y="1681283"/>
            <a:chExt cx="3313907" cy="646331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xmlns="" id="{43DED54A-C831-4161-8F2F-4A06919CEA46}"/>
                </a:ext>
              </a:extLst>
            </p:cNvPr>
            <p:cNvCxnSpPr/>
            <p:nvPr/>
          </p:nvCxnSpPr>
          <p:spPr>
            <a:xfrm>
              <a:off x="2116455" y="1992772"/>
              <a:ext cx="1368152" cy="0"/>
            </a:xfrm>
            <a:prstGeom prst="straightConnector1">
              <a:avLst/>
            </a:prstGeom>
            <a:ln w="38100">
              <a:solidFill>
                <a:srgbClr val="77F999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xmlns="" id="{A143726C-64E8-41BC-8A1B-42D5063B7D3A}"/>
                </a:ext>
              </a:extLst>
            </p:cNvPr>
            <p:cNvSpPr txBox="1"/>
            <p:nvPr/>
          </p:nvSpPr>
          <p:spPr>
            <a:xfrm>
              <a:off x="3635896" y="1681283"/>
              <a:ext cx="179446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DNA methylation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changes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B7CE3762-B714-400B-B213-3E39D92FEF66}"/>
              </a:ext>
            </a:extLst>
          </p:cNvPr>
          <p:cNvGrpSpPr/>
          <p:nvPr/>
        </p:nvGrpSpPr>
        <p:grpSpPr>
          <a:xfrm>
            <a:off x="2107162" y="4905518"/>
            <a:ext cx="563526" cy="616689"/>
            <a:chOff x="4837814" y="2902688"/>
            <a:chExt cx="563526" cy="61668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1893E119-9947-4478-A6BE-2A11DA7B26F2}"/>
                </a:ext>
              </a:extLst>
            </p:cNvPr>
            <p:cNvSpPr/>
            <p:nvPr/>
          </p:nvSpPr>
          <p:spPr>
            <a:xfrm>
              <a:off x="4837814" y="2902688"/>
              <a:ext cx="563526" cy="616689"/>
            </a:xfrm>
            <a:custGeom>
              <a:avLst/>
              <a:gdLst>
                <a:gd name="connsiteX0" fmla="*/ 350874 w 563526"/>
                <a:gd name="connsiteY0" fmla="*/ 31898 h 616689"/>
                <a:gd name="connsiteX1" fmla="*/ 350874 w 563526"/>
                <a:gd name="connsiteY1" fmla="*/ 31898 h 616689"/>
                <a:gd name="connsiteX2" fmla="*/ 255181 w 563526"/>
                <a:gd name="connsiteY2" fmla="*/ 10633 h 616689"/>
                <a:gd name="connsiteX3" fmla="*/ 223284 w 563526"/>
                <a:gd name="connsiteY3" fmla="*/ 0 h 616689"/>
                <a:gd name="connsiteX4" fmla="*/ 85060 w 563526"/>
                <a:gd name="connsiteY4" fmla="*/ 10633 h 616689"/>
                <a:gd name="connsiteX5" fmla="*/ 63795 w 563526"/>
                <a:gd name="connsiteY5" fmla="*/ 42531 h 616689"/>
                <a:gd name="connsiteX6" fmla="*/ 31898 w 563526"/>
                <a:gd name="connsiteY6" fmla="*/ 74428 h 616689"/>
                <a:gd name="connsiteX7" fmla="*/ 0 w 563526"/>
                <a:gd name="connsiteY7" fmla="*/ 180754 h 616689"/>
                <a:gd name="connsiteX8" fmla="*/ 10633 w 563526"/>
                <a:gd name="connsiteY8" fmla="*/ 414670 h 616689"/>
                <a:gd name="connsiteX9" fmla="*/ 31898 w 563526"/>
                <a:gd name="connsiteY9" fmla="*/ 478465 h 616689"/>
                <a:gd name="connsiteX10" fmla="*/ 53163 w 563526"/>
                <a:gd name="connsiteY10" fmla="*/ 499731 h 616689"/>
                <a:gd name="connsiteX11" fmla="*/ 95693 w 563526"/>
                <a:gd name="connsiteY11" fmla="*/ 552893 h 616689"/>
                <a:gd name="connsiteX12" fmla="*/ 148856 w 563526"/>
                <a:gd name="connsiteY12" fmla="*/ 595424 h 616689"/>
                <a:gd name="connsiteX13" fmla="*/ 265814 w 563526"/>
                <a:gd name="connsiteY13" fmla="*/ 616689 h 616689"/>
                <a:gd name="connsiteX14" fmla="*/ 382772 w 563526"/>
                <a:gd name="connsiteY14" fmla="*/ 606056 h 616689"/>
                <a:gd name="connsiteX15" fmla="*/ 446567 w 563526"/>
                <a:gd name="connsiteY15" fmla="*/ 563526 h 616689"/>
                <a:gd name="connsiteX16" fmla="*/ 457200 w 563526"/>
                <a:gd name="connsiteY16" fmla="*/ 531628 h 616689"/>
                <a:gd name="connsiteX17" fmla="*/ 510363 w 563526"/>
                <a:gd name="connsiteY17" fmla="*/ 478465 h 616689"/>
                <a:gd name="connsiteX18" fmla="*/ 542260 w 563526"/>
                <a:gd name="connsiteY18" fmla="*/ 414670 h 616689"/>
                <a:gd name="connsiteX19" fmla="*/ 563526 w 563526"/>
                <a:gd name="connsiteY19" fmla="*/ 329610 h 616689"/>
                <a:gd name="connsiteX20" fmla="*/ 552893 w 563526"/>
                <a:gd name="connsiteY20" fmla="*/ 233917 h 616689"/>
                <a:gd name="connsiteX21" fmla="*/ 520995 w 563526"/>
                <a:gd name="connsiteY21" fmla="*/ 138224 h 616689"/>
                <a:gd name="connsiteX22" fmla="*/ 499730 w 563526"/>
                <a:gd name="connsiteY22" fmla="*/ 74428 h 616689"/>
                <a:gd name="connsiteX23" fmla="*/ 467833 w 563526"/>
                <a:gd name="connsiteY23" fmla="*/ 53163 h 616689"/>
                <a:gd name="connsiteX24" fmla="*/ 457200 w 563526"/>
                <a:gd name="connsiteY24" fmla="*/ 21265 h 616689"/>
                <a:gd name="connsiteX25" fmla="*/ 350874 w 563526"/>
                <a:gd name="connsiteY25" fmla="*/ 31898 h 616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63526" h="616689">
                  <a:moveTo>
                    <a:pt x="350874" y="31898"/>
                  </a:moveTo>
                  <a:lnTo>
                    <a:pt x="350874" y="31898"/>
                  </a:lnTo>
                  <a:cubicBezTo>
                    <a:pt x="318976" y="24810"/>
                    <a:pt x="286881" y="18558"/>
                    <a:pt x="255181" y="10633"/>
                  </a:cubicBezTo>
                  <a:cubicBezTo>
                    <a:pt x="244308" y="7915"/>
                    <a:pt x="234492" y="0"/>
                    <a:pt x="223284" y="0"/>
                  </a:cubicBezTo>
                  <a:cubicBezTo>
                    <a:pt x="177073" y="0"/>
                    <a:pt x="131135" y="7089"/>
                    <a:pt x="85060" y="10633"/>
                  </a:cubicBezTo>
                  <a:cubicBezTo>
                    <a:pt x="77972" y="21266"/>
                    <a:pt x="71976" y="32714"/>
                    <a:pt x="63795" y="42531"/>
                  </a:cubicBezTo>
                  <a:cubicBezTo>
                    <a:pt x="54169" y="54082"/>
                    <a:pt x="39200" y="61284"/>
                    <a:pt x="31898" y="74428"/>
                  </a:cubicBezTo>
                  <a:cubicBezTo>
                    <a:pt x="20133" y="95605"/>
                    <a:pt x="6864" y="153299"/>
                    <a:pt x="0" y="180754"/>
                  </a:cubicBezTo>
                  <a:cubicBezTo>
                    <a:pt x="3544" y="258726"/>
                    <a:pt x="2318" y="337062"/>
                    <a:pt x="10633" y="414670"/>
                  </a:cubicBezTo>
                  <a:cubicBezTo>
                    <a:pt x="13021" y="436958"/>
                    <a:pt x="16048" y="462615"/>
                    <a:pt x="31898" y="478465"/>
                  </a:cubicBezTo>
                  <a:lnTo>
                    <a:pt x="53163" y="499731"/>
                  </a:lnTo>
                  <a:cubicBezTo>
                    <a:pt x="70027" y="550326"/>
                    <a:pt x="51971" y="517915"/>
                    <a:pt x="95693" y="552893"/>
                  </a:cubicBezTo>
                  <a:cubicBezTo>
                    <a:pt x="122078" y="574001"/>
                    <a:pt x="113609" y="580318"/>
                    <a:pt x="148856" y="595424"/>
                  </a:cubicBezTo>
                  <a:cubicBezTo>
                    <a:pt x="173919" y="606165"/>
                    <a:pt x="248572" y="614226"/>
                    <a:pt x="265814" y="616689"/>
                  </a:cubicBezTo>
                  <a:cubicBezTo>
                    <a:pt x="304800" y="613145"/>
                    <a:pt x="345216" y="617102"/>
                    <a:pt x="382772" y="606056"/>
                  </a:cubicBezTo>
                  <a:cubicBezTo>
                    <a:pt x="407291" y="598845"/>
                    <a:pt x="446567" y="563526"/>
                    <a:pt x="446567" y="563526"/>
                  </a:cubicBezTo>
                  <a:cubicBezTo>
                    <a:pt x="450111" y="552893"/>
                    <a:pt x="450475" y="540594"/>
                    <a:pt x="457200" y="531628"/>
                  </a:cubicBezTo>
                  <a:cubicBezTo>
                    <a:pt x="472237" y="511579"/>
                    <a:pt x="510363" y="478465"/>
                    <a:pt x="510363" y="478465"/>
                  </a:cubicBezTo>
                  <a:cubicBezTo>
                    <a:pt x="537085" y="398295"/>
                    <a:pt x="501039" y="497111"/>
                    <a:pt x="542260" y="414670"/>
                  </a:cubicBezTo>
                  <a:cubicBezTo>
                    <a:pt x="553159" y="392873"/>
                    <a:pt x="559481" y="349832"/>
                    <a:pt x="563526" y="329610"/>
                  </a:cubicBezTo>
                  <a:cubicBezTo>
                    <a:pt x="559982" y="297712"/>
                    <a:pt x="559187" y="265388"/>
                    <a:pt x="552893" y="233917"/>
                  </a:cubicBezTo>
                  <a:cubicBezTo>
                    <a:pt x="552889" y="233897"/>
                    <a:pt x="526315" y="154183"/>
                    <a:pt x="520995" y="138224"/>
                  </a:cubicBezTo>
                  <a:cubicBezTo>
                    <a:pt x="520994" y="138222"/>
                    <a:pt x="499732" y="74429"/>
                    <a:pt x="499730" y="74428"/>
                  </a:cubicBezTo>
                  <a:lnTo>
                    <a:pt x="467833" y="53163"/>
                  </a:lnTo>
                  <a:cubicBezTo>
                    <a:pt x="464289" y="42530"/>
                    <a:pt x="465125" y="29190"/>
                    <a:pt x="457200" y="21265"/>
                  </a:cubicBezTo>
                  <a:cubicBezTo>
                    <a:pt x="440964" y="5029"/>
                    <a:pt x="368595" y="30126"/>
                    <a:pt x="350874" y="31898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98A56243-ED67-4EF6-93E2-8A48A9FF9174}"/>
                </a:ext>
              </a:extLst>
            </p:cNvPr>
            <p:cNvSpPr/>
            <p:nvPr/>
          </p:nvSpPr>
          <p:spPr>
            <a:xfrm>
              <a:off x="4925313" y="3055030"/>
              <a:ext cx="388527" cy="32316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AF1B524-99D0-4909-94FD-0AE84A1BB979}"/>
              </a:ext>
            </a:extLst>
          </p:cNvPr>
          <p:cNvSpPr txBox="1"/>
          <p:nvPr/>
        </p:nvSpPr>
        <p:spPr>
          <a:xfrm>
            <a:off x="1763688" y="5550331"/>
            <a:ext cx="12504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77F999"/>
                </a:solidFill>
              </a:rPr>
              <a:t>Healthy</a:t>
            </a:r>
          </a:p>
          <a:p>
            <a:pPr algn="ctr"/>
            <a:r>
              <a:rPr lang="en-GB" sz="1600" dirty="0">
                <a:solidFill>
                  <a:srgbClr val="77F999"/>
                </a:solidFill>
              </a:rPr>
              <a:t>Proliferating </a:t>
            </a:r>
          </a:p>
          <a:p>
            <a:pPr algn="ctr"/>
            <a:r>
              <a:rPr lang="en-GB" sz="1600" dirty="0">
                <a:solidFill>
                  <a:srgbClr val="77F999"/>
                </a:solidFill>
              </a:rPr>
              <a:t>Cell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1E44787B-2462-4D45-9EA1-94F352C90B85}"/>
              </a:ext>
            </a:extLst>
          </p:cNvPr>
          <p:cNvGrpSpPr/>
          <p:nvPr/>
        </p:nvGrpSpPr>
        <p:grpSpPr>
          <a:xfrm>
            <a:off x="3131840" y="4516992"/>
            <a:ext cx="3960440" cy="1778849"/>
            <a:chOff x="3131840" y="4516992"/>
            <a:chExt cx="3960440" cy="177884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AF38712E-2B61-4112-AF7A-CDD941062DDA}"/>
                </a:ext>
              </a:extLst>
            </p:cNvPr>
            <p:cNvGrpSpPr/>
            <p:nvPr/>
          </p:nvGrpSpPr>
          <p:grpSpPr>
            <a:xfrm>
              <a:off x="5799670" y="4516992"/>
              <a:ext cx="1213995" cy="1020725"/>
              <a:chOff x="7283302" y="2679405"/>
              <a:chExt cx="1213995" cy="1020725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xmlns="" id="{BCD47C7E-74F5-458D-8E11-A059E40E05C6}"/>
                  </a:ext>
                </a:extLst>
              </p:cNvPr>
              <p:cNvSpPr/>
              <p:nvPr/>
            </p:nvSpPr>
            <p:spPr>
              <a:xfrm>
                <a:off x="7283302" y="2679405"/>
                <a:ext cx="1213995" cy="1020725"/>
              </a:xfrm>
              <a:custGeom>
                <a:avLst/>
                <a:gdLst>
                  <a:gd name="connsiteX0" fmla="*/ 244549 w 1213995"/>
                  <a:gd name="connsiteY0" fmla="*/ 520995 h 1020725"/>
                  <a:gd name="connsiteX1" fmla="*/ 244549 w 1213995"/>
                  <a:gd name="connsiteY1" fmla="*/ 520995 h 1020725"/>
                  <a:gd name="connsiteX2" fmla="*/ 116958 w 1213995"/>
                  <a:gd name="connsiteY2" fmla="*/ 467832 h 1020725"/>
                  <a:gd name="connsiteX3" fmla="*/ 106326 w 1213995"/>
                  <a:gd name="connsiteY3" fmla="*/ 435935 h 1020725"/>
                  <a:gd name="connsiteX4" fmla="*/ 85061 w 1213995"/>
                  <a:gd name="connsiteY4" fmla="*/ 404037 h 1020725"/>
                  <a:gd name="connsiteX5" fmla="*/ 95693 w 1213995"/>
                  <a:gd name="connsiteY5" fmla="*/ 276446 h 1020725"/>
                  <a:gd name="connsiteX6" fmla="*/ 106326 w 1213995"/>
                  <a:gd name="connsiteY6" fmla="*/ 244548 h 1020725"/>
                  <a:gd name="connsiteX7" fmla="*/ 170121 w 1213995"/>
                  <a:gd name="connsiteY7" fmla="*/ 223283 h 1020725"/>
                  <a:gd name="connsiteX8" fmla="*/ 265814 w 1213995"/>
                  <a:gd name="connsiteY8" fmla="*/ 191386 h 1020725"/>
                  <a:gd name="connsiteX9" fmla="*/ 297712 w 1213995"/>
                  <a:gd name="connsiteY9" fmla="*/ 180753 h 1020725"/>
                  <a:gd name="connsiteX10" fmla="*/ 361507 w 1213995"/>
                  <a:gd name="connsiteY10" fmla="*/ 138223 h 1020725"/>
                  <a:gd name="connsiteX11" fmla="*/ 382772 w 1213995"/>
                  <a:gd name="connsiteY11" fmla="*/ 106325 h 1020725"/>
                  <a:gd name="connsiteX12" fmla="*/ 435935 w 1213995"/>
                  <a:gd name="connsiteY12" fmla="*/ 10632 h 1020725"/>
                  <a:gd name="connsiteX13" fmla="*/ 467833 w 1213995"/>
                  <a:gd name="connsiteY13" fmla="*/ 0 h 1020725"/>
                  <a:gd name="connsiteX14" fmla="*/ 648586 w 1213995"/>
                  <a:gd name="connsiteY14" fmla="*/ 31897 h 1020725"/>
                  <a:gd name="connsiteX15" fmla="*/ 680484 w 1213995"/>
                  <a:gd name="connsiteY15" fmla="*/ 63795 h 1020725"/>
                  <a:gd name="connsiteX16" fmla="*/ 691117 w 1213995"/>
                  <a:gd name="connsiteY16" fmla="*/ 95693 h 1020725"/>
                  <a:gd name="connsiteX17" fmla="*/ 712382 w 1213995"/>
                  <a:gd name="connsiteY17" fmla="*/ 127590 h 1020725"/>
                  <a:gd name="connsiteX18" fmla="*/ 723014 w 1213995"/>
                  <a:gd name="connsiteY18" fmla="*/ 212651 h 1020725"/>
                  <a:gd name="connsiteX19" fmla="*/ 744279 w 1213995"/>
                  <a:gd name="connsiteY19" fmla="*/ 276446 h 1020725"/>
                  <a:gd name="connsiteX20" fmla="*/ 808075 w 1213995"/>
                  <a:gd name="connsiteY20" fmla="*/ 297711 h 1020725"/>
                  <a:gd name="connsiteX21" fmla="*/ 839972 w 1213995"/>
                  <a:gd name="connsiteY21" fmla="*/ 308344 h 1020725"/>
                  <a:gd name="connsiteX22" fmla="*/ 1127051 w 1213995"/>
                  <a:gd name="connsiteY22" fmla="*/ 297711 h 1020725"/>
                  <a:gd name="connsiteX23" fmla="*/ 1190847 w 1213995"/>
                  <a:gd name="connsiteY23" fmla="*/ 372139 h 1020725"/>
                  <a:gd name="connsiteX24" fmla="*/ 1180214 w 1213995"/>
                  <a:gd name="connsiteY24" fmla="*/ 457200 h 1020725"/>
                  <a:gd name="connsiteX25" fmla="*/ 1158949 w 1213995"/>
                  <a:gd name="connsiteY25" fmla="*/ 489097 h 1020725"/>
                  <a:gd name="connsiteX26" fmla="*/ 1095154 w 1213995"/>
                  <a:gd name="connsiteY26" fmla="*/ 520995 h 1020725"/>
                  <a:gd name="connsiteX27" fmla="*/ 1063256 w 1213995"/>
                  <a:gd name="connsiteY27" fmla="*/ 552893 h 1020725"/>
                  <a:gd name="connsiteX28" fmla="*/ 1052624 w 1213995"/>
                  <a:gd name="connsiteY28" fmla="*/ 712381 h 1020725"/>
                  <a:gd name="connsiteX29" fmla="*/ 1041991 w 1213995"/>
                  <a:gd name="connsiteY29" fmla="*/ 861237 h 1020725"/>
                  <a:gd name="connsiteX30" fmla="*/ 988828 w 1213995"/>
                  <a:gd name="connsiteY30" fmla="*/ 871869 h 1020725"/>
                  <a:gd name="connsiteX31" fmla="*/ 712382 w 1213995"/>
                  <a:gd name="connsiteY31" fmla="*/ 882502 h 1020725"/>
                  <a:gd name="connsiteX32" fmla="*/ 648586 w 1213995"/>
                  <a:gd name="connsiteY32" fmla="*/ 903767 h 1020725"/>
                  <a:gd name="connsiteX33" fmla="*/ 606056 w 1213995"/>
                  <a:gd name="connsiteY33" fmla="*/ 967562 h 1020725"/>
                  <a:gd name="connsiteX34" fmla="*/ 563526 w 1213995"/>
                  <a:gd name="connsiteY34" fmla="*/ 1020725 h 1020725"/>
                  <a:gd name="connsiteX35" fmla="*/ 287079 w 1213995"/>
                  <a:gd name="connsiteY35" fmla="*/ 1010093 h 1020725"/>
                  <a:gd name="connsiteX36" fmla="*/ 223284 w 1213995"/>
                  <a:gd name="connsiteY36" fmla="*/ 988828 h 1020725"/>
                  <a:gd name="connsiteX37" fmla="*/ 191386 w 1213995"/>
                  <a:gd name="connsiteY37" fmla="*/ 978195 h 1020725"/>
                  <a:gd name="connsiteX38" fmla="*/ 159489 w 1213995"/>
                  <a:gd name="connsiteY38" fmla="*/ 967562 h 1020725"/>
                  <a:gd name="connsiteX39" fmla="*/ 85061 w 1213995"/>
                  <a:gd name="connsiteY39" fmla="*/ 946297 h 1020725"/>
                  <a:gd name="connsiteX40" fmla="*/ 53163 w 1213995"/>
                  <a:gd name="connsiteY40" fmla="*/ 925032 h 1020725"/>
                  <a:gd name="connsiteX41" fmla="*/ 42531 w 1213995"/>
                  <a:gd name="connsiteY41" fmla="*/ 893135 h 1020725"/>
                  <a:gd name="connsiteX42" fmla="*/ 21265 w 1213995"/>
                  <a:gd name="connsiteY42" fmla="*/ 871869 h 1020725"/>
                  <a:gd name="connsiteX43" fmla="*/ 0 w 1213995"/>
                  <a:gd name="connsiteY43" fmla="*/ 808074 h 1020725"/>
                  <a:gd name="connsiteX44" fmla="*/ 21265 w 1213995"/>
                  <a:gd name="connsiteY44" fmla="*/ 733646 h 1020725"/>
                  <a:gd name="connsiteX45" fmla="*/ 106326 w 1213995"/>
                  <a:gd name="connsiteY45" fmla="*/ 669851 h 1020725"/>
                  <a:gd name="connsiteX46" fmla="*/ 138224 w 1213995"/>
                  <a:gd name="connsiteY46" fmla="*/ 659218 h 1020725"/>
                  <a:gd name="connsiteX47" fmla="*/ 170121 w 1213995"/>
                  <a:gd name="connsiteY47" fmla="*/ 637953 h 1020725"/>
                  <a:gd name="connsiteX48" fmla="*/ 191386 w 1213995"/>
                  <a:gd name="connsiteY48" fmla="*/ 606055 h 1020725"/>
                  <a:gd name="connsiteX49" fmla="*/ 223284 w 1213995"/>
                  <a:gd name="connsiteY49" fmla="*/ 595423 h 1020725"/>
                  <a:gd name="connsiteX50" fmla="*/ 244549 w 1213995"/>
                  <a:gd name="connsiteY50" fmla="*/ 520995 h 1020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1213995" h="1020725">
                    <a:moveTo>
                      <a:pt x="244549" y="520995"/>
                    </a:moveTo>
                    <a:lnTo>
                      <a:pt x="244549" y="520995"/>
                    </a:lnTo>
                    <a:cubicBezTo>
                      <a:pt x="236986" y="518474"/>
                      <a:pt x="138730" y="495047"/>
                      <a:pt x="116958" y="467832"/>
                    </a:cubicBezTo>
                    <a:cubicBezTo>
                      <a:pt x="109957" y="459081"/>
                      <a:pt x="111338" y="445959"/>
                      <a:pt x="106326" y="435935"/>
                    </a:cubicBezTo>
                    <a:cubicBezTo>
                      <a:pt x="100611" y="424505"/>
                      <a:pt x="92149" y="414670"/>
                      <a:pt x="85061" y="404037"/>
                    </a:cubicBezTo>
                    <a:cubicBezTo>
                      <a:pt x="88605" y="361507"/>
                      <a:pt x="90053" y="318749"/>
                      <a:pt x="95693" y="276446"/>
                    </a:cubicBezTo>
                    <a:cubicBezTo>
                      <a:pt x="97174" y="265336"/>
                      <a:pt x="97206" y="251062"/>
                      <a:pt x="106326" y="244548"/>
                    </a:cubicBezTo>
                    <a:cubicBezTo>
                      <a:pt x="124566" y="231519"/>
                      <a:pt x="148856" y="230371"/>
                      <a:pt x="170121" y="223283"/>
                    </a:cubicBezTo>
                    <a:lnTo>
                      <a:pt x="265814" y="191386"/>
                    </a:lnTo>
                    <a:cubicBezTo>
                      <a:pt x="276447" y="187842"/>
                      <a:pt x="288387" y="186970"/>
                      <a:pt x="297712" y="180753"/>
                    </a:cubicBezTo>
                    <a:lnTo>
                      <a:pt x="361507" y="138223"/>
                    </a:lnTo>
                    <a:cubicBezTo>
                      <a:pt x="368595" y="127590"/>
                      <a:pt x="377582" y="118002"/>
                      <a:pt x="382772" y="106325"/>
                    </a:cubicBezTo>
                    <a:cubicBezTo>
                      <a:pt x="406131" y="53768"/>
                      <a:pt x="389974" y="41273"/>
                      <a:pt x="435935" y="10632"/>
                    </a:cubicBezTo>
                    <a:cubicBezTo>
                      <a:pt x="445260" y="4415"/>
                      <a:pt x="457200" y="3544"/>
                      <a:pt x="467833" y="0"/>
                    </a:cubicBezTo>
                    <a:cubicBezTo>
                      <a:pt x="567028" y="7085"/>
                      <a:pt x="591330" y="-15817"/>
                      <a:pt x="648586" y="31897"/>
                    </a:cubicBezTo>
                    <a:cubicBezTo>
                      <a:pt x="660138" y="41523"/>
                      <a:pt x="669851" y="53162"/>
                      <a:pt x="680484" y="63795"/>
                    </a:cubicBezTo>
                    <a:cubicBezTo>
                      <a:pt x="684028" y="74428"/>
                      <a:pt x="686105" y="85668"/>
                      <a:pt x="691117" y="95693"/>
                    </a:cubicBezTo>
                    <a:cubicBezTo>
                      <a:pt x="696832" y="107122"/>
                      <a:pt x="709020" y="115262"/>
                      <a:pt x="712382" y="127590"/>
                    </a:cubicBezTo>
                    <a:cubicBezTo>
                      <a:pt x="719900" y="155157"/>
                      <a:pt x="717027" y="184711"/>
                      <a:pt x="723014" y="212651"/>
                    </a:cubicBezTo>
                    <a:cubicBezTo>
                      <a:pt x="727711" y="234569"/>
                      <a:pt x="723014" y="269358"/>
                      <a:pt x="744279" y="276446"/>
                    </a:cubicBezTo>
                    <a:lnTo>
                      <a:pt x="808075" y="297711"/>
                    </a:lnTo>
                    <a:lnTo>
                      <a:pt x="839972" y="308344"/>
                    </a:lnTo>
                    <a:cubicBezTo>
                      <a:pt x="974456" y="263517"/>
                      <a:pt x="881378" y="286013"/>
                      <a:pt x="1127051" y="297711"/>
                    </a:cubicBezTo>
                    <a:cubicBezTo>
                      <a:pt x="1178618" y="349278"/>
                      <a:pt x="1158461" y="323560"/>
                      <a:pt x="1190847" y="372139"/>
                    </a:cubicBezTo>
                    <a:cubicBezTo>
                      <a:pt x="1216153" y="448058"/>
                      <a:pt x="1230763" y="423501"/>
                      <a:pt x="1180214" y="457200"/>
                    </a:cubicBezTo>
                    <a:cubicBezTo>
                      <a:pt x="1173126" y="467832"/>
                      <a:pt x="1167985" y="480061"/>
                      <a:pt x="1158949" y="489097"/>
                    </a:cubicBezTo>
                    <a:cubicBezTo>
                      <a:pt x="1138338" y="509708"/>
                      <a:pt x="1121096" y="512347"/>
                      <a:pt x="1095154" y="520995"/>
                    </a:cubicBezTo>
                    <a:cubicBezTo>
                      <a:pt x="1084521" y="531628"/>
                      <a:pt x="1072882" y="541341"/>
                      <a:pt x="1063256" y="552893"/>
                    </a:cubicBezTo>
                    <a:cubicBezTo>
                      <a:pt x="1017296" y="608044"/>
                      <a:pt x="1044341" y="612986"/>
                      <a:pt x="1052624" y="712381"/>
                    </a:cubicBezTo>
                    <a:cubicBezTo>
                      <a:pt x="1049080" y="762000"/>
                      <a:pt x="1060466" y="815050"/>
                      <a:pt x="1041991" y="861237"/>
                    </a:cubicBezTo>
                    <a:cubicBezTo>
                      <a:pt x="1035279" y="878016"/>
                      <a:pt x="1006862" y="870705"/>
                      <a:pt x="988828" y="871869"/>
                    </a:cubicBezTo>
                    <a:cubicBezTo>
                      <a:pt x="896803" y="877806"/>
                      <a:pt x="804531" y="878958"/>
                      <a:pt x="712382" y="882502"/>
                    </a:cubicBezTo>
                    <a:cubicBezTo>
                      <a:pt x="691117" y="889590"/>
                      <a:pt x="661020" y="885116"/>
                      <a:pt x="648586" y="903767"/>
                    </a:cubicBezTo>
                    <a:cubicBezTo>
                      <a:pt x="634409" y="925032"/>
                      <a:pt x="624127" y="949490"/>
                      <a:pt x="606056" y="967562"/>
                    </a:cubicBezTo>
                    <a:cubicBezTo>
                      <a:pt x="575755" y="997864"/>
                      <a:pt x="590352" y="980487"/>
                      <a:pt x="563526" y="1020725"/>
                    </a:cubicBezTo>
                    <a:cubicBezTo>
                      <a:pt x="471377" y="1017181"/>
                      <a:pt x="378894" y="1018700"/>
                      <a:pt x="287079" y="1010093"/>
                    </a:cubicBezTo>
                    <a:cubicBezTo>
                      <a:pt x="264762" y="1008001"/>
                      <a:pt x="244549" y="995916"/>
                      <a:pt x="223284" y="988828"/>
                    </a:cubicBezTo>
                    <a:lnTo>
                      <a:pt x="191386" y="978195"/>
                    </a:lnTo>
                    <a:cubicBezTo>
                      <a:pt x="180754" y="974651"/>
                      <a:pt x="170362" y="970280"/>
                      <a:pt x="159489" y="967562"/>
                    </a:cubicBezTo>
                    <a:cubicBezTo>
                      <a:pt x="145855" y="964154"/>
                      <a:pt x="100320" y="953927"/>
                      <a:pt x="85061" y="946297"/>
                    </a:cubicBezTo>
                    <a:cubicBezTo>
                      <a:pt x="73631" y="940582"/>
                      <a:pt x="63796" y="932120"/>
                      <a:pt x="53163" y="925032"/>
                    </a:cubicBezTo>
                    <a:cubicBezTo>
                      <a:pt x="49619" y="914400"/>
                      <a:pt x="48297" y="902745"/>
                      <a:pt x="42531" y="893135"/>
                    </a:cubicBezTo>
                    <a:cubicBezTo>
                      <a:pt x="37373" y="884539"/>
                      <a:pt x="25748" y="880836"/>
                      <a:pt x="21265" y="871869"/>
                    </a:cubicBezTo>
                    <a:cubicBezTo>
                      <a:pt x="11240" y="851820"/>
                      <a:pt x="0" y="808074"/>
                      <a:pt x="0" y="808074"/>
                    </a:cubicBezTo>
                    <a:cubicBezTo>
                      <a:pt x="1985" y="800135"/>
                      <a:pt x="14730" y="744538"/>
                      <a:pt x="21265" y="733646"/>
                    </a:cubicBezTo>
                    <a:cubicBezTo>
                      <a:pt x="33859" y="712656"/>
                      <a:pt x="102373" y="671169"/>
                      <a:pt x="106326" y="669851"/>
                    </a:cubicBezTo>
                    <a:cubicBezTo>
                      <a:pt x="116959" y="666307"/>
                      <a:pt x="128199" y="664230"/>
                      <a:pt x="138224" y="659218"/>
                    </a:cubicBezTo>
                    <a:cubicBezTo>
                      <a:pt x="149653" y="653503"/>
                      <a:pt x="159489" y="645041"/>
                      <a:pt x="170121" y="637953"/>
                    </a:cubicBezTo>
                    <a:cubicBezTo>
                      <a:pt x="177209" y="627320"/>
                      <a:pt x="181407" y="614038"/>
                      <a:pt x="191386" y="606055"/>
                    </a:cubicBezTo>
                    <a:cubicBezTo>
                      <a:pt x="200138" y="599054"/>
                      <a:pt x="215359" y="603348"/>
                      <a:pt x="223284" y="595423"/>
                    </a:cubicBezTo>
                    <a:cubicBezTo>
                      <a:pt x="236159" y="582549"/>
                      <a:pt x="241005" y="533400"/>
                      <a:pt x="244549" y="520995"/>
                    </a:cubicBez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xmlns="" id="{B74F9A77-04D1-445B-AD67-2E204B6E0A1A}"/>
                  </a:ext>
                </a:extLst>
              </p:cNvPr>
              <p:cNvSpPr/>
              <p:nvPr/>
            </p:nvSpPr>
            <p:spPr>
              <a:xfrm>
                <a:off x="7623646" y="3189767"/>
                <a:ext cx="260722" cy="26105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5C1B1D7F-D3BE-4564-ADAA-A13E0B4EF309}"/>
                </a:ext>
              </a:extLst>
            </p:cNvPr>
            <p:cNvCxnSpPr/>
            <p:nvPr/>
          </p:nvCxnSpPr>
          <p:spPr>
            <a:xfrm>
              <a:off x="3131840" y="5151749"/>
              <a:ext cx="2412000" cy="0"/>
            </a:xfrm>
            <a:prstGeom prst="straightConnector1">
              <a:avLst/>
            </a:prstGeom>
            <a:ln w="28575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28EA1E52-0035-4575-BCCB-F3E027451A51}"/>
                </a:ext>
              </a:extLst>
            </p:cNvPr>
            <p:cNvSpPr txBox="1"/>
            <p:nvPr/>
          </p:nvSpPr>
          <p:spPr>
            <a:xfrm>
              <a:off x="5783075" y="5587955"/>
              <a:ext cx="130920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dirty="0">
                  <a:solidFill>
                    <a:srgbClr val="77F999"/>
                  </a:solidFill>
                </a:rPr>
                <a:t>Senescent </a:t>
              </a:r>
            </a:p>
            <a:p>
              <a:pPr algn="ctr"/>
              <a:r>
                <a:rPr lang="en-GB" sz="2000" dirty="0">
                  <a:solidFill>
                    <a:srgbClr val="77F999"/>
                  </a:solidFill>
                </a:rPr>
                <a:t>cells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C88FEB8F-4F05-4BE7-A644-103A94A8ECCF}"/>
              </a:ext>
            </a:extLst>
          </p:cNvPr>
          <p:cNvGrpSpPr/>
          <p:nvPr/>
        </p:nvGrpSpPr>
        <p:grpSpPr>
          <a:xfrm>
            <a:off x="3216826" y="5331019"/>
            <a:ext cx="2222778" cy="677411"/>
            <a:chOff x="6048304" y="3221281"/>
            <a:chExt cx="1260000" cy="677411"/>
          </a:xfrm>
        </p:grpSpPr>
        <p:sp>
          <p:nvSpPr>
            <p:cNvPr id="20" name="Right Triangle 19">
              <a:extLst>
                <a:ext uri="{FF2B5EF4-FFF2-40B4-BE49-F238E27FC236}">
                  <a16:creationId xmlns:a16="http://schemas.microsoft.com/office/drawing/2014/main" xmlns="" id="{4E23E4DA-CC36-4278-8B6C-C4527C4629A0}"/>
                </a:ext>
              </a:extLst>
            </p:cNvPr>
            <p:cNvSpPr/>
            <p:nvPr/>
          </p:nvSpPr>
          <p:spPr>
            <a:xfrm flipH="1">
              <a:off x="6048304" y="3221281"/>
              <a:ext cx="1260000" cy="313476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AA45F0EB-68D4-49C2-890A-D9C868403F1E}"/>
                </a:ext>
              </a:extLst>
            </p:cNvPr>
            <p:cNvSpPr txBox="1"/>
            <p:nvPr/>
          </p:nvSpPr>
          <p:spPr>
            <a:xfrm>
              <a:off x="6600040" y="3529360"/>
              <a:ext cx="3062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Age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4A14239A-FF1C-441F-9A78-BFB365042F6A}"/>
              </a:ext>
            </a:extLst>
          </p:cNvPr>
          <p:cNvSpPr txBox="1"/>
          <p:nvPr/>
        </p:nvSpPr>
        <p:spPr>
          <a:xfrm>
            <a:off x="4035302" y="757308"/>
            <a:ext cx="1453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(~5 years old)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758BF43E-260D-4298-BF6C-B42084B5261B}"/>
              </a:ext>
            </a:extLst>
          </p:cNvPr>
          <p:cNvGrpSpPr/>
          <p:nvPr/>
        </p:nvGrpSpPr>
        <p:grpSpPr>
          <a:xfrm>
            <a:off x="2116455" y="3574757"/>
            <a:ext cx="5271956" cy="934363"/>
            <a:chOff x="2116455" y="3286725"/>
            <a:chExt cx="5271956" cy="93436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8AEBE215-CAA0-42D9-8FA5-EE151A9E6AD8}"/>
                </a:ext>
              </a:extLst>
            </p:cNvPr>
            <p:cNvSpPr txBox="1"/>
            <p:nvPr/>
          </p:nvSpPr>
          <p:spPr>
            <a:xfrm>
              <a:off x="2116455" y="3286725"/>
              <a:ext cx="527195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</a:rPr>
                <a:t>Cellular Senescence Ageing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F8EB6FB2-905D-49A7-B44F-4936FA2EB8CC}"/>
                </a:ext>
              </a:extLst>
            </p:cNvPr>
            <p:cNvSpPr txBox="1"/>
            <p:nvPr/>
          </p:nvSpPr>
          <p:spPr>
            <a:xfrm>
              <a:off x="4032978" y="3851756"/>
              <a:ext cx="15708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(~35 years old)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00E9FC53-85D0-4D20-8C01-DA000FCB8FF9}"/>
              </a:ext>
            </a:extLst>
          </p:cNvPr>
          <p:cNvGrpSpPr/>
          <p:nvPr/>
        </p:nvGrpSpPr>
        <p:grpSpPr>
          <a:xfrm>
            <a:off x="5441351" y="1992772"/>
            <a:ext cx="2253437" cy="1143350"/>
            <a:chOff x="5441351" y="1992772"/>
            <a:chExt cx="2253437" cy="1143350"/>
          </a:xfrm>
        </p:grpSpPr>
        <p:sp>
          <p:nvSpPr>
            <p:cNvPr id="28" name="Arc 27">
              <a:extLst>
                <a:ext uri="{FF2B5EF4-FFF2-40B4-BE49-F238E27FC236}">
                  <a16:creationId xmlns:a16="http://schemas.microsoft.com/office/drawing/2014/main" xmlns="" id="{A6E88292-F330-419C-93C5-C68E6FDF6466}"/>
                </a:ext>
              </a:extLst>
            </p:cNvPr>
            <p:cNvSpPr/>
            <p:nvPr/>
          </p:nvSpPr>
          <p:spPr>
            <a:xfrm>
              <a:off x="5940152" y="1992772"/>
              <a:ext cx="612929" cy="854033"/>
            </a:xfrm>
            <a:prstGeom prst="arc">
              <a:avLst/>
            </a:prstGeom>
            <a:ln>
              <a:solidFill>
                <a:srgbClr val="77F999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D01CC8B4-05AD-4C7F-B47F-C58FA7B75E69}"/>
                </a:ext>
              </a:extLst>
            </p:cNvPr>
            <p:cNvSpPr txBox="1"/>
            <p:nvPr/>
          </p:nvSpPr>
          <p:spPr>
            <a:xfrm>
              <a:off x="5441351" y="2305125"/>
              <a:ext cx="225343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Gene expression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changes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95E1CCA4-2907-4AC1-B575-1A8E4CA1117E}"/>
              </a:ext>
            </a:extLst>
          </p:cNvPr>
          <p:cNvGrpSpPr/>
          <p:nvPr/>
        </p:nvGrpSpPr>
        <p:grpSpPr>
          <a:xfrm>
            <a:off x="5851978" y="980728"/>
            <a:ext cx="2879079" cy="1247593"/>
            <a:chOff x="5851978" y="980728"/>
            <a:chExt cx="2879079" cy="1247593"/>
          </a:xfrm>
        </p:grpSpPr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xmlns="" id="{26D53F6F-5531-4738-B1E3-78DE9EE1CDCF}"/>
                </a:ext>
              </a:extLst>
            </p:cNvPr>
            <p:cNvGrpSpPr/>
            <p:nvPr/>
          </p:nvGrpSpPr>
          <p:grpSpPr>
            <a:xfrm>
              <a:off x="5868144" y="1581990"/>
              <a:ext cx="2862913" cy="646331"/>
              <a:chOff x="5868144" y="1581990"/>
              <a:chExt cx="2862913" cy="646331"/>
            </a:xfrm>
          </p:grpSpPr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xmlns="" id="{7D029D38-9CF4-4E39-B5EF-90C1F7B06613}"/>
                  </a:ext>
                </a:extLst>
              </p:cNvPr>
              <p:cNvCxnSpPr/>
              <p:nvPr/>
            </p:nvCxnSpPr>
            <p:spPr>
              <a:xfrm>
                <a:off x="5868144" y="1992772"/>
                <a:ext cx="1368152" cy="0"/>
              </a:xfrm>
              <a:prstGeom prst="straightConnector1">
                <a:avLst/>
              </a:prstGeom>
              <a:ln>
                <a:solidFill>
                  <a:srgbClr val="77F9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EB7E9955-8400-48B8-8A7A-D9D660F0ADDE}"/>
                  </a:ext>
                </a:extLst>
              </p:cNvPr>
              <p:cNvSpPr txBox="1"/>
              <p:nvPr/>
            </p:nvSpPr>
            <p:spPr>
              <a:xfrm>
                <a:off x="7573304" y="1581990"/>
                <a:ext cx="115775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Epigenetic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Ageing</a:t>
                </a:r>
              </a:p>
            </p:txBody>
          </p:sp>
        </p:grp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xmlns="" id="{3D8D940F-2BDC-49FC-BD89-513D6EB884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167" b="97222" l="10000" r="90000">
                          <a14:foregroundMark x1="32292" y1="10278" x2="53542" y2="5833"/>
                          <a14:foregroundMark x1="53542" y1="5833" x2="63958" y2="8333"/>
                          <a14:foregroundMark x1="63958" y1="8333" x2="66667" y2="10278"/>
                          <a14:foregroundMark x1="44583" y1="3889" x2="55417" y2="4444"/>
                          <a14:foregroundMark x1="55417" y1="4444" x2="56250" y2="4167"/>
                          <a14:foregroundMark x1="34375" y1="90278" x2="56875" y2="93056"/>
                          <a14:foregroundMark x1="56875" y1="93056" x2="66042" y2="90278"/>
                          <a14:foregroundMark x1="46042" y1="97222" x2="56250" y2="96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3494" y="980728"/>
              <a:ext cx="864000" cy="648000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577056E2-7942-43AC-B19C-C4578C7FDAAF}"/>
                </a:ext>
              </a:extLst>
            </p:cNvPr>
            <p:cNvSpPr txBox="1"/>
            <p:nvPr/>
          </p:nvSpPr>
          <p:spPr>
            <a:xfrm>
              <a:off x="5851978" y="1599324"/>
              <a:ext cx="15155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Epigenetic clock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xmlns="" id="{188D4841-1B17-42FF-9152-422DDE183C9C}"/>
              </a:ext>
            </a:extLst>
          </p:cNvPr>
          <p:cNvGrpSpPr/>
          <p:nvPr/>
        </p:nvGrpSpPr>
        <p:grpSpPr>
          <a:xfrm>
            <a:off x="5436096" y="4581128"/>
            <a:ext cx="1872208" cy="1094356"/>
            <a:chOff x="5436096" y="4581128"/>
            <a:chExt cx="1872208" cy="1094356"/>
          </a:xfrm>
        </p:grpSpPr>
        <p:sp>
          <p:nvSpPr>
            <p:cNvPr id="37" name="Arrow: Curved Down 36">
              <a:extLst>
                <a:ext uri="{FF2B5EF4-FFF2-40B4-BE49-F238E27FC236}">
                  <a16:creationId xmlns:a16="http://schemas.microsoft.com/office/drawing/2014/main" xmlns="" id="{AABE20BB-3126-4B7B-ABFD-9C64183E7E19}"/>
                </a:ext>
              </a:extLst>
            </p:cNvPr>
            <p:cNvSpPr/>
            <p:nvPr/>
          </p:nvSpPr>
          <p:spPr>
            <a:xfrm>
              <a:off x="6804248" y="4725144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8" name="Arrow: Curved Down 37">
              <a:extLst>
                <a:ext uri="{FF2B5EF4-FFF2-40B4-BE49-F238E27FC236}">
                  <a16:creationId xmlns:a16="http://schemas.microsoft.com/office/drawing/2014/main" xmlns="" id="{2A015272-0944-4BD7-9412-E04D053900FC}"/>
                </a:ext>
              </a:extLst>
            </p:cNvPr>
            <p:cNvSpPr/>
            <p:nvPr/>
          </p:nvSpPr>
          <p:spPr>
            <a:xfrm>
              <a:off x="6660232" y="5085184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9" name="Arrow: Curved Down 38">
              <a:extLst>
                <a:ext uri="{FF2B5EF4-FFF2-40B4-BE49-F238E27FC236}">
                  <a16:creationId xmlns:a16="http://schemas.microsoft.com/office/drawing/2014/main" xmlns="" id="{3BC50539-08C2-4197-A5DA-9563C97F6B08}"/>
                </a:ext>
              </a:extLst>
            </p:cNvPr>
            <p:cNvSpPr/>
            <p:nvPr/>
          </p:nvSpPr>
          <p:spPr>
            <a:xfrm rot="2216345">
              <a:off x="6228184" y="5459460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0" name="Arrow: Curved Down 39">
              <a:extLst>
                <a:ext uri="{FF2B5EF4-FFF2-40B4-BE49-F238E27FC236}">
                  <a16:creationId xmlns:a16="http://schemas.microsoft.com/office/drawing/2014/main" xmlns="" id="{D8084EC5-2B4B-4613-BD84-6AC9CE8347D2}"/>
                </a:ext>
              </a:extLst>
            </p:cNvPr>
            <p:cNvSpPr/>
            <p:nvPr/>
          </p:nvSpPr>
          <p:spPr>
            <a:xfrm flipH="1">
              <a:off x="5724128" y="4581128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1" name="Arrow: Curved Down 40">
              <a:extLst>
                <a:ext uri="{FF2B5EF4-FFF2-40B4-BE49-F238E27FC236}">
                  <a16:creationId xmlns:a16="http://schemas.microsoft.com/office/drawing/2014/main" xmlns="" id="{0090A67B-B623-47AF-8E11-E2D247DB58C8}"/>
                </a:ext>
              </a:extLst>
            </p:cNvPr>
            <p:cNvSpPr/>
            <p:nvPr/>
          </p:nvSpPr>
          <p:spPr>
            <a:xfrm flipH="1">
              <a:off x="5436096" y="5229200"/>
              <a:ext cx="504056" cy="216024"/>
            </a:xfrm>
            <a:prstGeom prst="curvedDownArrow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43" name="Arc 42">
            <a:extLst>
              <a:ext uri="{FF2B5EF4-FFF2-40B4-BE49-F238E27FC236}">
                <a16:creationId xmlns:a16="http://schemas.microsoft.com/office/drawing/2014/main" xmlns="" id="{3E5ED5BA-35AF-4C3F-9C77-74D0F6719149}"/>
              </a:ext>
            </a:extLst>
          </p:cNvPr>
          <p:cNvSpPr/>
          <p:nvPr/>
        </p:nvSpPr>
        <p:spPr>
          <a:xfrm rot="2094872">
            <a:off x="5192786" y="2506789"/>
            <a:ext cx="2155659" cy="4608491"/>
          </a:xfrm>
          <a:prstGeom prst="arc">
            <a:avLst>
              <a:gd name="adj1" fmla="val 16200000"/>
              <a:gd name="adj2" fmla="val 607243"/>
            </a:avLst>
          </a:prstGeom>
          <a:ln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CF107602-9DEC-4A84-B159-5363CEA3A360}"/>
              </a:ext>
            </a:extLst>
          </p:cNvPr>
          <p:cNvSpPr txBox="1"/>
          <p:nvPr/>
        </p:nvSpPr>
        <p:spPr>
          <a:xfrm>
            <a:off x="7748477" y="3986480"/>
            <a:ext cx="14166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solidFill>
                  <a:srgbClr val="77F999"/>
                </a:solidFill>
              </a:rPr>
              <a:t>Is Epigenetic Age</a:t>
            </a:r>
          </a:p>
          <a:p>
            <a:pPr algn="ctr"/>
            <a:r>
              <a:rPr lang="en-GB" sz="1400" dirty="0">
                <a:solidFill>
                  <a:srgbClr val="77F999"/>
                </a:solidFill>
              </a:rPr>
              <a:t>a measure of</a:t>
            </a:r>
          </a:p>
          <a:p>
            <a:pPr algn="ctr"/>
            <a:r>
              <a:rPr lang="en-GB" sz="1400" dirty="0">
                <a:solidFill>
                  <a:srgbClr val="77F999"/>
                </a:solidFill>
              </a:rPr>
              <a:t>Senescent cells ?</a:t>
            </a:r>
          </a:p>
        </p:txBody>
      </p:sp>
    </p:spTree>
    <p:extLst>
      <p:ext uri="{BB962C8B-B14F-4D97-AF65-F5344CB8AC3E}">
        <p14:creationId xmlns:p14="http://schemas.microsoft.com/office/powerpoint/2010/main" val="338312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F2156D5-2473-489C-A744-692D0579AE7E}"/>
              </a:ext>
            </a:extLst>
          </p:cNvPr>
          <p:cNvSpPr/>
          <p:nvPr/>
        </p:nvSpPr>
        <p:spPr>
          <a:xfrm>
            <a:off x="-36512" y="-27384"/>
            <a:ext cx="9180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A352B32-EBC1-4901-8473-365870E60DEA}"/>
              </a:ext>
            </a:extLst>
          </p:cNvPr>
          <p:cNvSpPr txBox="1"/>
          <p:nvPr/>
        </p:nvSpPr>
        <p:spPr>
          <a:xfrm>
            <a:off x="467544" y="404664"/>
            <a:ext cx="84501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Epigenetic ageing is </a:t>
            </a:r>
            <a:r>
              <a:rPr lang="en-GB" sz="2400" dirty="0">
                <a:solidFill>
                  <a:srgbClr val="FF0000"/>
                </a:solidFill>
              </a:rPr>
              <a:t>distinct</a:t>
            </a:r>
            <a:r>
              <a:rPr lang="en-GB" sz="2400" dirty="0">
                <a:solidFill>
                  <a:srgbClr val="FFC000"/>
                </a:solidFill>
              </a:rPr>
              <a:t> from senescent-cell mediated ageing 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9813012-CA88-45ED-AA6E-F0A77424C035}"/>
              </a:ext>
            </a:extLst>
          </p:cNvPr>
          <p:cNvSpPr txBox="1"/>
          <p:nvPr/>
        </p:nvSpPr>
        <p:spPr>
          <a:xfrm>
            <a:off x="7513388" y="4366845"/>
            <a:ext cx="12811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Cellular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Senescence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037843-B36C-491F-8BB5-8798D1405A07}"/>
              </a:ext>
            </a:extLst>
          </p:cNvPr>
          <p:cNvSpPr txBox="1"/>
          <p:nvPr/>
        </p:nvSpPr>
        <p:spPr>
          <a:xfrm>
            <a:off x="7573304" y="1773357"/>
            <a:ext cx="11577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Epigenetic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Ageing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51D3941-01DA-41D0-A7AF-CC51EEF8F90C}"/>
              </a:ext>
            </a:extLst>
          </p:cNvPr>
          <p:cNvGrpSpPr/>
          <p:nvPr/>
        </p:nvGrpSpPr>
        <p:grpSpPr>
          <a:xfrm>
            <a:off x="2116455" y="1774557"/>
            <a:ext cx="3485302" cy="646331"/>
            <a:chOff x="2116455" y="1583190"/>
            <a:chExt cx="3485302" cy="646331"/>
          </a:xfrm>
        </p:grpSpPr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33EDED35-08E5-4ECA-85B6-FCFBC780461B}"/>
                </a:ext>
              </a:extLst>
            </p:cNvPr>
            <p:cNvCxnSpPr/>
            <p:nvPr/>
          </p:nvCxnSpPr>
          <p:spPr>
            <a:xfrm>
              <a:off x="2116455" y="1992772"/>
              <a:ext cx="1368152" cy="0"/>
            </a:xfrm>
            <a:prstGeom prst="straightConnector1">
              <a:avLst/>
            </a:prstGeom>
            <a:ln w="38100">
              <a:solidFill>
                <a:srgbClr val="77F999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04C8472-3CE2-462B-B215-9494AF0CDA30}"/>
                </a:ext>
              </a:extLst>
            </p:cNvPr>
            <p:cNvSpPr txBox="1"/>
            <p:nvPr/>
          </p:nvSpPr>
          <p:spPr>
            <a:xfrm>
              <a:off x="3807291" y="1583190"/>
              <a:ext cx="179446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DNA methylation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Changes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9AC39D3C-1922-41DB-9C30-44ED95EFD87F}"/>
              </a:ext>
            </a:extLst>
          </p:cNvPr>
          <p:cNvGrpSpPr/>
          <p:nvPr/>
        </p:nvGrpSpPr>
        <p:grpSpPr>
          <a:xfrm>
            <a:off x="5673905" y="1196752"/>
            <a:ext cx="1685141" cy="987928"/>
            <a:chOff x="5673905" y="1196752"/>
            <a:chExt cx="1685141" cy="987928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B63A038D-0BF4-450D-967E-4F658202321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167" b="97222" l="10000" r="90000">
                          <a14:foregroundMark x1="32292" y1="10278" x2="53542" y2="5833"/>
                          <a14:foregroundMark x1="53542" y1="5833" x2="63958" y2="8333"/>
                          <a14:foregroundMark x1="63958" y1="8333" x2="66667" y2="10278"/>
                          <a14:foregroundMark x1="44583" y1="3889" x2="55417" y2="4444"/>
                          <a14:foregroundMark x1="55417" y1="4444" x2="56250" y2="4167"/>
                          <a14:foregroundMark x1="34375" y1="90278" x2="56875" y2="93056"/>
                          <a14:foregroundMark x1="56875" y1="93056" x2="66042" y2="90278"/>
                          <a14:foregroundMark x1="46042" y1="97222" x2="56250" y2="9666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0220" y="1196752"/>
              <a:ext cx="864000" cy="648000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A3B3F756-31E7-4549-96DC-957D4CBE4B88}"/>
                </a:ext>
              </a:extLst>
            </p:cNvPr>
            <p:cNvSpPr txBox="1"/>
            <p:nvPr/>
          </p:nvSpPr>
          <p:spPr>
            <a:xfrm>
              <a:off x="5673905" y="1815348"/>
              <a:ext cx="16851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Epigenetic clock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394D34D-C1BE-4515-89EB-BA036ECA3EF4}"/>
              </a:ext>
            </a:extLst>
          </p:cNvPr>
          <p:cNvSpPr txBox="1"/>
          <p:nvPr/>
        </p:nvSpPr>
        <p:spPr>
          <a:xfrm>
            <a:off x="421680" y="1967574"/>
            <a:ext cx="1561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Prime mover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6537460-7B5C-4AA1-B8B4-6D3B2AEB353C}"/>
              </a:ext>
            </a:extLst>
          </p:cNvPr>
          <p:cNvSpPr txBox="1"/>
          <p:nvPr/>
        </p:nvSpPr>
        <p:spPr>
          <a:xfrm>
            <a:off x="421679" y="4512202"/>
            <a:ext cx="15615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Prime mover 2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xmlns="" id="{8D776289-38F4-42D6-905C-CA5595360D08}"/>
              </a:ext>
            </a:extLst>
          </p:cNvPr>
          <p:cNvGrpSpPr/>
          <p:nvPr/>
        </p:nvGrpSpPr>
        <p:grpSpPr>
          <a:xfrm>
            <a:off x="5780173" y="2184139"/>
            <a:ext cx="1745665" cy="3477109"/>
            <a:chOff x="5780173" y="2184139"/>
            <a:chExt cx="1745665" cy="3477109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15BBD46C-761C-4C95-B6E0-173CDBEF4863}"/>
                </a:ext>
              </a:extLst>
            </p:cNvPr>
            <p:cNvGrpSpPr/>
            <p:nvPr/>
          </p:nvGrpSpPr>
          <p:grpSpPr>
            <a:xfrm>
              <a:off x="5780173" y="2184139"/>
              <a:ext cx="1737912" cy="1006413"/>
              <a:chOff x="5780173" y="2184139"/>
              <a:chExt cx="1737912" cy="1006413"/>
            </a:xfrm>
          </p:grpSpPr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xmlns="" id="{6476BA9F-7B57-4AF8-9B44-F91B23A98CAC}"/>
                  </a:ext>
                </a:extLst>
              </p:cNvPr>
              <p:cNvCxnSpPr/>
              <p:nvPr/>
            </p:nvCxnSpPr>
            <p:spPr>
              <a:xfrm>
                <a:off x="5868144" y="2184139"/>
                <a:ext cx="1368152" cy="0"/>
              </a:xfrm>
              <a:prstGeom prst="straightConnector1">
                <a:avLst/>
              </a:prstGeom>
              <a:ln>
                <a:solidFill>
                  <a:srgbClr val="77F9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Arc 16">
                <a:extLst>
                  <a:ext uri="{FF2B5EF4-FFF2-40B4-BE49-F238E27FC236}">
                    <a16:creationId xmlns:a16="http://schemas.microsoft.com/office/drawing/2014/main" xmlns="" id="{946B4F43-13C9-40DB-BF06-37A576B27AF6}"/>
                  </a:ext>
                </a:extLst>
              </p:cNvPr>
              <p:cNvSpPr/>
              <p:nvPr/>
            </p:nvSpPr>
            <p:spPr>
              <a:xfrm>
                <a:off x="6021212" y="2188113"/>
                <a:ext cx="612929" cy="854033"/>
              </a:xfrm>
              <a:prstGeom prst="arc">
                <a:avLst/>
              </a:prstGeom>
              <a:ln>
                <a:solidFill>
                  <a:srgbClr val="77F999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56BCEB7A-7E89-4861-9C0D-23D2B20CF7FF}"/>
                  </a:ext>
                </a:extLst>
              </p:cNvPr>
              <p:cNvSpPr txBox="1"/>
              <p:nvPr/>
            </p:nvSpPr>
            <p:spPr>
              <a:xfrm>
                <a:off x="5780173" y="2544221"/>
                <a:ext cx="173791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Gene expression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changes</a:t>
                </a: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xmlns="" id="{D096AC51-84A0-4ABC-9B10-06FAE8ED75E4}"/>
                </a:ext>
              </a:extLst>
            </p:cNvPr>
            <p:cNvGrpSpPr/>
            <p:nvPr/>
          </p:nvGrpSpPr>
          <p:grpSpPr>
            <a:xfrm>
              <a:off x="5787926" y="4665510"/>
              <a:ext cx="1737912" cy="995738"/>
              <a:chOff x="5787926" y="4953542"/>
              <a:chExt cx="1737912" cy="995738"/>
            </a:xfrm>
          </p:grpSpPr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xmlns="" id="{D9377EF3-846C-4B62-B368-96F558609B52}"/>
                  </a:ext>
                </a:extLst>
              </p:cNvPr>
              <p:cNvCxnSpPr/>
              <p:nvPr/>
            </p:nvCxnSpPr>
            <p:spPr>
              <a:xfrm>
                <a:off x="5868144" y="4953542"/>
                <a:ext cx="1368152" cy="0"/>
              </a:xfrm>
              <a:prstGeom prst="straightConnector1">
                <a:avLst/>
              </a:prstGeom>
              <a:ln>
                <a:solidFill>
                  <a:srgbClr val="77F999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Arc 18">
                <a:extLst>
                  <a:ext uri="{FF2B5EF4-FFF2-40B4-BE49-F238E27FC236}">
                    <a16:creationId xmlns:a16="http://schemas.microsoft.com/office/drawing/2014/main" xmlns="" id="{454AE5EF-17B5-4223-BC56-52179094A77E}"/>
                  </a:ext>
                </a:extLst>
              </p:cNvPr>
              <p:cNvSpPr/>
              <p:nvPr/>
            </p:nvSpPr>
            <p:spPr>
              <a:xfrm>
                <a:off x="6028965" y="4957474"/>
                <a:ext cx="612929" cy="854033"/>
              </a:xfrm>
              <a:prstGeom prst="arc">
                <a:avLst/>
              </a:prstGeom>
              <a:ln>
                <a:solidFill>
                  <a:srgbClr val="77F999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49889957-9F98-41FC-A3AE-102600852EA1}"/>
                  </a:ext>
                </a:extLst>
              </p:cNvPr>
              <p:cNvSpPr txBox="1"/>
              <p:nvPr/>
            </p:nvSpPr>
            <p:spPr>
              <a:xfrm>
                <a:off x="5787926" y="5302949"/>
                <a:ext cx="173791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Gene expression</a:t>
                </a:r>
              </a:p>
              <a:p>
                <a:pPr algn="ctr"/>
                <a:r>
                  <a:rPr lang="en-GB" dirty="0">
                    <a:solidFill>
                      <a:srgbClr val="FFC000"/>
                    </a:solidFill>
                  </a:rPr>
                  <a:t>changes</a:t>
                </a:r>
              </a:p>
            </p:txBody>
          </p:sp>
        </p:grp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7C6C3751-0157-4F2D-8299-4F2F50A295DB}"/>
              </a:ext>
            </a:extLst>
          </p:cNvPr>
          <p:cNvGrpSpPr/>
          <p:nvPr/>
        </p:nvGrpSpPr>
        <p:grpSpPr>
          <a:xfrm>
            <a:off x="2113095" y="4366845"/>
            <a:ext cx="3482549" cy="738664"/>
            <a:chOff x="2113095" y="4654877"/>
            <a:chExt cx="3482549" cy="738664"/>
          </a:xfrm>
        </p:grpSpPr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xmlns="" id="{1E092F81-E282-437F-9E50-9EEE99F76D8D}"/>
                </a:ext>
              </a:extLst>
            </p:cNvPr>
            <p:cNvCxnSpPr/>
            <p:nvPr/>
          </p:nvCxnSpPr>
          <p:spPr>
            <a:xfrm>
              <a:off x="2113095" y="4964175"/>
              <a:ext cx="1368152" cy="0"/>
            </a:xfrm>
            <a:prstGeom prst="straightConnector1">
              <a:avLst/>
            </a:prstGeom>
            <a:ln w="38100">
              <a:solidFill>
                <a:srgbClr val="77F999"/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A19ED088-0CC3-4B14-9B92-60B2E5D611A9}"/>
                </a:ext>
              </a:extLst>
            </p:cNvPr>
            <p:cNvSpPr txBox="1"/>
            <p:nvPr/>
          </p:nvSpPr>
          <p:spPr>
            <a:xfrm>
              <a:off x="3801178" y="4654877"/>
              <a:ext cx="179446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DNA methylation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Changes </a:t>
              </a:r>
              <a:r>
                <a:rPr lang="en-GB" sz="2400" dirty="0">
                  <a:solidFill>
                    <a:srgbClr val="FF0000"/>
                  </a:solidFill>
                </a:rPr>
                <a:t>?</a:t>
              </a:r>
              <a:endParaRPr lang="en-GB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2B479BF9-3F3B-406E-B48D-A6E89417DED2}"/>
              </a:ext>
            </a:extLst>
          </p:cNvPr>
          <p:cNvGrpSpPr/>
          <p:nvPr/>
        </p:nvGrpSpPr>
        <p:grpSpPr>
          <a:xfrm>
            <a:off x="5531551" y="3436214"/>
            <a:ext cx="1968809" cy="1219345"/>
            <a:chOff x="5531551" y="3724246"/>
            <a:chExt cx="1968809" cy="1219345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7DBC7AB4-5CA0-464F-B3F8-64F3E7881708}"/>
                </a:ext>
              </a:extLst>
            </p:cNvPr>
            <p:cNvSpPr txBox="1"/>
            <p:nvPr/>
          </p:nvSpPr>
          <p:spPr>
            <a:xfrm>
              <a:off x="5531551" y="4574259"/>
              <a:ext cx="19688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Senescence clock ?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xmlns="" id="{782078AE-6F84-492B-991D-6BFE73959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10000" b="90000" l="3264" r="95486">
                          <a14:foregroundMark x1="17569" y1="27135" x2="42222" y2="18542"/>
                          <a14:foregroundMark x1="42222" y1="18542" x2="52292" y2="17031"/>
                          <a14:foregroundMark x1="52292" y1="17031" x2="61597" y2="17708"/>
                          <a14:foregroundMark x1="61597" y1="17708" x2="78611" y2="25260"/>
                          <a14:foregroundMark x1="78611" y1="25260" x2="85625" y2="30521"/>
                          <a14:foregroundMark x1="85625" y1="30521" x2="92222" y2="44479"/>
                          <a14:foregroundMark x1="92222" y1="44479" x2="91250" y2="59323"/>
                          <a14:foregroundMark x1="91250" y1="59323" x2="86597" y2="65625"/>
                          <a14:foregroundMark x1="86597" y1="65625" x2="84792" y2="72552"/>
                          <a14:foregroundMark x1="84792" y1="72552" x2="68750" y2="80729"/>
                          <a14:foregroundMark x1="68750" y1="80729" x2="38819" y2="83125"/>
                          <a14:foregroundMark x1="38819" y1="83125" x2="29583" y2="80729"/>
                          <a14:foregroundMark x1="29583" y1="80729" x2="14375" y2="71823"/>
                          <a14:foregroundMark x1="14375" y1="71823" x2="5833" y2="58594"/>
                          <a14:foregroundMark x1="5833" y1="58594" x2="5903" y2="43698"/>
                          <a14:foregroundMark x1="5903" y1="43698" x2="8958" y2="36510"/>
                          <a14:foregroundMark x1="8958" y1="36510" x2="17569" y2="27760"/>
                          <a14:foregroundMark x1="4931" y1="40625" x2="3264" y2="54583"/>
                          <a14:foregroundMark x1="3264" y1="54583" x2="5347" y2="60938"/>
                          <a14:foregroundMark x1="93194" y1="48385" x2="92986" y2="55521"/>
                          <a14:foregroundMark x1="92986" y1="55521" x2="93819" y2="41406"/>
                          <a14:foregroundMark x1="93819" y1="41406" x2="95486" y2="56406"/>
                          <a14:foregroundMark x1="95486" y1="56406" x2="94236" y2="6093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2903" y="3724246"/>
              <a:ext cx="702000" cy="936000"/>
            </a:xfrm>
            <a:prstGeom prst="rect">
              <a:avLst/>
            </a:prstGeom>
          </p:spPr>
        </p:pic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32FA4C3-D8E3-477A-92F8-5EF984F4B770}"/>
              </a:ext>
            </a:extLst>
          </p:cNvPr>
          <p:cNvSpPr txBox="1"/>
          <p:nvPr/>
        </p:nvSpPr>
        <p:spPr>
          <a:xfrm>
            <a:off x="899592" y="5879013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Is it possible to generate a composite biological age clock by combining epigenetic ageing and senescence?</a:t>
            </a:r>
          </a:p>
        </p:txBody>
      </p:sp>
    </p:spTree>
    <p:extLst>
      <p:ext uri="{BB962C8B-B14F-4D97-AF65-F5344CB8AC3E}">
        <p14:creationId xmlns:p14="http://schemas.microsoft.com/office/powerpoint/2010/main" val="1970926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19F4302-5047-4F29-9250-47AB1756E5C0}"/>
              </a:ext>
            </a:extLst>
          </p:cNvPr>
          <p:cNvSpPr/>
          <p:nvPr/>
        </p:nvSpPr>
        <p:spPr>
          <a:xfrm>
            <a:off x="512" y="-27384"/>
            <a:ext cx="9180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303742B7-9855-48DB-94D3-D8A939320D9B}"/>
              </a:ext>
            </a:extLst>
          </p:cNvPr>
          <p:cNvGrpSpPr/>
          <p:nvPr/>
        </p:nvGrpSpPr>
        <p:grpSpPr>
          <a:xfrm>
            <a:off x="5627446" y="2799411"/>
            <a:ext cx="3049010" cy="830997"/>
            <a:chOff x="5627446" y="2799411"/>
            <a:chExt cx="3049010" cy="830997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xmlns="" id="{852E30F1-2265-48FE-8706-3C7CBA184490}"/>
                </a:ext>
              </a:extLst>
            </p:cNvPr>
            <p:cNvSpPr txBox="1"/>
            <p:nvPr/>
          </p:nvSpPr>
          <p:spPr>
            <a:xfrm>
              <a:off x="7031454" y="2799411"/>
              <a:ext cx="164500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Cellular 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Senescence</a:t>
              </a:r>
            </a:p>
          </p:txBody>
        </p: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xmlns="" id="{EFE8EA10-89EE-47F9-B2F3-6967E5D138A0}"/>
                </a:ext>
              </a:extLst>
            </p:cNvPr>
            <p:cNvCxnSpPr/>
            <p:nvPr/>
          </p:nvCxnSpPr>
          <p:spPr>
            <a:xfrm>
              <a:off x="5627446" y="3260884"/>
              <a:ext cx="1332000" cy="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FC76A8C-C67E-46EE-9039-6C2917649AE7}"/>
              </a:ext>
            </a:extLst>
          </p:cNvPr>
          <p:cNvSpPr txBox="1"/>
          <p:nvPr/>
        </p:nvSpPr>
        <p:spPr>
          <a:xfrm>
            <a:off x="251520" y="2688015"/>
            <a:ext cx="2235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Exhaustive replication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4447F07-351E-4849-BB03-4EA566DDE5B9}"/>
              </a:ext>
            </a:extLst>
          </p:cNvPr>
          <p:cNvSpPr txBox="1"/>
          <p:nvPr/>
        </p:nvSpPr>
        <p:spPr>
          <a:xfrm>
            <a:off x="251520" y="3459198"/>
            <a:ext cx="2711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Over-expressed oncogenes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3FAC3B9-211B-4318-8618-84DC187263BB}"/>
              </a:ext>
            </a:extLst>
          </p:cNvPr>
          <p:cNvSpPr txBox="1"/>
          <p:nvPr/>
        </p:nvSpPr>
        <p:spPr>
          <a:xfrm>
            <a:off x="285200" y="4283804"/>
            <a:ext cx="111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Cell stress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382B22A-AD2D-4F89-95B3-B54F4C695F38}"/>
              </a:ext>
            </a:extLst>
          </p:cNvPr>
          <p:cNvSpPr txBox="1"/>
          <p:nvPr/>
        </p:nvSpPr>
        <p:spPr>
          <a:xfrm>
            <a:off x="251520" y="1916832"/>
            <a:ext cx="1808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Ionising radiation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DC26A27B-6AB1-4120-9B99-EDC02B819CF0}"/>
              </a:ext>
            </a:extLst>
          </p:cNvPr>
          <p:cNvGrpSpPr/>
          <p:nvPr/>
        </p:nvGrpSpPr>
        <p:grpSpPr>
          <a:xfrm>
            <a:off x="2195736" y="2101498"/>
            <a:ext cx="3441465" cy="2416847"/>
            <a:chOff x="2195736" y="2101498"/>
            <a:chExt cx="3441465" cy="2416847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xmlns="" id="{7D08D041-5306-403B-BFFA-D8AF38495128}"/>
                </a:ext>
              </a:extLst>
            </p:cNvPr>
            <p:cNvSpPr txBox="1"/>
            <p:nvPr/>
          </p:nvSpPr>
          <p:spPr>
            <a:xfrm>
              <a:off x="3820037" y="2660719"/>
              <a:ext cx="1817164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DNA damage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signalling</a:t>
              </a:r>
            </a:p>
            <a:p>
              <a:pPr algn="ctr"/>
              <a:r>
                <a:rPr lang="en-GB" sz="2400" dirty="0">
                  <a:solidFill>
                    <a:srgbClr val="FFC000"/>
                  </a:solidFill>
                </a:rPr>
                <a:t>circuitry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xmlns="" id="{D3E49044-0ECB-48BC-9B25-F7EAD5F66FC0}"/>
                </a:ext>
              </a:extLst>
            </p:cNvPr>
            <p:cNvGrpSpPr/>
            <p:nvPr/>
          </p:nvGrpSpPr>
          <p:grpSpPr>
            <a:xfrm>
              <a:off x="2195736" y="2101498"/>
              <a:ext cx="1399646" cy="2416847"/>
              <a:chOff x="2195736" y="2101498"/>
              <a:chExt cx="1399646" cy="2416847"/>
            </a:xfrm>
          </p:grpSpPr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xmlns="" id="{7111871A-4A42-406A-B5F0-A3D449A5AA9F}"/>
                  </a:ext>
                </a:extLst>
              </p:cNvPr>
              <p:cNvCxnSpPr/>
              <p:nvPr/>
            </p:nvCxnSpPr>
            <p:spPr>
              <a:xfrm>
                <a:off x="2195736" y="2101498"/>
                <a:ext cx="1368152" cy="697913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xmlns="" id="{B51B7B5A-7F20-44AA-B74A-6CDBBC8BC4A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227230" y="3820432"/>
                <a:ext cx="1368152" cy="697913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xmlns="" id="{50556605-7B86-41B1-BA4D-C1ABB2E2A2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83768" y="2947111"/>
                <a:ext cx="1032787" cy="183506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>
                <a:extLst>
                  <a:ext uri="{FF2B5EF4-FFF2-40B4-BE49-F238E27FC236}">
                    <a16:creationId xmlns:a16="http://schemas.microsoft.com/office/drawing/2014/main" xmlns="" id="{E5DABC88-CF6A-42DE-82A1-53BA492F8EB4}"/>
                  </a:ext>
                </a:extLst>
              </p:cNvPr>
              <p:cNvCxnSpPr>
                <a:cxnSpLocks/>
                <a:stCxn id="8" idx="3"/>
              </p:cNvCxnSpPr>
              <p:nvPr/>
            </p:nvCxnSpPr>
            <p:spPr>
              <a:xfrm flipV="1">
                <a:off x="2962775" y="3501910"/>
                <a:ext cx="457097" cy="141954"/>
              </a:xfrm>
              <a:prstGeom prst="straightConnector1">
                <a:avLst/>
              </a:prstGeom>
              <a:ln>
                <a:solidFill>
                  <a:schemeClr val="bg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08E6FC0-744C-4DF8-BFE9-82EC04D9FE87}"/>
              </a:ext>
            </a:extLst>
          </p:cNvPr>
          <p:cNvSpPr txBox="1"/>
          <p:nvPr/>
        </p:nvSpPr>
        <p:spPr>
          <a:xfrm>
            <a:off x="171999" y="1052736"/>
            <a:ext cx="2002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Instigators of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cellular senescence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67E64D80-15A7-4C09-8081-E31B60C4F7C0}"/>
              </a:ext>
            </a:extLst>
          </p:cNvPr>
          <p:cNvSpPr/>
          <p:nvPr/>
        </p:nvSpPr>
        <p:spPr>
          <a:xfrm>
            <a:off x="183429" y="1928262"/>
            <a:ext cx="1887580" cy="368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00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C3F7CCFF-77BE-47D4-A565-BB07773AB6AA}"/>
              </a:ext>
            </a:extLst>
          </p:cNvPr>
          <p:cNvSpPr/>
          <p:nvPr/>
        </p:nvSpPr>
        <p:spPr>
          <a:xfrm>
            <a:off x="-18000" y="0"/>
            <a:ext cx="9180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8241109-09B8-41C5-8D0F-8601B5CF5360}"/>
              </a:ext>
            </a:extLst>
          </p:cNvPr>
          <p:cNvSpPr txBox="1"/>
          <p:nvPr/>
        </p:nvSpPr>
        <p:spPr>
          <a:xfrm>
            <a:off x="288773" y="764704"/>
            <a:ext cx="18405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Neonatal foreskin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Fibroblasts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DEEE044-E9D7-4A3B-B18E-493D390966F1}"/>
              </a:ext>
            </a:extLst>
          </p:cNvPr>
          <p:cNvSpPr txBox="1"/>
          <p:nvPr/>
        </p:nvSpPr>
        <p:spPr>
          <a:xfrm>
            <a:off x="737613" y="1444134"/>
            <a:ext cx="94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Donor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3A25866-B2E9-435D-807B-570C97B61746}"/>
              </a:ext>
            </a:extLst>
          </p:cNvPr>
          <p:cNvSpPr txBox="1"/>
          <p:nvPr/>
        </p:nvSpPr>
        <p:spPr>
          <a:xfrm>
            <a:off x="739664" y="5795972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Donor 24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31475105-22C8-49AE-8C70-3FBCA4477691}"/>
              </a:ext>
            </a:extLst>
          </p:cNvPr>
          <p:cNvCxnSpPr/>
          <p:nvPr/>
        </p:nvCxnSpPr>
        <p:spPr>
          <a:xfrm>
            <a:off x="1209056" y="1916740"/>
            <a:ext cx="0" cy="3744508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9FEECE59-60F6-49FC-9636-EBD16516F051}"/>
              </a:ext>
            </a:extLst>
          </p:cNvPr>
          <p:cNvGrpSpPr/>
          <p:nvPr/>
        </p:nvGrpSpPr>
        <p:grpSpPr>
          <a:xfrm>
            <a:off x="1799569" y="1412776"/>
            <a:ext cx="3190894" cy="364191"/>
            <a:chOff x="1799569" y="1412776"/>
            <a:chExt cx="3190894" cy="364191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xmlns="" id="{7C2F7DE6-BE34-4EDD-B826-E104B8388CE8}"/>
                </a:ext>
              </a:extLst>
            </p:cNvPr>
            <p:cNvGrpSpPr/>
            <p:nvPr/>
          </p:nvGrpSpPr>
          <p:grpSpPr>
            <a:xfrm>
              <a:off x="2953069" y="1416967"/>
              <a:ext cx="864000" cy="360000"/>
              <a:chOff x="971600" y="1586268"/>
              <a:chExt cx="1080120" cy="546762"/>
            </a:xfrm>
          </p:grpSpPr>
          <p:sp>
            <p:nvSpPr>
              <p:cNvPr id="4" name="Oval 3">
                <a:extLst>
                  <a:ext uri="{FF2B5EF4-FFF2-40B4-BE49-F238E27FC236}">
                    <a16:creationId xmlns:a16="http://schemas.microsoft.com/office/drawing/2014/main" xmlns="" id="{E06B4C2B-6234-4D8D-8F4C-1B181FE5CEBD}"/>
                  </a:ext>
                </a:extLst>
              </p:cNvPr>
              <p:cNvSpPr/>
              <p:nvPr/>
            </p:nvSpPr>
            <p:spPr>
              <a:xfrm>
                <a:off x="971600" y="1844998"/>
                <a:ext cx="1080120" cy="28803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xmlns="" id="{7D38B529-986C-43C2-93E8-F7EDBEA46F9D}"/>
                  </a:ext>
                </a:extLst>
              </p:cNvPr>
              <p:cNvCxnSpPr/>
              <p:nvPr/>
            </p:nvCxnSpPr>
            <p:spPr>
              <a:xfrm>
                <a:off x="971600" y="1711441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xmlns="" id="{9A89F854-F865-4C0E-A546-03CA99617C2E}"/>
                  </a:ext>
                </a:extLst>
              </p:cNvPr>
              <p:cNvSpPr/>
              <p:nvPr/>
            </p:nvSpPr>
            <p:spPr>
              <a:xfrm>
                <a:off x="971600" y="1586268"/>
                <a:ext cx="1080120" cy="288032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xmlns="" id="{9A531174-338C-47F1-98B9-F48823759883}"/>
                  </a:ext>
                </a:extLst>
              </p:cNvPr>
              <p:cNvCxnSpPr/>
              <p:nvPr/>
            </p:nvCxnSpPr>
            <p:spPr>
              <a:xfrm>
                <a:off x="2041087" y="1730284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5B36E2D1-549C-4856-AE9A-AEFD53AEA4B5}"/>
                </a:ext>
              </a:extLst>
            </p:cNvPr>
            <p:cNvGrpSpPr/>
            <p:nvPr/>
          </p:nvGrpSpPr>
          <p:grpSpPr>
            <a:xfrm>
              <a:off x="4126463" y="1412776"/>
              <a:ext cx="864000" cy="360000"/>
              <a:chOff x="971600" y="1586268"/>
              <a:chExt cx="1080120" cy="546762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xmlns="" id="{553FA4D5-9B3C-4BFD-9EE8-A01A40B52B1A}"/>
                  </a:ext>
                </a:extLst>
              </p:cNvPr>
              <p:cNvSpPr/>
              <p:nvPr/>
            </p:nvSpPr>
            <p:spPr>
              <a:xfrm>
                <a:off x="971600" y="1844998"/>
                <a:ext cx="1080120" cy="28803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xmlns="" id="{A93D2D2A-4052-41C2-8A21-6DD56E60F3A8}"/>
                  </a:ext>
                </a:extLst>
              </p:cNvPr>
              <p:cNvCxnSpPr/>
              <p:nvPr/>
            </p:nvCxnSpPr>
            <p:spPr>
              <a:xfrm>
                <a:off x="971600" y="1711441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xmlns="" id="{01CF34EC-D660-4A55-977C-49DAE00784AC}"/>
                  </a:ext>
                </a:extLst>
              </p:cNvPr>
              <p:cNvSpPr/>
              <p:nvPr/>
            </p:nvSpPr>
            <p:spPr>
              <a:xfrm>
                <a:off x="971600" y="1586268"/>
                <a:ext cx="1080120" cy="288032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xmlns="" id="{C7749A16-1654-438B-8C5B-AD0E13B40CB9}"/>
                  </a:ext>
                </a:extLst>
              </p:cNvPr>
              <p:cNvCxnSpPr/>
              <p:nvPr/>
            </p:nvCxnSpPr>
            <p:spPr>
              <a:xfrm>
                <a:off x="2041087" y="1730284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xmlns="" id="{9C1C37C6-2DE8-430A-A391-A2AA7E1FACAA}"/>
                </a:ext>
              </a:extLst>
            </p:cNvPr>
            <p:cNvCxnSpPr/>
            <p:nvPr/>
          </p:nvCxnSpPr>
          <p:spPr>
            <a:xfrm>
              <a:off x="1799569" y="1628800"/>
              <a:ext cx="972000" cy="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9FC6FEE-5D79-4CED-B512-61FA2363A65E}"/>
              </a:ext>
            </a:extLst>
          </p:cNvPr>
          <p:cNvSpPr txBox="1"/>
          <p:nvPr/>
        </p:nvSpPr>
        <p:spPr>
          <a:xfrm>
            <a:off x="2934226" y="903665"/>
            <a:ext cx="877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Control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C1B70B82-3B96-474A-8D04-13B4C863386C}"/>
              </a:ext>
            </a:extLst>
          </p:cNvPr>
          <p:cNvSpPr txBox="1"/>
          <p:nvPr/>
        </p:nvSpPr>
        <p:spPr>
          <a:xfrm>
            <a:off x="3883905" y="898087"/>
            <a:ext cx="1289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X-irradiated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C7BCBADC-AF2A-47CB-BE60-4A2B057B4720}"/>
              </a:ext>
            </a:extLst>
          </p:cNvPr>
          <p:cNvGrpSpPr/>
          <p:nvPr/>
        </p:nvGrpSpPr>
        <p:grpSpPr>
          <a:xfrm>
            <a:off x="1800941" y="1988840"/>
            <a:ext cx="3189522" cy="4061884"/>
            <a:chOff x="1800941" y="1988840"/>
            <a:chExt cx="3189522" cy="4061884"/>
          </a:xfrm>
        </p:grpSpPr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xmlns="" id="{C5CF7235-B2D6-46D5-9393-9CB7D3696B62}"/>
                </a:ext>
              </a:extLst>
            </p:cNvPr>
            <p:cNvCxnSpPr/>
            <p:nvPr/>
          </p:nvCxnSpPr>
          <p:spPr>
            <a:xfrm>
              <a:off x="3385117" y="1988840"/>
              <a:ext cx="0" cy="342000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xmlns="" id="{9AB64EDF-A222-445B-94FC-3ED0E1B4EE29}"/>
                </a:ext>
              </a:extLst>
            </p:cNvPr>
            <p:cNvCxnSpPr/>
            <p:nvPr/>
          </p:nvCxnSpPr>
          <p:spPr>
            <a:xfrm>
              <a:off x="4558511" y="1988840"/>
              <a:ext cx="0" cy="342000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xmlns="" id="{54CB6E27-998B-4BCF-89C6-F2ACE03740C9}"/>
                </a:ext>
              </a:extLst>
            </p:cNvPr>
            <p:cNvCxnSpPr/>
            <p:nvPr/>
          </p:nvCxnSpPr>
          <p:spPr>
            <a:xfrm>
              <a:off x="1800941" y="5949280"/>
              <a:ext cx="972000" cy="0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xmlns="" id="{772A96E0-D487-4197-9225-9496E5517E3F}"/>
                </a:ext>
              </a:extLst>
            </p:cNvPr>
            <p:cNvGrpSpPr/>
            <p:nvPr/>
          </p:nvGrpSpPr>
          <p:grpSpPr>
            <a:xfrm>
              <a:off x="2953069" y="5690724"/>
              <a:ext cx="864000" cy="360000"/>
              <a:chOff x="971600" y="1586268"/>
              <a:chExt cx="1080120" cy="546762"/>
            </a:xfrm>
          </p:grpSpPr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xmlns="" id="{8F49554D-448E-4CE7-BD37-609BE8D60038}"/>
                  </a:ext>
                </a:extLst>
              </p:cNvPr>
              <p:cNvSpPr/>
              <p:nvPr/>
            </p:nvSpPr>
            <p:spPr>
              <a:xfrm>
                <a:off x="971600" y="1844998"/>
                <a:ext cx="1080120" cy="28803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xmlns="" id="{21EC1E8D-C766-4D03-8429-F78322C7F6FB}"/>
                  </a:ext>
                </a:extLst>
              </p:cNvPr>
              <p:cNvCxnSpPr/>
              <p:nvPr/>
            </p:nvCxnSpPr>
            <p:spPr>
              <a:xfrm>
                <a:off x="971600" y="1711441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xmlns="" id="{CA3EB30D-FB71-4E0D-896D-FB1274739D48}"/>
                  </a:ext>
                </a:extLst>
              </p:cNvPr>
              <p:cNvSpPr/>
              <p:nvPr/>
            </p:nvSpPr>
            <p:spPr>
              <a:xfrm>
                <a:off x="971600" y="1586268"/>
                <a:ext cx="1080120" cy="288032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xmlns="" id="{DCB6C4C2-90E5-4EDD-A3CA-D3407367DAA5}"/>
                  </a:ext>
                </a:extLst>
              </p:cNvPr>
              <p:cNvCxnSpPr/>
              <p:nvPr/>
            </p:nvCxnSpPr>
            <p:spPr>
              <a:xfrm>
                <a:off x="2041087" y="1730284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2FDF3B65-C2F3-4B36-AE8D-D1A36B2F50AE}"/>
                </a:ext>
              </a:extLst>
            </p:cNvPr>
            <p:cNvGrpSpPr/>
            <p:nvPr/>
          </p:nvGrpSpPr>
          <p:grpSpPr>
            <a:xfrm>
              <a:off x="4126463" y="5686533"/>
              <a:ext cx="864000" cy="360000"/>
              <a:chOff x="971600" y="1586268"/>
              <a:chExt cx="1080120" cy="546762"/>
            </a:xfrm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xmlns="" id="{42B81A6C-D321-4D4E-92A3-A2F6C366A587}"/>
                  </a:ext>
                </a:extLst>
              </p:cNvPr>
              <p:cNvSpPr/>
              <p:nvPr/>
            </p:nvSpPr>
            <p:spPr>
              <a:xfrm>
                <a:off x="971600" y="1844998"/>
                <a:ext cx="1080120" cy="288032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xmlns="" id="{12B62F30-6EBC-407E-8811-A83284D71370}"/>
                  </a:ext>
                </a:extLst>
              </p:cNvPr>
              <p:cNvCxnSpPr/>
              <p:nvPr/>
            </p:nvCxnSpPr>
            <p:spPr>
              <a:xfrm>
                <a:off x="971600" y="1711441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xmlns="" id="{B81B7730-E122-445E-93B3-3CD49AF9B4FC}"/>
                  </a:ext>
                </a:extLst>
              </p:cNvPr>
              <p:cNvSpPr/>
              <p:nvPr/>
            </p:nvSpPr>
            <p:spPr>
              <a:xfrm>
                <a:off x="971600" y="1586268"/>
                <a:ext cx="1080120" cy="288032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xmlns="" id="{7E8922CB-223C-40F9-B8D8-9B4B4D5557D3}"/>
                  </a:ext>
                </a:extLst>
              </p:cNvPr>
              <p:cNvCxnSpPr/>
              <p:nvPr/>
            </p:nvCxnSpPr>
            <p:spPr>
              <a:xfrm>
                <a:off x="2041087" y="1730284"/>
                <a:ext cx="0" cy="28803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CF32797B-B34E-4F04-9AD2-8CF0953A5800}"/>
              </a:ext>
            </a:extLst>
          </p:cNvPr>
          <p:cNvGrpSpPr/>
          <p:nvPr/>
        </p:nvGrpSpPr>
        <p:grpSpPr>
          <a:xfrm>
            <a:off x="7370290" y="573384"/>
            <a:ext cx="1234158" cy="5385410"/>
            <a:chOff x="7370290" y="573384"/>
            <a:chExt cx="1234158" cy="5385410"/>
          </a:xfrm>
        </p:grpSpPr>
        <p:pic>
          <p:nvPicPr>
            <p:cNvPr id="38" name="Picture 4">
              <a:extLst>
                <a:ext uri="{FF2B5EF4-FFF2-40B4-BE49-F238E27FC236}">
                  <a16:creationId xmlns:a16="http://schemas.microsoft.com/office/drawing/2014/main" xmlns="" id="{33ED3C40-9DF3-451A-BD14-7B658D0B8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3405" y="573586"/>
              <a:ext cx="576000" cy="1753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4">
              <a:extLst>
                <a:ext uri="{FF2B5EF4-FFF2-40B4-BE49-F238E27FC236}">
                  <a16:creationId xmlns:a16="http://schemas.microsoft.com/office/drawing/2014/main" xmlns="" id="{4D77DDE3-1518-41EB-A891-1CF6926F46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0290" y="573384"/>
              <a:ext cx="576000" cy="1753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4">
              <a:extLst>
                <a:ext uri="{FF2B5EF4-FFF2-40B4-BE49-F238E27FC236}">
                  <a16:creationId xmlns:a16="http://schemas.microsoft.com/office/drawing/2014/main" xmlns="" id="{94B36053-A851-499B-B836-C69F7343D2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448" y="2378596"/>
              <a:ext cx="576000" cy="1753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">
              <a:extLst>
                <a:ext uri="{FF2B5EF4-FFF2-40B4-BE49-F238E27FC236}">
                  <a16:creationId xmlns:a16="http://schemas.microsoft.com/office/drawing/2014/main" xmlns="" id="{FD470CAE-18FD-4A36-8E29-E719120DF9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5333" y="2378394"/>
              <a:ext cx="576000" cy="1753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4">
              <a:extLst>
                <a:ext uri="{FF2B5EF4-FFF2-40B4-BE49-F238E27FC236}">
                  <a16:creationId xmlns:a16="http://schemas.microsoft.com/office/drawing/2014/main" xmlns="" id="{C38E9C95-7A1C-4D11-8C8D-667A1D5974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448" y="4205004"/>
              <a:ext cx="576000" cy="1753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4">
              <a:extLst>
                <a:ext uri="{FF2B5EF4-FFF2-40B4-BE49-F238E27FC236}">
                  <a16:creationId xmlns:a16="http://schemas.microsoft.com/office/drawing/2014/main" xmlns="" id="{2DFEB0DA-E206-4F97-A8ED-AA64FFF7B1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5333" y="4204802"/>
              <a:ext cx="576000" cy="1753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xmlns="" id="{F994B9C2-2755-40CD-BE86-A8A029CE65D0}"/>
              </a:ext>
            </a:extLst>
          </p:cNvPr>
          <p:cNvGrpSpPr/>
          <p:nvPr/>
        </p:nvGrpSpPr>
        <p:grpSpPr>
          <a:xfrm>
            <a:off x="5657474" y="1493498"/>
            <a:ext cx="1578822" cy="4536000"/>
            <a:chOff x="5657474" y="1493498"/>
            <a:chExt cx="1578822" cy="4536000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72B5E5EB-4566-440A-B64A-D7D0FA05B4B5}"/>
                </a:ext>
              </a:extLst>
            </p:cNvPr>
            <p:cNvSpPr txBox="1"/>
            <p:nvPr/>
          </p:nvSpPr>
          <p:spPr>
            <a:xfrm>
              <a:off x="5962845" y="2996952"/>
              <a:ext cx="112229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Extracted </a:t>
              </a:r>
            </a:p>
            <a:p>
              <a:pPr algn="ctr"/>
              <a:r>
                <a:rPr lang="en-GB" dirty="0">
                  <a:solidFill>
                    <a:schemeClr val="bg1"/>
                  </a:solidFill>
                </a:rPr>
                <a:t>DNA</a:t>
              </a:r>
            </a:p>
          </p:txBody>
        </p:sp>
        <p:sp>
          <p:nvSpPr>
            <p:cNvPr id="37" name="Right Brace 36">
              <a:extLst>
                <a:ext uri="{FF2B5EF4-FFF2-40B4-BE49-F238E27FC236}">
                  <a16:creationId xmlns:a16="http://schemas.microsoft.com/office/drawing/2014/main" xmlns="" id="{2C30DB9D-7635-4773-A23E-98F920506173}"/>
                </a:ext>
              </a:extLst>
            </p:cNvPr>
            <p:cNvSpPr/>
            <p:nvPr/>
          </p:nvSpPr>
          <p:spPr>
            <a:xfrm>
              <a:off x="5657474" y="1493498"/>
              <a:ext cx="216023" cy="4536000"/>
            </a:xfrm>
            <a:prstGeom prst="righ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9EF30C58-53E0-43BE-A10A-4D1F263792C1}"/>
                </a:ext>
              </a:extLst>
            </p:cNvPr>
            <p:cNvSpPr txBox="1"/>
            <p:nvPr/>
          </p:nvSpPr>
          <p:spPr>
            <a:xfrm>
              <a:off x="5912419" y="3862789"/>
              <a:ext cx="12268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24 controls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BF45B3D5-C16B-4A0B-BDA6-70DD24DA3810}"/>
                </a:ext>
              </a:extLst>
            </p:cNvPr>
            <p:cNvSpPr txBox="1"/>
            <p:nvPr/>
          </p:nvSpPr>
          <p:spPr>
            <a:xfrm>
              <a:off x="5822639" y="4139788"/>
              <a:ext cx="14136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24 senescent</a:t>
              </a: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57F1AE23-6268-47F4-A6C9-E6C549C47F19}"/>
              </a:ext>
            </a:extLst>
          </p:cNvPr>
          <p:cNvSpPr txBox="1"/>
          <p:nvPr/>
        </p:nvSpPr>
        <p:spPr>
          <a:xfrm>
            <a:off x="4716016" y="3398472"/>
            <a:ext cx="940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2 weeks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964AFF14-86B0-417C-8936-3E585161FB3D}"/>
              </a:ext>
            </a:extLst>
          </p:cNvPr>
          <p:cNvSpPr txBox="1"/>
          <p:nvPr/>
        </p:nvSpPr>
        <p:spPr>
          <a:xfrm>
            <a:off x="7520900" y="6093296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£17,000</a:t>
            </a:r>
          </a:p>
        </p:txBody>
      </p:sp>
    </p:spTree>
    <p:extLst>
      <p:ext uri="{BB962C8B-B14F-4D97-AF65-F5344CB8AC3E}">
        <p14:creationId xmlns:p14="http://schemas.microsoft.com/office/powerpoint/2010/main" val="3946150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46" grpId="0"/>
      <p:bldP spid="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98FEE48-8B76-4237-90AB-61B3F831664F}"/>
              </a:ext>
            </a:extLst>
          </p:cNvPr>
          <p:cNvSpPr/>
          <p:nvPr/>
        </p:nvSpPr>
        <p:spPr>
          <a:xfrm>
            <a:off x="-38800" y="-27384"/>
            <a:ext cx="9180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4FBCBBE-4DDC-4FD2-BFDB-A014952B03B5}"/>
              </a:ext>
            </a:extLst>
          </p:cNvPr>
          <p:cNvSpPr txBox="1"/>
          <p:nvPr/>
        </p:nvSpPr>
        <p:spPr>
          <a:xfrm>
            <a:off x="3836350" y="332656"/>
            <a:ext cx="14713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Data received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AE5036C-10B3-44AE-A36B-C09B0CD99792}"/>
              </a:ext>
            </a:extLst>
          </p:cNvPr>
          <p:cNvSpPr txBox="1"/>
          <p:nvPr/>
        </p:nvSpPr>
        <p:spPr>
          <a:xfrm>
            <a:off x="1619672" y="976082"/>
            <a:ext cx="464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48 columns (24 controls and 24 senescent cells)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63D262B-E029-440C-A7B7-B28A8004C486}"/>
              </a:ext>
            </a:extLst>
          </p:cNvPr>
          <p:cNvSpPr txBox="1"/>
          <p:nvPr/>
        </p:nvSpPr>
        <p:spPr>
          <a:xfrm>
            <a:off x="1641890" y="1619508"/>
            <a:ext cx="69589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850,000 rows (each representing a specific CpG site on  human genome)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93B8532-EADA-4458-A449-D3EB2126C977}"/>
              </a:ext>
            </a:extLst>
          </p:cNvPr>
          <p:cNvSpPr txBox="1"/>
          <p:nvPr/>
        </p:nvSpPr>
        <p:spPr>
          <a:xfrm>
            <a:off x="1640938" y="2339588"/>
            <a:ext cx="2422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Values between 0 and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DF33731-3590-454A-8C44-9FF5C53EF1F0}"/>
              </a:ext>
            </a:extLst>
          </p:cNvPr>
          <p:cNvSpPr txBox="1"/>
          <p:nvPr/>
        </p:nvSpPr>
        <p:spPr>
          <a:xfrm>
            <a:off x="3969984" y="3275692"/>
            <a:ext cx="1106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Challenge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06D6EFC-D2F4-4836-8532-CCE2C6AE4BA3}"/>
              </a:ext>
            </a:extLst>
          </p:cNvPr>
          <p:cNvSpPr txBox="1"/>
          <p:nvPr/>
        </p:nvSpPr>
        <p:spPr>
          <a:xfrm>
            <a:off x="2034126" y="3959384"/>
            <a:ext cx="5075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Identify DNA methylation markers of senescent cells</a:t>
            </a:r>
          </a:p>
        </p:txBody>
      </p:sp>
    </p:spTree>
    <p:extLst>
      <p:ext uri="{BB962C8B-B14F-4D97-AF65-F5344CB8AC3E}">
        <p14:creationId xmlns:p14="http://schemas.microsoft.com/office/powerpoint/2010/main" val="3564297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-36512" y="0"/>
            <a:ext cx="9216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47664" y="476672"/>
            <a:ext cx="6110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If epigenetic clocks measure biological health….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302" y="1005438"/>
            <a:ext cx="8284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FFC000"/>
                </a:solidFill>
              </a:rPr>
              <a:t>Health-affecting features should increase biological age, and be manifested as</a:t>
            </a:r>
          </a:p>
          <a:p>
            <a:r>
              <a:rPr lang="en-GB" sz="2000" dirty="0">
                <a:solidFill>
                  <a:srgbClr val="FFC000"/>
                </a:solidFill>
              </a:rPr>
              <a:t>increased epigenetic age.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51593" y="1772816"/>
            <a:ext cx="7656841" cy="891426"/>
            <a:chOff x="851593" y="1772816"/>
            <a:chExt cx="7656841" cy="891426"/>
          </a:xfrm>
        </p:grpSpPr>
        <p:sp>
          <p:nvSpPr>
            <p:cNvPr id="4" name="TextBox 3"/>
            <p:cNvSpPr txBox="1"/>
            <p:nvPr/>
          </p:nvSpPr>
          <p:spPr>
            <a:xfrm>
              <a:off x="4067944" y="1772816"/>
              <a:ext cx="5052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but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851593" y="2294910"/>
              <a:ext cx="76568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Associations of epigenetic age with most clinical measures of health are modest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932352" y="3140968"/>
            <a:ext cx="75975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Maybe these clocks capture “Inherited Health”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But not “Life-Affected Health”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3608" y="4149080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Training data was from healthy subjects of  0 to 100 years. Potential effects of “Life” on Health  may have been muted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6451" y="5478323"/>
            <a:ext cx="75668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Can the clocks be improved to provide a better measure of 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Life-affected Health?</a:t>
            </a:r>
          </a:p>
        </p:txBody>
      </p:sp>
    </p:spTree>
    <p:extLst>
      <p:ext uri="{BB962C8B-B14F-4D97-AF65-F5344CB8AC3E}">
        <p14:creationId xmlns:p14="http://schemas.microsoft.com/office/powerpoint/2010/main" val="148042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51"/>
          <p:cNvSpPr/>
          <p:nvPr/>
        </p:nvSpPr>
        <p:spPr>
          <a:xfrm>
            <a:off x="-36512" y="0"/>
            <a:ext cx="9216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19672" y="126812"/>
            <a:ext cx="6142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</a:rPr>
              <a:t>Measurable “Life-affected” Features that correlate with health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151" y="1862822"/>
            <a:ext cx="324140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Glucose</a:t>
            </a:r>
          </a:p>
          <a:p>
            <a:r>
              <a:rPr lang="en-GB" dirty="0">
                <a:solidFill>
                  <a:srgbClr val="FFC000"/>
                </a:solidFill>
              </a:rPr>
              <a:t>C-reactive Protein</a:t>
            </a:r>
          </a:p>
          <a:p>
            <a:r>
              <a:rPr lang="en-GB" dirty="0">
                <a:solidFill>
                  <a:srgbClr val="FFC000"/>
                </a:solidFill>
              </a:rPr>
              <a:t>Albumin</a:t>
            </a:r>
          </a:p>
          <a:p>
            <a:r>
              <a:rPr lang="en-GB" dirty="0">
                <a:solidFill>
                  <a:srgbClr val="FFC000"/>
                </a:solidFill>
              </a:rPr>
              <a:t>Creatinine</a:t>
            </a:r>
          </a:p>
          <a:p>
            <a:r>
              <a:rPr lang="en-GB" dirty="0">
                <a:solidFill>
                  <a:srgbClr val="FFC000"/>
                </a:solidFill>
              </a:rPr>
              <a:t>Lymphocyte percentage </a:t>
            </a:r>
          </a:p>
          <a:p>
            <a:r>
              <a:rPr lang="en-GB" dirty="0">
                <a:solidFill>
                  <a:srgbClr val="FFC000"/>
                </a:solidFill>
              </a:rPr>
              <a:t>Mean Cell volume</a:t>
            </a:r>
          </a:p>
          <a:p>
            <a:r>
              <a:rPr lang="en-GB" dirty="0">
                <a:solidFill>
                  <a:srgbClr val="FFC000"/>
                </a:solidFill>
              </a:rPr>
              <a:t>Red blood cell distribution width</a:t>
            </a:r>
          </a:p>
          <a:p>
            <a:r>
              <a:rPr lang="en-GB" dirty="0">
                <a:solidFill>
                  <a:srgbClr val="FFC000"/>
                </a:solidFill>
              </a:rPr>
              <a:t>Alkaline Phosphatase </a:t>
            </a:r>
          </a:p>
          <a:p>
            <a:r>
              <a:rPr lang="en-GB" dirty="0">
                <a:solidFill>
                  <a:srgbClr val="FFC000"/>
                </a:solidFill>
              </a:rPr>
              <a:t>White blood cell count</a:t>
            </a:r>
          </a:p>
          <a:p>
            <a:r>
              <a:rPr lang="en-GB" sz="2000" b="1" dirty="0">
                <a:solidFill>
                  <a:srgbClr val="77F999"/>
                </a:solidFill>
              </a:rPr>
              <a:t>Chronological Age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F0F64F99-A32D-43F9-963B-AE7E48BED6D9}"/>
              </a:ext>
            </a:extLst>
          </p:cNvPr>
          <p:cNvGrpSpPr/>
          <p:nvPr/>
        </p:nvGrpSpPr>
        <p:grpSpPr>
          <a:xfrm>
            <a:off x="67028" y="630105"/>
            <a:ext cx="2744277" cy="1224136"/>
            <a:chOff x="67028" y="630105"/>
            <a:chExt cx="2744277" cy="1224136"/>
          </a:xfrm>
        </p:grpSpPr>
        <p:sp>
          <p:nvSpPr>
            <p:cNvPr id="4" name="TextBox 3"/>
            <p:cNvSpPr txBox="1"/>
            <p:nvPr/>
          </p:nvSpPr>
          <p:spPr>
            <a:xfrm>
              <a:off x="308439" y="630105"/>
              <a:ext cx="22373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Life-Affected Features</a:t>
              </a:r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1343049" y="999437"/>
              <a:ext cx="0" cy="422756"/>
            </a:xfrm>
            <a:prstGeom prst="straightConnector1">
              <a:avLst/>
            </a:prstGeom>
            <a:ln>
              <a:solidFill>
                <a:srgbClr val="77F99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67028" y="1484909"/>
              <a:ext cx="27442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u="sng" dirty="0">
                  <a:solidFill>
                    <a:srgbClr val="FFC000"/>
                  </a:solidFill>
                </a:rPr>
                <a:t>Measurable Manifestations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3178892" y="1860091"/>
            <a:ext cx="2043303" cy="1887974"/>
            <a:chOff x="3178892" y="1860091"/>
            <a:chExt cx="2043303" cy="1887974"/>
          </a:xfrm>
        </p:grpSpPr>
        <p:grpSp>
          <p:nvGrpSpPr>
            <p:cNvPr id="12" name="Group 11"/>
            <p:cNvGrpSpPr/>
            <p:nvPr/>
          </p:nvGrpSpPr>
          <p:grpSpPr>
            <a:xfrm>
              <a:off x="3183718" y="1889207"/>
              <a:ext cx="1274007" cy="369332"/>
              <a:chOff x="3456109" y="2506246"/>
              <a:chExt cx="1274007" cy="369332"/>
            </a:xfrm>
          </p:grpSpPr>
          <p:sp>
            <p:nvSpPr>
              <p:cNvPr id="9" name="Isosceles Triangle 8"/>
              <p:cNvSpPr/>
              <p:nvPr/>
            </p:nvSpPr>
            <p:spPr>
              <a:xfrm>
                <a:off x="3779912" y="2636912"/>
                <a:ext cx="950204" cy="108000"/>
              </a:xfrm>
              <a:prstGeom prst="triangle">
                <a:avLst>
                  <a:gd name="adj" fmla="val 100000"/>
                </a:avLst>
              </a:prstGeom>
              <a:solidFill>
                <a:srgbClr val="77F999"/>
              </a:solidFill>
              <a:ln>
                <a:solidFill>
                  <a:srgbClr val="77F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rgbClr val="FFC000"/>
                  </a:solidFill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3456109" y="250624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>
                    <a:solidFill>
                      <a:srgbClr val="FFC000"/>
                    </a:solidFill>
                  </a:rPr>
                  <a:t>0</a:t>
                </a: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3517888" y="2044838"/>
              <a:ext cx="1412253" cy="369332"/>
              <a:chOff x="3779912" y="2508662"/>
              <a:chExt cx="1144115" cy="275844"/>
            </a:xfrm>
          </p:grpSpPr>
          <p:sp>
            <p:nvSpPr>
              <p:cNvPr id="14" name="Isosceles Triangle 13"/>
              <p:cNvSpPr/>
              <p:nvPr/>
            </p:nvSpPr>
            <p:spPr>
              <a:xfrm>
                <a:off x="3779912" y="2636912"/>
                <a:ext cx="950204" cy="108000"/>
              </a:xfrm>
              <a:prstGeom prst="triangle">
                <a:avLst>
                  <a:gd name="adj" fmla="val 100000"/>
                </a:avLst>
              </a:prstGeom>
              <a:solidFill>
                <a:srgbClr val="77F999"/>
              </a:solidFill>
              <a:ln>
                <a:solidFill>
                  <a:srgbClr val="77F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rgbClr val="FFC000"/>
                  </a:soli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774370" y="2508662"/>
                <a:ext cx="149657" cy="27584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dirty="0">
                  <a:solidFill>
                    <a:srgbClr val="FFC000"/>
                  </a:solidFill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190205" y="2368205"/>
              <a:ext cx="1274007" cy="369332"/>
              <a:chOff x="3456109" y="2537778"/>
              <a:chExt cx="1274007" cy="369332"/>
            </a:xfrm>
          </p:grpSpPr>
          <p:sp>
            <p:nvSpPr>
              <p:cNvPr id="18" name="Isosceles Triangle 17"/>
              <p:cNvSpPr/>
              <p:nvPr/>
            </p:nvSpPr>
            <p:spPr>
              <a:xfrm>
                <a:off x="3779912" y="2636912"/>
                <a:ext cx="950204" cy="108000"/>
              </a:xfrm>
              <a:prstGeom prst="triangle">
                <a:avLst>
                  <a:gd name="adj" fmla="val 100000"/>
                </a:avLst>
              </a:prstGeom>
              <a:solidFill>
                <a:srgbClr val="77F999"/>
              </a:solidFill>
              <a:ln>
                <a:solidFill>
                  <a:srgbClr val="77F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rgbClr val="FFC000"/>
                  </a:solidFill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456109" y="2537778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>
                    <a:solidFill>
                      <a:srgbClr val="FFC000"/>
                    </a:solidFill>
                  </a:rPr>
                  <a:t>0</a:t>
                </a:r>
              </a:p>
            </p:txBody>
          </p:sp>
        </p:grpSp>
        <p:grpSp>
          <p:nvGrpSpPr>
            <p:cNvPr id="21" name="Group 20"/>
            <p:cNvGrpSpPr/>
            <p:nvPr/>
          </p:nvGrpSpPr>
          <p:grpSpPr>
            <a:xfrm>
              <a:off x="3307388" y="2599995"/>
              <a:ext cx="881608" cy="369332"/>
              <a:chOff x="3456109" y="2506246"/>
              <a:chExt cx="1274007" cy="369332"/>
            </a:xfrm>
          </p:grpSpPr>
          <p:sp>
            <p:nvSpPr>
              <p:cNvPr id="22" name="Isosceles Triangle 21"/>
              <p:cNvSpPr/>
              <p:nvPr/>
            </p:nvSpPr>
            <p:spPr>
              <a:xfrm>
                <a:off x="3779912" y="2636912"/>
                <a:ext cx="950204" cy="108000"/>
              </a:xfrm>
              <a:prstGeom prst="triangle">
                <a:avLst>
                  <a:gd name="adj" fmla="val 100000"/>
                </a:avLst>
              </a:prstGeom>
              <a:solidFill>
                <a:srgbClr val="77F999"/>
              </a:solidFill>
              <a:ln>
                <a:solidFill>
                  <a:srgbClr val="77F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rgbClr val="FFC000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456109" y="2506246"/>
                <a:ext cx="2669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GB" dirty="0">
                  <a:solidFill>
                    <a:srgbClr val="FFC000"/>
                  </a:solidFill>
                </a:endParaRPr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3736245" y="3378733"/>
              <a:ext cx="58137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Etc. 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178892" y="210442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81261" y="263394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0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245615" y="2627469"/>
              <a:ext cx="5357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100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686471" y="2091881"/>
              <a:ext cx="5357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100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414341" y="2314379"/>
              <a:ext cx="5357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100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445873" y="1860091"/>
              <a:ext cx="5357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100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028895" y="1885773"/>
            <a:ext cx="1446845" cy="2685912"/>
            <a:chOff x="5028895" y="1854241"/>
            <a:chExt cx="1446845" cy="2685912"/>
          </a:xfrm>
        </p:grpSpPr>
        <p:sp>
          <p:nvSpPr>
            <p:cNvPr id="8" name="TextBox 7"/>
            <p:cNvSpPr txBox="1"/>
            <p:nvPr/>
          </p:nvSpPr>
          <p:spPr>
            <a:xfrm>
              <a:off x="5069235" y="2721195"/>
              <a:ext cx="140650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Weighted average score </a:t>
              </a:r>
            </a:p>
          </p:txBody>
        </p:sp>
        <p:sp>
          <p:nvSpPr>
            <p:cNvPr id="32" name="Right Brace 31"/>
            <p:cNvSpPr/>
            <p:nvPr/>
          </p:nvSpPr>
          <p:spPr>
            <a:xfrm>
              <a:off x="5028895" y="1854241"/>
              <a:ext cx="240598" cy="2685912"/>
            </a:xfrm>
            <a:prstGeom prst="rightBrace">
              <a:avLst/>
            </a:prstGeom>
            <a:ln>
              <a:solidFill>
                <a:srgbClr val="77F9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333847" y="2414753"/>
            <a:ext cx="1440160" cy="1477328"/>
            <a:chOff x="6333847" y="2414753"/>
            <a:chExt cx="1440160" cy="1477328"/>
          </a:xfrm>
        </p:grpSpPr>
        <p:sp>
          <p:nvSpPr>
            <p:cNvPr id="33" name="Right Brace 32"/>
            <p:cNvSpPr/>
            <p:nvPr/>
          </p:nvSpPr>
          <p:spPr>
            <a:xfrm>
              <a:off x="6333847" y="2683711"/>
              <a:ext cx="110361" cy="960814"/>
            </a:xfrm>
            <a:prstGeom prst="rightBrace">
              <a:avLst/>
            </a:prstGeom>
            <a:ln>
              <a:solidFill>
                <a:srgbClr val="77F9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367502" y="2414753"/>
              <a:ext cx="1406505" cy="147732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Regress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on DNA methylation values in blood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7596473" y="2461213"/>
            <a:ext cx="1558813" cy="1815882"/>
            <a:chOff x="7596473" y="2461213"/>
            <a:chExt cx="1558813" cy="1815882"/>
          </a:xfrm>
        </p:grpSpPr>
        <p:sp>
          <p:nvSpPr>
            <p:cNvPr id="35" name="Right Brace 34"/>
            <p:cNvSpPr/>
            <p:nvPr/>
          </p:nvSpPr>
          <p:spPr>
            <a:xfrm>
              <a:off x="7596473" y="2504605"/>
              <a:ext cx="240598" cy="1296000"/>
            </a:xfrm>
            <a:prstGeom prst="rightBrace">
              <a:avLst/>
            </a:prstGeom>
            <a:ln>
              <a:solidFill>
                <a:srgbClr val="77F9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748781" y="2461213"/>
              <a:ext cx="1406505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b="1" dirty="0">
                  <a:solidFill>
                    <a:srgbClr val="77F999"/>
                  </a:solidFill>
                </a:rPr>
                <a:t>DNAm </a:t>
              </a:r>
              <a:r>
                <a:rPr lang="en-GB" sz="2000" b="1" dirty="0" err="1">
                  <a:solidFill>
                    <a:srgbClr val="77F999"/>
                  </a:solidFill>
                </a:rPr>
                <a:t>PhenoAge</a:t>
              </a:r>
              <a:endParaRPr lang="en-GB" sz="2000" b="1" dirty="0">
                <a:solidFill>
                  <a:srgbClr val="77F999"/>
                </a:solidFill>
              </a:endParaRPr>
            </a:p>
            <a:p>
              <a:pPr algn="ctr"/>
              <a:endParaRPr lang="en-GB" dirty="0">
                <a:solidFill>
                  <a:srgbClr val="FFC000"/>
                </a:solidFill>
              </a:endParaRPr>
            </a:p>
            <a:p>
              <a:pPr algn="ctr"/>
              <a:r>
                <a:rPr lang="en-GB" b="1" dirty="0">
                  <a:solidFill>
                    <a:srgbClr val="FFC000"/>
                  </a:solidFill>
                </a:rPr>
                <a:t>Levine</a:t>
              </a:r>
              <a:r>
                <a:rPr lang="en-GB" dirty="0">
                  <a:solidFill>
                    <a:srgbClr val="FFC000"/>
                  </a:solidFill>
                </a:rPr>
                <a:t> 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Clock 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(513 CpGs)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xmlns="" id="{ACD955ED-BEB8-4829-8D8A-FF3BE430B890}"/>
              </a:ext>
            </a:extLst>
          </p:cNvPr>
          <p:cNvGrpSpPr/>
          <p:nvPr/>
        </p:nvGrpSpPr>
        <p:grpSpPr>
          <a:xfrm>
            <a:off x="67028" y="4581128"/>
            <a:ext cx="9004412" cy="2088232"/>
            <a:chOff x="67028" y="4581128"/>
            <a:chExt cx="9004412" cy="2088232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xmlns="" id="{C425485D-CE2E-448D-B5F4-F3E1EB63002A}"/>
                </a:ext>
              </a:extLst>
            </p:cNvPr>
            <p:cNvSpPr txBox="1"/>
            <p:nvPr/>
          </p:nvSpPr>
          <p:spPr>
            <a:xfrm>
              <a:off x="69151" y="5002143"/>
              <a:ext cx="406598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chemeClr val="accent6"/>
                  </a:solidFill>
                </a:rPr>
                <a:t>Chronological Age of multi human tissues</a:t>
              </a:r>
            </a:p>
          </p:txBody>
        </p:sp>
        <p:cxnSp>
          <p:nvCxnSpPr>
            <p:cNvPr id="41" name="Straight Arrow Connector 40">
              <a:extLst>
                <a:ext uri="{FF2B5EF4-FFF2-40B4-BE49-F238E27FC236}">
                  <a16:creationId xmlns:a16="http://schemas.microsoft.com/office/drawing/2014/main" xmlns="" id="{94E50EFF-A23E-4AED-A5FA-ED2C1455E9F7}"/>
                </a:ext>
              </a:extLst>
            </p:cNvPr>
            <p:cNvCxnSpPr/>
            <p:nvPr/>
          </p:nvCxnSpPr>
          <p:spPr>
            <a:xfrm>
              <a:off x="4317623" y="5186809"/>
              <a:ext cx="2016224" cy="0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FDBC9793-7E33-4145-8588-889940E0616D}"/>
                </a:ext>
              </a:extLst>
            </p:cNvPr>
            <p:cNvSpPr txBox="1"/>
            <p:nvPr/>
          </p:nvSpPr>
          <p:spPr>
            <a:xfrm>
              <a:off x="6372200" y="4841771"/>
              <a:ext cx="1406505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accent6"/>
                  </a:solidFill>
                </a:rPr>
                <a:t>Regress</a:t>
              </a:r>
            </a:p>
            <a:p>
              <a:pPr algn="ctr"/>
              <a:r>
                <a:rPr lang="en-GB" dirty="0">
                  <a:solidFill>
                    <a:schemeClr val="accent6"/>
                  </a:solidFill>
                </a:rPr>
                <a:t>on DNA methylation values in blood/</a:t>
              </a:r>
            </a:p>
            <a:p>
              <a:pPr algn="ctr"/>
              <a:r>
                <a:rPr lang="en-GB" dirty="0">
                  <a:solidFill>
                    <a:schemeClr val="accent6"/>
                  </a:solidFill>
                </a:rPr>
                <a:t>other tissues</a:t>
              </a:r>
            </a:p>
          </p:txBody>
        </p:sp>
        <p:sp>
          <p:nvSpPr>
            <p:cNvPr id="43" name="Right Brace 42">
              <a:extLst>
                <a:ext uri="{FF2B5EF4-FFF2-40B4-BE49-F238E27FC236}">
                  <a16:creationId xmlns:a16="http://schemas.microsoft.com/office/drawing/2014/main" xmlns="" id="{2D3B719C-7750-4E3B-9EA2-BF6854598B3C}"/>
                </a:ext>
              </a:extLst>
            </p:cNvPr>
            <p:cNvSpPr/>
            <p:nvPr/>
          </p:nvSpPr>
          <p:spPr>
            <a:xfrm>
              <a:off x="7601171" y="4931622"/>
              <a:ext cx="229312" cy="1593721"/>
            </a:xfrm>
            <a:prstGeom prst="righ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6"/>
                </a:solidFill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xmlns="" id="{5D6C7BAB-15F9-434F-A4C0-054518449DF5}"/>
                </a:ext>
              </a:extLst>
            </p:cNvPr>
            <p:cNvSpPr/>
            <p:nvPr/>
          </p:nvSpPr>
          <p:spPr>
            <a:xfrm>
              <a:off x="7841769" y="4581128"/>
              <a:ext cx="122754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accent6"/>
                  </a:solidFill>
                </a:rPr>
                <a:t>Horvath</a:t>
              </a:r>
              <a:r>
                <a:rPr lang="en-GB" dirty="0">
                  <a:solidFill>
                    <a:schemeClr val="accent6"/>
                  </a:solidFill>
                </a:rPr>
                <a:t> Clock </a:t>
              </a:r>
            </a:p>
            <a:p>
              <a:pPr algn="ctr"/>
              <a:r>
                <a:rPr lang="en-GB" dirty="0">
                  <a:solidFill>
                    <a:schemeClr val="accent6"/>
                  </a:solidFill>
                </a:rPr>
                <a:t>(353 CpGs)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xmlns="" id="{0BB71CFD-3E18-4BEA-92FC-57BCE2AD83A4}"/>
                </a:ext>
              </a:extLst>
            </p:cNvPr>
            <p:cNvSpPr txBox="1"/>
            <p:nvPr/>
          </p:nvSpPr>
          <p:spPr>
            <a:xfrm>
              <a:off x="67028" y="5733743"/>
              <a:ext cx="27146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chemeClr val="accent6"/>
                  </a:solidFill>
                </a:rPr>
                <a:t>Chronological Age of blood</a:t>
              </a:r>
            </a:p>
          </p:txBody>
        </p: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xmlns="" id="{3126BD40-3446-4ED8-A26B-EFD708D12855}"/>
                </a:ext>
              </a:extLst>
            </p:cNvPr>
            <p:cNvCxnSpPr/>
            <p:nvPr/>
          </p:nvCxnSpPr>
          <p:spPr>
            <a:xfrm>
              <a:off x="2805454" y="5943293"/>
              <a:ext cx="3492000" cy="0"/>
            </a:xfrm>
            <a:prstGeom prst="straightConnector1">
              <a:avLst/>
            </a:prstGeom>
            <a:ln>
              <a:solidFill>
                <a:schemeClr val="bg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xmlns="" id="{F6D10B5B-5AD7-4EB5-BB31-DA6FE8C934F4}"/>
                </a:ext>
              </a:extLst>
            </p:cNvPr>
            <p:cNvSpPr/>
            <p:nvPr/>
          </p:nvSpPr>
          <p:spPr>
            <a:xfrm>
              <a:off x="7843892" y="5746030"/>
              <a:ext cx="122754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b="1" dirty="0">
                  <a:solidFill>
                    <a:schemeClr val="accent6"/>
                  </a:solidFill>
                </a:rPr>
                <a:t>Hannum</a:t>
              </a:r>
              <a:r>
                <a:rPr lang="en-GB" dirty="0">
                  <a:solidFill>
                    <a:schemeClr val="accent6"/>
                  </a:solidFill>
                </a:rPr>
                <a:t> Clock </a:t>
              </a:r>
            </a:p>
            <a:p>
              <a:pPr algn="ctr"/>
              <a:r>
                <a:rPr lang="en-GB" dirty="0">
                  <a:solidFill>
                    <a:schemeClr val="accent6"/>
                  </a:solidFill>
                </a:rPr>
                <a:t>(71 CpGs)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078A975D-653F-4B2E-AC83-9D96EE7CCD86}"/>
              </a:ext>
            </a:extLst>
          </p:cNvPr>
          <p:cNvGrpSpPr/>
          <p:nvPr/>
        </p:nvGrpSpPr>
        <p:grpSpPr>
          <a:xfrm>
            <a:off x="6779298" y="675096"/>
            <a:ext cx="2259786" cy="1660159"/>
            <a:chOff x="6779298" y="675096"/>
            <a:chExt cx="2259786" cy="1660159"/>
          </a:xfrm>
        </p:grpSpPr>
        <p:pic>
          <p:nvPicPr>
            <p:cNvPr id="38" name="Picture 2">
              <a:extLst>
                <a:ext uri="{FF2B5EF4-FFF2-40B4-BE49-F238E27FC236}">
                  <a16:creationId xmlns:a16="http://schemas.microsoft.com/office/drawing/2014/main" xmlns="" id="{65F65772-91CA-470A-B7C2-1498BFC63F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88348" y="675096"/>
              <a:ext cx="1381648" cy="1381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2">
              <a:extLst>
                <a:ext uri="{FF2B5EF4-FFF2-40B4-BE49-F238E27FC236}">
                  <a16:creationId xmlns:a16="http://schemas.microsoft.com/office/drawing/2014/main" xmlns="" id="{B5C35966-6EBF-4612-BBE9-C428F64FC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79298" y="2150589"/>
              <a:ext cx="2259786" cy="18466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0" i="0" u="none" strike="noStrike" cap="none" normalizeH="0" baseline="0" dirty="0">
                  <a:ln>
                    <a:noFill/>
                  </a:ln>
                  <a:solidFill>
                    <a:srgbClr val="77F999"/>
                  </a:solidFill>
                  <a:effectLst/>
                  <a:latin typeface="Arial" panose="020B0604020202020204" pitchFamily="34" charset="0"/>
                </a:rPr>
                <a:t>Aging 2018 Apr; 10(4): 573–591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05291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0083D11-10CB-4B40-AE7B-F987C3B273A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1F9F304-A049-424D-B0E1-B8278A034618}"/>
              </a:ext>
            </a:extLst>
          </p:cNvPr>
          <p:cNvSpPr txBox="1"/>
          <p:nvPr/>
        </p:nvSpPr>
        <p:spPr>
          <a:xfrm>
            <a:off x="1617646" y="1207785"/>
            <a:ext cx="5894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FFC000"/>
                </a:solidFill>
              </a:rPr>
              <a:t>Measurable (1) biomolecular and (2) smoking features</a:t>
            </a:r>
          </a:p>
          <a:p>
            <a:pPr algn="ctr"/>
            <a:r>
              <a:rPr lang="en-GB" sz="2000" dirty="0">
                <a:solidFill>
                  <a:srgbClr val="FFC000"/>
                </a:solidFill>
              </a:rPr>
              <a:t> that correlate with health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E930638-3F0C-474D-840B-80C9F676667D}"/>
              </a:ext>
            </a:extLst>
          </p:cNvPr>
          <p:cNvSpPr txBox="1"/>
          <p:nvPr/>
        </p:nvSpPr>
        <p:spPr>
          <a:xfrm>
            <a:off x="499134" y="2143889"/>
            <a:ext cx="832330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Both"/>
            </a:pPr>
            <a:r>
              <a:rPr lang="en-GB" dirty="0">
                <a:solidFill>
                  <a:srgbClr val="FFC000"/>
                </a:solidFill>
              </a:rPr>
              <a:t>Biomolecular features: 88 proteins in blood directly measured by immunoassays</a:t>
            </a:r>
          </a:p>
          <a:p>
            <a:r>
              <a:rPr lang="en-GB" dirty="0">
                <a:solidFill>
                  <a:srgbClr val="FFC000"/>
                </a:solidFill>
              </a:rPr>
              <a:t>		             12 had correlations greater than 0.35 with CpG methylation</a:t>
            </a:r>
          </a:p>
          <a:p>
            <a:r>
              <a:rPr lang="en-GB" dirty="0">
                <a:solidFill>
                  <a:srgbClr val="FFC000"/>
                </a:solidFill>
              </a:rPr>
              <a:t>		             Cystatin C, Leptin, GDF-15, B2M, ADM, PAI-1, TIMP-1, CD56,</a:t>
            </a:r>
          </a:p>
          <a:p>
            <a:r>
              <a:rPr lang="en-GB" dirty="0">
                <a:solidFill>
                  <a:srgbClr val="FFC000"/>
                </a:solidFill>
              </a:rPr>
              <a:t>		             ceruloplasmin, EGF fibulin-like ECM protein 1, myoglobin,</a:t>
            </a:r>
          </a:p>
          <a:p>
            <a:r>
              <a:rPr lang="en-GB" dirty="0">
                <a:solidFill>
                  <a:srgbClr val="FFC000"/>
                </a:solidFill>
              </a:rPr>
              <a:t>		             serum </a:t>
            </a:r>
            <a:r>
              <a:rPr lang="en-GB" dirty="0" err="1">
                <a:solidFill>
                  <a:srgbClr val="FFC000"/>
                </a:solidFill>
              </a:rPr>
              <a:t>paraoxonase</a:t>
            </a:r>
            <a:r>
              <a:rPr lang="en-GB" dirty="0">
                <a:solidFill>
                  <a:srgbClr val="FFC000"/>
                </a:solidFill>
              </a:rPr>
              <a:t> / </a:t>
            </a:r>
            <a:r>
              <a:rPr lang="en-GB" dirty="0" err="1">
                <a:solidFill>
                  <a:srgbClr val="FFC000"/>
                </a:solidFill>
              </a:rPr>
              <a:t>arylestarase</a:t>
            </a:r>
            <a:r>
              <a:rPr lang="en-GB" dirty="0">
                <a:solidFill>
                  <a:srgbClr val="FFC000"/>
                </a:solidFill>
              </a:rPr>
              <a:t> 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3B16959-786B-4542-9668-45929193544F}"/>
              </a:ext>
            </a:extLst>
          </p:cNvPr>
          <p:cNvSpPr txBox="1"/>
          <p:nvPr/>
        </p:nvSpPr>
        <p:spPr>
          <a:xfrm>
            <a:off x="495855" y="3862789"/>
            <a:ext cx="8138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(2) Smoking pack years:  </a:t>
            </a:r>
            <a:r>
              <a:rPr lang="en-GB" dirty="0" err="1">
                <a:solidFill>
                  <a:srgbClr val="FFC000"/>
                </a:solidFill>
              </a:rPr>
              <a:t>DNAm</a:t>
            </a:r>
            <a:r>
              <a:rPr lang="en-GB" dirty="0">
                <a:solidFill>
                  <a:srgbClr val="FFC000"/>
                </a:solidFill>
              </a:rPr>
              <a:t>-based marker (172CpG) of smoking pack-years based</a:t>
            </a:r>
          </a:p>
          <a:p>
            <a:r>
              <a:rPr lang="en-GB" dirty="0">
                <a:solidFill>
                  <a:srgbClr val="FFC000"/>
                </a:solidFill>
              </a:rPr>
              <a:t>		         on self-reported smoking pack-years</a:t>
            </a:r>
          </a:p>
        </p:txBody>
      </p:sp>
    </p:spTree>
    <p:extLst>
      <p:ext uri="{BB962C8B-B14F-4D97-AF65-F5344CB8AC3E}">
        <p14:creationId xmlns:p14="http://schemas.microsoft.com/office/powerpoint/2010/main" val="346454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BED0C2C-A6F2-48DE-BD34-7958CB0D9C5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93E0C5EE-C1A7-4149-83CF-DCF3357C8812}"/>
              </a:ext>
            </a:extLst>
          </p:cNvPr>
          <p:cNvSpPr txBox="1"/>
          <p:nvPr/>
        </p:nvSpPr>
        <p:spPr>
          <a:xfrm>
            <a:off x="3131840" y="252424"/>
            <a:ext cx="3380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Developed predictor of mortality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6D14515-11FE-4E85-9B89-AF4176B946EC}"/>
              </a:ext>
            </a:extLst>
          </p:cNvPr>
          <p:cNvSpPr txBox="1"/>
          <p:nvPr/>
        </p:nvSpPr>
        <p:spPr>
          <a:xfrm>
            <a:off x="107504" y="1268760"/>
            <a:ext cx="4822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(1) </a:t>
            </a:r>
            <a:r>
              <a:rPr lang="en-GB" dirty="0" err="1">
                <a:solidFill>
                  <a:srgbClr val="FFC000"/>
                </a:solidFill>
              </a:rPr>
              <a:t>DNAm</a:t>
            </a:r>
            <a:r>
              <a:rPr lang="en-GB" dirty="0">
                <a:solidFill>
                  <a:srgbClr val="FFC000"/>
                </a:solidFill>
              </a:rPr>
              <a:t>-based estimator of smoking pack-years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6680BCA-6104-4B47-89CE-45D949F0D386}"/>
              </a:ext>
            </a:extLst>
          </p:cNvPr>
          <p:cNvSpPr txBox="1"/>
          <p:nvPr/>
        </p:nvSpPr>
        <p:spPr>
          <a:xfrm>
            <a:off x="107504" y="1619262"/>
            <a:ext cx="42482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(2) Chronological age at time of blood draw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E65763C-88BE-4F32-9AE3-840AC02F073D}"/>
              </a:ext>
            </a:extLst>
          </p:cNvPr>
          <p:cNvSpPr txBox="1"/>
          <p:nvPr/>
        </p:nvSpPr>
        <p:spPr>
          <a:xfrm>
            <a:off x="107504" y="1916586"/>
            <a:ext cx="8127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(3) Sex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727447F2-E303-4072-8CD9-B5FF797E0CC6}"/>
              </a:ext>
            </a:extLst>
          </p:cNvPr>
          <p:cNvSpPr txBox="1"/>
          <p:nvPr/>
        </p:nvSpPr>
        <p:spPr>
          <a:xfrm>
            <a:off x="107504" y="2232899"/>
            <a:ext cx="4790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(4) </a:t>
            </a:r>
            <a:r>
              <a:rPr lang="en-GB" dirty="0" err="1">
                <a:solidFill>
                  <a:srgbClr val="FFC000"/>
                </a:solidFill>
              </a:rPr>
              <a:t>DNAm</a:t>
            </a:r>
            <a:r>
              <a:rPr lang="en-GB" dirty="0">
                <a:solidFill>
                  <a:srgbClr val="FFC000"/>
                </a:solidFill>
              </a:rPr>
              <a:t>-based biomarkers of 12 blood proteins</a:t>
            </a:r>
          </a:p>
        </p:txBody>
      </p:sp>
      <p:sp>
        <p:nvSpPr>
          <p:cNvPr id="8" name="Right Brace 7">
            <a:extLst>
              <a:ext uri="{FF2B5EF4-FFF2-40B4-BE49-F238E27FC236}">
                <a16:creationId xmlns:a16="http://schemas.microsoft.com/office/drawing/2014/main" xmlns="" id="{D62E3E18-967E-42A5-8A42-012689C79C36}"/>
              </a:ext>
            </a:extLst>
          </p:cNvPr>
          <p:cNvSpPr/>
          <p:nvPr/>
        </p:nvSpPr>
        <p:spPr>
          <a:xfrm>
            <a:off x="4914819" y="1412653"/>
            <a:ext cx="72008" cy="1151882"/>
          </a:xfrm>
          <a:prstGeom prst="rightBrac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8705FAE-3579-4C62-BBEC-62F8ACCF7A65}"/>
              </a:ext>
            </a:extLst>
          </p:cNvPr>
          <p:cNvSpPr txBox="1"/>
          <p:nvPr/>
        </p:nvSpPr>
        <p:spPr>
          <a:xfrm>
            <a:off x="1642860" y="3212976"/>
            <a:ext cx="6457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Elastic net Cox regression model automatically selected:</a:t>
            </a:r>
          </a:p>
          <a:p>
            <a:r>
              <a:rPr lang="en-GB" dirty="0">
                <a:solidFill>
                  <a:srgbClr val="FFC000"/>
                </a:solidFill>
              </a:rPr>
              <a:t>(1), (2), (3) and </a:t>
            </a:r>
            <a:r>
              <a:rPr lang="en-GB" i="1" dirty="0">
                <a:solidFill>
                  <a:srgbClr val="77F999"/>
                </a:solidFill>
              </a:rPr>
              <a:t>seven</a:t>
            </a:r>
            <a:r>
              <a:rPr lang="en-GB" dirty="0">
                <a:solidFill>
                  <a:srgbClr val="FFC000"/>
                </a:solidFill>
              </a:rPr>
              <a:t> of twelve blood protein levels as covariates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853B440-15FF-48BE-8DD2-AC03E327B451}"/>
              </a:ext>
            </a:extLst>
          </p:cNvPr>
          <p:cNvSpPr txBox="1"/>
          <p:nvPr/>
        </p:nvSpPr>
        <p:spPr>
          <a:xfrm>
            <a:off x="6890783" y="2304907"/>
            <a:ext cx="20905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Time-to-death from </a:t>
            </a:r>
          </a:p>
          <a:p>
            <a:r>
              <a:rPr lang="en-GB" dirty="0">
                <a:solidFill>
                  <a:srgbClr val="FFC000"/>
                </a:solidFill>
              </a:rPr>
              <a:t>All-cause mortality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xmlns="" id="{EB757A56-4671-49ED-9E61-A91D7C6B0822}"/>
              </a:ext>
            </a:extLst>
          </p:cNvPr>
          <p:cNvGrpSpPr/>
          <p:nvPr/>
        </p:nvGrpSpPr>
        <p:grpSpPr>
          <a:xfrm>
            <a:off x="5570942" y="1619262"/>
            <a:ext cx="945273" cy="945273"/>
            <a:chOff x="5570942" y="2167291"/>
            <a:chExt cx="945273" cy="945273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xmlns="" id="{D232BDFA-75A3-48FB-ACEC-6FCA35DB98C4}"/>
                </a:ext>
              </a:extLst>
            </p:cNvPr>
            <p:cNvCxnSpPr/>
            <p:nvPr/>
          </p:nvCxnSpPr>
          <p:spPr>
            <a:xfrm>
              <a:off x="5652120" y="2167291"/>
              <a:ext cx="0" cy="9452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xmlns="" id="{3CF82D9B-C23C-4B67-9C3F-83A2D52C819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043579" y="2524316"/>
              <a:ext cx="0" cy="945273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xmlns="" id="{096287C8-195D-4E3F-889D-202D81551071}"/>
                </a:ext>
              </a:extLst>
            </p:cNvPr>
            <p:cNvCxnSpPr/>
            <p:nvPr/>
          </p:nvCxnSpPr>
          <p:spPr>
            <a:xfrm flipV="1">
              <a:off x="5796136" y="2420888"/>
              <a:ext cx="504056" cy="45684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F2B1F60D-63B7-42B8-8F7A-109A3440BEBE}"/>
              </a:ext>
            </a:extLst>
          </p:cNvPr>
          <p:cNvCxnSpPr/>
          <p:nvPr/>
        </p:nvCxnSpPr>
        <p:spPr>
          <a:xfrm>
            <a:off x="5130842" y="1988594"/>
            <a:ext cx="467409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81221DFD-ACB3-4708-BF80-7E69E430A97A}"/>
              </a:ext>
            </a:extLst>
          </p:cNvPr>
          <p:cNvCxnSpPr>
            <a:cxnSpLocks/>
          </p:cNvCxnSpPr>
          <p:nvPr/>
        </p:nvCxnSpPr>
        <p:spPr>
          <a:xfrm flipH="1">
            <a:off x="6480855" y="2586631"/>
            <a:ext cx="467409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0D05638-C0E8-49C0-86E7-83AFC82A39A5}"/>
              </a:ext>
            </a:extLst>
          </p:cNvPr>
          <p:cNvSpPr txBox="1"/>
          <p:nvPr/>
        </p:nvSpPr>
        <p:spPr>
          <a:xfrm>
            <a:off x="1115616" y="4174535"/>
            <a:ext cx="7358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Each covariant is based on fewer than 200 CpGs, totalling 1,030 unique CpGs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CBB89BD-1A6C-4FE2-8DAE-6D10A131F7A8}"/>
              </a:ext>
            </a:extLst>
          </p:cNvPr>
          <p:cNvSpPr txBox="1"/>
          <p:nvPr/>
        </p:nvSpPr>
        <p:spPr>
          <a:xfrm>
            <a:off x="4312912" y="4747014"/>
            <a:ext cx="2224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err="1">
                <a:solidFill>
                  <a:srgbClr val="77F999"/>
                </a:solidFill>
              </a:rPr>
              <a:t>DNAm</a:t>
            </a:r>
            <a:r>
              <a:rPr lang="en-GB" sz="2400" dirty="0">
                <a:solidFill>
                  <a:srgbClr val="77F999"/>
                </a:solidFill>
              </a:rPr>
              <a:t> </a:t>
            </a:r>
            <a:r>
              <a:rPr lang="en-GB" sz="2400" dirty="0" err="1">
                <a:solidFill>
                  <a:srgbClr val="77F999"/>
                </a:solidFill>
              </a:rPr>
              <a:t>GrimAge</a:t>
            </a:r>
            <a:r>
              <a:rPr lang="en-GB" sz="2400" dirty="0">
                <a:solidFill>
                  <a:srgbClr val="77F999"/>
                </a:solidFill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40D2AA9-625E-446C-8CB4-3C762A30CB19}"/>
              </a:ext>
            </a:extLst>
          </p:cNvPr>
          <p:cNvSpPr/>
          <p:nvPr/>
        </p:nvSpPr>
        <p:spPr>
          <a:xfrm>
            <a:off x="3713671" y="5113962"/>
            <a:ext cx="35946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solidFill>
                  <a:srgbClr val="77F999"/>
                </a:solidFill>
              </a:rPr>
              <a:t>Aging</a:t>
            </a:r>
            <a:r>
              <a:rPr lang="en-GB" dirty="0">
                <a:solidFill>
                  <a:srgbClr val="77F999"/>
                </a:solidFill>
              </a:rPr>
              <a:t> 2019 Jan 31; 11(2): 303–327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D11E073F-45D0-4CD1-A6A9-AE257116E1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606" y="4635216"/>
            <a:ext cx="1476000" cy="147600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DDE2C7FD-7695-43A9-AD0F-B82526973EAA}"/>
              </a:ext>
            </a:extLst>
          </p:cNvPr>
          <p:cNvSpPr txBox="1"/>
          <p:nvPr/>
        </p:nvSpPr>
        <p:spPr>
          <a:xfrm>
            <a:off x="2541406" y="6189552"/>
            <a:ext cx="802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Ake Lu</a:t>
            </a:r>
          </a:p>
        </p:txBody>
      </p:sp>
    </p:spTree>
    <p:extLst>
      <p:ext uri="{BB962C8B-B14F-4D97-AF65-F5344CB8AC3E}">
        <p14:creationId xmlns:p14="http://schemas.microsoft.com/office/powerpoint/2010/main" val="386747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1258"/>
            <a:ext cx="9144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9772" y="932896"/>
            <a:ext cx="484764" cy="14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508" y="3224991"/>
            <a:ext cx="13501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Multi-tissue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Age estimator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Horvath Clock</a:t>
            </a:r>
          </a:p>
          <a:p>
            <a:pPr algn="ctr"/>
            <a:r>
              <a:rPr lang="en-GB" sz="1600" dirty="0">
                <a:solidFill>
                  <a:srgbClr val="77F999"/>
                </a:solidFill>
              </a:rPr>
              <a:t>(2013)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0095" y="3228742"/>
            <a:ext cx="124264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Skin &amp; Blood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Clock</a:t>
            </a:r>
          </a:p>
          <a:p>
            <a:pPr algn="ctr"/>
            <a:endParaRPr lang="en-GB" sz="1600" dirty="0">
              <a:solidFill>
                <a:srgbClr val="77F999"/>
              </a:solidFill>
            </a:endParaRPr>
          </a:p>
          <a:p>
            <a:pPr algn="ctr"/>
            <a:r>
              <a:rPr lang="en-GB" sz="1600" dirty="0">
                <a:solidFill>
                  <a:srgbClr val="77F999"/>
                </a:solidFill>
              </a:rPr>
              <a:t>(2018)</a:t>
            </a:r>
          </a:p>
          <a:p>
            <a:pPr algn="ctr"/>
            <a:endParaRPr lang="en-GB" sz="1600" dirty="0">
              <a:solidFill>
                <a:srgbClr val="77F999"/>
              </a:solidFill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71799" y="4416800"/>
            <a:ext cx="2700000" cy="452360"/>
            <a:chOff x="71799" y="4617144"/>
            <a:chExt cx="2700000" cy="452360"/>
          </a:xfrm>
        </p:grpSpPr>
        <p:sp>
          <p:nvSpPr>
            <p:cNvPr id="12" name="Right Brace 11"/>
            <p:cNvSpPr/>
            <p:nvPr/>
          </p:nvSpPr>
          <p:spPr>
            <a:xfrm rot="5400000">
              <a:off x="1367799" y="3321144"/>
              <a:ext cx="108000" cy="2700000"/>
            </a:xfrm>
            <a:prstGeom prst="rightBrace">
              <a:avLst/>
            </a:prstGeom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766209" y="4730950"/>
              <a:ext cx="13281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rgbClr val="FFC000"/>
                  </a:solidFill>
                </a:rPr>
                <a:t>Innate Ageing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4510936" y="4932457"/>
            <a:ext cx="8976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Time-to-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Death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24663" y="4925199"/>
            <a:ext cx="10118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Risk of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Pathology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52120" y="4973276"/>
            <a:ext cx="12184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Cell 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proliferation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frequency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 flipH="1">
            <a:off x="899592" y="2276872"/>
            <a:ext cx="3376459" cy="864096"/>
          </a:xfrm>
          <a:prstGeom prst="straightConnector1">
            <a:avLst/>
          </a:prstGeom>
          <a:ln w="28575">
            <a:solidFill>
              <a:srgbClr val="FFC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40"/>
          <p:cNvGrpSpPr/>
          <p:nvPr/>
        </p:nvGrpSpPr>
        <p:grpSpPr>
          <a:xfrm>
            <a:off x="5363620" y="2276872"/>
            <a:ext cx="3788165" cy="2029088"/>
            <a:chOff x="5363620" y="2492896"/>
            <a:chExt cx="3788165" cy="2029088"/>
          </a:xfrm>
        </p:grpSpPr>
        <p:sp>
          <p:nvSpPr>
            <p:cNvPr id="10" name="TextBox 9"/>
            <p:cNvSpPr txBox="1"/>
            <p:nvPr/>
          </p:nvSpPr>
          <p:spPr>
            <a:xfrm>
              <a:off x="7950815" y="3444766"/>
              <a:ext cx="1200970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“</a:t>
              </a:r>
              <a:r>
                <a:rPr lang="en-GB" sz="1600" dirty="0" err="1">
                  <a:solidFill>
                    <a:srgbClr val="FFC000"/>
                  </a:solidFill>
                </a:rPr>
                <a:t>DNAmDam</a:t>
              </a:r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Estimator”</a:t>
              </a:r>
            </a:p>
            <a:p>
              <a:pPr algn="ctr"/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77F999"/>
                  </a:solidFill>
                </a:rPr>
                <a:t>(?)</a:t>
              </a: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5363620" y="2492896"/>
              <a:ext cx="3187680" cy="948119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3" name="Straight Arrow Connector 22"/>
          <p:cNvCxnSpPr/>
          <p:nvPr/>
        </p:nvCxnSpPr>
        <p:spPr>
          <a:xfrm flipH="1">
            <a:off x="2267744" y="2429272"/>
            <a:ext cx="2160708" cy="795719"/>
          </a:xfrm>
          <a:prstGeom prst="straightConnector1">
            <a:avLst/>
          </a:prstGeom>
          <a:ln w="28575">
            <a:solidFill>
              <a:srgbClr val="FFC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oup 36"/>
          <p:cNvGrpSpPr/>
          <p:nvPr/>
        </p:nvGrpSpPr>
        <p:grpSpPr>
          <a:xfrm>
            <a:off x="2865217" y="2581673"/>
            <a:ext cx="1715639" cy="1729286"/>
            <a:chOff x="2865217" y="2797696"/>
            <a:chExt cx="1715639" cy="1716032"/>
          </a:xfrm>
        </p:grpSpPr>
        <p:sp>
          <p:nvSpPr>
            <p:cNvPr id="6" name="TextBox 5"/>
            <p:cNvSpPr txBox="1"/>
            <p:nvPr/>
          </p:nvSpPr>
          <p:spPr>
            <a:xfrm>
              <a:off x="2865217" y="3444766"/>
              <a:ext cx="1410834" cy="10689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 err="1">
                  <a:solidFill>
                    <a:srgbClr val="FFC000"/>
                  </a:solidFill>
                </a:rPr>
                <a:t>DNAPhenoAge</a:t>
              </a:r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Clock</a:t>
              </a:r>
            </a:p>
            <a:p>
              <a:pPr algn="ctr"/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77F999"/>
                  </a:solidFill>
                </a:rPr>
                <a:t>(2018)</a:t>
              </a:r>
            </a:p>
          </p:txBody>
        </p:sp>
        <p:cxnSp>
          <p:nvCxnSpPr>
            <p:cNvPr id="25" name="Straight Arrow Connector 24"/>
            <p:cNvCxnSpPr>
              <a:cxnSpLocks/>
              <a:endCxn id="6" idx="0"/>
            </p:cNvCxnSpPr>
            <p:nvPr/>
          </p:nvCxnSpPr>
          <p:spPr>
            <a:xfrm flipH="1">
              <a:off x="3570634" y="2797696"/>
              <a:ext cx="1010222" cy="647070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4362986" y="2577921"/>
            <a:ext cx="1289134" cy="1974260"/>
            <a:chOff x="4362986" y="2793945"/>
            <a:chExt cx="1289134" cy="1974260"/>
          </a:xfrm>
        </p:grpSpPr>
        <p:sp>
          <p:nvSpPr>
            <p:cNvPr id="7" name="TextBox 6"/>
            <p:cNvSpPr txBox="1"/>
            <p:nvPr/>
          </p:nvSpPr>
          <p:spPr>
            <a:xfrm>
              <a:off x="4362986" y="3444766"/>
              <a:ext cx="1289134" cy="13234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 err="1">
                  <a:solidFill>
                    <a:srgbClr val="FFC000"/>
                  </a:solidFill>
                </a:rPr>
                <a:t>DNAGrimAge</a:t>
              </a:r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Clock</a:t>
              </a:r>
            </a:p>
            <a:p>
              <a:pPr algn="ctr"/>
              <a:endParaRPr lang="en-GB" sz="1600" dirty="0">
                <a:solidFill>
                  <a:srgbClr val="77F999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77F999"/>
                  </a:solidFill>
                </a:rPr>
                <a:t>(2019)</a:t>
              </a:r>
            </a:p>
            <a:p>
              <a:pPr algn="ctr"/>
              <a:endParaRPr lang="en-GB" sz="1600" dirty="0">
                <a:solidFill>
                  <a:srgbClr val="FFC000"/>
                </a:solidFill>
              </a:endParaRP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890386" y="2793945"/>
              <a:ext cx="0" cy="660797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xmlns="" id="{10BFDC50-1F0C-4083-B4E5-7A19269D4156}"/>
              </a:ext>
            </a:extLst>
          </p:cNvPr>
          <p:cNvGrpSpPr/>
          <p:nvPr/>
        </p:nvGrpSpPr>
        <p:grpSpPr>
          <a:xfrm>
            <a:off x="5220072" y="2564904"/>
            <a:ext cx="1627697" cy="1725290"/>
            <a:chOff x="5220072" y="2780928"/>
            <a:chExt cx="1627697" cy="1725290"/>
          </a:xfrm>
        </p:grpSpPr>
        <p:sp>
          <p:nvSpPr>
            <p:cNvPr id="11" name="TextBox 10"/>
            <p:cNvSpPr txBox="1"/>
            <p:nvPr/>
          </p:nvSpPr>
          <p:spPr>
            <a:xfrm>
              <a:off x="5724128" y="3429000"/>
              <a:ext cx="1123641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 err="1">
                  <a:solidFill>
                    <a:srgbClr val="FFC000"/>
                  </a:solidFill>
                </a:rPr>
                <a:t>DNAmMito</a:t>
              </a:r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Estimator</a:t>
              </a:r>
            </a:p>
            <a:p>
              <a:pPr algn="ctr"/>
              <a:endParaRPr lang="en-GB" sz="1600" dirty="0">
                <a:solidFill>
                  <a:srgbClr val="FFC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77F999"/>
                  </a:solidFill>
                </a:rPr>
                <a:t>(Soon)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220072" y="2780928"/>
              <a:ext cx="1010218" cy="647070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Group 39"/>
          <p:cNvGrpSpPr/>
          <p:nvPr/>
        </p:nvGrpSpPr>
        <p:grpSpPr>
          <a:xfrm>
            <a:off x="5363620" y="2420888"/>
            <a:ext cx="2571282" cy="1881321"/>
            <a:chOff x="5363620" y="2636912"/>
            <a:chExt cx="2571282" cy="1881321"/>
          </a:xfrm>
        </p:grpSpPr>
        <p:sp>
          <p:nvSpPr>
            <p:cNvPr id="9" name="TextBox 8"/>
            <p:cNvSpPr txBox="1"/>
            <p:nvPr/>
          </p:nvSpPr>
          <p:spPr>
            <a:xfrm>
              <a:off x="6817288" y="3441015"/>
              <a:ext cx="1117614" cy="10772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solidFill>
                    <a:srgbClr val="FF0000"/>
                  </a:solidFill>
                </a:rPr>
                <a:t>“</a:t>
              </a:r>
              <a:r>
                <a:rPr lang="en-GB" sz="1600" dirty="0" err="1">
                  <a:solidFill>
                    <a:srgbClr val="FF0000"/>
                  </a:solidFill>
                </a:rPr>
                <a:t>DNAmSen</a:t>
              </a:r>
              <a:endParaRPr lang="en-GB" sz="1600" dirty="0">
                <a:solidFill>
                  <a:srgbClr val="FF0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FF0000"/>
                  </a:solidFill>
                </a:rPr>
                <a:t>Estimator”</a:t>
              </a:r>
            </a:p>
            <a:p>
              <a:pPr algn="ctr"/>
              <a:endParaRPr lang="en-GB" sz="1600" dirty="0">
                <a:solidFill>
                  <a:srgbClr val="FF0000"/>
                </a:solidFill>
              </a:endParaRPr>
            </a:p>
            <a:p>
              <a:pPr algn="ctr"/>
              <a:r>
                <a:rPr lang="en-GB" sz="1600" dirty="0">
                  <a:solidFill>
                    <a:srgbClr val="77F999"/>
                  </a:solidFill>
                </a:rPr>
                <a:t>(?)</a:t>
              </a:r>
            </a:p>
          </p:txBody>
        </p:sp>
        <p:cxnSp>
          <p:nvCxnSpPr>
            <p:cNvPr id="30" name="Straight Arrow Connector 29"/>
            <p:cNvCxnSpPr/>
            <p:nvPr/>
          </p:nvCxnSpPr>
          <p:spPr>
            <a:xfrm>
              <a:off x="5363620" y="2636912"/>
              <a:ext cx="2160708" cy="795719"/>
            </a:xfrm>
            <a:prstGeom prst="straightConnector1">
              <a:avLst/>
            </a:prstGeom>
            <a:ln w="28575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3203848" y="332656"/>
            <a:ext cx="3413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The “One Chip Challenge”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7EDEA524-EC7B-449D-94FB-8B93F4B2B6E7}"/>
              </a:ext>
            </a:extLst>
          </p:cNvPr>
          <p:cNvSpPr txBox="1"/>
          <p:nvPr/>
        </p:nvSpPr>
        <p:spPr>
          <a:xfrm>
            <a:off x="6822979" y="4974267"/>
            <a:ext cx="11432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Cell 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senescence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index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18A667EE-0DD2-45B0-A455-D1D9C251D7C1}"/>
              </a:ext>
            </a:extLst>
          </p:cNvPr>
          <p:cNvGrpSpPr/>
          <p:nvPr/>
        </p:nvGrpSpPr>
        <p:grpSpPr>
          <a:xfrm>
            <a:off x="2915816" y="4422254"/>
            <a:ext cx="2700000" cy="473739"/>
            <a:chOff x="2915816" y="4206230"/>
            <a:chExt cx="2700000" cy="473739"/>
          </a:xfrm>
        </p:grpSpPr>
        <p:sp>
          <p:nvSpPr>
            <p:cNvPr id="53" name="Right Brace 52">
              <a:extLst>
                <a:ext uri="{FF2B5EF4-FFF2-40B4-BE49-F238E27FC236}">
                  <a16:creationId xmlns:a16="http://schemas.microsoft.com/office/drawing/2014/main" xmlns="" id="{04D99615-EAE1-4396-B472-5C9F7FCBD0E0}"/>
                </a:ext>
              </a:extLst>
            </p:cNvPr>
            <p:cNvSpPr/>
            <p:nvPr/>
          </p:nvSpPr>
          <p:spPr>
            <a:xfrm rot="5400000">
              <a:off x="4211816" y="2910230"/>
              <a:ext cx="108000" cy="2700000"/>
            </a:xfrm>
            <a:prstGeom prst="rightBrace">
              <a:avLst/>
            </a:prstGeom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5E20FBDA-3532-45C4-85B6-ABD9CC7D3ACF}"/>
                </a:ext>
              </a:extLst>
            </p:cNvPr>
            <p:cNvSpPr txBox="1"/>
            <p:nvPr/>
          </p:nvSpPr>
          <p:spPr>
            <a:xfrm>
              <a:off x="3570634" y="4341415"/>
              <a:ext cx="142680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rgbClr val="FFC000"/>
                  </a:solidFill>
                </a:rPr>
                <a:t>State of Health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xmlns="" id="{18FB539E-EE5C-4A40-9866-FD7909B57E2A}"/>
              </a:ext>
            </a:extLst>
          </p:cNvPr>
          <p:cNvGrpSpPr/>
          <p:nvPr/>
        </p:nvGrpSpPr>
        <p:grpSpPr>
          <a:xfrm>
            <a:off x="5724104" y="4423980"/>
            <a:ext cx="2232000" cy="471468"/>
            <a:chOff x="5724104" y="4207956"/>
            <a:chExt cx="2232000" cy="471468"/>
          </a:xfrm>
        </p:grpSpPr>
        <p:sp>
          <p:nvSpPr>
            <p:cNvPr id="56" name="Right Brace 55">
              <a:extLst>
                <a:ext uri="{FF2B5EF4-FFF2-40B4-BE49-F238E27FC236}">
                  <a16:creationId xmlns:a16="http://schemas.microsoft.com/office/drawing/2014/main" xmlns="" id="{B40E2B59-D969-4530-9979-335359B1E52C}"/>
                </a:ext>
              </a:extLst>
            </p:cNvPr>
            <p:cNvSpPr/>
            <p:nvPr/>
          </p:nvSpPr>
          <p:spPr>
            <a:xfrm rot="5400000">
              <a:off x="6786104" y="3145956"/>
              <a:ext cx="108000" cy="2232000"/>
            </a:xfrm>
            <a:prstGeom prst="rightBrace">
              <a:avLst/>
            </a:prstGeom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6051FCF2-665C-4473-ABAA-649752397502}"/>
                </a:ext>
              </a:extLst>
            </p:cNvPr>
            <p:cNvSpPr txBox="1"/>
            <p:nvPr/>
          </p:nvSpPr>
          <p:spPr>
            <a:xfrm>
              <a:off x="6156084" y="4340870"/>
              <a:ext cx="126008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rgbClr val="FFC000"/>
                  </a:solidFill>
                </a:rPr>
                <a:t>State of Cells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xmlns="" id="{A510BDA0-60AA-4ABF-A10D-2514EF5DA933}"/>
              </a:ext>
            </a:extLst>
          </p:cNvPr>
          <p:cNvGrpSpPr/>
          <p:nvPr/>
        </p:nvGrpSpPr>
        <p:grpSpPr>
          <a:xfrm>
            <a:off x="7926835" y="4425682"/>
            <a:ext cx="1253677" cy="470311"/>
            <a:chOff x="7926835" y="4425682"/>
            <a:chExt cx="1253677" cy="470311"/>
          </a:xfrm>
        </p:grpSpPr>
        <p:sp>
          <p:nvSpPr>
            <p:cNvPr id="18" name="TextBox 17"/>
            <p:cNvSpPr txBox="1"/>
            <p:nvPr/>
          </p:nvSpPr>
          <p:spPr>
            <a:xfrm>
              <a:off x="7926835" y="4557439"/>
              <a:ext cx="125367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dirty="0">
                  <a:solidFill>
                    <a:srgbClr val="FFC000"/>
                  </a:solidFill>
                </a:rPr>
                <a:t>State of DNA</a:t>
              </a:r>
            </a:p>
          </p:txBody>
        </p:sp>
        <p:sp>
          <p:nvSpPr>
            <p:cNvPr id="58" name="Right Brace 57">
              <a:extLst>
                <a:ext uri="{FF2B5EF4-FFF2-40B4-BE49-F238E27FC236}">
                  <a16:creationId xmlns:a16="http://schemas.microsoft.com/office/drawing/2014/main" xmlns="" id="{8BE1B815-2B8C-4C56-8F13-2D996D726B25}"/>
                </a:ext>
              </a:extLst>
            </p:cNvPr>
            <p:cNvSpPr/>
            <p:nvPr/>
          </p:nvSpPr>
          <p:spPr>
            <a:xfrm rot="5400000">
              <a:off x="8502970" y="3975682"/>
              <a:ext cx="108000" cy="1008000"/>
            </a:xfrm>
            <a:prstGeom prst="rightBrace">
              <a:avLst/>
            </a:prstGeom>
            <a:ln>
              <a:solidFill>
                <a:schemeClr val="accent3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550275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4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36512" y="0"/>
            <a:ext cx="9216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56342" y="1981126"/>
            <a:ext cx="2183610" cy="83099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Cellular Biology 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(PHE - UK)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019025" y="2989238"/>
            <a:ext cx="2014107" cy="2682374"/>
            <a:chOff x="4572001" y="44624"/>
            <a:chExt cx="1547750" cy="2209894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753" t="14699" r="53609" b="45686"/>
            <a:stretch/>
          </p:blipFill>
          <p:spPr bwMode="auto">
            <a:xfrm>
              <a:off x="4572001" y="44624"/>
              <a:ext cx="1547750" cy="1639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4627093" y="1718440"/>
              <a:ext cx="658046" cy="5324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Donna 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Lowe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406992" y="1722033"/>
              <a:ext cx="690813" cy="5324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Sylwia 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Kabacik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3779912" y="395953"/>
            <a:ext cx="19078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77F999"/>
                </a:solidFill>
              </a:rPr>
              <a:t>Thank you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46779"/>
            <a:ext cx="2571431" cy="19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319560" y="5025281"/>
            <a:ext cx="5827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Ake 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Lu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30842" y="5025281"/>
            <a:ext cx="9410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Steve 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Horvath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03568" y="1989070"/>
            <a:ext cx="1892506" cy="83099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400" dirty="0">
                <a:solidFill>
                  <a:srgbClr val="FFC000"/>
                </a:solidFill>
              </a:rPr>
              <a:t>Mathematics </a:t>
            </a:r>
          </a:p>
          <a:p>
            <a:pPr algn="ctr"/>
            <a:r>
              <a:rPr lang="en-GB" sz="2400" dirty="0">
                <a:solidFill>
                  <a:srgbClr val="FFC000"/>
                </a:solidFill>
              </a:rPr>
              <a:t>(UCLA – USA)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4DB1966A-D22D-4C1B-ACA6-E4E26757F0C6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33655" y="1108474"/>
            <a:ext cx="124391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B959174-A148-4218-B7F8-4DDA6F9F64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4434" y="1052720"/>
            <a:ext cx="871163" cy="87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7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66000">
                <a:schemeClr val="accent3">
                  <a:shade val="30000"/>
                  <a:satMod val="115000"/>
                  <a:lumMod val="0"/>
                </a:schemeClr>
              </a:gs>
              <a:gs pos="100000">
                <a:srgbClr val="003300"/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accent6"/>
              </a:solidFill>
            </a:endParaRPr>
          </a:p>
        </p:txBody>
      </p:sp>
      <p:graphicFrame>
        <p:nvGraphicFramePr>
          <p:cNvPr id="2" name="Chart 1"/>
          <p:cNvGraphicFramePr>
            <a:graphicFrameLocks/>
          </p:cNvGraphicFramePr>
          <p:nvPr>
            <p:extLst/>
          </p:nvPr>
        </p:nvGraphicFramePr>
        <p:xfrm>
          <a:off x="649225" y="299200"/>
          <a:ext cx="7844091" cy="655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21286" y="110559"/>
            <a:ext cx="42355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Neonatal dermal fibroblasts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77541" y="2812043"/>
            <a:ext cx="795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6"/>
                </a:solidFill>
              </a:rPr>
              <a:t>PD43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18/3/16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77542" y="836712"/>
            <a:ext cx="795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6"/>
                </a:solidFill>
              </a:rPr>
              <a:t>PD71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18/3/16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5445224"/>
            <a:ext cx="795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6"/>
                </a:solidFill>
              </a:rPr>
              <a:t>PD0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2/10/15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rot="16200000">
            <a:off x="2222193" y="4250487"/>
            <a:ext cx="0" cy="721241"/>
          </a:xfrm>
          <a:prstGeom prst="straightConnector1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164288" y="2833772"/>
            <a:ext cx="2160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chemeClr val="accent6"/>
                </a:solidFill>
              </a:rPr>
              <a:t>Reached 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Complete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Cellular</a:t>
            </a:r>
          </a:p>
          <a:p>
            <a:pPr algn="ctr"/>
            <a:r>
              <a:rPr lang="en-GB" sz="1400" dirty="0">
                <a:solidFill>
                  <a:schemeClr val="accent6"/>
                </a:solidFill>
              </a:rPr>
              <a:t>Senescence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1930946" y="649263"/>
            <a:ext cx="4992935" cy="5150668"/>
            <a:chOff x="1930946" y="649263"/>
            <a:chExt cx="4992935" cy="5150668"/>
          </a:xfrm>
        </p:grpSpPr>
        <p:sp>
          <p:nvSpPr>
            <p:cNvPr id="10" name="TextBox 9"/>
            <p:cNvSpPr txBox="1"/>
            <p:nvPr/>
          </p:nvSpPr>
          <p:spPr>
            <a:xfrm>
              <a:off x="1930946" y="5153600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371621" y="4712027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067944" y="3137376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580627" y="2668429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200124" y="1964457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09985" y="649263"/>
              <a:ext cx="4138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600" dirty="0">
                  <a:solidFill>
                    <a:schemeClr val="accent6"/>
                  </a:solidFill>
                </a:rPr>
                <a:t>*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6774284" y="5805264"/>
            <a:ext cx="144000" cy="144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/>
              </a:solidFill>
            </a:endParaRPr>
          </a:p>
        </p:txBody>
      </p:sp>
      <p:sp>
        <p:nvSpPr>
          <p:cNvPr id="24" name="Diamond 23"/>
          <p:cNvSpPr/>
          <p:nvPr/>
        </p:nvSpPr>
        <p:spPr>
          <a:xfrm>
            <a:off x="6765264" y="5949296"/>
            <a:ext cx="144000" cy="144000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02732" y="1075030"/>
            <a:ext cx="31290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accent6"/>
                </a:solidFill>
              </a:rPr>
              <a:t>(Prevents chromosome shortening)</a:t>
            </a:r>
          </a:p>
        </p:txBody>
      </p:sp>
    </p:spTree>
    <p:extLst>
      <p:ext uri="{BB962C8B-B14F-4D97-AF65-F5344CB8AC3E}">
        <p14:creationId xmlns:p14="http://schemas.microsoft.com/office/powerpoint/2010/main" val="367405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30098" y="332656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5496" y="332656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4860032" y="5613047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Average difference of methylation of the 353 CpGs between DNA from people younger than 35 years old and those above 55 years old is only </a:t>
            </a:r>
            <a:r>
              <a:rPr lang="en-GB" b="1" dirty="0">
                <a:solidFill>
                  <a:srgbClr val="FF0000"/>
                </a:solidFill>
              </a:rPr>
              <a:t>0.032 (3.2%)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3" t="17701" r="9626" b="7126"/>
          <a:stretch/>
        </p:blipFill>
        <p:spPr bwMode="auto">
          <a:xfrm>
            <a:off x="35496" y="768973"/>
            <a:ext cx="9001000" cy="48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9632" y="44624"/>
            <a:ext cx="66111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Rate of 353 CpG methylation change  in function of time (age)</a:t>
            </a:r>
          </a:p>
        </p:txBody>
      </p:sp>
      <p:sp>
        <p:nvSpPr>
          <p:cNvPr id="6" name="Rectangle 5"/>
          <p:cNvSpPr/>
          <p:nvPr/>
        </p:nvSpPr>
        <p:spPr>
          <a:xfrm>
            <a:off x="4330098" y="556331"/>
            <a:ext cx="792088" cy="35238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5940152" y="1089200"/>
            <a:ext cx="1696660" cy="4144012"/>
            <a:chOff x="5940152" y="1089200"/>
            <a:chExt cx="1696660" cy="4144012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6444208" y="1093212"/>
              <a:ext cx="0" cy="414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7123812" y="1089200"/>
              <a:ext cx="0" cy="414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H="1">
              <a:off x="5940152" y="2420888"/>
              <a:ext cx="504056" cy="0"/>
            </a:xfrm>
            <a:prstGeom prst="straightConnector1">
              <a:avLst/>
            </a:prstGeom>
            <a:ln w="57150">
              <a:solidFill>
                <a:srgbClr val="00206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>
              <a:off x="7132756" y="2420888"/>
              <a:ext cx="504056" cy="0"/>
            </a:xfrm>
            <a:prstGeom prst="straightConnector1">
              <a:avLst/>
            </a:prstGeom>
            <a:ln w="57150">
              <a:solidFill>
                <a:srgbClr val="00206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Rectangle 16"/>
          <p:cNvSpPr/>
          <p:nvPr/>
        </p:nvSpPr>
        <p:spPr>
          <a:xfrm>
            <a:off x="323528" y="5620772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Methylation change of the 353CpG occurs at two very different rates in function of age</a:t>
            </a:r>
            <a:r>
              <a:rPr lang="en-GB" b="1" dirty="0"/>
              <a:t>.</a:t>
            </a:r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dirty="0"/>
              <a:t>Rate of </a:t>
            </a:r>
            <a:r>
              <a:rPr lang="en-GB" b="1" dirty="0">
                <a:solidFill>
                  <a:srgbClr val="FF0000"/>
                </a:solidFill>
              </a:rPr>
              <a:t>Phase 1 is 24 X &gt; Phase 2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971600" y="1108978"/>
            <a:ext cx="0" cy="414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 rot="16200000">
            <a:off x="325910" y="1395492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Phase 1</a:t>
            </a:r>
          </a:p>
        </p:txBody>
      </p:sp>
      <p:sp>
        <p:nvSpPr>
          <p:cNvPr id="20" name="TextBox 19"/>
          <p:cNvSpPr txBox="1"/>
          <p:nvPr/>
        </p:nvSpPr>
        <p:spPr>
          <a:xfrm rot="16200000">
            <a:off x="757958" y="1379726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Phase 2</a:t>
            </a:r>
          </a:p>
        </p:txBody>
      </p:sp>
    </p:spTree>
    <p:extLst>
      <p:ext uri="{BB962C8B-B14F-4D97-AF65-F5344CB8AC3E}">
        <p14:creationId xmlns:p14="http://schemas.microsoft.com/office/powerpoint/2010/main" val="255051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Steve Horvath\Dropbox\DropboxMyDocuments\ADAG\ShigemiMatsuyama\ProjectProgeria\FiguresTables\Figure2Lymphoblastoid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1"/>
          <a:stretch/>
        </p:blipFill>
        <p:spPr bwMode="auto">
          <a:xfrm>
            <a:off x="325741" y="402442"/>
            <a:ext cx="3816424" cy="63389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79512" y="33111"/>
            <a:ext cx="41088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Performance of new estimator with Blood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4467879" y="28858"/>
            <a:ext cx="4553479" cy="4192230"/>
            <a:chOff x="4467879" y="28858"/>
            <a:chExt cx="4553479" cy="4192230"/>
          </a:xfrm>
        </p:grpSpPr>
        <p:grpSp>
          <p:nvGrpSpPr>
            <p:cNvPr id="6" name="Group 5"/>
            <p:cNvGrpSpPr/>
            <p:nvPr/>
          </p:nvGrpSpPr>
          <p:grpSpPr>
            <a:xfrm>
              <a:off x="4467879" y="980728"/>
              <a:ext cx="4553479" cy="3240360"/>
              <a:chOff x="4467879" y="620688"/>
              <a:chExt cx="4553479" cy="3240360"/>
            </a:xfrm>
          </p:grpSpPr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8153" t="9043" r="32403" b="45479"/>
              <a:stretch/>
            </p:blipFill>
            <p:spPr bwMode="auto">
              <a:xfrm>
                <a:off x="4806433" y="620688"/>
                <a:ext cx="4214925" cy="32403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 rot="16200000">
                <a:off x="3773060" y="1963579"/>
                <a:ext cx="172819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600" dirty="0"/>
                  <a:t>Chronological Age</a:t>
                </a:r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4788024" y="28858"/>
              <a:ext cx="419345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/>
                <a:t>Performance of Leukocyte telomere length</a:t>
              </a:r>
            </a:p>
            <a:p>
              <a:pPr algn="ctr"/>
              <a:r>
                <a:rPr lang="en-GB" dirty="0"/>
                <a:t>as age estimator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2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3278">
            <a:off x="5423682" y="1975569"/>
            <a:ext cx="1422400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8578">
            <a:off x="3179965" y="1405763"/>
            <a:ext cx="13462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262285">
            <a:off x="2555981" y="2813083"/>
            <a:ext cx="1511300" cy="157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3" t="28987" r="27250" b="23391"/>
          <a:stretch/>
        </p:blipFill>
        <p:spPr bwMode="auto">
          <a:xfrm rot="1636009">
            <a:off x="6386221" y="4248582"/>
            <a:ext cx="1261242" cy="1403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9230">
            <a:off x="1889270" y="518038"/>
            <a:ext cx="1308100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84194">
            <a:off x="4358371" y="2624174"/>
            <a:ext cx="14097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752">
            <a:off x="4654841" y="4041986"/>
            <a:ext cx="153670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41854">
            <a:off x="1058775" y="2372018"/>
            <a:ext cx="15367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02688">
            <a:off x="6853535" y="2834071"/>
            <a:ext cx="1358900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9729" y="663079"/>
            <a:ext cx="803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Telomere </a:t>
            </a:r>
          </a:p>
          <a:p>
            <a:pPr algn="ctr"/>
            <a:r>
              <a:rPr lang="en-GB" sz="1200" dirty="0"/>
              <a:t>attrition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34972" y="1484784"/>
            <a:ext cx="9156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Cellular </a:t>
            </a:r>
          </a:p>
          <a:p>
            <a:pPr algn="ctr"/>
            <a:r>
              <a:rPr lang="en-GB" sz="1200" dirty="0"/>
              <a:t>Senescence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86306" y="4050065"/>
            <a:ext cx="867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Epigenetic</a:t>
            </a:r>
          </a:p>
          <a:p>
            <a:pPr algn="ctr"/>
            <a:r>
              <a:rPr lang="en-GB" sz="1200" dirty="0"/>
              <a:t>Alterations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98998" y="3430741"/>
            <a:ext cx="840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Stem  Cell </a:t>
            </a:r>
          </a:p>
          <a:p>
            <a:pPr algn="ctr"/>
            <a:r>
              <a:rPr lang="en-GB" sz="1200" dirty="0"/>
              <a:t>Function</a:t>
            </a:r>
          </a:p>
          <a:p>
            <a:pPr algn="ctr"/>
            <a:r>
              <a:rPr lang="en-GB" sz="1200" dirty="0"/>
              <a:t>Depletion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3032799" y="1725803"/>
            <a:ext cx="217332" cy="162107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314485" y="2711530"/>
            <a:ext cx="217332" cy="162107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026453" y="3494471"/>
            <a:ext cx="298413" cy="0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85411">
            <a:off x="74284" y="779807"/>
            <a:ext cx="1346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Arrow Connector 24"/>
          <p:cNvCxnSpPr/>
          <p:nvPr/>
        </p:nvCxnSpPr>
        <p:spPr>
          <a:xfrm flipV="1">
            <a:off x="1451455" y="1402336"/>
            <a:ext cx="312356" cy="28594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2"/>
          <p:cNvGrpSpPr/>
          <p:nvPr/>
        </p:nvGrpSpPr>
        <p:grpSpPr>
          <a:xfrm rot="1680000">
            <a:off x="518798" y="1269160"/>
            <a:ext cx="323537" cy="503941"/>
            <a:chOff x="467536" y="1268739"/>
            <a:chExt cx="323537" cy="432069"/>
          </a:xfrm>
        </p:grpSpPr>
        <p:sp>
          <p:nvSpPr>
            <p:cNvPr id="10" name="Oval 9"/>
            <p:cNvSpPr/>
            <p:nvPr/>
          </p:nvSpPr>
          <p:spPr>
            <a:xfrm>
              <a:off x="467536" y="1477941"/>
              <a:ext cx="323537" cy="222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/>
            <p:cNvSpPr/>
            <p:nvPr/>
          </p:nvSpPr>
          <p:spPr>
            <a:xfrm>
              <a:off x="576640" y="1549949"/>
              <a:ext cx="108000" cy="108000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67536" y="1268739"/>
              <a:ext cx="323537" cy="2228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576640" y="1340747"/>
              <a:ext cx="108000" cy="108000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894612" y="659042"/>
            <a:ext cx="957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Cellular </a:t>
            </a:r>
          </a:p>
          <a:p>
            <a:pPr algn="ctr"/>
            <a:r>
              <a:rPr lang="en-GB" sz="1200" dirty="0"/>
              <a:t>Proliferation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624509" y="1382566"/>
            <a:ext cx="11758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Altered</a:t>
            </a:r>
          </a:p>
          <a:p>
            <a:pPr algn="ctr"/>
            <a:r>
              <a:rPr lang="en-GB" sz="1200" dirty="0"/>
              <a:t>Inter-cellular </a:t>
            </a:r>
          </a:p>
          <a:p>
            <a:pPr algn="ctr"/>
            <a:r>
              <a:rPr lang="en-GB" sz="1200" dirty="0"/>
              <a:t>Communication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932478" y="2792583"/>
            <a:ext cx="791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Genomic</a:t>
            </a:r>
          </a:p>
          <a:p>
            <a:pPr algn="ctr"/>
            <a:r>
              <a:rPr lang="en-GB" sz="1200" dirty="0"/>
              <a:t>Instability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134972" y="5142383"/>
            <a:ext cx="11033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Mitochondrial </a:t>
            </a:r>
          </a:p>
          <a:p>
            <a:pPr algn="ctr"/>
            <a:r>
              <a:rPr lang="en-GB" sz="1200" dirty="0"/>
              <a:t>Dysfunction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141337" y="3536776"/>
            <a:ext cx="12220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Deregulated</a:t>
            </a:r>
          </a:p>
          <a:p>
            <a:pPr algn="ctr"/>
            <a:r>
              <a:rPr lang="en-GB" sz="1200" dirty="0"/>
              <a:t>Nutrient Sensing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83642" y="5188670"/>
            <a:ext cx="9447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dirty="0"/>
              <a:t>Loss of</a:t>
            </a:r>
          </a:p>
          <a:p>
            <a:pPr algn="ctr"/>
            <a:r>
              <a:rPr lang="en-GB" sz="1200" dirty="0" err="1"/>
              <a:t>Proteostasis</a:t>
            </a:r>
            <a:endParaRPr lang="en-GB" sz="1200" dirty="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48010F9A-1B49-49D1-B0A5-8A5498588B3B}"/>
              </a:ext>
            </a:extLst>
          </p:cNvPr>
          <p:cNvCxnSpPr>
            <a:cxnSpLocks/>
          </p:cNvCxnSpPr>
          <p:nvPr/>
        </p:nvCxnSpPr>
        <p:spPr>
          <a:xfrm>
            <a:off x="2381381" y="3199963"/>
            <a:ext cx="323878" cy="102908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xmlns="" id="{AC129156-E120-4AC6-876E-183A764AC6C3}"/>
              </a:ext>
            </a:extLst>
          </p:cNvPr>
          <p:cNvCxnSpPr>
            <a:cxnSpLocks/>
          </p:cNvCxnSpPr>
          <p:nvPr/>
        </p:nvCxnSpPr>
        <p:spPr>
          <a:xfrm>
            <a:off x="1113685" y="2236584"/>
            <a:ext cx="203859" cy="184304"/>
          </a:xfrm>
          <a:prstGeom prst="straightConnector1">
            <a:avLst/>
          </a:prstGeom>
          <a:ln w="1905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3825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 descr="Image result for hallmarks of agei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19" b="95277" l="4235" r="96336">
                        <a14:foregroundMark x1="17427" y1="20277" x2="17427" y2="20277"/>
                        <a14:foregroundMark x1="30130" y1="11889" x2="30130" y2="11889"/>
                        <a14:foregroundMark x1="64169" y1="8958" x2="64169" y2="8958"/>
                        <a14:foregroundMark x1="83958" y1="24186" x2="83958" y2="24186"/>
                        <a14:foregroundMark x1="89902" y1="51384" x2="89902" y2="51384"/>
                        <a14:foregroundMark x1="48779" y1="79479" x2="48779" y2="79479"/>
                        <a14:foregroundMark x1="26710" y1="74837" x2="26710" y2="74837"/>
                        <a14:foregroundMark x1="19381" y1="52117" x2="19381" y2="52117"/>
                        <a14:foregroundMark x1="22638" y1="34039" x2="22638" y2="34039"/>
                        <a14:foregroundMark x1="38029" y1="20277" x2="38029" y2="20277"/>
                        <a14:foregroundMark x1="13355" y1="23453" x2="13355" y2="23453"/>
                        <a14:foregroundMark x1="9365" y1="47068" x2="9365" y2="47068"/>
                        <a14:foregroundMark x1="37866" y1="71580" x2="37866" y2="71580"/>
                        <a14:foregroundMark x1="18485" y1="76954" x2="18485" y2="76954"/>
                        <a14:foregroundMark x1="6678" y1="48534" x2="6678" y2="48534"/>
                        <a14:foregroundMark x1="9609" y1="30782" x2="9609" y2="30782"/>
                        <a14:foregroundMark x1="27606" y1="12378" x2="27606" y2="12378"/>
                        <a14:foregroundMark x1="43893" y1="7899" x2="43893" y2="7899"/>
                        <a14:foregroundMark x1="16694" y1="19544" x2="16694" y2="19544"/>
                        <a14:foregroundMark x1="9609" y1="33469" x2="10261" y2="32410"/>
                        <a14:foregroundMark x1="19625" y1="25651" x2="19625" y2="25651"/>
                        <a14:foregroundMark x1="58225" y1="11645" x2="58225" y2="11645"/>
                        <a14:foregroundMark x1="65717" y1="10261" x2="65717" y2="10261"/>
                        <a14:foregroundMark x1="85423" y1="23860" x2="85423" y2="23860"/>
                        <a14:foregroundMark x1="83795" y1="33713" x2="83795" y2="33713"/>
                        <a14:foregroundMark x1="74349" y1="32573" x2="74349" y2="32573"/>
                        <a14:foregroundMark x1="85423" y1="53909" x2="85423" y2="53909"/>
                        <a14:foregroundMark x1="77036" y1="59446" x2="77036" y2="59446"/>
                        <a14:foregroundMark x1="74349" y1="68567" x2="74349" y2="68567"/>
                        <a14:foregroundMark x1="69463" y1="79805" x2="69463" y2="79805"/>
                        <a14:foregroundMark x1="53013" y1="81270" x2="53013" y2="81270"/>
                        <a14:foregroundMark x1="42997" y1="93974" x2="42997" y2="93974"/>
                        <a14:foregroundMark x1="20847" y1="87296" x2="21010" y2="86645"/>
                        <a14:foregroundMark x1="14739" y1="64088" x2="14739" y2="63518"/>
                        <a14:foregroundMark x1="4235" y1="54235" x2="4235" y2="54235"/>
                        <a14:foregroundMark x1="44625" y1="16694" x2="44625" y2="16694"/>
                        <a14:foregroundMark x1="40717" y1="12948" x2="40717" y2="12948"/>
                        <a14:foregroundMark x1="32818" y1="8958" x2="32818" y2="8958"/>
                        <a14:foregroundMark x1="45033" y1="8795" x2="45033" y2="8795"/>
                        <a14:foregroundMark x1="63274" y1="7736" x2="63274" y2="7736"/>
                        <a14:foregroundMark x1="64658" y1="14577" x2="64658" y2="14577"/>
                        <a14:foregroundMark x1="61645" y1="21906" x2="61645" y2="21906"/>
                        <a14:foregroundMark x1="57655" y1="21661" x2="57655" y2="21661"/>
                        <a14:foregroundMark x1="65391" y1="19218" x2="65391" y2="19218"/>
                        <a14:foregroundMark x1="70603" y1="15228" x2="70603" y2="15228"/>
                        <a14:foregroundMark x1="63925" y1="24593" x2="63925" y2="24593"/>
                        <a14:foregroundMark x1="60912" y1="25081" x2="60912" y2="25081"/>
                        <a14:foregroundMark x1="54805" y1="18811" x2="54805" y2="18811"/>
                        <a14:foregroundMark x1="38355" y1="10098" x2="38355" y2="10098"/>
                        <a14:foregroundMark x1="32818" y1="12948" x2="32818" y2="12948"/>
                        <a14:foregroundMark x1="33550" y1="14007" x2="33550" y2="14007"/>
                        <a14:foregroundMark x1="26221" y1="14007" x2="47476" y2="7899"/>
                        <a14:foregroundMark x1="47476" y1="7899" x2="47476" y2="7899"/>
                        <a14:foregroundMark x1="55700" y1="9365" x2="71824" y2="12785"/>
                        <a14:foregroundMark x1="71824" y1="12785" x2="74186" y2="14577"/>
                        <a14:foregroundMark x1="87052" y1="23453" x2="91124" y2="35993"/>
                        <a14:foregroundMark x1="91124" y1="35993" x2="91124" y2="35993"/>
                        <a14:foregroundMark x1="94544" y1="54397" x2="91694" y2="65554"/>
                        <a14:foregroundMark x1="91694" y1="65554" x2="91694" y2="65554"/>
                        <a14:foregroundMark x1="52687" y1="81433" x2="44463" y2="91450"/>
                        <a14:foregroundMark x1="44463" y1="91450" x2="44463" y2="91450"/>
                        <a14:foregroundMark x1="25163" y1="79642" x2="28013" y2="66612"/>
                        <a14:foregroundMark x1="15309" y1="56189" x2="16938" y2="47801"/>
                        <a14:foregroundMark x1="18485" y1="38518" x2="18485" y2="28094"/>
                        <a14:foregroundMark x1="18730" y1="18811" x2="10668" y2="33143"/>
                        <a14:foregroundMark x1="10668" y1="33143" x2="10668" y2="33143"/>
                        <a14:foregroundMark x1="42671" y1="95358" x2="42671" y2="95358"/>
                        <a14:foregroundMark x1="42508" y1="94870" x2="42508" y2="94870"/>
                        <a14:foregroundMark x1="42834" y1="94870" x2="53909" y2="95195"/>
                        <a14:foregroundMark x1="26384" y1="86238" x2="26384" y2="86238"/>
                        <a14:foregroundMark x1="15147" y1="74674" x2="31026" y2="87541"/>
                        <a14:foregroundMark x1="39821" y1="5619" x2="39821" y2="5619"/>
                        <a14:foregroundMark x1="55700" y1="10749" x2="55700" y2="10749"/>
                        <a14:foregroundMark x1="56759" y1="12052" x2="56759" y2="12052"/>
                        <a14:foregroundMark x1="58225" y1="14577" x2="58225" y2="14577"/>
                        <a14:foregroundMark x1="59691" y1="17264" x2="59691" y2="17264"/>
                        <a14:foregroundMark x1="60749" y1="20603" x2="60749" y2="20603"/>
                        <a14:foregroundMark x1="63599" y1="26873" x2="63599" y2="26873"/>
                        <a14:foregroundMark x1="61971" y1="29723" x2="61971" y2="29723"/>
                        <a14:foregroundMark x1="92915" y1="37622" x2="92915" y2="37622"/>
                        <a14:foregroundMark x1="51629" y1="9691" x2="51629" y2="9691"/>
                        <a14:foregroundMark x1="74349" y1="17915" x2="74349" y2="17915"/>
                        <a14:foregroundMark x1="96336" y1="39414" x2="96336" y2="39414"/>
                        <a14:foregroundMark x1="55863" y1="18322" x2="55863" y2="18322"/>
                        <a14:foregroundMark x1="46580" y1="9853" x2="46580" y2="9853"/>
                        <a14:foregroundMark x1="47638" y1="9853" x2="47638" y2="9853"/>
                        <a14:foregroundMark x1="48371" y1="9691" x2="48371" y2="9691"/>
                        <a14:foregroundMark x1="48779" y1="9853" x2="48779" y2="9853"/>
                        <a14:foregroundMark x1="63436" y1="69463" x2="63436" y2="69463"/>
                        <a14:foregroundMark x1="73290" y1="76629" x2="73290" y2="76629"/>
                        <a14:foregroundMark x1="76140" y1="76629" x2="76140" y2="76629"/>
                        <a14:foregroundMark x1="78420" y1="74837" x2="78420" y2="74837"/>
                        <a14:foregroundMark x1="68974" y1="64088" x2="77687" y2="68241"/>
                        <a14:foregroundMark x1="77687" y1="68241" x2="76466" y2="77932"/>
                        <a14:foregroundMark x1="76466" y1="77932" x2="67834" y2="83795"/>
                        <a14:foregroundMark x1="67834" y1="83795" x2="62215" y2="75896"/>
                        <a14:foregroundMark x1="62215" y1="75896" x2="68241" y2="64414"/>
                        <a14:foregroundMark x1="53420" y1="79479" x2="47150" y2="86971"/>
                        <a14:foregroundMark x1="47150" y1="86971" x2="44137" y2="77850"/>
                        <a14:foregroundMark x1="44137" y1="77850" x2="52687" y2="73371"/>
                        <a14:foregroundMark x1="52687" y1="73371" x2="58062" y2="81922"/>
                        <a14:foregroundMark x1="58062" y1="81922" x2="59283" y2="86808"/>
                        <a14:foregroundMark x1="58550" y1="86971" x2="58550" y2="86971"/>
                        <a14:foregroundMark x1="18322" y1="46743" x2="27036" y2="50814"/>
                        <a14:foregroundMark x1="27036" y1="50814" x2="25570" y2="60423"/>
                        <a14:foregroundMark x1="25570" y1="60423" x2="13192" y2="68404"/>
                        <a14:foregroundMark x1="25489" y1="18160" x2="43811" y2="11645"/>
                        <a14:foregroundMark x1="43811" y1="11645" x2="46254" y2="21417"/>
                        <a14:foregroundMark x1="46254" y1="21417" x2="39902" y2="28502"/>
                        <a14:foregroundMark x1="39902" y1="28502" x2="31515" y2="23534"/>
                        <a14:foregroundMark x1="31515" y1="23534" x2="26954" y2="18485"/>
                        <a14:foregroundMark x1="72883" y1="48127" x2="91938" y2="45358"/>
                        <a14:foregroundMark x1="91938" y1="45358" x2="95847" y2="53909"/>
                        <a14:foregroundMark x1="95847" y1="53909" x2="93730" y2="63111"/>
                        <a14:foregroundMark x1="93730" y1="63111" x2="84691" y2="66450"/>
                        <a14:foregroundMark x1="84691" y1="66450" x2="76303" y2="61971"/>
                        <a14:foregroundMark x1="76303" y1="61971" x2="72883" y2="48697"/>
                        <a14:foregroundMark x1="76140" y1="51384" x2="76140" y2="51954"/>
                        <a14:foregroundMark x1="77687" y1="59935" x2="78257" y2="60179"/>
                        <a14:foregroundMark x1="85749" y1="67834" x2="85749" y2="67834"/>
                        <a14:foregroundMark x1="85749" y1="68160" x2="85749" y2="68160"/>
                        <a14:foregroundMark x1="67020" y1="86971" x2="67345" y2="86808"/>
                        <a14:foregroundMark x1="65391" y1="86808" x2="74511" y2="82410"/>
                        <a14:foregroundMark x1="74511" y1="82410" x2="83958" y2="71580"/>
                        <a14:foregroundMark x1="83795" y1="71091" x2="83795" y2="71091"/>
                        <a14:foregroundMark x1="89739" y1="44381" x2="89739" y2="44381"/>
                        <a14:foregroundMark x1="34772" y1="86971" x2="34772" y2="86971"/>
                        <a14:foregroundMark x1="10505" y1="44625" x2="10505" y2="44625"/>
                        <a14:foregroundMark x1="10261" y1="44381" x2="10261" y2="44381"/>
                        <a14:foregroundMark x1="14414" y1="68160" x2="14414" y2="68160"/>
                        <a14:foregroundMark x1="14577" y1="68567" x2="14577" y2="68567"/>
                        <a14:foregroundMark x1="37866" y1="87541" x2="37866" y2="87541"/>
                        <a14:foregroundMark x1="62378" y1="87866" x2="62378" y2="87866"/>
                        <a14:foregroundMark x1="85423" y1="68567" x2="85423" y2="68567"/>
                        <a14:foregroundMark x1="57329" y1="49267" x2="57329" y2="49267"/>
                        <a14:foregroundMark x1="55700" y1="47476" x2="57655" y2="45277"/>
                        <a14:foregroundMark x1="63274" y1="50326" x2="64169" y2="48534"/>
                        <a14:foregroundMark x1="50570" y1="46743" x2="51059" y2="52850"/>
                        <a14:foregroundMark x1="45521" y1="52280" x2="45684" y2="51221"/>
                        <a14:foregroundMark x1="40147" y1="54642" x2="39414" y2="54642"/>
                        <a14:foregroundMark x1="33388" y1="55293" x2="33388" y2="55293"/>
                        <a14:foregroundMark x1="34609" y1="55700" x2="33713" y2="55700"/>
                        <a14:foregroundMark x1="33388" y1="54805" x2="33388" y2="54805"/>
                        <a14:foregroundMark x1="23208" y1="67101" x2="32655" y2="65147"/>
                        <a14:foregroundMark x1="32655" y1="65147" x2="39495" y2="71498"/>
                        <a14:foregroundMark x1="39495" y1="71498" x2="36971" y2="80537"/>
                        <a14:foregroundMark x1="36971" y1="80537" x2="27362" y2="82085"/>
                        <a14:foregroundMark x1="27362" y1="82085" x2="25326" y2="80537"/>
                        <a14:backgroundMark x1="11401" y1="13844" x2="11401" y2="13844"/>
                        <a14:backgroundMark x1="42834" y1="2362" x2="42834" y2="2362"/>
                        <a14:backgroundMark x1="42997" y1="2362" x2="43567" y2="2199"/>
                        <a14:backgroundMark x1="44137" y1="2199" x2="44137" y2="2199"/>
                        <a14:backgroundMark x1="44625" y1="2036" x2="44625" y2="2036"/>
                        <a14:backgroundMark x1="44788" y1="2036" x2="44788" y2="2036"/>
                        <a14:backgroundMark x1="53583" y1="1873" x2="53583" y2="1873"/>
                        <a14:backgroundMark x1="54316" y1="2036" x2="54316" y2="2036"/>
                        <a14:backgroundMark x1="54967" y1="2199" x2="54967" y2="2199"/>
                        <a14:backgroundMark x1="55700" y1="2199" x2="55700" y2="2199"/>
                        <a14:backgroundMark x1="54479" y1="2199" x2="54479" y2="2199"/>
                        <a14:backgroundMark x1="44463" y1="2199" x2="44463" y2="2199"/>
                        <a14:backgroundMark x1="44788" y1="2199" x2="44788" y2="21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728699"/>
            <a:ext cx="5112568" cy="511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11760" y="44624"/>
            <a:ext cx="42898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FFC000"/>
                </a:solidFill>
              </a:rPr>
              <a:t>“Hallmarks” of Ageing</a:t>
            </a:r>
          </a:p>
        </p:txBody>
      </p:sp>
      <p:sp>
        <p:nvSpPr>
          <p:cNvPr id="7" name="Right Arrow 6"/>
          <p:cNvSpPr/>
          <p:nvPr/>
        </p:nvSpPr>
        <p:spPr>
          <a:xfrm rot="20725128">
            <a:off x="1203391" y="3654048"/>
            <a:ext cx="978408" cy="48463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 rot="20193578" flipH="1">
            <a:off x="6654846" y="1578436"/>
            <a:ext cx="978408" cy="484632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 rot="1016052" flipH="1">
            <a:off x="6990717" y="3722994"/>
            <a:ext cx="978408" cy="484632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144050" y="222285"/>
            <a:ext cx="20303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hTERT (telomerase) can prevent telomere attrition.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Would this prevent Epigenetic Ageing?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96" y="4221088"/>
            <a:ext cx="2030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FFC000"/>
                </a:solidFill>
              </a:rPr>
              <a:t>Senescent cells are responsible for ageing</a:t>
            </a:r>
          </a:p>
          <a:p>
            <a:pPr algn="ctr"/>
            <a:r>
              <a:rPr lang="en-GB" sz="1600" dirty="0">
                <a:solidFill>
                  <a:srgbClr val="FFC000"/>
                </a:solidFill>
              </a:rPr>
              <a:t>Would avoidance of cellular senescence prevent Epigenetic ageing?</a:t>
            </a:r>
          </a:p>
        </p:txBody>
      </p:sp>
    </p:spTree>
    <p:extLst>
      <p:ext uri="{BB962C8B-B14F-4D97-AF65-F5344CB8AC3E}">
        <p14:creationId xmlns:p14="http://schemas.microsoft.com/office/powerpoint/2010/main" val="3528211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5" grpId="0"/>
      <p:bldP spid="1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2050" name="Picture 2" descr="Image result for rapamyc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126" y="2961072"/>
            <a:ext cx="1006183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Y-2763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408" y="755760"/>
            <a:ext cx="869040" cy="6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727942" y="2601032"/>
            <a:ext cx="120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Rapamycin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80312" y="1387658"/>
            <a:ext cx="952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Y-27632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72000" y="603000"/>
            <a:ext cx="7349117" cy="5652000"/>
            <a:chOff x="972000" y="603000"/>
            <a:chExt cx="7349117" cy="5652000"/>
          </a:xfrm>
        </p:grpSpPr>
        <p:graphicFrame>
          <p:nvGraphicFramePr>
            <p:cNvPr id="3" name="Chart 2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039308555"/>
                </p:ext>
              </p:extLst>
            </p:nvPr>
          </p:nvGraphicFramePr>
          <p:xfrm>
            <a:off x="972000" y="603000"/>
            <a:ext cx="7200000" cy="565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5" name="TextBox 4"/>
            <p:cNvSpPr txBox="1"/>
            <p:nvPr/>
          </p:nvSpPr>
          <p:spPr>
            <a:xfrm>
              <a:off x="7443376" y="1885300"/>
              <a:ext cx="8777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00B0F0"/>
                  </a:solidFill>
                </a:rPr>
                <a:t>Control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0864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0353818"/>
              </p:ext>
            </p:extLst>
          </p:nvPr>
        </p:nvGraphicFramePr>
        <p:xfrm>
          <a:off x="251520" y="188640"/>
          <a:ext cx="432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9769985"/>
              </p:ext>
            </p:extLst>
          </p:nvPr>
        </p:nvGraphicFramePr>
        <p:xfrm>
          <a:off x="4824000" y="74700"/>
          <a:ext cx="4320000" cy="3354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744319"/>
              </p:ext>
            </p:extLst>
          </p:nvPr>
        </p:nvGraphicFramePr>
        <p:xfrm>
          <a:off x="3059832" y="3429000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422339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102980"/>
              </p:ext>
            </p:extLst>
          </p:nvPr>
        </p:nvGraphicFramePr>
        <p:xfrm>
          <a:off x="323528" y="188640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24255"/>
              </p:ext>
            </p:extLst>
          </p:nvPr>
        </p:nvGraphicFramePr>
        <p:xfrm>
          <a:off x="5004048" y="181634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0605533"/>
              </p:ext>
            </p:extLst>
          </p:nvPr>
        </p:nvGraphicFramePr>
        <p:xfrm>
          <a:off x="2627784" y="3429000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308129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580056"/>
            <a:ext cx="2765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Epigenetic Ageing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1720" y="1340768"/>
            <a:ext cx="5217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replicative senescence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1720" y="1888711"/>
            <a:ext cx="507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frequency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1720" y="2436654"/>
            <a:ext cx="4310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rate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7486" y="2984597"/>
            <a:ext cx="5105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impeded by telomere maintenance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67486" y="3532540"/>
            <a:ext cx="3896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prevented by immortality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15816" y="4314465"/>
            <a:ext cx="3427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Retarded by Rapamycin!!!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2745" y="4911551"/>
            <a:ext cx="48595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77F999"/>
                </a:solidFill>
              </a:rPr>
              <a:t>What is Rapamycin doing to the cells?</a:t>
            </a:r>
          </a:p>
        </p:txBody>
      </p:sp>
    </p:spTree>
    <p:extLst>
      <p:ext uri="{BB962C8B-B14F-4D97-AF65-F5344CB8AC3E}">
        <p14:creationId xmlns:p14="http://schemas.microsoft.com/office/powerpoint/2010/main" val="11812145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675" y="429156"/>
            <a:ext cx="4320294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2807558" y="3837506"/>
            <a:ext cx="3241247" cy="2902786"/>
            <a:chOff x="498494" y="3096016"/>
            <a:chExt cx="2858178" cy="2303746"/>
          </a:xfrm>
        </p:grpSpPr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594" y="3096016"/>
              <a:ext cx="2857078" cy="228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498494" y="5061208"/>
              <a:ext cx="151785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>
                  <a:solidFill>
                    <a:srgbClr val="00B050"/>
                  </a:solidFill>
                </a:rPr>
                <a:t>p16 </a:t>
              </a:r>
              <a:r>
                <a:rPr lang="en-GB" sz="1600" dirty="0">
                  <a:solidFill>
                    <a:schemeClr val="bg1"/>
                  </a:solidFill>
                </a:rPr>
                <a:t>+ </a:t>
              </a:r>
              <a:r>
                <a:rPr lang="en-GB" sz="1600" dirty="0">
                  <a:solidFill>
                    <a:srgbClr val="FF0000"/>
                  </a:solidFill>
                </a:rPr>
                <a:t>Involucrin</a:t>
              </a:r>
            </a:p>
          </p:txBody>
        </p:sp>
      </p:grp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47" y="429156"/>
            <a:ext cx="4320294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979712" y="85568"/>
            <a:ext cx="954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77F999"/>
                </a:solidFill>
              </a:rPr>
              <a:t>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6660" y="102984"/>
            <a:ext cx="13211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77F999"/>
                </a:solidFill>
              </a:rPr>
              <a:t>Rapamycin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5508104" y="4687044"/>
            <a:ext cx="1379154" cy="0"/>
          </a:xfrm>
          <a:prstGeom prst="straightConnector1">
            <a:avLst/>
          </a:prstGeom>
          <a:ln w="190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923212" y="4365104"/>
            <a:ext cx="16920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77F999"/>
                </a:solidFill>
              </a:rPr>
              <a:t>Differentiating</a:t>
            </a:r>
          </a:p>
          <a:p>
            <a:r>
              <a:rPr lang="en-GB" sz="2000" dirty="0">
                <a:solidFill>
                  <a:srgbClr val="77F999"/>
                </a:solidFill>
              </a:rPr>
              <a:t>Keratinocytes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1520" y="4517504"/>
            <a:ext cx="16008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dirty="0">
                <a:solidFill>
                  <a:srgbClr val="77F999"/>
                </a:solidFill>
              </a:rPr>
              <a:t>Senescent</a:t>
            </a:r>
          </a:p>
          <a:p>
            <a:pPr algn="ctr"/>
            <a:r>
              <a:rPr lang="en-GB" sz="2000" dirty="0">
                <a:solidFill>
                  <a:srgbClr val="77F999"/>
                </a:solidFill>
              </a:rPr>
              <a:t>Keratinocytes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1776143" y="4871447"/>
            <a:ext cx="1207489" cy="0"/>
          </a:xfrm>
          <a:prstGeom prst="straightConnector1">
            <a:avLst/>
          </a:prstGeom>
          <a:ln w="19050"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369657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089874" y="260648"/>
            <a:ext cx="5722486" cy="3420080"/>
            <a:chOff x="692696" y="2987824"/>
            <a:chExt cx="5722486" cy="3420080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3298" y="3707904"/>
              <a:ext cx="3600000" cy="27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249403" y="4846844"/>
              <a:ext cx="93326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/>
                <a:t>3T3 Cells</a:t>
              </a: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811841" y="5132826"/>
              <a:ext cx="93326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1600" b="1" dirty="0"/>
                <a:t>3T3 Cells</a:t>
              </a: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2433931" y="3016351"/>
              <a:ext cx="1892569" cy="678644"/>
              <a:chOff x="3029387" y="484709"/>
              <a:chExt cx="1892569" cy="678644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029387" y="484709"/>
                <a:ext cx="1892569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600" b="1" dirty="0">
                    <a:solidFill>
                      <a:srgbClr val="77F999"/>
                    </a:solidFill>
                  </a:rPr>
                  <a:t>Keratinocyte Colony</a:t>
                </a:r>
              </a:p>
            </p:txBody>
          </p:sp>
          <p:cxnSp>
            <p:nvCxnSpPr>
              <p:cNvPr id="15" name="Straight Arrow Connector 14"/>
              <p:cNvCxnSpPr/>
              <p:nvPr/>
            </p:nvCxnSpPr>
            <p:spPr>
              <a:xfrm>
                <a:off x="3762825" y="747743"/>
                <a:ext cx="0" cy="415610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Right Brace 7"/>
            <p:cNvSpPr/>
            <p:nvPr/>
          </p:nvSpPr>
          <p:spPr>
            <a:xfrm>
              <a:off x="4793298" y="3699676"/>
              <a:ext cx="192768" cy="1592492"/>
            </a:xfrm>
            <a:prstGeom prst="rightBrac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rgbClr val="77F999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989920" y="4342973"/>
              <a:ext cx="142526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rgbClr val="77F999"/>
                  </a:solidFill>
                </a:rPr>
                <a:t>Differentiating</a:t>
              </a:r>
            </a:p>
            <a:p>
              <a:r>
                <a:rPr lang="en-GB" sz="1600" b="1" dirty="0">
                  <a:solidFill>
                    <a:srgbClr val="77F999"/>
                  </a:solidFill>
                </a:rPr>
                <a:t>keratinocytes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989920" y="5568485"/>
              <a:ext cx="1326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rgbClr val="77F999"/>
                  </a:solidFill>
                </a:rPr>
                <a:t>Proliferating</a:t>
              </a:r>
            </a:p>
            <a:p>
              <a:r>
                <a:rPr lang="en-GB" sz="1600" b="1" dirty="0">
                  <a:solidFill>
                    <a:srgbClr val="77F999"/>
                  </a:solidFill>
                </a:rPr>
                <a:t>keratinocytes</a:t>
              </a:r>
            </a:p>
          </p:txBody>
        </p:sp>
        <p:sp>
          <p:nvSpPr>
            <p:cNvPr id="11" name="Right Brace 10"/>
            <p:cNvSpPr/>
            <p:nvPr/>
          </p:nvSpPr>
          <p:spPr>
            <a:xfrm>
              <a:off x="4793298" y="5292168"/>
              <a:ext cx="192768" cy="900000"/>
            </a:xfrm>
            <a:prstGeom prst="rightBrac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rgbClr val="77F999"/>
                </a:solidFill>
              </a:endParaRPr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88674" y="3695936"/>
              <a:ext cx="2491873" cy="2656738"/>
            </a:xfrm>
            <a:custGeom>
              <a:avLst/>
              <a:gdLst>
                <a:gd name="connsiteX0" fmla="*/ 74863 w 2491873"/>
                <a:gd name="connsiteY0" fmla="*/ 15138 h 2656738"/>
                <a:gd name="connsiteX1" fmla="*/ 53473 w 2491873"/>
                <a:gd name="connsiteY1" fmla="*/ 73959 h 2656738"/>
                <a:gd name="connsiteX2" fmla="*/ 48126 w 2491873"/>
                <a:gd name="connsiteY2" fmla="*/ 90001 h 2656738"/>
                <a:gd name="connsiteX3" fmla="*/ 48126 w 2491873"/>
                <a:gd name="connsiteY3" fmla="*/ 218338 h 2656738"/>
                <a:gd name="connsiteX4" fmla="*/ 53473 w 2491873"/>
                <a:gd name="connsiteY4" fmla="*/ 234380 h 2656738"/>
                <a:gd name="connsiteX5" fmla="*/ 74863 w 2491873"/>
                <a:gd name="connsiteY5" fmla="*/ 266464 h 2656738"/>
                <a:gd name="connsiteX6" fmla="*/ 96252 w 2491873"/>
                <a:gd name="connsiteY6" fmla="*/ 293201 h 2656738"/>
                <a:gd name="connsiteX7" fmla="*/ 106947 w 2491873"/>
                <a:gd name="connsiteY7" fmla="*/ 309243 h 2656738"/>
                <a:gd name="connsiteX8" fmla="*/ 144379 w 2491873"/>
                <a:gd name="connsiteY8" fmla="*/ 357369 h 2656738"/>
                <a:gd name="connsiteX9" fmla="*/ 155073 w 2491873"/>
                <a:gd name="connsiteY9" fmla="*/ 373411 h 2656738"/>
                <a:gd name="connsiteX10" fmla="*/ 165768 w 2491873"/>
                <a:gd name="connsiteY10" fmla="*/ 389453 h 2656738"/>
                <a:gd name="connsiteX11" fmla="*/ 171115 w 2491873"/>
                <a:gd name="connsiteY11" fmla="*/ 405496 h 2656738"/>
                <a:gd name="connsiteX12" fmla="*/ 208547 w 2491873"/>
                <a:gd name="connsiteY12" fmla="*/ 453622 h 2656738"/>
                <a:gd name="connsiteX13" fmla="*/ 229937 w 2491873"/>
                <a:gd name="connsiteY13" fmla="*/ 517790 h 2656738"/>
                <a:gd name="connsiteX14" fmla="*/ 240631 w 2491873"/>
                <a:gd name="connsiteY14" fmla="*/ 533832 h 2656738"/>
                <a:gd name="connsiteX15" fmla="*/ 245979 w 2491873"/>
                <a:gd name="connsiteY15" fmla="*/ 549875 h 2656738"/>
                <a:gd name="connsiteX16" fmla="*/ 262021 w 2491873"/>
                <a:gd name="connsiteY16" fmla="*/ 571264 h 2656738"/>
                <a:gd name="connsiteX17" fmla="*/ 278063 w 2491873"/>
                <a:gd name="connsiteY17" fmla="*/ 603348 h 2656738"/>
                <a:gd name="connsiteX18" fmla="*/ 294105 w 2491873"/>
                <a:gd name="connsiteY18" fmla="*/ 619390 h 2656738"/>
                <a:gd name="connsiteX19" fmla="*/ 315494 w 2491873"/>
                <a:gd name="connsiteY19" fmla="*/ 651475 h 2656738"/>
                <a:gd name="connsiteX20" fmla="*/ 331537 w 2491873"/>
                <a:gd name="connsiteY20" fmla="*/ 683559 h 2656738"/>
                <a:gd name="connsiteX21" fmla="*/ 347579 w 2491873"/>
                <a:gd name="connsiteY21" fmla="*/ 731685 h 2656738"/>
                <a:gd name="connsiteX22" fmla="*/ 352926 w 2491873"/>
                <a:gd name="connsiteY22" fmla="*/ 747727 h 2656738"/>
                <a:gd name="connsiteX23" fmla="*/ 363621 w 2491873"/>
                <a:gd name="connsiteY23" fmla="*/ 795853 h 2656738"/>
                <a:gd name="connsiteX24" fmla="*/ 374315 w 2491873"/>
                <a:gd name="connsiteY24" fmla="*/ 827938 h 2656738"/>
                <a:gd name="connsiteX25" fmla="*/ 390358 w 2491873"/>
                <a:gd name="connsiteY25" fmla="*/ 876064 h 2656738"/>
                <a:gd name="connsiteX26" fmla="*/ 395705 w 2491873"/>
                <a:gd name="connsiteY26" fmla="*/ 897453 h 2656738"/>
                <a:gd name="connsiteX27" fmla="*/ 390358 w 2491873"/>
                <a:gd name="connsiteY27" fmla="*/ 950927 h 2656738"/>
                <a:gd name="connsiteX28" fmla="*/ 379663 w 2491873"/>
                <a:gd name="connsiteY28" fmla="*/ 966969 h 2656738"/>
                <a:gd name="connsiteX29" fmla="*/ 315494 w 2491873"/>
                <a:gd name="connsiteY29" fmla="*/ 1020443 h 2656738"/>
                <a:gd name="connsiteX30" fmla="*/ 299452 w 2491873"/>
                <a:gd name="connsiteY30" fmla="*/ 1036485 h 2656738"/>
                <a:gd name="connsiteX31" fmla="*/ 283410 w 2491873"/>
                <a:gd name="connsiteY31" fmla="*/ 1047180 h 2656738"/>
                <a:gd name="connsiteX32" fmla="*/ 256673 w 2491873"/>
                <a:gd name="connsiteY32" fmla="*/ 1084611 h 2656738"/>
                <a:gd name="connsiteX33" fmla="*/ 235284 w 2491873"/>
                <a:gd name="connsiteY33" fmla="*/ 1116696 h 2656738"/>
                <a:gd name="connsiteX34" fmla="*/ 224589 w 2491873"/>
                <a:gd name="connsiteY34" fmla="*/ 1132738 h 2656738"/>
                <a:gd name="connsiteX35" fmla="*/ 213894 w 2491873"/>
                <a:gd name="connsiteY35" fmla="*/ 1164822 h 2656738"/>
                <a:gd name="connsiteX36" fmla="*/ 203200 w 2491873"/>
                <a:gd name="connsiteY36" fmla="*/ 1207601 h 2656738"/>
                <a:gd name="connsiteX37" fmla="*/ 192505 w 2491873"/>
                <a:gd name="connsiteY37" fmla="*/ 1287811 h 2656738"/>
                <a:gd name="connsiteX38" fmla="*/ 181810 w 2491873"/>
                <a:gd name="connsiteY38" fmla="*/ 1303853 h 2656738"/>
                <a:gd name="connsiteX39" fmla="*/ 176463 w 2491873"/>
                <a:gd name="connsiteY39" fmla="*/ 1319896 h 2656738"/>
                <a:gd name="connsiteX40" fmla="*/ 128337 w 2491873"/>
                <a:gd name="connsiteY40" fmla="*/ 1362675 h 2656738"/>
                <a:gd name="connsiteX41" fmla="*/ 112294 w 2491873"/>
                <a:gd name="connsiteY41" fmla="*/ 1368022 h 2656738"/>
                <a:gd name="connsiteX42" fmla="*/ 90905 w 2491873"/>
                <a:gd name="connsiteY42" fmla="*/ 1400106 h 2656738"/>
                <a:gd name="connsiteX43" fmla="*/ 42779 w 2491873"/>
                <a:gd name="connsiteY43" fmla="*/ 1442885 h 2656738"/>
                <a:gd name="connsiteX44" fmla="*/ 37431 w 2491873"/>
                <a:gd name="connsiteY44" fmla="*/ 1544485 h 2656738"/>
                <a:gd name="connsiteX45" fmla="*/ 21389 w 2491873"/>
                <a:gd name="connsiteY45" fmla="*/ 1592611 h 2656738"/>
                <a:gd name="connsiteX46" fmla="*/ 10694 w 2491873"/>
                <a:gd name="connsiteY46" fmla="*/ 1630043 h 2656738"/>
                <a:gd name="connsiteX47" fmla="*/ 0 w 2491873"/>
                <a:gd name="connsiteY47" fmla="*/ 1662127 h 2656738"/>
                <a:gd name="connsiteX48" fmla="*/ 5347 w 2491873"/>
                <a:gd name="connsiteY48" fmla="*/ 1779769 h 2656738"/>
                <a:gd name="connsiteX49" fmla="*/ 16042 w 2491873"/>
                <a:gd name="connsiteY49" fmla="*/ 1795811 h 2656738"/>
                <a:gd name="connsiteX50" fmla="*/ 42779 w 2491873"/>
                <a:gd name="connsiteY50" fmla="*/ 1827896 h 2656738"/>
                <a:gd name="connsiteX51" fmla="*/ 48126 w 2491873"/>
                <a:gd name="connsiteY51" fmla="*/ 1934843 h 2656738"/>
                <a:gd name="connsiteX52" fmla="*/ 64168 w 2491873"/>
                <a:gd name="connsiteY52" fmla="*/ 2089917 h 2656738"/>
                <a:gd name="connsiteX53" fmla="*/ 74863 w 2491873"/>
                <a:gd name="connsiteY53" fmla="*/ 2127348 h 2656738"/>
                <a:gd name="connsiteX54" fmla="*/ 85558 w 2491873"/>
                <a:gd name="connsiteY54" fmla="*/ 2170127 h 2656738"/>
                <a:gd name="connsiteX55" fmla="*/ 80210 w 2491873"/>
                <a:gd name="connsiteY55" fmla="*/ 2196864 h 2656738"/>
                <a:gd name="connsiteX56" fmla="*/ 64168 w 2491873"/>
                <a:gd name="connsiteY56" fmla="*/ 2212906 h 2656738"/>
                <a:gd name="connsiteX57" fmla="*/ 53473 w 2491873"/>
                <a:gd name="connsiteY57" fmla="*/ 2228948 h 2656738"/>
                <a:gd name="connsiteX58" fmla="*/ 48126 w 2491873"/>
                <a:gd name="connsiteY58" fmla="*/ 2335896 h 2656738"/>
                <a:gd name="connsiteX59" fmla="*/ 58821 w 2491873"/>
                <a:gd name="connsiteY59" fmla="*/ 2367980 h 2656738"/>
                <a:gd name="connsiteX60" fmla="*/ 32084 w 2491873"/>
                <a:gd name="connsiteY60" fmla="*/ 2437496 h 2656738"/>
                <a:gd name="connsiteX61" fmla="*/ 21389 w 2491873"/>
                <a:gd name="connsiteY61" fmla="*/ 2453538 h 2656738"/>
                <a:gd name="connsiteX62" fmla="*/ 26737 w 2491873"/>
                <a:gd name="connsiteY62" fmla="*/ 2480275 h 2656738"/>
                <a:gd name="connsiteX63" fmla="*/ 58821 w 2491873"/>
                <a:gd name="connsiteY63" fmla="*/ 2490969 h 2656738"/>
                <a:gd name="connsiteX64" fmla="*/ 74863 w 2491873"/>
                <a:gd name="connsiteY64" fmla="*/ 2496317 h 2656738"/>
                <a:gd name="connsiteX65" fmla="*/ 117642 w 2491873"/>
                <a:gd name="connsiteY65" fmla="*/ 2490969 h 2656738"/>
                <a:gd name="connsiteX66" fmla="*/ 139031 w 2491873"/>
                <a:gd name="connsiteY66" fmla="*/ 2480275 h 2656738"/>
                <a:gd name="connsiteX67" fmla="*/ 155073 w 2491873"/>
                <a:gd name="connsiteY67" fmla="*/ 2474927 h 2656738"/>
                <a:gd name="connsiteX68" fmla="*/ 171115 w 2491873"/>
                <a:gd name="connsiteY68" fmla="*/ 2485622 h 2656738"/>
                <a:gd name="connsiteX69" fmla="*/ 203200 w 2491873"/>
                <a:gd name="connsiteY69" fmla="*/ 2517706 h 2656738"/>
                <a:gd name="connsiteX70" fmla="*/ 235284 w 2491873"/>
                <a:gd name="connsiteY70" fmla="*/ 2528401 h 2656738"/>
                <a:gd name="connsiteX71" fmla="*/ 267368 w 2491873"/>
                <a:gd name="connsiteY71" fmla="*/ 2544443 h 2656738"/>
                <a:gd name="connsiteX72" fmla="*/ 299452 w 2491873"/>
                <a:gd name="connsiteY72" fmla="*/ 2539096 h 2656738"/>
                <a:gd name="connsiteX73" fmla="*/ 331537 w 2491873"/>
                <a:gd name="connsiteY73" fmla="*/ 2528401 h 2656738"/>
                <a:gd name="connsiteX74" fmla="*/ 342231 w 2491873"/>
                <a:gd name="connsiteY74" fmla="*/ 2592569 h 2656738"/>
                <a:gd name="connsiteX75" fmla="*/ 347579 w 2491873"/>
                <a:gd name="connsiteY75" fmla="*/ 2619306 h 2656738"/>
                <a:gd name="connsiteX76" fmla="*/ 358273 w 2491873"/>
                <a:gd name="connsiteY76" fmla="*/ 2635348 h 2656738"/>
                <a:gd name="connsiteX77" fmla="*/ 363621 w 2491873"/>
                <a:gd name="connsiteY77" fmla="*/ 2651390 h 2656738"/>
                <a:gd name="connsiteX78" fmla="*/ 379663 w 2491873"/>
                <a:gd name="connsiteY78" fmla="*/ 2656738 h 2656738"/>
                <a:gd name="connsiteX79" fmla="*/ 427789 w 2491873"/>
                <a:gd name="connsiteY79" fmla="*/ 2651390 h 2656738"/>
                <a:gd name="connsiteX80" fmla="*/ 459873 w 2491873"/>
                <a:gd name="connsiteY80" fmla="*/ 2640696 h 2656738"/>
                <a:gd name="connsiteX81" fmla="*/ 508000 w 2491873"/>
                <a:gd name="connsiteY81" fmla="*/ 2619306 h 2656738"/>
                <a:gd name="connsiteX82" fmla="*/ 545431 w 2491873"/>
                <a:gd name="connsiteY82" fmla="*/ 2608611 h 2656738"/>
                <a:gd name="connsiteX83" fmla="*/ 636337 w 2491873"/>
                <a:gd name="connsiteY83" fmla="*/ 2603264 h 2656738"/>
                <a:gd name="connsiteX84" fmla="*/ 748631 w 2491873"/>
                <a:gd name="connsiteY84" fmla="*/ 2592569 h 2656738"/>
                <a:gd name="connsiteX85" fmla="*/ 780715 w 2491873"/>
                <a:gd name="connsiteY85" fmla="*/ 2581875 h 2656738"/>
                <a:gd name="connsiteX86" fmla="*/ 796758 w 2491873"/>
                <a:gd name="connsiteY86" fmla="*/ 2576527 h 2656738"/>
                <a:gd name="connsiteX87" fmla="*/ 828842 w 2491873"/>
                <a:gd name="connsiteY87" fmla="*/ 2560485 h 2656738"/>
                <a:gd name="connsiteX88" fmla="*/ 844884 w 2491873"/>
                <a:gd name="connsiteY88" fmla="*/ 2549790 h 2656738"/>
                <a:gd name="connsiteX89" fmla="*/ 882315 w 2491873"/>
                <a:gd name="connsiteY89" fmla="*/ 2571180 h 2656738"/>
                <a:gd name="connsiteX90" fmla="*/ 914400 w 2491873"/>
                <a:gd name="connsiteY90" fmla="*/ 2603264 h 2656738"/>
                <a:gd name="connsiteX91" fmla="*/ 946484 w 2491873"/>
                <a:gd name="connsiteY91" fmla="*/ 2630001 h 2656738"/>
                <a:gd name="connsiteX92" fmla="*/ 962526 w 2491873"/>
                <a:gd name="connsiteY92" fmla="*/ 2635348 h 2656738"/>
                <a:gd name="connsiteX93" fmla="*/ 1026694 w 2491873"/>
                <a:gd name="connsiteY93" fmla="*/ 2619306 h 2656738"/>
                <a:gd name="connsiteX94" fmla="*/ 1058779 w 2491873"/>
                <a:gd name="connsiteY94" fmla="*/ 2571180 h 2656738"/>
                <a:gd name="connsiteX95" fmla="*/ 1074821 w 2491873"/>
                <a:gd name="connsiteY95" fmla="*/ 2560485 h 2656738"/>
                <a:gd name="connsiteX96" fmla="*/ 1090863 w 2491873"/>
                <a:gd name="connsiteY96" fmla="*/ 2555138 h 2656738"/>
                <a:gd name="connsiteX97" fmla="*/ 1122947 w 2491873"/>
                <a:gd name="connsiteY97" fmla="*/ 2533748 h 2656738"/>
                <a:gd name="connsiteX98" fmla="*/ 1138989 w 2491873"/>
                <a:gd name="connsiteY98" fmla="*/ 2517706 h 2656738"/>
                <a:gd name="connsiteX99" fmla="*/ 1176421 w 2491873"/>
                <a:gd name="connsiteY99" fmla="*/ 2507011 h 2656738"/>
                <a:gd name="connsiteX100" fmla="*/ 1256631 w 2491873"/>
                <a:gd name="connsiteY100" fmla="*/ 2517706 h 2656738"/>
                <a:gd name="connsiteX101" fmla="*/ 1288715 w 2491873"/>
                <a:gd name="connsiteY101" fmla="*/ 2528401 h 2656738"/>
                <a:gd name="connsiteX102" fmla="*/ 1304758 w 2491873"/>
                <a:gd name="connsiteY102" fmla="*/ 2533748 h 2656738"/>
                <a:gd name="connsiteX103" fmla="*/ 1352884 w 2491873"/>
                <a:gd name="connsiteY103" fmla="*/ 2555138 h 2656738"/>
                <a:gd name="connsiteX104" fmla="*/ 1368926 w 2491873"/>
                <a:gd name="connsiteY104" fmla="*/ 2560485 h 2656738"/>
                <a:gd name="connsiteX105" fmla="*/ 1443789 w 2491873"/>
                <a:gd name="connsiteY105" fmla="*/ 2565832 h 2656738"/>
                <a:gd name="connsiteX106" fmla="*/ 1475873 w 2491873"/>
                <a:gd name="connsiteY106" fmla="*/ 2555138 h 2656738"/>
                <a:gd name="connsiteX107" fmla="*/ 1491915 w 2491873"/>
                <a:gd name="connsiteY107" fmla="*/ 2549790 h 2656738"/>
                <a:gd name="connsiteX108" fmla="*/ 1545389 w 2491873"/>
                <a:gd name="connsiteY108" fmla="*/ 2496317 h 2656738"/>
                <a:gd name="connsiteX109" fmla="*/ 1561431 w 2491873"/>
                <a:gd name="connsiteY109" fmla="*/ 2485622 h 2656738"/>
                <a:gd name="connsiteX110" fmla="*/ 1566779 w 2491873"/>
                <a:gd name="connsiteY110" fmla="*/ 2458885 h 2656738"/>
                <a:gd name="connsiteX111" fmla="*/ 1572126 w 2491873"/>
                <a:gd name="connsiteY111" fmla="*/ 2389369 h 2656738"/>
                <a:gd name="connsiteX112" fmla="*/ 1588168 w 2491873"/>
                <a:gd name="connsiteY112" fmla="*/ 2373327 h 2656738"/>
                <a:gd name="connsiteX113" fmla="*/ 1588168 w 2491873"/>
                <a:gd name="connsiteY113" fmla="*/ 2277075 h 2656738"/>
                <a:gd name="connsiteX114" fmla="*/ 1582821 w 2491873"/>
                <a:gd name="connsiteY114" fmla="*/ 2261032 h 2656738"/>
                <a:gd name="connsiteX115" fmla="*/ 1534694 w 2491873"/>
                <a:gd name="connsiteY115" fmla="*/ 2234296 h 2656738"/>
                <a:gd name="connsiteX116" fmla="*/ 1502610 w 2491873"/>
                <a:gd name="connsiteY116" fmla="*/ 2212906 h 2656738"/>
                <a:gd name="connsiteX117" fmla="*/ 1486568 w 2491873"/>
                <a:gd name="connsiteY117" fmla="*/ 2196864 h 2656738"/>
                <a:gd name="connsiteX118" fmla="*/ 1465179 w 2491873"/>
                <a:gd name="connsiteY118" fmla="*/ 2191517 h 2656738"/>
                <a:gd name="connsiteX119" fmla="*/ 1422400 w 2491873"/>
                <a:gd name="connsiteY119" fmla="*/ 2175475 h 2656738"/>
                <a:gd name="connsiteX120" fmla="*/ 1406358 w 2491873"/>
                <a:gd name="connsiteY120" fmla="*/ 2164780 h 2656738"/>
                <a:gd name="connsiteX121" fmla="*/ 1374273 w 2491873"/>
                <a:gd name="connsiteY121" fmla="*/ 2154085 h 2656738"/>
                <a:gd name="connsiteX122" fmla="*/ 1358231 w 2491873"/>
                <a:gd name="connsiteY122" fmla="*/ 2143390 h 2656738"/>
                <a:gd name="connsiteX123" fmla="*/ 1336842 w 2491873"/>
                <a:gd name="connsiteY123" fmla="*/ 2111306 h 2656738"/>
                <a:gd name="connsiteX124" fmla="*/ 1304758 w 2491873"/>
                <a:gd name="connsiteY124" fmla="*/ 2089917 h 2656738"/>
                <a:gd name="connsiteX125" fmla="*/ 1288715 w 2491873"/>
                <a:gd name="connsiteY125" fmla="*/ 2079222 h 2656738"/>
                <a:gd name="connsiteX126" fmla="*/ 1278021 w 2491873"/>
                <a:gd name="connsiteY126" fmla="*/ 2057832 h 2656738"/>
                <a:gd name="connsiteX127" fmla="*/ 1272673 w 2491873"/>
                <a:gd name="connsiteY127" fmla="*/ 2041790 h 2656738"/>
                <a:gd name="connsiteX128" fmla="*/ 1251284 w 2491873"/>
                <a:gd name="connsiteY128" fmla="*/ 2009706 h 2656738"/>
                <a:gd name="connsiteX129" fmla="*/ 1245937 w 2491873"/>
                <a:gd name="connsiteY129" fmla="*/ 1881369 h 2656738"/>
                <a:gd name="connsiteX130" fmla="*/ 1197810 w 2491873"/>
                <a:gd name="connsiteY130" fmla="*/ 1843938 h 2656738"/>
                <a:gd name="connsiteX131" fmla="*/ 1176421 w 2491873"/>
                <a:gd name="connsiteY131" fmla="*/ 1838590 h 2656738"/>
                <a:gd name="connsiteX132" fmla="*/ 1074821 w 2491873"/>
                <a:gd name="connsiteY132" fmla="*/ 1838590 h 2656738"/>
                <a:gd name="connsiteX133" fmla="*/ 1058779 w 2491873"/>
                <a:gd name="connsiteY133" fmla="*/ 1827896 h 2656738"/>
                <a:gd name="connsiteX134" fmla="*/ 1037389 w 2491873"/>
                <a:gd name="connsiteY134" fmla="*/ 1795811 h 2656738"/>
                <a:gd name="connsiteX135" fmla="*/ 1026694 w 2491873"/>
                <a:gd name="connsiteY135" fmla="*/ 1779769 h 2656738"/>
                <a:gd name="connsiteX136" fmla="*/ 1032042 w 2491873"/>
                <a:gd name="connsiteY136" fmla="*/ 1731643 h 2656738"/>
                <a:gd name="connsiteX137" fmla="*/ 1037389 w 2491873"/>
                <a:gd name="connsiteY137" fmla="*/ 1715601 h 2656738"/>
                <a:gd name="connsiteX138" fmla="*/ 1053431 w 2491873"/>
                <a:gd name="connsiteY138" fmla="*/ 1704906 h 2656738"/>
                <a:gd name="connsiteX139" fmla="*/ 1096210 w 2491873"/>
                <a:gd name="connsiteY139" fmla="*/ 1656780 h 2656738"/>
                <a:gd name="connsiteX140" fmla="*/ 1122947 w 2491873"/>
                <a:gd name="connsiteY140" fmla="*/ 1630043 h 2656738"/>
                <a:gd name="connsiteX141" fmla="*/ 1155031 w 2491873"/>
                <a:gd name="connsiteY141" fmla="*/ 1619348 h 2656738"/>
                <a:gd name="connsiteX142" fmla="*/ 1171073 w 2491873"/>
                <a:gd name="connsiteY142" fmla="*/ 1614001 h 2656738"/>
                <a:gd name="connsiteX143" fmla="*/ 1187115 w 2491873"/>
                <a:gd name="connsiteY143" fmla="*/ 1603306 h 2656738"/>
                <a:gd name="connsiteX144" fmla="*/ 1203158 w 2491873"/>
                <a:gd name="connsiteY144" fmla="*/ 1571222 h 2656738"/>
                <a:gd name="connsiteX145" fmla="*/ 1197810 w 2491873"/>
                <a:gd name="connsiteY145" fmla="*/ 1549832 h 2656738"/>
                <a:gd name="connsiteX146" fmla="*/ 1165726 w 2491873"/>
                <a:gd name="connsiteY146" fmla="*/ 1528443 h 2656738"/>
                <a:gd name="connsiteX147" fmla="*/ 1133642 w 2491873"/>
                <a:gd name="connsiteY147" fmla="*/ 1512401 h 2656738"/>
                <a:gd name="connsiteX148" fmla="*/ 1117600 w 2491873"/>
                <a:gd name="connsiteY148" fmla="*/ 1496359 h 2656738"/>
                <a:gd name="connsiteX149" fmla="*/ 1101558 w 2491873"/>
                <a:gd name="connsiteY149" fmla="*/ 1485664 h 2656738"/>
                <a:gd name="connsiteX150" fmla="*/ 1096210 w 2491873"/>
                <a:gd name="connsiteY150" fmla="*/ 1469622 h 2656738"/>
                <a:gd name="connsiteX151" fmla="*/ 1122947 w 2491873"/>
                <a:gd name="connsiteY151" fmla="*/ 1357327 h 2656738"/>
                <a:gd name="connsiteX152" fmla="*/ 1117600 w 2491873"/>
                <a:gd name="connsiteY152" fmla="*/ 1341285 h 2656738"/>
                <a:gd name="connsiteX153" fmla="*/ 1090863 w 2491873"/>
                <a:gd name="connsiteY153" fmla="*/ 1309201 h 2656738"/>
                <a:gd name="connsiteX154" fmla="*/ 1069473 w 2491873"/>
                <a:gd name="connsiteY154" fmla="*/ 1277117 h 2656738"/>
                <a:gd name="connsiteX155" fmla="*/ 1058779 w 2491873"/>
                <a:gd name="connsiteY155" fmla="*/ 1245032 h 2656738"/>
                <a:gd name="connsiteX156" fmla="*/ 1053431 w 2491873"/>
                <a:gd name="connsiteY156" fmla="*/ 1228990 h 2656738"/>
                <a:gd name="connsiteX157" fmla="*/ 1048084 w 2491873"/>
                <a:gd name="connsiteY157" fmla="*/ 1143432 h 2656738"/>
                <a:gd name="connsiteX158" fmla="*/ 1042737 w 2491873"/>
                <a:gd name="connsiteY158" fmla="*/ 1122043 h 2656738"/>
                <a:gd name="connsiteX159" fmla="*/ 1032042 w 2491873"/>
                <a:gd name="connsiteY159" fmla="*/ 1089959 h 2656738"/>
                <a:gd name="connsiteX160" fmla="*/ 1037389 w 2491873"/>
                <a:gd name="connsiteY160" fmla="*/ 1004401 h 2656738"/>
                <a:gd name="connsiteX161" fmla="*/ 1048084 w 2491873"/>
                <a:gd name="connsiteY161" fmla="*/ 972317 h 2656738"/>
                <a:gd name="connsiteX162" fmla="*/ 1053431 w 2491873"/>
                <a:gd name="connsiteY162" fmla="*/ 945580 h 2656738"/>
                <a:gd name="connsiteX163" fmla="*/ 1064126 w 2491873"/>
                <a:gd name="connsiteY163" fmla="*/ 913496 h 2656738"/>
                <a:gd name="connsiteX164" fmla="*/ 1080168 w 2491873"/>
                <a:gd name="connsiteY164" fmla="*/ 902801 h 2656738"/>
                <a:gd name="connsiteX165" fmla="*/ 1112252 w 2491873"/>
                <a:gd name="connsiteY165" fmla="*/ 870717 h 2656738"/>
                <a:gd name="connsiteX166" fmla="*/ 1122947 w 2491873"/>
                <a:gd name="connsiteY166" fmla="*/ 838632 h 2656738"/>
                <a:gd name="connsiteX167" fmla="*/ 1133642 w 2491873"/>
                <a:gd name="connsiteY167" fmla="*/ 822590 h 2656738"/>
                <a:gd name="connsiteX168" fmla="*/ 1144337 w 2491873"/>
                <a:gd name="connsiteY168" fmla="*/ 801201 h 2656738"/>
                <a:gd name="connsiteX169" fmla="*/ 1160379 w 2491873"/>
                <a:gd name="connsiteY169" fmla="*/ 769117 h 2656738"/>
                <a:gd name="connsiteX170" fmla="*/ 1176421 w 2491873"/>
                <a:gd name="connsiteY170" fmla="*/ 737032 h 2656738"/>
                <a:gd name="connsiteX171" fmla="*/ 1187115 w 2491873"/>
                <a:gd name="connsiteY171" fmla="*/ 704948 h 2656738"/>
                <a:gd name="connsiteX172" fmla="*/ 1192463 w 2491873"/>
                <a:gd name="connsiteY172" fmla="*/ 688906 h 2656738"/>
                <a:gd name="connsiteX173" fmla="*/ 1203158 w 2491873"/>
                <a:gd name="connsiteY173" fmla="*/ 672864 h 2656738"/>
                <a:gd name="connsiteX174" fmla="*/ 1208505 w 2491873"/>
                <a:gd name="connsiteY174" fmla="*/ 656822 h 2656738"/>
                <a:gd name="connsiteX175" fmla="*/ 1224547 w 2491873"/>
                <a:gd name="connsiteY175" fmla="*/ 646127 h 2656738"/>
                <a:gd name="connsiteX176" fmla="*/ 1278021 w 2491873"/>
                <a:gd name="connsiteY176" fmla="*/ 630085 h 2656738"/>
                <a:gd name="connsiteX177" fmla="*/ 1310105 w 2491873"/>
                <a:gd name="connsiteY177" fmla="*/ 619390 h 2656738"/>
                <a:gd name="connsiteX178" fmla="*/ 1342189 w 2491873"/>
                <a:gd name="connsiteY178" fmla="*/ 598001 h 2656738"/>
                <a:gd name="connsiteX179" fmla="*/ 1363579 w 2491873"/>
                <a:gd name="connsiteY179" fmla="*/ 630085 h 2656738"/>
                <a:gd name="connsiteX180" fmla="*/ 1368926 w 2491873"/>
                <a:gd name="connsiteY180" fmla="*/ 646127 h 2656738"/>
                <a:gd name="connsiteX181" fmla="*/ 1379621 w 2491873"/>
                <a:gd name="connsiteY181" fmla="*/ 662169 h 2656738"/>
                <a:gd name="connsiteX182" fmla="*/ 1395663 w 2491873"/>
                <a:gd name="connsiteY182" fmla="*/ 667517 h 2656738"/>
                <a:gd name="connsiteX183" fmla="*/ 1427747 w 2491873"/>
                <a:gd name="connsiteY183" fmla="*/ 672864 h 2656738"/>
                <a:gd name="connsiteX184" fmla="*/ 1454484 w 2491873"/>
                <a:gd name="connsiteY184" fmla="*/ 678211 h 2656738"/>
                <a:gd name="connsiteX185" fmla="*/ 1459831 w 2491873"/>
                <a:gd name="connsiteY185" fmla="*/ 779811 h 2656738"/>
                <a:gd name="connsiteX186" fmla="*/ 1465179 w 2491873"/>
                <a:gd name="connsiteY186" fmla="*/ 811896 h 2656738"/>
                <a:gd name="connsiteX187" fmla="*/ 1481221 w 2491873"/>
                <a:gd name="connsiteY187" fmla="*/ 817243 h 2656738"/>
                <a:gd name="connsiteX188" fmla="*/ 1550737 w 2491873"/>
                <a:gd name="connsiteY188" fmla="*/ 811896 h 2656738"/>
                <a:gd name="connsiteX189" fmla="*/ 1566779 w 2491873"/>
                <a:gd name="connsiteY189" fmla="*/ 801201 h 2656738"/>
                <a:gd name="connsiteX190" fmla="*/ 1582821 w 2491873"/>
                <a:gd name="connsiteY190" fmla="*/ 785159 h 2656738"/>
                <a:gd name="connsiteX191" fmla="*/ 1598863 w 2491873"/>
                <a:gd name="connsiteY191" fmla="*/ 779811 h 2656738"/>
                <a:gd name="connsiteX192" fmla="*/ 1614905 w 2491873"/>
                <a:gd name="connsiteY192" fmla="*/ 769117 h 2656738"/>
                <a:gd name="connsiteX193" fmla="*/ 1625600 w 2491873"/>
                <a:gd name="connsiteY193" fmla="*/ 731685 h 2656738"/>
                <a:gd name="connsiteX194" fmla="*/ 1636294 w 2491873"/>
                <a:gd name="connsiteY194" fmla="*/ 672864 h 2656738"/>
                <a:gd name="connsiteX195" fmla="*/ 1641642 w 2491873"/>
                <a:gd name="connsiteY195" fmla="*/ 656822 h 2656738"/>
                <a:gd name="connsiteX196" fmla="*/ 1679073 w 2491873"/>
                <a:gd name="connsiteY196" fmla="*/ 608696 h 2656738"/>
                <a:gd name="connsiteX197" fmla="*/ 1711158 w 2491873"/>
                <a:gd name="connsiteY197" fmla="*/ 587306 h 2656738"/>
                <a:gd name="connsiteX198" fmla="*/ 1737894 w 2491873"/>
                <a:gd name="connsiteY198" fmla="*/ 619390 h 2656738"/>
                <a:gd name="connsiteX199" fmla="*/ 1753937 w 2491873"/>
                <a:gd name="connsiteY199" fmla="*/ 624738 h 2656738"/>
                <a:gd name="connsiteX200" fmla="*/ 1802063 w 2491873"/>
                <a:gd name="connsiteY200" fmla="*/ 608696 h 2656738"/>
                <a:gd name="connsiteX201" fmla="*/ 1812758 w 2491873"/>
                <a:gd name="connsiteY201" fmla="*/ 592653 h 2656738"/>
                <a:gd name="connsiteX202" fmla="*/ 1818105 w 2491873"/>
                <a:gd name="connsiteY202" fmla="*/ 576611 h 2656738"/>
                <a:gd name="connsiteX203" fmla="*/ 1828800 w 2491873"/>
                <a:gd name="connsiteY203" fmla="*/ 560569 h 2656738"/>
                <a:gd name="connsiteX204" fmla="*/ 1834147 w 2491873"/>
                <a:gd name="connsiteY204" fmla="*/ 539180 h 2656738"/>
                <a:gd name="connsiteX205" fmla="*/ 1850189 w 2491873"/>
                <a:gd name="connsiteY205" fmla="*/ 528485 h 2656738"/>
                <a:gd name="connsiteX206" fmla="*/ 1882273 w 2491873"/>
                <a:gd name="connsiteY206" fmla="*/ 517790 h 2656738"/>
                <a:gd name="connsiteX207" fmla="*/ 1935747 w 2491873"/>
                <a:gd name="connsiteY207" fmla="*/ 523138 h 2656738"/>
                <a:gd name="connsiteX208" fmla="*/ 1951789 w 2491873"/>
                <a:gd name="connsiteY208" fmla="*/ 539180 h 2656738"/>
                <a:gd name="connsiteX209" fmla="*/ 1973179 w 2491873"/>
                <a:gd name="connsiteY209" fmla="*/ 555222 h 2656738"/>
                <a:gd name="connsiteX210" fmla="*/ 1994568 w 2491873"/>
                <a:gd name="connsiteY210" fmla="*/ 603348 h 2656738"/>
                <a:gd name="connsiteX211" fmla="*/ 2021305 w 2491873"/>
                <a:gd name="connsiteY211" fmla="*/ 630085 h 2656738"/>
                <a:gd name="connsiteX212" fmla="*/ 2037347 w 2491873"/>
                <a:gd name="connsiteY212" fmla="*/ 651475 h 2656738"/>
                <a:gd name="connsiteX213" fmla="*/ 2053389 w 2491873"/>
                <a:gd name="connsiteY213" fmla="*/ 667517 h 2656738"/>
                <a:gd name="connsiteX214" fmla="*/ 2074779 w 2491873"/>
                <a:gd name="connsiteY214" fmla="*/ 699601 h 2656738"/>
                <a:gd name="connsiteX215" fmla="*/ 2096168 w 2491873"/>
                <a:gd name="connsiteY215" fmla="*/ 720990 h 2656738"/>
                <a:gd name="connsiteX216" fmla="*/ 2160337 w 2491873"/>
                <a:gd name="connsiteY216" fmla="*/ 753075 h 2656738"/>
                <a:gd name="connsiteX217" fmla="*/ 2192421 w 2491873"/>
                <a:gd name="connsiteY217" fmla="*/ 774464 h 2656738"/>
                <a:gd name="connsiteX218" fmla="*/ 2213810 w 2491873"/>
                <a:gd name="connsiteY218" fmla="*/ 785159 h 2656738"/>
                <a:gd name="connsiteX219" fmla="*/ 2267284 w 2491873"/>
                <a:gd name="connsiteY219" fmla="*/ 827938 h 2656738"/>
                <a:gd name="connsiteX220" fmla="*/ 2283326 w 2491873"/>
                <a:gd name="connsiteY220" fmla="*/ 838632 h 2656738"/>
                <a:gd name="connsiteX221" fmla="*/ 2315410 w 2491873"/>
                <a:gd name="connsiteY221" fmla="*/ 843980 h 2656738"/>
                <a:gd name="connsiteX222" fmla="*/ 2331452 w 2491873"/>
                <a:gd name="connsiteY222" fmla="*/ 849327 h 2656738"/>
                <a:gd name="connsiteX223" fmla="*/ 2384926 w 2491873"/>
                <a:gd name="connsiteY223" fmla="*/ 843980 h 2656738"/>
                <a:gd name="connsiteX224" fmla="*/ 2417010 w 2491873"/>
                <a:gd name="connsiteY224" fmla="*/ 833285 h 2656738"/>
                <a:gd name="connsiteX225" fmla="*/ 2449094 w 2491873"/>
                <a:gd name="connsiteY225" fmla="*/ 822590 h 2656738"/>
                <a:gd name="connsiteX226" fmla="*/ 2470484 w 2491873"/>
                <a:gd name="connsiteY226" fmla="*/ 817243 h 2656738"/>
                <a:gd name="connsiteX227" fmla="*/ 2486526 w 2491873"/>
                <a:gd name="connsiteY227" fmla="*/ 806548 h 2656738"/>
                <a:gd name="connsiteX228" fmla="*/ 2491873 w 2491873"/>
                <a:gd name="connsiteY228" fmla="*/ 790506 h 2656738"/>
                <a:gd name="connsiteX229" fmla="*/ 2481179 w 2491873"/>
                <a:gd name="connsiteY229" fmla="*/ 715643 h 2656738"/>
                <a:gd name="connsiteX230" fmla="*/ 2475831 w 2491873"/>
                <a:gd name="connsiteY230" fmla="*/ 640780 h 2656738"/>
                <a:gd name="connsiteX231" fmla="*/ 2486526 w 2491873"/>
                <a:gd name="connsiteY231" fmla="*/ 57917 h 2656738"/>
                <a:gd name="connsiteX232" fmla="*/ 2481179 w 2491873"/>
                <a:gd name="connsiteY232" fmla="*/ 9790 h 2656738"/>
                <a:gd name="connsiteX233" fmla="*/ 2465137 w 2491873"/>
                <a:gd name="connsiteY233" fmla="*/ 20485 h 2656738"/>
                <a:gd name="connsiteX234" fmla="*/ 2438400 w 2491873"/>
                <a:gd name="connsiteY234" fmla="*/ 25832 h 2656738"/>
                <a:gd name="connsiteX235" fmla="*/ 2149642 w 2491873"/>
                <a:gd name="connsiteY235" fmla="*/ 31180 h 2656738"/>
                <a:gd name="connsiteX236" fmla="*/ 2048042 w 2491873"/>
                <a:gd name="connsiteY236" fmla="*/ 25832 h 2656738"/>
                <a:gd name="connsiteX237" fmla="*/ 1962484 w 2491873"/>
                <a:gd name="connsiteY237" fmla="*/ 15138 h 2656738"/>
                <a:gd name="connsiteX238" fmla="*/ 1871579 w 2491873"/>
                <a:gd name="connsiteY238" fmla="*/ 20485 h 2656738"/>
                <a:gd name="connsiteX239" fmla="*/ 1695115 w 2491873"/>
                <a:gd name="connsiteY239" fmla="*/ 25832 h 2656738"/>
                <a:gd name="connsiteX240" fmla="*/ 1572126 w 2491873"/>
                <a:gd name="connsiteY240" fmla="*/ 31180 h 2656738"/>
                <a:gd name="connsiteX241" fmla="*/ 1278021 w 2491873"/>
                <a:gd name="connsiteY241" fmla="*/ 31180 h 2656738"/>
                <a:gd name="connsiteX242" fmla="*/ 1026694 w 2491873"/>
                <a:gd name="connsiteY242" fmla="*/ 25832 h 2656738"/>
                <a:gd name="connsiteX243" fmla="*/ 780715 w 2491873"/>
                <a:gd name="connsiteY243" fmla="*/ 20485 h 2656738"/>
                <a:gd name="connsiteX244" fmla="*/ 630989 w 2491873"/>
                <a:gd name="connsiteY244" fmla="*/ 20485 h 2656738"/>
                <a:gd name="connsiteX245" fmla="*/ 540084 w 2491873"/>
                <a:gd name="connsiteY245" fmla="*/ 15138 h 2656738"/>
                <a:gd name="connsiteX246" fmla="*/ 315494 w 2491873"/>
                <a:gd name="connsiteY246" fmla="*/ 20485 h 2656738"/>
                <a:gd name="connsiteX247" fmla="*/ 197852 w 2491873"/>
                <a:gd name="connsiteY247" fmla="*/ 15138 h 2656738"/>
                <a:gd name="connsiteX248" fmla="*/ 74863 w 2491873"/>
                <a:gd name="connsiteY248" fmla="*/ 15138 h 2656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</a:cxnLst>
              <a:rect l="l" t="t" r="r" b="b"/>
              <a:pathLst>
                <a:path w="2491873" h="2656738">
                  <a:moveTo>
                    <a:pt x="74863" y="15138"/>
                  </a:moveTo>
                  <a:cubicBezTo>
                    <a:pt x="59983" y="52336"/>
                    <a:pt x="67201" y="32775"/>
                    <a:pt x="53473" y="73959"/>
                  </a:cubicBezTo>
                  <a:lnTo>
                    <a:pt x="48126" y="90001"/>
                  </a:lnTo>
                  <a:cubicBezTo>
                    <a:pt x="42642" y="155815"/>
                    <a:pt x="39351" y="152524"/>
                    <a:pt x="48126" y="218338"/>
                  </a:cubicBezTo>
                  <a:cubicBezTo>
                    <a:pt x="48871" y="223925"/>
                    <a:pt x="50736" y="229453"/>
                    <a:pt x="53473" y="234380"/>
                  </a:cubicBezTo>
                  <a:cubicBezTo>
                    <a:pt x="59715" y="245616"/>
                    <a:pt x="74863" y="266464"/>
                    <a:pt x="74863" y="266464"/>
                  </a:cubicBezTo>
                  <a:cubicBezTo>
                    <a:pt x="85272" y="297694"/>
                    <a:pt x="72065" y="269014"/>
                    <a:pt x="96252" y="293201"/>
                  </a:cubicBezTo>
                  <a:cubicBezTo>
                    <a:pt x="100796" y="297745"/>
                    <a:pt x="102833" y="304306"/>
                    <a:pt x="106947" y="309243"/>
                  </a:cubicBezTo>
                  <a:cubicBezTo>
                    <a:pt x="148827" y="359499"/>
                    <a:pt x="90325" y="276288"/>
                    <a:pt x="144379" y="357369"/>
                  </a:cubicBezTo>
                  <a:lnTo>
                    <a:pt x="155073" y="373411"/>
                  </a:lnTo>
                  <a:lnTo>
                    <a:pt x="165768" y="389453"/>
                  </a:lnTo>
                  <a:cubicBezTo>
                    <a:pt x="167550" y="394801"/>
                    <a:pt x="168378" y="400568"/>
                    <a:pt x="171115" y="405496"/>
                  </a:cubicBezTo>
                  <a:cubicBezTo>
                    <a:pt x="187104" y="434276"/>
                    <a:pt x="189062" y="434137"/>
                    <a:pt x="208547" y="453622"/>
                  </a:cubicBezTo>
                  <a:lnTo>
                    <a:pt x="229937" y="517790"/>
                  </a:lnTo>
                  <a:cubicBezTo>
                    <a:pt x="231969" y="523887"/>
                    <a:pt x="237757" y="528084"/>
                    <a:pt x="240631" y="533832"/>
                  </a:cubicBezTo>
                  <a:cubicBezTo>
                    <a:pt x="243152" y="538874"/>
                    <a:pt x="243182" y="544981"/>
                    <a:pt x="245979" y="549875"/>
                  </a:cubicBezTo>
                  <a:cubicBezTo>
                    <a:pt x="250401" y="557613"/>
                    <a:pt x="256674" y="564134"/>
                    <a:pt x="262021" y="571264"/>
                  </a:cubicBezTo>
                  <a:cubicBezTo>
                    <a:pt x="267380" y="587343"/>
                    <a:pt x="266544" y="589526"/>
                    <a:pt x="278063" y="603348"/>
                  </a:cubicBezTo>
                  <a:cubicBezTo>
                    <a:pt x="282904" y="609157"/>
                    <a:pt x="289462" y="613421"/>
                    <a:pt x="294105" y="619390"/>
                  </a:cubicBezTo>
                  <a:cubicBezTo>
                    <a:pt x="301996" y="629536"/>
                    <a:pt x="311429" y="639281"/>
                    <a:pt x="315494" y="651475"/>
                  </a:cubicBezTo>
                  <a:cubicBezTo>
                    <a:pt x="322875" y="673614"/>
                    <a:pt x="317715" y="662827"/>
                    <a:pt x="331537" y="683559"/>
                  </a:cubicBezTo>
                  <a:lnTo>
                    <a:pt x="347579" y="731685"/>
                  </a:lnTo>
                  <a:cubicBezTo>
                    <a:pt x="349361" y="737032"/>
                    <a:pt x="351821" y="742200"/>
                    <a:pt x="352926" y="747727"/>
                  </a:cubicBezTo>
                  <a:cubicBezTo>
                    <a:pt x="355982" y="763009"/>
                    <a:pt x="359086" y="780736"/>
                    <a:pt x="363621" y="795853"/>
                  </a:cubicBezTo>
                  <a:cubicBezTo>
                    <a:pt x="366860" y="806651"/>
                    <a:pt x="370750" y="817243"/>
                    <a:pt x="374315" y="827938"/>
                  </a:cubicBezTo>
                  <a:lnTo>
                    <a:pt x="390358" y="876064"/>
                  </a:lnTo>
                  <a:cubicBezTo>
                    <a:pt x="392682" y="883036"/>
                    <a:pt x="393923" y="890323"/>
                    <a:pt x="395705" y="897453"/>
                  </a:cubicBezTo>
                  <a:cubicBezTo>
                    <a:pt x="393923" y="915278"/>
                    <a:pt x="394386" y="933472"/>
                    <a:pt x="390358" y="950927"/>
                  </a:cubicBezTo>
                  <a:cubicBezTo>
                    <a:pt x="388913" y="957189"/>
                    <a:pt x="383933" y="962166"/>
                    <a:pt x="379663" y="966969"/>
                  </a:cubicBezTo>
                  <a:cubicBezTo>
                    <a:pt x="349718" y="1000656"/>
                    <a:pt x="350621" y="997025"/>
                    <a:pt x="315494" y="1020443"/>
                  </a:cubicBezTo>
                  <a:cubicBezTo>
                    <a:pt x="309202" y="1024638"/>
                    <a:pt x="305261" y="1031644"/>
                    <a:pt x="299452" y="1036485"/>
                  </a:cubicBezTo>
                  <a:cubicBezTo>
                    <a:pt x="294515" y="1040599"/>
                    <a:pt x="288757" y="1043615"/>
                    <a:pt x="283410" y="1047180"/>
                  </a:cubicBezTo>
                  <a:cubicBezTo>
                    <a:pt x="248608" y="1099381"/>
                    <a:pt x="303145" y="1018221"/>
                    <a:pt x="256673" y="1084611"/>
                  </a:cubicBezTo>
                  <a:cubicBezTo>
                    <a:pt x="249302" y="1095141"/>
                    <a:pt x="242414" y="1106001"/>
                    <a:pt x="235284" y="1116696"/>
                  </a:cubicBezTo>
                  <a:lnTo>
                    <a:pt x="224589" y="1132738"/>
                  </a:lnTo>
                  <a:cubicBezTo>
                    <a:pt x="221024" y="1143433"/>
                    <a:pt x="216628" y="1153885"/>
                    <a:pt x="213894" y="1164822"/>
                  </a:cubicBezTo>
                  <a:lnTo>
                    <a:pt x="203200" y="1207601"/>
                  </a:lnTo>
                  <a:cubicBezTo>
                    <a:pt x="202505" y="1214546"/>
                    <a:pt x="198545" y="1271704"/>
                    <a:pt x="192505" y="1287811"/>
                  </a:cubicBezTo>
                  <a:cubicBezTo>
                    <a:pt x="190248" y="1293829"/>
                    <a:pt x="185375" y="1298506"/>
                    <a:pt x="181810" y="1303853"/>
                  </a:cubicBezTo>
                  <a:cubicBezTo>
                    <a:pt x="180028" y="1309201"/>
                    <a:pt x="179924" y="1315446"/>
                    <a:pt x="176463" y="1319896"/>
                  </a:cubicBezTo>
                  <a:cubicBezTo>
                    <a:pt x="167447" y="1331488"/>
                    <a:pt x="145230" y="1354229"/>
                    <a:pt x="128337" y="1362675"/>
                  </a:cubicBezTo>
                  <a:cubicBezTo>
                    <a:pt x="123295" y="1365196"/>
                    <a:pt x="117642" y="1366240"/>
                    <a:pt x="112294" y="1368022"/>
                  </a:cubicBezTo>
                  <a:lnTo>
                    <a:pt x="90905" y="1400106"/>
                  </a:lnTo>
                  <a:cubicBezTo>
                    <a:pt x="76255" y="1422082"/>
                    <a:pt x="62066" y="1430026"/>
                    <a:pt x="42779" y="1442885"/>
                  </a:cubicBezTo>
                  <a:cubicBezTo>
                    <a:pt x="40996" y="1476752"/>
                    <a:pt x="41472" y="1510813"/>
                    <a:pt x="37431" y="1544485"/>
                  </a:cubicBezTo>
                  <a:cubicBezTo>
                    <a:pt x="37429" y="1544498"/>
                    <a:pt x="24065" y="1584584"/>
                    <a:pt x="21389" y="1592611"/>
                  </a:cubicBezTo>
                  <a:cubicBezTo>
                    <a:pt x="3435" y="1646472"/>
                    <a:pt x="30817" y="1562964"/>
                    <a:pt x="10694" y="1630043"/>
                  </a:cubicBezTo>
                  <a:cubicBezTo>
                    <a:pt x="7455" y="1640841"/>
                    <a:pt x="0" y="1662127"/>
                    <a:pt x="0" y="1662127"/>
                  </a:cubicBezTo>
                  <a:cubicBezTo>
                    <a:pt x="1782" y="1701341"/>
                    <a:pt x="670" y="1740794"/>
                    <a:pt x="5347" y="1779769"/>
                  </a:cubicBezTo>
                  <a:cubicBezTo>
                    <a:pt x="6113" y="1786150"/>
                    <a:pt x="11928" y="1790874"/>
                    <a:pt x="16042" y="1795811"/>
                  </a:cubicBezTo>
                  <a:cubicBezTo>
                    <a:pt x="50349" y="1836979"/>
                    <a:pt x="16228" y="1788069"/>
                    <a:pt x="42779" y="1827896"/>
                  </a:cubicBezTo>
                  <a:cubicBezTo>
                    <a:pt x="61384" y="1883714"/>
                    <a:pt x="54276" y="1848736"/>
                    <a:pt x="48126" y="1934843"/>
                  </a:cubicBezTo>
                  <a:cubicBezTo>
                    <a:pt x="50018" y="1963225"/>
                    <a:pt x="54511" y="2060944"/>
                    <a:pt x="64168" y="2089917"/>
                  </a:cubicBezTo>
                  <a:cubicBezTo>
                    <a:pt x="70120" y="2107775"/>
                    <a:pt x="70389" y="2107214"/>
                    <a:pt x="74863" y="2127348"/>
                  </a:cubicBezTo>
                  <a:cubicBezTo>
                    <a:pt x="83468" y="2166069"/>
                    <a:pt x="76001" y="2141458"/>
                    <a:pt x="85558" y="2170127"/>
                  </a:cubicBezTo>
                  <a:cubicBezTo>
                    <a:pt x="83775" y="2179039"/>
                    <a:pt x="84275" y="2188735"/>
                    <a:pt x="80210" y="2196864"/>
                  </a:cubicBezTo>
                  <a:cubicBezTo>
                    <a:pt x="76828" y="2203628"/>
                    <a:pt x="69009" y="2207097"/>
                    <a:pt x="64168" y="2212906"/>
                  </a:cubicBezTo>
                  <a:cubicBezTo>
                    <a:pt x="60054" y="2217843"/>
                    <a:pt x="57038" y="2223601"/>
                    <a:pt x="53473" y="2228948"/>
                  </a:cubicBezTo>
                  <a:cubicBezTo>
                    <a:pt x="36971" y="2278459"/>
                    <a:pt x="37310" y="2263787"/>
                    <a:pt x="48126" y="2335896"/>
                  </a:cubicBezTo>
                  <a:cubicBezTo>
                    <a:pt x="49798" y="2347044"/>
                    <a:pt x="58821" y="2367980"/>
                    <a:pt x="58821" y="2367980"/>
                  </a:cubicBezTo>
                  <a:cubicBezTo>
                    <a:pt x="51655" y="2418134"/>
                    <a:pt x="60464" y="2394925"/>
                    <a:pt x="32084" y="2437496"/>
                  </a:cubicBezTo>
                  <a:lnTo>
                    <a:pt x="21389" y="2453538"/>
                  </a:lnTo>
                  <a:cubicBezTo>
                    <a:pt x="23172" y="2462450"/>
                    <a:pt x="20310" y="2473848"/>
                    <a:pt x="26737" y="2480275"/>
                  </a:cubicBezTo>
                  <a:cubicBezTo>
                    <a:pt x="34708" y="2488246"/>
                    <a:pt x="48126" y="2487404"/>
                    <a:pt x="58821" y="2490969"/>
                  </a:cubicBezTo>
                  <a:lnTo>
                    <a:pt x="74863" y="2496317"/>
                  </a:lnTo>
                  <a:cubicBezTo>
                    <a:pt x="89123" y="2494534"/>
                    <a:pt x="103700" y="2494454"/>
                    <a:pt x="117642" y="2490969"/>
                  </a:cubicBezTo>
                  <a:cubicBezTo>
                    <a:pt x="125375" y="2489036"/>
                    <a:pt x="131704" y="2483415"/>
                    <a:pt x="139031" y="2480275"/>
                  </a:cubicBezTo>
                  <a:cubicBezTo>
                    <a:pt x="144212" y="2478055"/>
                    <a:pt x="149726" y="2476710"/>
                    <a:pt x="155073" y="2474927"/>
                  </a:cubicBezTo>
                  <a:cubicBezTo>
                    <a:pt x="160420" y="2478492"/>
                    <a:pt x="166571" y="2481078"/>
                    <a:pt x="171115" y="2485622"/>
                  </a:cubicBezTo>
                  <a:cubicBezTo>
                    <a:pt x="192826" y="2507333"/>
                    <a:pt x="168248" y="2500230"/>
                    <a:pt x="203200" y="2517706"/>
                  </a:cubicBezTo>
                  <a:cubicBezTo>
                    <a:pt x="213283" y="2522748"/>
                    <a:pt x="225904" y="2522148"/>
                    <a:pt x="235284" y="2528401"/>
                  </a:cubicBezTo>
                  <a:cubicBezTo>
                    <a:pt x="256016" y="2542223"/>
                    <a:pt x="245229" y="2537064"/>
                    <a:pt x="267368" y="2544443"/>
                  </a:cubicBezTo>
                  <a:cubicBezTo>
                    <a:pt x="278063" y="2542661"/>
                    <a:pt x="288934" y="2541726"/>
                    <a:pt x="299452" y="2539096"/>
                  </a:cubicBezTo>
                  <a:cubicBezTo>
                    <a:pt x="310389" y="2536362"/>
                    <a:pt x="331537" y="2528401"/>
                    <a:pt x="331537" y="2528401"/>
                  </a:cubicBezTo>
                  <a:cubicBezTo>
                    <a:pt x="344144" y="2591439"/>
                    <a:pt x="328959" y="2512939"/>
                    <a:pt x="342231" y="2592569"/>
                  </a:cubicBezTo>
                  <a:cubicBezTo>
                    <a:pt x="343725" y="2601534"/>
                    <a:pt x="344388" y="2610796"/>
                    <a:pt x="347579" y="2619306"/>
                  </a:cubicBezTo>
                  <a:cubicBezTo>
                    <a:pt x="349836" y="2625323"/>
                    <a:pt x="355399" y="2629600"/>
                    <a:pt x="358273" y="2635348"/>
                  </a:cubicBezTo>
                  <a:cubicBezTo>
                    <a:pt x="360794" y="2640390"/>
                    <a:pt x="359635" y="2647404"/>
                    <a:pt x="363621" y="2651390"/>
                  </a:cubicBezTo>
                  <a:cubicBezTo>
                    <a:pt x="367607" y="2655376"/>
                    <a:pt x="374316" y="2654955"/>
                    <a:pt x="379663" y="2656738"/>
                  </a:cubicBezTo>
                  <a:cubicBezTo>
                    <a:pt x="395705" y="2654955"/>
                    <a:pt x="411962" y="2654555"/>
                    <a:pt x="427789" y="2651390"/>
                  </a:cubicBezTo>
                  <a:cubicBezTo>
                    <a:pt x="438843" y="2649179"/>
                    <a:pt x="459873" y="2640696"/>
                    <a:pt x="459873" y="2640696"/>
                  </a:cubicBezTo>
                  <a:cubicBezTo>
                    <a:pt x="485295" y="2623748"/>
                    <a:pt x="469819" y="2632033"/>
                    <a:pt x="508000" y="2619306"/>
                  </a:cubicBezTo>
                  <a:cubicBezTo>
                    <a:pt x="517620" y="2616099"/>
                    <a:pt x="536037" y="2609506"/>
                    <a:pt x="545431" y="2608611"/>
                  </a:cubicBezTo>
                  <a:cubicBezTo>
                    <a:pt x="575649" y="2605733"/>
                    <a:pt x="606035" y="2605046"/>
                    <a:pt x="636337" y="2603264"/>
                  </a:cubicBezTo>
                  <a:cubicBezTo>
                    <a:pt x="688821" y="2585771"/>
                    <a:pt x="612791" y="2609549"/>
                    <a:pt x="748631" y="2592569"/>
                  </a:cubicBezTo>
                  <a:cubicBezTo>
                    <a:pt x="759817" y="2591171"/>
                    <a:pt x="770020" y="2585440"/>
                    <a:pt x="780715" y="2581875"/>
                  </a:cubicBezTo>
                  <a:cubicBezTo>
                    <a:pt x="786063" y="2580092"/>
                    <a:pt x="792068" y="2579654"/>
                    <a:pt x="796758" y="2576527"/>
                  </a:cubicBezTo>
                  <a:cubicBezTo>
                    <a:pt x="817490" y="2562705"/>
                    <a:pt x="806703" y="2567864"/>
                    <a:pt x="828842" y="2560485"/>
                  </a:cubicBezTo>
                  <a:cubicBezTo>
                    <a:pt x="834189" y="2556920"/>
                    <a:pt x="838545" y="2550846"/>
                    <a:pt x="844884" y="2549790"/>
                  </a:cubicBezTo>
                  <a:cubicBezTo>
                    <a:pt x="855594" y="2548005"/>
                    <a:pt x="878215" y="2567490"/>
                    <a:pt x="882315" y="2571180"/>
                  </a:cubicBezTo>
                  <a:cubicBezTo>
                    <a:pt x="893557" y="2581298"/>
                    <a:pt x="903705" y="2592569"/>
                    <a:pt x="914400" y="2603264"/>
                  </a:cubicBezTo>
                  <a:cubicBezTo>
                    <a:pt x="926226" y="2615089"/>
                    <a:pt x="931595" y="2622557"/>
                    <a:pt x="946484" y="2630001"/>
                  </a:cubicBezTo>
                  <a:cubicBezTo>
                    <a:pt x="951525" y="2632522"/>
                    <a:pt x="957179" y="2633566"/>
                    <a:pt x="962526" y="2635348"/>
                  </a:cubicBezTo>
                  <a:cubicBezTo>
                    <a:pt x="982880" y="2633087"/>
                    <a:pt x="1010824" y="2637443"/>
                    <a:pt x="1026694" y="2619306"/>
                  </a:cubicBezTo>
                  <a:lnTo>
                    <a:pt x="1058779" y="2571180"/>
                  </a:lnTo>
                  <a:cubicBezTo>
                    <a:pt x="1062344" y="2565833"/>
                    <a:pt x="1069073" y="2563359"/>
                    <a:pt x="1074821" y="2560485"/>
                  </a:cubicBezTo>
                  <a:cubicBezTo>
                    <a:pt x="1079862" y="2557964"/>
                    <a:pt x="1085516" y="2556920"/>
                    <a:pt x="1090863" y="2555138"/>
                  </a:cubicBezTo>
                  <a:lnTo>
                    <a:pt x="1122947" y="2533748"/>
                  </a:lnTo>
                  <a:cubicBezTo>
                    <a:pt x="1129239" y="2529553"/>
                    <a:pt x="1132697" y="2521901"/>
                    <a:pt x="1138989" y="2517706"/>
                  </a:cubicBezTo>
                  <a:cubicBezTo>
                    <a:pt x="1143590" y="2514639"/>
                    <a:pt x="1173572" y="2507723"/>
                    <a:pt x="1176421" y="2507011"/>
                  </a:cubicBezTo>
                  <a:cubicBezTo>
                    <a:pt x="1192434" y="2508790"/>
                    <a:pt x="1237435" y="2512907"/>
                    <a:pt x="1256631" y="2517706"/>
                  </a:cubicBezTo>
                  <a:cubicBezTo>
                    <a:pt x="1267568" y="2520440"/>
                    <a:pt x="1278020" y="2524836"/>
                    <a:pt x="1288715" y="2528401"/>
                  </a:cubicBezTo>
                  <a:lnTo>
                    <a:pt x="1304758" y="2533748"/>
                  </a:lnTo>
                  <a:cubicBezTo>
                    <a:pt x="1330179" y="2550696"/>
                    <a:pt x="1314704" y="2542411"/>
                    <a:pt x="1352884" y="2555138"/>
                  </a:cubicBezTo>
                  <a:lnTo>
                    <a:pt x="1368926" y="2560485"/>
                  </a:lnTo>
                  <a:cubicBezTo>
                    <a:pt x="1399189" y="2580661"/>
                    <a:pt x="1385185" y="2576174"/>
                    <a:pt x="1443789" y="2565832"/>
                  </a:cubicBezTo>
                  <a:cubicBezTo>
                    <a:pt x="1454891" y="2563873"/>
                    <a:pt x="1465178" y="2558703"/>
                    <a:pt x="1475873" y="2555138"/>
                  </a:cubicBezTo>
                  <a:lnTo>
                    <a:pt x="1491915" y="2549790"/>
                  </a:lnTo>
                  <a:cubicBezTo>
                    <a:pt x="1520435" y="2507011"/>
                    <a:pt x="1502610" y="2524837"/>
                    <a:pt x="1545389" y="2496317"/>
                  </a:cubicBezTo>
                  <a:lnTo>
                    <a:pt x="1561431" y="2485622"/>
                  </a:lnTo>
                  <a:cubicBezTo>
                    <a:pt x="1563214" y="2476710"/>
                    <a:pt x="1565775" y="2467918"/>
                    <a:pt x="1566779" y="2458885"/>
                  </a:cubicBezTo>
                  <a:cubicBezTo>
                    <a:pt x="1569346" y="2435787"/>
                    <a:pt x="1566489" y="2411916"/>
                    <a:pt x="1572126" y="2389369"/>
                  </a:cubicBezTo>
                  <a:cubicBezTo>
                    <a:pt x="1573960" y="2382033"/>
                    <a:pt x="1582821" y="2378674"/>
                    <a:pt x="1588168" y="2373327"/>
                  </a:cubicBezTo>
                  <a:cubicBezTo>
                    <a:pt x="1601386" y="2333669"/>
                    <a:pt x="1596751" y="2354326"/>
                    <a:pt x="1588168" y="2277075"/>
                  </a:cubicBezTo>
                  <a:cubicBezTo>
                    <a:pt x="1587546" y="2271473"/>
                    <a:pt x="1586807" y="2265018"/>
                    <a:pt x="1582821" y="2261032"/>
                  </a:cubicBezTo>
                  <a:cubicBezTo>
                    <a:pt x="1564434" y="2242645"/>
                    <a:pt x="1554867" y="2241020"/>
                    <a:pt x="1534694" y="2234296"/>
                  </a:cubicBezTo>
                  <a:lnTo>
                    <a:pt x="1502610" y="2212906"/>
                  </a:lnTo>
                  <a:cubicBezTo>
                    <a:pt x="1496318" y="2208711"/>
                    <a:pt x="1493134" y="2200616"/>
                    <a:pt x="1486568" y="2196864"/>
                  </a:cubicBezTo>
                  <a:cubicBezTo>
                    <a:pt x="1480187" y="2193218"/>
                    <a:pt x="1472309" y="2193299"/>
                    <a:pt x="1465179" y="2191517"/>
                  </a:cubicBezTo>
                  <a:cubicBezTo>
                    <a:pt x="1427558" y="2166435"/>
                    <a:pt x="1475262" y="2195298"/>
                    <a:pt x="1422400" y="2175475"/>
                  </a:cubicBezTo>
                  <a:cubicBezTo>
                    <a:pt x="1416382" y="2173218"/>
                    <a:pt x="1412231" y="2167390"/>
                    <a:pt x="1406358" y="2164780"/>
                  </a:cubicBezTo>
                  <a:cubicBezTo>
                    <a:pt x="1396056" y="2160201"/>
                    <a:pt x="1374273" y="2154085"/>
                    <a:pt x="1374273" y="2154085"/>
                  </a:cubicBezTo>
                  <a:cubicBezTo>
                    <a:pt x="1368926" y="2150520"/>
                    <a:pt x="1362246" y="2148409"/>
                    <a:pt x="1358231" y="2143390"/>
                  </a:cubicBezTo>
                  <a:cubicBezTo>
                    <a:pt x="1328840" y="2106650"/>
                    <a:pt x="1385920" y="2149477"/>
                    <a:pt x="1336842" y="2111306"/>
                  </a:cubicBezTo>
                  <a:cubicBezTo>
                    <a:pt x="1326696" y="2103415"/>
                    <a:pt x="1315453" y="2097047"/>
                    <a:pt x="1304758" y="2089917"/>
                  </a:cubicBezTo>
                  <a:lnTo>
                    <a:pt x="1288715" y="2079222"/>
                  </a:lnTo>
                  <a:cubicBezTo>
                    <a:pt x="1285150" y="2072092"/>
                    <a:pt x="1281161" y="2065159"/>
                    <a:pt x="1278021" y="2057832"/>
                  </a:cubicBezTo>
                  <a:cubicBezTo>
                    <a:pt x="1275801" y="2052651"/>
                    <a:pt x="1275410" y="2046717"/>
                    <a:pt x="1272673" y="2041790"/>
                  </a:cubicBezTo>
                  <a:cubicBezTo>
                    <a:pt x="1266431" y="2030554"/>
                    <a:pt x="1251284" y="2009706"/>
                    <a:pt x="1251284" y="2009706"/>
                  </a:cubicBezTo>
                  <a:cubicBezTo>
                    <a:pt x="1249502" y="1966927"/>
                    <a:pt x="1255666" y="1923065"/>
                    <a:pt x="1245937" y="1881369"/>
                  </a:cubicBezTo>
                  <a:cubicBezTo>
                    <a:pt x="1240466" y="1857923"/>
                    <a:pt x="1216797" y="1849363"/>
                    <a:pt x="1197810" y="1843938"/>
                  </a:cubicBezTo>
                  <a:cubicBezTo>
                    <a:pt x="1190744" y="1841919"/>
                    <a:pt x="1183551" y="1840373"/>
                    <a:pt x="1176421" y="1838590"/>
                  </a:cubicBezTo>
                  <a:cubicBezTo>
                    <a:pt x="1134453" y="1843254"/>
                    <a:pt x="1117762" y="1848499"/>
                    <a:pt x="1074821" y="1838590"/>
                  </a:cubicBezTo>
                  <a:cubicBezTo>
                    <a:pt x="1068559" y="1837145"/>
                    <a:pt x="1064126" y="1831461"/>
                    <a:pt x="1058779" y="1827896"/>
                  </a:cubicBezTo>
                  <a:lnTo>
                    <a:pt x="1037389" y="1795811"/>
                  </a:lnTo>
                  <a:lnTo>
                    <a:pt x="1026694" y="1779769"/>
                  </a:lnTo>
                  <a:cubicBezTo>
                    <a:pt x="1028477" y="1763727"/>
                    <a:pt x="1029388" y="1747564"/>
                    <a:pt x="1032042" y="1731643"/>
                  </a:cubicBezTo>
                  <a:cubicBezTo>
                    <a:pt x="1032969" y="1726083"/>
                    <a:pt x="1033868" y="1720002"/>
                    <a:pt x="1037389" y="1715601"/>
                  </a:cubicBezTo>
                  <a:cubicBezTo>
                    <a:pt x="1041404" y="1710582"/>
                    <a:pt x="1048084" y="1708471"/>
                    <a:pt x="1053431" y="1704906"/>
                  </a:cubicBezTo>
                  <a:cubicBezTo>
                    <a:pt x="1072516" y="1676280"/>
                    <a:pt x="1059582" y="1693408"/>
                    <a:pt x="1096210" y="1656780"/>
                  </a:cubicBezTo>
                  <a:cubicBezTo>
                    <a:pt x="1114747" y="1638243"/>
                    <a:pt x="1097281" y="1641451"/>
                    <a:pt x="1122947" y="1630043"/>
                  </a:cubicBezTo>
                  <a:cubicBezTo>
                    <a:pt x="1133249" y="1625464"/>
                    <a:pt x="1144336" y="1622913"/>
                    <a:pt x="1155031" y="1619348"/>
                  </a:cubicBezTo>
                  <a:lnTo>
                    <a:pt x="1171073" y="1614001"/>
                  </a:lnTo>
                  <a:cubicBezTo>
                    <a:pt x="1176420" y="1610436"/>
                    <a:pt x="1182571" y="1607850"/>
                    <a:pt x="1187115" y="1603306"/>
                  </a:cubicBezTo>
                  <a:cubicBezTo>
                    <a:pt x="1197481" y="1592940"/>
                    <a:pt x="1198808" y="1584269"/>
                    <a:pt x="1203158" y="1571222"/>
                  </a:cubicBezTo>
                  <a:cubicBezTo>
                    <a:pt x="1201375" y="1564092"/>
                    <a:pt x="1202650" y="1555363"/>
                    <a:pt x="1197810" y="1549832"/>
                  </a:cubicBezTo>
                  <a:cubicBezTo>
                    <a:pt x="1189346" y="1540159"/>
                    <a:pt x="1176421" y="1535573"/>
                    <a:pt x="1165726" y="1528443"/>
                  </a:cubicBezTo>
                  <a:cubicBezTo>
                    <a:pt x="1144993" y="1514621"/>
                    <a:pt x="1155782" y="1519781"/>
                    <a:pt x="1133642" y="1512401"/>
                  </a:cubicBezTo>
                  <a:cubicBezTo>
                    <a:pt x="1128295" y="1507054"/>
                    <a:pt x="1123409" y="1501200"/>
                    <a:pt x="1117600" y="1496359"/>
                  </a:cubicBezTo>
                  <a:cubicBezTo>
                    <a:pt x="1112663" y="1492245"/>
                    <a:pt x="1105573" y="1490682"/>
                    <a:pt x="1101558" y="1485664"/>
                  </a:cubicBezTo>
                  <a:cubicBezTo>
                    <a:pt x="1098037" y="1481263"/>
                    <a:pt x="1097993" y="1474969"/>
                    <a:pt x="1096210" y="1469622"/>
                  </a:cubicBezTo>
                  <a:cubicBezTo>
                    <a:pt x="1151854" y="1432525"/>
                    <a:pt x="1133053" y="1458394"/>
                    <a:pt x="1122947" y="1357327"/>
                  </a:cubicBezTo>
                  <a:cubicBezTo>
                    <a:pt x="1122386" y="1351718"/>
                    <a:pt x="1120121" y="1346326"/>
                    <a:pt x="1117600" y="1341285"/>
                  </a:cubicBezTo>
                  <a:cubicBezTo>
                    <a:pt x="1106136" y="1318358"/>
                    <a:pt x="1107418" y="1330485"/>
                    <a:pt x="1090863" y="1309201"/>
                  </a:cubicBezTo>
                  <a:cubicBezTo>
                    <a:pt x="1082972" y="1299055"/>
                    <a:pt x="1069473" y="1277117"/>
                    <a:pt x="1069473" y="1277117"/>
                  </a:cubicBezTo>
                  <a:lnTo>
                    <a:pt x="1058779" y="1245032"/>
                  </a:lnTo>
                  <a:lnTo>
                    <a:pt x="1053431" y="1228990"/>
                  </a:lnTo>
                  <a:cubicBezTo>
                    <a:pt x="1051649" y="1200471"/>
                    <a:pt x="1050927" y="1171865"/>
                    <a:pt x="1048084" y="1143432"/>
                  </a:cubicBezTo>
                  <a:cubicBezTo>
                    <a:pt x="1047353" y="1136119"/>
                    <a:pt x="1044849" y="1129082"/>
                    <a:pt x="1042737" y="1122043"/>
                  </a:cubicBezTo>
                  <a:cubicBezTo>
                    <a:pt x="1039498" y="1111245"/>
                    <a:pt x="1032042" y="1089959"/>
                    <a:pt x="1032042" y="1089959"/>
                  </a:cubicBezTo>
                  <a:cubicBezTo>
                    <a:pt x="1033824" y="1061440"/>
                    <a:pt x="1033528" y="1032714"/>
                    <a:pt x="1037389" y="1004401"/>
                  </a:cubicBezTo>
                  <a:cubicBezTo>
                    <a:pt x="1038912" y="993231"/>
                    <a:pt x="1045873" y="983371"/>
                    <a:pt x="1048084" y="972317"/>
                  </a:cubicBezTo>
                  <a:cubicBezTo>
                    <a:pt x="1049866" y="963405"/>
                    <a:pt x="1051040" y="954349"/>
                    <a:pt x="1053431" y="945580"/>
                  </a:cubicBezTo>
                  <a:cubicBezTo>
                    <a:pt x="1056397" y="934704"/>
                    <a:pt x="1054746" y="919749"/>
                    <a:pt x="1064126" y="913496"/>
                  </a:cubicBezTo>
                  <a:cubicBezTo>
                    <a:pt x="1069473" y="909931"/>
                    <a:pt x="1075365" y="907071"/>
                    <a:pt x="1080168" y="902801"/>
                  </a:cubicBezTo>
                  <a:cubicBezTo>
                    <a:pt x="1091472" y="892753"/>
                    <a:pt x="1112252" y="870717"/>
                    <a:pt x="1112252" y="870717"/>
                  </a:cubicBezTo>
                  <a:lnTo>
                    <a:pt x="1122947" y="838632"/>
                  </a:lnTo>
                  <a:cubicBezTo>
                    <a:pt x="1124979" y="832535"/>
                    <a:pt x="1130453" y="828170"/>
                    <a:pt x="1133642" y="822590"/>
                  </a:cubicBezTo>
                  <a:cubicBezTo>
                    <a:pt x="1137597" y="815669"/>
                    <a:pt x="1141197" y="808528"/>
                    <a:pt x="1144337" y="801201"/>
                  </a:cubicBezTo>
                  <a:cubicBezTo>
                    <a:pt x="1157621" y="770205"/>
                    <a:pt x="1139824" y="799948"/>
                    <a:pt x="1160379" y="769117"/>
                  </a:cubicBezTo>
                  <a:cubicBezTo>
                    <a:pt x="1179879" y="710614"/>
                    <a:pt x="1148779" y="799228"/>
                    <a:pt x="1176421" y="737032"/>
                  </a:cubicBezTo>
                  <a:cubicBezTo>
                    <a:pt x="1180999" y="726730"/>
                    <a:pt x="1183550" y="715643"/>
                    <a:pt x="1187115" y="704948"/>
                  </a:cubicBezTo>
                  <a:lnTo>
                    <a:pt x="1192463" y="688906"/>
                  </a:lnTo>
                  <a:cubicBezTo>
                    <a:pt x="1194496" y="682809"/>
                    <a:pt x="1199593" y="678211"/>
                    <a:pt x="1203158" y="672864"/>
                  </a:cubicBezTo>
                  <a:cubicBezTo>
                    <a:pt x="1204940" y="667517"/>
                    <a:pt x="1204984" y="661223"/>
                    <a:pt x="1208505" y="656822"/>
                  </a:cubicBezTo>
                  <a:cubicBezTo>
                    <a:pt x="1212520" y="651803"/>
                    <a:pt x="1218674" y="648737"/>
                    <a:pt x="1224547" y="646127"/>
                  </a:cubicBezTo>
                  <a:cubicBezTo>
                    <a:pt x="1250732" y="634489"/>
                    <a:pt x="1254086" y="637265"/>
                    <a:pt x="1278021" y="630085"/>
                  </a:cubicBezTo>
                  <a:cubicBezTo>
                    <a:pt x="1288819" y="626846"/>
                    <a:pt x="1299410" y="622955"/>
                    <a:pt x="1310105" y="619390"/>
                  </a:cubicBezTo>
                  <a:cubicBezTo>
                    <a:pt x="1322299" y="615325"/>
                    <a:pt x="1342189" y="598001"/>
                    <a:pt x="1342189" y="598001"/>
                  </a:cubicBezTo>
                  <a:cubicBezTo>
                    <a:pt x="1349319" y="608696"/>
                    <a:pt x="1359515" y="617891"/>
                    <a:pt x="1363579" y="630085"/>
                  </a:cubicBezTo>
                  <a:cubicBezTo>
                    <a:pt x="1365361" y="635432"/>
                    <a:pt x="1366405" y="641086"/>
                    <a:pt x="1368926" y="646127"/>
                  </a:cubicBezTo>
                  <a:cubicBezTo>
                    <a:pt x="1371800" y="651875"/>
                    <a:pt x="1374603" y="658154"/>
                    <a:pt x="1379621" y="662169"/>
                  </a:cubicBezTo>
                  <a:cubicBezTo>
                    <a:pt x="1384022" y="665690"/>
                    <a:pt x="1390161" y="666294"/>
                    <a:pt x="1395663" y="667517"/>
                  </a:cubicBezTo>
                  <a:cubicBezTo>
                    <a:pt x="1406247" y="669869"/>
                    <a:pt x="1417080" y="670925"/>
                    <a:pt x="1427747" y="672864"/>
                  </a:cubicBezTo>
                  <a:cubicBezTo>
                    <a:pt x="1436689" y="674490"/>
                    <a:pt x="1445572" y="676429"/>
                    <a:pt x="1454484" y="678211"/>
                  </a:cubicBezTo>
                  <a:cubicBezTo>
                    <a:pt x="1472528" y="732344"/>
                    <a:pt x="1466044" y="699056"/>
                    <a:pt x="1459831" y="779811"/>
                  </a:cubicBezTo>
                  <a:cubicBezTo>
                    <a:pt x="1461614" y="790506"/>
                    <a:pt x="1459800" y="802482"/>
                    <a:pt x="1465179" y="811896"/>
                  </a:cubicBezTo>
                  <a:cubicBezTo>
                    <a:pt x="1467976" y="816790"/>
                    <a:pt x="1475584" y="817243"/>
                    <a:pt x="1481221" y="817243"/>
                  </a:cubicBezTo>
                  <a:cubicBezTo>
                    <a:pt x="1504461" y="817243"/>
                    <a:pt x="1527565" y="813678"/>
                    <a:pt x="1550737" y="811896"/>
                  </a:cubicBezTo>
                  <a:cubicBezTo>
                    <a:pt x="1556084" y="808331"/>
                    <a:pt x="1561842" y="805315"/>
                    <a:pt x="1566779" y="801201"/>
                  </a:cubicBezTo>
                  <a:cubicBezTo>
                    <a:pt x="1572588" y="796360"/>
                    <a:pt x="1576529" y="789354"/>
                    <a:pt x="1582821" y="785159"/>
                  </a:cubicBezTo>
                  <a:cubicBezTo>
                    <a:pt x="1587511" y="782032"/>
                    <a:pt x="1593821" y="782332"/>
                    <a:pt x="1598863" y="779811"/>
                  </a:cubicBezTo>
                  <a:cubicBezTo>
                    <a:pt x="1604611" y="776937"/>
                    <a:pt x="1609558" y="772682"/>
                    <a:pt x="1614905" y="769117"/>
                  </a:cubicBezTo>
                  <a:cubicBezTo>
                    <a:pt x="1619485" y="755376"/>
                    <a:pt x="1622915" y="746451"/>
                    <a:pt x="1625600" y="731685"/>
                  </a:cubicBezTo>
                  <a:cubicBezTo>
                    <a:pt x="1633172" y="690038"/>
                    <a:pt x="1627199" y="704696"/>
                    <a:pt x="1636294" y="672864"/>
                  </a:cubicBezTo>
                  <a:cubicBezTo>
                    <a:pt x="1637843" y="667444"/>
                    <a:pt x="1638905" y="661749"/>
                    <a:pt x="1641642" y="656822"/>
                  </a:cubicBezTo>
                  <a:cubicBezTo>
                    <a:pt x="1650433" y="640999"/>
                    <a:pt x="1663823" y="620557"/>
                    <a:pt x="1679073" y="608696"/>
                  </a:cubicBezTo>
                  <a:cubicBezTo>
                    <a:pt x="1689219" y="600805"/>
                    <a:pt x="1711158" y="587306"/>
                    <a:pt x="1711158" y="587306"/>
                  </a:cubicBezTo>
                  <a:cubicBezTo>
                    <a:pt x="1719050" y="599144"/>
                    <a:pt x="1725541" y="611155"/>
                    <a:pt x="1737894" y="619390"/>
                  </a:cubicBezTo>
                  <a:cubicBezTo>
                    <a:pt x="1742584" y="622517"/>
                    <a:pt x="1748589" y="622955"/>
                    <a:pt x="1753937" y="624738"/>
                  </a:cubicBezTo>
                  <a:cubicBezTo>
                    <a:pt x="1775444" y="621153"/>
                    <a:pt x="1787026" y="623733"/>
                    <a:pt x="1802063" y="608696"/>
                  </a:cubicBezTo>
                  <a:cubicBezTo>
                    <a:pt x="1806608" y="604151"/>
                    <a:pt x="1809193" y="598001"/>
                    <a:pt x="1812758" y="592653"/>
                  </a:cubicBezTo>
                  <a:cubicBezTo>
                    <a:pt x="1814540" y="587306"/>
                    <a:pt x="1815584" y="581652"/>
                    <a:pt x="1818105" y="576611"/>
                  </a:cubicBezTo>
                  <a:cubicBezTo>
                    <a:pt x="1820979" y="570863"/>
                    <a:pt x="1826268" y="566476"/>
                    <a:pt x="1828800" y="560569"/>
                  </a:cubicBezTo>
                  <a:cubicBezTo>
                    <a:pt x="1831695" y="553814"/>
                    <a:pt x="1830071" y="545295"/>
                    <a:pt x="1834147" y="539180"/>
                  </a:cubicBezTo>
                  <a:cubicBezTo>
                    <a:pt x="1837712" y="533833"/>
                    <a:pt x="1844316" y="531095"/>
                    <a:pt x="1850189" y="528485"/>
                  </a:cubicBezTo>
                  <a:cubicBezTo>
                    <a:pt x="1860491" y="523906"/>
                    <a:pt x="1882273" y="517790"/>
                    <a:pt x="1882273" y="517790"/>
                  </a:cubicBezTo>
                  <a:cubicBezTo>
                    <a:pt x="1900098" y="519573"/>
                    <a:pt x="1918626" y="517870"/>
                    <a:pt x="1935747" y="523138"/>
                  </a:cubicBezTo>
                  <a:cubicBezTo>
                    <a:pt x="1942975" y="525362"/>
                    <a:pt x="1946047" y="534259"/>
                    <a:pt x="1951789" y="539180"/>
                  </a:cubicBezTo>
                  <a:cubicBezTo>
                    <a:pt x="1958556" y="544980"/>
                    <a:pt x="1966049" y="549875"/>
                    <a:pt x="1973179" y="555222"/>
                  </a:cubicBezTo>
                  <a:cubicBezTo>
                    <a:pt x="1990126" y="580644"/>
                    <a:pt x="1981841" y="565167"/>
                    <a:pt x="1994568" y="603348"/>
                  </a:cubicBezTo>
                  <a:cubicBezTo>
                    <a:pt x="2001698" y="624737"/>
                    <a:pt x="2007046" y="615825"/>
                    <a:pt x="2021305" y="630085"/>
                  </a:cubicBezTo>
                  <a:cubicBezTo>
                    <a:pt x="2027607" y="636387"/>
                    <a:pt x="2031547" y="644708"/>
                    <a:pt x="2037347" y="651475"/>
                  </a:cubicBezTo>
                  <a:cubicBezTo>
                    <a:pt x="2042268" y="657217"/>
                    <a:pt x="2048042" y="662170"/>
                    <a:pt x="2053389" y="667517"/>
                  </a:cubicBezTo>
                  <a:cubicBezTo>
                    <a:pt x="2066106" y="705664"/>
                    <a:pt x="2048073" y="659542"/>
                    <a:pt x="2074779" y="699601"/>
                  </a:cubicBezTo>
                  <a:cubicBezTo>
                    <a:pt x="2091075" y="724046"/>
                    <a:pt x="2065612" y="710805"/>
                    <a:pt x="2096168" y="720990"/>
                  </a:cubicBezTo>
                  <a:cubicBezTo>
                    <a:pt x="2137632" y="748634"/>
                    <a:pt x="2116058" y="738315"/>
                    <a:pt x="2160337" y="753075"/>
                  </a:cubicBezTo>
                  <a:cubicBezTo>
                    <a:pt x="2172531" y="757140"/>
                    <a:pt x="2180925" y="768716"/>
                    <a:pt x="2192421" y="774464"/>
                  </a:cubicBezTo>
                  <a:cubicBezTo>
                    <a:pt x="2199551" y="778029"/>
                    <a:pt x="2207586" y="780179"/>
                    <a:pt x="2213810" y="785159"/>
                  </a:cubicBezTo>
                  <a:cubicBezTo>
                    <a:pt x="2305225" y="858292"/>
                    <a:pt x="2204066" y="791815"/>
                    <a:pt x="2267284" y="827938"/>
                  </a:cubicBezTo>
                  <a:cubicBezTo>
                    <a:pt x="2272864" y="831126"/>
                    <a:pt x="2277229" y="836600"/>
                    <a:pt x="2283326" y="838632"/>
                  </a:cubicBezTo>
                  <a:cubicBezTo>
                    <a:pt x="2293612" y="842061"/>
                    <a:pt x="2304826" y="841628"/>
                    <a:pt x="2315410" y="843980"/>
                  </a:cubicBezTo>
                  <a:cubicBezTo>
                    <a:pt x="2320912" y="845203"/>
                    <a:pt x="2326105" y="847545"/>
                    <a:pt x="2331452" y="849327"/>
                  </a:cubicBezTo>
                  <a:cubicBezTo>
                    <a:pt x="2349277" y="847545"/>
                    <a:pt x="2367319" y="847281"/>
                    <a:pt x="2384926" y="843980"/>
                  </a:cubicBezTo>
                  <a:cubicBezTo>
                    <a:pt x="2396006" y="841902"/>
                    <a:pt x="2406315" y="836850"/>
                    <a:pt x="2417010" y="833285"/>
                  </a:cubicBezTo>
                  <a:lnTo>
                    <a:pt x="2449094" y="822590"/>
                  </a:lnTo>
                  <a:cubicBezTo>
                    <a:pt x="2456066" y="820266"/>
                    <a:pt x="2463354" y="819025"/>
                    <a:pt x="2470484" y="817243"/>
                  </a:cubicBezTo>
                  <a:cubicBezTo>
                    <a:pt x="2475831" y="813678"/>
                    <a:pt x="2482511" y="811567"/>
                    <a:pt x="2486526" y="806548"/>
                  </a:cubicBezTo>
                  <a:cubicBezTo>
                    <a:pt x="2490047" y="802147"/>
                    <a:pt x="2491873" y="796143"/>
                    <a:pt x="2491873" y="790506"/>
                  </a:cubicBezTo>
                  <a:cubicBezTo>
                    <a:pt x="2491873" y="765102"/>
                    <a:pt x="2486115" y="740326"/>
                    <a:pt x="2481179" y="715643"/>
                  </a:cubicBezTo>
                  <a:cubicBezTo>
                    <a:pt x="2479396" y="690689"/>
                    <a:pt x="2475831" y="665798"/>
                    <a:pt x="2475831" y="640780"/>
                  </a:cubicBezTo>
                  <a:cubicBezTo>
                    <a:pt x="2475831" y="234385"/>
                    <a:pt x="2473958" y="296731"/>
                    <a:pt x="2486526" y="57917"/>
                  </a:cubicBezTo>
                  <a:cubicBezTo>
                    <a:pt x="2484744" y="41875"/>
                    <a:pt x="2489187" y="23804"/>
                    <a:pt x="2481179" y="9790"/>
                  </a:cubicBezTo>
                  <a:cubicBezTo>
                    <a:pt x="2477991" y="4210"/>
                    <a:pt x="2471155" y="18228"/>
                    <a:pt x="2465137" y="20485"/>
                  </a:cubicBezTo>
                  <a:cubicBezTo>
                    <a:pt x="2456627" y="23676"/>
                    <a:pt x="2447484" y="25524"/>
                    <a:pt x="2438400" y="25832"/>
                  </a:cubicBezTo>
                  <a:cubicBezTo>
                    <a:pt x="2342186" y="29094"/>
                    <a:pt x="2245895" y="29397"/>
                    <a:pt x="2149642" y="31180"/>
                  </a:cubicBezTo>
                  <a:lnTo>
                    <a:pt x="2048042" y="25832"/>
                  </a:lnTo>
                  <a:cubicBezTo>
                    <a:pt x="2021080" y="23906"/>
                    <a:pt x="1989586" y="19009"/>
                    <a:pt x="1962484" y="15138"/>
                  </a:cubicBezTo>
                  <a:lnTo>
                    <a:pt x="1871579" y="20485"/>
                  </a:lnTo>
                  <a:lnTo>
                    <a:pt x="1695115" y="25832"/>
                  </a:lnTo>
                  <a:lnTo>
                    <a:pt x="1572126" y="31180"/>
                  </a:lnTo>
                  <a:cubicBezTo>
                    <a:pt x="1219479" y="17615"/>
                    <a:pt x="1660033" y="31180"/>
                    <a:pt x="1278021" y="31180"/>
                  </a:cubicBezTo>
                  <a:cubicBezTo>
                    <a:pt x="1194226" y="31180"/>
                    <a:pt x="1110470" y="27615"/>
                    <a:pt x="1026694" y="25832"/>
                  </a:cubicBezTo>
                  <a:cubicBezTo>
                    <a:pt x="873599" y="10523"/>
                    <a:pt x="955547" y="13761"/>
                    <a:pt x="780715" y="20485"/>
                  </a:cubicBezTo>
                  <a:cubicBezTo>
                    <a:pt x="722717" y="39817"/>
                    <a:pt x="767519" y="26986"/>
                    <a:pt x="630989" y="20485"/>
                  </a:cubicBezTo>
                  <a:cubicBezTo>
                    <a:pt x="600669" y="19041"/>
                    <a:pt x="570386" y="16920"/>
                    <a:pt x="540084" y="15138"/>
                  </a:cubicBezTo>
                  <a:cubicBezTo>
                    <a:pt x="465221" y="16920"/>
                    <a:pt x="390379" y="20485"/>
                    <a:pt x="315494" y="20485"/>
                  </a:cubicBezTo>
                  <a:cubicBezTo>
                    <a:pt x="276240" y="20485"/>
                    <a:pt x="237098" y="14320"/>
                    <a:pt x="197852" y="15138"/>
                  </a:cubicBezTo>
                  <a:cubicBezTo>
                    <a:pt x="57044" y="18071"/>
                    <a:pt x="58821" y="-20346"/>
                    <a:pt x="74863" y="15138"/>
                  </a:cubicBezTo>
                  <a:close/>
                </a:path>
              </a:pathLst>
            </a:custGeom>
            <a:noFill/>
            <a:ln w="190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>
                <a:solidFill>
                  <a:srgbClr val="77F999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92696" y="2987824"/>
              <a:ext cx="43794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rgbClr val="77F999"/>
                  </a:solidFill>
                </a:rPr>
                <a:t>(A)</a:t>
              </a:r>
            </a:p>
          </p:txBody>
        </p:sp>
      </p:grp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3172985"/>
              </p:ext>
            </p:extLst>
          </p:nvPr>
        </p:nvGraphicFramePr>
        <p:xfrm>
          <a:off x="2527814" y="3933056"/>
          <a:ext cx="352088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131354" y="3861048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77F999"/>
                </a:solidFill>
              </a:rPr>
              <a:t>(B)</a:t>
            </a:r>
          </a:p>
        </p:txBody>
      </p:sp>
    </p:spTree>
    <p:extLst>
      <p:ext uri="{BB962C8B-B14F-4D97-AF65-F5344CB8AC3E}">
        <p14:creationId xmlns:p14="http://schemas.microsoft.com/office/powerpoint/2010/main" val="148703543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580056"/>
            <a:ext cx="2765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Epigenetic Ageing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1720" y="1340768"/>
            <a:ext cx="5217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replicative senescence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1720" y="1853302"/>
            <a:ext cx="507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frequency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1720" y="2365836"/>
            <a:ext cx="4310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rate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7486" y="3390904"/>
            <a:ext cx="5105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impeded by telomere maintenance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67486" y="3903439"/>
            <a:ext cx="3896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prevented by immortality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15816" y="4530489"/>
            <a:ext cx="3427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Retarded by Rapamycin!!!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2745" y="5127575"/>
            <a:ext cx="48595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77F999"/>
                </a:solidFill>
              </a:rPr>
              <a:t>What is Rapamycin doing to the cells?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51720" y="2878370"/>
            <a:ext cx="5746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somatic cell differentiation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1187624" y="3109202"/>
            <a:ext cx="576064" cy="0"/>
          </a:xfrm>
          <a:prstGeom prst="straightConnector1">
            <a:avLst/>
          </a:prstGeom>
          <a:ln>
            <a:solidFill>
              <a:srgbClr val="77F999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952080" y="5125660"/>
            <a:ext cx="3469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77F999"/>
                </a:solidFill>
              </a:rPr>
              <a:t>What is Rapamycin doing?</a:t>
            </a:r>
          </a:p>
        </p:txBody>
      </p:sp>
    </p:spTree>
    <p:extLst>
      <p:ext uri="{BB962C8B-B14F-4D97-AF65-F5344CB8AC3E}">
        <p14:creationId xmlns:p14="http://schemas.microsoft.com/office/powerpoint/2010/main" val="384056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75856" y="580056"/>
            <a:ext cx="2765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</a:rPr>
              <a:t>Epigenetic Ageing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1720" y="1340768"/>
            <a:ext cx="5217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replicative senescence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1720" y="1853302"/>
            <a:ext cx="50722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frequency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51720" y="2365836"/>
            <a:ext cx="4310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replication rate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7486" y="3390904"/>
            <a:ext cx="5105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impeded by telomere maintenance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67486" y="3903439"/>
            <a:ext cx="38964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prevented by immortality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38565" y="4554804"/>
            <a:ext cx="3427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Retarded by Rapamycin!!!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51720" y="2878370"/>
            <a:ext cx="57468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Not a measure of somatic cell differentiation</a:t>
            </a:r>
          </a:p>
        </p:txBody>
      </p:sp>
      <p:pic>
        <p:nvPicPr>
          <p:cNvPr id="11" name="Picture 4" descr="Related image">
            <a:hlinkClick r:id="rId2"/>
            <a:extLst>
              <a:ext uri="{FF2B5EF4-FFF2-40B4-BE49-F238E27FC236}">
                <a16:creationId xmlns:a16="http://schemas.microsoft.com/office/drawing/2014/main" xmlns="" id="{B292ED86-6C94-415E-9452-A9894FB978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013376"/>
            <a:ext cx="209912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2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/>
          </p:nvPr>
        </p:nvGraphicFramePr>
        <p:xfrm>
          <a:off x="323528" y="188640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/>
          </p:nvPr>
        </p:nvGraphicFramePr>
        <p:xfrm>
          <a:off x="5004048" y="181634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/>
          </p:nvPr>
        </p:nvGraphicFramePr>
        <p:xfrm>
          <a:off x="2627784" y="3429000"/>
          <a:ext cx="3600000" cy="32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8615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Graphic spid="5" grpId="0">
        <p:bldAsOne/>
      </p:bldGraphic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95739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707904" y="1415678"/>
            <a:ext cx="2006510" cy="107721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solidFill>
                  <a:srgbClr val="FFC000"/>
                </a:solidFill>
              </a:rPr>
              <a:t>Epigenetic 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Ageing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615472" y="2301544"/>
            <a:ext cx="2888356" cy="1382389"/>
            <a:chOff x="5615472" y="2301544"/>
            <a:chExt cx="2888356" cy="1382389"/>
          </a:xfrm>
        </p:grpSpPr>
        <p:sp>
          <p:nvSpPr>
            <p:cNvPr id="2" name="TextBox 1"/>
            <p:cNvSpPr txBox="1"/>
            <p:nvPr/>
          </p:nvSpPr>
          <p:spPr>
            <a:xfrm>
              <a:off x="5615472" y="2852936"/>
              <a:ext cx="288835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Study of Accelerated </a:t>
              </a:r>
            </a:p>
            <a:p>
              <a:pPr algn="ctr"/>
              <a:r>
                <a:rPr lang="en-GB" sz="2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Epigenetic Ageing</a:t>
              </a:r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5868144" y="2301544"/>
              <a:ext cx="1229351" cy="505797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867368" y="2301544"/>
            <a:ext cx="3028458" cy="1413604"/>
            <a:chOff x="867368" y="2301544"/>
            <a:chExt cx="3028458" cy="1413604"/>
          </a:xfrm>
        </p:grpSpPr>
        <p:cxnSp>
          <p:nvCxnSpPr>
            <p:cNvPr id="5" name="Straight Arrow Connector 4"/>
            <p:cNvCxnSpPr/>
            <p:nvPr/>
          </p:nvCxnSpPr>
          <p:spPr>
            <a:xfrm flipH="1">
              <a:off x="2351617" y="2301544"/>
              <a:ext cx="1229351" cy="505797"/>
            </a:xfrm>
            <a:prstGeom prst="straightConnector1">
              <a:avLst/>
            </a:prstGeom>
            <a:ln w="57150"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867368" y="2884151"/>
              <a:ext cx="302845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Study of the Nature of</a:t>
              </a:r>
            </a:p>
            <a:p>
              <a:pPr algn="ctr"/>
              <a:r>
                <a:rPr lang="en-GB" sz="24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</a:rPr>
                <a:t>Epigenetic Ageing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786940" y="3933055"/>
            <a:ext cx="26988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77F999"/>
                </a:solidFill>
              </a:rPr>
              <a:t>GWAS:</a:t>
            </a:r>
          </a:p>
          <a:p>
            <a:pPr algn="ctr"/>
            <a:r>
              <a:rPr lang="en-GB" dirty="0">
                <a:solidFill>
                  <a:srgbClr val="77F999"/>
                </a:solidFill>
              </a:rPr>
              <a:t>Association between SNPs </a:t>
            </a:r>
          </a:p>
          <a:p>
            <a:pPr algn="ctr"/>
            <a:r>
              <a:rPr lang="en-GB" dirty="0">
                <a:solidFill>
                  <a:srgbClr val="77F999"/>
                </a:solidFill>
              </a:rPr>
              <a:t>and </a:t>
            </a:r>
          </a:p>
          <a:p>
            <a:pPr algn="ctr"/>
            <a:r>
              <a:rPr lang="en-GB" dirty="0">
                <a:solidFill>
                  <a:srgbClr val="77F999"/>
                </a:solidFill>
              </a:rPr>
              <a:t>Accelerated Ageing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568" y="3933055"/>
            <a:ext cx="34270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</a:rPr>
              <a:t>Retarded by Rapamycin!!!</a:t>
            </a:r>
          </a:p>
        </p:txBody>
      </p:sp>
    </p:spTree>
    <p:extLst>
      <p:ext uri="{BB962C8B-B14F-4D97-AF65-F5344CB8AC3E}">
        <p14:creationId xmlns:p14="http://schemas.microsoft.com/office/powerpoint/2010/main" val="358628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27584" y="622930"/>
            <a:ext cx="7344816" cy="5951834"/>
            <a:chOff x="611560" y="453083"/>
            <a:chExt cx="7344816" cy="5951834"/>
          </a:xfrm>
        </p:grpSpPr>
        <p:pic>
          <p:nvPicPr>
            <p:cNvPr id="2050" name="Picture 2" descr="Image result for Genetic variants near MLST8 amd DHX57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53083"/>
              <a:ext cx="7344816" cy="5951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ounded Rectangle 2"/>
            <p:cNvSpPr/>
            <p:nvPr/>
          </p:nvSpPr>
          <p:spPr>
            <a:xfrm>
              <a:off x="6372200" y="908720"/>
              <a:ext cx="432048" cy="144016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92865" y="134868"/>
            <a:ext cx="795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Genome-wide search for SNPs that correlate with accelerated ageing in cerebellum</a:t>
            </a:r>
          </a:p>
        </p:txBody>
      </p:sp>
      <p:sp>
        <p:nvSpPr>
          <p:cNvPr id="7" name="Rectangle 6"/>
          <p:cNvSpPr/>
          <p:nvPr/>
        </p:nvSpPr>
        <p:spPr>
          <a:xfrm>
            <a:off x="1403648" y="895657"/>
            <a:ext cx="6192688" cy="12241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40647" y="3703969"/>
            <a:ext cx="3888432" cy="2857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698598" y="3703969"/>
            <a:ext cx="3443321" cy="2857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694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6146" name="Picture 2" descr="Image result for MLST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45352"/>
            <a:ext cx="6237406" cy="38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88375" y="3890258"/>
            <a:ext cx="201622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FKBP12-Rapamycin</a:t>
            </a:r>
          </a:p>
        </p:txBody>
      </p:sp>
      <p:pic>
        <p:nvPicPr>
          <p:cNvPr id="6148" name="Picture 4" descr="Image result for epigenetic cloc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01124"/>
            <a:ext cx="27622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1853432" y="1161331"/>
            <a:ext cx="3942704" cy="2117797"/>
            <a:chOff x="1853432" y="1161331"/>
            <a:chExt cx="3942704" cy="2117797"/>
          </a:xfrm>
        </p:grpSpPr>
        <p:sp>
          <p:nvSpPr>
            <p:cNvPr id="4" name="TextBox 3"/>
            <p:cNvSpPr txBox="1"/>
            <p:nvPr/>
          </p:nvSpPr>
          <p:spPr>
            <a:xfrm>
              <a:off x="1853432" y="1820563"/>
              <a:ext cx="293214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Age-acceleration </a:t>
              </a:r>
              <a:r>
                <a:rPr lang="en-GB" i="1" dirty="0">
                  <a:solidFill>
                    <a:srgbClr val="77F999"/>
                  </a:solidFill>
                </a:rPr>
                <a:t>in vivo </a:t>
              </a:r>
              <a:r>
                <a:rPr lang="en-GB" dirty="0">
                  <a:solidFill>
                    <a:srgbClr val="FFC000"/>
                  </a:solidFill>
                </a:rPr>
                <a:t>SNPs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from GWAS</a:t>
              </a:r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3291622" y="2451128"/>
              <a:ext cx="0" cy="828000"/>
            </a:xfrm>
            <a:prstGeom prst="line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4"/>
            <p:cNvGrpSpPr/>
            <p:nvPr/>
          </p:nvGrpSpPr>
          <p:grpSpPr>
            <a:xfrm>
              <a:off x="3291622" y="1161331"/>
              <a:ext cx="2504514" cy="659232"/>
              <a:chOff x="3291622" y="1161331"/>
              <a:chExt cx="2504514" cy="659232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 flipH="1">
                <a:off x="3291622" y="1161331"/>
                <a:ext cx="2504514" cy="0"/>
              </a:xfrm>
              <a:prstGeom prst="lin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/>
              <p:nvPr/>
            </p:nvCxnSpPr>
            <p:spPr>
              <a:xfrm>
                <a:off x="3303739" y="1161331"/>
                <a:ext cx="0" cy="659232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/>
          <p:cNvGrpSpPr/>
          <p:nvPr/>
        </p:nvGrpSpPr>
        <p:grpSpPr>
          <a:xfrm>
            <a:off x="6108966" y="2565016"/>
            <a:ext cx="2783514" cy="1975296"/>
            <a:chOff x="6108966" y="2565016"/>
            <a:chExt cx="2783514" cy="1975296"/>
          </a:xfrm>
        </p:grpSpPr>
        <p:sp>
          <p:nvSpPr>
            <p:cNvPr id="9" name="TextBox 8"/>
            <p:cNvSpPr txBox="1"/>
            <p:nvPr/>
          </p:nvSpPr>
          <p:spPr>
            <a:xfrm>
              <a:off x="6958296" y="3616982"/>
              <a:ext cx="1934184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Age-deceleration 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effect from </a:t>
              </a:r>
              <a:r>
                <a:rPr lang="en-GB" i="1" dirty="0">
                  <a:solidFill>
                    <a:srgbClr val="77F999"/>
                  </a:solidFill>
                </a:rPr>
                <a:t>In vitro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Ageing assay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 rot="5400000">
              <a:off x="6504966" y="3705608"/>
              <a:ext cx="0" cy="792000"/>
            </a:xfrm>
            <a:prstGeom prst="line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524328" y="2565016"/>
              <a:ext cx="0" cy="1008000"/>
            </a:xfrm>
            <a:prstGeom prst="line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6682808" y="1923654"/>
            <a:ext cx="1685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Human-derived</a:t>
            </a:r>
          </a:p>
          <a:p>
            <a:pPr algn="ctr"/>
            <a:r>
              <a:rPr lang="en-GB" dirty="0">
                <a:solidFill>
                  <a:srgbClr val="FFC000"/>
                </a:solidFill>
              </a:rPr>
              <a:t>Epigenetic clock</a:t>
            </a:r>
          </a:p>
        </p:txBody>
      </p:sp>
      <p:pic>
        <p:nvPicPr>
          <p:cNvPr id="4098" name="Picture 2" descr="Image result for rapamyci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870" y="4617352"/>
            <a:ext cx="295132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24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5498" y="-3810"/>
            <a:ext cx="9180000" cy="6912000"/>
          </a:xfrm>
          <a:prstGeom prst="rect">
            <a:avLst/>
          </a:prstGeom>
          <a:gradFill flip="none" rotWithShape="1">
            <a:gsLst>
              <a:gs pos="0">
                <a:srgbClr val="032571">
                  <a:shade val="30000"/>
                  <a:satMod val="115000"/>
                </a:srgbClr>
              </a:gs>
              <a:gs pos="50000">
                <a:srgbClr val="032571">
                  <a:shade val="67500"/>
                  <a:satMod val="115000"/>
                </a:srgb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4A326ACD-E442-4E0B-8680-E0B43313D1CD}"/>
              </a:ext>
            </a:extLst>
          </p:cNvPr>
          <p:cNvSpPr txBox="1"/>
          <p:nvPr/>
        </p:nvSpPr>
        <p:spPr>
          <a:xfrm>
            <a:off x="727351" y="18746"/>
            <a:ext cx="754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Young</a:t>
            </a:r>
          </a:p>
        </p:txBody>
      </p:sp>
      <p:pic>
        <p:nvPicPr>
          <p:cNvPr id="153" name="Picture 2">
            <a:extLst>
              <a:ext uri="{FF2B5EF4-FFF2-40B4-BE49-F238E27FC236}">
                <a16:creationId xmlns:a16="http://schemas.microsoft.com/office/drawing/2014/main" xmlns="" id="{E7894C53-349A-47F0-923C-64949140A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04" y="2452392"/>
            <a:ext cx="1273732" cy="18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A6B74C40-926F-4D30-8469-F3D16878CE46}"/>
              </a:ext>
            </a:extLst>
          </p:cNvPr>
          <p:cNvGrpSpPr/>
          <p:nvPr/>
        </p:nvGrpSpPr>
        <p:grpSpPr>
          <a:xfrm>
            <a:off x="1825186" y="2457736"/>
            <a:ext cx="3353804" cy="1872000"/>
            <a:chOff x="1843856" y="2446766"/>
            <a:chExt cx="3353804" cy="1872000"/>
          </a:xfrm>
        </p:grpSpPr>
        <p:cxnSp>
          <p:nvCxnSpPr>
            <p:cNvPr id="160" name="Straight Arrow Connector 159">
              <a:extLst>
                <a:ext uri="{FF2B5EF4-FFF2-40B4-BE49-F238E27FC236}">
                  <a16:creationId xmlns:a16="http://schemas.microsoft.com/office/drawing/2014/main" xmlns="" id="{E73F0744-E469-47A2-8AFD-C695AB48C277}"/>
                </a:ext>
              </a:extLst>
            </p:cNvPr>
            <p:cNvCxnSpPr/>
            <p:nvPr/>
          </p:nvCxnSpPr>
          <p:spPr>
            <a:xfrm>
              <a:off x="1843856" y="3419880"/>
              <a:ext cx="1673969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1" name="Group 160">
              <a:extLst>
                <a:ext uri="{FF2B5EF4-FFF2-40B4-BE49-F238E27FC236}">
                  <a16:creationId xmlns:a16="http://schemas.microsoft.com/office/drawing/2014/main" xmlns="" id="{91919E54-6B32-45F8-8964-0AB4A9444246}"/>
                </a:ext>
              </a:extLst>
            </p:cNvPr>
            <p:cNvGrpSpPr/>
            <p:nvPr/>
          </p:nvGrpSpPr>
          <p:grpSpPr>
            <a:xfrm>
              <a:off x="3923928" y="2446766"/>
              <a:ext cx="1273732" cy="1872000"/>
              <a:chOff x="4211960" y="379466"/>
              <a:chExt cx="1371864" cy="2016224"/>
            </a:xfrm>
          </p:grpSpPr>
          <p:pic>
            <p:nvPicPr>
              <p:cNvPr id="162" name="Picture 2">
                <a:extLst>
                  <a:ext uri="{FF2B5EF4-FFF2-40B4-BE49-F238E27FC236}">
                    <a16:creationId xmlns:a16="http://schemas.microsoft.com/office/drawing/2014/main" xmlns="" id="{B09C0287-69BF-48DB-ADF0-A05ECD55DB3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1960" y="379466"/>
                <a:ext cx="1371864" cy="2016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3" name="Oval 162">
                <a:extLst>
                  <a:ext uri="{FF2B5EF4-FFF2-40B4-BE49-F238E27FC236}">
                    <a16:creationId xmlns:a16="http://schemas.microsoft.com/office/drawing/2014/main" xmlns="" id="{0A95A501-666B-4468-A644-FAEA93DC05AD}"/>
                  </a:ext>
                </a:extLst>
              </p:cNvPr>
              <p:cNvSpPr/>
              <p:nvPr/>
            </p:nvSpPr>
            <p:spPr>
              <a:xfrm>
                <a:off x="5171657" y="423086"/>
                <a:ext cx="155094" cy="38774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xmlns="" id="{30937836-9263-4A8F-99FE-89B45A34047B}"/>
                </a:ext>
              </a:extLst>
            </p:cNvPr>
            <p:cNvSpPr/>
            <p:nvPr/>
          </p:nvSpPr>
          <p:spPr>
            <a:xfrm>
              <a:off x="4211976" y="2484270"/>
              <a:ext cx="144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xmlns="" id="{2BF9E914-0845-44D8-AFF5-FFFD8042DBFC}"/>
                </a:ext>
              </a:extLst>
            </p:cNvPr>
            <p:cNvSpPr/>
            <p:nvPr/>
          </p:nvSpPr>
          <p:spPr>
            <a:xfrm>
              <a:off x="4128326" y="4219592"/>
              <a:ext cx="144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Oval 169">
              <a:extLst>
                <a:ext uri="{FF2B5EF4-FFF2-40B4-BE49-F238E27FC236}">
                  <a16:creationId xmlns:a16="http://schemas.microsoft.com/office/drawing/2014/main" xmlns="" id="{B7494BFD-93A1-4A46-B664-D2381574B445}"/>
                </a:ext>
              </a:extLst>
            </p:cNvPr>
            <p:cNvSpPr/>
            <p:nvPr/>
          </p:nvSpPr>
          <p:spPr>
            <a:xfrm>
              <a:off x="4860032" y="4238340"/>
              <a:ext cx="144000" cy="36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83680A8-38F4-4785-801C-F7E81002B0B9}"/>
              </a:ext>
            </a:extLst>
          </p:cNvPr>
          <p:cNvGrpSpPr/>
          <p:nvPr/>
        </p:nvGrpSpPr>
        <p:grpSpPr>
          <a:xfrm>
            <a:off x="1979712" y="-1506"/>
            <a:ext cx="3240360" cy="3015226"/>
            <a:chOff x="1979712" y="-1506"/>
            <a:chExt cx="3240360" cy="3015226"/>
          </a:xfrm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6340" y="399812"/>
              <a:ext cx="1273732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8" name="Oval 117">
              <a:extLst>
                <a:ext uri="{FF2B5EF4-FFF2-40B4-BE49-F238E27FC236}">
                  <a16:creationId xmlns:a16="http://schemas.microsoft.com/office/drawing/2014/main" xmlns="" id="{D29B891D-2FC5-4B3F-A180-42F3EEE91F05}"/>
                </a:ext>
              </a:extLst>
            </p:cNvPr>
            <p:cNvSpPr/>
            <p:nvPr/>
          </p:nvSpPr>
          <p:spPr>
            <a:xfrm>
              <a:off x="4221529" y="73032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Oval 122">
              <a:extLst>
                <a:ext uri="{FF2B5EF4-FFF2-40B4-BE49-F238E27FC236}">
                  <a16:creationId xmlns:a16="http://schemas.microsoft.com/office/drawing/2014/main" xmlns="" id="{A97EC6D4-FC28-4C2B-B8E7-8BBD4F357655}"/>
                </a:ext>
              </a:extLst>
            </p:cNvPr>
            <p:cNvSpPr/>
            <p:nvPr/>
          </p:nvSpPr>
          <p:spPr>
            <a:xfrm>
              <a:off x="4404903" y="904494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xmlns="" id="{C8E4AED2-AD67-42CC-9EC1-49623CD0B944}"/>
                </a:ext>
              </a:extLst>
            </p:cNvPr>
            <p:cNvSpPr/>
            <p:nvPr/>
          </p:nvSpPr>
          <p:spPr>
            <a:xfrm>
              <a:off x="4928229" y="680086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xmlns="" id="{310B78E6-EF89-4F80-BA51-EBA64D6B8F57}"/>
                </a:ext>
              </a:extLst>
            </p:cNvPr>
            <p:cNvSpPr/>
            <p:nvPr/>
          </p:nvSpPr>
          <p:spPr>
            <a:xfrm>
              <a:off x="4815171" y="1400174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xmlns="" id="{DE997531-E361-4A27-BAFC-008EBFBF9EE4}"/>
                </a:ext>
              </a:extLst>
            </p:cNvPr>
            <p:cNvSpPr/>
            <p:nvPr/>
          </p:nvSpPr>
          <p:spPr>
            <a:xfrm>
              <a:off x="4743171" y="1704974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xmlns="" id="{66E1ECAB-8DBD-4163-9891-0F23130849E3}"/>
                </a:ext>
              </a:extLst>
            </p:cNvPr>
            <p:cNvSpPr/>
            <p:nvPr/>
          </p:nvSpPr>
          <p:spPr>
            <a:xfrm>
              <a:off x="4887179" y="2048246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132" name="Oval 131">
              <a:extLst>
                <a:ext uri="{FF2B5EF4-FFF2-40B4-BE49-F238E27FC236}">
                  <a16:creationId xmlns:a16="http://schemas.microsoft.com/office/drawing/2014/main" xmlns="" id="{F22E34AF-76A9-4651-AADA-D7608B5E50F3}"/>
                </a:ext>
              </a:extLst>
            </p:cNvPr>
            <p:cNvSpPr/>
            <p:nvPr/>
          </p:nvSpPr>
          <p:spPr>
            <a:xfrm>
              <a:off x="4095091" y="1912606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>
              <a:extLst>
                <a:ext uri="{FF2B5EF4-FFF2-40B4-BE49-F238E27FC236}">
                  <a16:creationId xmlns:a16="http://schemas.microsoft.com/office/drawing/2014/main" xmlns="" id="{17A4BAF3-0568-4E39-81FF-30EB68E7F20A}"/>
                </a:ext>
              </a:extLst>
            </p:cNvPr>
            <p:cNvSpPr/>
            <p:nvPr/>
          </p:nvSpPr>
          <p:spPr>
            <a:xfrm>
              <a:off x="4355976" y="155679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TextBox 150">
              <a:extLst>
                <a:ext uri="{FF2B5EF4-FFF2-40B4-BE49-F238E27FC236}">
                  <a16:creationId xmlns:a16="http://schemas.microsoft.com/office/drawing/2014/main" xmlns="" id="{184304D7-93B8-46EF-A93C-3AB897A5316B}"/>
                </a:ext>
              </a:extLst>
            </p:cNvPr>
            <p:cNvSpPr txBox="1"/>
            <p:nvPr/>
          </p:nvSpPr>
          <p:spPr>
            <a:xfrm>
              <a:off x="3932554" y="-1506"/>
              <a:ext cx="12551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Middle Age</a:t>
              </a:r>
            </a:p>
          </p:txBody>
        </p:sp>
        <p:cxnSp>
          <p:nvCxnSpPr>
            <p:cNvPr id="259" name="Straight Arrow Connector 258">
              <a:extLst>
                <a:ext uri="{FF2B5EF4-FFF2-40B4-BE49-F238E27FC236}">
                  <a16:creationId xmlns:a16="http://schemas.microsoft.com/office/drawing/2014/main" xmlns="" id="{36B82DEA-E2F2-40E2-BF5A-256AB536A80F}"/>
                </a:ext>
              </a:extLst>
            </p:cNvPr>
            <p:cNvCxnSpPr/>
            <p:nvPr/>
          </p:nvCxnSpPr>
          <p:spPr>
            <a:xfrm flipV="1">
              <a:off x="1979712" y="1322158"/>
              <a:ext cx="1656184" cy="1691562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57B0FC02-A1C0-4D6C-938D-C1FDC61B6619}"/>
              </a:ext>
            </a:extLst>
          </p:cNvPr>
          <p:cNvGrpSpPr/>
          <p:nvPr/>
        </p:nvGrpSpPr>
        <p:grpSpPr>
          <a:xfrm>
            <a:off x="1954660" y="3790449"/>
            <a:ext cx="3200163" cy="2771474"/>
            <a:chOff x="1997497" y="3609646"/>
            <a:chExt cx="3200163" cy="2771474"/>
          </a:xfrm>
        </p:grpSpPr>
        <p:pic>
          <p:nvPicPr>
            <p:cNvPr id="172" name="Picture 2">
              <a:extLst>
                <a:ext uri="{FF2B5EF4-FFF2-40B4-BE49-F238E27FC236}">
                  <a16:creationId xmlns:a16="http://schemas.microsoft.com/office/drawing/2014/main" xmlns="" id="{CEC385EB-BCB4-4DEA-B3C0-DBB79E3F39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4509120"/>
              <a:ext cx="1273732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3" name="Oval 172">
              <a:extLst>
                <a:ext uri="{FF2B5EF4-FFF2-40B4-BE49-F238E27FC236}">
                  <a16:creationId xmlns:a16="http://schemas.microsoft.com/office/drawing/2014/main" xmlns="" id="{1DC8759A-EDDA-4B4B-B5B2-F2407B2587F6}"/>
                </a:ext>
              </a:extLst>
            </p:cNvPr>
            <p:cNvSpPr/>
            <p:nvPr/>
          </p:nvSpPr>
          <p:spPr>
            <a:xfrm>
              <a:off x="4931400" y="4787762"/>
              <a:ext cx="10800" cy="10800"/>
            </a:xfrm>
            <a:prstGeom prst="ellipse">
              <a:avLst/>
            </a:prstGeom>
            <a:solidFill>
              <a:srgbClr val="77F999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4" name="Oval 173">
              <a:extLst>
                <a:ext uri="{FF2B5EF4-FFF2-40B4-BE49-F238E27FC236}">
                  <a16:creationId xmlns:a16="http://schemas.microsoft.com/office/drawing/2014/main" xmlns="" id="{32A0A5B4-E214-415D-9859-6B10B344A4EB}"/>
                </a:ext>
              </a:extLst>
            </p:cNvPr>
            <p:cNvSpPr/>
            <p:nvPr/>
          </p:nvSpPr>
          <p:spPr>
            <a:xfrm>
              <a:off x="4920600" y="49401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5" name="Oval 174">
              <a:extLst>
                <a:ext uri="{FF2B5EF4-FFF2-40B4-BE49-F238E27FC236}">
                  <a16:creationId xmlns:a16="http://schemas.microsoft.com/office/drawing/2014/main" xmlns="" id="{51347996-0902-4EBA-BFEF-ED9B33AC8FC0}"/>
                </a:ext>
              </a:extLst>
            </p:cNvPr>
            <p:cNvSpPr/>
            <p:nvPr/>
          </p:nvSpPr>
          <p:spPr>
            <a:xfrm>
              <a:off x="4879488" y="50925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6" name="Oval 175">
              <a:extLst>
                <a:ext uri="{FF2B5EF4-FFF2-40B4-BE49-F238E27FC236}">
                  <a16:creationId xmlns:a16="http://schemas.microsoft.com/office/drawing/2014/main" xmlns="" id="{AA23467A-FF6A-4BAF-AEAE-FAC47097443D}"/>
                </a:ext>
              </a:extLst>
            </p:cNvPr>
            <p:cNvSpPr/>
            <p:nvPr/>
          </p:nvSpPr>
          <p:spPr>
            <a:xfrm>
              <a:off x="4715376" y="52449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7" name="Oval 176">
              <a:extLst>
                <a:ext uri="{FF2B5EF4-FFF2-40B4-BE49-F238E27FC236}">
                  <a16:creationId xmlns:a16="http://schemas.microsoft.com/office/drawing/2014/main" xmlns="" id="{2416608E-85C6-43CA-9B12-EFFB1448B02F}"/>
                </a:ext>
              </a:extLst>
            </p:cNvPr>
            <p:cNvSpPr/>
            <p:nvPr/>
          </p:nvSpPr>
          <p:spPr>
            <a:xfrm>
              <a:off x="4655088" y="5147794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xmlns="" id="{5A6C5504-4E04-4567-BA18-A18FCFF6F204}"/>
                </a:ext>
              </a:extLst>
            </p:cNvPr>
            <p:cNvSpPr/>
            <p:nvPr/>
          </p:nvSpPr>
          <p:spPr>
            <a:xfrm>
              <a:off x="4807488" y="48597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9" name="Oval 178">
              <a:extLst>
                <a:ext uri="{FF2B5EF4-FFF2-40B4-BE49-F238E27FC236}">
                  <a16:creationId xmlns:a16="http://schemas.microsoft.com/office/drawing/2014/main" xmlns="" id="{E86C4E96-C8CF-4248-9EC7-DCA34B58428E}"/>
                </a:ext>
              </a:extLst>
            </p:cNvPr>
            <p:cNvSpPr/>
            <p:nvPr/>
          </p:nvSpPr>
          <p:spPr>
            <a:xfrm>
              <a:off x="4694528" y="50121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xmlns="" id="{4BD0EBCD-883C-4141-A87E-6ECC2D4CC4D4}"/>
                </a:ext>
              </a:extLst>
            </p:cNvPr>
            <p:cNvSpPr/>
            <p:nvPr/>
          </p:nvSpPr>
          <p:spPr>
            <a:xfrm>
              <a:off x="4846928" y="5164562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1" name="Oval 180">
              <a:extLst>
                <a:ext uri="{FF2B5EF4-FFF2-40B4-BE49-F238E27FC236}">
                  <a16:creationId xmlns:a16="http://schemas.microsoft.com/office/drawing/2014/main" xmlns="" id="{1FB451E2-D2AA-47AE-A651-991C5C43D6CC}"/>
                </a:ext>
              </a:extLst>
            </p:cNvPr>
            <p:cNvSpPr/>
            <p:nvPr/>
          </p:nvSpPr>
          <p:spPr>
            <a:xfrm>
              <a:off x="4734426" y="499297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xmlns="" id="{4D7892DF-35E5-4B51-AAE1-7F266E49E3EB}"/>
                </a:ext>
              </a:extLst>
            </p:cNvPr>
            <p:cNvSpPr/>
            <p:nvPr/>
          </p:nvSpPr>
          <p:spPr>
            <a:xfrm>
              <a:off x="4787384" y="50925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3" name="Oval 182">
              <a:extLst>
                <a:ext uri="{FF2B5EF4-FFF2-40B4-BE49-F238E27FC236}">
                  <a16:creationId xmlns:a16="http://schemas.microsoft.com/office/drawing/2014/main" xmlns="" id="{B292A4B7-D477-42EF-B3E8-6009C764BED1}"/>
                </a:ext>
              </a:extLst>
            </p:cNvPr>
            <p:cNvSpPr/>
            <p:nvPr/>
          </p:nvSpPr>
          <p:spPr>
            <a:xfrm>
              <a:off x="4931400" y="488058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4" name="Oval 183">
              <a:extLst>
                <a:ext uri="{FF2B5EF4-FFF2-40B4-BE49-F238E27FC236}">
                  <a16:creationId xmlns:a16="http://schemas.microsoft.com/office/drawing/2014/main" xmlns="" id="{BAD11AEE-06AB-4DF2-BF10-D3DB6C112EAF}"/>
                </a:ext>
              </a:extLst>
            </p:cNvPr>
            <p:cNvSpPr/>
            <p:nvPr/>
          </p:nvSpPr>
          <p:spPr>
            <a:xfrm>
              <a:off x="4859392" y="47877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5" name="Oval 184">
              <a:extLst>
                <a:ext uri="{FF2B5EF4-FFF2-40B4-BE49-F238E27FC236}">
                  <a16:creationId xmlns:a16="http://schemas.microsoft.com/office/drawing/2014/main" xmlns="" id="{44DD7EA6-F44D-4FCE-9955-3A636E5DEC56}"/>
                </a:ext>
              </a:extLst>
            </p:cNvPr>
            <p:cNvSpPr/>
            <p:nvPr/>
          </p:nvSpPr>
          <p:spPr>
            <a:xfrm>
              <a:off x="4355336" y="49401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xmlns="" id="{698DCB82-A64F-453B-AE41-5584794EA5BA}"/>
                </a:ext>
              </a:extLst>
            </p:cNvPr>
            <p:cNvSpPr/>
            <p:nvPr/>
          </p:nvSpPr>
          <p:spPr>
            <a:xfrm>
              <a:off x="4283328" y="50925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7" name="Oval 186">
              <a:extLst>
                <a:ext uri="{FF2B5EF4-FFF2-40B4-BE49-F238E27FC236}">
                  <a16:creationId xmlns:a16="http://schemas.microsoft.com/office/drawing/2014/main" xmlns="" id="{D89B4933-EB16-40FC-9345-D9998E20BBCC}"/>
                </a:ext>
              </a:extLst>
            </p:cNvPr>
            <p:cNvSpPr/>
            <p:nvPr/>
          </p:nvSpPr>
          <p:spPr>
            <a:xfrm>
              <a:off x="4435728" y="52449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8" name="Oval 187">
              <a:extLst>
                <a:ext uri="{FF2B5EF4-FFF2-40B4-BE49-F238E27FC236}">
                  <a16:creationId xmlns:a16="http://schemas.microsoft.com/office/drawing/2014/main" xmlns="" id="{C30B78ED-2E73-4735-87DB-C919F1B11516}"/>
                </a:ext>
              </a:extLst>
            </p:cNvPr>
            <p:cNvSpPr/>
            <p:nvPr/>
          </p:nvSpPr>
          <p:spPr>
            <a:xfrm>
              <a:off x="4588128" y="53973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9" name="Oval 188">
              <a:extLst>
                <a:ext uri="{FF2B5EF4-FFF2-40B4-BE49-F238E27FC236}">
                  <a16:creationId xmlns:a16="http://schemas.microsoft.com/office/drawing/2014/main" xmlns="" id="{2487D07B-EAB4-4FF2-BADA-B8019335CBF7}"/>
                </a:ext>
              </a:extLst>
            </p:cNvPr>
            <p:cNvSpPr/>
            <p:nvPr/>
          </p:nvSpPr>
          <p:spPr>
            <a:xfrm>
              <a:off x="4740528" y="55497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0" name="Oval 189">
              <a:extLst>
                <a:ext uri="{FF2B5EF4-FFF2-40B4-BE49-F238E27FC236}">
                  <a16:creationId xmlns:a16="http://schemas.microsoft.com/office/drawing/2014/main" xmlns="" id="{4D84148F-E938-4597-BAC6-5BD20A1D6D30}"/>
                </a:ext>
              </a:extLst>
            </p:cNvPr>
            <p:cNvSpPr/>
            <p:nvPr/>
          </p:nvSpPr>
          <p:spPr>
            <a:xfrm>
              <a:off x="4892928" y="57021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1" name="Oval 190">
              <a:extLst>
                <a:ext uri="{FF2B5EF4-FFF2-40B4-BE49-F238E27FC236}">
                  <a16:creationId xmlns:a16="http://schemas.microsoft.com/office/drawing/2014/main" xmlns="" id="{32BB046B-51C6-404C-991F-551F92121686}"/>
                </a:ext>
              </a:extLst>
            </p:cNvPr>
            <p:cNvSpPr/>
            <p:nvPr/>
          </p:nvSpPr>
          <p:spPr>
            <a:xfrm>
              <a:off x="5045328" y="58545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2" name="Oval 191">
              <a:extLst>
                <a:ext uri="{FF2B5EF4-FFF2-40B4-BE49-F238E27FC236}">
                  <a16:creationId xmlns:a16="http://schemas.microsoft.com/office/drawing/2014/main" xmlns="" id="{77B9CAA9-D701-42B7-9BE9-7830AEA0A6E1}"/>
                </a:ext>
              </a:extLst>
            </p:cNvPr>
            <p:cNvSpPr/>
            <p:nvPr/>
          </p:nvSpPr>
          <p:spPr>
            <a:xfrm>
              <a:off x="4931400" y="60069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3" name="Oval 192">
              <a:extLst>
                <a:ext uri="{FF2B5EF4-FFF2-40B4-BE49-F238E27FC236}">
                  <a16:creationId xmlns:a16="http://schemas.microsoft.com/office/drawing/2014/main" xmlns="" id="{271301F3-DBEB-4354-B162-8F130BEE0245}"/>
                </a:ext>
              </a:extLst>
            </p:cNvPr>
            <p:cNvSpPr/>
            <p:nvPr/>
          </p:nvSpPr>
          <p:spPr>
            <a:xfrm>
              <a:off x="4787384" y="61593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4" name="Oval 193">
              <a:extLst>
                <a:ext uri="{FF2B5EF4-FFF2-40B4-BE49-F238E27FC236}">
                  <a16:creationId xmlns:a16="http://schemas.microsoft.com/office/drawing/2014/main" xmlns="" id="{EC49A9AC-5EEF-4DB6-A920-55F8CA5751E5}"/>
                </a:ext>
              </a:extLst>
            </p:cNvPr>
            <p:cNvSpPr/>
            <p:nvPr/>
          </p:nvSpPr>
          <p:spPr>
            <a:xfrm>
              <a:off x="4939784" y="622791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5" name="Oval 194">
              <a:extLst>
                <a:ext uri="{FF2B5EF4-FFF2-40B4-BE49-F238E27FC236}">
                  <a16:creationId xmlns:a16="http://schemas.microsoft.com/office/drawing/2014/main" xmlns="" id="{6AB88D56-1355-4959-9DCD-8876954B8973}"/>
                </a:ext>
              </a:extLst>
            </p:cNvPr>
            <p:cNvSpPr/>
            <p:nvPr/>
          </p:nvSpPr>
          <p:spPr>
            <a:xfrm>
              <a:off x="5075416" y="615590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xmlns="" id="{9C5FD1C9-5618-43DE-9F07-453407599A0A}"/>
                </a:ext>
              </a:extLst>
            </p:cNvPr>
            <p:cNvSpPr/>
            <p:nvPr/>
          </p:nvSpPr>
          <p:spPr>
            <a:xfrm>
              <a:off x="4139312" y="622791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7" name="Oval 196">
              <a:extLst>
                <a:ext uri="{FF2B5EF4-FFF2-40B4-BE49-F238E27FC236}">
                  <a16:creationId xmlns:a16="http://schemas.microsoft.com/office/drawing/2014/main" xmlns="" id="{071B56BE-0C70-4C0E-9EDF-0B34AB0FE577}"/>
                </a:ext>
              </a:extLst>
            </p:cNvPr>
            <p:cNvSpPr/>
            <p:nvPr/>
          </p:nvSpPr>
          <p:spPr>
            <a:xfrm>
              <a:off x="4272528" y="626182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8" name="Oval 197">
              <a:extLst>
                <a:ext uri="{FF2B5EF4-FFF2-40B4-BE49-F238E27FC236}">
                  <a16:creationId xmlns:a16="http://schemas.microsoft.com/office/drawing/2014/main" xmlns="" id="{CE9B8094-9A33-46AF-9712-4CAADECEEDF4}"/>
                </a:ext>
              </a:extLst>
            </p:cNvPr>
            <p:cNvSpPr/>
            <p:nvPr/>
          </p:nvSpPr>
          <p:spPr>
            <a:xfrm>
              <a:off x="4330953" y="601189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9" name="Oval 198">
              <a:extLst>
                <a:ext uri="{FF2B5EF4-FFF2-40B4-BE49-F238E27FC236}">
                  <a16:creationId xmlns:a16="http://schemas.microsoft.com/office/drawing/2014/main" xmlns="" id="{8B45E40B-86E6-4D36-B53A-F93F96877DCE}"/>
                </a:ext>
              </a:extLst>
            </p:cNvPr>
            <p:cNvSpPr/>
            <p:nvPr/>
          </p:nvSpPr>
          <p:spPr>
            <a:xfrm>
              <a:off x="4283328" y="616429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0" name="Oval 199">
              <a:extLst>
                <a:ext uri="{FF2B5EF4-FFF2-40B4-BE49-F238E27FC236}">
                  <a16:creationId xmlns:a16="http://schemas.microsoft.com/office/drawing/2014/main" xmlns="" id="{DEAA8E84-16CB-49D8-B9DF-9D174BCC3C13}"/>
                </a:ext>
              </a:extLst>
            </p:cNvPr>
            <p:cNvSpPr/>
            <p:nvPr/>
          </p:nvSpPr>
          <p:spPr>
            <a:xfrm>
              <a:off x="4057779" y="615590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1" name="Oval 200">
              <a:extLst>
                <a:ext uri="{FF2B5EF4-FFF2-40B4-BE49-F238E27FC236}">
                  <a16:creationId xmlns:a16="http://schemas.microsoft.com/office/drawing/2014/main" xmlns="" id="{A011BEB4-BF76-4E01-8A59-744FD68A1379}"/>
                </a:ext>
              </a:extLst>
            </p:cNvPr>
            <p:cNvSpPr/>
            <p:nvPr/>
          </p:nvSpPr>
          <p:spPr>
            <a:xfrm>
              <a:off x="4210179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2" name="Oval 201">
              <a:extLst>
                <a:ext uri="{FF2B5EF4-FFF2-40B4-BE49-F238E27FC236}">
                  <a16:creationId xmlns:a16="http://schemas.microsoft.com/office/drawing/2014/main" xmlns="" id="{1FAC64B2-DBA2-403B-ABC1-022A894CE434}"/>
                </a:ext>
              </a:extLst>
            </p:cNvPr>
            <p:cNvSpPr/>
            <p:nvPr/>
          </p:nvSpPr>
          <p:spPr>
            <a:xfrm>
              <a:off x="4283328" y="57322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3" name="Oval 202">
              <a:extLst>
                <a:ext uri="{FF2B5EF4-FFF2-40B4-BE49-F238E27FC236}">
                  <a16:creationId xmlns:a16="http://schemas.microsoft.com/office/drawing/2014/main" xmlns="" id="{344A8B56-902B-481A-B8CA-10528489F343}"/>
                </a:ext>
              </a:extLst>
            </p:cNvPr>
            <p:cNvSpPr/>
            <p:nvPr/>
          </p:nvSpPr>
          <p:spPr>
            <a:xfrm>
              <a:off x="4120262" y="58846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4" name="Oval 203">
              <a:extLst>
                <a:ext uri="{FF2B5EF4-FFF2-40B4-BE49-F238E27FC236}">
                  <a16:creationId xmlns:a16="http://schemas.microsoft.com/office/drawing/2014/main" xmlns="" id="{BC229DD2-D4CB-4D32-AD31-74CF8A625782}"/>
                </a:ext>
              </a:extLst>
            </p:cNvPr>
            <p:cNvSpPr/>
            <p:nvPr/>
          </p:nvSpPr>
          <p:spPr>
            <a:xfrm>
              <a:off x="4211320" y="60370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5" name="Oval 204">
              <a:extLst>
                <a:ext uri="{FF2B5EF4-FFF2-40B4-BE49-F238E27FC236}">
                  <a16:creationId xmlns:a16="http://schemas.microsoft.com/office/drawing/2014/main" xmlns="" id="{5EB2ABBC-6F79-46C7-AF90-59183220337B}"/>
                </a:ext>
              </a:extLst>
            </p:cNvPr>
            <p:cNvSpPr/>
            <p:nvPr/>
          </p:nvSpPr>
          <p:spPr>
            <a:xfrm>
              <a:off x="4139312" y="6179917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6" name="Oval 205">
              <a:extLst>
                <a:ext uri="{FF2B5EF4-FFF2-40B4-BE49-F238E27FC236}">
                  <a16:creationId xmlns:a16="http://schemas.microsoft.com/office/drawing/2014/main" xmlns="" id="{23257FD2-E077-4B85-A187-4CFC5854D43F}"/>
                </a:ext>
              </a:extLst>
            </p:cNvPr>
            <p:cNvSpPr/>
            <p:nvPr/>
          </p:nvSpPr>
          <p:spPr>
            <a:xfrm>
              <a:off x="4211320" y="593988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7" name="Oval 206">
              <a:extLst>
                <a:ext uri="{FF2B5EF4-FFF2-40B4-BE49-F238E27FC236}">
                  <a16:creationId xmlns:a16="http://schemas.microsoft.com/office/drawing/2014/main" xmlns="" id="{80F5D8CA-F4CC-4FBB-993D-DC785B60845D}"/>
                </a:ext>
              </a:extLst>
            </p:cNvPr>
            <p:cNvSpPr/>
            <p:nvPr/>
          </p:nvSpPr>
          <p:spPr>
            <a:xfrm>
              <a:off x="4363720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8" name="Oval 207">
              <a:extLst>
                <a:ext uri="{FF2B5EF4-FFF2-40B4-BE49-F238E27FC236}">
                  <a16:creationId xmlns:a16="http://schemas.microsoft.com/office/drawing/2014/main" xmlns="" id="{A4D0BF06-4D63-42BB-8E81-5C111F058251}"/>
                </a:ext>
              </a:extLst>
            </p:cNvPr>
            <p:cNvSpPr/>
            <p:nvPr/>
          </p:nvSpPr>
          <p:spPr>
            <a:xfrm>
              <a:off x="4499352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9" name="Oval 208">
              <a:extLst>
                <a:ext uri="{FF2B5EF4-FFF2-40B4-BE49-F238E27FC236}">
                  <a16:creationId xmlns:a16="http://schemas.microsoft.com/office/drawing/2014/main" xmlns="" id="{55518A34-DFDC-48F9-94DE-3F4AB9A282F6}"/>
                </a:ext>
              </a:extLst>
            </p:cNvPr>
            <p:cNvSpPr/>
            <p:nvPr/>
          </p:nvSpPr>
          <p:spPr>
            <a:xfrm>
              <a:off x="4344536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0" name="Oval 209">
              <a:extLst>
                <a:ext uri="{FF2B5EF4-FFF2-40B4-BE49-F238E27FC236}">
                  <a16:creationId xmlns:a16="http://schemas.microsoft.com/office/drawing/2014/main" xmlns="" id="{CEF4B16F-10D4-4B90-A814-FA36BD353004}"/>
                </a:ext>
              </a:extLst>
            </p:cNvPr>
            <p:cNvSpPr/>
            <p:nvPr/>
          </p:nvSpPr>
          <p:spPr>
            <a:xfrm>
              <a:off x="4192270" y="571305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xmlns="" id="{FAA7B189-1D98-440A-A716-9EFD2C8E4B1A}"/>
                </a:ext>
              </a:extLst>
            </p:cNvPr>
            <p:cNvSpPr/>
            <p:nvPr/>
          </p:nvSpPr>
          <p:spPr>
            <a:xfrm>
              <a:off x="4139312" y="607309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xmlns="" id="{9492B04E-74EE-4FF7-A7A9-AFC54291A6CF}"/>
                </a:ext>
              </a:extLst>
            </p:cNvPr>
            <p:cNvSpPr/>
            <p:nvPr/>
          </p:nvSpPr>
          <p:spPr>
            <a:xfrm>
              <a:off x="4352920" y="48765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xmlns="" id="{780E5047-C04A-4AEE-B575-F1AE4D3D8A4C}"/>
                </a:ext>
              </a:extLst>
            </p:cNvPr>
            <p:cNvSpPr/>
            <p:nvPr/>
          </p:nvSpPr>
          <p:spPr>
            <a:xfrm>
              <a:off x="4245228" y="500377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xmlns="" id="{73A48318-9211-4254-9DDD-19FCBA2F6895}"/>
                </a:ext>
              </a:extLst>
            </p:cNvPr>
            <p:cNvSpPr/>
            <p:nvPr/>
          </p:nvSpPr>
          <p:spPr>
            <a:xfrm>
              <a:off x="4200520" y="479613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xmlns="" id="{37B347D9-587F-48C8-8D93-903D3BD05124}"/>
                </a:ext>
              </a:extLst>
            </p:cNvPr>
            <p:cNvSpPr/>
            <p:nvPr/>
          </p:nvSpPr>
          <p:spPr>
            <a:xfrm>
              <a:off x="4272528" y="4931770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6" name="Oval 215">
              <a:extLst>
                <a:ext uri="{FF2B5EF4-FFF2-40B4-BE49-F238E27FC236}">
                  <a16:creationId xmlns:a16="http://schemas.microsoft.com/office/drawing/2014/main" xmlns="" id="{43301EAB-C76D-41F5-B9C4-1653A7D03A4A}"/>
                </a:ext>
              </a:extLst>
            </p:cNvPr>
            <p:cNvSpPr/>
            <p:nvPr/>
          </p:nvSpPr>
          <p:spPr>
            <a:xfrm>
              <a:off x="4416544" y="5075786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7" name="Oval 216">
              <a:extLst>
                <a:ext uri="{FF2B5EF4-FFF2-40B4-BE49-F238E27FC236}">
                  <a16:creationId xmlns:a16="http://schemas.microsoft.com/office/drawing/2014/main" xmlns="" id="{A7C10D12-74C3-472B-B50F-C30C3DC38F9D}"/>
                </a:ext>
              </a:extLst>
            </p:cNvPr>
            <p:cNvSpPr/>
            <p:nvPr/>
          </p:nvSpPr>
          <p:spPr>
            <a:xfrm>
              <a:off x="4704576" y="564105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xmlns="" id="{A0DBDB07-A97C-41CA-9BFE-A27654D03678}"/>
                </a:ext>
              </a:extLst>
            </p:cNvPr>
            <p:cNvSpPr/>
            <p:nvPr/>
          </p:nvSpPr>
          <p:spPr>
            <a:xfrm>
              <a:off x="4776584" y="580297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xmlns="" id="{9B8773A0-D7A8-4B33-96D4-CC0EDCC8F6A1}"/>
                </a:ext>
              </a:extLst>
            </p:cNvPr>
            <p:cNvSpPr/>
            <p:nvPr/>
          </p:nvSpPr>
          <p:spPr>
            <a:xfrm>
              <a:off x="4787384" y="595537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xmlns="" id="{0C0564D8-57C6-4F77-ACA8-48E9F8808230}"/>
                </a:ext>
              </a:extLst>
            </p:cNvPr>
            <p:cNvSpPr/>
            <p:nvPr/>
          </p:nvSpPr>
          <p:spPr>
            <a:xfrm>
              <a:off x="4787384" y="608872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xmlns="" id="{A4FD348C-CA74-467F-B859-D00BC73C4BD7}"/>
                </a:ext>
              </a:extLst>
            </p:cNvPr>
            <p:cNvSpPr/>
            <p:nvPr/>
          </p:nvSpPr>
          <p:spPr>
            <a:xfrm>
              <a:off x="4787384" y="572385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xmlns="" id="{7F21A0AB-1842-408A-8E76-E58843923264}"/>
                </a:ext>
              </a:extLst>
            </p:cNvPr>
            <p:cNvSpPr/>
            <p:nvPr/>
          </p:nvSpPr>
          <p:spPr>
            <a:xfrm>
              <a:off x="4920734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3" name="Oval 222">
              <a:extLst>
                <a:ext uri="{FF2B5EF4-FFF2-40B4-BE49-F238E27FC236}">
                  <a16:creationId xmlns:a16="http://schemas.microsoft.com/office/drawing/2014/main" xmlns="" id="{FDB5B687-B670-401F-902C-DB496F69063E}"/>
                </a:ext>
              </a:extLst>
            </p:cNvPr>
            <p:cNvSpPr/>
            <p:nvPr/>
          </p:nvSpPr>
          <p:spPr>
            <a:xfrm>
              <a:off x="4715376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4" name="Oval 223">
              <a:extLst>
                <a:ext uri="{FF2B5EF4-FFF2-40B4-BE49-F238E27FC236}">
                  <a16:creationId xmlns:a16="http://schemas.microsoft.com/office/drawing/2014/main" xmlns="" id="{4EC9AFE8-A284-42DB-9F01-5F2CC2716CAA}"/>
                </a:ext>
              </a:extLst>
            </p:cNvPr>
            <p:cNvSpPr/>
            <p:nvPr/>
          </p:nvSpPr>
          <p:spPr>
            <a:xfrm>
              <a:off x="4787384" y="56168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xmlns="" id="{85112535-EA4E-44B7-9DB6-A1575FE791AA}"/>
                </a:ext>
              </a:extLst>
            </p:cNvPr>
            <p:cNvSpPr/>
            <p:nvPr/>
          </p:nvSpPr>
          <p:spPr>
            <a:xfrm>
              <a:off x="4355336" y="57692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xmlns="" id="{264EAF9B-7ADE-4B58-8CE4-338F646069F2}"/>
                </a:ext>
              </a:extLst>
            </p:cNvPr>
            <p:cNvSpPr/>
            <p:nvPr/>
          </p:nvSpPr>
          <p:spPr>
            <a:xfrm>
              <a:off x="4355336" y="59216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7" name="Oval 226">
              <a:extLst>
                <a:ext uri="{FF2B5EF4-FFF2-40B4-BE49-F238E27FC236}">
                  <a16:creationId xmlns:a16="http://schemas.microsoft.com/office/drawing/2014/main" xmlns="" id="{BDCC2487-0821-4AAE-A5AD-D0AAD6A8A967}"/>
                </a:ext>
              </a:extLst>
            </p:cNvPr>
            <p:cNvSpPr/>
            <p:nvPr/>
          </p:nvSpPr>
          <p:spPr>
            <a:xfrm>
              <a:off x="4200520" y="584882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xmlns="" id="{0DED2572-C9BE-417B-A011-599BCB09BDFD}"/>
                </a:ext>
              </a:extLst>
            </p:cNvPr>
            <p:cNvSpPr/>
            <p:nvPr/>
          </p:nvSpPr>
          <p:spPr>
            <a:xfrm>
              <a:off x="4272528" y="550783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xmlns="" id="{99823F5F-CF41-443B-8681-5B92775E2AEF}"/>
                </a:ext>
              </a:extLst>
            </p:cNvPr>
            <p:cNvSpPr/>
            <p:nvPr/>
          </p:nvSpPr>
          <p:spPr>
            <a:xfrm>
              <a:off x="4424928" y="536801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xmlns="" id="{F5101BF9-E061-4E6B-B4C4-78C7F4148CAE}"/>
                </a:ext>
              </a:extLst>
            </p:cNvPr>
            <p:cNvSpPr/>
            <p:nvPr/>
          </p:nvSpPr>
          <p:spPr>
            <a:xfrm>
              <a:off x="4283328" y="56263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xmlns="" id="{CF137F09-4B3B-45A1-AE2E-8DF0DA35DD81}"/>
                </a:ext>
              </a:extLst>
            </p:cNvPr>
            <p:cNvSpPr/>
            <p:nvPr/>
          </p:nvSpPr>
          <p:spPr>
            <a:xfrm>
              <a:off x="4435728" y="55690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2" name="Oval 231">
              <a:extLst>
                <a:ext uri="{FF2B5EF4-FFF2-40B4-BE49-F238E27FC236}">
                  <a16:creationId xmlns:a16="http://schemas.microsoft.com/office/drawing/2014/main" xmlns="" id="{C2A99929-CA6D-4A2D-9D2A-F7A0342BE849}"/>
                </a:ext>
              </a:extLst>
            </p:cNvPr>
            <p:cNvSpPr/>
            <p:nvPr/>
          </p:nvSpPr>
          <p:spPr>
            <a:xfrm>
              <a:off x="4939784" y="4604363"/>
              <a:ext cx="10800" cy="1080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3" name="Oval 232">
              <a:extLst>
                <a:ext uri="{FF2B5EF4-FFF2-40B4-BE49-F238E27FC236}">
                  <a16:creationId xmlns:a16="http://schemas.microsoft.com/office/drawing/2014/main" xmlns="" id="{04E52F7A-5BF2-4A96-985B-5D6D45DF57BD}"/>
                </a:ext>
              </a:extLst>
            </p:cNvPr>
            <p:cNvSpPr/>
            <p:nvPr/>
          </p:nvSpPr>
          <p:spPr>
            <a:xfrm>
              <a:off x="4993883" y="472818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4" name="Oval 233">
              <a:extLst>
                <a:ext uri="{FF2B5EF4-FFF2-40B4-BE49-F238E27FC236}">
                  <a16:creationId xmlns:a16="http://schemas.microsoft.com/office/drawing/2014/main" xmlns="" id="{6EA43001-EF18-4C1C-AC31-EDACFE2110BF}"/>
                </a:ext>
              </a:extLst>
            </p:cNvPr>
            <p:cNvSpPr/>
            <p:nvPr/>
          </p:nvSpPr>
          <p:spPr>
            <a:xfrm>
              <a:off x="4787384" y="4715746"/>
              <a:ext cx="10800" cy="10800"/>
            </a:xfrm>
            <a:prstGeom prst="ellipse">
              <a:avLst/>
            </a:prstGeom>
            <a:solidFill>
              <a:srgbClr val="77F999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5" name="Oval 234">
              <a:extLst>
                <a:ext uri="{FF2B5EF4-FFF2-40B4-BE49-F238E27FC236}">
                  <a16:creationId xmlns:a16="http://schemas.microsoft.com/office/drawing/2014/main" xmlns="" id="{E29C24AF-E94F-441D-A947-E46B2E40A0FA}"/>
                </a:ext>
              </a:extLst>
            </p:cNvPr>
            <p:cNvSpPr/>
            <p:nvPr/>
          </p:nvSpPr>
          <p:spPr>
            <a:xfrm>
              <a:off x="4291712" y="45717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6" name="Oval 235">
              <a:extLst>
                <a:ext uri="{FF2B5EF4-FFF2-40B4-BE49-F238E27FC236}">
                  <a16:creationId xmlns:a16="http://schemas.microsoft.com/office/drawing/2014/main" xmlns="" id="{E1477230-9819-442C-9CD0-C9F1701B2208}"/>
                </a:ext>
              </a:extLst>
            </p:cNvPr>
            <p:cNvSpPr/>
            <p:nvPr/>
          </p:nvSpPr>
          <p:spPr>
            <a:xfrm>
              <a:off x="4200520" y="47241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7" name="Oval 236">
              <a:extLst>
                <a:ext uri="{FF2B5EF4-FFF2-40B4-BE49-F238E27FC236}">
                  <a16:creationId xmlns:a16="http://schemas.microsoft.com/office/drawing/2014/main" xmlns="" id="{D9A14ADB-0E8E-41F1-96B9-3783661C04C4}"/>
                </a:ext>
              </a:extLst>
            </p:cNvPr>
            <p:cNvSpPr/>
            <p:nvPr/>
          </p:nvSpPr>
          <p:spPr>
            <a:xfrm>
              <a:off x="4397628" y="464373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xmlns="" id="{1D462029-4901-477F-B542-4A09F9F56CC1}"/>
                </a:ext>
              </a:extLst>
            </p:cNvPr>
            <p:cNvSpPr/>
            <p:nvPr/>
          </p:nvSpPr>
          <p:spPr>
            <a:xfrm>
              <a:off x="4352920" y="471574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60" name="Straight Arrow Connector 259">
              <a:extLst>
                <a:ext uri="{FF2B5EF4-FFF2-40B4-BE49-F238E27FC236}">
                  <a16:creationId xmlns:a16="http://schemas.microsoft.com/office/drawing/2014/main" xmlns="" id="{D4D0073B-3797-4812-9863-9FA3790C8807}"/>
                </a:ext>
              </a:extLst>
            </p:cNvPr>
            <p:cNvCxnSpPr/>
            <p:nvPr/>
          </p:nvCxnSpPr>
          <p:spPr>
            <a:xfrm>
              <a:off x="1997497" y="3609646"/>
              <a:ext cx="1656184" cy="1691562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B62CB5B5-6404-42CB-9B4B-95CBB4566C8F}"/>
              </a:ext>
            </a:extLst>
          </p:cNvPr>
          <p:cNvGrpSpPr/>
          <p:nvPr/>
        </p:nvGrpSpPr>
        <p:grpSpPr>
          <a:xfrm>
            <a:off x="5490319" y="7120"/>
            <a:ext cx="3258145" cy="2260918"/>
            <a:chOff x="5490319" y="7120"/>
            <a:chExt cx="3258145" cy="2260918"/>
          </a:xfrm>
        </p:grpSpPr>
        <p:sp>
          <p:nvSpPr>
            <p:cNvPr id="124" name="Oval 123">
              <a:extLst>
                <a:ext uri="{FF2B5EF4-FFF2-40B4-BE49-F238E27FC236}">
                  <a16:creationId xmlns:a16="http://schemas.microsoft.com/office/drawing/2014/main" xmlns="" id="{90551716-7C56-4341-937F-FB15931FC33A}"/>
                </a:ext>
              </a:extLst>
            </p:cNvPr>
            <p:cNvSpPr/>
            <p:nvPr/>
          </p:nvSpPr>
          <p:spPr>
            <a:xfrm>
              <a:off x="8244416" y="83671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7" name="Oval 126">
              <a:extLst>
                <a:ext uri="{FF2B5EF4-FFF2-40B4-BE49-F238E27FC236}">
                  <a16:creationId xmlns:a16="http://schemas.microsoft.com/office/drawing/2014/main" xmlns="" id="{115E2FE9-AC0D-460C-B767-9F697138DB7B}"/>
                </a:ext>
              </a:extLst>
            </p:cNvPr>
            <p:cNvSpPr/>
            <p:nvPr/>
          </p:nvSpPr>
          <p:spPr>
            <a:xfrm>
              <a:off x="7884376" y="620688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>
              <a:extLst>
                <a:ext uri="{FF2B5EF4-FFF2-40B4-BE49-F238E27FC236}">
                  <a16:creationId xmlns:a16="http://schemas.microsoft.com/office/drawing/2014/main" xmlns="" id="{3BF9B0DE-FDC0-42D1-BE4E-7226D858A88B}"/>
                </a:ext>
              </a:extLst>
            </p:cNvPr>
            <p:cNvSpPr/>
            <p:nvPr/>
          </p:nvSpPr>
          <p:spPr>
            <a:xfrm>
              <a:off x="7668352" y="1760206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5" name="Picture 2">
              <a:extLst>
                <a:ext uri="{FF2B5EF4-FFF2-40B4-BE49-F238E27FC236}">
                  <a16:creationId xmlns:a16="http://schemas.microsoft.com/office/drawing/2014/main" xmlns="" id="{5D323C39-583B-41CC-9E65-EBCB52366F8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4732" y="396038"/>
              <a:ext cx="1273732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6" name="Oval 135">
              <a:extLst>
                <a:ext uri="{FF2B5EF4-FFF2-40B4-BE49-F238E27FC236}">
                  <a16:creationId xmlns:a16="http://schemas.microsoft.com/office/drawing/2014/main" xmlns="" id="{A5FA69EA-A10F-44AC-A1BD-CECA12DDB316}"/>
                </a:ext>
              </a:extLst>
            </p:cNvPr>
            <p:cNvSpPr/>
            <p:nvPr/>
          </p:nvSpPr>
          <p:spPr>
            <a:xfrm>
              <a:off x="7749921" y="726548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>
              <a:extLst>
                <a:ext uri="{FF2B5EF4-FFF2-40B4-BE49-F238E27FC236}">
                  <a16:creationId xmlns:a16="http://schemas.microsoft.com/office/drawing/2014/main" xmlns="" id="{201EF84A-8B92-4441-B580-F866435D1F79}"/>
                </a:ext>
              </a:extLst>
            </p:cNvPr>
            <p:cNvSpPr/>
            <p:nvPr/>
          </p:nvSpPr>
          <p:spPr>
            <a:xfrm>
              <a:off x="7933295" y="90072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Oval 137">
              <a:extLst>
                <a:ext uri="{FF2B5EF4-FFF2-40B4-BE49-F238E27FC236}">
                  <a16:creationId xmlns:a16="http://schemas.microsoft.com/office/drawing/2014/main" xmlns="" id="{E4754BD4-FF7F-40FD-ABAD-2E7BAD608B90}"/>
                </a:ext>
              </a:extLst>
            </p:cNvPr>
            <p:cNvSpPr/>
            <p:nvPr/>
          </p:nvSpPr>
          <p:spPr>
            <a:xfrm>
              <a:off x="8271563" y="105312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9" name="Oval 138">
              <a:extLst>
                <a:ext uri="{FF2B5EF4-FFF2-40B4-BE49-F238E27FC236}">
                  <a16:creationId xmlns:a16="http://schemas.microsoft.com/office/drawing/2014/main" xmlns="" id="{8FF8224D-3C20-422B-AABD-EC930B5B794F}"/>
                </a:ext>
              </a:extLst>
            </p:cNvPr>
            <p:cNvSpPr/>
            <p:nvPr/>
          </p:nvSpPr>
          <p:spPr>
            <a:xfrm>
              <a:off x="8456621" y="67631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Oval 139">
              <a:extLst>
                <a:ext uri="{FF2B5EF4-FFF2-40B4-BE49-F238E27FC236}">
                  <a16:creationId xmlns:a16="http://schemas.microsoft.com/office/drawing/2014/main" xmlns="" id="{7D73462A-8F97-42C7-B177-1439AF581837}"/>
                </a:ext>
              </a:extLst>
            </p:cNvPr>
            <p:cNvSpPr/>
            <p:nvPr/>
          </p:nvSpPr>
          <p:spPr>
            <a:xfrm>
              <a:off x="8343563" y="139640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Oval 140">
              <a:extLst>
                <a:ext uri="{FF2B5EF4-FFF2-40B4-BE49-F238E27FC236}">
                  <a16:creationId xmlns:a16="http://schemas.microsoft.com/office/drawing/2014/main" xmlns="" id="{78AECAA7-29A2-47B9-A530-F158D265B24B}"/>
                </a:ext>
              </a:extLst>
            </p:cNvPr>
            <p:cNvSpPr/>
            <p:nvPr/>
          </p:nvSpPr>
          <p:spPr>
            <a:xfrm>
              <a:off x="8452419" y="154880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Oval 141">
              <a:extLst>
                <a:ext uri="{FF2B5EF4-FFF2-40B4-BE49-F238E27FC236}">
                  <a16:creationId xmlns:a16="http://schemas.microsoft.com/office/drawing/2014/main" xmlns="" id="{7AE8C156-53C2-466E-AB14-B9A22D98E10E}"/>
                </a:ext>
              </a:extLst>
            </p:cNvPr>
            <p:cNvSpPr/>
            <p:nvPr/>
          </p:nvSpPr>
          <p:spPr>
            <a:xfrm>
              <a:off x="8271563" y="170120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>
              <a:extLst>
                <a:ext uri="{FF2B5EF4-FFF2-40B4-BE49-F238E27FC236}">
                  <a16:creationId xmlns:a16="http://schemas.microsoft.com/office/drawing/2014/main" xmlns="" id="{246CB44A-97EF-48DF-9609-E0000EC64F79}"/>
                </a:ext>
              </a:extLst>
            </p:cNvPr>
            <p:cNvSpPr/>
            <p:nvPr/>
          </p:nvSpPr>
          <p:spPr>
            <a:xfrm>
              <a:off x="8423963" y="185360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>
              <a:extLst>
                <a:ext uri="{FF2B5EF4-FFF2-40B4-BE49-F238E27FC236}">
                  <a16:creationId xmlns:a16="http://schemas.microsoft.com/office/drawing/2014/main" xmlns="" id="{2C7E27FB-FC7A-46A2-A782-206394E4C59F}"/>
                </a:ext>
              </a:extLst>
            </p:cNvPr>
            <p:cNvSpPr/>
            <p:nvPr/>
          </p:nvSpPr>
          <p:spPr>
            <a:xfrm>
              <a:off x="8415571" y="204447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C000"/>
                </a:solidFill>
              </a:endParaRPr>
            </a:p>
          </p:txBody>
        </p:sp>
        <p:sp>
          <p:nvSpPr>
            <p:cNvPr id="145" name="Oval 144">
              <a:extLst>
                <a:ext uri="{FF2B5EF4-FFF2-40B4-BE49-F238E27FC236}">
                  <a16:creationId xmlns:a16="http://schemas.microsoft.com/office/drawing/2014/main" xmlns="" id="{F70F7644-6A90-485A-BF76-77854C01B7CF}"/>
                </a:ext>
              </a:extLst>
            </p:cNvPr>
            <p:cNvSpPr/>
            <p:nvPr/>
          </p:nvSpPr>
          <p:spPr>
            <a:xfrm>
              <a:off x="7839507" y="175643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xmlns="" id="{2615B216-0826-4783-AFA6-4E53FCC526DA}"/>
                </a:ext>
              </a:extLst>
            </p:cNvPr>
            <p:cNvSpPr/>
            <p:nvPr/>
          </p:nvSpPr>
          <p:spPr>
            <a:xfrm>
              <a:off x="7623483" y="190883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>
              <a:extLst>
                <a:ext uri="{FF2B5EF4-FFF2-40B4-BE49-F238E27FC236}">
                  <a16:creationId xmlns:a16="http://schemas.microsoft.com/office/drawing/2014/main" xmlns="" id="{BA140321-A59F-44AC-9A38-801A541632E5}"/>
                </a:ext>
              </a:extLst>
            </p:cNvPr>
            <p:cNvSpPr/>
            <p:nvPr/>
          </p:nvSpPr>
          <p:spPr>
            <a:xfrm>
              <a:off x="7775883" y="139639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>
              <a:extLst>
                <a:ext uri="{FF2B5EF4-FFF2-40B4-BE49-F238E27FC236}">
                  <a16:creationId xmlns:a16="http://schemas.microsoft.com/office/drawing/2014/main" xmlns="" id="{A5B1C5E8-EECE-457A-A181-9B2779C281B9}"/>
                </a:ext>
              </a:extLst>
            </p:cNvPr>
            <p:cNvSpPr/>
            <p:nvPr/>
          </p:nvSpPr>
          <p:spPr>
            <a:xfrm>
              <a:off x="7873853" y="1548792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9" name="Straight Arrow Connector 148">
              <a:extLst>
                <a:ext uri="{FF2B5EF4-FFF2-40B4-BE49-F238E27FC236}">
                  <a16:creationId xmlns:a16="http://schemas.microsoft.com/office/drawing/2014/main" xmlns="" id="{2A54CE99-91A4-4EBF-BB34-5EAF1C74FEE9}"/>
                </a:ext>
              </a:extLst>
            </p:cNvPr>
            <p:cNvCxnSpPr/>
            <p:nvPr/>
          </p:nvCxnSpPr>
          <p:spPr>
            <a:xfrm>
              <a:off x="5490319" y="1340768"/>
              <a:ext cx="1673969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xmlns="" id="{33397516-6865-4F4F-9462-6C97814368E6}"/>
                </a:ext>
              </a:extLst>
            </p:cNvPr>
            <p:cNvSpPr/>
            <p:nvPr/>
          </p:nvSpPr>
          <p:spPr>
            <a:xfrm>
              <a:off x="7812368" y="198884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>
              <a:extLst>
                <a:ext uri="{FF2B5EF4-FFF2-40B4-BE49-F238E27FC236}">
                  <a16:creationId xmlns:a16="http://schemas.microsoft.com/office/drawing/2014/main" xmlns="" id="{E665C0DB-B16C-4FB3-86AF-3CDCA20E64B3}"/>
                </a:ext>
              </a:extLst>
            </p:cNvPr>
            <p:cNvSpPr/>
            <p:nvPr/>
          </p:nvSpPr>
          <p:spPr>
            <a:xfrm>
              <a:off x="7884368" y="548680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Oval 149">
              <a:extLst>
                <a:ext uri="{FF2B5EF4-FFF2-40B4-BE49-F238E27FC236}">
                  <a16:creationId xmlns:a16="http://schemas.microsoft.com/office/drawing/2014/main" xmlns="" id="{A39CA0CD-6944-4339-8B56-84A498BDE788}"/>
                </a:ext>
              </a:extLst>
            </p:cNvPr>
            <p:cNvSpPr/>
            <p:nvPr/>
          </p:nvSpPr>
          <p:spPr>
            <a:xfrm>
              <a:off x="8307798" y="764704"/>
              <a:ext cx="72000" cy="72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xmlns="" id="{F6B3752D-4F5E-4C2B-BFFC-E86EBBB903B7}"/>
                </a:ext>
              </a:extLst>
            </p:cNvPr>
            <p:cNvSpPr txBox="1"/>
            <p:nvPr/>
          </p:nvSpPr>
          <p:spPr>
            <a:xfrm>
              <a:off x="7642466" y="7120"/>
              <a:ext cx="9201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>
                  <a:solidFill>
                    <a:srgbClr val="FFC000"/>
                  </a:solidFill>
                </a:rPr>
                <a:t>Old Age</a:t>
              </a: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xmlns="" id="{EBD6F01A-E782-427D-BB2D-B489984E0C96}"/>
                </a:ext>
              </a:extLst>
            </p:cNvPr>
            <p:cNvSpPr txBox="1"/>
            <p:nvPr/>
          </p:nvSpPr>
          <p:spPr>
            <a:xfrm>
              <a:off x="5495623" y="712312"/>
              <a:ext cx="155491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Damaged DNA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Accumulation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98BD86E2-0E71-4A2C-8AC5-231F7C85B5BA}"/>
              </a:ext>
            </a:extLst>
          </p:cNvPr>
          <p:cNvGrpSpPr/>
          <p:nvPr/>
        </p:nvGrpSpPr>
        <p:grpSpPr>
          <a:xfrm>
            <a:off x="5304809" y="2452392"/>
            <a:ext cx="3400525" cy="1872000"/>
            <a:chOff x="5304809" y="2452392"/>
            <a:chExt cx="3400525" cy="1872000"/>
          </a:xfrm>
        </p:grpSpPr>
        <p:grpSp>
          <p:nvGrpSpPr>
            <p:cNvPr id="154" name="Group 153">
              <a:extLst>
                <a:ext uri="{FF2B5EF4-FFF2-40B4-BE49-F238E27FC236}">
                  <a16:creationId xmlns:a16="http://schemas.microsoft.com/office/drawing/2014/main" xmlns="" id="{059E9E15-22F8-4216-B67A-9BD763953F85}"/>
                </a:ext>
              </a:extLst>
            </p:cNvPr>
            <p:cNvGrpSpPr/>
            <p:nvPr/>
          </p:nvGrpSpPr>
          <p:grpSpPr>
            <a:xfrm>
              <a:off x="7431602" y="2452392"/>
              <a:ext cx="1273732" cy="1872000"/>
              <a:chOff x="4211960" y="379466"/>
              <a:chExt cx="1371864" cy="2016224"/>
            </a:xfrm>
          </p:grpSpPr>
          <p:pic>
            <p:nvPicPr>
              <p:cNvPr id="155" name="Picture 2">
                <a:extLst>
                  <a:ext uri="{FF2B5EF4-FFF2-40B4-BE49-F238E27FC236}">
                    <a16:creationId xmlns:a16="http://schemas.microsoft.com/office/drawing/2014/main" xmlns="" id="{1F843AFD-7AC6-40E3-A1D2-14A66CF4766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11960" y="379466"/>
                <a:ext cx="1371864" cy="20162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6" name="Oval 155">
                <a:extLst>
                  <a:ext uri="{FF2B5EF4-FFF2-40B4-BE49-F238E27FC236}">
                    <a16:creationId xmlns:a16="http://schemas.microsoft.com/office/drawing/2014/main" xmlns="" id="{84BE4738-1930-455D-9B96-479F71E03120}"/>
                  </a:ext>
                </a:extLst>
              </p:cNvPr>
              <p:cNvSpPr/>
              <p:nvPr/>
            </p:nvSpPr>
            <p:spPr>
              <a:xfrm>
                <a:off x="5125204" y="413796"/>
                <a:ext cx="234000" cy="108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7" name="Oval 156">
                <a:extLst>
                  <a:ext uri="{FF2B5EF4-FFF2-40B4-BE49-F238E27FC236}">
                    <a16:creationId xmlns:a16="http://schemas.microsoft.com/office/drawing/2014/main" xmlns="" id="{479510B6-4EB4-43B1-BAB5-7F8109A4D7E5}"/>
                  </a:ext>
                </a:extLst>
              </p:cNvPr>
              <p:cNvSpPr/>
              <p:nvPr/>
            </p:nvSpPr>
            <p:spPr>
              <a:xfrm>
                <a:off x="4475609" y="423714"/>
                <a:ext cx="234000" cy="108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8" name="Oval 157">
                <a:extLst>
                  <a:ext uri="{FF2B5EF4-FFF2-40B4-BE49-F238E27FC236}">
                    <a16:creationId xmlns:a16="http://schemas.microsoft.com/office/drawing/2014/main" xmlns="" id="{056A0D31-C045-44AE-B829-185AC12F3D07}"/>
                  </a:ext>
                </a:extLst>
              </p:cNvPr>
              <p:cNvSpPr/>
              <p:nvPr/>
            </p:nvSpPr>
            <p:spPr>
              <a:xfrm>
                <a:off x="4380359" y="2220689"/>
                <a:ext cx="234000" cy="108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9" name="Oval 158">
                <a:extLst>
                  <a:ext uri="{FF2B5EF4-FFF2-40B4-BE49-F238E27FC236}">
                    <a16:creationId xmlns:a16="http://schemas.microsoft.com/office/drawing/2014/main" xmlns="" id="{B18DFA3E-C44C-4607-BC2B-5B5685E03022}"/>
                  </a:ext>
                </a:extLst>
              </p:cNvPr>
              <p:cNvSpPr/>
              <p:nvPr/>
            </p:nvSpPr>
            <p:spPr>
              <a:xfrm>
                <a:off x="5168188" y="2238772"/>
                <a:ext cx="234000" cy="10800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cxnSp>
          <p:nvCxnSpPr>
            <p:cNvPr id="167" name="Straight Arrow Connector 166">
              <a:extLst>
                <a:ext uri="{FF2B5EF4-FFF2-40B4-BE49-F238E27FC236}">
                  <a16:creationId xmlns:a16="http://schemas.microsoft.com/office/drawing/2014/main" xmlns="" id="{A444964F-81D1-4668-BFE2-8B5DCBFE2998}"/>
                </a:ext>
              </a:extLst>
            </p:cNvPr>
            <p:cNvCxnSpPr/>
            <p:nvPr/>
          </p:nvCxnSpPr>
          <p:spPr>
            <a:xfrm>
              <a:off x="5436096" y="3411748"/>
              <a:ext cx="1673969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xmlns="" id="{78D29357-7517-444F-8D4E-CC72726129C8}"/>
                </a:ext>
              </a:extLst>
            </p:cNvPr>
            <p:cNvSpPr txBox="1"/>
            <p:nvPr/>
          </p:nvSpPr>
          <p:spPr>
            <a:xfrm>
              <a:off x="5304809" y="2708920"/>
              <a:ext cx="194425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Shortening of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Chromosome Ends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900ECC75-956E-4E60-A606-921AA38D4A00}"/>
              </a:ext>
            </a:extLst>
          </p:cNvPr>
          <p:cNvGrpSpPr/>
          <p:nvPr/>
        </p:nvGrpSpPr>
        <p:grpSpPr>
          <a:xfrm>
            <a:off x="5426937" y="4509120"/>
            <a:ext cx="3281863" cy="1872000"/>
            <a:chOff x="5426937" y="4509120"/>
            <a:chExt cx="3281863" cy="1872000"/>
          </a:xfrm>
        </p:grpSpPr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xmlns="" id="{F4D3B8C0-CBEA-4DFA-BF74-8EF3B1CD138C}"/>
                </a:ext>
              </a:extLst>
            </p:cNvPr>
            <p:cNvSpPr txBox="1"/>
            <p:nvPr/>
          </p:nvSpPr>
          <p:spPr>
            <a:xfrm>
              <a:off x="5441446" y="4798893"/>
              <a:ext cx="16799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dirty="0">
                  <a:solidFill>
                    <a:srgbClr val="FFC000"/>
                  </a:solidFill>
                </a:rPr>
                <a:t>Changes in DNA</a:t>
              </a:r>
            </a:p>
            <a:p>
              <a:pPr algn="ctr"/>
              <a:r>
                <a:rPr lang="en-GB" dirty="0">
                  <a:solidFill>
                    <a:srgbClr val="FFC000"/>
                  </a:solidFill>
                </a:rPr>
                <a:t>Methylation</a:t>
              </a:r>
            </a:p>
          </p:txBody>
        </p:sp>
        <p:cxnSp>
          <p:nvCxnSpPr>
            <p:cNvPr id="164" name="Straight Arrow Connector 163">
              <a:extLst>
                <a:ext uri="{FF2B5EF4-FFF2-40B4-BE49-F238E27FC236}">
                  <a16:creationId xmlns:a16="http://schemas.microsoft.com/office/drawing/2014/main" xmlns="" id="{912183B5-D0E6-4C04-A858-5803B7DFEC2D}"/>
                </a:ext>
              </a:extLst>
            </p:cNvPr>
            <p:cNvCxnSpPr/>
            <p:nvPr/>
          </p:nvCxnSpPr>
          <p:spPr>
            <a:xfrm>
              <a:off x="5426937" y="5445224"/>
              <a:ext cx="1673969" cy="0"/>
            </a:xfrm>
            <a:prstGeom prst="straightConnector1">
              <a:avLst/>
            </a:prstGeom>
            <a:ln w="28575">
              <a:solidFill>
                <a:schemeClr val="accent6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5" name="Picture 2">
              <a:extLst>
                <a:ext uri="{FF2B5EF4-FFF2-40B4-BE49-F238E27FC236}">
                  <a16:creationId xmlns:a16="http://schemas.microsoft.com/office/drawing/2014/main" xmlns="" id="{D673284F-EB31-44A3-A13A-A7EBA9C2095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5068" y="4509120"/>
              <a:ext cx="1273732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6" name="Oval 165">
              <a:extLst>
                <a:ext uri="{FF2B5EF4-FFF2-40B4-BE49-F238E27FC236}">
                  <a16:creationId xmlns:a16="http://schemas.microsoft.com/office/drawing/2014/main" xmlns="" id="{95291D4D-FB85-4F10-B106-3E609DC861FC}"/>
                </a:ext>
              </a:extLst>
            </p:cNvPr>
            <p:cNvSpPr/>
            <p:nvPr/>
          </p:nvSpPr>
          <p:spPr>
            <a:xfrm>
              <a:off x="8442540" y="4787762"/>
              <a:ext cx="10800" cy="10800"/>
            </a:xfrm>
            <a:prstGeom prst="ellipse">
              <a:avLst/>
            </a:prstGeom>
            <a:solidFill>
              <a:srgbClr val="77F999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xmlns="" id="{1BA315B3-2790-4939-A525-AC5DDDA126C6}"/>
                </a:ext>
              </a:extLst>
            </p:cNvPr>
            <p:cNvSpPr/>
            <p:nvPr/>
          </p:nvSpPr>
          <p:spPr>
            <a:xfrm>
              <a:off x="8431740" y="49401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xmlns="" id="{F9088095-3CD7-496E-AB12-63959872C0FB}"/>
                </a:ext>
              </a:extLst>
            </p:cNvPr>
            <p:cNvSpPr/>
            <p:nvPr/>
          </p:nvSpPr>
          <p:spPr>
            <a:xfrm>
              <a:off x="8390628" y="50925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xmlns="" id="{A6CDA79A-BEEE-4527-B91E-54273F7F9FF2}"/>
                </a:ext>
              </a:extLst>
            </p:cNvPr>
            <p:cNvSpPr/>
            <p:nvPr/>
          </p:nvSpPr>
          <p:spPr>
            <a:xfrm>
              <a:off x="8226516" y="52449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1" name="Oval 240">
              <a:extLst>
                <a:ext uri="{FF2B5EF4-FFF2-40B4-BE49-F238E27FC236}">
                  <a16:creationId xmlns:a16="http://schemas.microsoft.com/office/drawing/2014/main" xmlns="" id="{88BF8CA5-95B2-42D7-946D-C0BC44460AB0}"/>
                </a:ext>
              </a:extLst>
            </p:cNvPr>
            <p:cNvSpPr/>
            <p:nvPr/>
          </p:nvSpPr>
          <p:spPr>
            <a:xfrm>
              <a:off x="8166228" y="5147794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Oval 241">
              <a:extLst>
                <a:ext uri="{FF2B5EF4-FFF2-40B4-BE49-F238E27FC236}">
                  <a16:creationId xmlns:a16="http://schemas.microsoft.com/office/drawing/2014/main" xmlns="" id="{CAF55629-50EB-41E1-B379-8DFCCCD60B04}"/>
                </a:ext>
              </a:extLst>
            </p:cNvPr>
            <p:cNvSpPr/>
            <p:nvPr/>
          </p:nvSpPr>
          <p:spPr>
            <a:xfrm>
              <a:off x="8318628" y="48597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3" name="Oval 242">
              <a:extLst>
                <a:ext uri="{FF2B5EF4-FFF2-40B4-BE49-F238E27FC236}">
                  <a16:creationId xmlns:a16="http://schemas.microsoft.com/office/drawing/2014/main" xmlns="" id="{4FBB3A32-DCD5-48B6-8680-AEDF8F56AE6D}"/>
                </a:ext>
              </a:extLst>
            </p:cNvPr>
            <p:cNvSpPr/>
            <p:nvPr/>
          </p:nvSpPr>
          <p:spPr>
            <a:xfrm>
              <a:off x="8205668" y="50121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4" name="Oval 243">
              <a:extLst>
                <a:ext uri="{FF2B5EF4-FFF2-40B4-BE49-F238E27FC236}">
                  <a16:creationId xmlns:a16="http://schemas.microsoft.com/office/drawing/2014/main" xmlns="" id="{0982CA10-A12C-49F1-8137-E61D9524DEF1}"/>
                </a:ext>
              </a:extLst>
            </p:cNvPr>
            <p:cNvSpPr/>
            <p:nvPr/>
          </p:nvSpPr>
          <p:spPr>
            <a:xfrm>
              <a:off x="8358068" y="5164562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xmlns="" id="{E71F3742-35B2-4659-94B0-F3EB7DDFCD40}"/>
                </a:ext>
              </a:extLst>
            </p:cNvPr>
            <p:cNvSpPr/>
            <p:nvPr/>
          </p:nvSpPr>
          <p:spPr>
            <a:xfrm>
              <a:off x="8245566" y="499297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Oval 245">
              <a:extLst>
                <a:ext uri="{FF2B5EF4-FFF2-40B4-BE49-F238E27FC236}">
                  <a16:creationId xmlns:a16="http://schemas.microsoft.com/office/drawing/2014/main" xmlns="" id="{C3E6AB3E-762D-486E-BF94-174506382577}"/>
                </a:ext>
              </a:extLst>
            </p:cNvPr>
            <p:cNvSpPr/>
            <p:nvPr/>
          </p:nvSpPr>
          <p:spPr>
            <a:xfrm>
              <a:off x="8298524" y="509256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Oval 246">
              <a:extLst>
                <a:ext uri="{FF2B5EF4-FFF2-40B4-BE49-F238E27FC236}">
                  <a16:creationId xmlns:a16="http://schemas.microsoft.com/office/drawing/2014/main" xmlns="" id="{D19A1A9E-0DC9-4B18-BBA7-2FC3638E8A45}"/>
                </a:ext>
              </a:extLst>
            </p:cNvPr>
            <p:cNvSpPr/>
            <p:nvPr/>
          </p:nvSpPr>
          <p:spPr>
            <a:xfrm>
              <a:off x="8442540" y="488058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Oval 247">
              <a:extLst>
                <a:ext uri="{FF2B5EF4-FFF2-40B4-BE49-F238E27FC236}">
                  <a16:creationId xmlns:a16="http://schemas.microsoft.com/office/drawing/2014/main" xmlns="" id="{E36D419C-997D-4B2B-ACD1-5A32ED0F7CCF}"/>
                </a:ext>
              </a:extLst>
            </p:cNvPr>
            <p:cNvSpPr/>
            <p:nvPr/>
          </p:nvSpPr>
          <p:spPr>
            <a:xfrm>
              <a:off x="8370532" y="47877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9" name="Oval 248">
              <a:extLst>
                <a:ext uri="{FF2B5EF4-FFF2-40B4-BE49-F238E27FC236}">
                  <a16:creationId xmlns:a16="http://schemas.microsoft.com/office/drawing/2014/main" xmlns="" id="{756631CF-9692-4EFB-8EFC-5663785D072B}"/>
                </a:ext>
              </a:extLst>
            </p:cNvPr>
            <p:cNvSpPr/>
            <p:nvPr/>
          </p:nvSpPr>
          <p:spPr>
            <a:xfrm>
              <a:off x="7866476" y="49401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0" name="Oval 249">
              <a:extLst>
                <a:ext uri="{FF2B5EF4-FFF2-40B4-BE49-F238E27FC236}">
                  <a16:creationId xmlns:a16="http://schemas.microsoft.com/office/drawing/2014/main" xmlns="" id="{13D579F8-FCC6-468D-8BF0-6D352CD68698}"/>
                </a:ext>
              </a:extLst>
            </p:cNvPr>
            <p:cNvSpPr/>
            <p:nvPr/>
          </p:nvSpPr>
          <p:spPr>
            <a:xfrm>
              <a:off x="7794468" y="50925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1" name="Oval 250">
              <a:extLst>
                <a:ext uri="{FF2B5EF4-FFF2-40B4-BE49-F238E27FC236}">
                  <a16:creationId xmlns:a16="http://schemas.microsoft.com/office/drawing/2014/main" xmlns="" id="{E448D11A-FAB5-4E39-AAF3-03860235FB03}"/>
                </a:ext>
              </a:extLst>
            </p:cNvPr>
            <p:cNvSpPr/>
            <p:nvPr/>
          </p:nvSpPr>
          <p:spPr>
            <a:xfrm>
              <a:off x="7946868" y="52449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2" name="Oval 251">
              <a:extLst>
                <a:ext uri="{FF2B5EF4-FFF2-40B4-BE49-F238E27FC236}">
                  <a16:creationId xmlns:a16="http://schemas.microsoft.com/office/drawing/2014/main" xmlns="" id="{D17F8037-BDF1-4A57-993A-05858E18DC3A}"/>
                </a:ext>
              </a:extLst>
            </p:cNvPr>
            <p:cNvSpPr/>
            <p:nvPr/>
          </p:nvSpPr>
          <p:spPr>
            <a:xfrm>
              <a:off x="8099268" y="53973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3" name="Oval 252">
              <a:extLst>
                <a:ext uri="{FF2B5EF4-FFF2-40B4-BE49-F238E27FC236}">
                  <a16:creationId xmlns:a16="http://schemas.microsoft.com/office/drawing/2014/main" xmlns="" id="{E136FD95-0ACC-4F07-8956-92848EF28600}"/>
                </a:ext>
              </a:extLst>
            </p:cNvPr>
            <p:cNvSpPr/>
            <p:nvPr/>
          </p:nvSpPr>
          <p:spPr>
            <a:xfrm>
              <a:off x="8251668" y="55497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4" name="Oval 253">
              <a:extLst>
                <a:ext uri="{FF2B5EF4-FFF2-40B4-BE49-F238E27FC236}">
                  <a16:creationId xmlns:a16="http://schemas.microsoft.com/office/drawing/2014/main" xmlns="" id="{3B71E159-CAEF-4D1A-95F5-D854E5C373B0}"/>
                </a:ext>
              </a:extLst>
            </p:cNvPr>
            <p:cNvSpPr/>
            <p:nvPr/>
          </p:nvSpPr>
          <p:spPr>
            <a:xfrm>
              <a:off x="8404068" y="57021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5" name="Oval 254">
              <a:extLst>
                <a:ext uri="{FF2B5EF4-FFF2-40B4-BE49-F238E27FC236}">
                  <a16:creationId xmlns:a16="http://schemas.microsoft.com/office/drawing/2014/main" xmlns="" id="{64CB6319-E8B7-414B-BA00-51E02B0FE28D}"/>
                </a:ext>
              </a:extLst>
            </p:cNvPr>
            <p:cNvSpPr/>
            <p:nvPr/>
          </p:nvSpPr>
          <p:spPr>
            <a:xfrm>
              <a:off x="8556468" y="58545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6" name="Oval 255">
              <a:extLst>
                <a:ext uri="{FF2B5EF4-FFF2-40B4-BE49-F238E27FC236}">
                  <a16:creationId xmlns:a16="http://schemas.microsoft.com/office/drawing/2014/main" xmlns="" id="{6D1F722E-A977-4288-8EA8-4BE692EB5B52}"/>
                </a:ext>
              </a:extLst>
            </p:cNvPr>
            <p:cNvSpPr/>
            <p:nvPr/>
          </p:nvSpPr>
          <p:spPr>
            <a:xfrm>
              <a:off x="8442540" y="60069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7" name="Oval 256">
              <a:extLst>
                <a:ext uri="{FF2B5EF4-FFF2-40B4-BE49-F238E27FC236}">
                  <a16:creationId xmlns:a16="http://schemas.microsoft.com/office/drawing/2014/main" xmlns="" id="{271B1186-569E-40BD-A67E-541AE9EC5CCD}"/>
                </a:ext>
              </a:extLst>
            </p:cNvPr>
            <p:cNvSpPr/>
            <p:nvPr/>
          </p:nvSpPr>
          <p:spPr>
            <a:xfrm>
              <a:off x="8298524" y="615935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8" name="Oval 257">
              <a:extLst>
                <a:ext uri="{FF2B5EF4-FFF2-40B4-BE49-F238E27FC236}">
                  <a16:creationId xmlns:a16="http://schemas.microsoft.com/office/drawing/2014/main" xmlns="" id="{50816793-FA05-43B3-8EF5-92224755AD0A}"/>
                </a:ext>
              </a:extLst>
            </p:cNvPr>
            <p:cNvSpPr/>
            <p:nvPr/>
          </p:nvSpPr>
          <p:spPr>
            <a:xfrm>
              <a:off x="8450924" y="622791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1" name="Oval 260">
              <a:extLst>
                <a:ext uri="{FF2B5EF4-FFF2-40B4-BE49-F238E27FC236}">
                  <a16:creationId xmlns:a16="http://schemas.microsoft.com/office/drawing/2014/main" xmlns="" id="{8848C045-2641-4734-ADC1-21363C4FBAEA}"/>
                </a:ext>
              </a:extLst>
            </p:cNvPr>
            <p:cNvSpPr/>
            <p:nvPr/>
          </p:nvSpPr>
          <p:spPr>
            <a:xfrm>
              <a:off x="8586556" y="615590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Oval 261">
              <a:extLst>
                <a:ext uri="{FF2B5EF4-FFF2-40B4-BE49-F238E27FC236}">
                  <a16:creationId xmlns:a16="http://schemas.microsoft.com/office/drawing/2014/main" xmlns="" id="{6F03D9B8-DD92-4A2B-A073-7265CB306203}"/>
                </a:ext>
              </a:extLst>
            </p:cNvPr>
            <p:cNvSpPr/>
            <p:nvPr/>
          </p:nvSpPr>
          <p:spPr>
            <a:xfrm>
              <a:off x="7650452" y="622791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3" name="Oval 262">
              <a:extLst>
                <a:ext uri="{FF2B5EF4-FFF2-40B4-BE49-F238E27FC236}">
                  <a16:creationId xmlns:a16="http://schemas.microsoft.com/office/drawing/2014/main" xmlns="" id="{15B23A71-BCE2-4C51-B17E-955A0449E8E2}"/>
                </a:ext>
              </a:extLst>
            </p:cNvPr>
            <p:cNvSpPr/>
            <p:nvPr/>
          </p:nvSpPr>
          <p:spPr>
            <a:xfrm>
              <a:off x="7783668" y="626182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4" name="Oval 263">
              <a:extLst>
                <a:ext uri="{FF2B5EF4-FFF2-40B4-BE49-F238E27FC236}">
                  <a16:creationId xmlns:a16="http://schemas.microsoft.com/office/drawing/2014/main" xmlns="" id="{F7D95147-7623-46EE-BA3A-DAB7590AF51D}"/>
                </a:ext>
              </a:extLst>
            </p:cNvPr>
            <p:cNvSpPr/>
            <p:nvPr/>
          </p:nvSpPr>
          <p:spPr>
            <a:xfrm>
              <a:off x="7842093" y="601189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5" name="Oval 264">
              <a:extLst>
                <a:ext uri="{FF2B5EF4-FFF2-40B4-BE49-F238E27FC236}">
                  <a16:creationId xmlns:a16="http://schemas.microsoft.com/office/drawing/2014/main" xmlns="" id="{B9194C7B-69B5-4407-9BE5-E1B8787F4D73}"/>
                </a:ext>
              </a:extLst>
            </p:cNvPr>
            <p:cNvSpPr/>
            <p:nvPr/>
          </p:nvSpPr>
          <p:spPr>
            <a:xfrm>
              <a:off x="7794468" y="616429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6" name="Oval 265">
              <a:extLst>
                <a:ext uri="{FF2B5EF4-FFF2-40B4-BE49-F238E27FC236}">
                  <a16:creationId xmlns:a16="http://schemas.microsoft.com/office/drawing/2014/main" xmlns="" id="{03DEF7AB-63B4-4CD3-93C6-4E37F710A133}"/>
                </a:ext>
              </a:extLst>
            </p:cNvPr>
            <p:cNvSpPr/>
            <p:nvPr/>
          </p:nvSpPr>
          <p:spPr>
            <a:xfrm>
              <a:off x="7568919" y="615590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7" name="Oval 266">
              <a:extLst>
                <a:ext uri="{FF2B5EF4-FFF2-40B4-BE49-F238E27FC236}">
                  <a16:creationId xmlns:a16="http://schemas.microsoft.com/office/drawing/2014/main" xmlns="" id="{CA6E7B9D-6383-44CE-8125-DD40BC9C6C53}"/>
                </a:ext>
              </a:extLst>
            </p:cNvPr>
            <p:cNvSpPr/>
            <p:nvPr/>
          </p:nvSpPr>
          <p:spPr>
            <a:xfrm>
              <a:off x="7721319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8" name="Oval 267">
              <a:extLst>
                <a:ext uri="{FF2B5EF4-FFF2-40B4-BE49-F238E27FC236}">
                  <a16:creationId xmlns:a16="http://schemas.microsoft.com/office/drawing/2014/main" xmlns="" id="{10E33EC8-28F9-4CD0-9F68-6FAD8AE8E2EB}"/>
                </a:ext>
              </a:extLst>
            </p:cNvPr>
            <p:cNvSpPr/>
            <p:nvPr/>
          </p:nvSpPr>
          <p:spPr>
            <a:xfrm>
              <a:off x="7794468" y="57322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9" name="Oval 268">
              <a:extLst>
                <a:ext uri="{FF2B5EF4-FFF2-40B4-BE49-F238E27FC236}">
                  <a16:creationId xmlns:a16="http://schemas.microsoft.com/office/drawing/2014/main" xmlns="" id="{E3669F23-ABA3-4EE5-8496-E227CBCB7D4E}"/>
                </a:ext>
              </a:extLst>
            </p:cNvPr>
            <p:cNvSpPr/>
            <p:nvPr/>
          </p:nvSpPr>
          <p:spPr>
            <a:xfrm>
              <a:off x="7631402" y="58846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0" name="Oval 269">
              <a:extLst>
                <a:ext uri="{FF2B5EF4-FFF2-40B4-BE49-F238E27FC236}">
                  <a16:creationId xmlns:a16="http://schemas.microsoft.com/office/drawing/2014/main" xmlns="" id="{9EF95605-9458-4B96-911A-D6A497DB2EE7}"/>
                </a:ext>
              </a:extLst>
            </p:cNvPr>
            <p:cNvSpPr/>
            <p:nvPr/>
          </p:nvSpPr>
          <p:spPr>
            <a:xfrm>
              <a:off x="7722460" y="60370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xmlns="" id="{76739AC3-618E-4132-8DF1-1B9519E43EDF}"/>
                </a:ext>
              </a:extLst>
            </p:cNvPr>
            <p:cNvSpPr/>
            <p:nvPr/>
          </p:nvSpPr>
          <p:spPr>
            <a:xfrm>
              <a:off x="7650452" y="6179917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2" name="Oval 271">
              <a:extLst>
                <a:ext uri="{FF2B5EF4-FFF2-40B4-BE49-F238E27FC236}">
                  <a16:creationId xmlns:a16="http://schemas.microsoft.com/office/drawing/2014/main" xmlns="" id="{E12601BF-58C7-40A1-AF6E-0BB2C6246761}"/>
                </a:ext>
              </a:extLst>
            </p:cNvPr>
            <p:cNvSpPr/>
            <p:nvPr/>
          </p:nvSpPr>
          <p:spPr>
            <a:xfrm>
              <a:off x="7722460" y="593988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3" name="Oval 272">
              <a:extLst>
                <a:ext uri="{FF2B5EF4-FFF2-40B4-BE49-F238E27FC236}">
                  <a16:creationId xmlns:a16="http://schemas.microsoft.com/office/drawing/2014/main" xmlns="" id="{C4CD7B29-0323-4531-BB0B-0B81D51D2F97}"/>
                </a:ext>
              </a:extLst>
            </p:cNvPr>
            <p:cNvSpPr/>
            <p:nvPr/>
          </p:nvSpPr>
          <p:spPr>
            <a:xfrm>
              <a:off x="7874860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4" name="Oval 273">
              <a:extLst>
                <a:ext uri="{FF2B5EF4-FFF2-40B4-BE49-F238E27FC236}">
                  <a16:creationId xmlns:a16="http://schemas.microsoft.com/office/drawing/2014/main" xmlns="" id="{41AD5B8E-938B-4348-87E6-C5F65E86DEA2}"/>
                </a:ext>
              </a:extLst>
            </p:cNvPr>
            <p:cNvSpPr/>
            <p:nvPr/>
          </p:nvSpPr>
          <p:spPr>
            <a:xfrm>
              <a:off x="8010492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5" name="Oval 274">
              <a:extLst>
                <a:ext uri="{FF2B5EF4-FFF2-40B4-BE49-F238E27FC236}">
                  <a16:creationId xmlns:a16="http://schemas.microsoft.com/office/drawing/2014/main" xmlns="" id="{C47BE48A-4FFB-4E25-9969-9F6D946E2365}"/>
                </a:ext>
              </a:extLst>
            </p:cNvPr>
            <p:cNvSpPr/>
            <p:nvPr/>
          </p:nvSpPr>
          <p:spPr>
            <a:xfrm>
              <a:off x="7855676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6" name="Oval 275">
              <a:extLst>
                <a:ext uri="{FF2B5EF4-FFF2-40B4-BE49-F238E27FC236}">
                  <a16:creationId xmlns:a16="http://schemas.microsoft.com/office/drawing/2014/main" xmlns="" id="{DA05CC81-AA0E-4C69-9C89-B8C5728CF6E7}"/>
                </a:ext>
              </a:extLst>
            </p:cNvPr>
            <p:cNvSpPr/>
            <p:nvPr/>
          </p:nvSpPr>
          <p:spPr>
            <a:xfrm>
              <a:off x="7703410" y="571305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7" name="Oval 276">
              <a:extLst>
                <a:ext uri="{FF2B5EF4-FFF2-40B4-BE49-F238E27FC236}">
                  <a16:creationId xmlns:a16="http://schemas.microsoft.com/office/drawing/2014/main" xmlns="" id="{D5B4E7BA-3C57-4391-9FFB-063C38E7125B}"/>
                </a:ext>
              </a:extLst>
            </p:cNvPr>
            <p:cNvSpPr/>
            <p:nvPr/>
          </p:nvSpPr>
          <p:spPr>
            <a:xfrm>
              <a:off x="7650452" y="607309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8" name="Oval 277">
              <a:extLst>
                <a:ext uri="{FF2B5EF4-FFF2-40B4-BE49-F238E27FC236}">
                  <a16:creationId xmlns:a16="http://schemas.microsoft.com/office/drawing/2014/main" xmlns="" id="{133864B7-048A-475D-95BF-93DAD3685789}"/>
                </a:ext>
              </a:extLst>
            </p:cNvPr>
            <p:cNvSpPr/>
            <p:nvPr/>
          </p:nvSpPr>
          <p:spPr>
            <a:xfrm>
              <a:off x="7864060" y="48765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9" name="Oval 278">
              <a:extLst>
                <a:ext uri="{FF2B5EF4-FFF2-40B4-BE49-F238E27FC236}">
                  <a16:creationId xmlns:a16="http://schemas.microsoft.com/office/drawing/2014/main" xmlns="" id="{6DBFDA15-1C21-4A41-A957-84E5BB3E6D3D}"/>
                </a:ext>
              </a:extLst>
            </p:cNvPr>
            <p:cNvSpPr/>
            <p:nvPr/>
          </p:nvSpPr>
          <p:spPr>
            <a:xfrm>
              <a:off x="7756368" y="500377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0" name="Oval 279">
              <a:extLst>
                <a:ext uri="{FF2B5EF4-FFF2-40B4-BE49-F238E27FC236}">
                  <a16:creationId xmlns:a16="http://schemas.microsoft.com/office/drawing/2014/main" xmlns="" id="{FFDC2699-BB58-41E6-9664-A1E7C28C9C58}"/>
                </a:ext>
              </a:extLst>
            </p:cNvPr>
            <p:cNvSpPr/>
            <p:nvPr/>
          </p:nvSpPr>
          <p:spPr>
            <a:xfrm>
              <a:off x="7711660" y="479613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1" name="Oval 280">
              <a:extLst>
                <a:ext uri="{FF2B5EF4-FFF2-40B4-BE49-F238E27FC236}">
                  <a16:creationId xmlns:a16="http://schemas.microsoft.com/office/drawing/2014/main" xmlns="" id="{DE27C69C-F32C-407C-BD6B-DA5CD0CAAA7E}"/>
                </a:ext>
              </a:extLst>
            </p:cNvPr>
            <p:cNvSpPr/>
            <p:nvPr/>
          </p:nvSpPr>
          <p:spPr>
            <a:xfrm>
              <a:off x="7783668" y="4931770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2" name="Oval 281">
              <a:extLst>
                <a:ext uri="{FF2B5EF4-FFF2-40B4-BE49-F238E27FC236}">
                  <a16:creationId xmlns:a16="http://schemas.microsoft.com/office/drawing/2014/main" xmlns="" id="{E81E381D-A3A7-4120-8137-3BA4CC13C8B5}"/>
                </a:ext>
              </a:extLst>
            </p:cNvPr>
            <p:cNvSpPr/>
            <p:nvPr/>
          </p:nvSpPr>
          <p:spPr>
            <a:xfrm>
              <a:off x="7927684" y="5075786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3" name="Oval 282">
              <a:extLst>
                <a:ext uri="{FF2B5EF4-FFF2-40B4-BE49-F238E27FC236}">
                  <a16:creationId xmlns:a16="http://schemas.microsoft.com/office/drawing/2014/main" xmlns="" id="{1D2E1BD8-BA50-4AB5-AE5F-2606AE0502EF}"/>
                </a:ext>
              </a:extLst>
            </p:cNvPr>
            <p:cNvSpPr/>
            <p:nvPr/>
          </p:nvSpPr>
          <p:spPr>
            <a:xfrm>
              <a:off x="8215716" y="564105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xmlns="" id="{17FDED08-49CF-4482-A9BC-2726A063C050}"/>
                </a:ext>
              </a:extLst>
            </p:cNvPr>
            <p:cNvSpPr/>
            <p:nvPr/>
          </p:nvSpPr>
          <p:spPr>
            <a:xfrm>
              <a:off x="8287724" y="580297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xmlns="" id="{4FADCD17-0F0B-4BFC-A156-89614DA15B2A}"/>
                </a:ext>
              </a:extLst>
            </p:cNvPr>
            <p:cNvSpPr/>
            <p:nvPr/>
          </p:nvSpPr>
          <p:spPr>
            <a:xfrm>
              <a:off x="8298524" y="595537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xmlns="" id="{D97BD0C8-5EA2-4018-B257-F8E39B7560C1}"/>
                </a:ext>
              </a:extLst>
            </p:cNvPr>
            <p:cNvSpPr/>
            <p:nvPr/>
          </p:nvSpPr>
          <p:spPr>
            <a:xfrm>
              <a:off x="8298524" y="6088725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xmlns="" id="{82837D05-45B5-4323-9B5D-4785AAB2FED4}"/>
                </a:ext>
              </a:extLst>
            </p:cNvPr>
            <p:cNvSpPr/>
            <p:nvPr/>
          </p:nvSpPr>
          <p:spPr>
            <a:xfrm>
              <a:off x="8298524" y="5723858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xmlns="" id="{ED528023-B8E8-45FD-B909-BB50DCBD448D}"/>
                </a:ext>
              </a:extLst>
            </p:cNvPr>
            <p:cNvSpPr/>
            <p:nvPr/>
          </p:nvSpPr>
          <p:spPr>
            <a:xfrm>
              <a:off x="8431874" y="55798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xmlns="" id="{15C9AAA2-5895-494F-B1B2-F828507EE191}"/>
                </a:ext>
              </a:extLst>
            </p:cNvPr>
            <p:cNvSpPr/>
            <p:nvPr/>
          </p:nvSpPr>
          <p:spPr>
            <a:xfrm>
              <a:off x="8226516" y="54358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xmlns="" id="{498BD245-AA6C-4670-9FF7-CF8B2578C1C5}"/>
                </a:ext>
              </a:extLst>
            </p:cNvPr>
            <p:cNvSpPr/>
            <p:nvPr/>
          </p:nvSpPr>
          <p:spPr>
            <a:xfrm>
              <a:off x="8298524" y="56168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1" name="Oval 290">
              <a:extLst>
                <a:ext uri="{FF2B5EF4-FFF2-40B4-BE49-F238E27FC236}">
                  <a16:creationId xmlns:a16="http://schemas.microsoft.com/office/drawing/2014/main" xmlns="" id="{37CFBF22-2A7F-4B41-A782-C58DA888900C}"/>
                </a:ext>
              </a:extLst>
            </p:cNvPr>
            <p:cNvSpPr/>
            <p:nvPr/>
          </p:nvSpPr>
          <p:spPr>
            <a:xfrm>
              <a:off x="7866476" y="57692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xmlns="" id="{6609B4A7-065D-482F-9C2D-93CE0BD5CF6A}"/>
                </a:ext>
              </a:extLst>
            </p:cNvPr>
            <p:cNvSpPr/>
            <p:nvPr/>
          </p:nvSpPr>
          <p:spPr>
            <a:xfrm>
              <a:off x="7866476" y="5921601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xmlns="" id="{42552311-4D91-44A6-84DE-B95860F63057}"/>
                </a:ext>
              </a:extLst>
            </p:cNvPr>
            <p:cNvSpPr/>
            <p:nvPr/>
          </p:nvSpPr>
          <p:spPr>
            <a:xfrm>
              <a:off x="7711660" y="584882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xmlns="" id="{19345A2A-94CE-4A8A-B43D-D12609D33C46}"/>
                </a:ext>
              </a:extLst>
            </p:cNvPr>
            <p:cNvSpPr/>
            <p:nvPr/>
          </p:nvSpPr>
          <p:spPr>
            <a:xfrm>
              <a:off x="7783668" y="5507834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xmlns="" id="{FDB4A411-68BE-43F9-A0FC-84FB041E5ACA}"/>
                </a:ext>
              </a:extLst>
            </p:cNvPr>
            <p:cNvSpPr/>
            <p:nvPr/>
          </p:nvSpPr>
          <p:spPr>
            <a:xfrm>
              <a:off x="7936068" y="536801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xmlns="" id="{B48E5053-2B78-4F63-9D79-9AD6727BBC82}"/>
                </a:ext>
              </a:extLst>
            </p:cNvPr>
            <p:cNvSpPr/>
            <p:nvPr/>
          </p:nvSpPr>
          <p:spPr>
            <a:xfrm>
              <a:off x="7794468" y="562632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xmlns="" id="{7D28157F-0EBB-4A4C-A904-9C8005E64921}"/>
                </a:ext>
              </a:extLst>
            </p:cNvPr>
            <p:cNvSpPr/>
            <p:nvPr/>
          </p:nvSpPr>
          <p:spPr>
            <a:xfrm>
              <a:off x="7946868" y="5569042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8" name="Oval 297">
              <a:extLst>
                <a:ext uri="{FF2B5EF4-FFF2-40B4-BE49-F238E27FC236}">
                  <a16:creationId xmlns:a16="http://schemas.microsoft.com/office/drawing/2014/main" xmlns="" id="{459BBD87-1548-4EE0-B5AD-EE4C94F07C44}"/>
                </a:ext>
              </a:extLst>
            </p:cNvPr>
            <p:cNvSpPr/>
            <p:nvPr/>
          </p:nvSpPr>
          <p:spPr>
            <a:xfrm>
              <a:off x="8450924" y="4604363"/>
              <a:ext cx="10800" cy="1080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9" name="Oval 298">
              <a:extLst>
                <a:ext uri="{FF2B5EF4-FFF2-40B4-BE49-F238E27FC236}">
                  <a16:creationId xmlns:a16="http://schemas.microsoft.com/office/drawing/2014/main" xmlns="" id="{D0710E11-2DAC-440C-B6C8-CE36FC7E78AD}"/>
                </a:ext>
              </a:extLst>
            </p:cNvPr>
            <p:cNvSpPr/>
            <p:nvPr/>
          </p:nvSpPr>
          <p:spPr>
            <a:xfrm>
              <a:off x="8505023" y="472818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0" name="Oval 299">
              <a:extLst>
                <a:ext uri="{FF2B5EF4-FFF2-40B4-BE49-F238E27FC236}">
                  <a16:creationId xmlns:a16="http://schemas.microsoft.com/office/drawing/2014/main" xmlns="" id="{676F9895-09E4-4AE7-985F-447CEDE81FD5}"/>
                </a:ext>
              </a:extLst>
            </p:cNvPr>
            <p:cNvSpPr/>
            <p:nvPr/>
          </p:nvSpPr>
          <p:spPr>
            <a:xfrm>
              <a:off x="8298524" y="4715746"/>
              <a:ext cx="10800" cy="10800"/>
            </a:xfrm>
            <a:prstGeom prst="ellipse">
              <a:avLst/>
            </a:prstGeom>
            <a:solidFill>
              <a:srgbClr val="77F999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1" name="Oval 300">
              <a:extLst>
                <a:ext uri="{FF2B5EF4-FFF2-40B4-BE49-F238E27FC236}">
                  <a16:creationId xmlns:a16="http://schemas.microsoft.com/office/drawing/2014/main" xmlns="" id="{791EB79B-4E2E-4DF8-A594-1FF24BF75872}"/>
                </a:ext>
              </a:extLst>
            </p:cNvPr>
            <p:cNvSpPr/>
            <p:nvPr/>
          </p:nvSpPr>
          <p:spPr>
            <a:xfrm>
              <a:off x="7802852" y="45717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xmlns="" id="{89825B12-EF38-4CB3-BE43-6A26A6605985}"/>
                </a:ext>
              </a:extLst>
            </p:cNvPr>
            <p:cNvSpPr/>
            <p:nvPr/>
          </p:nvSpPr>
          <p:spPr>
            <a:xfrm>
              <a:off x="7711660" y="4724130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3" name="Oval 302">
              <a:extLst>
                <a:ext uri="{FF2B5EF4-FFF2-40B4-BE49-F238E27FC236}">
                  <a16:creationId xmlns:a16="http://schemas.microsoft.com/office/drawing/2014/main" xmlns="" id="{5EB476DF-0B47-4595-B853-A492D9267F7E}"/>
                </a:ext>
              </a:extLst>
            </p:cNvPr>
            <p:cNvSpPr/>
            <p:nvPr/>
          </p:nvSpPr>
          <p:spPr>
            <a:xfrm>
              <a:off x="7908768" y="4643738"/>
              <a:ext cx="10800" cy="108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4" name="Oval 303">
              <a:extLst>
                <a:ext uri="{FF2B5EF4-FFF2-40B4-BE49-F238E27FC236}">
                  <a16:creationId xmlns:a16="http://schemas.microsoft.com/office/drawing/2014/main" xmlns="" id="{34173E55-6C1E-4726-A3A3-8F7AA1ECB7CD}"/>
                </a:ext>
              </a:extLst>
            </p:cNvPr>
            <p:cNvSpPr/>
            <p:nvPr/>
          </p:nvSpPr>
          <p:spPr>
            <a:xfrm>
              <a:off x="7864060" y="4715746"/>
              <a:ext cx="10800" cy="108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7363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11661</TotalTime>
  <Words>2305</Words>
  <Application>Microsoft Office PowerPoint</Application>
  <PresentationFormat>On-screen Show (4:3)</PresentationFormat>
  <Paragraphs>1007</Paragraphs>
  <Slides>63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63</vt:i4>
      </vt:variant>
    </vt:vector>
  </HeadingPairs>
  <TitlesOfParts>
    <vt:vector size="6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Raj</dc:creator>
  <cp:lastModifiedBy>mbcsssw2</cp:lastModifiedBy>
  <cp:revision>375</cp:revision>
  <dcterms:created xsi:type="dcterms:W3CDTF">2018-05-26T18:33:04Z</dcterms:created>
  <dcterms:modified xsi:type="dcterms:W3CDTF">2019-04-16T16:44:56Z</dcterms:modified>
</cp:coreProperties>
</file>