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30"/>
  </p:notesMasterIdLst>
  <p:handoutMasterIdLst>
    <p:handoutMasterId r:id="rId31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81" r:id="rId20"/>
    <p:sldId id="273" r:id="rId21"/>
    <p:sldId id="274" r:id="rId22"/>
    <p:sldId id="275" r:id="rId23"/>
    <p:sldId id="276" r:id="rId24"/>
    <p:sldId id="283" r:id="rId25"/>
    <p:sldId id="277" r:id="rId26"/>
    <p:sldId id="282" r:id="rId27"/>
    <p:sldId id="278" r:id="rId28"/>
    <p:sldId id="279" r:id="rId29"/>
  </p:sldIdLst>
  <p:sldSz cx="10080625" cy="7559675"/>
  <p:notesSz cx="7559675" cy="10691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1DF19-7423-2846-9040-C21C02497778}" styleName="">
    <a:wholeTbl>
      <a:tcStyle>
        <a:tcBdr/>
      </a:tcStyle>
    </a:wholeTbl>
    <a:band1H>
      <a:tcStyle>
        <a:tcBdr/>
      </a:tcStyle>
    </a:band1H>
    <a:band1V>
      <a:tcStyle>
        <a:tcBdr/>
      </a:tcStyle>
    </a:band1V>
    <a:lastCol>
      <a:tcStyle>
        <a:tcBdr/>
      </a:tcStyle>
    </a:lastCol>
    <a:firstCol>
      <a:tcStyle>
        <a:tcBdr/>
      </a:tcStyle>
    </a:firstCol>
    <a:lastRow>
      <a:tcStyle>
        <a:tcBdr/>
      </a:tcStyle>
    </a:lastRow>
    <a:firstRow>
      <a:tcStyle>
        <a:tcBdr/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81"/>
  </p:normalViewPr>
  <p:slideViewPr>
    <p:cSldViewPr snapToGrid="0" snapToObjects="1">
      <p:cViewPr varScale="1">
        <p:scale>
          <a:sx n="97" d="100"/>
          <a:sy n="97" d="100"/>
        </p:scale>
        <p:origin x="1800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8682763-E8A1-EB46-8656-E2C51AFFC144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anchorCtr="0" compatLnSpc="0">
            <a:spAutoFit/>
          </a:bodyPr>
          <a:lstStyle/>
          <a:p>
            <a:pPr marL="0" marR="0" lvl="0" indent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en-GB" sz="1400" b="0" i="0" u="none" strike="noStrike" kern="1200" cap="none">
              <a:ln>
                <a:noFill/>
              </a:ln>
              <a:latin typeface="Source Sans Pro" pitchFamily="34"/>
              <a:ea typeface="DejaVu Sans" pitchFamily="2"/>
              <a:cs typeface="DejaVu Sans" pitchFamily="2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C620EF-1ACC-F24D-8F39-F6A7EB9D841B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anchorCtr="0" compatLnSpc="0">
            <a:spAutoFit/>
          </a:bodyPr>
          <a:lstStyle/>
          <a:p>
            <a:pPr marL="0" marR="0" lvl="0" indent="0" algn="r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en-GB" sz="1400" b="0" i="0" u="none" strike="noStrike" kern="1200" cap="none">
              <a:ln>
                <a:noFill/>
              </a:ln>
              <a:latin typeface="Source Sans Pro" pitchFamily="34"/>
              <a:ea typeface="DejaVu Sans" pitchFamily="2"/>
              <a:cs typeface="DejaVu Sans" pitchFamily="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92F430-E096-F34D-83EA-9412ECC3C9B0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anchor="b" anchorCtr="0" compatLnSpc="0">
            <a:spAutoFit/>
          </a:bodyPr>
          <a:lstStyle/>
          <a:p>
            <a:pPr marL="0" marR="0" lvl="0" indent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en-GB" sz="1400" b="0" i="0" u="none" strike="noStrike" kern="1200" cap="none">
              <a:ln>
                <a:noFill/>
              </a:ln>
              <a:latin typeface="Source Sans Pro" pitchFamily="34"/>
              <a:ea typeface="DejaVu Sans" pitchFamily="2"/>
              <a:cs typeface="DejaVu Sans" pitchFamily="2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1A3503-C0C6-3A41-9659-BDBD72E45E15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anchor="b" anchorCtr="0" compatLnSpc="0">
            <a:spAutoFit/>
          </a:bodyPr>
          <a:lstStyle/>
          <a:p>
            <a:pPr marL="0" marR="0" lvl="0" indent="0" algn="r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1D4CAEF0-9EC9-DB40-BE3E-94088282F3EC}" type="slidenum">
              <a:t>‹#›</a:t>
            </a:fld>
            <a:endParaRPr lang="en-GB" sz="1400" b="0" i="0" u="none" strike="noStrike" kern="1200" cap="none">
              <a:ln>
                <a:noFill/>
              </a:ln>
              <a:latin typeface="Source Sans Pro" pitchFamily="34"/>
              <a:ea typeface="DejaVu Sans" pitchFamily="2"/>
              <a:cs typeface="DejaVu Sans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4052205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827FCA-B014-E94C-82D1-6248AAB8CAF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68EE46-3CAE-424C-9A5F-1DFABDD2696F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69B41982-2446-274A-81BC-93D507BB5BD3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spAutoFit/>
          </a:bodyPr>
          <a:lstStyle>
            <a:lvl1pPr lvl="0" hangingPunct="0">
              <a:buNone/>
              <a:tabLst/>
              <a:defRPr lang="en-GB" sz="1400" b="1" kern="1200">
                <a:solidFill>
                  <a:srgbClr val="FFFFFF"/>
                </a:solidFill>
                <a:latin typeface="Source Sans Pro Black" pitchFamily="34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0B43AE-9EAB-704D-BC8A-F2F2EBBA43B9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spAutoFit/>
          </a:bodyPr>
          <a:lstStyle>
            <a:lvl1pPr lvl="0" algn="r" hangingPunct="0">
              <a:buNone/>
              <a:tabLst/>
              <a:defRPr lang="en-GB" sz="1400" b="1" kern="1200">
                <a:solidFill>
                  <a:srgbClr val="FFFFFF"/>
                </a:solidFill>
                <a:latin typeface="Source Sans Pro Black" pitchFamily="34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72A4EA-FDC6-3447-81D5-AE8BA2E9EF9A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>
            <a:spAutoFit/>
          </a:bodyPr>
          <a:lstStyle>
            <a:lvl1pPr lvl="0" hangingPunct="0">
              <a:buNone/>
              <a:tabLst/>
              <a:defRPr lang="en-GB" sz="1400" b="1" kern="1200">
                <a:solidFill>
                  <a:srgbClr val="FFFFFF"/>
                </a:solidFill>
                <a:latin typeface="Source Sans Pro Black" pitchFamily="34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7B44F9-5B65-734A-9C19-4B83229C41D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>
            <a:spAutoFit/>
          </a:bodyPr>
          <a:lstStyle>
            <a:lvl1pPr lvl="0" algn="r" hangingPunct="0">
              <a:buNone/>
              <a:tabLst/>
              <a:defRPr lang="en-GB" sz="1400" b="1" kern="1200">
                <a:solidFill>
                  <a:srgbClr val="FFFFFF"/>
                </a:solidFill>
                <a:latin typeface="Source Sans Pro Black" pitchFamily="34"/>
                <a:ea typeface="DejaVu Sans" pitchFamily="2"/>
                <a:cs typeface="DejaVu Sans" pitchFamily="2"/>
              </a:defRPr>
            </a:lvl1pPr>
          </a:lstStyle>
          <a:p>
            <a:pPr lvl="0"/>
            <a:fld id="{08482A37-A4C2-9841-B822-A4B528B9E60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872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hangingPunct="0">
      <a:tabLst/>
      <a:defRPr lang="en-GB" sz="2000" b="0" i="0" u="none" strike="noStrike" kern="1200" cap="none">
        <a:ln>
          <a:noFill/>
        </a:ln>
        <a:latin typeface="Source Sans Pro" pitchFamily="34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944AEE-C152-4743-80D7-0823BA82A1D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149681EB-C343-F844-B076-40E59E9C3B29}" type="slidenum">
              <a:t>1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39FA80-06F6-204C-952C-ADC58190D18F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CE68C8-0348-484C-B51A-87CA5C683CF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 sz="281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B22D3E-6DD4-3D4C-88B7-317EB7464F5F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7B55D4C2-1060-0441-8123-E2B1B1BD73ED}" type="slidenum">
              <a:t>2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D19A86-D8AF-794A-B3A0-3553989F6F43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DA7DC6-9EFC-0440-A6AC-DBB2009F23A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4649FC-97DE-1D41-B3DC-26348BDCE5AE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FF1ACFB4-3B81-F14B-B02F-D54380152169}" type="slidenum">
              <a:t>3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32EC67-9E17-EE4C-8B50-B19418DCDB07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D987E7-0511-A349-886D-7C80DCCA979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6F29DA-7D46-8142-82D9-A8CC09BF9EBF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2631A1C0-C841-0C49-8FA1-0F14C4367CFE}" type="slidenum">
              <a:t>4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6BDBDD-8EBE-6F4B-B222-333554DF0E7E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5BD403-15B6-1D41-87C9-A93DDA762C3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1349B9-E9B1-8743-85C4-843B34EFCAC3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77358992-70C5-8B4D-AA77-4E390624D46E}" type="slidenum">
              <a:t>5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5397FC-85F7-EF44-890A-3041BC216A87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EF55C3-0151-6F47-B271-7B02F92BF56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0186D3-D037-EE40-A65B-FB63B3831B3D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3D3F536C-AA8F-CE49-9788-EEBF32E7E94A}" type="slidenum">
              <a:t>6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70C13B-128D-4D49-9A1E-BEE4DEBD5AD2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8B642C-F8F6-2241-B202-778F0327BCD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3AEDE8-54A5-844A-8EE3-253A5A93B920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D32CF872-9A31-CE44-9F7E-E5D49D15FE19}" type="slidenum">
              <a:t>7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33093B-D78E-1C47-B8E7-30CAB3122ADA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B0003D-C387-8346-B538-479810CD92F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A076E8-8E61-DF48-ACCE-3B4D333110A9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FEBEE2B1-18D5-684F-BBB8-B7AE9B803C78}" type="slidenum">
              <a:t>8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90985F-B913-9346-9C96-48B0A8B1129C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3AD5F3-0B0F-D848-8AEC-FA45AA3E671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BFA54D-F530-7C46-AF09-B32D43577270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8375769F-45FE-BB41-9D70-595230654C92}" type="slidenum">
              <a:t>9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E1CCFA-B55D-6C41-A0E1-F8F2F5C7CAD5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983B53-012E-3D43-B6CB-344CBAA637A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49782A-45BB-2B46-9D1F-CD3F5A5CB9F0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20C7B363-37E7-6444-8B36-56902D60A35A}" type="slidenum">
              <a:t>10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3E1853-2787-8443-B407-2AA03D26CDA3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277382-8467-534F-A42D-66FC115B65A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3FF771-B44C-1242-A3E0-329F68A6B672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75B5D49E-FB9C-2E46-B79E-C9E0C343D6A2}" type="slidenum">
              <a:t>11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53CC79-53ED-214A-85FB-B4C7F17811C5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C57670-2944-C14E-B270-7643D4B1BC7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48CEB7-0C0B-2A41-8A30-FB1BBC837793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A086A465-B32D-A849-87B3-ACACB03E65E5}" type="slidenum">
              <a:t>12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D0C7A8-AD72-3B41-B639-D7A24E75EC97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1F8C5D-B8FF-E346-A022-ACE272FCC9C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B7D6E7-F044-CC40-BC88-0C5C032231AF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B8E0E71D-D1EC-D348-8B3D-1A7A58674160}" type="slidenum">
              <a:t>13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4B8072-254C-014B-A515-5408B9205990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E83EB6-B9C8-B449-BCA8-A4AF6E68B40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67D6DA-AA65-3C49-B989-253089034761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96DAA320-07F3-1F47-B217-10D7EB20DA88}" type="slidenum">
              <a:t>14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077BEA-DCB5-B24B-91F6-561859D05C11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9543E8-AF88-DD48-9915-7BA4EAA4FA7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8B7A21-7285-7546-84CE-9FF2BA532BB4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A6DEDD5A-708D-9A4E-BEB2-C7C0C17BB0AC}" type="slidenum">
              <a:t>15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CE56D5-595A-954F-B806-6E18790E885E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AAB878-79B8-C948-B888-5D2D7224FB7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444E0F-CD09-3942-8A0B-D633C3173DE8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9F3F1178-A65D-474E-ADAF-3B499D9D4E1F}" type="slidenum">
              <a:t>16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2C2199-263A-EC4E-AB8C-323BB539FD63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C4D813-D363-3C4D-BBC3-B77C2A97B6A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1316E2-C41D-6B4E-A79D-B8A5A593AAEA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3F500D4F-2DA9-F34D-970F-50ECC616D9E5}" type="slidenum">
              <a:t>17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BC327F-9BC3-B940-842F-3630C5CFFA66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900803-52B3-C142-A65B-B871439498E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86B1BB-573C-2D4B-B849-C296756D07F8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8EC1E7CB-3996-6F44-8D14-9D586167E851}" type="slidenum">
              <a:t>19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1E42A6-C1B9-444B-9AEB-9F0796E55B81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899C35-18F2-F342-A625-F6592AEDB5F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E3F369-1D81-724F-A4D1-42C296ACF5D2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670C35C0-5503-9E4F-891B-A6F43A541CEC}" type="slidenum">
              <a:t>20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23DFEC-5CDE-EB4A-857A-567C36033BEA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75C764-907B-6440-93BF-51A07779D88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E574BA-E89A-B242-B475-8AA658260913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CE9EE67B-D356-8E4E-B78B-81FA69086118}" type="slidenum">
              <a:t>21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FE7D53-1177-5248-86BC-21268B485BBB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9630A8-7478-564D-83BA-FF5F59E7F1E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574566-0CC6-3E41-9A92-DD8547B285A7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5F9924C0-EC44-7C47-8681-48BC5E93DB69}" type="slidenum">
              <a:t>22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EC303B-F811-734A-9BFB-63B86B24EF0E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BEAF09-C336-2345-B630-7779F51587B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A351FD-CDBF-7745-8B90-0548EFC24575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52EF919D-7F12-BA4C-A242-4CBF06AFD1F5}" type="slidenum">
              <a:t>24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BE9366-0EFD-BF49-BC0A-0DB6305D84B5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D4DAD4-ED7C-E249-A7A9-3CA5E287E9B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A351FD-CDBF-7745-8B90-0548EFC24575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52EF919D-7F12-BA4C-A242-4CBF06AFD1F5}" type="slidenum">
              <a:t>25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BE9366-0EFD-BF49-BC0A-0DB6305D84B5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D4DAD4-ED7C-E249-A7A9-3CA5E287E9B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91524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2D577C-4E2C-5841-9075-0DFFEA4C5F0E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FBD6BA92-5A5B-C646-B346-3D9B2BABE320}" type="slidenum">
              <a:t>26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3ECAC39-5BD5-7A4B-A8FF-B9F4E3F5E119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A24387-9BCE-3B4A-A5BA-6EEA3F11CE4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E88C12-63D3-E340-83F1-4EE1F9470C23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spAutoFit/>
          </a:bodyPr>
          <a:lstStyle/>
          <a:p>
            <a:pPr lvl="0"/>
            <a:fld id="{6249ABE9-45F5-184D-89A4-085D204CC09A}" type="slidenum">
              <a:t>27</a:t>
            </a:fld>
            <a:endParaRPr lang="en-GB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84184F-5942-8041-A91D-32F4CE45CD54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6FCF78-DC3B-B448-ADAE-2783FEB5787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8BEA8-E697-D04A-90A7-AE447BEDD2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AD3DDC-929B-CA43-AF8F-D7148B0B5F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D2F8C5-C958-7648-8A1A-63B60CBE5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GB"/>
              <a:t>13/Nov/18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1D7FD0-7285-4741-9051-1DF409B70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CFB39D-C29A-0448-B24C-EAA8E5A84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41C0FCA-54C7-8E44-86DA-0D06C76077C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5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C60A6-2906-B340-8F17-1ED9D32E4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80178-0D6F-4C45-9D77-32A2DB253F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F15128-6FFA-2846-97E2-5165C43BB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GB"/>
              <a:t>13/Nov/18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AB7B93-F2B9-A846-A307-8BFF835E2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E35DA6-1219-1C4A-A6EE-7C5B96C47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D15206F-C92C-3B45-AECA-BDFADA33D2D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314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4BCD8-FA23-9F40-B856-BDF624A54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670F47-ED37-6443-ADAA-98FBC6F126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91B565-390B-0B4D-906C-834CE2B80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GB"/>
              <a:t>13/Nov/18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CD7A73-8008-C841-AB50-CA86588E3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57FFFC-AB3D-FE49-878B-C52AF0E32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766A009-2F9C-574A-BFAA-B9C85A51D86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426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3A57F-98E7-8E4C-B009-76851F16A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25216-BC7B-634C-BC1B-8B5B96A4A2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363" y="1979613"/>
            <a:ext cx="4513262" cy="46799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67C74A-BC86-734C-B7A7-E08AC6E960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26025" y="1979613"/>
            <a:ext cx="4513263" cy="46799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8B4A94-7D50-E246-BE62-DDB698BF1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GB"/>
              <a:t>13/Nov/18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E15BD5-29F3-DB49-A5C9-E6FD4294C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42D39F-4ED8-F54C-876E-F3E9C46C0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6FE9BE6-47FC-F14C-9645-7E90BEEB989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946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D7F64-9320-9E42-ADCA-765C02B25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46FF39-45B5-8442-978D-34DAEC9F18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2ECEA7-40AC-1645-960E-3ADDD5157F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11A79C-0843-B64B-8E30-375CBFA061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56C9ED-DDE6-4844-878D-19AFE59EEE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4F16E3-D5F0-194A-8240-268189080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GB"/>
              <a:t>13/Nov/18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0E5B78-7681-A046-9EA3-C9F8B5B00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DC7C57-E746-F043-B2CD-411F38A05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B7812AA-65C2-124B-B425-A2570B2AFE7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929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15A3A-BCB9-0D4E-86BE-04F4E764D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C8C866-3145-314D-A702-8D10B2481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GB"/>
              <a:t>13/Nov/18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2CE778-7249-B149-A122-AA747CDEF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4D1477-04BE-CC4B-9A32-75CB023A9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0E31444-9C7E-6C46-8345-35850A23970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631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BB845F-E52C-0E4C-AB94-573E747F6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GB"/>
              <a:t>13/Nov/18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4AD46C-D9CF-6245-BCD3-FDDCF455B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73D815-D742-DE43-A908-66DABBF89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8D473DA-F2DF-2A4F-812B-B5FE48CE3E6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02601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FC31C-6E69-1A43-B727-7153B4B4F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F2C25E-EB8C-D34A-B135-D29C210326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C878C8-BDE9-E84C-8570-622D2B00AC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799BB9-6505-8748-88D9-665D4E2F1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GB"/>
              <a:t>13/Nov/18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2E0D4F-045A-B24F-9997-769DF3C11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2CC9B1-B337-E241-8730-537F03F75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E555BCD-741A-5547-9312-3812E877339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933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BFEAD-C873-2046-BFA2-F7FAA01B8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4779308-8314-E34B-8EBB-F5C8558C96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904E60-8A84-EC42-A2EC-1BCC2CD930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F9468D-3948-2442-8349-FEC2AA42A9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GB"/>
              <a:t>13/Nov/18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219B9E-668F-D546-91F1-54BE1B662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088024-EC04-4940-807E-EEDFA4CF8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B94BB05-AE3B-D842-A89D-8D123B3EEEA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025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1635D-0FF4-B24B-98E8-F4F7DCB31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E7ADD1-7491-7248-B0A1-D6D607A540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04215F-7159-FD48-B73C-F017169B7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GB"/>
              <a:t>13/Nov/18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5D5F57-40B3-3746-BAC9-153337271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26F282-D62C-E445-AF36-B7A77F01F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421538C-6F8B-794C-BD89-76DBCEC39C2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970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F92D4B-566D-AB47-8293-A2C48CA2E5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380288" y="360363"/>
            <a:ext cx="2339975" cy="6299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080C67-5A5F-5941-AD5F-4E9FEE096B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60363" y="360363"/>
            <a:ext cx="6867525" cy="6299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A212C4-2246-E74E-9CF6-EEA46BDCF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GB"/>
              <a:t>13/Nov/18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1B3927-E3C0-9049-96E0-F52264A3F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3BD1E4-69E2-7E4A-AE43-9AA7BB5A9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FB531AD-AE36-0842-96E4-7813BC89BD4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6565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CE508-C953-1041-AE43-18B613B079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320E7C-1302-6642-955F-3585413A9B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D2449E-7D6C-5542-9D18-490309E3B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38D34D-31B4-C64B-B76E-F0CE337D5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9C3AD4-3B52-354E-8574-CBBB2A368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6463017-0F99-B741-B3AD-9374EB7C975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733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3B01A-B3BF-F140-A2F8-AB1F14780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CF146-7083-AB48-A37A-6998326A9C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1439C3-5511-BF4F-8A94-48395678B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F6EE7A-E6FB-A54A-8517-359568D99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501414-4E71-A243-A844-8F71D2F43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F4FBB9C-156D-1E45-9F76-314A54F93AD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1386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FFF2B-6080-5943-9599-611E5F89A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E69A6-0BF7-9143-B7A8-7B9665255C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6C1310-8AB8-A54B-9579-C0DF1F5CB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D199B-F206-F947-BB76-BB067856C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7EA8B4-23CB-1246-BBC9-EBB13DB9A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FC759C0-0EAE-4042-B626-1B27A774798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050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E0D7A4-9CC9-4440-9793-B61B5112D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D33AA4-7D76-C546-A589-80ADD77133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9750" y="4679950"/>
            <a:ext cx="4513263" cy="2519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6C8BB-96C6-B645-8C91-71B5C077D2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05413" y="4679950"/>
            <a:ext cx="4514850" cy="2519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F195F9-3A06-5549-8557-F125CBA79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B6E2E7-78AE-4848-AEEE-3781D252D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8D45CD-244E-EE45-98D3-C3EC33033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5F0136B-005E-1B43-B568-ED10F787092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701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0889C-4B4F-724B-9358-2A1250C87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C1714C-4E30-2944-B3F5-9084031052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D5C8DD-7E5F-974A-B56A-5C704423ED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9F138FB-5EAA-934D-A70E-65C678BDB5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7D56F6-5D19-DF47-BB35-0BBB797BE6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C4D8AB-88B2-E242-BF6C-7CDEB1B2B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0A939E-6BC4-5842-9CC3-04D324DCA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C33A02-7F10-9C48-A2E5-E0975CB8E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776EEFB-B520-A443-AB7E-089783307DC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8081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05A75-4432-D344-9703-0F2B5E535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0F5B30-E71E-6244-813A-9BD1B789A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2E1510-F3BD-6D46-AC2A-40535FE03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E987EC-8D10-2E48-A3B9-DD0D0BC94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4470880-8260-FC43-8C80-8983BA639B6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7526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74ECAF-CB9A-384C-BBB4-648D8FA26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A0A167-13A8-A749-8218-2940E25A1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353207-A63A-F546-9580-3EE0E4121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2FC8E0E-A988-A146-9C3A-12D5E5FDDF3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774608"/>
      </p:ext>
    </p:extLst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5E6C2-37B1-AF49-A83B-4E95F70E3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12C8AB-9BB7-3D49-BAD8-E94747B840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81BAFA-EDB6-8F4E-94D9-DC79FBE99F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756F2D-E4AA-5348-92F3-DA359108E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B8B4F-60A6-034E-B60A-7C3B9A3E0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C6CAA6-20D9-3F44-93DF-78D65F59F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8FAFD76-A08C-DA4D-91DA-3B40382B425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9424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CFF8F-84E7-6B4F-A8DB-E40518D22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EA82F5-EAA2-2849-ADC0-0194AEFDB7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3ED381-2870-D347-BBC1-178DF80DA8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970A4B-49B5-3A49-BBDF-144835D86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B9EF5A-6DC5-2B4F-82DC-C4B636460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693CB1-DB25-2746-B31A-FFF760108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17C2E35-965A-844A-876F-EE7FC77EF3B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885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C355B-23F5-8543-B788-7FC76D111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E9ADED-8D1C-5F4F-B09C-3D809F71F6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3E23A0-AEF1-974B-8066-372AEE3EC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F0337E-5C08-B541-A3E8-9E11B627B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41EE58-3320-534D-B070-D63543588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D126EDB-7B63-A348-8C77-653F1DB9F24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0093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860ED1-2F71-094E-B092-AC284D5785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380288" y="3330575"/>
            <a:ext cx="2339975" cy="38687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DEB1E5-188E-2B46-9278-669D6242C3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60363" y="3330575"/>
            <a:ext cx="6867525" cy="38687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D0BD1C-D6F4-1B4F-8432-BB12DE449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2BC32-7D21-754E-BB8B-7CF95653A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6F657-4846-5B46-9A81-641BAC986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5259016-DCB0-2A49-82F4-33EC4874D46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089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>
            <a:extLst>
              <a:ext uri="{FF2B5EF4-FFF2-40B4-BE49-F238E27FC236}">
                <a16:creationId xmlns:a16="http://schemas.microsoft.com/office/drawing/2014/main" id="{0A854D58-8488-774B-BCDF-A5B4FB71DE9F}"/>
              </a:ext>
            </a:extLst>
          </p:cNvPr>
          <p:cNvSpPr/>
          <p:nvPr/>
        </p:nvSpPr>
        <p:spPr>
          <a:xfrm>
            <a:off x="0" y="180000"/>
            <a:ext cx="9720000" cy="126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74C3C"/>
          </a:solidFill>
          <a:ln>
            <a:noFill/>
            <a:prstDash val="solid"/>
          </a:ln>
        </p:spPr>
        <p:txBody>
          <a:bodyPr lIns="0" tIns="0" rIns="0" bIns="0" anchor="ctr" anchorCtr="0">
            <a:spAutoFit/>
          </a:bodyPr>
          <a:lstStyle/>
          <a:p>
            <a:pPr lvl="0" hangingPunct="0">
              <a:buNone/>
              <a:tabLst/>
            </a:pPr>
            <a:endParaRPr lang="en-GB" sz="1800" b="1" kern="1200">
              <a:solidFill>
                <a:srgbClr val="FFFFFF"/>
              </a:solidFill>
              <a:latin typeface="Source Sans Pro Black" pitchFamily="34"/>
              <a:ea typeface="DejaVu Sans" pitchFamily="2"/>
              <a:cs typeface="DejaVu Sans" pitchFamily="2"/>
            </a:endParaRPr>
          </a:p>
        </p:txBody>
      </p:sp>
      <p:sp>
        <p:nvSpPr>
          <p:cNvPr id="3" name="Freeform 2">
            <a:extLst>
              <a:ext uri="{FF2B5EF4-FFF2-40B4-BE49-F238E27FC236}">
                <a16:creationId xmlns:a16="http://schemas.microsoft.com/office/drawing/2014/main" id="{33659581-E8BB-7B47-A3AE-C3738F3168AA}"/>
              </a:ext>
            </a:extLst>
          </p:cNvPr>
          <p:cNvSpPr/>
          <p:nvPr/>
        </p:nvSpPr>
        <p:spPr>
          <a:xfrm>
            <a:off x="7560000" y="6840000"/>
            <a:ext cx="2520000" cy="54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74C3C"/>
          </a:solidFill>
          <a:ln>
            <a:noFill/>
            <a:prstDash val="solid"/>
          </a:ln>
        </p:spPr>
        <p:txBody>
          <a:bodyPr lIns="0" tIns="0" rIns="0" bIns="0" anchor="ctr" anchorCtr="0">
            <a:spAutoFit/>
          </a:bodyPr>
          <a:lstStyle/>
          <a:p>
            <a:pPr lvl="0" hangingPunct="0">
              <a:buNone/>
              <a:tabLst/>
            </a:pPr>
            <a:endParaRPr lang="en-GB" sz="1800" b="1" kern="1200">
              <a:solidFill>
                <a:srgbClr val="FFFFFF"/>
              </a:solidFill>
              <a:latin typeface="Source Sans Pro Black" pitchFamily="34"/>
              <a:ea typeface="DejaVu Sans" pitchFamily="2"/>
              <a:cs typeface="DejaVu Sans" pitchFamily="2"/>
            </a:endParaRP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3406B245-F914-B741-AAE3-14FE30D0BD63}"/>
              </a:ext>
            </a:extLst>
          </p:cNvPr>
          <p:cNvSpPr/>
          <p:nvPr/>
        </p:nvSpPr>
        <p:spPr>
          <a:xfrm>
            <a:off x="900000" y="6840000"/>
            <a:ext cx="4500000" cy="54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BDC3C7"/>
          </a:solidFill>
          <a:ln>
            <a:noFill/>
            <a:prstDash val="solid"/>
          </a:ln>
        </p:spPr>
        <p:txBody>
          <a:bodyPr lIns="0" tIns="0" rIns="0" bIns="0" anchor="ctr" anchorCtr="0">
            <a:spAutoFit/>
          </a:bodyPr>
          <a:lstStyle/>
          <a:p>
            <a:pPr lvl="0" hangingPunct="0">
              <a:buNone/>
              <a:tabLst/>
            </a:pPr>
            <a:endParaRPr lang="en-GB" sz="1800" b="1" kern="1200">
              <a:solidFill>
                <a:srgbClr val="FFFFFF"/>
              </a:solidFill>
              <a:latin typeface="Source Sans Pro Black" pitchFamily="34"/>
              <a:ea typeface="DejaVu Sans" pitchFamily="2"/>
              <a:cs typeface="DejaVu Sans" pitchFamily="2"/>
            </a:endParaRPr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6F2C9157-9DEF-3743-9F6F-F11E7BE688F3}"/>
              </a:ext>
            </a:extLst>
          </p:cNvPr>
          <p:cNvSpPr/>
          <p:nvPr/>
        </p:nvSpPr>
        <p:spPr>
          <a:xfrm>
            <a:off x="180000" y="6840000"/>
            <a:ext cx="540000" cy="54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0" tIns="0" rIns="0" bIns="0" anchor="ctr" anchorCtr="0">
            <a:spAutoFit/>
          </a:bodyPr>
          <a:lstStyle/>
          <a:p>
            <a:pPr lvl="0" hangingPunct="0">
              <a:buNone/>
              <a:tabLst/>
            </a:pPr>
            <a:endParaRPr lang="en-GB" sz="1800" b="1" kern="1200">
              <a:solidFill>
                <a:srgbClr val="FFFFFF"/>
              </a:solidFill>
              <a:latin typeface="Source Sans Pro Black" pitchFamily="34"/>
              <a:ea typeface="DejaVu Sans" pitchFamily="2"/>
              <a:cs typeface="DejaVu Sans" pitchFamily="2"/>
            </a:endParaRPr>
          </a:p>
        </p:txBody>
      </p:sp>
      <p:sp>
        <p:nvSpPr>
          <p:cNvPr id="6" name="Title Placeholder 5">
            <a:extLst>
              <a:ext uri="{FF2B5EF4-FFF2-40B4-BE49-F238E27FC236}">
                <a16:creationId xmlns:a16="http://schemas.microsoft.com/office/drawing/2014/main" id="{C54C3F41-2B00-664D-B008-41896A9163C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60000" y="360000"/>
            <a:ext cx="9360000" cy="900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 anchorCtr="0">
            <a:spAutoFit/>
          </a:bodyPr>
          <a:lstStyle/>
          <a:p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43CBB60-7DB8-724A-AA8F-77D9363865D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360000" y="1980000"/>
            <a:ext cx="9180000" cy="4680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F89AFBA1-ED14-B84E-BE36-6BF8380AA27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7560000" y="6840000"/>
            <a:ext cx="2340000" cy="52163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spAutoFit/>
          </a:bodyPr>
          <a:lstStyle>
            <a:lvl1pPr lvl="0" algn="r" hangingPunct="0">
              <a:buNone/>
              <a:tabLst/>
              <a:defRPr lang="en-GB" sz="1800" b="1" kern="1200">
                <a:solidFill>
                  <a:srgbClr val="FFFFFF"/>
                </a:solidFill>
                <a:latin typeface="Source Sans Pro Black" pitchFamily="34"/>
                <a:ea typeface="DejaVu Sans" pitchFamily="2"/>
                <a:cs typeface="DejaVu Sans" pitchFamily="2"/>
              </a:defRPr>
            </a:lvl1pPr>
          </a:lstStyle>
          <a:p>
            <a:pPr lvl="0"/>
            <a:r>
              <a:rPr lang="en-GB"/>
              <a:t>13/Nov/18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78D66B24-58FD-E642-A7D1-346C678BB168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1080000" y="6840000"/>
            <a:ext cx="3240000" cy="540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spAutoFit/>
          </a:bodyPr>
          <a:lstStyle>
            <a:lvl1pPr lvl="0" algn="ctr" hangingPunct="0">
              <a:buNone/>
              <a:tabLst/>
              <a:defRPr lang="en-GB" sz="1800" b="1" kern="1200">
                <a:solidFill>
                  <a:srgbClr val="FFFFFF"/>
                </a:solidFill>
                <a:latin typeface="Source Sans Pro Black" pitchFamily="34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41ADC71-892B-734B-9855-8F6DD634295B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80000" y="6840000"/>
            <a:ext cx="540000" cy="540000"/>
          </a:xfrm>
          <a:prstGeom prst="rect">
            <a:avLst/>
          </a:prstGeom>
          <a:solidFill>
            <a:srgbClr val="E74C3C"/>
          </a:solidFill>
          <a:ln>
            <a:noFill/>
          </a:ln>
        </p:spPr>
        <p:txBody>
          <a:bodyPr lIns="0" tIns="0" rIns="0" bIns="0" anchor="ctr" anchorCtr="0">
            <a:spAutoFit/>
          </a:bodyPr>
          <a:lstStyle>
            <a:lvl1pPr lvl="0" algn="ctr" hangingPunct="0">
              <a:buNone/>
              <a:tabLst/>
              <a:defRPr lang="en-GB" sz="1800" b="1" kern="1200">
                <a:solidFill>
                  <a:srgbClr val="FFFFFF"/>
                </a:solidFill>
                <a:latin typeface="Source Sans Pro Black" pitchFamily="34"/>
                <a:ea typeface="DejaVu Sans" pitchFamily="2"/>
                <a:cs typeface="DejaVu Sans" pitchFamily="2"/>
              </a:defRPr>
            </a:lvl1pPr>
          </a:lstStyle>
          <a:p>
            <a:pPr lvl="0"/>
            <a:fld id="{917D8310-EC73-D349-8B56-4C94968A8657}" type="slidenum">
              <a:t>‹#›</a:t>
            </a:fld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C4BC724-542C-A74E-82A8-8914C393D9E3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/>
          <a:stretch>
            <a:fillRect/>
          </a:stretch>
        </p:blipFill>
        <p:spPr>
          <a:xfrm>
            <a:off x="5512320" y="6840000"/>
            <a:ext cx="1867680" cy="54000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hangingPunct="1">
        <a:tabLst/>
        <a:defRPr lang="en-GB" sz="3200" b="1" i="0" u="none" strike="noStrike" kern="1200" cap="none">
          <a:ln>
            <a:noFill/>
          </a:ln>
          <a:solidFill>
            <a:srgbClr val="FFFFFF"/>
          </a:solidFill>
          <a:latin typeface="Source Sans Pro Black" pitchFamily="34"/>
        </a:defRPr>
      </a:lvl1pPr>
    </p:titleStyle>
    <p:bodyStyle>
      <a:lvl1pPr marL="0" marR="0" indent="0" hangingPunct="1">
        <a:spcBef>
          <a:spcPts val="0"/>
        </a:spcBef>
        <a:spcAft>
          <a:spcPts val="1142"/>
        </a:spcAft>
        <a:tabLst/>
        <a:defRPr lang="en-GB" sz="2600" b="1" i="0" u="none" strike="noStrike" kern="1200" cap="none">
          <a:ln>
            <a:noFill/>
          </a:ln>
          <a:solidFill>
            <a:srgbClr val="1C1C1C"/>
          </a:solidFill>
          <a:latin typeface="Source Sans Pro Semibold" pitchFamily="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>
            <a:extLst>
              <a:ext uri="{FF2B5EF4-FFF2-40B4-BE49-F238E27FC236}">
                <a16:creationId xmlns:a16="http://schemas.microsoft.com/office/drawing/2014/main" id="{CE664DC2-8EC9-5E4B-8473-A454DA63783C}"/>
              </a:ext>
            </a:extLst>
          </p:cNvPr>
          <p:cNvSpPr/>
          <p:nvPr/>
        </p:nvSpPr>
        <p:spPr>
          <a:xfrm>
            <a:off x="0" y="3150000"/>
            <a:ext cx="9720000" cy="126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74C3C"/>
          </a:solidFill>
          <a:ln>
            <a:noFill/>
            <a:prstDash val="solid"/>
          </a:ln>
        </p:spPr>
        <p:txBody>
          <a:bodyPr wrap="none" lIns="90000" tIns="45000" rIns="90000" bIns="45000" anchor="ctr" anchorCtr="0" compatLnSpc="0">
            <a:spAutoFit/>
          </a:bodyPr>
          <a:lstStyle/>
          <a:p>
            <a:pPr marL="0" marR="0" lvl="0" indent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GB" sz="1800" b="0" i="0" u="none" strike="noStrike" kern="1200" cap="none">
              <a:ln>
                <a:noFill/>
              </a:ln>
              <a:latin typeface="Source Sans Pro" pitchFamily="34"/>
              <a:ea typeface="DejaVu Sans" pitchFamily="2"/>
              <a:cs typeface="DejaVu Sans" pitchFamily="2"/>
            </a:endParaRPr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2C318703-5AF1-C743-BC0D-DDA00B9BCCA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60000" y="3330000"/>
            <a:ext cx="9360000" cy="9000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 anchorCtr="0">
            <a:spAutoFit/>
          </a:bodyPr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94CEA5-0186-0D43-98BE-8437FAA8231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40000" y="4680000"/>
            <a:ext cx="9180000" cy="2520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984EC5-8544-0A4C-A306-F1A15290265D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7560000" y="6840000"/>
            <a:ext cx="2340000" cy="540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spAutoFit/>
          </a:bodyPr>
          <a:lstStyle>
            <a:lvl1pPr lvl="0" algn="l" hangingPunct="0">
              <a:buNone/>
              <a:tabLst/>
              <a:defRPr lang="en-GB" sz="1800" b="1" kern="1200">
                <a:solidFill>
                  <a:srgbClr val="E74C3C"/>
                </a:solidFill>
                <a:latin typeface="Source Sans Pro Black" pitchFamily="34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538EA3-F5AB-2445-9491-E1E4A10EBB81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1080000" y="6840000"/>
            <a:ext cx="3240000" cy="540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spAutoFit/>
          </a:bodyPr>
          <a:lstStyle>
            <a:lvl1pPr lvl="0" algn="ctr" hangingPunct="0">
              <a:buNone/>
              <a:tabLst/>
              <a:defRPr lang="en-GB" sz="1800" b="1" kern="1200">
                <a:solidFill>
                  <a:srgbClr val="E74C3C"/>
                </a:solidFill>
                <a:latin typeface="Source Sans Pro Black" pitchFamily="34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5E2617-F109-064B-AC49-A7C9A14B909D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80000" y="6840000"/>
            <a:ext cx="540000" cy="540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spAutoFit/>
          </a:bodyPr>
          <a:lstStyle>
            <a:lvl1pPr lvl="0" algn="r" hangingPunct="0">
              <a:buNone/>
              <a:tabLst/>
              <a:defRPr lang="en-GB" sz="1800" b="1" kern="1200">
                <a:solidFill>
                  <a:srgbClr val="E74C3C"/>
                </a:solidFill>
                <a:latin typeface="Source Sans Pro Black" pitchFamily="34"/>
                <a:ea typeface="DejaVu Sans" pitchFamily="2"/>
                <a:cs typeface="DejaVu Sans" pitchFamily="2"/>
              </a:defRPr>
            </a:lvl1pPr>
          </a:lstStyle>
          <a:p>
            <a:pPr lvl="0"/>
            <a:fld id="{031DC92F-90E5-B541-B4BF-D2A3358268A7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hangingPunct="1">
        <a:tabLst/>
        <a:defRPr lang="en-GB" sz="3200" b="1" i="0" u="none" strike="noStrike" kern="1200" cap="none">
          <a:ln>
            <a:noFill/>
          </a:ln>
          <a:solidFill>
            <a:srgbClr val="FFFFFF"/>
          </a:solidFill>
          <a:latin typeface="Source Sans Pro Black" pitchFamily="34"/>
        </a:defRPr>
      </a:lvl1pPr>
    </p:titleStyle>
    <p:bodyStyle>
      <a:lvl1pPr marL="0" marR="0" indent="0" hangingPunct="1">
        <a:spcBef>
          <a:spcPts val="0"/>
        </a:spcBef>
        <a:spcAft>
          <a:spcPts val="1142"/>
        </a:spcAft>
        <a:tabLst/>
        <a:defRPr lang="en-GB" sz="2600" b="1" i="0" u="none" strike="noStrike" kern="1200" cap="none">
          <a:ln>
            <a:noFill/>
          </a:ln>
          <a:solidFill>
            <a:srgbClr val="1C1C1C"/>
          </a:solidFill>
          <a:latin typeface="Source Sans Pro Semibold" pitchFamily="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ipbus.web.cern.ch/ipbus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09/NSSMIC.2007.4436543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A0803-EBEE-1A4D-AB89-E48840A382F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Experience in Photo-Detection DAQ from</a:t>
            </a:r>
            <a:br>
              <a:rPr lang="en-GB">
                <a:ea typeface="DejaVu Sans" pitchFamily="2"/>
                <a:cs typeface="DejaVu Sans" pitchFamily="2"/>
              </a:rPr>
            </a:br>
            <a:r>
              <a:rPr lang="en-GB">
                <a:ea typeface="DejaVu Sans" pitchFamily="2"/>
                <a:cs typeface="DejaVu Sans" pitchFamily="2"/>
              </a:rPr>
              <a:t>the SoLiD Neutrino Experiment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03CF5D-133D-234C-8588-188D235A8360}"/>
              </a:ext>
            </a:extLst>
          </p:cNvPr>
          <p:cNvSpPr txBox="1">
            <a:spLocks noGrp="1"/>
          </p:cNvSpPr>
          <p:nvPr>
            <p:ph type="subTitle" idx="4294967295"/>
          </p:nvPr>
        </p:nvSpPr>
        <p:spPr/>
        <p:txBody>
          <a:bodyPr anchor="t" anchorCtr="0"/>
          <a:lstStyle/>
          <a:p>
            <a:pPr lvl="0" algn="l"/>
            <a:r>
              <a:rPr lang="en-GB" sz="2200" b="0">
                <a:latin typeface="Source Sans Pro Light" pitchFamily="34"/>
                <a:ea typeface="DejaVu Sans" pitchFamily="2"/>
                <a:cs typeface="DejaVu Sans" pitchFamily="2"/>
              </a:rPr>
              <a:t>David Cussans, University of Bristol</a:t>
            </a:r>
          </a:p>
          <a:p>
            <a:pPr lvl="0" algn="l"/>
            <a:endParaRPr lang="en-GB" sz="2200" b="0">
              <a:latin typeface="Source Sans Pro Light" pitchFamily="34"/>
              <a:ea typeface="DejaVu Sans" pitchFamily="2"/>
              <a:cs typeface="DejaVu Sans" pitchFamily="2"/>
            </a:endParaRPr>
          </a:p>
          <a:p>
            <a:pPr lvl="0" algn="l"/>
            <a:r>
              <a:rPr lang="en-GB" sz="2000">
                <a:latin typeface="Source Sans Pro Light" pitchFamily="34"/>
                <a:ea typeface="DejaVu Sans" pitchFamily="2"/>
                <a:cs typeface="DejaVu Sans" pitchFamily="2"/>
              </a:rPr>
              <a:t>Second UK-Latin America Workshop on DAQ and Data Selection</a:t>
            </a:r>
          </a:p>
          <a:p>
            <a:pPr lvl="0" algn="l"/>
            <a:endParaRPr lang="en-GB" sz="2000">
              <a:latin typeface="Source Sans Pro Light" pitchFamily="34"/>
              <a:ea typeface="DejaVu Sans" pitchFamily="2"/>
              <a:cs typeface="DejaVu Sans" pitchFamily="2"/>
            </a:endParaRPr>
          </a:p>
          <a:p>
            <a:pPr lvl="0" algn="l"/>
            <a:r>
              <a:rPr lang="en-GB" sz="2000" b="0">
                <a:latin typeface="Source Sans Pro Light" pitchFamily="34"/>
                <a:ea typeface="DejaVu Sans" pitchFamily="2"/>
                <a:cs typeface="DejaVu Sans" pitchFamily="2"/>
              </a:rPr>
              <a:t>Bogota, Colombia</a:t>
            </a:r>
          </a:p>
          <a:p>
            <a:pPr lvl="0" algn="l"/>
            <a:r>
              <a:rPr lang="en-GB" sz="2000" b="0">
                <a:latin typeface="Source Sans Pro Light" pitchFamily="34"/>
                <a:ea typeface="DejaVu Sans" pitchFamily="2"/>
                <a:cs typeface="DejaVu Sans" pitchFamily="2"/>
              </a:rPr>
              <a:t>13/November/2018</a:t>
            </a:r>
          </a:p>
          <a:p>
            <a:pPr lvl="0" algn="l"/>
            <a:endParaRPr lang="en-GB" sz="2200" b="0">
              <a:latin typeface="Source Sans Pro Light" pitchFamily="34"/>
              <a:ea typeface="DejaVu Sans" pitchFamily="2"/>
              <a:cs typeface="DejaVu Sans" pitchFamily="2"/>
            </a:endParaRPr>
          </a:p>
          <a:p>
            <a:pPr lvl="0" algn="l"/>
            <a:endParaRPr lang="en-GB" sz="2200" b="0">
              <a:latin typeface="Source Sans Pro Light" pitchFamily="34"/>
              <a:ea typeface="DejaVu Sans" pitchFamily="2"/>
              <a:cs typeface="DejaVu Sans" pitchFamily="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0CF851-3602-374E-A678-16DB10835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132A41F-63BC-B248-A96A-2B1C9DE1A19F}" type="slidenum">
              <a:t>2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6ED198-426D-A14D-B281-489BB366431E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Outline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901AB7-E9C7-AF4A-8882-1F7649CB34B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24000" y="1584000"/>
            <a:ext cx="9180000" cy="3411703"/>
          </a:xfrm>
        </p:spPr>
        <p:txBody>
          <a:bodyPr/>
          <a:lstStyle/>
          <a:p>
            <a:pPr marL="457200" lvl="0" indent="-457200">
              <a:buSzPct val="45000"/>
              <a:buFont typeface="Courier New" panose="02070309020205020404" pitchFamily="49" charset="0"/>
              <a:buChar char="o"/>
            </a:pPr>
            <a:r>
              <a:rPr lang="en-GB" dirty="0">
                <a:ea typeface="DejaVu Sans" pitchFamily="2"/>
                <a:cs typeface="DejaVu Sans" pitchFamily="2"/>
              </a:rPr>
              <a:t> Experience of designing the readout electronics for a  small ( 3200 channels ) short baseline neutrino detector.</a:t>
            </a:r>
          </a:p>
          <a:p>
            <a:pPr marL="1143000" lvl="1" indent="-457200">
              <a:buSzPct val="45000"/>
              <a:buFont typeface="Courier New" panose="02070309020205020404" pitchFamily="49" charset="0"/>
              <a:buChar char="o"/>
            </a:pPr>
            <a:r>
              <a:rPr lang="en-GB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How design is driven by resources and history as well as the functional requirements.</a:t>
            </a:r>
          </a:p>
          <a:p>
            <a:pPr marL="457200" indent="-457200">
              <a:buSzPct val="45000"/>
              <a:buFont typeface="Courier New" panose="02070309020205020404" pitchFamily="49" charset="0"/>
              <a:buChar char="o"/>
            </a:pPr>
            <a:r>
              <a:rPr lang="en-GB" dirty="0">
                <a:ea typeface="DejaVu Sans" pitchFamily="2"/>
                <a:cs typeface="DejaVu Sans" pitchFamily="2"/>
              </a:rPr>
              <a:t>Some remarks on (proto)DUNE SP Photon Detection System (PDS)</a:t>
            </a:r>
          </a:p>
          <a:p>
            <a:pPr marL="457200" indent="-457200">
              <a:buSzPct val="45000"/>
              <a:buFont typeface="Courier New" panose="02070309020205020404" pitchFamily="49" charset="0"/>
              <a:buChar char="o"/>
            </a:pPr>
            <a:r>
              <a:rPr lang="en-GB" dirty="0">
                <a:ea typeface="DejaVu Sans" pitchFamily="2"/>
                <a:cs typeface="DejaVu Sans" pitchFamily="2"/>
              </a:rPr>
              <a:t>Summary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9F417B-FA9A-6147-B2DC-152C2B6E8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2926C86-D8AB-464C-94AC-A55784DC2FB3}" type="slidenum">
              <a:t>3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1AF481-384E-9544-8DE0-19F33FCBB87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SoLiD Short Baseline Neutrino Detector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6CE235-704A-2F41-A545-DDB341A847F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60000" y="1728000"/>
            <a:ext cx="9180000" cy="4680000"/>
          </a:xfrm>
        </p:spPr>
        <p:txBody>
          <a:bodyPr/>
          <a:lstStyle/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 Aims: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Set limits (discover) sterile neutrino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Investigate neutrino energy spectrum in region of 5MeV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Demonstrate technology useful for reactor monitoring (treaty compliance)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D584B296-A253-D24C-8D2B-215DD77D3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86BEB5B-E77D-E347-9E36-C1FF5584EF61}" type="slidenum">
              <a:t>4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5736DD-BEC3-AA40-9B65-20026C0C8235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The Reactor Anomaly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5E25EF-E3C7-DF42-A819-1C4DAEEA599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60000" y="1655999"/>
            <a:ext cx="9180000" cy="1741502"/>
          </a:xfrm>
        </p:spPr>
        <p:txBody>
          <a:bodyPr/>
          <a:lstStyle/>
          <a:p>
            <a:pPr marL="457200" lvl="0" indent="-457200">
              <a:buSzPct val="45000"/>
              <a:buFont typeface="Courier New" panose="02070309020205020404" pitchFamily="49" charset="0"/>
              <a:buChar char="o"/>
            </a:pPr>
            <a:r>
              <a:rPr lang="en-GB" dirty="0">
                <a:ea typeface="DejaVu Sans" pitchFamily="2"/>
                <a:cs typeface="DejaVu Sans" pitchFamily="2"/>
              </a:rPr>
              <a:t>Calculations of reactor spectrum show persistent 2.7σ deficit in previously measured rates at distances between 9 m and 1 km (JHEP 1305:050)</a:t>
            </a:r>
          </a:p>
          <a:p>
            <a:pPr marL="457200" lvl="0" indent="-457200">
              <a:buSzPct val="45000"/>
              <a:buFont typeface="Courier New" panose="02070309020205020404" pitchFamily="49" charset="0"/>
              <a:buChar char="o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Now been reassessed….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56ACDE-5560-8743-B5F3-2144BE9136D7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680000" y="2985120"/>
            <a:ext cx="5019840" cy="36388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6ABC693F-7FAF-3B49-BB45-6FD29693A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4581D76-97CC-8146-BB9D-691396338EFE}" type="slidenum">
              <a:t>5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8FC916-96D8-E547-BFDF-07E5AD288EDE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The 5MeV Bump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5E205B-20BC-104E-AF31-A3D03D72AE6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60000" y="1655999"/>
            <a:ext cx="3168000" cy="5004000"/>
          </a:xfrm>
        </p:spPr>
        <p:txBody>
          <a:bodyPr>
            <a:normAutofit fontScale="92500" lnSpcReduction="10000"/>
          </a:bodyPr>
          <a:lstStyle/>
          <a:p>
            <a:pPr marL="457200" lvl="0" indent="-457200">
              <a:buSzPct val="45000"/>
              <a:buFont typeface="Courier New" panose="02070309020205020404" pitchFamily="49" charset="0"/>
              <a:buChar char="o"/>
            </a:pPr>
            <a:r>
              <a:rPr lang="en-GB" dirty="0">
                <a:ea typeface="DejaVu Sans" pitchFamily="2"/>
                <a:cs typeface="DejaVu Sans" pitchFamily="2"/>
              </a:rPr>
              <a:t>5 MeV </a:t>
            </a:r>
            <a:r>
              <a:rPr lang="en-GB" dirty="0">
                <a:latin typeface="Symbol" pitchFamily="34"/>
                <a:ea typeface="DejaVu Sans" pitchFamily="2"/>
                <a:cs typeface="DejaVu Sans" pitchFamily="2"/>
              </a:rPr>
              <a:t>n</a:t>
            </a:r>
            <a:r>
              <a:rPr lang="en-GB" dirty="0">
                <a:ea typeface="DejaVu Sans" pitchFamily="2"/>
                <a:cs typeface="DejaVu Sans" pitchFamily="2"/>
              </a:rPr>
              <a:t> excess</a:t>
            </a:r>
          </a:p>
          <a:p>
            <a:pPr marL="1143000" lvl="1" indent="-457200">
              <a:buSzPct val="45000"/>
              <a:buFont typeface="Courier New" panose="02070309020205020404" pitchFamily="49" charset="0"/>
              <a:buChar char="o"/>
            </a:pPr>
            <a:r>
              <a:rPr lang="en-GB" b="1" dirty="0" err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Daya</a:t>
            </a:r>
            <a:r>
              <a:rPr lang="en-GB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Bay</a:t>
            </a:r>
          </a:p>
          <a:p>
            <a:pPr marL="1143000" lvl="1" indent="-457200">
              <a:buSzPct val="45000"/>
              <a:buFont typeface="Courier New" panose="02070309020205020404" pitchFamily="49" charset="0"/>
              <a:buChar char="o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Double </a:t>
            </a:r>
            <a:r>
              <a:rPr lang="en-GB" sz="2600" b="1" dirty="0" err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Chooz</a:t>
            </a:r>
            <a:endParaRPr lang="en-GB" sz="2600" b="1" dirty="0">
              <a:solidFill>
                <a:srgbClr val="1C1C1C"/>
              </a:solidFill>
              <a:latin typeface="Source Sans Pro Semibold" pitchFamily="34"/>
              <a:ea typeface="DejaVu Sans" pitchFamily="2"/>
              <a:cs typeface="DejaVu Sans" pitchFamily="2"/>
            </a:endParaRPr>
          </a:p>
          <a:p>
            <a:pPr marL="1143000" lvl="1" indent="-457200">
              <a:buSzPct val="45000"/>
              <a:buFont typeface="Courier New" panose="02070309020205020404" pitchFamily="49" charset="0"/>
              <a:buChar char="o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RENO</a:t>
            </a:r>
          </a:p>
          <a:p>
            <a:pPr marL="457200" indent="-457200">
              <a:buSzPct val="45000"/>
              <a:buFont typeface="Courier New" panose="02070309020205020404" pitchFamily="49" charset="0"/>
              <a:buChar char="o"/>
            </a:pPr>
            <a:r>
              <a:rPr lang="en-GB" dirty="0">
                <a:ea typeface="DejaVu Sans" pitchFamily="2"/>
                <a:cs typeface="DejaVu Sans" pitchFamily="2"/>
              </a:rPr>
              <a:t>All </a:t>
            </a:r>
            <a:r>
              <a:rPr lang="en-GB" dirty="0" err="1">
                <a:ea typeface="DejaVu Sans" pitchFamily="2"/>
                <a:cs typeface="DejaVu Sans" pitchFamily="2"/>
              </a:rPr>
              <a:t>Gd</a:t>
            </a:r>
            <a:r>
              <a:rPr lang="en-GB" dirty="0">
                <a:ea typeface="DejaVu Sans" pitchFamily="2"/>
                <a:cs typeface="DejaVu Sans" pitchFamily="2"/>
              </a:rPr>
              <a:t> doped liquid scintillator</a:t>
            </a:r>
          </a:p>
          <a:p>
            <a:pPr marL="457200" indent="-457200">
              <a:buSzPct val="45000"/>
              <a:buFont typeface="Courier New" panose="02070309020205020404" pitchFamily="49" charset="0"/>
              <a:buChar char="o"/>
            </a:pPr>
            <a:r>
              <a:rPr lang="en-GB" dirty="0">
                <a:ea typeface="DejaVu Sans" pitchFamily="2"/>
                <a:cs typeface="DejaVu Sans" pitchFamily="2"/>
              </a:rPr>
              <a:t>All low enriched Uranium power reactors</a:t>
            </a:r>
          </a:p>
          <a:p>
            <a:pPr marL="457200" indent="-457200">
              <a:buSzPct val="45000"/>
              <a:buFont typeface="Courier New" panose="02070309020205020404" pitchFamily="49" charset="0"/>
              <a:buChar char="o"/>
            </a:pPr>
            <a:r>
              <a:rPr lang="en-GB" sz="2600" b="1" dirty="0" err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SoLiD</a:t>
            </a: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at BR2, with different isotopic composition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2C5A79-1989-F640-BB96-1EB160D53ADA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600000" y="1474919"/>
            <a:ext cx="6306480" cy="52210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874E15FB-EDCB-8645-BACC-BF99FF48C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9D9C3C8-CEF9-9246-9821-3DCCD096BEA2}" type="slidenum">
              <a:t>6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A72E86-B52A-D74F-9AA3-F129083BAB6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Reactor Monitoring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16DA85-F686-534C-AEBF-D85D64B5633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60000" y="1980000"/>
            <a:ext cx="3960000" cy="4680000"/>
          </a:xfrm>
        </p:spPr>
        <p:txBody>
          <a:bodyPr>
            <a:normAutofit fontScale="77500" lnSpcReduction="20000"/>
          </a:bodyPr>
          <a:lstStyle/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 Reactors produce Plutonium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 Aim to detect diversion for weapon production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 Pu ν̄</a:t>
            </a:r>
            <a:r>
              <a:rPr lang="en-GB" baseline="-33000">
                <a:ea typeface="DejaVu Sans" pitchFamily="2"/>
                <a:cs typeface="DejaVu Sans" pitchFamily="2"/>
              </a:rPr>
              <a:t>e</a:t>
            </a:r>
            <a:r>
              <a:rPr lang="en-GB">
                <a:ea typeface="DejaVu Sans" pitchFamily="2"/>
                <a:cs typeface="DejaVu Sans" pitchFamily="2"/>
              </a:rPr>
              <a:t> spectrum softer than U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Spectrum sensitive to isotopic composition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Current treaty verifications methods measure power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Hard to recover from loss of measurement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 Neutrino detectors can significantly reduce uncertainty in quantity of Plutonium removed from a reactor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2168BA-3E09-6E43-8D2D-036ED3BE027A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306320" y="1800000"/>
            <a:ext cx="5629679" cy="494639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A3D129C-2B9E-AA4A-A90F-DF2CE1A1EA1D}"/>
              </a:ext>
            </a:extLst>
          </p:cNvPr>
          <p:cNvSpPr txBox="1"/>
          <p:nvPr/>
        </p:nvSpPr>
        <p:spPr>
          <a:xfrm>
            <a:off x="7523999" y="1512000"/>
            <a:ext cx="2126880" cy="355680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anchorCtr="0" compatLnSpc="0">
            <a:spAutoFit/>
          </a:bodyPr>
          <a:lstStyle/>
          <a:p>
            <a:pPr marL="0" marR="0" lvl="0" indent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GB" sz="1800" b="0" i="0" u="none" strike="noStrike" kern="1200" cap="none">
                <a:ln>
                  <a:noFill/>
                </a:ln>
                <a:latin typeface="Source Sans Pro" pitchFamily="34"/>
                <a:ea typeface="DejaVu Sans" pitchFamily="2"/>
                <a:cs typeface="DejaVu Sans" pitchFamily="2"/>
              </a:rPr>
              <a:t>PRL 113, 042503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C337FBC9-1FD9-574C-B6F6-77D3285A8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CA0073-2DD4-9649-AB72-584D73E13D1F}" type="slidenum">
              <a:t>7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6DF554-9F84-764B-84D7-96A74D4906F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SoLiD at BR2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8454A6-0B7A-954D-B837-16B026E66D2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60000" y="1980000"/>
            <a:ext cx="4248000" cy="4680000"/>
          </a:xfrm>
        </p:spPr>
        <p:txBody>
          <a:bodyPr/>
          <a:lstStyle/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BR2 Ideal for short baseline reactor neutrino experiment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Small core ( 50cm diameter )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Well know isotopic composition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Short baseline ( ~ 6 m)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8394F8-FAA3-0547-B976-A489994A8EFE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305240" y="2736000"/>
            <a:ext cx="5679360" cy="396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22E6ED2D-BDB5-1E45-B3C2-959BCA104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0AF1067-1893-494F-9EDC-A8F00639619F}" type="slidenum">
              <a:t>8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35FDF9-ADBA-8D46-88FF-3DF08C90C45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Neutrino Detection – Two scintillators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03BCC5-767A-3547-9E75-7F0910D162F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60000" y="1655999"/>
            <a:ext cx="3671999" cy="5004000"/>
          </a:xfrm>
        </p:spPr>
        <p:txBody>
          <a:bodyPr/>
          <a:lstStyle/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 Use inverse beta decay: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ν</a:t>
            </a:r>
            <a:r>
              <a:rPr lang="en-GB" sz="2600" b="1" baseline="-2500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e</a:t>
            </a: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 + p → e</a:t>
            </a:r>
            <a:r>
              <a:rPr lang="en-GB" sz="2600" b="1" baseline="3000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+</a:t>
            </a: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+ n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e</a:t>
            </a:r>
            <a:r>
              <a:rPr lang="en-GB" baseline="30000">
                <a:ea typeface="DejaVu Sans" pitchFamily="2"/>
                <a:cs typeface="DejaVu Sans" pitchFamily="2"/>
              </a:rPr>
              <a:t>+ </a:t>
            </a:r>
            <a:r>
              <a:rPr lang="en-GB">
                <a:ea typeface="DejaVu Sans" pitchFamily="2"/>
                <a:cs typeface="DejaVu Sans" pitchFamily="2"/>
              </a:rPr>
              <a:t>usually contained in single cube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Annihilation γ scatters outside cube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Neutron thermalizes and is absorbed in </a:t>
            </a:r>
            <a:r>
              <a:rPr lang="en-GB" baseline="30000">
                <a:ea typeface="DejaVu Sans" pitchFamily="2"/>
                <a:cs typeface="DejaVu Sans" pitchFamily="2"/>
              </a:rPr>
              <a:t>6</a:t>
            </a:r>
            <a:r>
              <a:rPr lang="en-GB">
                <a:ea typeface="DejaVu Sans" pitchFamily="2"/>
                <a:cs typeface="DejaVu Sans" pitchFamily="2"/>
              </a:rPr>
              <a:t>Li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9584BA-B31F-1448-BF43-503192693953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176000" y="1655999"/>
            <a:ext cx="5544000" cy="4997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73B08A9F-945C-F04F-97B2-69E797BAD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5EBCD29-6316-4E4A-BB32-48C4CEC07EFD}" type="slidenum">
              <a:t>9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78C9BF-0B11-4E49-BB78-C393402AA1A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 sz="2800">
                <a:ea typeface="DejaVu Sans" pitchFamily="2"/>
                <a:cs typeface="DejaVu Sans" pitchFamily="2"/>
              </a:rPr>
              <a:t>Neutrino Detection – Two Scintillation TImes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39AE6D-3819-C042-BD6F-114B7C528E6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60000" y="1980000"/>
            <a:ext cx="5184000" cy="3765133"/>
          </a:xfrm>
        </p:spPr>
        <p:txBody>
          <a:bodyPr/>
          <a:lstStyle/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Absorption of neutron in 6Li , emission of α, scintillation in ZnS. Long time-scale, </a:t>
            </a:r>
            <a:r>
              <a:rPr lang="en-GB" dirty="0" err="1">
                <a:ea typeface="DejaVu Sans" pitchFamily="2"/>
                <a:cs typeface="DejaVu Sans" pitchFamily="2"/>
              </a:rPr>
              <a:t>τ</a:t>
            </a:r>
            <a:r>
              <a:rPr lang="en-GB" dirty="0">
                <a:ea typeface="DejaVu Sans" pitchFamily="2"/>
                <a:cs typeface="DejaVu Sans" pitchFamily="2"/>
              </a:rPr>
              <a:t> ≈ O(us) .</a:t>
            </a:r>
          </a:p>
          <a:p>
            <a:pPr lvl="0">
              <a:buSzPct val="45000"/>
              <a:buFont typeface="OpenSymbol"/>
              <a:buChar char="●"/>
            </a:pPr>
            <a:endParaRPr lang="en-GB" dirty="0">
              <a:ea typeface="DejaVu Sans" pitchFamily="2"/>
              <a:cs typeface="DejaVu Sans" pitchFamily="2"/>
            </a:endParaRPr>
          </a:p>
          <a:p>
            <a:pPr lvl="0">
              <a:buSzPct val="45000"/>
              <a:buFont typeface="OpenSymbol"/>
              <a:buChar char="●"/>
            </a:pPr>
            <a:endParaRPr lang="en-GB" dirty="0">
              <a:ea typeface="DejaVu Sans" pitchFamily="2"/>
              <a:cs typeface="DejaVu Sans" pitchFamily="2"/>
            </a:endParaRP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e</a:t>
            </a:r>
            <a:r>
              <a:rPr lang="en-GB" baseline="30000" dirty="0">
                <a:ea typeface="DejaVu Sans" pitchFamily="2"/>
                <a:cs typeface="DejaVu Sans" pitchFamily="2"/>
              </a:rPr>
              <a:t>+ </a:t>
            </a:r>
            <a:r>
              <a:rPr lang="en-GB" dirty="0">
                <a:ea typeface="DejaVu Sans" pitchFamily="2"/>
                <a:cs typeface="DejaVu Sans" pitchFamily="2"/>
              </a:rPr>
              <a:t>scintillates in PVT as it slows to a halt  </a:t>
            </a:r>
            <a:r>
              <a:rPr lang="en-GB" dirty="0" err="1">
                <a:ea typeface="DejaVu Sans" pitchFamily="2"/>
                <a:cs typeface="DejaVu Sans" pitchFamily="2"/>
              </a:rPr>
              <a:t>τ</a:t>
            </a:r>
            <a:r>
              <a:rPr lang="en-GB" dirty="0">
                <a:ea typeface="DejaVu Sans" pitchFamily="2"/>
                <a:cs typeface="DejaVu Sans" pitchFamily="2"/>
              </a:rPr>
              <a:t> ≈ O(ns ).</a:t>
            </a:r>
          </a:p>
          <a:p>
            <a:pPr lvl="0"/>
            <a:endParaRPr lang="en-GB" dirty="0">
              <a:ea typeface="DejaVu Sans" pitchFamily="2"/>
              <a:cs typeface="DejaVu Sans" pitchFamily="2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4A978AAB-549C-094B-8CFC-CBAC3B5ECAA5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648000" y="1562040"/>
            <a:ext cx="8855640" cy="52059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60F4FCDE-4D2B-E847-A38E-1D9E531CB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29E8487-03CF-F74B-95D5-9EB9C941CA84}" type="slidenum">
              <a:t>10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6E64F2-7983-5B42-82BF-28DD1627629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Detection Volume and Optics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37E1B3-2BF4-7348-BC88-F75B83C8D01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60000" y="1980000"/>
            <a:ext cx="4896000" cy="4680000"/>
          </a:xfrm>
        </p:spPr>
        <p:txBody>
          <a:bodyPr>
            <a:normAutofit fontScale="85000" lnSpcReduction="20000"/>
          </a:bodyPr>
          <a:lstStyle/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Detector split into vertical planes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Segmentation helps identify and reduce background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Optically isolated scintillator cubes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16 × 16 cubes per plane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32 vertical and 32 horizontal fibres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3 × 3 mm square WLS fibres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3 × 3 mm square MMPC (</a:t>
            </a:r>
            <a:r>
              <a:rPr lang="en-GB" sz="2600" b="1" dirty="0" err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SiPM</a:t>
            </a: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)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50 planes total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12.8k cubes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3200 readout channels</a:t>
            </a:r>
          </a:p>
          <a:p>
            <a:pPr marL="457200" lvl="3" indent="0">
              <a:spcBef>
                <a:spcPts val="0"/>
              </a:spcBef>
              <a:spcAft>
                <a:spcPts val="1142"/>
              </a:spcAft>
              <a:buSzPct val="45000"/>
              <a:buFont typeface="OpenSymbol"/>
              <a:buChar char="●"/>
            </a:pPr>
            <a:r>
              <a:rPr lang="en-GB" sz="24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c.f. </a:t>
            </a:r>
            <a:r>
              <a:rPr lang="en-GB" sz="24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6000 in baseline DUNE SP PDS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452D69-FFB9-B341-8F3B-232ABC56FC80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157072" y="3744000"/>
            <a:ext cx="2903400" cy="3083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A191D50-9D35-8047-B05A-2FC56FB26CD4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6641639" y="1512000"/>
            <a:ext cx="3078360" cy="23086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81C206C9-D755-6D4C-89E1-EF24A367E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EFBD20A-816D-2F4F-8843-C12AF7AED980}" type="slidenum">
              <a:t>11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01F173-F0CD-9747-AEEF-06497C8F5391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Light Sensors – MPPC (SiPM)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B4241F-35E4-F340-B2AD-AE3422C7DC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704521" y="1603079"/>
            <a:ext cx="5141843" cy="5009755"/>
          </a:xfrm>
        </p:spPr>
        <p:txBody>
          <a:bodyPr>
            <a:normAutofit fontScale="92500"/>
          </a:bodyPr>
          <a:lstStyle/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Silicon photomultiplier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3 × 3 mm active area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3600 parallel Geiger mode APDs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Charge sum from number of pixels that avalanche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Operating voltage &lt; 70 V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Temperature dependant breakdown voltage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High dark count rate (MHz @ single pixel)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Cross talk (10 - 30%)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2DE55D-B265-454F-B8EF-07F2D5D4B9AB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2000" y="1603080"/>
            <a:ext cx="4272480" cy="2176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04E70ECD-1459-C143-B3ED-64D715EAB660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440000" y="3721320"/>
            <a:ext cx="2922840" cy="315468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275ACF-2E89-B547-BD47-A0A1397EB2E3}"/>
              </a:ext>
            </a:extLst>
          </p:cNvPr>
          <p:cNvSpPr txBox="1"/>
          <p:nvPr/>
        </p:nvSpPr>
        <p:spPr>
          <a:xfrm>
            <a:off x="1733399" y="1480319"/>
            <a:ext cx="2586600" cy="8863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none" lIns="90000" tIns="45000" rIns="90000" bIns="45000" anchorCtr="0" compatLnSpc="0">
            <a:spAutoFit/>
          </a:bodyPr>
          <a:lstStyle/>
          <a:p>
            <a:pPr marL="0" marR="0" lvl="0" indent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GB" sz="1800" b="0" i="0" u="none" strike="noStrike" kern="1200" cap="none">
                <a:ln>
                  <a:noFill/>
                </a:ln>
                <a:latin typeface="Source Sans Pro" pitchFamily="34"/>
                <a:ea typeface="DejaVu Sans" pitchFamily="2"/>
                <a:cs typeface="DejaVu Sans" pitchFamily="2"/>
              </a:rPr>
              <a:t>Twisted pair –</a:t>
            </a:r>
          </a:p>
          <a:p>
            <a:pPr marL="0" marR="0" lvl="0" indent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GB" sz="1800" b="0" i="0" u="none" strike="noStrike" kern="1200" cap="none">
                <a:ln>
                  <a:noFill/>
                </a:ln>
                <a:latin typeface="Source Sans Pro" pitchFamily="34"/>
                <a:ea typeface="DejaVu Sans" pitchFamily="2"/>
                <a:cs typeface="DejaVu Sans" pitchFamily="2"/>
              </a:rPr>
              <a:t>2 signal wires,</a:t>
            </a:r>
          </a:p>
          <a:p>
            <a:pPr marL="0" marR="0" lvl="0" indent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GB" sz="1800" b="0" i="0" u="none" strike="noStrike" kern="1200" cap="none">
                <a:ln>
                  <a:noFill/>
                </a:ln>
                <a:latin typeface="Source Sans Pro" pitchFamily="34"/>
                <a:ea typeface="DejaVu Sans" pitchFamily="2"/>
                <a:cs typeface="DejaVu Sans" pitchFamily="2"/>
              </a:rPr>
              <a:t>2 “shield” wires</a:t>
            </a:r>
          </a:p>
        </p:txBody>
      </p:sp>
      <p:sp>
        <p:nvSpPr>
          <p:cNvPr id="7" name="Straight Connector 6">
            <a:extLst>
              <a:ext uri="{FF2B5EF4-FFF2-40B4-BE49-F238E27FC236}">
                <a16:creationId xmlns:a16="http://schemas.microsoft.com/office/drawing/2014/main" id="{F8E95C54-5102-1D46-A9BD-56DB6803912D}"/>
              </a:ext>
            </a:extLst>
          </p:cNvPr>
          <p:cNvSpPr/>
          <p:nvPr/>
        </p:nvSpPr>
        <p:spPr>
          <a:xfrm>
            <a:off x="3671999" y="2232000"/>
            <a:ext cx="432001" cy="648000"/>
          </a:xfrm>
          <a:prstGeom prst="line">
            <a:avLst/>
          </a:prstGeom>
          <a:noFill/>
          <a:ln w="72000">
            <a:solidFill>
              <a:srgbClr val="2C3E50"/>
            </a:solidFill>
            <a:prstDash val="solid"/>
            <a:headEnd type="arrow"/>
            <a:tailEnd type="arrow"/>
          </a:ln>
        </p:spPr>
        <p:txBody>
          <a:bodyPr wrap="none" lIns="90000" tIns="45000" rIns="90000" bIns="45000" anchor="ctr" anchorCtr="0" compatLnSpc="0"/>
          <a:lstStyle/>
          <a:p>
            <a:pPr marL="0" marR="0" lvl="0" indent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GB" sz="1800" b="0" i="0" u="none" strike="noStrike" kern="1200" cap="none">
              <a:ln>
                <a:noFill/>
              </a:ln>
              <a:latin typeface="Source Sans Pro" pitchFamily="34"/>
              <a:ea typeface="DejaVu Sans" pitchFamily="2"/>
              <a:cs typeface="DejaVu Sans" pitchFamily="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C2CAE6-A59A-384F-8FEC-26288A113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D9C888D-DBAB-6743-B7A1-E0095FECBC4A}" type="slidenum">
              <a:t>12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C5D6B5-33C1-A04C-86D5-F41C76FF2471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 sz="2800" dirty="0">
                <a:ea typeface="DejaVu Sans" pitchFamily="2"/>
                <a:cs typeface="DejaVu Sans" pitchFamily="2"/>
              </a:rPr>
              <a:t>Single Plane: Data Flow</a:t>
            </a:r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1AF24ACF-D6B8-6F49-9887-B3D63A99F0A5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/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r="49771" b="56264"/>
          <a:stretch>
            <a:fillRect/>
          </a:stretch>
        </p:blipFill>
        <p:spPr>
          <a:xfrm>
            <a:off x="576000" y="1663199"/>
            <a:ext cx="8276760" cy="51048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836180FA-EE68-C74A-A510-A6EB23C86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52C3AE6-FA7C-C742-B206-D37F77A56650}" type="slidenum">
              <a:t>13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7DECB7-3A71-6741-A211-32DD4F1A789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Readout Hardware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0A7678-C2AD-D44E-AF9D-AF905A4DF46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79999" y="1655999"/>
            <a:ext cx="5876243" cy="5004000"/>
          </a:xfrm>
        </p:spPr>
        <p:txBody>
          <a:bodyPr>
            <a:normAutofit fontScale="77500" lnSpcReduction="20000"/>
          </a:bodyPr>
          <a:lstStyle/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Constrained budget: time and money , so: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Modular electronics: Fewer system-level effects.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COTS FPGA module ( with Xilinx Artix-7 200) at heart of custom 64-channel ADC + readout board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Used </a:t>
            </a:r>
            <a:r>
              <a:rPr lang="en-GB" dirty="0" err="1">
                <a:ea typeface="DejaVu Sans" pitchFamily="2"/>
                <a:cs typeface="DejaVu Sans" pitchFamily="2"/>
              </a:rPr>
              <a:t>IPBus</a:t>
            </a:r>
            <a:r>
              <a:rPr lang="en-GB" dirty="0">
                <a:ea typeface="DejaVu Sans" pitchFamily="2"/>
                <a:cs typeface="DejaVu Sans" pitchFamily="2"/>
              </a:rPr>
              <a:t> for readout over UDP/IP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See </a:t>
            </a: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  <a:hlinkClick r:id="rId3"/>
              </a:rPr>
              <a:t>https://ipbus.web.cern.ch/ipbus/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Firmware utilities (</a:t>
            </a:r>
            <a:r>
              <a:rPr lang="en-GB" sz="2600" b="1" dirty="0" err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ipbb</a:t>
            </a: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build system, simulation framework) very useful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Separate amplifier board (with </a:t>
            </a:r>
            <a:r>
              <a:rPr lang="en-GB" dirty="0" err="1">
                <a:ea typeface="DejaVu Sans" pitchFamily="2"/>
                <a:cs typeface="DejaVu Sans" pitchFamily="2"/>
              </a:rPr>
              <a:t>SiPM</a:t>
            </a:r>
            <a:r>
              <a:rPr lang="en-GB" dirty="0">
                <a:ea typeface="DejaVu Sans" pitchFamily="2"/>
                <a:cs typeface="DejaVu Sans" pitchFamily="2"/>
              </a:rPr>
              <a:t> bias)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Allowed division of design and testing.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Differential connection to </a:t>
            </a:r>
            <a:r>
              <a:rPr lang="en-GB" dirty="0" err="1">
                <a:ea typeface="DejaVu Sans" pitchFamily="2"/>
                <a:cs typeface="DejaVu Sans" pitchFamily="2"/>
              </a:rPr>
              <a:t>SiPM</a:t>
            </a:r>
            <a:endParaRPr lang="en-GB" dirty="0">
              <a:ea typeface="DejaVu Sans" pitchFamily="2"/>
              <a:cs typeface="DejaVu Sans" pitchFamily="2"/>
            </a:endParaRP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low cost, rapid termination</a:t>
            </a:r>
          </a:p>
          <a:p>
            <a:pPr marL="457200" lvl="2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2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… but not usable at cryogenic temperatures)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AACAE8-5CA2-B847-ABCF-F02F4C94F409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5262479" y="1368000"/>
            <a:ext cx="5393520" cy="381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D3B047-E47C-7744-ABF0-10D6E567AB4F}"/>
              </a:ext>
            </a:extLst>
          </p:cNvPr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5267159" y="4880520"/>
            <a:ext cx="2508840" cy="1743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7FF6650E-4B54-CB46-BE26-81590A274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93175C8-8CF7-1149-A6C9-EAD14319300A}" type="slidenum">
              <a:t>14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77E8A5-659A-0649-86DC-713B8157490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Readout Hardware</a:t>
            </a:r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28B44EDC-27C0-7F48-AC4F-07E2C76DDAC6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42280" y="1548000"/>
            <a:ext cx="5101920" cy="3636000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78A0888-8A8D-F544-90E6-4B34E3A56666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5291279" y="3096000"/>
            <a:ext cx="4602240" cy="36374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43C24FD0-FA62-1A44-A83F-B91225A8B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46D2016-17C3-3B40-B486-10E50B0AC468}" type="slidenum">
              <a:t>15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53715F-6AAE-BF4B-A579-569CA0433E21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Pulse Shapes</a:t>
            </a:r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B1A9107F-35A9-1649-89E9-6B7B044FFE60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16000" y="1584000"/>
            <a:ext cx="7256160" cy="2808000"/>
          </a:xfr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BB2C7F77-7467-2347-82DF-BD2958A6F137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5328000" y="4280760"/>
            <a:ext cx="4536000" cy="242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A40A14F2-00F4-4742-82E5-02EACB223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2FBBEB8-4F0E-C74F-9CF2-9F8F5AB800BD}" type="slidenum">
              <a:t>16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0ECE76-939A-ED48-9808-71C15E41D75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Grounding and Shielding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7DE018-8481-954A-B455-C6900CC53F5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03999" y="4752000"/>
            <a:ext cx="9036000" cy="1908000"/>
          </a:xfrm>
        </p:spPr>
        <p:txBody>
          <a:bodyPr>
            <a:normAutofit fontScale="62500" lnSpcReduction="20000"/>
          </a:bodyPr>
          <a:lstStyle/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 Mechanical frame round cubes is hollow.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Electrically connected to form Faraday cage.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 Single electrical connection between frame and amplifier.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 Separate enclosure for each plane of cubes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 Twisted pair cable.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Extra wires act as a “screen” - connected to “ground plane” on SiPM PCB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9370A3-7D59-6B41-BFA8-113DC8341BAC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851200" y="1584000"/>
            <a:ext cx="6616800" cy="30949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A79751F7-D3AF-E344-82FD-3FA22930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F2BC077-BDF6-B94D-AD9B-F74C64D231D2}" type="slidenum">
              <a:t>17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807565-BEDC-A44E-8ABB-31641D609EB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Firmware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C29395-C261-044C-940A-406DC802B39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60000" y="6120000"/>
            <a:ext cx="9180000" cy="540000"/>
          </a:xfrm>
        </p:spPr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Firmware highly efficient to make use of low cost FPGA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39EA98-8B72-A942-A994-6E9DAAA6E4C5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79680" y="1515240"/>
            <a:ext cx="8777880" cy="453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733F8-11D8-894F-AC14-C7F8BCD9E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767558"/>
            <a:ext cx="9360000" cy="492443"/>
          </a:xfrm>
        </p:spPr>
        <p:txBody>
          <a:bodyPr/>
          <a:lstStyle/>
          <a:p>
            <a:r>
              <a:rPr lang="en-US" dirty="0"/>
              <a:t>Readout Software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DF4DBF-6D42-964C-B0D6-B80E51FFA7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000" y="1980000"/>
            <a:ext cx="9180000" cy="3406061"/>
          </a:xfrm>
        </p:spPr>
        <p:txBody>
          <a:bodyPr/>
          <a:lstStyle/>
          <a:p>
            <a:pPr marL="457200" indent="-457200">
              <a:buFont typeface="Wingdings" pitchFamily="2" charset="2"/>
              <a:buChar char="§"/>
            </a:pPr>
            <a:r>
              <a:rPr lang="en-US" dirty="0"/>
              <a:t>Readout software written in “Go </a:t>
            </a:r>
            <a:r>
              <a:rPr lang="en-US" dirty="0" err="1"/>
              <a:t>lang</a:t>
            </a:r>
            <a:r>
              <a:rPr lang="en-US" dirty="0"/>
              <a:t>”</a:t>
            </a:r>
          </a:p>
          <a:p>
            <a:pPr marL="1143000" lvl="1" indent="-457200">
              <a:buFont typeface="Wingdings" pitchFamily="2" charset="2"/>
              <a:buChar char="§"/>
            </a:pPr>
            <a:r>
              <a:rPr lang="en-US" dirty="0"/>
              <a:t>Language developed by Google</a:t>
            </a:r>
          </a:p>
          <a:p>
            <a:pPr marL="1143000" lvl="1" indent="-457200">
              <a:buFont typeface="Wingdings" pitchFamily="2" charset="2"/>
              <a:buChar char="§"/>
            </a:pPr>
            <a:r>
              <a:rPr lang="en-US" dirty="0"/>
              <a:t>Excellent parallel programming constructs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dirty="0"/>
              <a:t>Issues:</a:t>
            </a:r>
          </a:p>
          <a:p>
            <a:pPr marL="1143000" lvl="1" indent="-457200">
              <a:buFont typeface="Wingdings" pitchFamily="2" charset="2"/>
              <a:buChar char="§"/>
            </a:pPr>
            <a:r>
              <a:rPr lang="en-US" dirty="0"/>
              <a:t>No interface to </a:t>
            </a:r>
            <a:r>
              <a:rPr lang="en-US" dirty="0" err="1"/>
              <a:t>IPBus</a:t>
            </a:r>
            <a:r>
              <a:rPr lang="en-US" dirty="0"/>
              <a:t> available for “Go”. Had to be written</a:t>
            </a:r>
          </a:p>
          <a:p>
            <a:pPr marL="1600200" lvl="2" indent="-457200">
              <a:buFont typeface="Wingdings" pitchFamily="2" charset="2"/>
              <a:buChar char="§"/>
            </a:pPr>
            <a:r>
              <a:rPr lang="en-US" dirty="0"/>
              <a:t>Subtle incompatibilities resulted in frequent subtle bugs</a:t>
            </a:r>
          </a:p>
          <a:p>
            <a:pPr marL="1143000" lvl="1" indent="-457200">
              <a:buFont typeface="Wingdings" pitchFamily="2" charset="2"/>
              <a:buChar char="§"/>
            </a:pPr>
            <a:r>
              <a:rPr lang="en-US" dirty="0"/>
              <a:t>Only one person in collaboration familiar with Go. </a:t>
            </a:r>
          </a:p>
          <a:p>
            <a:pPr marL="1600200" lvl="2" indent="-457200">
              <a:buFont typeface="Wingdings" pitchFamily="2" charset="2"/>
              <a:buChar char="§"/>
            </a:pPr>
            <a:r>
              <a:rPr lang="en-US" dirty="0"/>
              <a:t>…. And they left </a:t>
            </a:r>
            <a:r>
              <a:rPr lang="en-US"/>
              <a:t>for another job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49243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D79B31-323F-CB43-A94F-22FF4DB55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0DA6AB2-03C8-A645-9E45-AB4AD6097228}" type="slidenum">
              <a:t>19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335F6C-C3C5-2D43-9878-1E8DE4DF7A1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System Costs</a:t>
            </a:r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BE58CC3C-780F-374D-8F9C-72645823B5A2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975320" y="1584000"/>
            <a:ext cx="5591520" cy="511200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573B31-8D87-3742-A4B9-17A75F208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9A0A214-9D92-5F49-BC3F-55627220F42A}" type="slidenum">
              <a:t>20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CCCDF8-3571-E14D-B90A-FFCEB391A21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First version readout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4FDCC-2EB9-754A-86A6-77A75E6A6FA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 Designed by a team that then had to leave the project due to movement of personnel / funding issues.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 Front end based on existing design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See </a:t>
            </a: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  <a:hlinkClick r:id="rId3"/>
              </a:rPr>
              <a:t>The front end readout system for the T2K-ND280 detectors</a:t>
            </a:r>
          </a:p>
          <a:p>
            <a:pPr marL="0" lvl="2" indent="0">
              <a:spcBef>
                <a:spcPts val="0"/>
              </a:spcBef>
              <a:spcAft>
                <a:spcPts val="1142"/>
              </a:spcAft>
              <a:buSzPct val="4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Successfully used for ECAL, the SMRD (side muon range detector), the P0D (pi-zero detector) and the INGRID (the cross that is measuring the beam pointing).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Used coaxial cable with voltage trim on shield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 SoLiD SM1 prototype readout  worked acceptably well on bench with small number of channels.</a:t>
            </a:r>
          </a:p>
          <a:p>
            <a:pPr lvl="0"/>
            <a:endParaRPr lang="en-GB">
              <a:ea typeface="DejaVu Sans" pitchFamily="2"/>
              <a:cs typeface="DejaVu Sans" pitchFamily="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71F94E6E-38D5-F048-B432-67B19AFAA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C804839-42CE-1941-BB45-86F1C80B572B}" type="slidenum">
              <a:t>21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6439EF-1BB7-3746-97B9-731FA7B35C92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T2K-ND280 / SoLiD Analogue Front End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61F5E3-F8D2-954A-8E18-2B35D08CADA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2000" y="3744000"/>
            <a:ext cx="2088000" cy="576000"/>
          </a:xfrm>
        </p:spPr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ND280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CAE590-E636-314E-B7AC-34AA5FBE8635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16000" y="1544400"/>
            <a:ext cx="4690440" cy="205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A86108-42B0-304C-9EC6-CE91E86E732F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3839400" y="3384000"/>
            <a:ext cx="5922000" cy="32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6131516-A32A-174A-8542-C9BE15EFB38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983999" y="2736000"/>
            <a:ext cx="2088000" cy="503999"/>
          </a:xfrm>
        </p:spPr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SoLiD SM1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78B845ED-3093-8E4D-B99E-1FB154040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7739EB4-715A-C14D-9343-D535FBD50A0C}" type="slidenum">
              <a:t>22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3D7FDD-0D61-5048-BB13-587739FE269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SoLiD SM1 performance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C001C4-CFA8-A343-858E-95E6F267E7F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24000" y="1512000"/>
            <a:ext cx="9180000" cy="1762534"/>
          </a:xfrm>
        </p:spPr>
        <p:txBody>
          <a:bodyPr/>
          <a:lstStyle/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Many channels: Oscillation !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1 Pixel Avalanche ~ 20 ADC counts. Buried by oscillation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Marginal phase stability. Cross talk seems to induce oscillation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D29DD6-1C72-DB48-AD9E-C376BF38C56C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548880" y="3029316"/>
            <a:ext cx="6099119" cy="3960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6D8BEE-C4C0-0D4E-9BCA-D581C72192C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80000" y="2745072"/>
            <a:ext cx="3420000" cy="3024000"/>
          </a:xfrm>
        </p:spPr>
        <p:txBody>
          <a:bodyPr/>
          <a:lstStyle/>
          <a:p>
            <a:pPr lvl="0"/>
            <a:endParaRPr lang="en-GB" dirty="0">
              <a:ea typeface="DejaVu Sans" pitchFamily="2"/>
              <a:cs typeface="DejaVu Sans" pitchFamily="2"/>
            </a:endParaRP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U/FL cables high performance, but mechanically awkward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160 cables already problematic to install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DC0DFF-4730-C941-966E-56B6CEFC07A6}"/>
              </a:ext>
            </a:extLst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351465" y="5500238"/>
            <a:ext cx="2197415" cy="13397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6EB50-AC0C-4A41-BA2A-C4E1E51B2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767558"/>
            <a:ext cx="9360000" cy="492443"/>
          </a:xfrm>
        </p:spPr>
        <p:txBody>
          <a:bodyPr/>
          <a:lstStyle/>
          <a:p>
            <a:r>
              <a:rPr lang="en-US" dirty="0"/>
              <a:t>Some comments on scaling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DAE2CC-3D4B-4644-A530-9F09FA56BF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000" y="1550504"/>
            <a:ext cx="9180000" cy="1734321"/>
          </a:xfrm>
        </p:spPr>
        <p:txBody>
          <a:bodyPr/>
          <a:lstStyle/>
          <a:p>
            <a:pPr marL="457200" indent="-457200">
              <a:buFont typeface="Wingdings" pitchFamily="2" charset="2"/>
              <a:buChar char="§"/>
            </a:pPr>
            <a:r>
              <a:rPr lang="en-US" dirty="0"/>
              <a:t>SM1 (20% prototype) very useful to find out what scales (from few channels) and what doesn’t.</a:t>
            </a:r>
          </a:p>
          <a:p>
            <a:pPr marL="1143000" lvl="1" indent="-457200">
              <a:buFont typeface="Wingdings" pitchFamily="2" charset="2"/>
              <a:buChar char="§"/>
            </a:pPr>
            <a:r>
              <a:rPr lang="en-US" dirty="0"/>
              <a:t>E.g. Cabling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n-US" dirty="0"/>
              <a:t>”Iceberg” small test-setup will be very useful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FD8EBD-937E-D045-B4B3-3D5B9C7732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0552" y="3286539"/>
            <a:ext cx="4779448" cy="34540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F52E538-D33E-D945-B503-1718735626E1}"/>
              </a:ext>
            </a:extLst>
          </p:cNvPr>
          <p:cNvSpPr txBox="1"/>
          <p:nvPr/>
        </p:nvSpPr>
        <p:spPr>
          <a:xfrm>
            <a:off x="2160104" y="3816626"/>
            <a:ext cx="2780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NA62 RICH</a:t>
            </a:r>
          </a:p>
          <a:p>
            <a:pPr algn="r"/>
            <a:r>
              <a:rPr lang="en-US" dirty="0"/>
              <a:t>( 1000 cables per sector)</a:t>
            </a:r>
          </a:p>
          <a:p>
            <a:pPr algn="r"/>
            <a:r>
              <a:rPr lang="en-US" dirty="0"/>
              <a:t>( Chris Parkinson)</a:t>
            </a:r>
          </a:p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0435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3771CF-8001-4C42-AD05-02D0453B5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121AE01-2994-2542-A6E3-F60A31D243C1}" type="slidenum">
              <a:t>24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B0A45C-1A04-6C4F-827C-62381017211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SM1 → Phase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0227D6-9386-FF40-8B7E-202AE59A72E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60000" y="1584000"/>
            <a:ext cx="9180000" cy="5076000"/>
          </a:xfrm>
        </p:spPr>
        <p:txBody>
          <a:bodyPr>
            <a:normAutofit/>
          </a:bodyPr>
          <a:lstStyle/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Bristol joined </a:t>
            </a:r>
            <a:r>
              <a:rPr lang="en-GB" dirty="0" err="1">
                <a:ea typeface="DejaVu Sans" pitchFamily="2"/>
                <a:cs typeface="DejaVu Sans" pitchFamily="2"/>
              </a:rPr>
              <a:t>SoLiD</a:t>
            </a:r>
            <a:r>
              <a:rPr lang="en-GB" dirty="0">
                <a:ea typeface="DejaVu Sans" pitchFamily="2"/>
                <a:cs typeface="DejaVu Sans" pitchFamily="2"/>
              </a:rPr>
              <a:t> after SM1 readout architecture decided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Very limited budget ( </a:t>
            </a:r>
            <a:r>
              <a:rPr lang="en-GB" sz="2600" b="1" dirty="0" err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SoLiD</a:t>
            </a: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not supported by UK funding agency )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Amplifier + ADC for SM1 already produced.</a:t>
            </a:r>
          </a:p>
          <a:p>
            <a:pPr marL="0" lvl="2" indent="0">
              <a:spcBef>
                <a:spcPts val="0"/>
              </a:spcBef>
              <a:spcAft>
                <a:spcPts val="1142"/>
              </a:spcAft>
              <a:buSzPct val="45000"/>
              <a:buFont typeface="OpenSymbol"/>
              <a:buChar char="●"/>
            </a:pPr>
            <a:r>
              <a:rPr lang="en-GB" sz="2600" b="1" dirty="0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Combined with CMS “GLIB” board to produce readout system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Very limited time ( other experiments also moving towards making measurements )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Produced an 8-channel board, then 64 channel with new design.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3771CF-8001-4C42-AD05-02D0453B5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121AE01-2994-2542-A6E3-F60A31D243C1}" type="slidenum">
              <a:t>25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B0A45C-1A04-6C4F-827C-62381017211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60000" y="767558"/>
            <a:ext cx="9360000" cy="492443"/>
          </a:xfrm>
        </p:spPr>
        <p:txBody>
          <a:bodyPr/>
          <a:lstStyle/>
          <a:p>
            <a:pPr lvl="0"/>
            <a:r>
              <a:rPr lang="en-GB" dirty="0">
                <a:ea typeface="DejaVu Sans" pitchFamily="2"/>
                <a:cs typeface="DejaVu Sans" pitchFamily="2"/>
              </a:rPr>
              <a:t>SM1 → Phase 1: Some Opinions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0227D6-9386-FF40-8B7E-202AE59A72E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60000" y="1584000"/>
            <a:ext cx="9360000" cy="5076000"/>
          </a:xfrm>
        </p:spPr>
        <p:txBody>
          <a:bodyPr>
            <a:normAutofit/>
          </a:bodyPr>
          <a:lstStyle/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Always prototype – the first version always gets thrown away ….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 Adding effort to an existing project causes disruption that will slow things down before it speeds them up</a:t>
            </a:r>
          </a:p>
          <a:p>
            <a:pPr lvl="1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See “The Mythical Man-Month”, Frederick Brook</a:t>
            </a:r>
          </a:p>
          <a:p>
            <a:pPr lvl="1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Brook’s Law (paraphrased) “Adding effort to a late software project makes it later”</a:t>
            </a:r>
          </a:p>
          <a:p>
            <a:pPr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Balancing between re-using experience and trying new things remains hard</a:t>
            </a:r>
          </a:p>
          <a:p>
            <a:pPr lvl="1">
              <a:buSzPct val="45000"/>
              <a:buFont typeface="OpenSymbol"/>
              <a:buChar char="●"/>
            </a:pPr>
            <a:r>
              <a:rPr lang="en-GB" dirty="0">
                <a:ea typeface="DejaVu Sans" pitchFamily="2"/>
                <a:cs typeface="DejaVu Sans" pitchFamily="2"/>
              </a:rPr>
              <a:t>“S</a:t>
            </a:r>
            <a:r>
              <a:rPr lang="en-GB" dirty="0"/>
              <a:t>oldiers are always preparing to fight the last war” , 1934 E. P. Warner</a:t>
            </a:r>
            <a:endParaRPr lang="en-GB" dirty="0">
              <a:ea typeface="DejaVu Sans" pitchFamily="2"/>
              <a:cs typeface="DejaVu Sans" pitchFamily="2"/>
            </a:endParaRPr>
          </a:p>
          <a:p>
            <a:pPr lvl="0">
              <a:buSzPct val="45000"/>
              <a:buFont typeface="OpenSymbol"/>
              <a:buChar char="●"/>
            </a:pPr>
            <a:endParaRPr lang="en-GB" sz="2600" b="1" dirty="0">
              <a:solidFill>
                <a:srgbClr val="1C1C1C"/>
              </a:solidFill>
              <a:latin typeface="Source Sans Pro Semibold" pitchFamily="34"/>
              <a:ea typeface="DejaVu Sans" pitchFamily="2"/>
              <a:cs typeface="DejaVu Sans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9869974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0EA4A436-357F-9047-9CF8-5F142EFB2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7ABE497-F62C-594F-8161-FE6E8D96F677}" type="slidenum">
              <a:t>26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979AA1-DF94-D342-9766-DE1DBC9CD2D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SoLiD Collaboration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9BA53C-1305-534D-8A36-457677A0E4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812" y="1534693"/>
            <a:ext cx="9017000" cy="52324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FA5DD-61FF-654C-95CE-04BFD3938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232B2F4-7815-674D-BA41-8D3F513BE06A}" type="slidenum">
              <a:t>27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93E5E1-2318-874C-91DE-B3B8F7E2DDF2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en-GB">
                <a:ea typeface="DejaVu Sans" pitchFamily="2"/>
                <a:cs typeface="DejaVu Sans" pitchFamily="2"/>
              </a:rPr>
              <a:t>Summary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AE7A76-EAA4-5B41-A280-8F43E963580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60000" y="1655999"/>
            <a:ext cx="9180000" cy="5004000"/>
          </a:xfrm>
        </p:spPr>
        <p:txBody>
          <a:bodyPr/>
          <a:lstStyle/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 Be reassured – SiPM readout system O(1-10k) channels can be built by a small team on a tight budget in a hurry.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 “Shielded” twisted pair cable works well for SiPMs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But we knew this from ProtoDUNE anyway</a:t>
            </a:r>
          </a:p>
          <a:p>
            <a:pPr lvl="0">
              <a:buSzPct val="45000"/>
              <a:buFont typeface="OpenSymbol"/>
              <a:buChar char="●"/>
            </a:pPr>
            <a:r>
              <a:rPr lang="en-GB">
                <a:ea typeface="DejaVu Sans" pitchFamily="2"/>
                <a:cs typeface="DejaVu Sans" pitchFamily="2"/>
              </a:rPr>
              <a:t> The cost of the central digitizer is a small part of the system cost.</a:t>
            </a:r>
          </a:p>
          <a:p>
            <a:pPr marL="0" lvl="1" indent="0">
              <a:spcBef>
                <a:spcPts val="0"/>
              </a:spcBef>
              <a:spcAft>
                <a:spcPts val="1142"/>
              </a:spcAft>
              <a:buSzPct val="75000"/>
              <a:buFont typeface="OpenSymbol"/>
              <a:buChar char="●"/>
            </a:pPr>
            <a:r>
              <a:rPr lang="en-GB" sz="2600" b="1">
                <a:solidFill>
                  <a:srgbClr val="1C1C1C"/>
                </a:solidFill>
                <a:latin typeface="Source Sans Pro Semibold" pitchFamily="34"/>
                <a:ea typeface="DejaVu Sans" pitchFamily="2"/>
                <a:cs typeface="DejaVu Sans" pitchFamily="2"/>
              </a:rPr>
              <a:t> Less true if analogue front end is included in ASIC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lizari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ussans_experience_from_solid_UK_LA_GCRF_02" id="{C72A8F23-0F35-334B-B55C-DE5D32721909}" vid="{0C318D84-3198-4645-80B3-A4B6D3C83239}"/>
    </a:ext>
  </a:extLst>
</a:theme>
</file>

<file path=ppt/theme/theme2.xml><?xml version="1.0" encoding="utf-8"?>
<a:theme xmlns:a="http://schemas.openxmlformats.org/drawingml/2006/main" name="Alizarin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ussans_experience_from_solid_UK_LA_GCRF_02" id="{C72A8F23-0F35-334B-B55C-DE5D32721909}" vid="{E02E851C-2155-A942-AB57-8008DC8F656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639</TotalTime>
  <Words>1238</Words>
  <Application>Microsoft Macintosh PowerPoint</Application>
  <PresentationFormat>Custom</PresentationFormat>
  <Paragraphs>205</Paragraphs>
  <Slides>27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40" baseType="lpstr">
      <vt:lpstr>Arial</vt:lpstr>
      <vt:lpstr>Calibri</vt:lpstr>
      <vt:lpstr>Courier New</vt:lpstr>
      <vt:lpstr>DejaVu Sans</vt:lpstr>
      <vt:lpstr>OpenSymbol</vt:lpstr>
      <vt:lpstr>Source Sans Pro</vt:lpstr>
      <vt:lpstr>Source Sans Pro Black</vt:lpstr>
      <vt:lpstr>Source Sans Pro Light</vt:lpstr>
      <vt:lpstr>Source Sans Pro Semibold</vt:lpstr>
      <vt:lpstr>Symbol</vt:lpstr>
      <vt:lpstr>Wingdings</vt:lpstr>
      <vt:lpstr>Alizarin</vt:lpstr>
      <vt:lpstr>Alizarin0</vt:lpstr>
      <vt:lpstr>Experience in Photo-Detection DAQ from the SoLiD Neutrino Experiment</vt:lpstr>
      <vt:lpstr>Outline</vt:lpstr>
      <vt:lpstr>SoLiD Short Baseline Neutrino Detector</vt:lpstr>
      <vt:lpstr>The Reactor Anomaly</vt:lpstr>
      <vt:lpstr>The 5MeV Bump</vt:lpstr>
      <vt:lpstr>Reactor Monitoring</vt:lpstr>
      <vt:lpstr>SoLiD at BR2</vt:lpstr>
      <vt:lpstr>Neutrino Detection – Two scintillators</vt:lpstr>
      <vt:lpstr>Neutrino Detection – Two Scintillation TImes</vt:lpstr>
      <vt:lpstr>Detection Volume and Optics</vt:lpstr>
      <vt:lpstr>Light Sensors – MPPC (SiPM)</vt:lpstr>
      <vt:lpstr>Single Plane: Data Flow</vt:lpstr>
      <vt:lpstr>Readout Hardware</vt:lpstr>
      <vt:lpstr>Readout Hardware</vt:lpstr>
      <vt:lpstr>Pulse Shapes</vt:lpstr>
      <vt:lpstr>Grounding and Shielding</vt:lpstr>
      <vt:lpstr>Firmware</vt:lpstr>
      <vt:lpstr>Readout Software</vt:lpstr>
      <vt:lpstr>System Costs</vt:lpstr>
      <vt:lpstr>First version readout</vt:lpstr>
      <vt:lpstr>T2K-ND280 / SoLiD Analogue Front End</vt:lpstr>
      <vt:lpstr>SoLiD SM1 performance</vt:lpstr>
      <vt:lpstr>Some comments on scaling</vt:lpstr>
      <vt:lpstr>SM1 → Phase 1</vt:lpstr>
      <vt:lpstr>SM1 → Phase 1: Some Opinions</vt:lpstr>
      <vt:lpstr>SoLiD Collaboration</vt:lpstr>
      <vt:lpstr>Summary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Alizarin</dc:title>
  <dc:creator>David Cussans</dc:creator>
  <cp:lastModifiedBy>David Cussans</cp:lastModifiedBy>
  <cp:revision>54</cp:revision>
  <dcterms:created xsi:type="dcterms:W3CDTF">2018-11-08T13:48:11Z</dcterms:created>
  <dcterms:modified xsi:type="dcterms:W3CDTF">2018-11-13T15:29:58Z</dcterms:modified>
</cp:coreProperties>
</file>