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101"/>
  </p:notesMasterIdLst>
  <p:sldIdLst>
    <p:sldId id="1086" r:id="rId2"/>
    <p:sldId id="1126" r:id="rId3"/>
    <p:sldId id="1124" r:id="rId4"/>
    <p:sldId id="801" r:id="rId5"/>
    <p:sldId id="1127" r:id="rId6"/>
    <p:sldId id="1128" r:id="rId7"/>
    <p:sldId id="1129" r:id="rId8"/>
    <p:sldId id="964" r:id="rId9"/>
    <p:sldId id="984" r:id="rId10"/>
    <p:sldId id="966" r:id="rId11"/>
    <p:sldId id="967" r:id="rId12"/>
    <p:sldId id="1121" r:id="rId13"/>
    <p:sldId id="968" r:id="rId14"/>
    <p:sldId id="969" r:id="rId15"/>
    <p:sldId id="970" r:id="rId16"/>
    <p:sldId id="1130" r:id="rId17"/>
    <p:sldId id="971" r:id="rId18"/>
    <p:sldId id="972" r:id="rId19"/>
    <p:sldId id="973" r:id="rId20"/>
    <p:sldId id="974" r:id="rId21"/>
    <p:sldId id="975" r:id="rId22"/>
    <p:sldId id="976" r:id="rId23"/>
    <p:sldId id="977" r:id="rId24"/>
    <p:sldId id="978" r:id="rId25"/>
    <p:sldId id="979" r:id="rId26"/>
    <p:sldId id="980" r:id="rId27"/>
    <p:sldId id="981" r:id="rId28"/>
    <p:sldId id="982" r:id="rId29"/>
    <p:sldId id="983" r:id="rId30"/>
    <p:sldId id="986" r:id="rId31"/>
    <p:sldId id="987" r:id="rId32"/>
    <p:sldId id="988" r:id="rId33"/>
    <p:sldId id="989" r:id="rId34"/>
    <p:sldId id="990" r:id="rId35"/>
    <p:sldId id="991" r:id="rId36"/>
    <p:sldId id="992" r:id="rId37"/>
    <p:sldId id="993" r:id="rId38"/>
    <p:sldId id="994" r:id="rId39"/>
    <p:sldId id="995" r:id="rId40"/>
    <p:sldId id="996" r:id="rId41"/>
    <p:sldId id="997" r:id="rId42"/>
    <p:sldId id="998" r:id="rId43"/>
    <p:sldId id="999" r:id="rId44"/>
    <p:sldId id="1000" r:id="rId45"/>
    <p:sldId id="1123" r:id="rId46"/>
    <p:sldId id="1046" r:id="rId47"/>
    <p:sldId id="1047" r:id="rId48"/>
    <p:sldId id="1143" r:id="rId49"/>
    <p:sldId id="1142" r:id="rId50"/>
    <p:sldId id="1141" r:id="rId51"/>
    <p:sldId id="1140" r:id="rId52"/>
    <p:sldId id="1139" r:id="rId53"/>
    <p:sldId id="1138" r:id="rId54"/>
    <p:sldId id="1137" r:id="rId55"/>
    <p:sldId id="1136" r:id="rId56"/>
    <p:sldId id="1054" r:id="rId57"/>
    <p:sldId id="1055" r:id="rId58"/>
    <p:sldId id="1056" r:id="rId59"/>
    <p:sldId id="1057" r:id="rId60"/>
    <p:sldId id="1058" r:id="rId61"/>
    <p:sldId id="1059" r:id="rId62"/>
    <p:sldId id="1060" r:id="rId63"/>
    <p:sldId id="1092" r:id="rId64"/>
    <p:sldId id="1091" r:id="rId65"/>
    <p:sldId id="1090" r:id="rId66"/>
    <p:sldId id="1089" r:id="rId67"/>
    <p:sldId id="1118" r:id="rId68"/>
    <p:sldId id="1117" r:id="rId69"/>
    <p:sldId id="1116" r:id="rId70"/>
    <p:sldId id="1119" r:id="rId71"/>
    <p:sldId id="1120" r:id="rId72"/>
    <p:sldId id="1063" r:id="rId73"/>
    <p:sldId id="1064" r:id="rId74"/>
    <p:sldId id="1065" r:id="rId75"/>
    <p:sldId id="1066" r:id="rId76"/>
    <p:sldId id="1088" r:id="rId77"/>
    <p:sldId id="1079" r:id="rId78"/>
    <p:sldId id="1080" r:id="rId79"/>
    <p:sldId id="1093" r:id="rId80"/>
    <p:sldId id="1081" r:id="rId81"/>
    <p:sldId id="1122" r:id="rId82"/>
    <p:sldId id="1095" r:id="rId83"/>
    <p:sldId id="1096" r:id="rId84"/>
    <p:sldId id="1097" r:id="rId85"/>
    <p:sldId id="1098" r:id="rId86"/>
    <p:sldId id="1099" r:id="rId87"/>
    <p:sldId id="1110" r:id="rId88"/>
    <p:sldId id="1103" r:id="rId89"/>
    <p:sldId id="1104" r:id="rId90"/>
    <p:sldId id="1105" r:id="rId91"/>
    <p:sldId id="1106" r:id="rId92"/>
    <p:sldId id="1112" r:id="rId93"/>
    <p:sldId id="1111" r:id="rId94"/>
    <p:sldId id="1114" r:id="rId95"/>
    <p:sldId id="1109" r:id="rId96"/>
    <p:sldId id="1133" r:id="rId97"/>
    <p:sldId id="1132" r:id="rId98"/>
    <p:sldId id="1131" r:id="rId99"/>
    <p:sldId id="1048" r:id="rId100"/>
  </p:sldIdLst>
  <p:sldSz cx="9144000" cy="6858000" type="screen4x3"/>
  <p:notesSz cx="6454775" cy="8723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A6A6"/>
    <a:srgbClr val="FF4B4B"/>
    <a:srgbClr val="7F7F7F"/>
    <a:srgbClr val="000000"/>
    <a:srgbClr val="FFFFFF"/>
    <a:srgbClr val="FF0000"/>
    <a:srgbClr val="404040"/>
    <a:srgbClr val="AD0101"/>
    <a:srgbClr val="FECE00"/>
    <a:srgbClr val="FFFE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063" autoAdjust="0"/>
  </p:normalViewPr>
  <p:slideViewPr>
    <p:cSldViewPr>
      <p:cViewPr>
        <p:scale>
          <a:sx n="60" d="100"/>
          <a:sy n="60" d="100"/>
        </p:scale>
        <p:origin x="-1656" y="-2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73"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2797069" cy="436166"/>
          </a:xfrm>
          <a:prstGeom prst="rect">
            <a:avLst/>
          </a:prstGeom>
        </p:spPr>
        <p:txBody>
          <a:bodyPr vert="horz" lIns="86714" tIns="43358" rIns="86714" bIns="43358" rtlCol="0"/>
          <a:lstStyle>
            <a:lvl1pPr algn="l">
              <a:defRPr sz="1100"/>
            </a:lvl1pPr>
          </a:lstStyle>
          <a:p>
            <a:endParaRPr lang="en-GB"/>
          </a:p>
        </p:txBody>
      </p:sp>
      <p:sp>
        <p:nvSpPr>
          <p:cNvPr id="3" name="Date Placeholder 2"/>
          <p:cNvSpPr>
            <a:spLocks noGrp="1"/>
          </p:cNvSpPr>
          <p:nvPr>
            <p:ph type="dt" idx="1"/>
          </p:nvPr>
        </p:nvSpPr>
        <p:spPr>
          <a:xfrm>
            <a:off x="3656217" y="2"/>
            <a:ext cx="2797069" cy="436166"/>
          </a:xfrm>
          <a:prstGeom prst="rect">
            <a:avLst/>
          </a:prstGeom>
        </p:spPr>
        <p:txBody>
          <a:bodyPr vert="horz" lIns="86714" tIns="43358" rIns="86714" bIns="43358" rtlCol="0"/>
          <a:lstStyle>
            <a:lvl1pPr algn="r">
              <a:defRPr sz="1100"/>
            </a:lvl1pPr>
          </a:lstStyle>
          <a:p>
            <a:fld id="{CFFF05BC-5561-425D-B5FE-9A04830AB237}" type="datetimeFigureOut">
              <a:rPr lang="en-GB" smtClean="0"/>
              <a:t>01/07/2019</a:t>
            </a:fld>
            <a:endParaRPr lang="en-GB"/>
          </a:p>
        </p:txBody>
      </p:sp>
      <p:sp>
        <p:nvSpPr>
          <p:cNvPr id="4" name="Slide Image Placeholder 3"/>
          <p:cNvSpPr>
            <a:spLocks noGrp="1" noRot="1" noChangeAspect="1"/>
          </p:cNvSpPr>
          <p:nvPr>
            <p:ph type="sldImg" idx="2"/>
          </p:nvPr>
        </p:nvSpPr>
        <p:spPr>
          <a:xfrm>
            <a:off x="1047750" y="655638"/>
            <a:ext cx="4359275" cy="3270250"/>
          </a:xfrm>
          <a:prstGeom prst="rect">
            <a:avLst/>
          </a:prstGeom>
          <a:noFill/>
          <a:ln w="12700">
            <a:solidFill>
              <a:prstClr val="black"/>
            </a:solidFill>
          </a:ln>
        </p:spPr>
        <p:txBody>
          <a:bodyPr vert="horz" lIns="86714" tIns="43358" rIns="86714" bIns="43358" rtlCol="0" anchor="ctr"/>
          <a:lstStyle/>
          <a:p>
            <a:endParaRPr lang="en-GB"/>
          </a:p>
        </p:txBody>
      </p:sp>
      <p:sp>
        <p:nvSpPr>
          <p:cNvPr id="5" name="Notes Placeholder 4"/>
          <p:cNvSpPr>
            <a:spLocks noGrp="1"/>
          </p:cNvSpPr>
          <p:nvPr>
            <p:ph type="body" sz="quarter" idx="3"/>
          </p:nvPr>
        </p:nvSpPr>
        <p:spPr>
          <a:xfrm>
            <a:off x="645478" y="4143574"/>
            <a:ext cx="5163820" cy="3925491"/>
          </a:xfrm>
          <a:prstGeom prst="rect">
            <a:avLst/>
          </a:prstGeom>
        </p:spPr>
        <p:txBody>
          <a:bodyPr vert="horz" lIns="86714" tIns="43358" rIns="86714" bIns="4335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8285635"/>
            <a:ext cx="2797069" cy="436166"/>
          </a:xfrm>
          <a:prstGeom prst="rect">
            <a:avLst/>
          </a:prstGeom>
        </p:spPr>
        <p:txBody>
          <a:bodyPr vert="horz" lIns="86714" tIns="43358" rIns="86714" bIns="43358" rtlCol="0" anchor="b"/>
          <a:lstStyle>
            <a:lvl1pPr algn="l">
              <a:defRPr sz="1100"/>
            </a:lvl1pPr>
          </a:lstStyle>
          <a:p>
            <a:endParaRPr lang="en-GB"/>
          </a:p>
        </p:txBody>
      </p:sp>
      <p:sp>
        <p:nvSpPr>
          <p:cNvPr id="7" name="Slide Number Placeholder 6"/>
          <p:cNvSpPr>
            <a:spLocks noGrp="1"/>
          </p:cNvSpPr>
          <p:nvPr>
            <p:ph type="sldNum" sz="quarter" idx="5"/>
          </p:nvPr>
        </p:nvSpPr>
        <p:spPr>
          <a:xfrm>
            <a:off x="3656217" y="8285635"/>
            <a:ext cx="2797069" cy="436166"/>
          </a:xfrm>
          <a:prstGeom prst="rect">
            <a:avLst/>
          </a:prstGeom>
        </p:spPr>
        <p:txBody>
          <a:bodyPr vert="horz" lIns="86714" tIns="43358" rIns="86714" bIns="43358" rtlCol="0" anchor="b"/>
          <a:lstStyle>
            <a:lvl1pPr algn="r">
              <a:defRPr sz="1100"/>
            </a:lvl1pPr>
          </a:lstStyle>
          <a:p>
            <a:fld id="{7F65C649-7B7E-4F1A-B5E7-1917C8047553}" type="slidenum">
              <a:rPr lang="en-GB" smtClean="0"/>
              <a:t>‹#›</a:t>
            </a:fld>
            <a:endParaRPr lang="en-GB"/>
          </a:p>
        </p:txBody>
      </p:sp>
    </p:spTree>
    <p:extLst>
      <p:ext uri="{BB962C8B-B14F-4D97-AF65-F5344CB8AC3E}">
        <p14:creationId xmlns:p14="http://schemas.microsoft.com/office/powerpoint/2010/main" val="2256292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arxiv.org/pdf/1509.07816.pdf" TargetMode="External"/><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a:t>
            </a:fld>
            <a:endParaRPr lang="en-GB"/>
          </a:p>
        </p:txBody>
      </p:sp>
    </p:spTree>
    <p:extLst>
      <p:ext uri="{BB962C8B-B14F-4D97-AF65-F5344CB8AC3E}">
        <p14:creationId xmlns:p14="http://schemas.microsoft.com/office/powerpoint/2010/main" val="3482186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a:t>
            </a:fld>
            <a:endParaRPr lang="en-GB"/>
          </a:p>
        </p:txBody>
      </p:sp>
    </p:spTree>
    <p:extLst>
      <p:ext uri="{BB962C8B-B14F-4D97-AF65-F5344CB8AC3E}">
        <p14:creationId xmlns:p14="http://schemas.microsoft.com/office/powerpoint/2010/main" val="3482186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3</a:t>
            </a:fld>
            <a:endParaRPr lang="en-GB"/>
          </a:p>
        </p:txBody>
      </p:sp>
    </p:spTree>
    <p:extLst>
      <p:ext uri="{BB962C8B-B14F-4D97-AF65-F5344CB8AC3E}">
        <p14:creationId xmlns:p14="http://schemas.microsoft.com/office/powerpoint/2010/main" val="3482186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4</a:t>
            </a:fld>
            <a:endParaRPr lang="en-GB"/>
          </a:p>
        </p:txBody>
      </p:sp>
    </p:spTree>
    <p:extLst>
      <p:ext uri="{BB962C8B-B14F-4D97-AF65-F5344CB8AC3E}">
        <p14:creationId xmlns:p14="http://schemas.microsoft.com/office/powerpoint/2010/main" val="3482186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5</a:t>
            </a:fld>
            <a:endParaRPr lang="en-GB"/>
          </a:p>
        </p:txBody>
      </p:sp>
    </p:spTree>
    <p:extLst>
      <p:ext uri="{BB962C8B-B14F-4D97-AF65-F5344CB8AC3E}">
        <p14:creationId xmlns:p14="http://schemas.microsoft.com/office/powerpoint/2010/main" val="3482186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6</a:t>
            </a:fld>
            <a:endParaRPr lang="en-GB"/>
          </a:p>
        </p:txBody>
      </p:sp>
    </p:spTree>
    <p:extLst>
      <p:ext uri="{BB962C8B-B14F-4D97-AF65-F5344CB8AC3E}">
        <p14:creationId xmlns:p14="http://schemas.microsoft.com/office/powerpoint/2010/main" val="3482186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7</a:t>
            </a:fld>
            <a:endParaRPr lang="en-GB"/>
          </a:p>
        </p:txBody>
      </p:sp>
    </p:spTree>
    <p:extLst>
      <p:ext uri="{BB962C8B-B14F-4D97-AF65-F5344CB8AC3E}">
        <p14:creationId xmlns:p14="http://schemas.microsoft.com/office/powerpoint/2010/main" val="34821861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r>
              <a:rPr lang="en-US" dirty="0" smtClean="0"/>
              <a:t>Let me start by describing</a:t>
            </a:r>
            <a:r>
              <a:rPr lang="en-US" baseline="0" dirty="0" smtClean="0"/>
              <a:t> the literature. There have been an explosion of papers on this subject recently, and they fall neatly into two categories.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8</a:t>
            </a:fld>
            <a:endParaRPr lang="en-GB"/>
          </a:p>
        </p:txBody>
      </p:sp>
    </p:spTree>
    <p:extLst>
      <p:ext uri="{BB962C8B-B14F-4D97-AF65-F5344CB8AC3E}">
        <p14:creationId xmlns:p14="http://schemas.microsoft.com/office/powerpoint/2010/main" val="2730189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r>
              <a:rPr lang="en-US" dirty="0" smtClean="0"/>
              <a:t>These constraints have really come into their own in the last few years. The central ideas were laid out in 2006, and then we got to work developing all of the formalism and technical details, and now we’re finally in a position to apply the resulting constraints to all kinds of theories. </a:t>
            </a:r>
          </a:p>
          <a:p>
            <a:r>
              <a:rPr lang="en-US" dirty="0" smtClean="0"/>
              <a:t>The nitty-gritty details can be found in the papers, but for today I want to paint a broad picture of what’s going on and why.</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9</a:t>
            </a:fld>
            <a:endParaRPr lang="en-GB"/>
          </a:p>
        </p:txBody>
      </p:sp>
    </p:spTree>
    <p:extLst>
      <p:ext uri="{BB962C8B-B14F-4D97-AF65-F5344CB8AC3E}">
        <p14:creationId xmlns:p14="http://schemas.microsoft.com/office/powerpoint/2010/main" val="2730189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r>
              <a:rPr lang="en-US" dirty="0" smtClean="0"/>
              <a:t>These constraints have really come into their own in the last few years. The central ideas were laid out in 2006, and then we got to work developing all of the formalism and technical details, and now we’re finally in a position to apply the resulting constraints to all kinds of theories. </a:t>
            </a:r>
          </a:p>
          <a:p>
            <a:r>
              <a:rPr lang="en-US" dirty="0" smtClean="0"/>
              <a:t>The nitty-gritty details can be found in the papers, but for today I want to paint a broad picture of what’s going on and why.</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10</a:t>
            </a:fld>
            <a:endParaRPr lang="en-GB"/>
          </a:p>
        </p:txBody>
      </p:sp>
    </p:spTree>
    <p:extLst>
      <p:ext uri="{BB962C8B-B14F-4D97-AF65-F5344CB8AC3E}">
        <p14:creationId xmlns:p14="http://schemas.microsoft.com/office/powerpoint/2010/main" val="2730189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0" y="655638"/>
            <a:ext cx="4359275" cy="3270250"/>
          </a:xfrm>
        </p:spPr>
      </p:sp>
      <p:sp>
        <p:nvSpPr>
          <p:cNvPr id="3" name="Notes Placeholder 2"/>
          <p:cNvSpPr>
            <a:spLocks noGrp="1"/>
          </p:cNvSpPr>
          <p:nvPr>
            <p:ph type="body" idx="1"/>
          </p:nvPr>
        </p:nvSpPr>
        <p:spPr/>
        <p:txBody>
          <a:bodyPr/>
          <a:lstStyle/>
          <a:p>
            <a:r>
              <a:rPr lang="en-US" dirty="0" smtClean="0"/>
              <a:t>These constraints have really come into their own in the last few years. The central ideas were laid out in 2006, and then we got to work developing all of the formalism and technical details, and now we’re finally in a position to apply the resulting constraints to all kinds of theories. </a:t>
            </a:r>
          </a:p>
          <a:p>
            <a:r>
              <a:rPr lang="en-US" dirty="0" smtClean="0"/>
              <a:t>The nitty-gritty details can be found in the papers, but for today I want to paint a broad picture of what’s going on and why.</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11</a:t>
            </a:fld>
            <a:endParaRPr lang="en-GB"/>
          </a:p>
        </p:txBody>
      </p:sp>
    </p:spTree>
    <p:extLst>
      <p:ext uri="{BB962C8B-B14F-4D97-AF65-F5344CB8AC3E}">
        <p14:creationId xmlns:p14="http://schemas.microsoft.com/office/powerpoint/2010/main" val="27301891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have </a:t>
            </a:r>
            <a:r>
              <a:rPr lang="en-US" dirty="0" err="1"/>
              <a:t>classicalization</a:t>
            </a:r>
            <a:r>
              <a:rPr lang="en-US" dirty="0"/>
              <a:t> in other places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13</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have </a:t>
            </a:r>
            <a:r>
              <a:rPr lang="en-US" dirty="0" err="1"/>
              <a:t>classicalization</a:t>
            </a:r>
            <a:r>
              <a:rPr lang="en-US" dirty="0"/>
              <a:t> in other places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14</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have </a:t>
            </a:r>
            <a:r>
              <a:rPr lang="en-US" dirty="0" err="1"/>
              <a:t>classicalization</a:t>
            </a:r>
            <a:r>
              <a:rPr lang="en-US" dirty="0"/>
              <a:t> in other places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15</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have </a:t>
            </a:r>
            <a:r>
              <a:rPr lang="en-US" dirty="0" err="1"/>
              <a:t>classicalization</a:t>
            </a:r>
            <a:r>
              <a:rPr lang="en-US" dirty="0"/>
              <a:t> in other places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16</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have </a:t>
            </a:r>
            <a:r>
              <a:rPr lang="en-US" dirty="0" err="1"/>
              <a:t>classicalization</a:t>
            </a:r>
            <a:r>
              <a:rPr lang="en-US" dirty="0"/>
              <a:t> in other places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17</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lets us</a:t>
            </a:r>
            <a:r>
              <a:rPr lang="en-US" baseline="0" dirty="0" smtClean="0"/>
              <a:t> calculate things without needing to worry about the complicated underlying UV physics. </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18</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the price to pay is</a:t>
            </a:r>
            <a:r>
              <a:rPr lang="en-US" baseline="0" dirty="0" smtClean="0"/>
              <a:t> that each local operator gets its own undetermined coefficient. I’ll refer to these as EFT parameters, Wilson coefficients, or couplings.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19</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00545"/>
            <a:r>
              <a:rPr lang="en-US" dirty="0" smtClean="0"/>
              <a:t>Problem number</a:t>
            </a:r>
            <a:r>
              <a:rPr lang="en-US" baseline="0" dirty="0" smtClean="0"/>
              <a:t> 1: often there are many operators to consider, even at relatively small n. We need to make AT LEAST this many independent measurements in order to fix </a:t>
            </a:r>
            <a:r>
              <a:rPr lang="en-US" baseline="0" dirty="0" err="1" smtClean="0"/>
              <a:t>c_n</a:t>
            </a:r>
            <a:r>
              <a:rPr lang="en-US" baseline="0" dirty="0" smtClean="0"/>
              <a:t> and make the theory predictive. In the SM, working with the leading order dimension 4 operators gives 19 undetermined parameters. In GR there’s all contractions of Ricci Scalar, Ricci Tensor and Riemann and their derivatives, and so we’d need to make a lot of very precise quantum gravity measurements in order to make this GR EFT predictive beyond leading orders.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20</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Because we’ve given up on understanding the UV, no amount of testing or experimentation can reveal fundamental truths about the underlying physics on very small length scales. This isn’t a</a:t>
            </a:r>
            <a:r>
              <a:rPr lang="en-US" baseline="0" dirty="0" smtClean="0"/>
              <a:t> </a:t>
            </a:r>
            <a:r>
              <a:rPr lang="en-US" dirty="0" smtClean="0"/>
              <a:t>very satisfying state of affairs.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21</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Because we’ve given up on understanding the UV, no amount of testing or experimentation can reveal fundamental truths about the underlying physics on very small length scales. This isn’t a</a:t>
            </a:r>
            <a:r>
              <a:rPr lang="en-US" baseline="0" dirty="0" smtClean="0"/>
              <a:t> </a:t>
            </a:r>
            <a:r>
              <a:rPr lang="en-US" dirty="0" smtClean="0"/>
              <a:t>very satisfying state of affairs.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22</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 questions at this stage, about what</a:t>
            </a:r>
            <a:r>
              <a:rPr lang="en-US" baseline="0" dirty="0" smtClean="0"/>
              <a:t> we’re going to do or why it’s important</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23</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 questions at this stage, about what</a:t>
            </a:r>
            <a:r>
              <a:rPr lang="en-US" baseline="0" dirty="0" smtClean="0"/>
              <a:t> we’re going to do or why it’s important</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24</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 questions at this stage, about what</a:t>
            </a:r>
            <a:r>
              <a:rPr lang="en-US" baseline="0" dirty="0" smtClean="0"/>
              <a:t> we’re going to do or why it’s important</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25</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 questions at this stage, about what</a:t>
            </a:r>
            <a:r>
              <a:rPr lang="en-US" baseline="0" dirty="0" smtClean="0"/>
              <a:t> we’re going to do or why it’s important</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26</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 questions at this stage, about what</a:t>
            </a:r>
            <a:r>
              <a:rPr lang="en-US" baseline="0" dirty="0" smtClean="0"/>
              <a:t> we’re going to do or why it’s important</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27</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 questions at this stage, about what</a:t>
            </a:r>
            <a:r>
              <a:rPr lang="en-US" baseline="0" dirty="0" smtClean="0"/>
              <a:t> we’re going to do or why it’s important</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28</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Any questions at this stage, about what</a:t>
            </a:r>
            <a:r>
              <a:rPr lang="en-US" baseline="0" dirty="0" smtClean="0"/>
              <a:t> we’re going to do or why it’s important</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29</a:t>
            </a:fld>
            <a:endParaRPr lang="en-GB"/>
          </a:p>
        </p:txBody>
      </p:sp>
    </p:spTree>
    <p:extLst>
      <p:ext uri="{BB962C8B-B14F-4D97-AF65-F5344CB8AC3E}">
        <p14:creationId xmlns:p14="http://schemas.microsoft.com/office/powerpoint/2010/main" val="1808085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Being explicit, the positivity bounds which </a:t>
            </a:r>
            <a:r>
              <a:rPr lang="en-US" smtClean="0"/>
              <a:t>we’ll derive and use today are:</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30</a:t>
            </a:fld>
            <a:endParaRPr lang="en-GB"/>
          </a:p>
        </p:txBody>
      </p:sp>
    </p:spTree>
    <p:extLst>
      <p:ext uri="{BB962C8B-B14F-4D97-AF65-F5344CB8AC3E}">
        <p14:creationId xmlns:p14="http://schemas.microsoft.com/office/powerpoint/2010/main" val="38224242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Being explicit, the positivity bounds which </a:t>
            </a:r>
            <a:r>
              <a:rPr lang="en-US" smtClean="0"/>
              <a:t>we’ll derive and use today are:</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31</a:t>
            </a:fld>
            <a:endParaRPr lang="en-GB"/>
          </a:p>
        </p:txBody>
      </p:sp>
    </p:spTree>
    <p:extLst>
      <p:ext uri="{BB962C8B-B14F-4D97-AF65-F5344CB8AC3E}">
        <p14:creationId xmlns:p14="http://schemas.microsoft.com/office/powerpoint/2010/main" val="38224242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Being explicit, the positivity bounds which </a:t>
            </a:r>
            <a:r>
              <a:rPr lang="en-US" smtClean="0"/>
              <a:t>we’ll derive and use today are:</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32</a:t>
            </a:fld>
            <a:endParaRPr lang="en-GB"/>
          </a:p>
        </p:txBody>
      </p:sp>
    </p:spTree>
    <p:extLst>
      <p:ext uri="{BB962C8B-B14F-4D97-AF65-F5344CB8AC3E}">
        <p14:creationId xmlns:p14="http://schemas.microsoft.com/office/powerpoint/2010/main" val="38224242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Being explicit, the positivity bounds which </a:t>
            </a:r>
            <a:r>
              <a:rPr lang="en-US" smtClean="0"/>
              <a:t>we’ll derive and use today are:</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33</a:t>
            </a:fld>
            <a:endParaRPr lang="en-GB"/>
          </a:p>
        </p:txBody>
      </p:sp>
    </p:spTree>
    <p:extLst>
      <p:ext uri="{BB962C8B-B14F-4D97-AF65-F5344CB8AC3E}">
        <p14:creationId xmlns:p14="http://schemas.microsoft.com/office/powerpoint/2010/main" val="38224242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Being explicit, the positivity bounds which </a:t>
            </a:r>
            <a:r>
              <a:rPr lang="en-US" smtClean="0"/>
              <a:t>we’ll derive and use today are:</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34</a:t>
            </a:fld>
            <a:endParaRPr lang="en-GB"/>
          </a:p>
        </p:txBody>
      </p:sp>
    </p:spTree>
    <p:extLst>
      <p:ext uri="{BB962C8B-B14F-4D97-AF65-F5344CB8AC3E}">
        <p14:creationId xmlns:p14="http://schemas.microsoft.com/office/powerpoint/2010/main" val="38224242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63</a:t>
            </a:fld>
            <a:endParaRPr lang="en-GB"/>
          </a:p>
        </p:txBody>
      </p:sp>
    </p:spTree>
    <p:extLst>
      <p:ext uri="{BB962C8B-B14F-4D97-AF65-F5344CB8AC3E}">
        <p14:creationId xmlns:p14="http://schemas.microsoft.com/office/powerpoint/2010/main" val="39902639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64</a:t>
            </a:fld>
            <a:endParaRPr lang="en-GB"/>
          </a:p>
        </p:txBody>
      </p:sp>
    </p:spTree>
    <p:extLst>
      <p:ext uri="{BB962C8B-B14F-4D97-AF65-F5344CB8AC3E}">
        <p14:creationId xmlns:p14="http://schemas.microsoft.com/office/powerpoint/2010/main" val="39902639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65</a:t>
            </a:fld>
            <a:endParaRPr lang="en-GB"/>
          </a:p>
        </p:txBody>
      </p:sp>
    </p:spTree>
    <p:extLst>
      <p:ext uri="{BB962C8B-B14F-4D97-AF65-F5344CB8AC3E}">
        <p14:creationId xmlns:p14="http://schemas.microsoft.com/office/powerpoint/2010/main" val="39902639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3"/>
              </a:rPr>
              <a:t>https://arxiv.org/pdf/1509.07816.pdf</a:t>
            </a:r>
            <a:endParaRPr lang="en-GB" dirty="0" smtClean="0"/>
          </a:p>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66</a:t>
            </a:fld>
            <a:endParaRPr lang="en-GB"/>
          </a:p>
        </p:txBody>
      </p:sp>
    </p:spTree>
    <p:extLst>
      <p:ext uri="{BB962C8B-B14F-4D97-AF65-F5344CB8AC3E}">
        <p14:creationId xmlns:p14="http://schemas.microsoft.com/office/powerpoint/2010/main" val="39902639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Contours mark 1 and 2</a:t>
            </a:r>
          </a:p>
          <a:p>
            <a:r>
              <a:rPr lang="en-GB" sz="1200" b="0" i="0" u="none" strike="noStrike" kern="1200" baseline="0" dirty="0" err="1" smtClean="0">
                <a:solidFill>
                  <a:schemeClr val="tx1"/>
                </a:solidFill>
                <a:latin typeface="+mn-lt"/>
                <a:ea typeface="+mn-ea"/>
                <a:cs typeface="+mn-cs"/>
              </a:rPr>
              <a:t>condence</a:t>
            </a:r>
            <a:r>
              <a:rPr lang="en-GB" sz="1200" b="0" i="0" u="none" strike="noStrike" kern="1200" baseline="0" dirty="0" smtClean="0">
                <a:solidFill>
                  <a:schemeClr val="tx1"/>
                </a:solidFill>
                <a:latin typeface="+mn-lt"/>
                <a:ea typeface="+mn-ea"/>
                <a:cs typeface="+mn-cs"/>
              </a:rPr>
              <a:t> intervals, computed using CMB, RSD, BAO and</a:t>
            </a:r>
          </a:p>
          <a:p>
            <a:r>
              <a:rPr lang="en-GB" sz="1200" b="0" i="0" u="none" strike="noStrike" kern="1200" baseline="0" dirty="0" smtClean="0">
                <a:solidFill>
                  <a:schemeClr val="tx1"/>
                </a:solidFill>
                <a:latin typeface="+mn-lt"/>
                <a:ea typeface="+mn-ea"/>
                <a:cs typeface="+mn-cs"/>
              </a:rPr>
              <a:t>matter power spectrum measurements.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67</a:t>
            </a:fld>
            <a:endParaRPr lang="en-GB"/>
          </a:p>
        </p:txBody>
      </p:sp>
    </p:spTree>
    <p:extLst>
      <p:ext uri="{BB962C8B-B14F-4D97-AF65-F5344CB8AC3E}">
        <p14:creationId xmlns:p14="http://schemas.microsoft.com/office/powerpoint/2010/main" val="33523900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Contours mark 1 and 2</a:t>
            </a:r>
          </a:p>
          <a:p>
            <a:r>
              <a:rPr lang="en-GB" sz="1200" b="0" i="0" u="none" strike="noStrike" kern="1200" baseline="0" dirty="0" err="1" smtClean="0">
                <a:solidFill>
                  <a:schemeClr val="tx1"/>
                </a:solidFill>
                <a:latin typeface="+mn-lt"/>
                <a:ea typeface="+mn-ea"/>
                <a:cs typeface="+mn-cs"/>
              </a:rPr>
              <a:t>condence</a:t>
            </a:r>
            <a:r>
              <a:rPr lang="en-GB" sz="1200" b="0" i="0" u="none" strike="noStrike" kern="1200" baseline="0" dirty="0" smtClean="0">
                <a:solidFill>
                  <a:schemeClr val="tx1"/>
                </a:solidFill>
                <a:latin typeface="+mn-lt"/>
                <a:ea typeface="+mn-ea"/>
                <a:cs typeface="+mn-cs"/>
              </a:rPr>
              <a:t> intervals, computed using CMB, RSD, BAO and</a:t>
            </a:r>
          </a:p>
          <a:p>
            <a:r>
              <a:rPr lang="en-GB" sz="1200" b="0" i="0" u="none" strike="noStrike" kern="1200" baseline="0" dirty="0" smtClean="0">
                <a:solidFill>
                  <a:schemeClr val="tx1"/>
                </a:solidFill>
                <a:latin typeface="+mn-lt"/>
                <a:ea typeface="+mn-ea"/>
                <a:cs typeface="+mn-cs"/>
              </a:rPr>
              <a:t>matter power spectrum measurements.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68</a:t>
            </a:fld>
            <a:endParaRPr lang="en-GB"/>
          </a:p>
        </p:txBody>
      </p:sp>
    </p:spTree>
    <p:extLst>
      <p:ext uri="{BB962C8B-B14F-4D97-AF65-F5344CB8AC3E}">
        <p14:creationId xmlns:p14="http://schemas.microsoft.com/office/powerpoint/2010/main" val="33523900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Contours mark 1 and 2</a:t>
            </a:r>
          </a:p>
          <a:p>
            <a:r>
              <a:rPr lang="en-GB" sz="1200" b="0" i="0" u="none" strike="noStrike" kern="1200" baseline="0" dirty="0" err="1" smtClean="0">
                <a:solidFill>
                  <a:schemeClr val="tx1"/>
                </a:solidFill>
                <a:latin typeface="+mn-lt"/>
                <a:ea typeface="+mn-ea"/>
                <a:cs typeface="+mn-cs"/>
              </a:rPr>
              <a:t>condence</a:t>
            </a:r>
            <a:r>
              <a:rPr lang="en-GB" sz="1200" b="0" i="0" u="none" strike="noStrike" kern="1200" baseline="0" dirty="0" smtClean="0">
                <a:solidFill>
                  <a:schemeClr val="tx1"/>
                </a:solidFill>
                <a:latin typeface="+mn-lt"/>
                <a:ea typeface="+mn-ea"/>
                <a:cs typeface="+mn-cs"/>
              </a:rPr>
              <a:t> intervals, computed using CMB, RSD, BAO and</a:t>
            </a:r>
          </a:p>
          <a:p>
            <a:r>
              <a:rPr lang="en-GB" sz="1200" b="0" i="0" u="none" strike="noStrike" kern="1200" baseline="0" dirty="0" smtClean="0">
                <a:solidFill>
                  <a:schemeClr val="tx1"/>
                </a:solidFill>
                <a:latin typeface="+mn-lt"/>
                <a:ea typeface="+mn-ea"/>
                <a:cs typeface="+mn-cs"/>
              </a:rPr>
              <a:t>matter power spectrum measurements.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69</a:t>
            </a:fld>
            <a:endParaRPr lang="en-GB"/>
          </a:p>
        </p:txBody>
      </p:sp>
    </p:spTree>
    <p:extLst>
      <p:ext uri="{BB962C8B-B14F-4D97-AF65-F5344CB8AC3E}">
        <p14:creationId xmlns:p14="http://schemas.microsoft.com/office/powerpoint/2010/main" val="33523900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Contours mark 1 and 2</a:t>
            </a:r>
          </a:p>
          <a:p>
            <a:r>
              <a:rPr lang="en-GB" sz="1200" b="0" i="0" u="none" strike="noStrike" kern="1200" baseline="0" dirty="0" err="1" smtClean="0">
                <a:solidFill>
                  <a:schemeClr val="tx1"/>
                </a:solidFill>
                <a:latin typeface="+mn-lt"/>
                <a:ea typeface="+mn-ea"/>
                <a:cs typeface="+mn-cs"/>
              </a:rPr>
              <a:t>condence</a:t>
            </a:r>
            <a:r>
              <a:rPr lang="en-GB" sz="1200" b="0" i="0" u="none" strike="noStrike" kern="1200" baseline="0" dirty="0" smtClean="0">
                <a:solidFill>
                  <a:schemeClr val="tx1"/>
                </a:solidFill>
                <a:latin typeface="+mn-lt"/>
                <a:ea typeface="+mn-ea"/>
                <a:cs typeface="+mn-cs"/>
              </a:rPr>
              <a:t> intervals, computed using CMB, RSD, BAO and</a:t>
            </a:r>
          </a:p>
          <a:p>
            <a:r>
              <a:rPr lang="en-GB" sz="1200" b="0" i="0" u="none" strike="noStrike" kern="1200" baseline="0" dirty="0" smtClean="0">
                <a:solidFill>
                  <a:schemeClr val="tx1"/>
                </a:solidFill>
                <a:latin typeface="+mn-lt"/>
                <a:ea typeface="+mn-ea"/>
                <a:cs typeface="+mn-cs"/>
              </a:rPr>
              <a:t>matter power spectrum measurements.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70</a:t>
            </a:fld>
            <a:endParaRPr lang="en-GB"/>
          </a:p>
        </p:txBody>
      </p:sp>
    </p:spTree>
    <p:extLst>
      <p:ext uri="{BB962C8B-B14F-4D97-AF65-F5344CB8AC3E}">
        <p14:creationId xmlns:p14="http://schemas.microsoft.com/office/powerpoint/2010/main" val="335239000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Contours mark 1 and 2</a:t>
            </a:r>
          </a:p>
          <a:p>
            <a:r>
              <a:rPr lang="en-GB" sz="1200" b="0" i="0" u="none" strike="noStrike" kern="1200" baseline="0" dirty="0" err="1" smtClean="0">
                <a:solidFill>
                  <a:schemeClr val="tx1"/>
                </a:solidFill>
                <a:latin typeface="+mn-lt"/>
                <a:ea typeface="+mn-ea"/>
                <a:cs typeface="+mn-cs"/>
              </a:rPr>
              <a:t>condence</a:t>
            </a:r>
            <a:r>
              <a:rPr lang="en-GB" sz="1200" b="0" i="0" u="none" strike="noStrike" kern="1200" baseline="0" dirty="0" smtClean="0">
                <a:solidFill>
                  <a:schemeClr val="tx1"/>
                </a:solidFill>
                <a:latin typeface="+mn-lt"/>
                <a:ea typeface="+mn-ea"/>
                <a:cs typeface="+mn-cs"/>
              </a:rPr>
              <a:t> intervals, computed using CMB, RSD, BAO and</a:t>
            </a:r>
          </a:p>
          <a:p>
            <a:r>
              <a:rPr lang="en-GB" sz="1200" b="0" i="0" u="none" strike="noStrike" kern="1200" baseline="0" dirty="0" smtClean="0">
                <a:solidFill>
                  <a:schemeClr val="tx1"/>
                </a:solidFill>
                <a:latin typeface="+mn-lt"/>
                <a:ea typeface="+mn-ea"/>
                <a:cs typeface="+mn-cs"/>
              </a:rPr>
              <a:t>matter power spectrum measurements.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71</a:t>
            </a:fld>
            <a:endParaRPr lang="en-GB"/>
          </a:p>
        </p:txBody>
      </p:sp>
    </p:spTree>
    <p:extLst>
      <p:ext uri="{BB962C8B-B14F-4D97-AF65-F5344CB8AC3E}">
        <p14:creationId xmlns:p14="http://schemas.microsoft.com/office/powerpoint/2010/main" val="335239000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Contours mark 1 and 2</a:t>
            </a:r>
          </a:p>
          <a:p>
            <a:r>
              <a:rPr lang="en-GB" sz="1200" b="0" i="0" u="none" strike="noStrike" kern="1200" baseline="0" dirty="0" err="1" smtClean="0">
                <a:solidFill>
                  <a:schemeClr val="tx1"/>
                </a:solidFill>
                <a:latin typeface="+mn-lt"/>
                <a:ea typeface="+mn-ea"/>
                <a:cs typeface="+mn-cs"/>
              </a:rPr>
              <a:t>condence</a:t>
            </a:r>
            <a:r>
              <a:rPr lang="en-GB" sz="1200" b="0" i="0" u="none" strike="noStrike" kern="1200" baseline="0" dirty="0" smtClean="0">
                <a:solidFill>
                  <a:schemeClr val="tx1"/>
                </a:solidFill>
                <a:latin typeface="+mn-lt"/>
                <a:ea typeface="+mn-ea"/>
                <a:cs typeface="+mn-cs"/>
              </a:rPr>
              <a:t> intervals, computed using CMB, RSD, BAO and</a:t>
            </a:r>
          </a:p>
          <a:p>
            <a:r>
              <a:rPr lang="en-GB" sz="1200" b="0" i="0" u="none" strike="noStrike" kern="1200" baseline="0" dirty="0" smtClean="0">
                <a:solidFill>
                  <a:schemeClr val="tx1"/>
                </a:solidFill>
                <a:latin typeface="+mn-lt"/>
                <a:ea typeface="+mn-ea"/>
                <a:cs typeface="+mn-cs"/>
              </a:rPr>
              <a:t>matter power spectrum measurements.</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72</a:t>
            </a:fld>
            <a:endParaRPr lang="en-GB"/>
          </a:p>
        </p:txBody>
      </p:sp>
    </p:spTree>
    <p:extLst>
      <p:ext uri="{BB962C8B-B14F-4D97-AF65-F5344CB8AC3E}">
        <p14:creationId xmlns:p14="http://schemas.microsoft.com/office/powerpoint/2010/main" val="33523900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Data is more constraining</a:t>
            </a:r>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75</a:t>
            </a:fld>
            <a:endParaRPr lang="en-GB"/>
          </a:p>
        </p:txBody>
      </p:sp>
    </p:spTree>
    <p:extLst>
      <p:ext uri="{BB962C8B-B14F-4D97-AF65-F5344CB8AC3E}">
        <p14:creationId xmlns:p14="http://schemas.microsoft.com/office/powerpoint/2010/main" val="41678440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future, more data will shrink these contours even further. </a:t>
            </a:r>
          </a:p>
          <a:p>
            <a:endParaRPr lang="en-GB" dirty="0"/>
          </a:p>
        </p:txBody>
      </p:sp>
      <p:sp>
        <p:nvSpPr>
          <p:cNvPr id="4" name="Slide Number Placeholder 3"/>
          <p:cNvSpPr>
            <a:spLocks noGrp="1"/>
          </p:cNvSpPr>
          <p:nvPr>
            <p:ph type="sldNum" sz="quarter" idx="10"/>
          </p:nvPr>
        </p:nvSpPr>
        <p:spPr/>
        <p:txBody>
          <a:bodyPr/>
          <a:lstStyle/>
          <a:p>
            <a:fld id="{7F65C649-7B7E-4F1A-B5E7-1917C8047553}" type="slidenum">
              <a:rPr lang="en-GB" smtClean="0"/>
              <a:t>76</a:t>
            </a:fld>
            <a:endParaRPr lang="en-GB"/>
          </a:p>
        </p:txBody>
      </p:sp>
    </p:spTree>
    <p:extLst>
      <p:ext uri="{BB962C8B-B14F-4D97-AF65-F5344CB8AC3E}">
        <p14:creationId xmlns:p14="http://schemas.microsoft.com/office/powerpoint/2010/main" val="4167844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D8BD707-D9CF-40AE-B4C6-C98DA3205C09}" type="datetimeFigureOut">
              <a:rPr lang="en-US" smtClean="0"/>
              <a:pPr/>
              <a:t>01-Jul-19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7" name="Straight Connector 6">
            <a:extLst>
              <a:ext uri="{FF2B5EF4-FFF2-40B4-BE49-F238E27FC236}">
                <a16:creationId xmlns="" xmlns:a16="http://schemas.microsoft.com/office/drawing/2014/main" id="{0FBE2B82-37A3-4CFC-B116-AF2CA4B09EDD}"/>
              </a:ext>
            </a:extLst>
          </p:cNvPr>
          <p:cNvCxnSpPr>
            <a:cxnSpLocks/>
          </p:cNvCxnSpPr>
          <p:nvPr userDrawn="1"/>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pic>
        <p:nvPicPr>
          <p:cNvPr id="8" name="Picture 2" descr="C:\Users\Scott\Dropbox\Current_Projects\Applications\Herchel_Smith_Grade7\1_Cover_Letter\logo.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3624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3" name="Text Placeholder 12"/>
          <p:cNvSpPr>
            <a:spLocks noGrp="1"/>
          </p:cNvSpPr>
          <p:nvPr>
            <p:ph type="body" sz="quarter" idx="10" hasCustomPrompt="1"/>
          </p:nvPr>
        </p:nvSpPr>
        <p:spPr>
          <a:xfrm>
            <a:off x="4959992" y="6315699"/>
            <a:ext cx="3367644" cy="381000"/>
          </a:xfrm>
        </p:spPr>
        <p:txBody>
          <a:bodyPr>
            <a:normAutofit/>
          </a:bodyPr>
          <a:lstStyle>
            <a:lvl1pPr marL="0" indent="0" algn="r">
              <a:buFontTx/>
              <a:buNone/>
              <a:defRPr sz="2000" baseline="0">
                <a:solidFill>
                  <a:srgbClr val="FF4B4B"/>
                </a:solidFill>
                <a:latin typeface="Malgun Gothic" panose="020B0503020000020004" pitchFamily="34" charset="-127"/>
                <a:ea typeface="Malgun Gothic" panose="020B0503020000020004" pitchFamily="34" charset="-127"/>
              </a:defRPr>
            </a:lvl1pPr>
          </a:lstStyle>
          <a:p>
            <a:pPr lvl="0"/>
            <a:r>
              <a:rPr lang="en-US" dirty="0" smtClean="0"/>
              <a:t>Section Title</a:t>
            </a:r>
            <a:endParaRPr lang="en-GB" dirty="0"/>
          </a:p>
        </p:txBody>
      </p:sp>
      <p:sp>
        <p:nvSpPr>
          <p:cNvPr id="7" name="Rectangle 6">
            <a:extLst>
              <a:ext uri="{FF2B5EF4-FFF2-40B4-BE49-F238E27FC236}">
                <a16:creationId xmlns="" xmlns:a16="http://schemas.microsoft.com/office/drawing/2014/main" id="{B0649482-2142-46A5-867C-3C69A95B5F6B}"/>
              </a:ext>
            </a:extLst>
          </p:cNvPr>
          <p:cNvSpPr/>
          <p:nvPr userDrawn="1"/>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userDrawn="1"/>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9" name="TextBox 8"/>
          <p:cNvSpPr txBox="1"/>
          <p:nvPr userDrawn="1"/>
        </p:nvSpPr>
        <p:spPr>
          <a:xfrm>
            <a:off x="838200" y="0"/>
            <a:ext cx="2225674"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Positivity in the Sky</a:t>
            </a:r>
            <a:endParaRPr lang="en-GB" dirty="0">
              <a:solidFill>
                <a:schemeClr val="bg1"/>
              </a:solidFill>
              <a:latin typeface="Malgun Gothic" panose="020B0503020000020004" pitchFamily="34" charset="-127"/>
              <a:ea typeface="Malgun Gothic" panose="020B0503020000020004" pitchFamily="34" charset="-127"/>
            </a:endParaRPr>
          </a:p>
        </p:txBody>
      </p:sp>
      <p:cxnSp>
        <p:nvCxnSpPr>
          <p:cNvPr id="19" name="Straight Connector 18">
            <a:extLst>
              <a:ext uri="{FF2B5EF4-FFF2-40B4-BE49-F238E27FC236}">
                <a16:creationId xmlns="" xmlns:a16="http://schemas.microsoft.com/office/drawing/2014/main" id="{0FBE2B82-37A3-4CFC-B116-AF2CA4B09EDD}"/>
              </a:ext>
            </a:extLst>
          </p:cNvPr>
          <p:cNvCxnSpPr>
            <a:cxnSpLocks/>
          </p:cNvCxnSpPr>
          <p:nvPr userDrawn="1"/>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pic>
        <p:nvPicPr>
          <p:cNvPr id="15362" name="Picture 2" descr="C:\Users\Scott\Dropbox\Current_Projects\Applications\Herchel_Smith_Grade7\1_Cover_Letter\logo.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08001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01-Jul-19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6717659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D8BD707-D9CF-40AE-B4C6-C98DA3205C09}" type="datetimeFigureOut">
              <a:rPr lang="en-US" smtClean="0"/>
              <a:pPr/>
              <a:t>01-Jul-19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606606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D8BD707-D9CF-40AE-B4C6-C98DA3205C09}" type="datetimeFigureOut">
              <a:rPr lang="en-US" smtClean="0"/>
              <a:pPr/>
              <a:t>01-Jul-19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1951987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D8BD707-D9CF-40AE-B4C6-C98DA3205C09}" type="datetimeFigureOut">
              <a:rPr lang="en-US" smtClean="0"/>
              <a:pPr/>
              <a:t>01-Jul-19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2076562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01-Jul-19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4026942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01-Jul-19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7296450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01-Jul-19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03298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8BD707-D9CF-40AE-B4C6-C98DA3205C09}" type="datetimeFigureOut">
              <a:rPr lang="en-US" smtClean="0"/>
              <a:pPr/>
              <a:t>01-Jul-19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53147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8BD707-D9CF-40AE-B4C6-C98DA3205C09}" type="datetimeFigureOut">
              <a:rPr lang="en-US" smtClean="0"/>
              <a:pPr/>
              <a:t>01-Jul-19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90243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01-Jul-19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708224069"/>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microsoft.com/office/2007/relationships/hdphoto" Target="../media/hdphoto2.wdp"/><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microsoft.com/office/2007/relationships/hdphoto" Target="../media/hdphoto2.wdp"/><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9.png"/><Relationship Id="rId5" Type="http://schemas.openxmlformats.org/officeDocument/2006/relationships/image" Target="../media/image5.png"/><Relationship Id="rId10" Type="http://schemas.openxmlformats.org/officeDocument/2006/relationships/image" Target="../media/image8.png"/><Relationship Id="rId4" Type="http://schemas.openxmlformats.org/officeDocument/2006/relationships/image" Target="../media/image4.png"/><Relationship Id="rId9" Type="http://schemas.microsoft.com/office/2007/relationships/hdphoto" Target="../media/hdphoto1.wdp"/></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3" Type="http://schemas.openxmlformats.org/officeDocument/2006/relationships/image" Target="../media/image2.jpeg"/><Relationship Id="rId7" Type="http://schemas.microsoft.com/office/2007/relationships/hdphoto" Target="../media/hdphoto2.wdp"/><Relationship Id="rId12"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9.png"/><Relationship Id="rId5" Type="http://schemas.openxmlformats.org/officeDocument/2006/relationships/image" Target="../media/image5.png"/><Relationship Id="rId10" Type="http://schemas.openxmlformats.org/officeDocument/2006/relationships/image" Target="../media/image8.png"/><Relationship Id="rId4" Type="http://schemas.openxmlformats.org/officeDocument/2006/relationships/image" Target="../media/image4.png"/><Relationship Id="rId9"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2.jpeg"/><Relationship Id="rId3" Type="http://schemas.openxmlformats.org/officeDocument/2006/relationships/image" Target="../media/image4.png"/><Relationship Id="rId7" Type="http://schemas.openxmlformats.org/officeDocument/2006/relationships/image" Target="../media/image7.png"/><Relationship Id="rId12"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9.jpeg"/><Relationship Id="rId5" Type="http://schemas.openxmlformats.org/officeDocument/2006/relationships/image" Target="../media/image6.png"/><Relationship Id="rId15" Type="http://schemas.microsoft.com/office/2007/relationships/hdphoto" Target="../media/hdphoto3.wdp"/><Relationship Id="rId10" Type="http://schemas.openxmlformats.org/officeDocument/2006/relationships/image" Target="../media/image9.png"/><Relationship Id="rId4" Type="http://schemas.openxmlformats.org/officeDocument/2006/relationships/image" Target="../media/image5.png"/><Relationship Id="rId9" Type="http://schemas.openxmlformats.org/officeDocument/2006/relationships/image" Target="../media/image8.png"/><Relationship Id="rId1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4.wdp"/></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4.wdp"/></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4.wdp"/></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2.xml"/><Relationship Id="rId9" Type="http://schemas.openxmlformats.org/officeDocument/2006/relationships/image" Target="../media/image120.png"/></Relationships>
</file>

<file path=ppt/slides/_rels/slide1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0.png"/><Relationship Id="rId7" Type="http://schemas.openxmlformats.org/officeDocument/2006/relationships/image" Target="../media/image100.png"/><Relationship Id="rId2" Type="http://schemas.openxmlformats.org/officeDocument/2006/relationships/notesSlide" Target="../notesSlides/notesSlide16.xml"/><Relationship Id="rId1" Type="http://schemas.openxmlformats.org/officeDocument/2006/relationships/slideLayout" Target="../slideLayouts/slideLayout2.xml"/><Relationship Id="rId9" Type="http://schemas.openxmlformats.org/officeDocument/2006/relationships/image" Target="../media/image120.png"/></Relationships>
</file>

<file path=ppt/slides/_rels/slide18.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image" Target="../media/image110.png"/><Relationship Id="rId3" Type="http://schemas.openxmlformats.org/officeDocument/2006/relationships/image" Target="../media/image13.gif"/><Relationship Id="rId12"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2.xml"/><Relationship Id="rId11" Type="http://schemas.openxmlformats.org/officeDocument/2006/relationships/image" Target="../media/image30.png"/><Relationship Id="rId10" Type="http://schemas.openxmlformats.org/officeDocument/2006/relationships/image" Target="../media/image120.png"/></Relationships>
</file>

<file path=ppt/slides/_rels/slide19.xml.rels><?xml version="1.0" encoding="UTF-8" standalone="yes"?>
<Relationships xmlns="http://schemas.openxmlformats.org/package/2006/relationships"><Relationship Id="rId13" Type="http://schemas.openxmlformats.org/officeDocument/2006/relationships/image" Target="../media/image40.png"/><Relationship Id="rId12" Type="http://schemas.openxmlformats.org/officeDocument/2006/relationships/image" Target="../media/image74.png"/><Relationship Id="rId2" Type="http://schemas.openxmlformats.org/officeDocument/2006/relationships/notesSlide" Target="../notesSlides/notesSlide18.xml"/><Relationship Id="rId1" Type="http://schemas.openxmlformats.org/officeDocument/2006/relationships/slideLayout" Target="../slideLayouts/slideLayout2.xml"/><Relationship Id="rId11" Type="http://schemas.openxmlformats.org/officeDocument/2006/relationships/image" Target="../media/image14.png"/><Relationship Id="rId10" Type="http://schemas.openxmlformats.org/officeDocument/2006/relationships/image" Target="../media/image120.png"/><Relationship Id="rId9" Type="http://schemas.openxmlformats.org/officeDocument/2006/relationships/image" Target="../media/image100.png"/><Relationship Id="rId14" Type="http://schemas.openxmlformats.org/officeDocument/2006/relationships/image" Target="../media/image140.png"/></Relationships>
</file>

<file path=ppt/slides/_rels/slide20.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image" Target="../media/image40.png"/><Relationship Id="rId12" Type="http://schemas.openxmlformats.org/officeDocument/2006/relationships/image" Target="../media/image74.png"/><Relationship Id="rId2" Type="http://schemas.openxmlformats.org/officeDocument/2006/relationships/notesSlide" Target="../notesSlides/notesSlide19.xml"/><Relationship Id="rId1" Type="http://schemas.openxmlformats.org/officeDocument/2006/relationships/slideLayout" Target="../slideLayouts/slideLayout2.xml"/><Relationship Id="rId11" Type="http://schemas.openxmlformats.org/officeDocument/2006/relationships/image" Target="../media/image14.png"/><Relationship Id="rId10" Type="http://schemas.openxmlformats.org/officeDocument/2006/relationships/image" Target="../media/image120.png"/><Relationship Id="rId14" Type="http://schemas.openxmlformats.org/officeDocument/2006/relationships/image" Target="../media/image140.png"/></Relationships>
</file>

<file path=ppt/slides/_rels/slide21.xml.rels><?xml version="1.0" encoding="UTF-8" standalone="yes"?>
<Relationships xmlns="http://schemas.openxmlformats.org/package/2006/relationships"><Relationship Id="rId13" Type="http://schemas.openxmlformats.org/officeDocument/2006/relationships/image" Target="../media/image40.png"/><Relationship Id="rId12" Type="http://schemas.openxmlformats.org/officeDocument/2006/relationships/image" Target="../media/image74.png"/><Relationship Id="rId2" Type="http://schemas.openxmlformats.org/officeDocument/2006/relationships/notesSlide" Target="../notesSlides/notesSlide20.xml"/><Relationship Id="rId1" Type="http://schemas.openxmlformats.org/officeDocument/2006/relationships/slideLayout" Target="../slideLayouts/slideLayout2.xml"/><Relationship Id="rId11" Type="http://schemas.openxmlformats.org/officeDocument/2006/relationships/image" Target="../media/image15.png"/><Relationship Id="rId10" Type="http://schemas.openxmlformats.org/officeDocument/2006/relationships/image" Target="../media/image120.png"/><Relationship Id="rId9" Type="http://schemas.openxmlformats.org/officeDocument/2006/relationships/image" Target="../media/image100.png"/><Relationship Id="rId14" Type="http://schemas.openxmlformats.org/officeDocument/2006/relationships/image" Target="../media/image140.png"/></Relationships>
</file>

<file path=ppt/slides/_rels/slide22.xml.rels><?xml version="1.0" encoding="UTF-8" standalone="yes"?>
<Relationships xmlns="http://schemas.openxmlformats.org/package/2006/relationships"><Relationship Id="rId13" Type="http://schemas.openxmlformats.org/officeDocument/2006/relationships/image" Target="../media/image74.png"/><Relationship Id="rId12" Type="http://schemas.microsoft.com/office/2007/relationships/hdphoto" Target="../media/hdphoto5.wdp"/><Relationship Id="rId2" Type="http://schemas.openxmlformats.org/officeDocument/2006/relationships/notesSlide" Target="../notesSlides/notesSlide21.xml"/><Relationship Id="rId1" Type="http://schemas.openxmlformats.org/officeDocument/2006/relationships/slideLayout" Target="../slideLayouts/slideLayout2.xml"/><Relationship Id="rId11" Type="http://schemas.openxmlformats.org/officeDocument/2006/relationships/image" Target="../media/image16.png"/><Relationship Id="rId15" Type="http://schemas.openxmlformats.org/officeDocument/2006/relationships/image" Target="../media/image140.png"/><Relationship Id="rId10" Type="http://schemas.openxmlformats.org/officeDocument/2006/relationships/image" Target="../media/image120.png"/><Relationship Id="rId9" Type="http://schemas.openxmlformats.org/officeDocument/2006/relationships/image" Target="../media/image100.png"/><Relationship Id="rId14" Type="http://schemas.openxmlformats.org/officeDocument/2006/relationships/image" Target="../media/image40.png"/></Relationships>
</file>

<file path=ppt/slides/_rels/slide23.xml.rels><?xml version="1.0" encoding="UTF-8" standalone="yes"?>
<Relationships xmlns="http://schemas.openxmlformats.org/package/2006/relationships"><Relationship Id="rId13" Type="http://schemas.openxmlformats.org/officeDocument/2006/relationships/image" Target="../media/image74.png"/><Relationship Id="rId3" Type="http://schemas.openxmlformats.org/officeDocument/2006/relationships/image" Target="../media/image140.png"/><Relationship Id="rId12" Type="http://schemas.openxmlformats.org/officeDocument/2006/relationships/image" Target="../media/image100.png"/><Relationship Id="rId2" Type="http://schemas.openxmlformats.org/officeDocument/2006/relationships/notesSlide" Target="../notesSlides/notesSlide22.xml"/><Relationship Id="rId16" Type="http://schemas.openxmlformats.org/officeDocument/2006/relationships/image" Target="../media/image18.png"/><Relationship Id="rId1" Type="http://schemas.openxmlformats.org/officeDocument/2006/relationships/slideLayout" Target="../slideLayouts/slideLayout2.xml"/><Relationship Id="rId15" Type="http://schemas.openxmlformats.org/officeDocument/2006/relationships/image" Target="../media/image171.png"/><Relationship Id="rId10" Type="http://schemas.openxmlformats.org/officeDocument/2006/relationships/image" Target="../media/image120.png"/><Relationship Id="rId14" Type="http://schemas.openxmlformats.org/officeDocument/2006/relationships/image" Target="../media/image40.png"/></Relationships>
</file>

<file path=ppt/slides/_rels/slide24.xml.rels><?xml version="1.0" encoding="UTF-8" standalone="yes"?>
<Relationships xmlns="http://schemas.openxmlformats.org/package/2006/relationships"><Relationship Id="rId13" Type="http://schemas.openxmlformats.org/officeDocument/2006/relationships/image" Target="../media/image74.png"/><Relationship Id="rId3" Type="http://schemas.openxmlformats.org/officeDocument/2006/relationships/image" Target="../media/image140.png"/><Relationship Id="rId12" Type="http://schemas.openxmlformats.org/officeDocument/2006/relationships/image" Target="../media/image100.png"/><Relationship Id="rId2" Type="http://schemas.openxmlformats.org/officeDocument/2006/relationships/notesSlide" Target="../notesSlides/notesSlide23.xml"/><Relationship Id="rId16" Type="http://schemas.openxmlformats.org/officeDocument/2006/relationships/image" Target="../media/image18.png"/><Relationship Id="rId1" Type="http://schemas.openxmlformats.org/officeDocument/2006/relationships/slideLayout" Target="../slideLayouts/slideLayout2.xml"/><Relationship Id="rId15" Type="http://schemas.openxmlformats.org/officeDocument/2006/relationships/image" Target="../media/image171.png"/><Relationship Id="rId10" Type="http://schemas.openxmlformats.org/officeDocument/2006/relationships/image" Target="../media/image120.png"/><Relationship Id="rId14" Type="http://schemas.openxmlformats.org/officeDocument/2006/relationships/image" Target="../media/image40.png"/></Relationships>
</file>

<file path=ppt/slides/_rels/slide25.xml.rels><?xml version="1.0" encoding="UTF-8" standalone="yes"?>
<Relationships xmlns="http://schemas.openxmlformats.org/package/2006/relationships"><Relationship Id="rId13" Type="http://schemas.openxmlformats.org/officeDocument/2006/relationships/image" Target="../media/image74.png"/><Relationship Id="rId3" Type="http://schemas.openxmlformats.org/officeDocument/2006/relationships/image" Target="../media/image140.png"/><Relationship Id="rId12" Type="http://schemas.openxmlformats.org/officeDocument/2006/relationships/image" Target="../media/image100.png"/><Relationship Id="rId2" Type="http://schemas.openxmlformats.org/officeDocument/2006/relationships/notesSlide" Target="../notesSlides/notesSlide24.xml"/><Relationship Id="rId16" Type="http://schemas.openxmlformats.org/officeDocument/2006/relationships/image" Target="../media/image18.png"/><Relationship Id="rId1" Type="http://schemas.openxmlformats.org/officeDocument/2006/relationships/slideLayout" Target="../slideLayouts/slideLayout2.xml"/><Relationship Id="rId15" Type="http://schemas.openxmlformats.org/officeDocument/2006/relationships/image" Target="../media/image171.png"/><Relationship Id="rId10" Type="http://schemas.openxmlformats.org/officeDocument/2006/relationships/image" Target="../media/image120.png"/><Relationship Id="rId14" Type="http://schemas.openxmlformats.org/officeDocument/2006/relationships/image" Target="../media/image40.png"/></Relationships>
</file>

<file path=ppt/slides/_rels/slide26.xml.rels><?xml version="1.0" encoding="UTF-8" standalone="yes"?>
<Relationships xmlns="http://schemas.openxmlformats.org/package/2006/relationships"><Relationship Id="rId13" Type="http://schemas.openxmlformats.org/officeDocument/2006/relationships/image" Target="../media/image74.png"/><Relationship Id="rId3" Type="http://schemas.openxmlformats.org/officeDocument/2006/relationships/image" Target="../media/image140.png"/><Relationship Id="rId12" Type="http://schemas.openxmlformats.org/officeDocument/2006/relationships/image" Target="../media/image100.png"/><Relationship Id="rId2" Type="http://schemas.openxmlformats.org/officeDocument/2006/relationships/notesSlide" Target="../notesSlides/notesSlide25.xml"/><Relationship Id="rId16" Type="http://schemas.openxmlformats.org/officeDocument/2006/relationships/image" Target="../media/image18.png"/><Relationship Id="rId1" Type="http://schemas.openxmlformats.org/officeDocument/2006/relationships/slideLayout" Target="../slideLayouts/slideLayout2.xml"/><Relationship Id="rId15" Type="http://schemas.openxmlformats.org/officeDocument/2006/relationships/image" Target="../media/image171.png"/><Relationship Id="rId10" Type="http://schemas.openxmlformats.org/officeDocument/2006/relationships/image" Target="../media/image120.png"/><Relationship Id="rId14" Type="http://schemas.openxmlformats.org/officeDocument/2006/relationships/image" Target="../media/image40.png"/></Relationships>
</file>

<file path=ppt/slides/_rels/slide27.xml.rels><?xml version="1.0" encoding="UTF-8" standalone="yes"?>
<Relationships xmlns="http://schemas.openxmlformats.org/package/2006/relationships"><Relationship Id="rId13" Type="http://schemas.openxmlformats.org/officeDocument/2006/relationships/image" Target="../media/image74.png"/><Relationship Id="rId3" Type="http://schemas.openxmlformats.org/officeDocument/2006/relationships/image" Target="../media/image140.png"/><Relationship Id="rId12" Type="http://schemas.openxmlformats.org/officeDocument/2006/relationships/image" Target="../media/image100.png"/><Relationship Id="rId2" Type="http://schemas.openxmlformats.org/officeDocument/2006/relationships/notesSlide" Target="../notesSlides/notesSlide26.xml"/><Relationship Id="rId16" Type="http://schemas.openxmlformats.org/officeDocument/2006/relationships/image" Target="../media/image18.png"/><Relationship Id="rId1" Type="http://schemas.openxmlformats.org/officeDocument/2006/relationships/slideLayout" Target="../slideLayouts/slideLayout2.xml"/><Relationship Id="rId15" Type="http://schemas.openxmlformats.org/officeDocument/2006/relationships/image" Target="../media/image171.png"/><Relationship Id="rId10" Type="http://schemas.openxmlformats.org/officeDocument/2006/relationships/image" Target="../media/image120.png"/><Relationship Id="rId4" Type="http://schemas.openxmlformats.org/officeDocument/2006/relationships/image" Target="../media/image17.png"/><Relationship Id="rId14" Type="http://schemas.openxmlformats.org/officeDocument/2006/relationships/image" Target="../media/image40.png"/></Relationships>
</file>

<file path=ppt/slides/_rels/slide28.xml.rels><?xml version="1.0" encoding="UTF-8" standalone="yes"?>
<Relationships xmlns="http://schemas.openxmlformats.org/package/2006/relationships"><Relationship Id="rId13" Type="http://schemas.openxmlformats.org/officeDocument/2006/relationships/image" Target="../media/image74.png"/><Relationship Id="rId3" Type="http://schemas.openxmlformats.org/officeDocument/2006/relationships/image" Target="../media/image140.png"/><Relationship Id="rId12" Type="http://schemas.openxmlformats.org/officeDocument/2006/relationships/image" Target="../media/image100.png"/><Relationship Id="rId2" Type="http://schemas.openxmlformats.org/officeDocument/2006/relationships/notesSlide" Target="../notesSlides/notesSlide27.xml"/><Relationship Id="rId16" Type="http://schemas.openxmlformats.org/officeDocument/2006/relationships/image" Target="../media/image18.png"/><Relationship Id="rId1" Type="http://schemas.openxmlformats.org/officeDocument/2006/relationships/slideLayout" Target="../slideLayouts/slideLayout2.xml"/><Relationship Id="rId15" Type="http://schemas.openxmlformats.org/officeDocument/2006/relationships/image" Target="../media/image171.png"/><Relationship Id="rId10" Type="http://schemas.openxmlformats.org/officeDocument/2006/relationships/image" Target="../media/image120.png"/><Relationship Id="rId4" Type="http://schemas.openxmlformats.org/officeDocument/2006/relationships/image" Target="../media/image17.png"/><Relationship Id="rId14" Type="http://schemas.openxmlformats.org/officeDocument/2006/relationships/image" Target="../media/image40.png"/></Relationships>
</file>

<file path=ppt/slides/_rels/slide29.xml.rels><?xml version="1.0" encoding="UTF-8" standalone="yes"?>
<Relationships xmlns="http://schemas.openxmlformats.org/package/2006/relationships"><Relationship Id="rId13" Type="http://schemas.openxmlformats.org/officeDocument/2006/relationships/image" Target="../media/image74.png"/><Relationship Id="rId3" Type="http://schemas.openxmlformats.org/officeDocument/2006/relationships/image" Target="../media/image17.png"/><Relationship Id="rId12" Type="http://schemas.openxmlformats.org/officeDocument/2006/relationships/image" Target="../media/image100.png"/><Relationship Id="rId2" Type="http://schemas.openxmlformats.org/officeDocument/2006/relationships/notesSlide" Target="../notesSlides/notesSlide28.xml"/><Relationship Id="rId16" Type="http://schemas.openxmlformats.org/officeDocument/2006/relationships/image" Target="../media/image18.png"/><Relationship Id="rId1" Type="http://schemas.openxmlformats.org/officeDocument/2006/relationships/slideLayout" Target="../slideLayouts/slideLayout2.xml"/><Relationship Id="rId15" Type="http://schemas.openxmlformats.org/officeDocument/2006/relationships/image" Target="../media/image171.png"/><Relationship Id="rId10" Type="http://schemas.openxmlformats.org/officeDocument/2006/relationships/image" Target="../media/image120.png"/><Relationship Id="rId1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4.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610.png"/><Relationship Id="rId5" Type="http://schemas.openxmlformats.org/officeDocument/2006/relationships/image" Target="../media/image50.png"/><Relationship Id="rId4" Type="http://schemas.openxmlformats.org/officeDocument/2006/relationships/image" Target="../media/image49.png"/></Relationships>
</file>

<file path=ppt/slides/_rels/slide31.xml.rels><?xml version="1.0" encoding="UTF-8" standalone="yes"?>
<Relationships xmlns="http://schemas.openxmlformats.org/package/2006/relationships"><Relationship Id="rId8" Type="http://schemas.openxmlformats.org/officeDocument/2006/relationships/image" Target="../media/image610.png"/><Relationship Id="rId3" Type="http://schemas.openxmlformats.org/officeDocument/2006/relationships/image" Target="../media/image8.png"/><Relationship Id="rId7" Type="http://schemas.openxmlformats.org/officeDocument/2006/relationships/image" Target="../media/image50.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112.png"/><Relationship Id="rId5" Type="http://schemas.openxmlformats.org/officeDocument/2006/relationships/image" Target="../media/image92.png"/><Relationship Id="rId10" Type="http://schemas.openxmlformats.org/officeDocument/2006/relationships/image" Target="../media/image100.png"/><Relationship Id="rId4" Type="http://schemas.openxmlformats.org/officeDocument/2006/relationships/image" Target="../media/image86.png"/><Relationship Id="rId9" Type="http://schemas.openxmlformats.org/officeDocument/2006/relationships/image" Target="../media/image74.png"/></Relationships>
</file>

<file path=ppt/slides/_rels/slide3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131.png"/><Relationship Id="rId3" Type="http://schemas.openxmlformats.org/officeDocument/2006/relationships/image" Target="../media/image8.png"/><Relationship Id="rId7" Type="http://schemas.openxmlformats.org/officeDocument/2006/relationships/image" Target="../media/image49.png"/><Relationship Id="rId12" Type="http://schemas.openxmlformats.org/officeDocument/2006/relationships/image" Target="../media/image112.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0.png"/><Relationship Id="rId11" Type="http://schemas.openxmlformats.org/officeDocument/2006/relationships/image" Target="../media/image100.png"/><Relationship Id="rId5" Type="http://schemas.openxmlformats.org/officeDocument/2006/relationships/image" Target="../media/image92.png"/><Relationship Id="rId10" Type="http://schemas.openxmlformats.org/officeDocument/2006/relationships/image" Target="../media/image74.png"/><Relationship Id="rId4" Type="http://schemas.openxmlformats.org/officeDocument/2006/relationships/image" Target="../media/image86.png"/><Relationship Id="rId9" Type="http://schemas.openxmlformats.org/officeDocument/2006/relationships/image" Target="../media/image610.png"/></Relationships>
</file>

<file path=ppt/slides/_rels/slide33.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141.png"/><Relationship Id="rId3" Type="http://schemas.openxmlformats.org/officeDocument/2006/relationships/image" Target="../media/image8.png"/><Relationship Id="rId7" Type="http://schemas.openxmlformats.org/officeDocument/2006/relationships/image" Target="../media/image49.png"/><Relationship Id="rId12" Type="http://schemas.openxmlformats.org/officeDocument/2006/relationships/image" Target="../media/image112.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0.png"/><Relationship Id="rId11" Type="http://schemas.openxmlformats.org/officeDocument/2006/relationships/image" Target="../media/image100.png"/><Relationship Id="rId5" Type="http://schemas.openxmlformats.org/officeDocument/2006/relationships/image" Target="../media/image92.png"/><Relationship Id="rId10" Type="http://schemas.openxmlformats.org/officeDocument/2006/relationships/image" Target="../media/image74.png"/><Relationship Id="rId4" Type="http://schemas.openxmlformats.org/officeDocument/2006/relationships/image" Target="../media/image86.png"/><Relationship Id="rId9" Type="http://schemas.openxmlformats.org/officeDocument/2006/relationships/image" Target="../media/image610.png"/><Relationship Id="rId14" Type="http://schemas.openxmlformats.org/officeDocument/2006/relationships/image" Target="../media/image131.png"/></Relationships>
</file>

<file path=ppt/slides/_rels/slide34.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100.png"/><Relationship Id="rId3" Type="http://schemas.openxmlformats.org/officeDocument/2006/relationships/image" Target="../media/image8.png"/><Relationship Id="rId7" Type="http://schemas.openxmlformats.org/officeDocument/2006/relationships/image" Target="../media/image151.png"/><Relationship Id="rId12" Type="http://schemas.openxmlformats.org/officeDocument/2006/relationships/image" Target="../media/image74.png"/><Relationship Id="rId17" Type="http://schemas.openxmlformats.org/officeDocument/2006/relationships/image" Target="../media/image170.png"/><Relationship Id="rId2" Type="http://schemas.openxmlformats.org/officeDocument/2006/relationships/notesSlide" Target="../notesSlides/notesSlide33.xml"/><Relationship Id="rId16"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120.png"/><Relationship Id="rId11" Type="http://schemas.openxmlformats.org/officeDocument/2006/relationships/image" Target="../media/image610.png"/><Relationship Id="rId5" Type="http://schemas.openxmlformats.org/officeDocument/2006/relationships/image" Target="../media/image92.png"/><Relationship Id="rId15" Type="http://schemas.openxmlformats.org/officeDocument/2006/relationships/image" Target="../media/image141.png"/><Relationship Id="rId10" Type="http://schemas.openxmlformats.org/officeDocument/2006/relationships/image" Target="../media/image50.png"/><Relationship Id="rId4" Type="http://schemas.openxmlformats.org/officeDocument/2006/relationships/image" Target="../media/image86.png"/><Relationship Id="rId9" Type="http://schemas.openxmlformats.org/officeDocument/2006/relationships/image" Target="../media/image49.png"/><Relationship Id="rId14" Type="http://schemas.openxmlformats.org/officeDocument/2006/relationships/image" Target="../media/image11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2.xml"/><Relationship Id="rId6" Type="http://schemas.openxmlformats.org/officeDocument/2006/relationships/image" Target="../media/image200.png"/><Relationship Id="rId5" Type="http://schemas.openxmlformats.org/officeDocument/2006/relationships/image" Target="../media/image190.png"/><Relationship Id="rId4" Type="http://schemas.openxmlformats.org/officeDocument/2006/relationships/image" Target="../media/image180.png"/></Relationships>
</file>

<file path=ppt/slides/_rels/slide37.xml.rels><?xml version="1.0" encoding="UTF-8" standalone="yes"?>
<Relationships xmlns="http://schemas.openxmlformats.org/package/2006/relationships"><Relationship Id="rId8" Type="http://schemas.openxmlformats.org/officeDocument/2006/relationships/image" Target="../media/image22.png"/><Relationship Id="rId7" Type="http://schemas.openxmlformats.org/officeDocument/2006/relationships/image" Target="../media/image21.png"/><Relationship Id="rId2" Type="http://schemas.openxmlformats.org/officeDocument/2006/relationships/image" Target="../media/image181.png"/><Relationship Id="rId1" Type="http://schemas.openxmlformats.org/officeDocument/2006/relationships/slideLayout" Target="../slideLayouts/slideLayout2.xml"/><Relationship Id="rId6" Type="http://schemas.openxmlformats.org/officeDocument/2006/relationships/image" Target="../media/image200.png"/><Relationship Id="rId5" Type="http://schemas.openxmlformats.org/officeDocument/2006/relationships/image" Target="../media/image190.png"/><Relationship Id="rId4" Type="http://schemas.openxmlformats.org/officeDocument/2006/relationships/image" Target="../media/image180.png"/></Relationships>
</file>

<file path=ppt/slides/_rels/slide3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181.png"/><Relationship Id="rId1" Type="http://schemas.openxmlformats.org/officeDocument/2006/relationships/slideLayout" Target="../slideLayouts/slideLayout2.xml"/><Relationship Id="rId6" Type="http://schemas.openxmlformats.org/officeDocument/2006/relationships/image" Target="../media/image200.png"/><Relationship Id="rId11" Type="http://schemas.openxmlformats.org/officeDocument/2006/relationships/image" Target="../media/image25.png"/><Relationship Id="rId5" Type="http://schemas.openxmlformats.org/officeDocument/2006/relationships/image" Target="../media/image190.png"/><Relationship Id="rId10" Type="http://schemas.openxmlformats.org/officeDocument/2006/relationships/image" Target="../media/image24.png"/><Relationship Id="rId4" Type="http://schemas.openxmlformats.org/officeDocument/2006/relationships/image" Target="../media/image180.png"/><Relationship Id="rId9" Type="http://schemas.openxmlformats.org/officeDocument/2006/relationships/image" Target="../media/image23.png"/></Relationships>
</file>

<file path=ppt/slides/_rels/slide39.xml.rels><?xml version="1.0" encoding="UTF-8" standalone="yes"?>
<Relationships xmlns="http://schemas.openxmlformats.org/package/2006/relationships"><Relationship Id="rId13" Type="http://schemas.openxmlformats.org/officeDocument/2006/relationships/image" Target="../media/image23.png"/><Relationship Id="rId12" Type="http://schemas.openxmlformats.org/officeDocument/2006/relationships/image" Target="../media/image22.png"/><Relationship Id="rId17" Type="http://schemas.openxmlformats.org/officeDocument/2006/relationships/image" Target="../media/image27.png"/><Relationship Id="rId2" Type="http://schemas.openxmlformats.org/officeDocument/2006/relationships/image" Target="../media/image181.png"/><Relationship Id="rId16"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200.png"/><Relationship Id="rId11" Type="http://schemas.openxmlformats.org/officeDocument/2006/relationships/image" Target="../media/image29.png"/><Relationship Id="rId5" Type="http://schemas.openxmlformats.org/officeDocument/2006/relationships/image" Target="../media/image190.png"/><Relationship Id="rId1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image" Target="../media/image180.png"/><Relationship Id="rId9" Type="http://schemas.openxmlformats.org/officeDocument/2006/relationships/image" Target="../media/image210.png"/><Relationship Id="rId14" Type="http://schemas.openxmlformats.org/officeDocument/2006/relationships/image" Target="../media/image24.png"/></Relationships>
</file>

<file path=ppt/slides/_rels/slide40.xml.rels><?xml version="1.0" encoding="UTF-8" standalone="yes"?>
<Relationships xmlns="http://schemas.openxmlformats.org/package/2006/relationships"><Relationship Id="rId13" Type="http://schemas.openxmlformats.org/officeDocument/2006/relationships/image" Target="../media/image23.png"/><Relationship Id="rId18" Type="http://schemas.openxmlformats.org/officeDocument/2006/relationships/image" Target="../media/image26.png"/><Relationship Id="rId12" Type="http://schemas.openxmlformats.org/officeDocument/2006/relationships/image" Target="../media/image22.png"/><Relationship Id="rId17" Type="http://schemas.openxmlformats.org/officeDocument/2006/relationships/image" Target="../media/image25.png"/><Relationship Id="rId2" Type="http://schemas.openxmlformats.org/officeDocument/2006/relationships/image" Target="../media/image181.png"/><Relationship Id="rId16"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0.png"/><Relationship Id="rId11" Type="http://schemas.openxmlformats.org/officeDocument/2006/relationships/image" Target="../media/image29.png"/><Relationship Id="rId5" Type="http://schemas.openxmlformats.org/officeDocument/2006/relationships/image" Target="../media/image190.png"/><Relationship Id="rId15" Type="http://schemas.openxmlformats.org/officeDocument/2006/relationships/image" Target="../media/image8.png"/><Relationship Id="rId10" Type="http://schemas.openxmlformats.org/officeDocument/2006/relationships/image" Target="../media/image28.png"/><Relationship Id="rId19" Type="http://schemas.openxmlformats.org/officeDocument/2006/relationships/image" Target="../media/image27.png"/><Relationship Id="rId4" Type="http://schemas.openxmlformats.org/officeDocument/2006/relationships/image" Target="../media/image180.png"/><Relationship Id="rId9" Type="http://schemas.openxmlformats.org/officeDocument/2006/relationships/image" Target="../media/image210.png"/><Relationship Id="rId14" Type="http://schemas.openxmlformats.org/officeDocument/2006/relationships/image" Target="../media/image30.png"/></Relationships>
</file>

<file path=ppt/slides/_rels/slide41.xml.rels><?xml version="1.0" encoding="UTF-8" standalone="yes"?>
<Relationships xmlns="http://schemas.openxmlformats.org/package/2006/relationships"><Relationship Id="rId13" Type="http://schemas.openxmlformats.org/officeDocument/2006/relationships/image" Target="../media/image23.png"/><Relationship Id="rId18" Type="http://schemas.openxmlformats.org/officeDocument/2006/relationships/image" Target="../media/image33.png"/><Relationship Id="rId26" Type="http://schemas.openxmlformats.org/officeDocument/2006/relationships/image" Target="../media/image27.png"/><Relationship Id="rId21" Type="http://schemas.openxmlformats.org/officeDocument/2006/relationships/image" Target="../media/image36.png"/><Relationship Id="rId12" Type="http://schemas.openxmlformats.org/officeDocument/2006/relationships/image" Target="../media/image22.png"/><Relationship Id="rId17" Type="http://schemas.openxmlformats.org/officeDocument/2006/relationships/image" Target="../media/image8.png"/><Relationship Id="rId25" Type="http://schemas.openxmlformats.org/officeDocument/2006/relationships/image" Target="../media/image26.png"/><Relationship Id="rId2" Type="http://schemas.openxmlformats.org/officeDocument/2006/relationships/image" Target="../media/image181.png"/><Relationship Id="rId16" Type="http://schemas.openxmlformats.org/officeDocument/2006/relationships/image" Target="../media/image32.png"/><Relationship Id="rId20"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200.png"/><Relationship Id="rId11" Type="http://schemas.openxmlformats.org/officeDocument/2006/relationships/image" Target="../media/image29.png"/><Relationship Id="rId24" Type="http://schemas.openxmlformats.org/officeDocument/2006/relationships/image" Target="../media/image25.png"/><Relationship Id="rId5" Type="http://schemas.openxmlformats.org/officeDocument/2006/relationships/image" Target="../media/image190.png"/><Relationship Id="rId15" Type="http://schemas.openxmlformats.org/officeDocument/2006/relationships/image" Target="../media/image31.png"/><Relationship Id="rId23" Type="http://schemas.openxmlformats.org/officeDocument/2006/relationships/image" Target="../media/image24.png"/><Relationship Id="rId10" Type="http://schemas.openxmlformats.org/officeDocument/2006/relationships/image" Target="../media/image28.png"/><Relationship Id="rId19" Type="http://schemas.openxmlformats.org/officeDocument/2006/relationships/image" Target="../media/image34.png"/><Relationship Id="rId4" Type="http://schemas.openxmlformats.org/officeDocument/2006/relationships/image" Target="../media/image180.png"/><Relationship Id="rId9" Type="http://schemas.openxmlformats.org/officeDocument/2006/relationships/image" Target="../media/image210.png"/><Relationship Id="rId14" Type="http://schemas.openxmlformats.org/officeDocument/2006/relationships/image" Target="../media/image30.png"/><Relationship Id="rId22" Type="http://schemas.openxmlformats.org/officeDocument/2006/relationships/image" Target="../media/image37.png"/></Relationships>
</file>

<file path=ppt/slides/_rels/slide42.xml.rels><?xml version="1.0" encoding="UTF-8" standalone="yes"?>
<Relationships xmlns="http://schemas.openxmlformats.org/package/2006/relationships"><Relationship Id="rId13" Type="http://schemas.openxmlformats.org/officeDocument/2006/relationships/image" Target="../media/image23.png"/><Relationship Id="rId18" Type="http://schemas.openxmlformats.org/officeDocument/2006/relationships/image" Target="../media/image33.png"/><Relationship Id="rId26" Type="http://schemas.openxmlformats.org/officeDocument/2006/relationships/image" Target="../media/image42.png"/><Relationship Id="rId21" Type="http://schemas.openxmlformats.org/officeDocument/2006/relationships/image" Target="../media/image36.png"/><Relationship Id="rId12" Type="http://schemas.openxmlformats.org/officeDocument/2006/relationships/image" Target="../media/image22.png"/><Relationship Id="rId17" Type="http://schemas.openxmlformats.org/officeDocument/2006/relationships/image" Target="../media/image8.png"/><Relationship Id="rId25" Type="http://schemas.openxmlformats.org/officeDocument/2006/relationships/image" Target="../media/image41.png"/><Relationship Id="rId2" Type="http://schemas.openxmlformats.org/officeDocument/2006/relationships/image" Target="../media/image181.png"/><Relationship Id="rId16" Type="http://schemas.openxmlformats.org/officeDocument/2006/relationships/image" Target="../media/image32.png"/><Relationship Id="rId20" Type="http://schemas.openxmlformats.org/officeDocument/2006/relationships/image" Target="../media/image35.png"/><Relationship Id="rId29"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00.png"/><Relationship Id="rId11" Type="http://schemas.openxmlformats.org/officeDocument/2006/relationships/image" Target="../media/image29.png"/><Relationship Id="rId24" Type="http://schemas.openxmlformats.org/officeDocument/2006/relationships/image" Target="../media/image40.png"/><Relationship Id="rId5" Type="http://schemas.openxmlformats.org/officeDocument/2006/relationships/image" Target="../media/image190.png"/><Relationship Id="rId15" Type="http://schemas.openxmlformats.org/officeDocument/2006/relationships/image" Target="../media/image31.png"/><Relationship Id="rId23" Type="http://schemas.openxmlformats.org/officeDocument/2006/relationships/image" Target="../media/image39.png"/><Relationship Id="rId28" Type="http://schemas.openxmlformats.org/officeDocument/2006/relationships/image" Target="../media/image24.png"/><Relationship Id="rId10" Type="http://schemas.openxmlformats.org/officeDocument/2006/relationships/image" Target="../media/image28.png"/><Relationship Id="rId19" Type="http://schemas.openxmlformats.org/officeDocument/2006/relationships/image" Target="../media/image34.png"/><Relationship Id="rId31" Type="http://schemas.openxmlformats.org/officeDocument/2006/relationships/image" Target="../media/image27.png"/><Relationship Id="rId4" Type="http://schemas.openxmlformats.org/officeDocument/2006/relationships/image" Target="../media/image180.png"/><Relationship Id="rId9" Type="http://schemas.openxmlformats.org/officeDocument/2006/relationships/image" Target="../media/image210.png"/><Relationship Id="rId14" Type="http://schemas.openxmlformats.org/officeDocument/2006/relationships/image" Target="../media/image30.png"/><Relationship Id="rId22" Type="http://schemas.openxmlformats.org/officeDocument/2006/relationships/image" Target="../media/image38.png"/><Relationship Id="rId27" Type="http://schemas.openxmlformats.org/officeDocument/2006/relationships/image" Target="../media/image37.png"/><Relationship Id="rId30" Type="http://schemas.openxmlformats.org/officeDocument/2006/relationships/image" Target="../media/image26.png"/></Relationships>
</file>

<file path=ppt/slides/_rels/slide43.xml.rels><?xml version="1.0" encoding="UTF-8" standalone="yes"?>
<Relationships xmlns="http://schemas.openxmlformats.org/package/2006/relationships"><Relationship Id="rId8" Type="http://schemas.openxmlformats.org/officeDocument/2006/relationships/image" Target="../media/image190.png"/><Relationship Id="rId13" Type="http://schemas.openxmlformats.org/officeDocument/2006/relationships/image" Target="../media/image22.png"/><Relationship Id="rId18" Type="http://schemas.openxmlformats.org/officeDocument/2006/relationships/image" Target="../media/image8.png"/><Relationship Id="rId26" Type="http://schemas.openxmlformats.org/officeDocument/2006/relationships/image" Target="../media/image41.png"/><Relationship Id="rId3" Type="http://schemas.openxmlformats.org/officeDocument/2006/relationships/image" Target="../media/image25.png"/><Relationship Id="rId21" Type="http://schemas.openxmlformats.org/officeDocument/2006/relationships/image" Target="../media/image35.png"/><Relationship Id="rId7" Type="http://schemas.openxmlformats.org/officeDocument/2006/relationships/image" Target="../media/image180.png"/><Relationship Id="rId12" Type="http://schemas.openxmlformats.org/officeDocument/2006/relationships/image" Target="../media/image29.png"/><Relationship Id="rId17" Type="http://schemas.openxmlformats.org/officeDocument/2006/relationships/image" Target="../media/image32.png"/><Relationship Id="rId25" Type="http://schemas.openxmlformats.org/officeDocument/2006/relationships/image" Target="../media/image40.png"/><Relationship Id="rId2" Type="http://schemas.openxmlformats.org/officeDocument/2006/relationships/image" Target="../media/image24.png"/><Relationship Id="rId16" Type="http://schemas.openxmlformats.org/officeDocument/2006/relationships/image" Target="../media/image31.png"/><Relationship Id="rId20"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181.png"/><Relationship Id="rId11" Type="http://schemas.openxmlformats.org/officeDocument/2006/relationships/image" Target="../media/image28.png"/><Relationship Id="rId24" Type="http://schemas.openxmlformats.org/officeDocument/2006/relationships/image" Target="../media/image39.png"/><Relationship Id="rId5" Type="http://schemas.openxmlformats.org/officeDocument/2006/relationships/image" Target="../media/image27.png"/><Relationship Id="rId15" Type="http://schemas.openxmlformats.org/officeDocument/2006/relationships/image" Target="../media/image30.png"/><Relationship Id="rId23" Type="http://schemas.openxmlformats.org/officeDocument/2006/relationships/image" Target="../media/image38.png"/><Relationship Id="rId28" Type="http://schemas.openxmlformats.org/officeDocument/2006/relationships/image" Target="../media/image37.png"/><Relationship Id="rId10" Type="http://schemas.openxmlformats.org/officeDocument/2006/relationships/image" Target="../media/image210.png"/><Relationship Id="rId19" Type="http://schemas.openxmlformats.org/officeDocument/2006/relationships/image" Target="../media/image33.png"/><Relationship Id="rId4" Type="http://schemas.openxmlformats.org/officeDocument/2006/relationships/image" Target="../media/image26.png"/><Relationship Id="rId9" Type="http://schemas.openxmlformats.org/officeDocument/2006/relationships/image" Target="../media/image200.png"/><Relationship Id="rId14" Type="http://schemas.openxmlformats.org/officeDocument/2006/relationships/image" Target="../media/image23.png"/><Relationship Id="rId22" Type="http://schemas.openxmlformats.org/officeDocument/2006/relationships/image" Target="../media/image36.png"/><Relationship Id="rId27" Type="http://schemas.openxmlformats.org/officeDocument/2006/relationships/image" Target="../media/image42.png"/></Relationships>
</file>

<file path=ppt/slides/_rels/slide44.xml.rels><?xml version="1.0" encoding="UTF-8" standalone="yes"?>
<Relationships xmlns="http://schemas.openxmlformats.org/package/2006/relationships"><Relationship Id="rId8" Type="http://schemas.openxmlformats.org/officeDocument/2006/relationships/image" Target="../media/image190.png"/><Relationship Id="rId13" Type="http://schemas.openxmlformats.org/officeDocument/2006/relationships/image" Target="../media/image22.png"/><Relationship Id="rId18" Type="http://schemas.openxmlformats.org/officeDocument/2006/relationships/image" Target="../media/image8.png"/><Relationship Id="rId26" Type="http://schemas.openxmlformats.org/officeDocument/2006/relationships/image" Target="../media/image41.png"/><Relationship Id="rId3" Type="http://schemas.openxmlformats.org/officeDocument/2006/relationships/image" Target="../media/image25.png"/><Relationship Id="rId21" Type="http://schemas.openxmlformats.org/officeDocument/2006/relationships/image" Target="../media/image35.png"/><Relationship Id="rId7" Type="http://schemas.openxmlformats.org/officeDocument/2006/relationships/image" Target="../media/image180.png"/><Relationship Id="rId12" Type="http://schemas.openxmlformats.org/officeDocument/2006/relationships/image" Target="../media/image29.png"/><Relationship Id="rId17" Type="http://schemas.openxmlformats.org/officeDocument/2006/relationships/image" Target="../media/image32.png"/><Relationship Id="rId25" Type="http://schemas.openxmlformats.org/officeDocument/2006/relationships/image" Target="../media/image40.png"/><Relationship Id="rId2" Type="http://schemas.openxmlformats.org/officeDocument/2006/relationships/image" Target="../media/image24.png"/><Relationship Id="rId16" Type="http://schemas.openxmlformats.org/officeDocument/2006/relationships/image" Target="../media/image31.png"/><Relationship Id="rId20" Type="http://schemas.openxmlformats.org/officeDocument/2006/relationships/image" Target="../media/image34.png"/><Relationship Id="rId29"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181.png"/><Relationship Id="rId11" Type="http://schemas.openxmlformats.org/officeDocument/2006/relationships/image" Target="../media/image28.png"/><Relationship Id="rId24" Type="http://schemas.openxmlformats.org/officeDocument/2006/relationships/image" Target="../media/image39.png"/><Relationship Id="rId5" Type="http://schemas.openxmlformats.org/officeDocument/2006/relationships/image" Target="../media/image27.png"/><Relationship Id="rId15" Type="http://schemas.openxmlformats.org/officeDocument/2006/relationships/image" Target="../media/image30.png"/><Relationship Id="rId23" Type="http://schemas.openxmlformats.org/officeDocument/2006/relationships/image" Target="../media/image38.png"/><Relationship Id="rId28" Type="http://schemas.openxmlformats.org/officeDocument/2006/relationships/image" Target="../media/image37.png"/><Relationship Id="rId10" Type="http://schemas.openxmlformats.org/officeDocument/2006/relationships/image" Target="../media/image210.png"/><Relationship Id="rId19" Type="http://schemas.openxmlformats.org/officeDocument/2006/relationships/image" Target="../media/image33.png"/><Relationship Id="rId4" Type="http://schemas.openxmlformats.org/officeDocument/2006/relationships/image" Target="../media/image26.png"/><Relationship Id="rId9" Type="http://schemas.openxmlformats.org/officeDocument/2006/relationships/image" Target="../media/image200.png"/><Relationship Id="rId14" Type="http://schemas.openxmlformats.org/officeDocument/2006/relationships/image" Target="../media/image23.png"/><Relationship Id="rId22" Type="http://schemas.openxmlformats.org/officeDocument/2006/relationships/image" Target="../media/image36.png"/><Relationship Id="rId27" Type="http://schemas.openxmlformats.org/officeDocument/2006/relationships/image" Target="../media/image42.png"/><Relationship Id="rId30" Type="http://schemas.openxmlformats.org/officeDocument/2006/relationships/image" Target="../media/image44.png"/></Relationships>
</file>

<file path=ppt/slides/_rels/slide45.xml.rels><?xml version="1.0" encoding="UTF-8" standalone="yes"?>
<Relationships xmlns="http://schemas.openxmlformats.org/package/2006/relationships"><Relationship Id="rId8" Type="http://schemas.openxmlformats.org/officeDocument/2006/relationships/image" Target="../media/image190.png"/><Relationship Id="rId13" Type="http://schemas.openxmlformats.org/officeDocument/2006/relationships/image" Target="../media/image22.png"/><Relationship Id="rId18" Type="http://schemas.openxmlformats.org/officeDocument/2006/relationships/image" Target="../media/image8.png"/><Relationship Id="rId26" Type="http://schemas.openxmlformats.org/officeDocument/2006/relationships/image" Target="../media/image41.png"/><Relationship Id="rId3" Type="http://schemas.openxmlformats.org/officeDocument/2006/relationships/image" Target="../media/image25.png"/><Relationship Id="rId21" Type="http://schemas.openxmlformats.org/officeDocument/2006/relationships/image" Target="../media/image35.png"/><Relationship Id="rId7" Type="http://schemas.openxmlformats.org/officeDocument/2006/relationships/image" Target="../media/image180.png"/><Relationship Id="rId12" Type="http://schemas.openxmlformats.org/officeDocument/2006/relationships/image" Target="../media/image29.png"/><Relationship Id="rId17" Type="http://schemas.openxmlformats.org/officeDocument/2006/relationships/image" Target="../media/image32.png"/><Relationship Id="rId25" Type="http://schemas.openxmlformats.org/officeDocument/2006/relationships/image" Target="../media/image40.png"/><Relationship Id="rId2" Type="http://schemas.openxmlformats.org/officeDocument/2006/relationships/image" Target="../media/image24.png"/><Relationship Id="rId16" Type="http://schemas.openxmlformats.org/officeDocument/2006/relationships/image" Target="../media/image31.png"/><Relationship Id="rId20" Type="http://schemas.openxmlformats.org/officeDocument/2006/relationships/image" Target="../media/image34.png"/><Relationship Id="rId29"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181.png"/><Relationship Id="rId11" Type="http://schemas.openxmlformats.org/officeDocument/2006/relationships/image" Target="../media/image28.png"/><Relationship Id="rId24" Type="http://schemas.openxmlformats.org/officeDocument/2006/relationships/image" Target="../media/image39.png"/><Relationship Id="rId5" Type="http://schemas.openxmlformats.org/officeDocument/2006/relationships/image" Target="../media/image27.png"/><Relationship Id="rId15" Type="http://schemas.openxmlformats.org/officeDocument/2006/relationships/image" Target="../media/image30.png"/><Relationship Id="rId23" Type="http://schemas.openxmlformats.org/officeDocument/2006/relationships/image" Target="../media/image38.png"/><Relationship Id="rId28" Type="http://schemas.openxmlformats.org/officeDocument/2006/relationships/image" Target="../media/image37.png"/><Relationship Id="rId10" Type="http://schemas.openxmlformats.org/officeDocument/2006/relationships/image" Target="../media/image210.png"/><Relationship Id="rId19" Type="http://schemas.openxmlformats.org/officeDocument/2006/relationships/image" Target="../media/image33.png"/><Relationship Id="rId31" Type="http://schemas.openxmlformats.org/officeDocument/2006/relationships/image" Target="../media/image191.png"/><Relationship Id="rId4" Type="http://schemas.openxmlformats.org/officeDocument/2006/relationships/image" Target="../media/image26.png"/><Relationship Id="rId9" Type="http://schemas.openxmlformats.org/officeDocument/2006/relationships/image" Target="../media/image200.png"/><Relationship Id="rId14" Type="http://schemas.openxmlformats.org/officeDocument/2006/relationships/image" Target="../media/image23.png"/><Relationship Id="rId22" Type="http://schemas.openxmlformats.org/officeDocument/2006/relationships/image" Target="../media/image36.png"/><Relationship Id="rId27" Type="http://schemas.openxmlformats.org/officeDocument/2006/relationships/image" Target="../media/image42.png"/><Relationship Id="rId30" Type="http://schemas.openxmlformats.org/officeDocument/2006/relationships/image" Target="../media/image44.png"/></Relationships>
</file>

<file path=ppt/slides/_rels/slide46.xml.rels><?xml version="1.0" encoding="UTF-8" standalone="yes"?>
<Relationships xmlns="http://schemas.openxmlformats.org/package/2006/relationships"><Relationship Id="rId8" Type="http://schemas.openxmlformats.org/officeDocument/2006/relationships/image" Target="../media/image200.png"/><Relationship Id="rId13" Type="http://schemas.openxmlformats.org/officeDocument/2006/relationships/image" Target="../media/image25.png"/><Relationship Id="rId3" Type="http://schemas.openxmlformats.org/officeDocument/2006/relationships/image" Target="../media/image151.png"/><Relationship Id="rId7" Type="http://schemas.openxmlformats.org/officeDocument/2006/relationships/image" Target="../media/image20.png"/><Relationship Id="rId12" Type="http://schemas.openxmlformats.org/officeDocument/2006/relationships/image" Target="../media/image24.png"/><Relationship Id="rId2" Type="http://schemas.openxmlformats.org/officeDocument/2006/relationships/image" Target="../media/image8.png"/><Relationship Id="rId16"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181.png"/><Relationship Id="rId11" Type="http://schemas.openxmlformats.org/officeDocument/2006/relationships/image" Target="../media/image23.png"/><Relationship Id="rId5" Type="http://schemas.openxmlformats.org/officeDocument/2006/relationships/image" Target="../media/image170.png"/><Relationship Id="rId15" Type="http://schemas.openxmlformats.org/officeDocument/2006/relationships/image" Target="../media/image35.png"/><Relationship Id="rId10" Type="http://schemas.openxmlformats.org/officeDocument/2006/relationships/image" Target="../media/image22.png"/><Relationship Id="rId4" Type="http://schemas.openxmlformats.org/officeDocument/2006/relationships/image" Target="../media/image160.png"/><Relationship Id="rId9" Type="http://schemas.openxmlformats.org/officeDocument/2006/relationships/image" Target="../media/image21.png"/><Relationship Id="rId14" Type="http://schemas.openxmlformats.org/officeDocument/2006/relationships/image" Target="../media/image34.png"/></Relationships>
</file>

<file path=ppt/slides/_rels/slide47.xml.rels><?xml version="1.0" encoding="UTF-8" standalone="yes"?>
<Relationships xmlns="http://schemas.openxmlformats.org/package/2006/relationships"><Relationship Id="rId3" Type="http://schemas.microsoft.com/office/2007/relationships/hdphoto" Target="../media/hdphoto6.wdp"/><Relationship Id="rId7" Type="http://schemas.microsoft.com/office/2007/relationships/hdphoto" Target="../media/hdphoto8.wdp"/><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46.png"/><Relationship Id="rId5" Type="http://schemas.microsoft.com/office/2007/relationships/hdphoto" Target="../media/hdphoto7.wdp"/><Relationship Id="rId4" Type="http://schemas.openxmlformats.org/officeDocument/2006/relationships/image" Target="../media/image45.png"/></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60.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51.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48.jpeg"/><Relationship Id="rId7" Type="http://schemas.openxmlformats.org/officeDocument/2006/relationships/image" Target="../media/image60.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52.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48.jpe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53.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3" Type="http://schemas.openxmlformats.org/officeDocument/2006/relationships/image" Target="../media/image48.jpe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 Id="rId14" Type="http://schemas.openxmlformats.org/officeDocument/2006/relationships/image" Target="../media/image67.png"/></Relationships>
</file>

<file path=ppt/slides/_rels/slide54.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3" Type="http://schemas.openxmlformats.org/officeDocument/2006/relationships/image" Target="../media/image48.jpe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5" Type="http://schemas.openxmlformats.org/officeDocument/2006/relationships/image" Target="../media/image6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 Id="rId14" Type="http://schemas.openxmlformats.org/officeDocument/2006/relationships/image" Target="../media/image67.png"/></Relationships>
</file>

<file path=ppt/slides/_rels/slide55.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3" Type="http://schemas.openxmlformats.org/officeDocument/2006/relationships/image" Target="../media/image48.jpe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48.png"/><Relationship Id="rId16" Type="http://schemas.openxmlformats.org/officeDocument/2006/relationships/image" Target="../media/image69.png"/><Relationship Id="rId1" Type="http://schemas.openxmlformats.org/officeDocument/2006/relationships/slideLayout" Target="../slideLayouts/slideLayout2.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5" Type="http://schemas.openxmlformats.org/officeDocument/2006/relationships/image" Target="../media/image6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 Id="rId14" Type="http://schemas.openxmlformats.org/officeDocument/2006/relationships/image" Target="../media/image67.png"/></Relationships>
</file>

<file path=ppt/slides/_rels/slide5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691.png"/></Relationships>
</file>

<file path=ppt/slides/_rels/slide5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5" Type="http://schemas.openxmlformats.org/officeDocument/2006/relationships/image" Target="../media/image541.png"/><Relationship Id="rId4" Type="http://schemas.openxmlformats.org/officeDocument/2006/relationships/image" Target="../media/image53.png"/></Relationships>
</file>

<file path=ppt/slides/_rels/slide5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5" Type="http://schemas.openxmlformats.org/officeDocument/2006/relationships/image" Target="../media/image541.png"/><Relationship Id="rId4" Type="http://schemas.openxmlformats.org/officeDocument/2006/relationships/image" Target="../media/image53.png"/></Relationships>
</file>

<file path=ppt/slides/_rels/slide59.xml.rels><?xml version="1.0" encoding="UTF-8" standalone="yes"?>
<Relationships xmlns="http://schemas.openxmlformats.org/package/2006/relationships"><Relationship Id="rId8" Type="http://schemas.openxmlformats.org/officeDocument/2006/relationships/image" Target="../media/image200.png"/><Relationship Id="rId13" Type="http://schemas.openxmlformats.org/officeDocument/2006/relationships/image" Target="../media/image541.png"/><Relationship Id="rId3" Type="http://schemas.openxmlformats.org/officeDocument/2006/relationships/image" Target="../media/image52.png"/><Relationship Id="rId7" Type="http://schemas.openxmlformats.org/officeDocument/2006/relationships/image" Target="../media/image190.png"/><Relationship Id="rId12" Type="http://schemas.openxmlformats.org/officeDocument/2006/relationships/image" Target="../media/image53.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181.png"/><Relationship Id="rId11" Type="http://schemas.openxmlformats.org/officeDocument/2006/relationships/image" Target="../media/image21.png"/><Relationship Id="rId5" Type="http://schemas.openxmlformats.org/officeDocument/2006/relationships/image" Target="../media/image170.png"/><Relationship Id="rId4" Type="http://schemas.openxmlformats.org/officeDocument/2006/relationships/image" Target="../media/image8.png"/></Relationships>
</file>

<file path=ppt/slides/_rels/slide60.xml.rels><?xml version="1.0" encoding="UTF-8" standalone="yes"?>
<Relationships xmlns="http://schemas.openxmlformats.org/package/2006/relationships"><Relationship Id="rId8" Type="http://schemas.openxmlformats.org/officeDocument/2006/relationships/image" Target="../media/image200.png"/><Relationship Id="rId13" Type="http://schemas.openxmlformats.org/officeDocument/2006/relationships/image" Target="../media/image53.png"/><Relationship Id="rId3" Type="http://schemas.openxmlformats.org/officeDocument/2006/relationships/image" Target="../media/image52.png"/><Relationship Id="rId7" Type="http://schemas.openxmlformats.org/officeDocument/2006/relationships/image" Target="../media/image190.png"/><Relationship Id="rId12" Type="http://schemas.openxmlformats.org/officeDocument/2006/relationships/image" Target="../media/image70.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181.png"/><Relationship Id="rId11" Type="http://schemas.openxmlformats.org/officeDocument/2006/relationships/image" Target="../media/image21.png"/><Relationship Id="rId5" Type="http://schemas.openxmlformats.org/officeDocument/2006/relationships/image" Target="../media/image170.png"/><Relationship Id="rId4" Type="http://schemas.openxmlformats.org/officeDocument/2006/relationships/image" Target="../media/image8.png"/><Relationship Id="rId14" Type="http://schemas.openxmlformats.org/officeDocument/2006/relationships/image" Target="../media/image541.png"/></Relationships>
</file>

<file path=ppt/slides/_rels/slide61.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00.png"/><Relationship Id="rId18" Type="http://schemas.openxmlformats.org/officeDocument/2006/relationships/image" Target="../media/image53.png"/><Relationship Id="rId3" Type="http://schemas.openxmlformats.org/officeDocument/2006/relationships/image" Target="../media/image52.png"/><Relationship Id="rId7" Type="http://schemas.openxmlformats.org/officeDocument/2006/relationships/image" Target="../media/image25.png"/><Relationship Id="rId12" Type="http://schemas.openxmlformats.org/officeDocument/2006/relationships/image" Target="../media/image190.png"/><Relationship Id="rId17" Type="http://schemas.openxmlformats.org/officeDocument/2006/relationships/image" Target="../media/image27.png"/><Relationship Id="rId2" Type="http://schemas.openxmlformats.org/officeDocument/2006/relationships/image" Target="../media/image51.png"/><Relationship Id="rId16" Type="http://schemas.openxmlformats.org/officeDocument/2006/relationships/image" Target="../media/image21.png"/><Relationship Id="rId20" Type="http://schemas.openxmlformats.org/officeDocument/2006/relationships/image" Target="../media/image70.png"/><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181.png"/><Relationship Id="rId5" Type="http://schemas.microsoft.com/office/2007/relationships/hdphoto" Target="../media/hdphoto9.wdp"/><Relationship Id="rId10" Type="http://schemas.openxmlformats.org/officeDocument/2006/relationships/image" Target="../media/image170.png"/><Relationship Id="rId19" Type="http://schemas.openxmlformats.org/officeDocument/2006/relationships/image" Target="../media/image541.png"/><Relationship Id="rId4" Type="http://schemas.openxmlformats.org/officeDocument/2006/relationships/image" Target="../media/image54.png"/><Relationship Id="rId9" Type="http://schemas.openxmlformats.org/officeDocument/2006/relationships/image" Target="../media/image8.png"/></Relationships>
</file>

<file path=ppt/slides/_rels/slide62.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00.png"/><Relationship Id="rId18" Type="http://schemas.openxmlformats.org/officeDocument/2006/relationships/image" Target="../media/image572.png"/><Relationship Id="rId3" Type="http://schemas.openxmlformats.org/officeDocument/2006/relationships/image" Target="../media/image52.png"/><Relationship Id="rId21" Type="http://schemas.openxmlformats.org/officeDocument/2006/relationships/image" Target="../media/image70.png"/><Relationship Id="rId7" Type="http://schemas.openxmlformats.org/officeDocument/2006/relationships/image" Target="../media/image25.png"/><Relationship Id="rId12" Type="http://schemas.openxmlformats.org/officeDocument/2006/relationships/image" Target="../media/image190.png"/><Relationship Id="rId17" Type="http://schemas.openxmlformats.org/officeDocument/2006/relationships/image" Target="../media/image27.png"/><Relationship Id="rId2" Type="http://schemas.openxmlformats.org/officeDocument/2006/relationships/image" Target="../media/image51.png"/><Relationship Id="rId16" Type="http://schemas.openxmlformats.org/officeDocument/2006/relationships/image" Target="../media/image21.png"/><Relationship Id="rId20" Type="http://schemas.openxmlformats.org/officeDocument/2006/relationships/image" Target="../media/image541.png"/><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181.png"/><Relationship Id="rId5" Type="http://schemas.microsoft.com/office/2007/relationships/hdphoto" Target="../media/hdphoto9.wdp"/><Relationship Id="rId10" Type="http://schemas.openxmlformats.org/officeDocument/2006/relationships/image" Target="../media/image170.png"/><Relationship Id="rId19" Type="http://schemas.openxmlformats.org/officeDocument/2006/relationships/image" Target="../media/image53.png"/><Relationship Id="rId4" Type="http://schemas.openxmlformats.org/officeDocument/2006/relationships/image" Target="../media/image54.png"/><Relationship Id="rId9" Type="http://schemas.openxmlformats.org/officeDocument/2006/relationships/image" Target="../media/image8.pn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microsoft.com/office/2007/relationships/hdphoto" Target="../media/hdphoto10.wdp"/><Relationship Id="rId4" Type="http://schemas.openxmlformats.org/officeDocument/2006/relationships/image" Target="../media/image56.jpeg"/></Relationships>
</file>

<file path=ppt/slides/_rels/slide65.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55.jpeg"/><Relationship Id="rId7" Type="http://schemas.microsoft.com/office/2007/relationships/hdphoto" Target="../media/hdphoto11.wdp"/><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71.png"/><Relationship Id="rId5" Type="http://schemas.microsoft.com/office/2007/relationships/hdphoto" Target="../media/hdphoto10.wdp"/><Relationship Id="rId4" Type="http://schemas.openxmlformats.org/officeDocument/2006/relationships/image" Target="../media/image56.jpeg"/></Relationships>
</file>

<file path=ppt/slides/_rels/slide66.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78.png"/><Relationship Id="rId7" Type="http://schemas.microsoft.com/office/2007/relationships/hdphoto" Target="../media/hdphoto10.wdp"/><Relationship Id="rId12" Type="http://schemas.openxmlformats.org/officeDocument/2006/relationships/image" Target="../media/image80.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56.jpeg"/><Relationship Id="rId11" Type="http://schemas.openxmlformats.org/officeDocument/2006/relationships/image" Target="../media/image8.png"/><Relationship Id="rId5" Type="http://schemas.openxmlformats.org/officeDocument/2006/relationships/image" Target="../media/image55.jpeg"/><Relationship Id="rId10" Type="http://schemas.openxmlformats.org/officeDocument/2006/relationships/image" Target="../media/image72.jpeg"/><Relationship Id="rId4" Type="http://schemas.openxmlformats.org/officeDocument/2006/relationships/image" Target="../media/image77.png"/><Relationship Id="rId9" Type="http://schemas.microsoft.com/office/2007/relationships/hdphoto" Target="../media/hdphoto11.wdp"/></Relationships>
</file>

<file path=ppt/slides/_rels/slide67.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1.png"/><Relationship Id="rId7" Type="http://schemas.openxmlformats.org/officeDocument/2006/relationships/image" Target="../media/image84.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68.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3.jpeg"/><Relationship Id="rId7" Type="http://schemas.openxmlformats.org/officeDocument/2006/relationships/image" Target="../media/image8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1.png"/></Relationships>
</file>

<file path=ppt/slides/_rels/slide69.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3.jpeg"/><Relationship Id="rId7" Type="http://schemas.openxmlformats.org/officeDocument/2006/relationships/image" Target="../media/image8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1.png"/></Relationships>
</file>

<file path=ppt/slides/_rels/slide7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76.jpeg"/><Relationship Id="rId4" Type="http://schemas.openxmlformats.org/officeDocument/2006/relationships/image" Target="../media/image75.png"/></Relationships>
</file>

<file path=ppt/slides/_rels/slide7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75.png"/><Relationship Id="rId7" Type="http://schemas.openxmlformats.org/officeDocument/2006/relationships/image" Target="../media/image36.png"/><Relationship Id="rId12" Type="http://schemas.openxmlformats.org/officeDocument/2006/relationships/image" Target="../media/image1.png"/><Relationship Id="rId2" Type="http://schemas.openxmlformats.org/officeDocument/2006/relationships/image" Target="../media/image77.jpeg"/><Relationship Id="rId1" Type="http://schemas.openxmlformats.org/officeDocument/2006/relationships/slideLayout" Target="../slideLayouts/slideLayout2.xml"/><Relationship Id="rId6" Type="http://schemas.microsoft.com/office/2007/relationships/hdphoto" Target="../media/hdphoto9.wdp"/><Relationship Id="rId11" Type="http://schemas.openxmlformats.org/officeDocument/2006/relationships/image" Target="../media/image40.png"/><Relationship Id="rId5" Type="http://schemas.openxmlformats.org/officeDocument/2006/relationships/image" Target="../media/image54.png"/><Relationship Id="rId10" Type="http://schemas.openxmlformats.org/officeDocument/2006/relationships/image" Target="../media/image39.png"/><Relationship Id="rId4" Type="http://schemas.openxmlformats.org/officeDocument/2006/relationships/image" Target="../media/image76.jpeg"/><Relationship Id="rId9" Type="http://schemas.openxmlformats.org/officeDocument/2006/relationships/image" Target="../media/image38.png"/></Relationships>
</file>

<file path=ppt/slides/_rels/slide74.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png"/><Relationship Id="rId18" Type="http://schemas.openxmlformats.org/officeDocument/2006/relationships/image" Target="../media/image1.png"/><Relationship Id="rId3" Type="http://schemas.openxmlformats.org/officeDocument/2006/relationships/image" Target="../media/image75.png"/><Relationship Id="rId7" Type="http://schemas.openxmlformats.org/officeDocument/2006/relationships/image" Target="../media/image36.png"/><Relationship Id="rId12" Type="http://schemas.openxmlformats.org/officeDocument/2006/relationships/image" Target="../media/image8.png"/><Relationship Id="rId17" Type="http://schemas.openxmlformats.org/officeDocument/2006/relationships/image" Target="../media/image460.png"/><Relationship Id="rId2" Type="http://schemas.openxmlformats.org/officeDocument/2006/relationships/image" Target="../media/image78.jpeg"/><Relationship Id="rId16" Type="http://schemas.openxmlformats.org/officeDocument/2006/relationships/image" Target="../media/image450.png"/><Relationship Id="rId1" Type="http://schemas.openxmlformats.org/officeDocument/2006/relationships/slideLayout" Target="../slideLayouts/slideLayout2.xml"/><Relationship Id="rId6" Type="http://schemas.microsoft.com/office/2007/relationships/hdphoto" Target="../media/hdphoto9.wdp"/><Relationship Id="rId11" Type="http://schemas.openxmlformats.org/officeDocument/2006/relationships/image" Target="../media/image40.png"/><Relationship Id="rId5" Type="http://schemas.openxmlformats.org/officeDocument/2006/relationships/image" Target="../media/image54.png"/><Relationship Id="rId15" Type="http://schemas.openxmlformats.org/officeDocument/2006/relationships/image" Target="../media/image440.png"/><Relationship Id="rId10" Type="http://schemas.openxmlformats.org/officeDocument/2006/relationships/image" Target="../media/image39.png"/><Relationship Id="rId4" Type="http://schemas.openxmlformats.org/officeDocument/2006/relationships/image" Target="../media/image76.jpeg"/><Relationship Id="rId9" Type="http://schemas.openxmlformats.org/officeDocument/2006/relationships/image" Target="../media/image38.png"/><Relationship Id="rId14" Type="http://schemas.openxmlformats.org/officeDocument/2006/relationships/image" Target="../media/image430.png"/></Relationships>
</file>

<file path=ppt/slides/_rels/slide75.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8.png"/><Relationship Id="rId18" Type="http://schemas.openxmlformats.org/officeDocument/2006/relationships/image" Target="../media/image460.png"/><Relationship Id="rId3" Type="http://schemas.openxmlformats.org/officeDocument/2006/relationships/image" Target="../media/image79.jpeg"/><Relationship Id="rId7" Type="http://schemas.microsoft.com/office/2007/relationships/hdphoto" Target="../media/hdphoto9.wdp"/><Relationship Id="rId12" Type="http://schemas.openxmlformats.org/officeDocument/2006/relationships/image" Target="../media/image40.png"/><Relationship Id="rId17" Type="http://schemas.openxmlformats.org/officeDocument/2006/relationships/image" Target="../media/image450.png"/><Relationship Id="rId2" Type="http://schemas.openxmlformats.org/officeDocument/2006/relationships/notesSlide" Target="../notesSlides/notesSlide44.xml"/><Relationship Id="rId16" Type="http://schemas.openxmlformats.org/officeDocument/2006/relationships/image" Target="../media/image440.png"/><Relationship Id="rId1" Type="http://schemas.openxmlformats.org/officeDocument/2006/relationships/slideLayout" Target="../slideLayouts/slideLayout2.xml"/><Relationship Id="rId6" Type="http://schemas.openxmlformats.org/officeDocument/2006/relationships/image" Target="../media/image54.png"/><Relationship Id="rId11" Type="http://schemas.openxmlformats.org/officeDocument/2006/relationships/image" Target="../media/image39.png"/><Relationship Id="rId5" Type="http://schemas.openxmlformats.org/officeDocument/2006/relationships/image" Target="../media/image76.jpeg"/><Relationship Id="rId15" Type="http://schemas.openxmlformats.org/officeDocument/2006/relationships/image" Target="../media/image430.png"/><Relationship Id="rId10" Type="http://schemas.openxmlformats.org/officeDocument/2006/relationships/image" Target="../media/image38.png"/><Relationship Id="rId19" Type="http://schemas.openxmlformats.org/officeDocument/2006/relationships/image" Target="../media/image1.png"/><Relationship Id="rId4" Type="http://schemas.openxmlformats.org/officeDocument/2006/relationships/image" Target="../media/image75.png"/><Relationship Id="rId9" Type="http://schemas.openxmlformats.org/officeDocument/2006/relationships/image" Target="../media/image37.png"/><Relationship Id="rId14" Type="http://schemas.openxmlformats.org/officeDocument/2006/relationships/image" Target="../media/image42.png"/></Relationships>
</file>

<file path=ppt/slides/_rels/slide76.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8.png"/><Relationship Id="rId18" Type="http://schemas.openxmlformats.org/officeDocument/2006/relationships/image" Target="../media/image460.png"/><Relationship Id="rId3" Type="http://schemas.openxmlformats.org/officeDocument/2006/relationships/image" Target="../media/image79.jpeg"/><Relationship Id="rId7" Type="http://schemas.microsoft.com/office/2007/relationships/hdphoto" Target="../media/hdphoto9.wdp"/><Relationship Id="rId12" Type="http://schemas.openxmlformats.org/officeDocument/2006/relationships/image" Target="../media/image40.png"/><Relationship Id="rId17" Type="http://schemas.openxmlformats.org/officeDocument/2006/relationships/image" Target="../media/image450.png"/><Relationship Id="rId2" Type="http://schemas.openxmlformats.org/officeDocument/2006/relationships/notesSlide" Target="../notesSlides/notesSlide45.xml"/><Relationship Id="rId16" Type="http://schemas.openxmlformats.org/officeDocument/2006/relationships/image" Target="../media/image440.png"/><Relationship Id="rId20" Type="http://schemas.openxmlformats.org/officeDocument/2006/relationships/image" Target="../media/image93.png"/><Relationship Id="rId1" Type="http://schemas.openxmlformats.org/officeDocument/2006/relationships/slideLayout" Target="../slideLayouts/slideLayout2.xml"/><Relationship Id="rId6" Type="http://schemas.openxmlformats.org/officeDocument/2006/relationships/image" Target="../media/image54.png"/><Relationship Id="rId11" Type="http://schemas.openxmlformats.org/officeDocument/2006/relationships/image" Target="../media/image39.png"/><Relationship Id="rId5" Type="http://schemas.openxmlformats.org/officeDocument/2006/relationships/image" Target="../media/image76.jpeg"/><Relationship Id="rId15" Type="http://schemas.openxmlformats.org/officeDocument/2006/relationships/image" Target="../media/image430.png"/><Relationship Id="rId10" Type="http://schemas.openxmlformats.org/officeDocument/2006/relationships/image" Target="../media/image38.png"/><Relationship Id="rId19" Type="http://schemas.openxmlformats.org/officeDocument/2006/relationships/image" Target="../media/image1.png"/><Relationship Id="rId4" Type="http://schemas.openxmlformats.org/officeDocument/2006/relationships/image" Target="../media/image75.png"/><Relationship Id="rId9" Type="http://schemas.openxmlformats.org/officeDocument/2006/relationships/image" Target="../media/image37.png"/><Relationship Id="rId14" Type="http://schemas.openxmlformats.org/officeDocument/2006/relationships/image" Target="../media/image42.png"/></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png"/><Relationship Id="rId12" Type="http://schemas.openxmlformats.org/officeDocument/2006/relationships/image" Target="../media/image96.png"/><Relationship Id="rId2" Type="http://schemas.openxmlformats.org/officeDocument/2006/relationships/image" Target="../media/image1.png"/><Relationship Id="rId1" Type="http://schemas.openxmlformats.org/officeDocument/2006/relationships/slideLayout" Target="../slideLayouts/slideLayout2.xml"/><Relationship Id="rId11" Type="http://schemas.openxmlformats.org/officeDocument/2006/relationships/image" Target="../media/image112.png"/><Relationship Id="rId10" Type="http://schemas.openxmlformats.org/officeDocument/2006/relationships/image" Target="../media/image100.png"/><Relationship Id="rId4" Type="http://schemas.openxmlformats.org/officeDocument/2006/relationships/image" Target="../media/image95.png"/><Relationship Id="rId9" Type="http://schemas.openxmlformats.org/officeDocument/2006/relationships/image" Target="../media/image92.png"/></Relationships>
</file>

<file path=ppt/slides/_rels/slide79.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6.png"/><Relationship Id="rId3" Type="http://schemas.openxmlformats.org/officeDocument/2006/relationships/image" Target="../media/image1.png"/><Relationship Id="rId12" Type="http://schemas.openxmlformats.org/officeDocument/2006/relationships/image" Target="../media/image95.png"/><Relationship Id="rId2" Type="http://schemas.openxmlformats.org/officeDocument/2006/relationships/image" Target="../media/image81.jpeg"/><Relationship Id="rId1" Type="http://schemas.openxmlformats.org/officeDocument/2006/relationships/slideLayout" Target="../slideLayouts/slideLayout2.xml"/><Relationship Id="rId11" Type="http://schemas.openxmlformats.org/officeDocument/2006/relationships/image" Target="../media/image112.png"/><Relationship Id="rId10" Type="http://schemas.openxmlformats.org/officeDocument/2006/relationships/image" Target="../media/image100.png"/><Relationship Id="rId4" Type="http://schemas.openxmlformats.org/officeDocument/2006/relationships/image" Target="../media/image8.png"/><Relationship Id="rId9" Type="http://schemas.openxmlformats.org/officeDocument/2006/relationships/image" Target="../media/image92.png"/></Relationships>
</file>

<file path=ppt/slides/_rels/slide80.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6.png"/><Relationship Id="rId3" Type="http://schemas.openxmlformats.org/officeDocument/2006/relationships/image" Target="../media/image1.png"/><Relationship Id="rId12" Type="http://schemas.openxmlformats.org/officeDocument/2006/relationships/image" Target="../media/image95.png"/><Relationship Id="rId2" Type="http://schemas.openxmlformats.org/officeDocument/2006/relationships/image" Target="../media/image81.jpeg"/><Relationship Id="rId1" Type="http://schemas.openxmlformats.org/officeDocument/2006/relationships/slideLayout" Target="../slideLayouts/slideLayout2.xml"/><Relationship Id="rId11" Type="http://schemas.openxmlformats.org/officeDocument/2006/relationships/image" Target="../media/image112.png"/><Relationship Id="rId10" Type="http://schemas.openxmlformats.org/officeDocument/2006/relationships/image" Target="../media/image100.png"/><Relationship Id="rId4" Type="http://schemas.openxmlformats.org/officeDocument/2006/relationships/image" Target="../media/image8.png"/><Relationship Id="rId9" Type="http://schemas.openxmlformats.org/officeDocument/2006/relationships/image" Target="../media/image92.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490.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510.png"/><Relationship Id="rId2" Type="http://schemas.openxmlformats.org/officeDocument/2006/relationships/image" Target="../media/image451.png"/><Relationship Id="rId1" Type="http://schemas.openxmlformats.org/officeDocument/2006/relationships/slideLayout" Target="../slideLayouts/slideLayout2.xml"/><Relationship Id="rId4" Type="http://schemas.openxmlformats.org/officeDocument/2006/relationships/image" Target="../media/image490.png"/></Relationships>
</file>

<file path=ppt/slides/_rels/slide85.xml.rels><?xml version="1.0" encoding="UTF-8" standalone="yes"?>
<Relationships xmlns="http://schemas.openxmlformats.org/package/2006/relationships"><Relationship Id="rId3" Type="http://schemas.openxmlformats.org/officeDocument/2006/relationships/image" Target="../media/image490.png"/><Relationship Id="rId2" Type="http://schemas.openxmlformats.org/officeDocument/2006/relationships/image" Target="../media/image510.png"/><Relationship Id="rId1" Type="http://schemas.openxmlformats.org/officeDocument/2006/relationships/slideLayout" Target="../slideLayouts/slideLayout2.xml"/><Relationship Id="rId5" Type="http://schemas.openxmlformats.org/officeDocument/2006/relationships/image" Target="../media/image461.png"/><Relationship Id="rId4" Type="http://schemas.openxmlformats.org/officeDocument/2006/relationships/image" Target="../media/image520.png"/></Relationships>
</file>

<file path=ppt/slides/_rels/slide86.xml.rels><?xml version="1.0" encoding="UTF-8" standalone="yes"?>
<Relationships xmlns="http://schemas.openxmlformats.org/package/2006/relationships"><Relationship Id="rId3" Type="http://schemas.openxmlformats.org/officeDocument/2006/relationships/image" Target="../media/image490.png"/><Relationship Id="rId2" Type="http://schemas.openxmlformats.org/officeDocument/2006/relationships/image" Target="../media/image510.png"/><Relationship Id="rId1" Type="http://schemas.openxmlformats.org/officeDocument/2006/relationships/slideLayout" Target="../slideLayouts/slideLayout2.xml"/><Relationship Id="rId6" Type="http://schemas.openxmlformats.org/officeDocument/2006/relationships/image" Target="../media/image540.png"/><Relationship Id="rId5" Type="http://schemas.openxmlformats.org/officeDocument/2006/relationships/image" Target="../media/image461.png"/><Relationship Id="rId4" Type="http://schemas.openxmlformats.org/officeDocument/2006/relationships/image" Target="../media/image520.png"/></Relationships>
</file>

<file path=ppt/slides/_rels/slide87.xml.rels><?xml version="1.0" encoding="UTF-8" standalone="yes"?>
<Relationships xmlns="http://schemas.openxmlformats.org/package/2006/relationships"><Relationship Id="rId8" Type="http://schemas.openxmlformats.org/officeDocument/2006/relationships/image" Target="../media/image480.png"/><Relationship Id="rId3" Type="http://schemas.openxmlformats.org/officeDocument/2006/relationships/image" Target="../media/image490.png"/><Relationship Id="rId7" Type="http://schemas.openxmlformats.org/officeDocument/2006/relationships/image" Target="../media/image470.png"/><Relationship Id="rId2" Type="http://schemas.openxmlformats.org/officeDocument/2006/relationships/image" Target="../media/image510.png"/><Relationship Id="rId1" Type="http://schemas.openxmlformats.org/officeDocument/2006/relationships/slideLayout" Target="../slideLayouts/slideLayout2.xml"/><Relationship Id="rId6" Type="http://schemas.openxmlformats.org/officeDocument/2006/relationships/image" Target="../media/image540.png"/><Relationship Id="rId5" Type="http://schemas.openxmlformats.org/officeDocument/2006/relationships/image" Target="../media/image461.png"/><Relationship Id="rId10" Type="http://schemas.openxmlformats.org/officeDocument/2006/relationships/image" Target="../media/image500.png"/><Relationship Id="rId4" Type="http://schemas.openxmlformats.org/officeDocument/2006/relationships/image" Target="../media/image520.png"/><Relationship Id="rId9" Type="http://schemas.openxmlformats.org/officeDocument/2006/relationships/image" Target="../media/image491.png"/></Relationships>
</file>

<file path=ppt/slides/_rels/slide88.xml.rels><?xml version="1.0" encoding="UTF-8" standalone="yes"?>
<Relationships xmlns="http://schemas.openxmlformats.org/package/2006/relationships"><Relationship Id="rId8" Type="http://schemas.openxmlformats.org/officeDocument/2006/relationships/image" Target="../media/image590.png"/><Relationship Id="rId3" Type="http://schemas.openxmlformats.org/officeDocument/2006/relationships/image" Target="../media/image461.png"/><Relationship Id="rId7" Type="http://schemas.openxmlformats.org/officeDocument/2006/relationships/image" Target="../media/image580.png"/><Relationship Id="rId2" Type="http://schemas.openxmlformats.org/officeDocument/2006/relationships/image" Target="../media/image520.png"/><Relationship Id="rId1" Type="http://schemas.openxmlformats.org/officeDocument/2006/relationships/slideLayout" Target="../slideLayouts/slideLayout2.xml"/><Relationship Id="rId6" Type="http://schemas.openxmlformats.org/officeDocument/2006/relationships/image" Target="../media/image570.png"/><Relationship Id="rId5" Type="http://schemas.openxmlformats.org/officeDocument/2006/relationships/image" Target="../media/image560.png"/><Relationship Id="rId10" Type="http://schemas.openxmlformats.org/officeDocument/2006/relationships/image" Target="../media/image511.png"/><Relationship Id="rId4" Type="http://schemas.openxmlformats.org/officeDocument/2006/relationships/image" Target="../media/image550.png"/><Relationship Id="rId9" Type="http://schemas.openxmlformats.org/officeDocument/2006/relationships/image" Target="../media/image1.png"/></Relationships>
</file>

<file path=ppt/slides/_rels/slide89.xml.rels><?xml version="1.0" encoding="UTF-8" standalone="yes"?>
<Relationships xmlns="http://schemas.openxmlformats.org/package/2006/relationships"><Relationship Id="rId8" Type="http://schemas.openxmlformats.org/officeDocument/2006/relationships/image" Target="../media/image590.png"/><Relationship Id="rId13" Type="http://schemas.openxmlformats.org/officeDocument/2006/relationships/image" Target="../media/image650.png"/><Relationship Id="rId3" Type="http://schemas.openxmlformats.org/officeDocument/2006/relationships/image" Target="../media/image461.png"/><Relationship Id="rId7" Type="http://schemas.openxmlformats.org/officeDocument/2006/relationships/image" Target="../media/image580.png"/><Relationship Id="rId12" Type="http://schemas.openxmlformats.org/officeDocument/2006/relationships/image" Target="../media/image630.png"/><Relationship Id="rId17" Type="http://schemas.openxmlformats.org/officeDocument/2006/relationships/image" Target="../media/image680.png"/><Relationship Id="rId2" Type="http://schemas.openxmlformats.org/officeDocument/2006/relationships/image" Target="../media/image520.png"/><Relationship Id="rId16"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70.png"/><Relationship Id="rId11" Type="http://schemas.openxmlformats.org/officeDocument/2006/relationships/image" Target="../media/image620.png"/><Relationship Id="rId5" Type="http://schemas.openxmlformats.org/officeDocument/2006/relationships/image" Target="../media/image560.png"/><Relationship Id="rId15" Type="http://schemas.openxmlformats.org/officeDocument/2006/relationships/image" Target="../media/image670.png"/><Relationship Id="rId10" Type="http://schemas.openxmlformats.org/officeDocument/2006/relationships/image" Target="../media/image530.png"/><Relationship Id="rId4" Type="http://schemas.openxmlformats.org/officeDocument/2006/relationships/image" Target="../media/image550.png"/><Relationship Id="rId9" Type="http://schemas.openxmlformats.org/officeDocument/2006/relationships/image" Target="../media/image600.png"/><Relationship Id="rId14" Type="http://schemas.openxmlformats.org/officeDocument/2006/relationships/image" Target="../media/image660.png"/></Relationships>
</file>

<file path=ppt/slides/_rels/slide90.xml.rels><?xml version="1.0" encoding="UTF-8" standalone="yes"?>
<Relationships xmlns="http://schemas.openxmlformats.org/package/2006/relationships"><Relationship Id="rId8" Type="http://schemas.openxmlformats.org/officeDocument/2006/relationships/image" Target="../media/image590.png"/><Relationship Id="rId13" Type="http://schemas.openxmlformats.org/officeDocument/2006/relationships/image" Target="../media/image740.png"/><Relationship Id="rId18" Type="http://schemas.openxmlformats.org/officeDocument/2006/relationships/image" Target="../media/image680.png"/><Relationship Id="rId3" Type="http://schemas.openxmlformats.org/officeDocument/2006/relationships/image" Target="../media/image461.png"/><Relationship Id="rId7" Type="http://schemas.openxmlformats.org/officeDocument/2006/relationships/image" Target="../media/image580.png"/><Relationship Id="rId12" Type="http://schemas.openxmlformats.org/officeDocument/2006/relationships/image" Target="../media/image720.png"/><Relationship Id="rId17" Type="http://schemas.openxmlformats.org/officeDocument/2006/relationships/image" Target="../media/image1.png"/><Relationship Id="rId2" Type="http://schemas.openxmlformats.org/officeDocument/2006/relationships/image" Target="../media/image520.png"/><Relationship Id="rId16" Type="http://schemas.openxmlformats.org/officeDocument/2006/relationships/image" Target="../media/image770.png"/><Relationship Id="rId1" Type="http://schemas.openxmlformats.org/officeDocument/2006/relationships/slideLayout" Target="../slideLayouts/slideLayout2.xml"/><Relationship Id="rId6" Type="http://schemas.openxmlformats.org/officeDocument/2006/relationships/image" Target="../media/image570.png"/><Relationship Id="rId11" Type="http://schemas.openxmlformats.org/officeDocument/2006/relationships/image" Target="../media/image710.png"/><Relationship Id="rId5" Type="http://schemas.openxmlformats.org/officeDocument/2006/relationships/image" Target="../media/image560.png"/><Relationship Id="rId15" Type="http://schemas.openxmlformats.org/officeDocument/2006/relationships/image" Target="../media/image760.png"/><Relationship Id="rId10" Type="http://schemas.openxmlformats.org/officeDocument/2006/relationships/image" Target="../media/image561.png"/><Relationship Id="rId4" Type="http://schemas.openxmlformats.org/officeDocument/2006/relationships/image" Target="../media/image550.png"/><Relationship Id="rId9" Type="http://schemas.openxmlformats.org/officeDocument/2006/relationships/image" Target="../media/image690.png"/><Relationship Id="rId14" Type="http://schemas.openxmlformats.org/officeDocument/2006/relationships/image" Target="../media/image750.png"/></Relationships>
</file>

<file path=ppt/slides/_rels/slide91.xml.rels><?xml version="1.0" encoding="UTF-8" standalone="yes"?>
<Relationships xmlns="http://schemas.openxmlformats.org/package/2006/relationships"><Relationship Id="rId8" Type="http://schemas.openxmlformats.org/officeDocument/2006/relationships/image" Target="../media/image590.png"/><Relationship Id="rId13" Type="http://schemas.openxmlformats.org/officeDocument/2006/relationships/image" Target="../media/image740.png"/><Relationship Id="rId18" Type="http://schemas.openxmlformats.org/officeDocument/2006/relationships/image" Target="../media/image680.png"/><Relationship Id="rId3" Type="http://schemas.openxmlformats.org/officeDocument/2006/relationships/image" Target="../media/image461.png"/><Relationship Id="rId7" Type="http://schemas.openxmlformats.org/officeDocument/2006/relationships/image" Target="../media/image580.png"/><Relationship Id="rId12" Type="http://schemas.openxmlformats.org/officeDocument/2006/relationships/image" Target="../media/image720.png"/><Relationship Id="rId17" Type="http://schemas.openxmlformats.org/officeDocument/2006/relationships/image" Target="../media/image1.png"/><Relationship Id="rId2" Type="http://schemas.openxmlformats.org/officeDocument/2006/relationships/image" Target="../media/image520.png"/><Relationship Id="rId16" Type="http://schemas.openxmlformats.org/officeDocument/2006/relationships/image" Target="../media/image770.png"/><Relationship Id="rId1" Type="http://schemas.openxmlformats.org/officeDocument/2006/relationships/slideLayout" Target="../slideLayouts/slideLayout2.xml"/><Relationship Id="rId6" Type="http://schemas.openxmlformats.org/officeDocument/2006/relationships/image" Target="../media/image570.png"/><Relationship Id="rId11" Type="http://schemas.openxmlformats.org/officeDocument/2006/relationships/image" Target="../media/image710.png"/><Relationship Id="rId5" Type="http://schemas.openxmlformats.org/officeDocument/2006/relationships/image" Target="../media/image560.png"/><Relationship Id="rId15" Type="http://schemas.openxmlformats.org/officeDocument/2006/relationships/image" Target="../media/image760.png"/><Relationship Id="rId10" Type="http://schemas.openxmlformats.org/officeDocument/2006/relationships/image" Target="../media/image561.png"/><Relationship Id="rId19" Type="http://schemas.openxmlformats.org/officeDocument/2006/relationships/image" Target="../media/image780.png"/><Relationship Id="rId4" Type="http://schemas.openxmlformats.org/officeDocument/2006/relationships/image" Target="../media/image550.png"/><Relationship Id="rId9" Type="http://schemas.openxmlformats.org/officeDocument/2006/relationships/image" Target="../media/image690.png"/><Relationship Id="rId14" Type="http://schemas.openxmlformats.org/officeDocument/2006/relationships/image" Target="../media/image750.png"/></Relationships>
</file>

<file path=ppt/slides/_rels/slide92.xml.rels><?xml version="1.0" encoding="UTF-8" standalone="yes"?>
<Relationships xmlns="http://schemas.openxmlformats.org/package/2006/relationships"><Relationship Id="rId8" Type="http://schemas.openxmlformats.org/officeDocument/2006/relationships/image" Target="../media/image590.png"/><Relationship Id="rId13" Type="http://schemas.openxmlformats.org/officeDocument/2006/relationships/image" Target="../media/image740.png"/><Relationship Id="rId18" Type="http://schemas.openxmlformats.org/officeDocument/2006/relationships/image" Target="../media/image780.png"/><Relationship Id="rId3" Type="http://schemas.openxmlformats.org/officeDocument/2006/relationships/image" Target="../media/image461.png"/><Relationship Id="rId7" Type="http://schemas.openxmlformats.org/officeDocument/2006/relationships/image" Target="../media/image580.png"/><Relationship Id="rId12" Type="http://schemas.openxmlformats.org/officeDocument/2006/relationships/image" Target="../media/image720.png"/><Relationship Id="rId17" Type="http://schemas.openxmlformats.org/officeDocument/2006/relationships/image" Target="../media/image1.png"/><Relationship Id="rId2" Type="http://schemas.openxmlformats.org/officeDocument/2006/relationships/image" Target="../media/image520.png"/><Relationship Id="rId16" Type="http://schemas.openxmlformats.org/officeDocument/2006/relationships/image" Target="../media/image770.png"/><Relationship Id="rId20" Type="http://schemas.openxmlformats.org/officeDocument/2006/relationships/image" Target="../media/image790.png"/><Relationship Id="rId1" Type="http://schemas.openxmlformats.org/officeDocument/2006/relationships/slideLayout" Target="../slideLayouts/slideLayout2.xml"/><Relationship Id="rId6" Type="http://schemas.openxmlformats.org/officeDocument/2006/relationships/image" Target="../media/image570.png"/><Relationship Id="rId11" Type="http://schemas.openxmlformats.org/officeDocument/2006/relationships/image" Target="../media/image710.png"/><Relationship Id="rId5" Type="http://schemas.openxmlformats.org/officeDocument/2006/relationships/image" Target="../media/image560.png"/><Relationship Id="rId15" Type="http://schemas.openxmlformats.org/officeDocument/2006/relationships/image" Target="../media/image760.png"/><Relationship Id="rId10" Type="http://schemas.openxmlformats.org/officeDocument/2006/relationships/image" Target="../media/image561.png"/><Relationship Id="rId19" Type="http://schemas.openxmlformats.org/officeDocument/2006/relationships/image" Target="../media/image680.png"/><Relationship Id="rId4" Type="http://schemas.openxmlformats.org/officeDocument/2006/relationships/image" Target="../media/image550.png"/><Relationship Id="rId9" Type="http://schemas.openxmlformats.org/officeDocument/2006/relationships/image" Target="../media/image690.png"/><Relationship Id="rId14" Type="http://schemas.openxmlformats.org/officeDocument/2006/relationships/image" Target="../media/image750.png"/></Relationships>
</file>

<file path=ppt/slides/_rels/slide93.xml.rels><?xml version="1.0" encoding="UTF-8" standalone="yes"?>
<Relationships xmlns="http://schemas.openxmlformats.org/package/2006/relationships"><Relationship Id="rId8" Type="http://schemas.openxmlformats.org/officeDocument/2006/relationships/image" Target="../media/image590.png"/><Relationship Id="rId13" Type="http://schemas.openxmlformats.org/officeDocument/2006/relationships/image" Target="../media/image740.png"/><Relationship Id="rId18" Type="http://schemas.openxmlformats.org/officeDocument/2006/relationships/image" Target="../media/image780.png"/><Relationship Id="rId3" Type="http://schemas.openxmlformats.org/officeDocument/2006/relationships/image" Target="../media/image461.png"/><Relationship Id="rId7" Type="http://schemas.openxmlformats.org/officeDocument/2006/relationships/image" Target="../media/image580.png"/><Relationship Id="rId12" Type="http://schemas.openxmlformats.org/officeDocument/2006/relationships/image" Target="../media/image720.png"/><Relationship Id="rId17" Type="http://schemas.openxmlformats.org/officeDocument/2006/relationships/image" Target="../media/image1.png"/><Relationship Id="rId2" Type="http://schemas.openxmlformats.org/officeDocument/2006/relationships/image" Target="../media/image520.png"/><Relationship Id="rId16" Type="http://schemas.openxmlformats.org/officeDocument/2006/relationships/image" Target="../media/image770.png"/><Relationship Id="rId20" Type="http://schemas.openxmlformats.org/officeDocument/2006/relationships/image" Target="../media/image790.png"/><Relationship Id="rId1" Type="http://schemas.openxmlformats.org/officeDocument/2006/relationships/slideLayout" Target="../slideLayouts/slideLayout2.xml"/><Relationship Id="rId6" Type="http://schemas.openxmlformats.org/officeDocument/2006/relationships/image" Target="../media/image570.png"/><Relationship Id="rId11" Type="http://schemas.openxmlformats.org/officeDocument/2006/relationships/image" Target="../media/image710.png"/><Relationship Id="rId5" Type="http://schemas.openxmlformats.org/officeDocument/2006/relationships/image" Target="../media/image560.png"/><Relationship Id="rId15" Type="http://schemas.openxmlformats.org/officeDocument/2006/relationships/image" Target="../media/image760.png"/><Relationship Id="rId10" Type="http://schemas.openxmlformats.org/officeDocument/2006/relationships/image" Target="../media/image561.png"/><Relationship Id="rId19" Type="http://schemas.openxmlformats.org/officeDocument/2006/relationships/image" Target="../media/image680.png"/><Relationship Id="rId4" Type="http://schemas.openxmlformats.org/officeDocument/2006/relationships/image" Target="../media/image550.png"/><Relationship Id="rId9" Type="http://schemas.openxmlformats.org/officeDocument/2006/relationships/image" Target="../media/image690.png"/><Relationship Id="rId14" Type="http://schemas.openxmlformats.org/officeDocument/2006/relationships/image" Target="../media/image750.png"/></Relationships>
</file>

<file path=ppt/slides/_rels/slide94.xml.rels><?xml version="1.0" encoding="UTF-8" standalone="yes"?>
<Relationships xmlns="http://schemas.openxmlformats.org/package/2006/relationships"><Relationship Id="rId8" Type="http://schemas.openxmlformats.org/officeDocument/2006/relationships/image" Target="../media/image590.png"/><Relationship Id="rId13" Type="http://schemas.openxmlformats.org/officeDocument/2006/relationships/image" Target="../media/image740.png"/><Relationship Id="rId18" Type="http://schemas.openxmlformats.org/officeDocument/2006/relationships/image" Target="../media/image780.png"/><Relationship Id="rId3" Type="http://schemas.openxmlformats.org/officeDocument/2006/relationships/image" Target="../media/image461.png"/><Relationship Id="rId21" Type="http://schemas.openxmlformats.org/officeDocument/2006/relationships/image" Target="../media/image571.png"/><Relationship Id="rId7" Type="http://schemas.openxmlformats.org/officeDocument/2006/relationships/image" Target="../media/image580.png"/><Relationship Id="rId12" Type="http://schemas.openxmlformats.org/officeDocument/2006/relationships/image" Target="../media/image720.png"/><Relationship Id="rId17" Type="http://schemas.openxmlformats.org/officeDocument/2006/relationships/image" Target="../media/image1.png"/><Relationship Id="rId2" Type="http://schemas.openxmlformats.org/officeDocument/2006/relationships/image" Target="../media/image520.png"/><Relationship Id="rId16" Type="http://schemas.openxmlformats.org/officeDocument/2006/relationships/image" Target="../media/image770.png"/><Relationship Id="rId20" Type="http://schemas.openxmlformats.org/officeDocument/2006/relationships/image" Target="../media/image790.png"/><Relationship Id="rId1" Type="http://schemas.openxmlformats.org/officeDocument/2006/relationships/slideLayout" Target="../slideLayouts/slideLayout2.xml"/><Relationship Id="rId6" Type="http://schemas.openxmlformats.org/officeDocument/2006/relationships/image" Target="../media/image570.png"/><Relationship Id="rId11" Type="http://schemas.openxmlformats.org/officeDocument/2006/relationships/image" Target="../media/image710.png"/><Relationship Id="rId5" Type="http://schemas.openxmlformats.org/officeDocument/2006/relationships/image" Target="../media/image560.png"/><Relationship Id="rId15" Type="http://schemas.openxmlformats.org/officeDocument/2006/relationships/image" Target="../media/image760.png"/><Relationship Id="rId10" Type="http://schemas.openxmlformats.org/officeDocument/2006/relationships/image" Target="../media/image561.png"/><Relationship Id="rId19" Type="http://schemas.openxmlformats.org/officeDocument/2006/relationships/image" Target="../media/image680.png"/><Relationship Id="rId4" Type="http://schemas.openxmlformats.org/officeDocument/2006/relationships/image" Target="../media/image550.png"/><Relationship Id="rId9" Type="http://schemas.openxmlformats.org/officeDocument/2006/relationships/image" Target="../media/image690.png"/><Relationship Id="rId14" Type="http://schemas.openxmlformats.org/officeDocument/2006/relationships/image" Target="../media/image750.png"/></Relationships>
</file>

<file path=ppt/slides/_rels/slide95.xml.rels><?xml version="1.0" encoding="UTF-8" standalone="yes"?>
<Relationships xmlns="http://schemas.openxmlformats.org/package/2006/relationships"><Relationship Id="rId8" Type="http://schemas.openxmlformats.org/officeDocument/2006/relationships/image" Target="../media/image590.png"/><Relationship Id="rId13" Type="http://schemas.openxmlformats.org/officeDocument/2006/relationships/image" Target="../media/image740.png"/><Relationship Id="rId18" Type="http://schemas.openxmlformats.org/officeDocument/2006/relationships/image" Target="../media/image780.png"/><Relationship Id="rId3" Type="http://schemas.openxmlformats.org/officeDocument/2006/relationships/image" Target="../media/image461.png"/><Relationship Id="rId21" Type="http://schemas.openxmlformats.org/officeDocument/2006/relationships/image" Target="../media/image571.png"/><Relationship Id="rId7" Type="http://schemas.openxmlformats.org/officeDocument/2006/relationships/image" Target="../media/image580.png"/><Relationship Id="rId12" Type="http://schemas.openxmlformats.org/officeDocument/2006/relationships/image" Target="../media/image720.png"/><Relationship Id="rId17" Type="http://schemas.openxmlformats.org/officeDocument/2006/relationships/image" Target="../media/image1.png"/><Relationship Id="rId2" Type="http://schemas.openxmlformats.org/officeDocument/2006/relationships/image" Target="../media/image520.png"/><Relationship Id="rId16" Type="http://schemas.openxmlformats.org/officeDocument/2006/relationships/image" Target="../media/image770.png"/><Relationship Id="rId20" Type="http://schemas.openxmlformats.org/officeDocument/2006/relationships/image" Target="../media/image790.png"/><Relationship Id="rId1" Type="http://schemas.openxmlformats.org/officeDocument/2006/relationships/slideLayout" Target="../slideLayouts/slideLayout2.xml"/><Relationship Id="rId6" Type="http://schemas.openxmlformats.org/officeDocument/2006/relationships/image" Target="../media/image570.png"/><Relationship Id="rId11" Type="http://schemas.openxmlformats.org/officeDocument/2006/relationships/image" Target="../media/image710.png"/><Relationship Id="rId24" Type="http://schemas.openxmlformats.org/officeDocument/2006/relationships/image" Target="../media/image601.png"/><Relationship Id="rId5" Type="http://schemas.openxmlformats.org/officeDocument/2006/relationships/image" Target="../media/image560.png"/><Relationship Id="rId15" Type="http://schemas.openxmlformats.org/officeDocument/2006/relationships/image" Target="../media/image760.png"/><Relationship Id="rId23" Type="http://schemas.openxmlformats.org/officeDocument/2006/relationships/image" Target="../media/image591.png"/><Relationship Id="rId10" Type="http://schemas.openxmlformats.org/officeDocument/2006/relationships/image" Target="../media/image561.png"/><Relationship Id="rId19" Type="http://schemas.openxmlformats.org/officeDocument/2006/relationships/image" Target="../media/image680.png"/><Relationship Id="rId4" Type="http://schemas.openxmlformats.org/officeDocument/2006/relationships/image" Target="../media/image550.png"/><Relationship Id="rId9" Type="http://schemas.openxmlformats.org/officeDocument/2006/relationships/image" Target="../media/image690.png"/><Relationship Id="rId14" Type="http://schemas.openxmlformats.org/officeDocument/2006/relationships/image" Target="../media/image750.png"/><Relationship Id="rId22" Type="http://schemas.openxmlformats.org/officeDocument/2006/relationships/image" Target="../media/image581.png"/></Relationships>
</file>

<file path=ppt/slides/_rels/slide9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82.jpeg"/><Relationship Id="rId4" Type="http://schemas.openxmlformats.org/officeDocument/2006/relationships/image" Target="../media/image48.jpeg"/></Relationships>
</file>

<file path=ppt/slides/_rels/slide9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83.jpeg"/><Relationship Id="rId4" Type="http://schemas.openxmlformats.org/officeDocument/2006/relationships/image" Target="../media/image48.jpeg"/></Relationships>
</file>

<file path=ppt/slides/_rels/slide98.xml.rels><?xml version="1.0" encoding="UTF-8" standalone="yes"?>
<Relationships xmlns="http://schemas.openxmlformats.org/package/2006/relationships"><Relationship Id="rId8" Type="http://schemas.openxmlformats.org/officeDocument/2006/relationships/image" Target="../media/image88.jpeg"/><Relationship Id="rId3" Type="http://schemas.openxmlformats.org/officeDocument/2006/relationships/image" Target="../media/image47.jpeg"/><Relationship Id="rId7" Type="http://schemas.microsoft.com/office/2007/relationships/hdphoto" Target="../media/hdphoto12.wdp"/><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84.jpeg"/><Relationship Id="rId4" Type="http://schemas.openxmlformats.org/officeDocument/2006/relationships/image" Target="../media/image48.jpeg"/></Relationships>
</file>

<file path=ppt/slides/_rels/slide9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89.jpeg"/><Relationship Id="rId4" Type="http://schemas.openxmlformats.org/officeDocument/2006/relationships/image" Target="../media/image4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 xmlns:a16="http://schemas.microsoft.com/office/drawing/2014/main" id="{0D3ED9AA-4D14-4325-9893-89CF791FCD27}"/>
              </a:ext>
            </a:extLst>
          </p:cNvPr>
          <p:cNvSpPr/>
          <p:nvPr/>
        </p:nvSpPr>
        <p:spPr>
          <a:xfrm>
            <a:off x="762000" y="0"/>
            <a:ext cx="7565636" cy="3039715"/>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4B4B"/>
              </a:solidFill>
            </a:endParaRPr>
          </a:p>
        </p:txBody>
      </p:sp>
      <p:sp>
        <p:nvSpPr>
          <p:cNvPr id="3" name="Subtitle 2"/>
          <p:cNvSpPr>
            <a:spLocks noGrp="1"/>
          </p:cNvSpPr>
          <p:nvPr>
            <p:ph type="subTitle" idx="1"/>
          </p:nvPr>
        </p:nvSpPr>
        <p:spPr>
          <a:xfrm>
            <a:off x="5638800" y="6227436"/>
            <a:ext cx="2819400" cy="601661"/>
          </a:xfrm>
        </p:spPr>
        <p:txBody>
          <a:bodyPr>
            <a:normAutofit/>
          </a:bodyPr>
          <a:lstStyle/>
          <a:p>
            <a:r>
              <a:rPr lang="en-US" sz="3200" dirty="0">
                <a:solidFill>
                  <a:schemeClr val="tx1">
                    <a:lumMod val="75000"/>
                    <a:lumOff val="25000"/>
                  </a:schemeClr>
                </a:solidFill>
                <a:latin typeface="Malgun Gothic" panose="020B0503020000020004" pitchFamily="34" charset="-127"/>
                <a:ea typeface="Malgun Gothic" panose="020B0503020000020004" pitchFamily="34" charset="-127"/>
                <a:cs typeface="Malgun Gothic Semilight" panose="020B0502040204020203" pitchFamily="34" charset="-128"/>
              </a:rPr>
              <a:t>Scott Melville</a:t>
            </a:r>
          </a:p>
        </p:txBody>
      </p:sp>
      <p:sp>
        <p:nvSpPr>
          <p:cNvPr id="5" name="TextBox 4"/>
          <p:cNvSpPr txBox="1"/>
          <p:nvPr/>
        </p:nvSpPr>
        <p:spPr>
          <a:xfrm>
            <a:off x="762000" y="12134"/>
            <a:ext cx="7588937" cy="492443"/>
          </a:xfrm>
          <a:prstGeom prst="rect">
            <a:avLst/>
          </a:prstGeom>
          <a:noFill/>
        </p:spPr>
        <p:txBody>
          <a:bodyPr wrap="none" rtlCol="0">
            <a:spAutoFit/>
          </a:bodyPr>
          <a:lstStyle/>
          <a:p>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PASCOS		 		         </a:t>
            </a:r>
            <a:r>
              <a:rPr lang="en-US"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0</a:t>
            </a:r>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1 Jul 2019</a:t>
            </a:r>
            <a:endParaRPr lang="en-GB"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endParaRPr>
          </a:p>
        </p:txBody>
      </p:sp>
      <p:sp>
        <p:nvSpPr>
          <p:cNvPr id="4" name="Rectangle 3"/>
          <p:cNvSpPr/>
          <p:nvPr/>
        </p:nvSpPr>
        <p:spPr>
          <a:xfrm>
            <a:off x="762000" y="1258669"/>
            <a:ext cx="7565636" cy="646331"/>
          </a:xfrm>
          <a:prstGeom prst="rect">
            <a:avLst/>
          </a:prstGeom>
        </p:spPr>
        <p:txBody>
          <a:bodyPr wrap="square">
            <a:spAutoFit/>
          </a:bodyPr>
          <a:lstStyle/>
          <a:p>
            <a:pPr algn="ctr"/>
            <a:r>
              <a:rPr lang="en-GB" sz="3600" dirty="0" smtClean="0">
                <a:solidFill>
                  <a:schemeClr val="bg1"/>
                </a:solidFill>
                <a:latin typeface="Malgun Gothic" panose="020B0503020000020004" pitchFamily="34" charset="-127"/>
                <a:ea typeface="Malgun Gothic" panose="020B0503020000020004" pitchFamily="34" charset="-127"/>
              </a:rPr>
              <a:t>Positivity in the Sky</a:t>
            </a:r>
            <a:endParaRPr lang="en-GB" sz="3600" dirty="0">
              <a:solidFill>
                <a:schemeClr val="bg1"/>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2938735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9" name="Picture 25" descr="C:\Users\Scott\AppData\Local\Microsoft\Windows\INetCache\IE\QYV9Y1IF\flower-clip-art-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5099124"/>
            <a:ext cx="533400" cy="640705"/>
          </a:xfrm>
          <a:prstGeom prst="rect">
            <a:avLst/>
          </a:prstGeom>
          <a:noFill/>
          <a:extLst>
            <a:ext uri="{909E8E84-426E-40DD-AFC4-6F175D3DCCD1}">
              <a14:hiddenFill xmlns:a14="http://schemas.microsoft.com/office/drawing/2010/main">
                <a:solidFill>
                  <a:srgbClr val="FFFFFF"/>
                </a:solidFill>
              </a14:hiddenFill>
            </a:ext>
          </a:extLst>
        </p:spPr>
      </p:pic>
      <p:sp>
        <p:nvSpPr>
          <p:cNvPr id="40" name="Rectangle 39">
            <a:extLst>
              <a:ext uri="{FF2B5EF4-FFF2-40B4-BE49-F238E27FC236}">
                <a16:creationId xmlns="" xmlns:a16="http://schemas.microsoft.com/office/drawing/2014/main" id="{0D3ED9AA-4D14-4325-9893-89CF791FCD27}"/>
              </a:ext>
            </a:extLst>
          </p:cNvPr>
          <p:cNvSpPr/>
          <p:nvPr/>
        </p:nvSpPr>
        <p:spPr>
          <a:xfrm>
            <a:off x="762000" y="0"/>
            <a:ext cx="7565636" cy="3039715"/>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4B4B"/>
              </a:solidFill>
            </a:endParaRPr>
          </a:p>
        </p:txBody>
      </p:sp>
      <p:sp>
        <p:nvSpPr>
          <p:cNvPr id="30" name="Subtitle 2"/>
          <p:cNvSpPr>
            <a:spLocks noGrp="1"/>
          </p:cNvSpPr>
          <p:nvPr>
            <p:ph type="subTitle" idx="1"/>
          </p:nvPr>
        </p:nvSpPr>
        <p:spPr>
          <a:xfrm>
            <a:off x="5638800" y="6227436"/>
            <a:ext cx="2819400" cy="601661"/>
          </a:xfrm>
        </p:spPr>
        <p:txBody>
          <a:bodyPr>
            <a:normAutofit/>
          </a:bodyPr>
          <a:lstStyle/>
          <a:p>
            <a:r>
              <a:rPr lang="en-US" sz="3200" dirty="0">
                <a:solidFill>
                  <a:schemeClr val="tx1">
                    <a:lumMod val="75000"/>
                    <a:lumOff val="25000"/>
                  </a:schemeClr>
                </a:solidFill>
                <a:latin typeface="Malgun Gothic" panose="020B0503020000020004" pitchFamily="34" charset="-127"/>
                <a:ea typeface="Malgun Gothic" panose="020B0503020000020004" pitchFamily="34" charset="-127"/>
                <a:cs typeface="Malgun Gothic Semilight" panose="020B0502040204020203" pitchFamily="34" charset="-128"/>
              </a:rPr>
              <a:t>Scott Melville</a:t>
            </a:r>
          </a:p>
        </p:txBody>
      </p:sp>
      <p:sp>
        <p:nvSpPr>
          <p:cNvPr id="18" name="Rectangle 17"/>
          <p:cNvSpPr/>
          <p:nvPr/>
        </p:nvSpPr>
        <p:spPr>
          <a:xfrm>
            <a:off x="762000" y="1258669"/>
            <a:ext cx="7565636" cy="646331"/>
          </a:xfrm>
          <a:prstGeom prst="rect">
            <a:avLst/>
          </a:prstGeom>
        </p:spPr>
        <p:txBody>
          <a:bodyPr wrap="square">
            <a:spAutoFit/>
          </a:bodyPr>
          <a:lstStyle/>
          <a:p>
            <a:pPr algn="ctr"/>
            <a:r>
              <a:rPr lang="en-GB" sz="3600" dirty="0" smtClean="0">
                <a:solidFill>
                  <a:schemeClr val="bg1"/>
                </a:solidFill>
                <a:latin typeface="Malgun Gothic" panose="020B0503020000020004" pitchFamily="34" charset="-127"/>
                <a:ea typeface="Malgun Gothic" panose="020B0503020000020004" pitchFamily="34" charset="-127"/>
              </a:rPr>
              <a:t>Positivity in the Sky</a:t>
            </a:r>
            <a:endParaRPr lang="en-GB" sz="3600" dirty="0">
              <a:solidFill>
                <a:schemeClr val="bg1"/>
              </a:solidFill>
              <a:latin typeface="Malgun Gothic" panose="020B0503020000020004" pitchFamily="34" charset="-127"/>
              <a:ea typeface="Malgun Gothic" panose="020B0503020000020004" pitchFamily="34" charset="-127"/>
            </a:endParaRPr>
          </a:p>
        </p:txBody>
      </p:sp>
      <p:sp>
        <p:nvSpPr>
          <p:cNvPr id="21" name="TextBox 20"/>
          <p:cNvSpPr txBox="1"/>
          <p:nvPr/>
        </p:nvSpPr>
        <p:spPr>
          <a:xfrm>
            <a:off x="762000" y="12134"/>
            <a:ext cx="7588937" cy="492443"/>
          </a:xfrm>
          <a:prstGeom prst="rect">
            <a:avLst/>
          </a:prstGeom>
          <a:noFill/>
        </p:spPr>
        <p:txBody>
          <a:bodyPr wrap="none" rtlCol="0">
            <a:spAutoFit/>
          </a:bodyPr>
          <a:lstStyle/>
          <a:p>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PASCOS		 		         </a:t>
            </a:r>
            <a:r>
              <a:rPr lang="en-US"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0</a:t>
            </a:r>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1 Jul 2019</a:t>
            </a:r>
            <a:endParaRPr lang="en-GB"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endParaRPr>
          </a:p>
        </p:txBody>
      </p:sp>
      <p:sp>
        <p:nvSpPr>
          <p:cNvPr id="2" name="AutoShape 2" descr="Image result for cartoon measure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cartoon measuremen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Image result for cartoon measuremen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8" descr="Image result for cartoon measuremen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Image result for cartoon measurement"/>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2" descr="Image result for cartoon measurement"/>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8" name="Picture 14" descr="Image result for stick figure with binoculars"/>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2143" b="91429" l="5385" r="93462">
                        <a14:foregroundMark x1="43846" y1="11429" x2="50385" y2="20000"/>
                        <a14:foregroundMark x1="49615" y1="11786" x2="63077" y2="26786"/>
                        <a14:foregroundMark x1="62692" y1="30714" x2="66538" y2="40000"/>
                        <a14:foregroundMark x1="70385" y1="34643" x2="63846" y2="56429"/>
                        <a14:foregroundMark x1="63077" y1="57143" x2="56923" y2="64643"/>
                        <a14:foregroundMark x1="60000" y1="17500" x2="48846" y2="6429"/>
                        <a14:foregroundMark x1="48846" y1="10714" x2="65385" y2="41071"/>
                        <a14:foregroundMark x1="54231" y1="39286" x2="73462" y2="22857"/>
                        <a14:foregroundMark x1="78846" y1="25714" x2="65769" y2="43929"/>
                        <a14:foregroundMark x1="23462" y1="65714" x2="27308" y2="71786"/>
                        <a14:foregroundMark x1="28462" y1="72500" x2="35385" y2="65357"/>
                        <a14:foregroundMark x1="28077" y1="78929" x2="35769" y2="84643"/>
                        <a14:foregroundMark x1="35385" y1="84286" x2="40000" y2="72500"/>
                        <a14:foregroundMark x1="41923" y1="71786" x2="51538" y2="66429"/>
                        <a14:foregroundMark x1="56538" y1="64286" x2="42692" y2="62500"/>
                        <a14:foregroundMark x1="43077" y1="62500" x2="34615" y2="66429"/>
                        <a14:backgroundMark x1="33846" y1="76071" x2="37308" y2="68214"/>
                        <a14:backgroundMark x1="40769" y1="68214" x2="45000" y2="66429"/>
                        <a14:backgroundMark x1="42308" y1="79643" x2="66154" y2="64643"/>
                        <a14:backgroundMark x1="59615" y1="71429" x2="71923" y2="45714"/>
                        <a14:backgroundMark x1="66154" y1="65714" x2="45000" y2="72143"/>
                        <a14:backgroundMark x1="50769" y1="58571" x2="63077" y2="47500"/>
                        <a14:backgroundMark x1="60000" y1="52857" x2="53846" y2="60000"/>
                        <a14:backgroundMark x1="70769" y1="47500" x2="70000" y2="46071"/>
                        <a14:backgroundMark x1="36538" y1="68571" x2="44231" y2="64643"/>
                        <a14:backgroundMark x1="65000" y1="65357" x2="56538" y2="68571"/>
                        <a14:backgroundMark x1="58462" y1="72500" x2="49231" y2="69643"/>
                        <a14:backgroundMark x1="45769" y1="58571" x2="53462" y2="61786"/>
                      </a14:backgroundRemoval>
                    </a14:imgEffect>
                  </a14:imgLayer>
                </a14:imgProps>
              </a:ext>
              <a:ext uri="{28A0092B-C50C-407E-A947-70E740481C1C}">
                <a14:useLocalDpi xmlns:a14="http://schemas.microsoft.com/office/drawing/2010/main" val="0"/>
              </a:ext>
            </a:extLst>
          </a:blip>
          <a:srcRect/>
          <a:stretch>
            <a:fillRect/>
          </a:stretch>
        </p:blipFill>
        <p:spPr bwMode="auto">
          <a:xfrm rot="17383121">
            <a:off x="1312824" y="4579887"/>
            <a:ext cx="1401146" cy="1508926"/>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6" descr="Image result for flower clipart"/>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8" descr="Image result for flower clipart"/>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20" descr="Image result for flower clipart"/>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22" descr="Image result for flower clipart"/>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24" descr="Image result for flower clipart"/>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7799490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9" name="Picture 25" descr="C:\Users\Scott\AppData\Local\Microsoft\Windows\INetCache\IE\QYV9Y1IF\flower-clip-art-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5099124"/>
            <a:ext cx="533400" cy="640705"/>
          </a:xfrm>
          <a:prstGeom prst="rect">
            <a:avLst/>
          </a:prstGeom>
          <a:noFill/>
          <a:extLst>
            <a:ext uri="{909E8E84-426E-40DD-AFC4-6F175D3DCCD1}">
              <a14:hiddenFill xmlns:a14="http://schemas.microsoft.com/office/drawing/2010/main">
                <a:solidFill>
                  <a:srgbClr val="FFFFFF"/>
                </a:solidFill>
              </a14:hiddenFill>
            </a:ext>
          </a:extLst>
        </p:spPr>
      </p:pic>
      <p:sp>
        <p:nvSpPr>
          <p:cNvPr id="40" name="Rectangle 39">
            <a:extLst>
              <a:ext uri="{FF2B5EF4-FFF2-40B4-BE49-F238E27FC236}">
                <a16:creationId xmlns="" xmlns:a16="http://schemas.microsoft.com/office/drawing/2014/main" id="{0D3ED9AA-4D14-4325-9893-89CF791FCD27}"/>
              </a:ext>
            </a:extLst>
          </p:cNvPr>
          <p:cNvSpPr/>
          <p:nvPr/>
        </p:nvSpPr>
        <p:spPr>
          <a:xfrm>
            <a:off x="762000" y="0"/>
            <a:ext cx="7565636" cy="3039715"/>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4B4B"/>
              </a:solidFill>
            </a:endParaRPr>
          </a:p>
        </p:txBody>
      </p:sp>
      <p:sp>
        <p:nvSpPr>
          <p:cNvPr id="30" name="Subtitle 2"/>
          <p:cNvSpPr>
            <a:spLocks noGrp="1"/>
          </p:cNvSpPr>
          <p:nvPr>
            <p:ph type="subTitle" idx="1"/>
          </p:nvPr>
        </p:nvSpPr>
        <p:spPr>
          <a:xfrm>
            <a:off x="5638800" y="6227436"/>
            <a:ext cx="2819400" cy="601661"/>
          </a:xfrm>
        </p:spPr>
        <p:txBody>
          <a:bodyPr>
            <a:normAutofit/>
          </a:bodyPr>
          <a:lstStyle/>
          <a:p>
            <a:r>
              <a:rPr lang="en-US" sz="3200" dirty="0">
                <a:solidFill>
                  <a:schemeClr val="tx1">
                    <a:lumMod val="75000"/>
                    <a:lumOff val="25000"/>
                  </a:schemeClr>
                </a:solidFill>
                <a:latin typeface="Malgun Gothic" panose="020B0503020000020004" pitchFamily="34" charset="-127"/>
                <a:ea typeface="Malgun Gothic" panose="020B0503020000020004" pitchFamily="34" charset="-127"/>
                <a:cs typeface="Malgun Gothic Semilight" panose="020B0502040204020203" pitchFamily="34" charset="-128"/>
              </a:rPr>
              <a:t>Scott Melville</a:t>
            </a:r>
          </a:p>
        </p:txBody>
      </p:sp>
      <p:cxnSp>
        <p:nvCxnSpPr>
          <p:cNvPr id="32" name="Straight Arrow Connector 31"/>
          <p:cNvCxnSpPr/>
          <p:nvPr/>
        </p:nvCxnSpPr>
        <p:spPr>
          <a:xfrm>
            <a:off x="4873732" y="3293952"/>
            <a:ext cx="6825" cy="2725848"/>
          </a:xfrm>
          <a:prstGeom prst="straightConnector1">
            <a:avLst/>
          </a:prstGeom>
          <a:ln w="38100">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942826" y="3109286"/>
            <a:ext cx="891526" cy="369332"/>
          </a:xfrm>
          <a:prstGeom prst="rect">
            <a:avLst/>
          </a:prstGeom>
          <a:noFill/>
        </p:spPr>
        <p:txBody>
          <a:bodyPr wrap="none" rtlCol="0">
            <a:spAutoFit/>
          </a:bodyPr>
          <a:lstStyle/>
          <a:p>
            <a:r>
              <a:rPr lang="en-US" dirty="0">
                <a:latin typeface="Malgun Gothic" panose="020B0503020000020004" pitchFamily="34" charset="-127"/>
                <a:ea typeface="Malgun Gothic" panose="020B0503020000020004" pitchFamily="34" charset="-127"/>
              </a:rPr>
              <a:t>Energy</a:t>
            </a:r>
            <a:endParaRPr lang="en-GB" dirty="0">
              <a:latin typeface="Malgun Gothic" panose="020B0503020000020004" pitchFamily="34" charset="-127"/>
              <a:ea typeface="Malgun Gothic" panose="020B0503020000020004" pitchFamily="34" charset="-127"/>
            </a:endParaRPr>
          </a:p>
        </p:txBody>
      </p:sp>
      <p:sp>
        <p:nvSpPr>
          <p:cNvPr id="18" name="Rectangle 17"/>
          <p:cNvSpPr/>
          <p:nvPr/>
        </p:nvSpPr>
        <p:spPr>
          <a:xfrm>
            <a:off x="762000" y="1258669"/>
            <a:ext cx="7565636" cy="646331"/>
          </a:xfrm>
          <a:prstGeom prst="rect">
            <a:avLst/>
          </a:prstGeom>
        </p:spPr>
        <p:txBody>
          <a:bodyPr wrap="square">
            <a:spAutoFit/>
          </a:bodyPr>
          <a:lstStyle/>
          <a:p>
            <a:pPr algn="ctr"/>
            <a:r>
              <a:rPr lang="en-GB" sz="3600" dirty="0" smtClean="0">
                <a:solidFill>
                  <a:schemeClr val="bg1"/>
                </a:solidFill>
                <a:latin typeface="Malgun Gothic" panose="020B0503020000020004" pitchFamily="34" charset="-127"/>
                <a:ea typeface="Malgun Gothic" panose="020B0503020000020004" pitchFamily="34" charset="-127"/>
              </a:rPr>
              <a:t>Positivity in the Sky</a:t>
            </a:r>
            <a:endParaRPr lang="en-GB" sz="3600" dirty="0">
              <a:solidFill>
                <a:schemeClr val="bg1"/>
              </a:solidFill>
              <a:latin typeface="Malgun Gothic" panose="020B0503020000020004" pitchFamily="34" charset="-127"/>
              <a:ea typeface="Malgun Gothic" panose="020B0503020000020004" pitchFamily="34" charset="-127"/>
            </a:endParaRPr>
          </a:p>
        </p:txBody>
      </p:sp>
      <p:sp>
        <p:nvSpPr>
          <p:cNvPr id="21" name="TextBox 20"/>
          <p:cNvSpPr txBox="1"/>
          <p:nvPr/>
        </p:nvSpPr>
        <p:spPr>
          <a:xfrm>
            <a:off x="762000" y="12134"/>
            <a:ext cx="7588937" cy="492443"/>
          </a:xfrm>
          <a:prstGeom prst="rect">
            <a:avLst/>
          </a:prstGeom>
          <a:noFill/>
        </p:spPr>
        <p:txBody>
          <a:bodyPr wrap="none" rtlCol="0">
            <a:spAutoFit/>
          </a:bodyPr>
          <a:lstStyle/>
          <a:p>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PASCOS		 		         </a:t>
            </a:r>
            <a:r>
              <a:rPr lang="en-US"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0</a:t>
            </a:r>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1 Jul 2019</a:t>
            </a:r>
            <a:endParaRPr lang="en-GB"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endParaRPr>
          </a:p>
        </p:txBody>
      </p:sp>
      <p:sp>
        <p:nvSpPr>
          <p:cNvPr id="2" name="AutoShape 2" descr="Image result for cartoon measure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cartoon measuremen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Image result for cartoon measuremen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8" descr="Image result for cartoon measuremen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Image result for cartoon measurement"/>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2" descr="Image result for cartoon measurement"/>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8" name="Picture 14" descr="Image result for stick figure with binoculars"/>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2143" b="91429" l="5385" r="93462">
                        <a14:foregroundMark x1="43846" y1="11429" x2="50385" y2="20000"/>
                        <a14:foregroundMark x1="49615" y1="11786" x2="63077" y2="26786"/>
                        <a14:foregroundMark x1="62692" y1="30714" x2="66538" y2="40000"/>
                        <a14:foregroundMark x1="70385" y1="34643" x2="63846" y2="56429"/>
                        <a14:foregroundMark x1="63077" y1="57143" x2="56923" y2="64643"/>
                        <a14:foregroundMark x1="60000" y1="17500" x2="48846" y2="6429"/>
                        <a14:foregroundMark x1="48846" y1="10714" x2="65385" y2="41071"/>
                        <a14:foregroundMark x1="54231" y1="39286" x2="73462" y2="22857"/>
                        <a14:foregroundMark x1="78846" y1="25714" x2="65769" y2="43929"/>
                        <a14:foregroundMark x1="23462" y1="65714" x2="27308" y2="71786"/>
                        <a14:foregroundMark x1="28462" y1="72500" x2="35385" y2="65357"/>
                        <a14:foregroundMark x1="28077" y1="78929" x2="35769" y2="84643"/>
                        <a14:foregroundMark x1="35385" y1="84286" x2="40000" y2="72500"/>
                        <a14:foregroundMark x1="41923" y1="71786" x2="51538" y2="66429"/>
                        <a14:foregroundMark x1="56538" y1="64286" x2="42692" y2="62500"/>
                        <a14:foregroundMark x1="43077" y1="62500" x2="34615" y2="66429"/>
                        <a14:backgroundMark x1="33846" y1="76071" x2="37308" y2="68214"/>
                        <a14:backgroundMark x1="40769" y1="68214" x2="45000" y2="66429"/>
                        <a14:backgroundMark x1="42308" y1="79643" x2="66154" y2="64643"/>
                        <a14:backgroundMark x1="59615" y1="71429" x2="71923" y2="45714"/>
                        <a14:backgroundMark x1="66154" y1="65714" x2="45000" y2="72143"/>
                        <a14:backgroundMark x1="50769" y1="58571" x2="63077" y2="47500"/>
                        <a14:backgroundMark x1="60000" y1="52857" x2="53846" y2="60000"/>
                        <a14:backgroundMark x1="70769" y1="47500" x2="70000" y2="46071"/>
                        <a14:backgroundMark x1="36538" y1="68571" x2="44231" y2="64643"/>
                        <a14:backgroundMark x1="65000" y1="65357" x2="56538" y2="68571"/>
                        <a14:backgroundMark x1="58462" y1="72500" x2="49231" y2="69643"/>
                        <a14:backgroundMark x1="45769" y1="58571" x2="53462" y2="61786"/>
                      </a14:backgroundRemoval>
                    </a14:imgEffect>
                  </a14:imgLayer>
                </a14:imgProps>
              </a:ext>
              <a:ext uri="{28A0092B-C50C-407E-A947-70E740481C1C}">
                <a14:useLocalDpi xmlns:a14="http://schemas.microsoft.com/office/drawing/2010/main" val="0"/>
              </a:ext>
            </a:extLst>
          </a:blip>
          <a:srcRect/>
          <a:stretch>
            <a:fillRect/>
          </a:stretch>
        </p:blipFill>
        <p:spPr bwMode="auto">
          <a:xfrm rot="17383121">
            <a:off x="1312824" y="4579887"/>
            <a:ext cx="1401146" cy="1508926"/>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6" descr="Image result for flower clipart"/>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8" descr="Image result for flower clipart"/>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20" descr="Image result for flower clipart"/>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22" descr="Image result for flower clipart"/>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24" descr="Image result for flower clipart"/>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cxnSp>
        <p:nvCxnSpPr>
          <p:cNvPr id="41" name="Straight Connector 40"/>
          <p:cNvCxnSpPr/>
          <p:nvPr/>
        </p:nvCxnSpPr>
        <p:spPr>
          <a:xfrm flipH="1" flipV="1">
            <a:off x="838200" y="4779232"/>
            <a:ext cx="7464532" cy="42736"/>
          </a:xfrm>
          <a:prstGeom prst="line">
            <a:avLst/>
          </a:prstGeom>
          <a:ln>
            <a:solidFill>
              <a:srgbClr val="000000">
                <a:alpha val="50196"/>
              </a:srgb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32964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Straight Connector 47"/>
          <p:cNvCxnSpPr/>
          <p:nvPr/>
        </p:nvCxnSpPr>
        <p:spPr>
          <a:xfrm flipH="1" flipV="1">
            <a:off x="838200" y="4779232"/>
            <a:ext cx="7464532" cy="42736"/>
          </a:xfrm>
          <a:prstGeom prst="line">
            <a:avLst/>
          </a:prstGeom>
          <a:ln>
            <a:solidFill>
              <a:srgbClr val="000000">
                <a:alpha val="50196"/>
              </a:srgbClr>
            </a:solidFill>
            <a:prstDash val="dash"/>
          </a:ln>
        </p:spPr>
        <p:style>
          <a:lnRef idx="1">
            <a:schemeClr val="accent1"/>
          </a:lnRef>
          <a:fillRef idx="0">
            <a:schemeClr val="accent1"/>
          </a:fillRef>
          <a:effectRef idx="0">
            <a:schemeClr val="accent1"/>
          </a:effectRef>
          <a:fontRef idx="minor">
            <a:schemeClr val="tx1"/>
          </a:fontRef>
        </p:style>
      </p:cxnSp>
      <p:sp>
        <p:nvSpPr>
          <p:cNvPr id="40" name="Rectangle 39">
            <a:extLst>
              <a:ext uri="{FF2B5EF4-FFF2-40B4-BE49-F238E27FC236}">
                <a16:creationId xmlns="" xmlns:a16="http://schemas.microsoft.com/office/drawing/2014/main" id="{0D3ED9AA-4D14-4325-9893-89CF791FCD27}"/>
              </a:ext>
            </a:extLst>
          </p:cNvPr>
          <p:cNvSpPr/>
          <p:nvPr/>
        </p:nvSpPr>
        <p:spPr>
          <a:xfrm>
            <a:off x="762000" y="0"/>
            <a:ext cx="7565636" cy="3039715"/>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4B4B"/>
              </a:solidFill>
            </a:endParaRPr>
          </a:p>
        </p:txBody>
      </p:sp>
      <p:sp>
        <p:nvSpPr>
          <p:cNvPr id="30" name="Subtitle 2"/>
          <p:cNvSpPr>
            <a:spLocks noGrp="1"/>
          </p:cNvSpPr>
          <p:nvPr>
            <p:ph type="subTitle" idx="1"/>
          </p:nvPr>
        </p:nvSpPr>
        <p:spPr>
          <a:xfrm>
            <a:off x="5638800" y="6227436"/>
            <a:ext cx="2819400" cy="601661"/>
          </a:xfrm>
        </p:spPr>
        <p:txBody>
          <a:bodyPr>
            <a:normAutofit/>
          </a:bodyPr>
          <a:lstStyle/>
          <a:p>
            <a:r>
              <a:rPr lang="en-US" sz="3200" dirty="0">
                <a:solidFill>
                  <a:schemeClr val="tx1">
                    <a:lumMod val="75000"/>
                    <a:lumOff val="25000"/>
                  </a:schemeClr>
                </a:solidFill>
                <a:latin typeface="Malgun Gothic" panose="020B0503020000020004" pitchFamily="34" charset="-127"/>
                <a:ea typeface="Malgun Gothic" panose="020B0503020000020004" pitchFamily="34" charset="-127"/>
                <a:cs typeface="Malgun Gothic Semilight" panose="020B0502040204020203" pitchFamily="34" charset="-128"/>
              </a:rPr>
              <a:t>Scott Melville</a:t>
            </a:r>
          </a:p>
        </p:txBody>
      </p:sp>
      <p:cxnSp>
        <p:nvCxnSpPr>
          <p:cNvPr id="32" name="Straight Arrow Connector 31"/>
          <p:cNvCxnSpPr/>
          <p:nvPr/>
        </p:nvCxnSpPr>
        <p:spPr>
          <a:xfrm>
            <a:off x="4873732" y="3293952"/>
            <a:ext cx="6825" cy="2725848"/>
          </a:xfrm>
          <a:prstGeom prst="straightConnector1">
            <a:avLst/>
          </a:prstGeom>
          <a:ln w="38100">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942826" y="3109286"/>
            <a:ext cx="891526" cy="369332"/>
          </a:xfrm>
          <a:prstGeom prst="rect">
            <a:avLst/>
          </a:prstGeom>
          <a:noFill/>
        </p:spPr>
        <p:txBody>
          <a:bodyPr wrap="none" rtlCol="0">
            <a:spAutoFit/>
          </a:bodyPr>
          <a:lstStyle/>
          <a:p>
            <a:r>
              <a:rPr lang="en-US" dirty="0">
                <a:latin typeface="Malgun Gothic" panose="020B0503020000020004" pitchFamily="34" charset="-127"/>
                <a:ea typeface="Malgun Gothic" panose="020B0503020000020004" pitchFamily="34" charset="-127"/>
              </a:rPr>
              <a:t>Energy</a:t>
            </a:r>
            <a:endParaRPr lang="en-GB" dirty="0">
              <a:latin typeface="Malgun Gothic" panose="020B0503020000020004" pitchFamily="34" charset="-127"/>
              <a:ea typeface="Malgun Gothic" panose="020B0503020000020004" pitchFamily="34" charset="-127"/>
            </a:endParaRPr>
          </a:p>
        </p:txBody>
      </p:sp>
      <p:sp>
        <p:nvSpPr>
          <p:cNvPr id="18" name="Rectangle 17"/>
          <p:cNvSpPr/>
          <p:nvPr/>
        </p:nvSpPr>
        <p:spPr>
          <a:xfrm>
            <a:off x="762000" y="1258669"/>
            <a:ext cx="7565636" cy="646331"/>
          </a:xfrm>
          <a:prstGeom prst="rect">
            <a:avLst/>
          </a:prstGeom>
        </p:spPr>
        <p:txBody>
          <a:bodyPr wrap="square">
            <a:spAutoFit/>
          </a:bodyPr>
          <a:lstStyle/>
          <a:p>
            <a:pPr algn="ctr"/>
            <a:r>
              <a:rPr lang="en-GB" sz="3600" dirty="0" smtClean="0">
                <a:solidFill>
                  <a:schemeClr val="bg1"/>
                </a:solidFill>
                <a:latin typeface="Malgun Gothic" panose="020B0503020000020004" pitchFamily="34" charset="-127"/>
                <a:ea typeface="Malgun Gothic" panose="020B0503020000020004" pitchFamily="34" charset="-127"/>
              </a:rPr>
              <a:t>Positivity in the Sky</a:t>
            </a:r>
            <a:endParaRPr lang="en-GB" sz="3600" dirty="0">
              <a:solidFill>
                <a:schemeClr val="bg1"/>
              </a:solidFill>
              <a:latin typeface="Malgun Gothic" panose="020B0503020000020004" pitchFamily="34" charset="-127"/>
              <a:ea typeface="Malgun Gothic" panose="020B0503020000020004" pitchFamily="34" charset="-127"/>
            </a:endParaRPr>
          </a:p>
        </p:txBody>
      </p:sp>
      <p:sp>
        <p:nvSpPr>
          <p:cNvPr id="21" name="TextBox 20"/>
          <p:cNvSpPr txBox="1"/>
          <p:nvPr/>
        </p:nvSpPr>
        <p:spPr>
          <a:xfrm>
            <a:off x="762000" y="12134"/>
            <a:ext cx="7588937" cy="492443"/>
          </a:xfrm>
          <a:prstGeom prst="rect">
            <a:avLst/>
          </a:prstGeom>
          <a:noFill/>
        </p:spPr>
        <p:txBody>
          <a:bodyPr wrap="none" rtlCol="0">
            <a:spAutoFit/>
          </a:bodyPr>
          <a:lstStyle/>
          <a:p>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PASCOS		 		         </a:t>
            </a:r>
            <a:r>
              <a:rPr lang="en-US"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0</a:t>
            </a:r>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1 Jul 2019</a:t>
            </a:r>
            <a:endParaRPr lang="en-GB"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endParaRPr>
          </a:p>
        </p:txBody>
      </p:sp>
      <p:sp>
        <p:nvSpPr>
          <p:cNvPr id="2" name="AutoShape 2" descr="Image result for cartoon measure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cartoon measuremen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Image result for cartoon measuremen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8" descr="Image result for cartoon measuremen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Image result for cartoon measurement"/>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2" descr="Image result for cartoon measurement"/>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Image result for flower clipart"/>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8" descr="Image result for flower clipart"/>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20" descr="Image result for flower clipart"/>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22" descr="Image result for flower clipart"/>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24" descr="Image result for flower clipart"/>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9" name="Picture 25" descr="C:\Users\Scott\AppData\Local\Microsoft\Windows\INetCache\IE\QYV9Y1IF\flower-clip-art-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5099124"/>
            <a:ext cx="533400" cy="640705"/>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2861257" y="3176606"/>
            <a:ext cx="896730" cy="1480270"/>
            <a:chOff x="-1143000" y="1861228"/>
            <a:chExt cx="1201530" cy="1872572"/>
          </a:xfrm>
        </p:grpSpPr>
        <p:pic>
          <p:nvPicPr>
            <p:cNvPr id="1052" name="Picture 28" descr="C:\Users\Scott\AppData\Local\Microsoft\Windows\INetCache\IE\QYV9Y1IF\Question_mark_alternate[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3000" y="1861228"/>
              <a:ext cx="1201530" cy="155512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838200" y="3075037"/>
              <a:ext cx="558773" cy="6587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51" name="Picture 27" descr="C:\Users\Scott\AppData\Local\Microsoft\Windows\INetCache\IE\QYV9Y1IF\LA2uL[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5830" y="3044656"/>
              <a:ext cx="525617" cy="593684"/>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6" name="Straight Connector 15"/>
          <p:cNvCxnSpPr/>
          <p:nvPr/>
        </p:nvCxnSpPr>
        <p:spPr>
          <a:xfrm flipV="1">
            <a:off x="2044760" y="5090885"/>
            <a:ext cx="152400" cy="83679"/>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2044760" y="4724400"/>
            <a:ext cx="241240" cy="9756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 descr="Image result for stick figures emotion"/>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23188" b="43313" l="24430" r="34966"/>
                    </a14:imgEffect>
                  </a14:imgLayer>
                </a14:imgProps>
              </a:ext>
              <a:ext uri="{28A0092B-C50C-407E-A947-70E740481C1C}">
                <a14:useLocalDpi xmlns:a14="http://schemas.microsoft.com/office/drawing/2010/main" val="0"/>
              </a:ext>
            </a:extLst>
          </a:blip>
          <a:srcRect l="23974" t="21061" r="63413" b="55501"/>
          <a:stretch/>
        </p:blipFill>
        <p:spPr bwMode="auto">
          <a:xfrm>
            <a:off x="1905000" y="4498930"/>
            <a:ext cx="685800" cy="136847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stick figure with binoculars"/>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2143" b="29643" l="5385" r="72692">
                        <a14:foregroundMark x1="43846" y1="11429" x2="50385" y2="20000"/>
                        <a14:foregroundMark x1="49615" y1="11786" x2="63077" y2="26786"/>
                        <a14:foregroundMark x1="62692" y1="30714" x2="66538" y2="40000"/>
                        <a14:foregroundMark x1="70385" y1="34643" x2="63846" y2="56429"/>
                        <a14:foregroundMark x1="63077" y1="57143" x2="56923" y2="64643"/>
                        <a14:foregroundMark x1="60000" y1="17500" x2="48846" y2="6429"/>
                        <a14:foregroundMark x1="48846" y1="10714" x2="65385" y2="41071"/>
                        <a14:foregroundMark x1="54231" y1="39286" x2="73462" y2="22857"/>
                        <a14:foregroundMark x1="78846" y1="25714" x2="65769" y2="43929"/>
                        <a14:foregroundMark x1="23462" y1="65714" x2="27308" y2="71786"/>
                        <a14:foregroundMark x1="28462" y1="72500" x2="35385" y2="65357"/>
                        <a14:foregroundMark x1="28077" y1="78929" x2="35769" y2="84643"/>
                        <a14:foregroundMark x1="35385" y1="84286" x2="40000" y2="72500"/>
                        <a14:foregroundMark x1="41923" y1="71786" x2="51538" y2="66429"/>
                        <a14:foregroundMark x1="56538" y1="64286" x2="42692" y2="62500"/>
                        <a14:foregroundMark x1="43077" y1="62500" x2="34615" y2="66429"/>
                        <a14:backgroundMark x1="33846" y1="76071" x2="37308" y2="68214"/>
                        <a14:backgroundMark x1="40769" y1="68214" x2="45000" y2="66429"/>
                        <a14:backgroundMark x1="42308" y1="79643" x2="66154" y2="64643"/>
                        <a14:backgroundMark x1="59615" y1="71429" x2="71923" y2="45714"/>
                        <a14:backgroundMark x1="66154" y1="65714" x2="45000" y2="72143"/>
                        <a14:backgroundMark x1="50769" y1="58571" x2="63077" y2="47500"/>
                        <a14:backgroundMark x1="60000" y1="52857" x2="53846" y2="60000"/>
                        <a14:backgroundMark x1="70769" y1="47500" x2="70000" y2="46071"/>
                        <a14:backgroundMark x1="36538" y1="68571" x2="44231" y2="64643"/>
                        <a14:backgroundMark x1="65000" y1="65357" x2="56538" y2="68571"/>
                        <a14:backgroundMark x1="58462" y1="72500" x2="49231" y2="69643"/>
                        <a14:backgroundMark x1="45769" y1="58571" x2="53462" y2="61786"/>
                        <a14:backgroundMark x1="69615" y1="21071" x2="65385" y2="27857"/>
                        <a14:backgroundMark x1="51154" y1="27857" x2="58077" y2="27857"/>
                        <a14:backgroundMark x1="69615" y1="9643" x2="71538" y2="25000"/>
                        <a14:backgroundMark x1="47308" y1="23929" x2="63462" y2="29286"/>
                        <a14:backgroundMark x1="71154" y1="18214" x2="73846" y2="25000"/>
                        <a14:backgroundMark x1="68462" y1="17143" x2="75000" y2="24286"/>
                        <a14:backgroundMark x1="50769" y1="26786" x2="64231" y2="26786"/>
                        <a14:backgroundMark x1="67308" y1="34643" x2="56538" y2="28214"/>
                        <a14:backgroundMark x1="78077" y1="36429" x2="64231" y2="26429"/>
                        <a14:backgroundMark x1="78846" y1="26071" x2="59231" y2="28571"/>
                        <a14:backgroundMark x1="49231" y1="33929" x2="71923" y2="25000"/>
                      </a14:backgroundRemoval>
                    </a14:imgEffect>
                  </a14:imgLayer>
                </a14:imgProps>
              </a:ext>
              <a:ext uri="{28A0092B-C50C-407E-A947-70E740481C1C}">
                <a14:useLocalDpi xmlns:a14="http://schemas.microsoft.com/office/drawing/2010/main" val="0"/>
              </a:ext>
            </a:extLst>
          </a:blip>
          <a:srcRect/>
          <a:stretch>
            <a:fillRect/>
          </a:stretch>
        </p:blipFill>
        <p:spPr bwMode="auto">
          <a:xfrm rot="15910442">
            <a:off x="1862755" y="4579099"/>
            <a:ext cx="1401146" cy="1508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5144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Straight Connector 47"/>
          <p:cNvCxnSpPr/>
          <p:nvPr/>
        </p:nvCxnSpPr>
        <p:spPr>
          <a:xfrm flipH="1" flipV="1">
            <a:off x="838200" y="4779232"/>
            <a:ext cx="7464532" cy="42736"/>
          </a:xfrm>
          <a:prstGeom prst="line">
            <a:avLst/>
          </a:prstGeom>
          <a:ln>
            <a:solidFill>
              <a:srgbClr val="000000">
                <a:alpha val="50196"/>
              </a:srgbClr>
            </a:solidFill>
            <a:prstDash val="dash"/>
          </a:ln>
        </p:spPr>
        <p:style>
          <a:lnRef idx="1">
            <a:schemeClr val="accent1"/>
          </a:lnRef>
          <a:fillRef idx="0">
            <a:schemeClr val="accent1"/>
          </a:fillRef>
          <a:effectRef idx="0">
            <a:schemeClr val="accent1"/>
          </a:effectRef>
          <a:fontRef idx="minor">
            <a:schemeClr val="tx1"/>
          </a:fontRef>
        </p:style>
      </p:cxnSp>
      <p:sp>
        <p:nvSpPr>
          <p:cNvPr id="40" name="Rectangle 39">
            <a:extLst>
              <a:ext uri="{FF2B5EF4-FFF2-40B4-BE49-F238E27FC236}">
                <a16:creationId xmlns="" xmlns:a16="http://schemas.microsoft.com/office/drawing/2014/main" id="{0D3ED9AA-4D14-4325-9893-89CF791FCD27}"/>
              </a:ext>
            </a:extLst>
          </p:cNvPr>
          <p:cNvSpPr/>
          <p:nvPr/>
        </p:nvSpPr>
        <p:spPr>
          <a:xfrm>
            <a:off x="762000" y="0"/>
            <a:ext cx="7565636" cy="3039715"/>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4B4B"/>
              </a:solidFill>
            </a:endParaRPr>
          </a:p>
        </p:txBody>
      </p:sp>
      <p:sp>
        <p:nvSpPr>
          <p:cNvPr id="30" name="Subtitle 2"/>
          <p:cNvSpPr>
            <a:spLocks noGrp="1"/>
          </p:cNvSpPr>
          <p:nvPr>
            <p:ph type="subTitle" idx="1"/>
          </p:nvPr>
        </p:nvSpPr>
        <p:spPr>
          <a:xfrm>
            <a:off x="5638800" y="6227436"/>
            <a:ext cx="2819400" cy="601661"/>
          </a:xfrm>
        </p:spPr>
        <p:txBody>
          <a:bodyPr>
            <a:normAutofit/>
          </a:bodyPr>
          <a:lstStyle/>
          <a:p>
            <a:r>
              <a:rPr lang="en-US" sz="3200" dirty="0">
                <a:solidFill>
                  <a:schemeClr val="tx1">
                    <a:lumMod val="75000"/>
                    <a:lumOff val="25000"/>
                  </a:schemeClr>
                </a:solidFill>
                <a:latin typeface="Malgun Gothic" panose="020B0503020000020004" pitchFamily="34" charset="-127"/>
                <a:ea typeface="Malgun Gothic" panose="020B0503020000020004" pitchFamily="34" charset="-127"/>
                <a:cs typeface="Malgun Gothic Semilight" panose="020B0502040204020203" pitchFamily="34" charset="-128"/>
              </a:rPr>
              <a:t>Scott Melville</a:t>
            </a:r>
          </a:p>
        </p:txBody>
      </p:sp>
      <p:cxnSp>
        <p:nvCxnSpPr>
          <p:cNvPr id="32" name="Straight Arrow Connector 31"/>
          <p:cNvCxnSpPr/>
          <p:nvPr/>
        </p:nvCxnSpPr>
        <p:spPr>
          <a:xfrm>
            <a:off x="4873732" y="3293952"/>
            <a:ext cx="6825" cy="2725848"/>
          </a:xfrm>
          <a:prstGeom prst="straightConnector1">
            <a:avLst/>
          </a:prstGeom>
          <a:ln w="38100">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942826" y="3109286"/>
            <a:ext cx="891526" cy="369332"/>
          </a:xfrm>
          <a:prstGeom prst="rect">
            <a:avLst/>
          </a:prstGeom>
          <a:noFill/>
        </p:spPr>
        <p:txBody>
          <a:bodyPr wrap="none" rtlCol="0">
            <a:spAutoFit/>
          </a:bodyPr>
          <a:lstStyle/>
          <a:p>
            <a:r>
              <a:rPr lang="en-US" dirty="0">
                <a:latin typeface="Malgun Gothic" panose="020B0503020000020004" pitchFamily="34" charset="-127"/>
                <a:ea typeface="Malgun Gothic" panose="020B0503020000020004" pitchFamily="34" charset="-127"/>
              </a:rPr>
              <a:t>Energy</a:t>
            </a:r>
            <a:endParaRPr lang="en-GB" dirty="0">
              <a:latin typeface="Malgun Gothic" panose="020B0503020000020004" pitchFamily="34" charset="-127"/>
              <a:ea typeface="Malgun Gothic" panose="020B0503020000020004" pitchFamily="34" charset="-127"/>
            </a:endParaRPr>
          </a:p>
        </p:txBody>
      </p:sp>
      <p:sp>
        <p:nvSpPr>
          <p:cNvPr id="18" name="Rectangle 17"/>
          <p:cNvSpPr/>
          <p:nvPr/>
        </p:nvSpPr>
        <p:spPr>
          <a:xfrm>
            <a:off x="762000" y="1258669"/>
            <a:ext cx="7565636" cy="646331"/>
          </a:xfrm>
          <a:prstGeom prst="rect">
            <a:avLst/>
          </a:prstGeom>
        </p:spPr>
        <p:txBody>
          <a:bodyPr wrap="square">
            <a:spAutoFit/>
          </a:bodyPr>
          <a:lstStyle/>
          <a:p>
            <a:pPr algn="ctr"/>
            <a:r>
              <a:rPr lang="en-GB" sz="3600" dirty="0" smtClean="0">
                <a:solidFill>
                  <a:schemeClr val="bg1"/>
                </a:solidFill>
                <a:latin typeface="Malgun Gothic" panose="020B0503020000020004" pitchFamily="34" charset="-127"/>
                <a:ea typeface="Malgun Gothic" panose="020B0503020000020004" pitchFamily="34" charset="-127"/>
              </a:rPr>
              <a:t>Positivity in the Sky</a:t>
            </a:r>
            <a:endParaRPr lang="en-GB" sz="3600" dirty="0">
              <a:solidFill>
                <a:schemeClr val="bg1"/>
              </a:solidFill>
              <a:latin typeface="Malgun Gothic" panose="020B0503020000020004" pitchFamily="34" charset="-127"/>
              <a:ea typeface="Malgun Gothic" panose="020B0503020000020004" pitchFamily="34" charset="-127"/>
            </a:endParaRPr>
          </a:p>
        </p:txBody>
      </p:sp>
      <p:sp>
        <p:nvSpPr>
          <p:cNvPr id="21" name="TextBox 20"/>
          <p:cNvSpPr txBox="1"/>
          <p:nvPr/>
        </p:nvSpPr>
        <p:spPr>
          <a:xfrm>
            <a:off x="762000" y="12134"/>
            <a:ext cx="7588937" cy="492443"/>
          </a:xfrm>
          <a:prstGeom prst="rect">
            <a:avLst/>
          </a:prstGeom>
          <a:noFill/>
        </p:spPr>
        <p:txBody>
          <a:bodyPr wrap="none" rtlCol="0">
            <a:spAutoFit/>
          </a:bodyPr>
          <a:lstStyle/>
          <a:p>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PASCOS		 		         </a:t>
            </a:r>
            <a:r>
              <a:rPr lang="en-US"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0</a:t>
            </a:r>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1 Jul 2019</a:t>
            </a:r>
            <a:endParaRPr lang="en-GB"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endParaRPr>
          </a:p>
        </p:txBody>
      </p:sp>
      <p:sp>
        <p:nvSpPr>
          <p:cNvPr id="2" name="AutoShape 2" descr="Image result for cartoon measure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cartoon measuremen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Image result for cartoon measuremen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8" descr="Image result for cartoon measuremen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Image result for cartoon measurement"/>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2" descr="Image result for cartoon measurement"/>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Image result for flower clipart"/>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8" descr="Image result for flower clipart"/>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20" descr="Image result for flower clipart"/>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22" descr="Image result for flower clipart"/>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24" descr="Image result for flower clipart"/>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9" name="Picture 25" descr="C:\Users\Scott\AppData\Local\Microsoft\Windows\INetCache\IE\QYV9Y1IF\flower-clip-art-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5099124"/>
            <a:ext cx="533400" cy="640705"/>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2861257" y="3176606"/>
            <a:ext cx="896730" cy="1480270"/>
            <a:chOff x="-1143000" y="1861228"/>
            <a:chExt cx="1201530" cy="1872572"/>
          </a:xfrm>
        </p:grpSpPr>
        <p:pic>
          <p:nvPicPr>
            <p:cNvPr id="1052" name="Picture 28" descr="C:\Users\Scott\AppData\Local\Microsoft\Windows\INetCache\IE\QYV9Y1IF\Question_mark_alternate[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3000" y="1861228"/>
              <a:ext cx="1201530" cy="155512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838200" y="3075037"/>
              <a:ext cx="558773" cy="6587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51" name="Picture 27" descr="C:\Users\Scott\AppData\Local\Microsoft\Windows\INetCache\IE\QYV9Y1IF\LA2uL[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5830" y="3044656"/>
              <a:ext cx="525617" cy="593684"/>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6" name="Straight Connector 15"/>
          <p:cNvCxnSpPr/>
          <p:nvPr/>
        </p:nvCxnSpPr>
        <p:spPr>
          <a:xfrm flipV="1">
            <a:off x="2044760" y="5090885"/>
            <a:ext cx="152400" cy="83679"/>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2044760" y="4724400"/>
            <a:ext cx="241240" cy="9756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 descr="Image result for stick figures emotion"/>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23188" b="43313" l="24430" r="34966"/>
                    </a14:imgEffect>
                  </a14:imgLayer>
                </a14:imgProps>
              </a:ext>
              <a:ext uri="{28A0092B-C50C-407E-A947-70E740481C1C}">
                <a14:useLocalDpi xmlns:a14="http://schemas.microsoft.com/office/drawing/2010/main" val="0"/>
              </a:ext>
            </a:extLst>
          </a:blip>
          <a:srcRect l="23974" t="21061" r="63413" b="55501"/>
          <a:stretch/>
        </p:blipFill>
        <p:spPr bwMode="auto">
          <a:xfrm>
            <a:off x="1905000" y="4498930"/>
            <a:ext cx="685800" cy="136847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stick figure with binoculars"/>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2143" b="29643" l="5385" r="72692">
                        <a14:foregroundMark x1="43846" y1="11429" x2="50385" y2="20000"/>
                        <a14:foregroundMark x1="49615" y1="11786" x2="63077" y2="26786"/>
                        <a14:foregroundMark x1="62692" y1="30714" x2="66538" y2="40000"/>
                        <a14:foregroundMark x1="70385" y1="34643" x2="63846" y2="56429"/>
                        <a14:foregroundMark x1="63077" y1="57143" x2="56923" y2="64643"/>
                        <a14:foregroundMark x1="60000" y1="17500" x2="48846" y2="6429"/>
                        <a14:foregroundMark x1="48846" y1="10714" x2="65385" y2="41071"/>
                        <a14:foregroundMark x1="54231" y1="39286" x2="73462" y2="22857"/>
                        <a14:foregroundMark x1="78846" y1="25714" x2="65769" y2="43929"/>
                        <a14:foregroundMark x1="23462" y1="65714" x2="27308" y2="71786"/>
                        <a14:foregroundMark x1="28462" y1="72500" x2="35385" y2="65357"/>
                        <a14:foregroundMark x1="28077" y1="78929" x2="35769" y2="84643"/>
                        <a14:foregroundMark x1="35385" y1="84286" x2="40000" y2="72500"/>
                        <a14:foregroundMark x1="41923" y1="71786" x2="51538" y2="66429"/>
                        <a14:foregroundMark x1="56538" y1="64286" x2="42692" y2="62500"/>
                        <a14:foregroundMark x1="43077" y1="62500" x2="34615" y2="66429"/>
                        <a14:backgroundMark x1="33846" y1="76071" x2="37308" y2="68214"/>
                        <a14:backgroundMark x1="40769" y1="68214" x2="45000" y2="66429"/>
                        <a14:backgroundMark x1="42308" y1="79643" x2="66154" y2="64643"/>
                        <a14:backgroundMark x1="59615" y1="71429" x2="71923" y2="45714"/>
                        <a14:backgroundMark x1="66154" y1="65714" x2="45000" y2="72143"/>
                        <a14:backgroundMark x1="50769" y1="58571" x2="63077" y2="47500"/>
                        <a14:backgroundMark x1="60000" y1="52857" x2="53846" y2="60000"/>
                        <a14:backgroundMark x1="70769" y1="47500" x2="70000" y2="46071"/>
                        <a14:backgroundMark x1="36538" y1="68571" x2="44231" y2="64643"/>
                        <a14:backgroundMark x1="65000" y1="65357" x2="56538" y2="68571"/>
                        <a14:backgroundMark x1="58462" y1="72500" x2="49231" y2="69643"/>
                        <a14:backgroundMark x1="45769" y1="58571" x2="53462" y2="61786"/>
                        <a14:backgroundMark x1="69615" y1="21071" x2="65385" y2="27857"/>
                        <a14:backgroundMark x1="51154" y1="27857" x2="58077" y2="27857"/>
                        <a14:backgroundMark x1="69615" y1="9643" x2="71538" y2="25000"/>
                        <a14:backgroundMark x1="47308" y1="23929" x2="63462" y2="29286"/>
                        <a14:backgroundMark x1="71154" y1="18214" x2="73846" y2="25000"/>
                        <a14:backgroundMark x1="68462" y1="17143" x2="75000" y2="24286"/>
                        <a14:backgroundMark x1="50769" y1="26786" x2="64231" y2="26786"/>
                        <a14:backgroundMark x1="67308" y1="34643" x2="56538" y2="28214"/>
                        <a14:backgroundMark x1="78077" y1="36429" x2="64231" y2="26429"/>
                        <a14:backgroundMark x1="78846" y1="26071" x2="59231" y2="28571"/>
                        <a14:backgroundMark x1="49231" y1="33929" x2="71923" y2="25000"/>
                      </a14:backgroundRemoval>
                    </a14:imgEffect>
                  </a14:imgLayer>
                </a14:imgProps>
              </a:ext>
              <a:ext uri="{28A0092B-C50C-407E-A947-70E740481C1C}">
                <a14:useLocalDpi xmlns:a14="http://schemas.microsoft.com/office/drawing/2010/main" val="0"/>
              </a:ext>
            </a:extLst>
          </a:blip>
          <a:srcRect/>
          <a:stretch>
            <a:fillRect/>
          </a:stretch>
        </p:blipFill>
        <p:spPr bwMode="auto">
          <a:xfrm rot="15910442">
            <a:off x="1862755" y="4579099"/>
            <a:ext cx="1401146" cy="1508926"/>
          </a:xfrm>
          <a:prstGeom prst="rect">
            <a:avLst/>
          </a:prstGeom>
          <a:noFill/>
          <a:extLst>
            <a:ext uri="{909E8E84-426E-40DD-AFC4-6F175D3DCCD1}">
              <a14:hiddenFill xmlns:a14="http://schemas.microsoft.com/office/drawing/2010/main">
                <a:solidFill>
                  <a:srgbClr val="FFFFFF"/>
                </a:solidFill>
              </a14:hiddenFill>
            </a:ext>
          </a:extLst>
        </p:spPr>
      </p:pic>
      <p:grpSp>
        <p:nvGrpSpPr>
          <p:cNvPr id="29" name="Group 28"/>
          <p:cNvGrpSpPr/>
          <p:nvPr/>
        </p:nvGrpSpPr>
        <p:grpSpPr>
          <a:xfrm>
            <a:off x="5982113" y="4931203"/>
            <a:ext cx="1449890" cy="1088597"/>
            <a:chOff x="381000" y="1177713"/>
            <a:chExt cx="2164023" cy="2092456"/>
          </a:xfrm>
        </p:grpSpPr>
        <p:pic>
          <p:nvPicPr>
            <p:cNvPr id="31" name="Picture 7" descr="https://upload.wikimedia.org/wikipedia/commons/thumb/7/75/Mandelstam.svg/298px-Mandelstam.svg.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33"/>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38" name="TextBox 37"/>
              <p:cNvSpPr txBox="1"/>
              <p:nvPr/>
            </p:nvSpPr>
            <p:spPr>
              <a:xfrm>
                <a:off x="4119551" y="5246807"/>
                <a:ext cx="709105"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i="1" dirty="0" smtClean="0">
                          <a:latin typeface="Cambria Math" panose="02040503050406030204" pitchFamily="18" charset="0"/>
                        </a:rPr>
                        <m:t>𝐴</m:t>
                      </m:r>
                      <m:r>
                        <a:rPr lang="en-US" i="1" baseline="-25000" dirty="0" smtClean="0">
                          <a:latin typeface="Cambria Math" panose="02040503050406030204" pitchFamily="18" charset="0"/>
                          <a:ea typeface="Malgun Gothic" panose="020B0503020000020004" pitchFamily="34" charset="-127"/>
                        </a:rPr>
                        <m:t>𝐸𝐹𝑇</m:t>
                      </m:r>
                      <m:r>
                        <a:rPr lang="en-US" i="1" baseline="-25000" dirty="0" smtClean="0">
                          <a:latin typeface="Cambria Math" panose="02040503050406030204" pitchFamily="18" charset="0"/>
                        </a:rPr>
                        <m:t> </m:t>
                      </m:r>
                    </m:oMath>
                  </m:oMathPara>
                </a14:m>
                <a:endParaRPr lang="en-GB" dirty="0"/>
              </a:p>
            </p:txBody>
          </p:sp>
        </mc:Choice>
        <mc:Fallback xmlns="">
          <p:sp>
            <p:nvSpPr>
              <p:cNvPr id="38" name="TextBox 37"/>
              <p:cNvSpPr txBox="1">
                <a:spLocks noRot="1" noChangeAspect="1" noMove="1" noResize="1" noEditPoints="1" noAdjustHandles="1" noChangeArrowheads="1" noChangeShapeType="1" noTextEdit="1"/>
              </p:cNvSpPr>
              <p:nvPr/>
            </p:nvSpPr>
            <p:spPr>
              <a:xfrm>
                <a:off x="4119551" y="5246807"/>
                <a:ext cx="709105" cy="369332"/>
              </a:xfrm>
              <a:prstGeom prst="rect">
                <a:avLst/>
              </a:prstGeom>
              <a:blipFill rotWithShape="1">
                <a:blip r:embed="rId11"/>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0616737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Straight Connector 47"/>
          <p:cNvCxnSpPr/>
          <p:nvPr/>
        </p:nvCxnSpPr>
        <p:spPr>
          <a:xfrm flipH="1" flipV="1">
            <a:off x="838200" y="4779232"/>
            <a:ext cx="7464532" cy="42736"/>
          </a:xfrm>
          <a:prstGeom prst="line">
            <a:avLst/>
          </a:prstGeom>
          <a:ln>
            <a:solidFill>
              <a:srgbClr val="000000">
                <a:alpha val="50196"/>
              </a:srgbClr>
            </a:solidFill>
            <a:prstDash val="dash"/>
          </a:ln>
        </p:spPr>
        <p:style>
          <a:lnRef idx="1">
            <a:schemeClr val="accent1"/>
          </a:lnRef>
          <a:fillRef idx="0">
            <a:schemeClr val="accent1"/>
          </a:fillRef>
          <a:effectRef idx="0">
            <a:schemeClr val="accent1"/>
          </a:effectRef>
          <a:fontRef idx="minor">
            <a:schemeClr val="tx1"/>
          </a:fontRef>
        </p:style>
      </p:cxnSp>
      <p:sp>
        <p:nvSpPr>
          <p:cNvPr id="40" name="Rectangle 39">
            <a:extLst>
              <a:ext uri="{FF2B5EF4-FFF2-40B4-BE49-F238E27FC236}">
                <a16:creationId xmlns="" xmlns:a16="http://schemas.microsoft.com/office/drawing/2014/main" id="{0D3ED9AA-4D14-4325-9893-89CF791FCD27}"/>
              </a:ext>
            </a:extLst>
          </p:cNvPr>
          <p:cNvSpPr/>
          <p:nvPr/>
        </p:nvSpPr>
        <p:spPr>
          <a:xfrm>
            <a:off x="762000" y="0"/>
            <a:ext cx="7565636" cy="3039715"/>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4B4B"/>
              </a:solidFill>
            </a:endParaRPr>
          </a:p>
        </p:txBody>
      </p:sp>
      <p:sp>
        <p:nvSpPr>
          <p:cNvPr id="30" name="Subtitle 2"/>
          <p:cNvSpPr>
            <a:spLocks noGrp="1"/>
          </p:cNvSpPr>
          <p:nvPr>
            <p:ph type="subTitle" idx="1"/>
          </p:nvPr>
        </p:nvSpPr>
        <p:spPr>
          <a:xfrm>
            <a:off x="5638800" y="6227436"/>
            <a:ext cx="2819400" cy="601661"/>
          </a:xfrm>
        </p:spPr>
        <p:txBody>
          <a:bodyPr>
            <a:normAutofit/>
          </a:bodyPr>
          <a:lstStyle/>
          <a:p>
            <a:r>
              <a:rPr lang="en-US" sz="3200" dirty="0">
                <a:solidFill>
                  <a:schemeClr val="tx1">
                    <a:lumMod val="75000"/>
                    <a:lumOff val="25000"/>
                  </a:schemeClr>
                </a:solidFill>
                <a:latin typeface="Malgun Gothic" panose="020B0503020000020004" pitchFamily="34" charset="-127"/>
                <a:ea typeface="Malgun Gothic" panose="020B0503020000020004" pitchFamily="34" charset="-127"/>
                <a:cs typeface="Malgun Gothic Semilight" panose="020B0502040204020203" pitchFamily="34" charset="-128"/>
              </a:rPr>
              <a:t>Scott Melville</a:t>
            </a:r>
          </a:p>
        </p:txBody>
      </p:sp>
      <p:cxnSp>
        <p:nvCxnSpPr>
          <p:cNvPr id="32" name="Straight Arrow Connector 31"/>
          <p:cNvCxnSpPr/>
          <p:nvPr/>
        </p:nvCxnSpPr>
        <p:spPr>
          <a:xfrm>
            <a:off x="4873732" y="3293952"/>
            <a:ext cx="6825" cy="2725848"/>
          </a:xfrm>
          <a:prstGeom prst="straightConnector1">
            <a:avLst/>
          </a:prstGeom>
          <a:ln w="38100">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942826" y="3109286"/>
            <a:ext cx="891526" cy="369332"/>
          </a:xfrm>
          <a:prstGeom prst="rect">
            <a:avLst/>
          </a:prstGeom>
          <a:noFill/>
        </p:spPr>
        <p:txBody>
          <a:bodyPr wrap="none" rtlCol="0">
            <a:spAutoFit/>
          </a:bodyPr>
          <a:lstStyle/>
          <a:p>
            <a:r>
              <a:rPr lang="en-US" dirty="0">
                <a:latin typeface="Malgun Gothic" panose="020B0503020000020004" pitchFamily="34" charset="-127"/>
                <a:ea typeface="Malgun Gothic" panose="020B0503020000020004" pitchFamily="34" charset="-127"/>
              </a:rPr>
              <a:t>Energy</a:t>
            </a:r>
            <a:endParaRPr lang="en-GB" dirty="0">
              <a:latin typeface="Malgun Gothic" panose="020B0503020000020004" pitchFamily="34" charset="-127"/>
              <a:ea typeface="Malgun Gothic" panose="020B0503020000020004" pitchFamily="34" charset="-127"/>
            </a:endParaRPr>
          </a:p>
        </p:txBody>
      </p:sp>
      <p:sp>
        <p:nvSpPr>
          <p:cNvPr id="18" name="Rectangle 17"/>
          <p:cNvSpPr/>
          <p:nvPr/>
        </p:nvSpPr>
        <p:spPr>
          <a:xfrm>
            <a:off x="762000" y="1258669"/>
            <a:ext cx="7565636" cy="646331"/>
          </a:xfrm>
          <a:prstGeom prst="rect">
            <a:avLst/>
          </a:prstGeom>
        </p:spPr>
        <p:txBody>
          <a:bodyPr wrap="square">
            <a:spAutoFit/>
          </a:bodyPr>
          <a:lstStyle/>
          <a:p>
            <a:pPr algn="ctr"/>
            <a:r>
              <a:rPr lang="en-GB" sz="3600" dirty="0" smtClean="0">
                <a:solidFill>
                  <a:schemeClr val="bg1"/>
                </a:solidFill>
                <a:latin typeface="Malgun Gothic" panose="020B0503020000020004" pitchFamily="34" charset="-127"/>
                <a:ea typeface="Malgun Gothic" panose="020B0503020000020004" pitchFamily="34" charset="-127"/>
              </a:rPr>
              <a:t>Positivity in the Sky</a:t>
            </a:r>
            <a:endParaRPr lang="en-GB" sz="3600" dirty="0">
              <a:solidFill>
                <a:schemeClr val="bg1"/>
              </a:solidFill>
              <a:latin typeface="Malgun Gothic" panose="020B0503020000020004" pitchFamily="34" charset="-127"/>
              <a:ea typeface="Malgun Gothic" panose="020B0503020000020004" pitchFamily="34" charset="-127"/>
            </a:endParaRPr>
          </a:p>
        </p:txBody>
      </p:sp>
      <p:sp>
        <p:nvSpPr>
          <p:cNvPr id="21" name="TextBox 20"/>
          <p:cNvSpPr txBox="1"/>
          <p:nvPr/>
        </p:nvSpPr>
        <p:spPr>
          <a:xfrm>
            <a:off x="762000" y="12134"/>
            <a:ext cx="7588937" cy="492443"/>
          </a:xfrm>
          <a:prstGeom prst="rect">
            <a:avLst/>
          </a:prstGeom>
          <a:noFill/>
        </p:spPr>
        <p:txBody>
          <a:bodyPr wrap="none" rtlCol="0">
            <a:spAutoFit/>
          </a:bodyPr>
          <a:lstStyle/>
          <a:p>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PASCOS		 		         </a:t>
            </a:r>
            <a:r>
              <a:rPr lang="en-US"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0</a:t>
            </a:r>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1 Jul 2019</a:t>
            </a:r>
            <a:endParaRPr lang="en-GB"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endParaRPr>
          </a:p>
        </p:txBody>
      </p:sp>
      <p:sp>
        <p:nvSpPr>
          <p:cNvPr id="2" name="AutoShape 2" descr="Image result for cartoon measure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cartoon measuremen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Image result for cartoon measuremen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8" descr="Image result for cartoon measuremen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Image result for cartoon measurement"/>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2" descr="Image result for cartoon measurement"/>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Image result for flower clipart"/>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8" descr="Image result for flower clipart"/>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20" descr="Image result for flower clipart"/>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22" descr="Image result for flower clipart"/>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24" descr="Image result for flower clipart"/>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9" name="Picture 25" descr="C:\Users\Scott\AppData\Local\Microsoft\Windows\INetCache\IE\QYV9Y1IF\flower-clip-art-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5099124"/>
            <a:ext cx="533400" cy="640705"/>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2861257" y="3176606"/>
            <a:ext cx="896730" cy="1480270"/>
            <a:chOff x="-1143000" y="1861228"/>
            <a:chExt cx="1201530" cy="1872572"/>
          </a:xfrm>
        </p:grpSpPr>
        <p:pic>
          <p:nvPicPr>
            <p:cNvPr id="1052" name="Picture 28" descr="C:\Users\Scott\AppData\Local\Microsoft\Windows\INetCache\IE\QYV9Y1IF\Question_mark_alternate[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3000" y="1861228"/>
              <a:ext cx="1201530" cy="155512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838200" y="3075037"/>
              <a:ext cx="558773" cy="6587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51" name="Picture 27" descr="C:\Users\Scott\AppData\Local\Microsoft\Windows\INetCache\IE\QYV9Y1IF\LA2uL[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5830" y="3044656"/>
              <a:ext cx="525617" cy="593684"/>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6" name="Straight Connector 15"/>
          <p:cNvCxnSpPr/>
          <p:nvPr/>
        </p:nvCxnSpPr>
        <p:spPr>
          <a:xfrm flipV="1">
            <a:off x="2044760" y="5090885"/>
            <a:ext cx="152400" cy="83679"/>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2044760" y="4724400"/>
            <a:ext cx="241240" cy="9756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 descr="Image result for stick figures emotion"/>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23188" b="43313" l="24430" r="34966"/>
                    </a14:imgEffect>
                  </a14:imgLayer>
                </a14:imgProps>
              </a:ext>
              <a:ext uri="{28A0092B-C50C-407E-A947-70E740481C1C}">
                <a14:useLocalDpi xmlns:a14="http://schemas.microsoft.com/office/drawing/2010/main" val="0"/>
              </a:ext>
            </a:extLst>
          </a:blip>
          <a:srcRect l="23974" t="21061" r="63413" b="55501"/>
          <a:stretch/>
        </p:blipFill>
        <p:spPr bwMode="auto">
          <a:xfrm>
            <a:off x="1905000" y="4498930"/>
            <a:ext cx="685800" cy="136847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stick figure with binoculars"/>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2143" b="29643" l="5385" r="72692">
                        <a14:foregroundMark x1="43846" y1="11429" x2="50385" y2="20000"/>
                        <a14:foregroundMark x1="49615" y1="11786" x2="63077" y2="26786"/>
                        <a14:foregroundMark x1="62692" y1="30714" x2="66538" y2="40000"/>
                        <a14:foregroundMark x1="70385" y1="34643" x2="63846" y2="56429"/>
                        <a14:foregroundMark x1="63077" y1="57143" x2="56923" y2="64643"/>
                        <a14:foregroundMark x1="60000" y1="17500" x2="48846" y2="6429"/>
                        <a14:foregroundMark x1="48846" y1="10714" x2="65385" y2="41071"/>
                        <a14:foregroundMark x1="54231" y1="39286" x2="73462" y2="22857"/>
                        <a14:foregroundMark x1="78846" y1="25714" x2="65769" y2="43929"/>
                        <a14:foregroundMark x1="23462" y1="65714" x2="27308" y2="71786"/>
                        <a14:foregroundMark x1="28462" y1="72500" x2="35385" y2="65357"/>
                        <a14:foregroundMark x1="28077" y1="78929" x2="35769" y2="84643"/>
                        <a14:foregroundMark x1="35385" y1="84286" x2="40000" y2="72500"/>
                        <a14:foregroundMark x1="41923" y1="71786" x2="51538" y2="66429"/>
                        <a14:foregroundMark x1="56538" y1="64286" x2="42692" y2="62500"/>
                        <a14:foregroundMark x1="43077" y1="62500" x2="34615" y2="66429"/>
                        <a14:backgroundMark x1="33846" y1="76071" x2="37308" y2="68214"/>
                        <a14:backgroundMark x1="40769" y1="68214" x2="45000" y2="66429"/>
                        <a14:backgroundMark x1="42308" y1="79643" x2="66154" y2="64643"/>
                        <a14:backgroundMark x1="59615" y1="71429" x2="71923" y2="45714"/>
                        <a14:backgroundMark x1="66154" y1="65714" x2="45000" y2="72143"/>
                        <a14:backgroundMark x1="50769" y1="58571" x2="63077" y2="47500"/>
                        <a14:backgroundMark x1="60000" y1="52857" x2="53846" y2="60000"/>
                        <a14:backgroundMark x1="70769" y1="47500" x2="70000" y2="46071"/>
                        <a14:backgroundMark x1="36538" y1="68571" x2="44231" y2="64643"/>
                        <a14:backgroundMark x1="65000" y1="65357" x2="56538" y2="68571"/>
                        <a14:backgroundMark x1="58462" y1="72500" x2="49231" y2="69643"/>
                        <a14:backgroundMark x1="45769" y1="58571" x2="53462" y2="61786"/>
                        <a14:backgroundMark x1="69615" y1="21071" x2="65385" y2="27857"/>
                        <a14:backgroundMark x1="51154" y1="27857" x2="58077" y2="27857"/>
                        <a14:backgroundMark x1="69615" y1="9643" x2="71538" y2="25000"/>
                        <a14:backgroundMark x1="47308" y1="23929" x2="63462" y2="29286"/>
                        <a14:backgroundMark x1="71154" y1="18214" x2="73846" y2="25000"/>
                        <a14:backgroundMark x1="68462" y1="17143" x2="75000" y2="24286"/>
                        <a14:backgroundMark x1="50769" y1="26786" x2="64231" y2="26786"/>
                        <a14:backgroundMark x1="67308" y1="34643" x2="56538" y2="28214"/>
                        <a14:backgroundMark x1="78077" y1="36429" x2="64231" y2="26429"/>
                        <a14:backgroundMark x1="78846" y1="26071" x2="59231" y2="28571"/>
                        <a14:backgroundMark x1="49231" y1="33929" x2="71923" y2="25000"/>
                      </a14:backgroundRemoval>
                    </a14:imgEffect>
                  </a14:imgLayer>
                </a14:imgProps>
              </a:ext>
              <a:ext uri="{28A0092B-C50C-407E-A947-70E740481C1C}">
                <a14:useLocalDpi xmlns:a14="http://schemas.microsoft.com/office/drawing/2010/main" val="0"/>
              </a:ext>
            </a:extLst>
          </a:blip>
          <a:srcRect/>
          <a:stretch>
            <a:fillRect/>
          </a:stretch>
        </p:blipFill>
        <p:spPr bwMode="auto">
          <a:xfrm rot="15910442">
            <a:off x="1862755" y="4579099"/>
            <a:ext cx="1401146" cy="1508926"/>
          </a:xfrm>
          <a:prstGeom prst="rect">
            <a:avLst/>
          </a:prstGeom>
          <a:noFill/>
          <a:extLst>
            <a:ext uri="{909E8E84-426E-40DD-AFC4-6F175D3DCCD1}">
              <a14:hiddenFill xmlns:a14="http://schemas.microsoft.com/office/drawing/2010/main">
                <a:solidFill>
                  <a:srgbClr val="FFFFFF"/>
                </a:solidFill>
              </a14:hiddenFill>
            </a:ext>
          </a:extLst>
        </p:spPr>
      </p:pic>
      <p:grpSp>
        <p:nvGrpSpPr>
          <p:cNvPr id="29" name="Group 28"/>
          <p:cNvGrpSpPr/>
          <p:nvPr/>
        </p:nvGrpSpPr>
        <p:grpSpPr>
          <a:xfrm>
            <a:off x="5982113" y="4931203"/>
            <a:ext cx="1449890" cy="1088597"/>
            <a:chOff x="381000" y="1177713"/>
            <a:chExt cx="2164023" cy="2092456"/>
          </a:xfrm>
        </p:grpSpPr>
        <p:pic>
          <p:nvPicPr>
            <p:cNvPr id="31" name="Picture 7" descr="https://upload.wikimedia.org/wikipedia/commons/thumb/7/75/Mandelstam.svg/298px-Mandelstam.svg.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33"/>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38" name="TextBox 37"/>
              <p:cNvSpPr txBox="1"/>
              <p:nvPr/>
            </p:nvSpPr>
            <p:spPr>
              <a:xfrm>
                <a:off x="4119551" y="5246807"/>
                <a:ext cx="709105"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i="1" dirty="0" smtClean="0">
                          <a:latin typeface="Cambria Math" panose="02040503050406030204" pitchFamily="18" charset="0"/>
                        </a:rPr>
                        <m:t>𝐴</m:t>
                      </m:r>
                      <m:r>
                        <a:rPr lang="en-US" i="1" baseline="-25000" dirty="0" smtClean="0">
                          <a:latin typeface="Cambria Math" panose="02040503050406030204" pitchFamily="18" charset="0"/>
                          <a:ea typeface="Malgun Gothic" panose="020B0503020000020004" pitchFamily="34" charset="-127"/>
                        </a:rPr>
                        <m:t>𝐸𝐹𝑇</m:t>
                      </m:r>
                      <m:r>
                        <a:rPr lang="en-US" i="1" baseline="-25000" dirty="0" smtClean="0">
                          <a:latin typeface="Cambria Math" panose="02040503050406030204" pitchFamily="18" charset="0"/>
                        </a:rPr>
                        <m:t> </m:t>
                      </m:r>
                    </m:oMath>
                  </m:oMathPara>
                </a14:m>
                <a:endParaRPr lang="en-GB" dirty="0"/>
              </a:p>
            </p:txBody>
          </p:sp>
        </mc:Choice>
        <mc:Fallback xmlns="">
          <p:sp>
            <p:nvSpPr>
              <p:cNvPr id="38" name="TextBox 37"/>
              <p:cNvSpPr txBox="1">
                <a:spLocks noRot="1" noChangeAspect="1" noMove="1" noResize="1" noEditPoints="1" noAdjustHandles="1" noChangeArrowheads="1" noChangeShapeType="1" noTextEdit="1"/>
              </p:cNvSpPr>
              <p:nvPr/>
            </p:nvSpPr>
            <p:spPr>
              <a:xfrm>
                <a:off x="4119551" y="5246807"/>
                <a:ext cx="709105" cy="369332"/>
              </a:xfrm>
              <a:prstGeom prst="rect">
                <a:avLst/>
              </a:prstGeom>
              <a:blipFill rotWithShape="1">
                <a:blip r:embed="rId11"/>
                <a:stretch>
                  <a:fillRect/>
                </a:stretch>
              </a:blipFill>
            </p:spPr>
            <p:txBody>
              <a:bodyPr/>
              <a:lstStyle/>
              <a:p>
                <a:r>
                  <a:rPr lang="en-GB">
                    <a:noFill/>
                  </a:rPr>
                  <a:t> </a:t>
                </a:r>
              </a:p>
            </p:txBody>
          </p:sp>
        </mc:Fallback>
      </mc:AlternateContent>
      <p:pic>
        <p:nvPicPr>
          <p:cNvPr id="39" name="Picture 3" descr="C:\Users\Scott\Dropbox\Conferences_and_Seminars\Seminars\14Mar2017_UKQFTVI\feynman_diagrams.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026132" y="3293952"/>
            <a:ext cx="3147227" cy="1472636"/>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1" name="TextBox 40"/>
              <p:cNvSpPr txBox="1"/>
              <p:nvPr/>
            </p:nvSpPr>
            <p:spPr>
              <a:xfrm>
                <a:off x="4119551" y="3910855"/>
                <a:ext cx="727379" cy="369332"/>
              </a:xfrm>
              <a:prstGeom prst="rect">
                <a:avLst/>
              </a:prstGeom>
              <a:noFill/>
            </p:spPr>
            <p:txBody>
              <a:bodyPr wrap="none" rtlCol="0">
                <a:spAutoFit/>
              </a:bodyPr>
              <a:lstStyle/>
              <a:p>
                <a14:m>
                  <m:oMath xmlns:m="http://schemas.openxmlformats.org/officeDocument/2006/math">
                    <m:r>
                      <a:rPr lang="en-US" i="1" dirty="0" smtClean="0">
                        <a:latin typeface="Cambria Math" panose="02040503050406030204" pitchFamily="18" charset="0"/>
                      </a:rPr>
                      <m:t>𝐴</m:t>
                    </m:r>
                    <m:r>
                      <a:rPr lang="en-US" i="1" baseline="-25000" dirty="0">
                        <a:latin typeface="Cambria Math" panose="02040503050406030204" pitchFamily="18" charset="0"/>
                        <a:ea typeface="Malgun Gothic" panose="020B0503020000020004" pitchFamily="34" charset="-127"/>
                      </a:rPr>
                      <m:t>𝑈𝑉</m:t>
                    </m:r>
                  </m:oMath>
                </a14:m>
                <a:r>
                  <a:rPr lang="en-GB" dirty="0">
                    <a:latin typeface="Malgun Gothic" panose="020B0503020000020004" pitchFamily="34" charset="-127"/>
                    <a:ea typeface="Malgun Gothic" panose="020B0503020000020004" pitchFamily="34" charset="-127"/>
                  </a:rPr>
                  <a:t> ?</a:t>
                </a:r>
              </a:p>
            </p:txBody>
          </p:sp>
        </mc:Choice>
        <mc:Fallback xmlns="">
          <p:sp>
            <p:nvSpPr>
              <p:cNvPr id="41" name="TextBox 40"/>
              <p:cNvSpPr txBox="1">
                <a:spLocks noRot="1" noChangeAspect="1" noMove="1" noResize="1" noEditPoints="1" noAdjustHandles="1" noChangeArrowheads="1" noChangeShapeType="1" noTextEdit="1"/>
              </p:cNvSpPr>
              <p:nvPr/>
            </p:nvSpPr>
            <p:spPr>
              <a:xfrm>
                <a:off x="4119551" y="3910855"/>
                <a:ext cx="727379" cy="369332"/>
              </a:xfrm>
              <a:prstGeom prst="rect">
                <a:avLst/>
              </a:prstGeom>
              <a:blipFill rotWithShape="1">
                <a:blip r:embed="rId13"/>
                <a:stretch>
                  <a:fillRect t="-8333" r="-5882" b="-26667"/>
                </a:stretch>
              </a:blipFill>
            </p:spPr>
            <p:txBody>
              <a:bodyPr/>
              <a:lstStyle/>
              <a:p>
                <a:r>
                  <a:rPr lang="en-GB">
                    <a:noFill/>
                  </a:rPr>
                  <a:t> </a:t>
                </a:r>
              </a:p>
            </p:txBody>
          </p:sp>
        </mc:Fallback>
      </mc:AlternateContent>
    </p:spTree>
    <p:extLst>
      <p:ext uri="{BB962C8B-B14F-4D97-AF65-F5344CB8AC3E}">
        <p14:creationId xmlns:p14="http://schemas.microsoft.com/office/powerpoint/2010/main" val="28074097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Straight Connector 47"/>
          <p:cNvCxnSpPr/>
          <p:nvPr/>
        </p:nvCxnSpPr>
        <p:spPr>
          <a:xfrm flipH="1" flipV="1">
            <a:off x="838200" y="4779232"/>
            <a:ext cx="7464532" cy="42736"/>
          </a:xfrm>
          <a:prstGeom prst="line">
            <a:avLst/>
          </a:prstGeom>
          <a:ln>
            <a:solidFill>
              <a:srgbClr val="000000">
                <a:alpha val="50196"/>
              </a:srgbClr>
            </a:solidFill>
            <a:prstDash val="dash"/>
          </a:ln>
        </p:spPr>
        <p:style>
          <a:lnRef idx="1">
            <a:schemeClr val="accent1"/>
          </a:lnRef>
          <a:fillRef idx="0">
            <a:schemeClr val="accent1"/>
          </a:fillRef>
          <a:effectRef idx="0">
            <a:schemeClr val="accent1"/>
          </a:effectRef>
          <a:fontRef idx="minor">
            <a:schemeClr val="tx1"/>
          </a:fontRef>
        </p:style>
      </p:cxnSp>
      <p:sp>
        <p:nvSpPr>
          <p:cNvPr id="40" name="Rectangle 39">
            <a:extLst>
              <a:ext uri="{FF2B5EF4-FFF2-40B4-BE49-F238E27FC236}">
                <a16:creationId xmlns="" xmlns:a16="http://schemas.microsoft.com/office/drawing/2014/main" id="{0D3ED9AA-4D14-4325-9893-89CF791FCD27}"/>
              </a:ext>
            </a:extLst>
          </p:cNvPr>
          <p:cNvSpPr/>
          <p:nvPr/>
        </p:nvSpPr>
        <p:spPr>
          <a:xfrm>
            <a:off x="762000" y="0"/>
            <a:ext cx="7565636" cy="3039715"/>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4B4B"/>
              </a:solidFill>
            </a:endParaRPr>
          </a:p>
        </p:txBody>
      </p:sp>
      <p:sp>
        <p:nvSpPr>
          <p:cNvPr id="30" name="Subtitle 2"/>
          <p:cNvSpPr>
            <a:spLocks noGrp="1"/>
          </p:cNvSpPr>
          <p:nvPr>
            <p:ph type="subTitle" idx="1"/>
          </p:nvPr>
        </p:nvSpPr>
        <p:spPr>
          <a:xfrm>
            <a:off x="5638800" y="6227436"/>
            <a:ext cx="2819400" cy="601661"/>
          </a:xfrm>
        </p:spPr>
        <p:txBody>
          <a:bodyPr>
            <a:normAutofit/>
          </a:bodyPr>
          <a:lstStyle/>
          <a:p>
            <a:r>
              <a:rPr lang="en-US" sz="3200" dirty="0">
                <a:solidFill>
                  <a:schemeClr val="tx1">
                    <a:lumMod val="75000"/>
                    <a:lumOff val="25000"/>
                  </a:schemeClr>
                </a:solidFill>
                <a:latin typeface="Malgun Gothic" panose="020B0503020000020004" pitchFamily="34" charset="-127"/>
                <a:ea typeface="Malgun Gothic" panose="020B0503020000020004" pitchFamily="34" charset="-127"/>
                <a:cs typeface="Malgun Gothic Semilight" panose="020B0502040204020203" pitchFamily="34" charset="-128"/>
              </a:rPr>
              <a:t>Scott Melville</a:t>
            </a:r>
          </a:p>
        </p:txBody>
      </p:sp>
      <p:cxnSp>
        <p:nvCxnSpPr>
          <p:cNvPr id="32" name="Straight Arrow Connector 31"/>
          <p:cNvCxnSpPr/>
          <p:nvPr/>
        </p:nvCxnSpPr>
        <p:spPr>
          <a:xfrm>
            <a:off x="4873732" y="3293952"/>
            <a:ext cx="6825" cy="2725848"/>
          </a:xfrm>
          <a:prstGeom prst="straightConnector1">
            <a:avLst/>
          </a:prstGeom>
          <a:ln w="38100">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942826" y="3109286"/>
            <a:ext cx="891526" cy="369332"/>
          </a:xfrm>
          <a:prstGeom prst="rect">
            <a:avLst/>
          </a:prstGeom>
          <a:noFill/>
        </p:spPr>
        <p:txBody>
          <a:bodyPr wrap="none" rtlCol="0">
            <a:spAutoFit/>
          </a:bodyPr>
          <a:lstStyle/>
          <a:p>
            <a:r>
              <a:rPr lang="en-US" dirty="0">
                <a:latin typeface="Malgun Gothic" panose="020B0503020000020004" pitchFamily="34" charset="-127"/>
                <a:ea typeface="Malgun Gothic" panose="020B0503020000020004" pitchFamily="34" charset="-127"/>
              </a:rPr>
              <a:t>Energy</a:t>
            </a:r>
            <a:endParaRPr lang="en-GB" dirty="0">
              <a:latin typeface="Malgun Gothic" panose="020B0503020000020004" pitchFamily="34" charset="-127"/>
              <a:ea typeface="Malgun Gothic" panose="020B0503020000020004" pitchFamily="34" charset="-127"/>
            </a:endParaRPr>
          </a:p>
        </p:txBody>
      </p:sp>
      <p:sp>
        <p:nvSpPr>
          <p:cNvPr id="18" name="Rectangle 17"/>
          <p:cNvSpPr/>
          <p:nvPr/>
        </p:nvSpPr>
        <p:spPr>
          <a:xfrm>
            <a:off x="762000" y="1258669"/>
            <a:ext cx="7565636" cy="646331"/>
          </a:xfrm>
          <a:prstGeom prst="rect">
            <a:avLst/>
          </a:prstGeom>
        </p:spPr>
        <p:txBody>
          <a:bodyPr wrap="square">
            <a:spAutoFit/>
          </a:bodyPr>
          <a:lstStyle/>
          <a:p>
            <a:pPr algn="ctr"/>
            <a:r>
              <a:rPr lang="en-GB" sz="3600" dirty="0" smtClean="0">
                <a:solidFill>
                  <a:schemeClr val="bg1"/>
                </a:solidFill>
                <a:latin typeface="Malgun Gothic" panose="020B0503020000020004" pitchFamily="34" charset="-127"/>
                <a:ea typeface="Malgun Gothic" panose="020B0503020000020004" pitchFamily="34" charset="-127"/>
              </a:rPr>
              <a:t>Positivity in the Sky</a:t>
            </a:r>
            <a:endParaRPr lang="en-GB" sz="3600" dirty="0">
              <a:solidFill>
                <a:schemeClr val="bg1"/>
              </a:solidFill>
              <a:latin typeface="Malgun Gothic" panose="020B0503020000020004" pitchFamily="34" charset="-127"/>
              <a:ea typeface="Malgun Gothic" panose="020B0503020000020004" pitchFamily="34" charset="-127"/>
            </a:endParaRPr>
          </a:p>
        </p:txBody>
      </p:sp>
      <p:sp>
        <p:nvSpPr>
          <p:cNvPr id="21" name="TextBox 20"/>
          <p:cNvSpPr txBox="1"/>
          <p:nvPr/>
        </p:nvSpPr>
        <p:spPr>
          <a:xfrm>
            <a:off x="762000" y="12134"/>
            <a:ext cx="7588937" cy="492443"/>
          </a:xfrm>
          <a:prstGeom prst="rect">
            <a:avLst/>
          </a:prstGeom>
          <a:noFill/>
        </p:spPr>
        <p:txBody>
          <a:bodyPr wrap="none" rtlCol="0">
            <a:spAutoFit/>
          </a:bodyPr>
          <a:lstStyle/>
          <a:p>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PASCOS		 		         </a:t>
            </a:r>
            <a:r>
              <a:rPr lang="en-US"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0</a:t>
            </a:r>
            <a:r>
              <a:rPr lang="en-US" sz="2600" dirty="0" smtClean="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rPr>
              <a:t>1 Jul 2019</a:t>
            </a:r>
            <a:endParaRPr lang="en-GB" sz="2600" dirty="0">
              <a:solidFill>
                <a:schemeClr val="bg1"/>
              </a:solidFill>
              <a:latin typeface="Malgun Gothic" panose="020B0503020000020004" pitchFamily="34" charset="-127"/>
              <a:ea typeface="Malgun Gothic" panose="020B0503020000020004" pitchFamily="34" charset="-127"/>
              <a:cs typeface="Malgun Gothic Semilight" panose="020B0502040204020203" pitchFamily="34" charset="-128"/>
            </a:endParaRPr>
          </a:p>
        </p:txBody>
      </p:sp>
      <p:sp>
        <p:nvSpPr>
          <p:cNvPr id="2" name="AutoShape 2" descr="Image result for cartoon measure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cartoon measuremen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Image result for cartoon measuremen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8" descr="Image result for cartoon measuremen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0" descr="Image result for cartoon measurement"/>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2" descr="Image result for cartoon measurement"/>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6" descr="Image result for flower clipart"/>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8" descr="Image result for flower clipart"/>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20" descr="Image result for flower clipart"/>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22" descr="Image result for flower clipart"/>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24" descr="Image result for flower clipart"/>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14" name="Group 13"/>
          <p:cNvGrpSpPr/>
          <p:nvPr/>
        </p:nvGrpSpPr>
        <p:grpSpPr>
          <a:xfrm>
            <a:off x="2861257" y="3176606"/>
            <a:ext cx="896730" cy="1480270"/>
            <a:chOff x="-1143000" y="1861228"/>
            <a:chExt cx="1201530" cy="1872572"/>
          </a:xfrm>
        </p:grpSpPr>
        <p:pic>
          <p:nvPicPr>
            <p:cNvPr id="1052" name="Picture 28" descr="C:\Users\Scott\AppData\Local\Microsoft\Windows\INetCache\IE\QYV9Y1IF\Question_mark_alternate[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1861228"/>
              <a:ext cx="1201530" cy="155512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838200" y="3075037"/>
              <a:ext cx="558773" cy="6587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51" name="Picture 27" descr="C:\Users\Scott\AppData\Local\Microsoft\Windows\INetCache\IE\QYV9Y1IF\LA2uL[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5830" y="3044656"/>
              <a:ext cx="525617" cy="593684"/>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6" name="Straight Connector 15"/>
          <p:cNvCxnSpPr/>
          <p:nvPr/>
        </p:nvCxnSpPr>
        <p:spPr>
          <a:xfrm flipV="1">
            <a:off x="2044760" y="5090885"/>
            <a:ext cx="152400" cy="83679"/>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2044760" y="4724400"/>
            <a:ext cx="241240" cy="9756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 descr="Image result for stick figures emotion"/>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ackgroundRemoval t="23188" b="43313" l="24430" r="34966"/>
                    </a14:imgEffect>
                  </a14:imgLayer>
                </a14:imgProps>
              </a:ext>
              <a:ext uri="{28A0092B-C50C-407E-A947-70E740481C1C}">
                <a14:useLocalDpi xmlns:a14="http://schemas.microsoft.com/office/drawing/2010/main" val="0"/>
              </a:ext>
            </a:extLst>
          </a:blip>
          <a:srcRect l="23974" t="21061" r="63413" b="55501"/>
          <a:stretch/>
        </p:blipFill>
        <p:spPr bwMode="auto">
          <a:xfrm>
            <a:off x="1905000" y="4498930"/>
            <a:ext cx="685800" cy="136847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stick figure with binoculars"/>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2143" b="29643" l="5385" r="72692">
                        <a14:foregroundMark x1="43846" y1="11429" x2="50385" y2="20000"/>
                        <a14:foregroundMark x1="49615" y1="11786" x2="63077" y2="26786"/>
                        <a14:foregroundMark x1="62692" y1="30714" x2="66538" y2="40000"/>
                        <a14:foregroundMark x1="70385" y1="34643" x2="63846" y2="56429"/>
                        <a14:foregroundMark x1="63077" y1="57143" x2="56923" y2="64643"/>
                        <a14:foregroundMark x1="60000" y1="17500" x2="48846" y2="6429"/>
                        <a14:foregroundMark x1="48846" y1="10714" x2="65385" y2="41071"/>
                        <a14:foregroundMark x1="54231" y1="39286" x2="73462" y2="22857"/>
                        <a14:foregroundMark x1="78846" y1="25714" x2="65769" y2="43929"/>
                        <a14:foregroundMark x1="23462" y1="65714" x2="27308" y2="71786"/>
                        <a14:foregroundMark x1="28462" y1="72500" x2="35385" y2="65357"/>
                        <a14:foregroundMark x1="28077" y1="78929" x2="35769" y2="84643"/>
                        <a14:foregroundMark x1="35385" y1="84286" x2="40000" y2="72500"/>
                        <a14:foregroundMark x1="41923" y1="71786" x2="51538" y2="66429"/>
                        <a14:foregroundMark x1="56538" y1="64286" x2="42692" y2="62500"/>
                        <a14:foregroundMark x1="43077" y1="62500" x2="34615" y2="66429"/>
                        <a14:backgroundMark x1="33846" y1="76071" x2="37308" y2="68214"/>
                        <a14:backgroundMark x1="40769" y1="68214" x2="45000" y2="66429"/>
                        <a14:backgroundMark x1="42308" y1="79643" x2="66154" y2="64643"/>
                        <a14:backgroundMark x1="59615" y1="71429" x2="71923" y2="45714"/>
                        <a14:backgroundMark x1="66154" y1="65714" x2="45000" y2="72143"/>
                        <a14:backgroundMark x1="50769" y1="58571" x2="63077" y2="47500"/>
                        <a14:backgroundMark x1="60000" y1="52857" x2="53846" y2="60000"/>
                        <a14:backgroundMark x1="70769" y1="47500" x2="70000" y2="46071"/>
                        <a14:backgroundMark x1="36538" y1="68571" x2="44231" y2="64643"/>
                        <a14:backgroundMark x1="65000" y1="65357" x2="56538" y2="68571"/>
                        <a14:backgroundMark x1="58462" y1="72500" x2="49231" y2="69643"/>
                        <a14:backgroundMark x1="45769" y1="58571" x2="53462" y2="61786"/>
                        <a14:backgroundMark x1="69615" y1="21071" x2="65385" y2="27857"/>
                        <a14:backgroundMark x1="51154" y1="27857" x2="58077" y2="27857"/>
                        <a14:backgroundMark x1="69615" y1="9643" x2="71538" y2="25000"/>
                        <a14:backgroundMark x1="47308" y1="23929" x2="63462" y2="29286"/>
                        <a14:backgroundMark x1="71154" y1="18214" x2="73846" y2="25000"/>
                        <a14:backgroundMark x1="68462" y1="17143" x2="75000" y2="24286"/>
                        <a14:backgroundMark x1="50769" y1="26786" x2="64231" y2="26786"/>
                        <a14:backgroundMark x1="67308" y1="34643" x2="56538" y2="28214"/>
                        <a14:backgroundMark x1="78077" y1="36429" x2="64231" y2="26429"/>
                        <a14:backgroundMark x1="78846" y1="26071" x2="59231" y2="28571"/>
                        <a14:backgroundMark x1="49231" y1="33929" x2="71923" y2="25000"/>
                      </a14:backgroundRemoval>
                    </a14:imgEffect>
                  </a14:imgLayer>
                </a14:imgProps>
              </a:ext>
              <a:ext uri="{28A0092B-C50C-407E-A947-70E740481C1C}">
                <a14:useLocalDpi xmlns:a14="http://schemas.microsoft.com/office/drawing/2010/main" val="0"/>
              </a:ext>
            </a:extLst>
          </a:blip>
          <a:srcRect/>
          <a:stretch>
            <a:fillRect/>
          </a:stretch>
        </p:blipFill>
        <p:spPr bwMode="auto">
          <a:xfrm rot="15910442">
            <a:off x="1862755" y="4579099"/>
            <a:ext cx="1401146" cy="1508926"/>
          </a:xfrm>
          <a:prstGeom prst="rect">
            <a:avLst/>
          </a:prstGeom>
          <a:noFill/>
          <a:extLst>
            <a:ext uri="{909E8E84-426E-40DD-AFC4-6F175D3DCCD1}">
              <a14:hiddenFill xmlns:a14="http://schemas.microsoft.com/office/drawing/2010/main">
                <a:solidFill>
                  <a:srgbClr val="FFFFFF"/>
                </a:solidFill>
              </a14:hiddenFill>
            </a:ext>
          </a:extLst>
        </p:spPr>
      </p:pic>
      <p:grpSp>
        <p:nvGrpSpPr>
          <p:cNvPr id="29" name="Group 28"/>
          <p:cNvGrpSpPr/>
          <p:nvPr/>
        </p:nvGrpSpPr>
        <p:grpSpPr>
          <a:xfrm>
            <a:off x="5982113" y="4931203"/>
            <a:ext cx="1449890" cy="1088597"/>
            <a:chOff x="381000" y="1177713"/>
            <a:chExt cx="2164023" cy="2092456"/>
          </a:xfrm>
        </p:grpSpPr>
        <p:pic>
          <p:nvPicPr>
            <p:cNvPr id="31" name="Picture 7" descr="https://upload.wikimedia.org/wikipedia/commons/thumb/7/75/Mandelstam.svg/298px-Mandelstam.svg.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33"/>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38" name="TextBox 37"/>
              <p:cNvSpPr txBox="1"/>
              <p:nvPr/>
            </p:nvSpPr>
            <p:spPr>
              <a:xfrm>
                <a:off x="4119551" y="5246807"/>
                <a:ext cx="709105"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i="1" dirty="0" smtClean="0">
                          <a:latin typeface="Cambria Math" panose="02040503050406030204" pitchFamily="18" charset="0"/>
                        </a:rPr>
                        <m:t>𝐴</m:t>
                      </m:r>
                      <m:r>
                        <a:rPr lang="en-US" i="1" baseline="-25000" dirty="0" smtClean="0">
                          <a:latin typeface="Cambria Math" panose="02040503050406030204" pitchFamily="18" charset="0"/>
                          <a:ea typeface="Malgun Gothic" panose="020B0503020000020004" pitchFamily="34" charset="-127"/>
                        </a:rPr>
                        <m:t>𝐸𝐹𝑇</m:t>
                      </m:r>
                      <m:r>
                        <a:rPr lang="en-US" i="1" baseline="-25000" dirty="0" smtClean="0">
                          <a:latin typeface="Cambria Math" panose="02040503050406030204" pitchFamily="18" charset="0"/>
                        </a:rPr>
                        <m:t> </m:t>
                      </m:r>
                    </m:oMath>
                  </m:oMathPara>
                </a14:m>
                <a:endParaRPr lang="en-GB" dirty="0"/>
              </a:p>
            </p:txBody>
          </p:sp>
        </mc:Choice>
        <mc:Fallback xmlns="">
          <p:sp>
            <p:nvSpPr>
              <p:cNvPr id="38" name="TextBox 37"/>
              <p:cNvSpPr txBox="1">
                <a:spLocks noRot="1" noChangeAspect="1" noMove="1" noResize="1" noEditPoints="1" noAdjustHandles="1" noChangeArrowheads="1" noChangeShapeType="1" noTextEdit="1"/>
              </p:cNvSpPr>
              <p:nvPr/>
            </p:nvSpPr>
            <p:spPr>
              <a:xfrm>
                <a:off x="4119551" y="5246807"/>
                <a:ext cx="709105" cy="369332"/>
              </a:xfrm>
              <a:prstGeom prst="rect">
                <a:avLst/>
              </a:prstGeom>
              <a:blipFill rotWithShape="1">
                <a:blip r:embed="rId10"/>
                <a:stretch>
                  <a:fillRect/>
                </a:stretch>
              </a:blipFill>
            </p:spPr>
            <p:txBody>
              <a:bodyPr/>
              <a:lstStyle/>
              <a:p>
                <a:r>
                  <a:rPr lang="en-GB">
                    <a:noFill/>
                  </a:rPr>
                  <a:t> </a:t>
                </a:r>
              </a:p>
            </p:txBody>
          </p:sp>
        </mc:Fallback>
      </mc:AlternateContent>
      <p:pic>
        <p:nvPicPr>
          <p:cNvPr id="39" name="Picture 3" descr="C:\Users\Scott\Dropbox\Conferences_and_Seminars\Seminars\14Mar2017_UKQFTVI\feynman_diagrams.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26132" y="3293952"/>
            <a:ext cx="3147227" cy="1472636"/>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1" name="TextBox 40"/>
              <p:cNvSpPr txBox="1"/>
              <p:nvPr/>
            </p:nvSpPr>
            <p:spPr>
              <a:xfrm>
                <a:off x="4119551" y="3910855"/>
                <a:ext cx="727379" cy="369332"/>
              </a:xfrm>
              <a:prstGeom prst="rect">
                <a:avLst/>
              </a:prstGeom>
              <a:noFill/>
            </p:spPr>
            <p:txBody>
              <a:bodyPr wrap="none" rtlCol="0">
                <a:spAutoFit/>
              </a:bodyPr>
              <a:lstStyle/>
              <a:p>
                <a14:m>
                  <m:oMath xmlns:m="http://schemas.openxmlformats.org/officeDocument/2006/math">
                    <m:r>
                      <a:rPr lang="en-US" i="1" dirty="0" smtClean="0">
                        <a:latin typeface="Cambria Math" panose="02040503050406030204" pitchFamily="18" charset="0"/>
                      </a:rPr>
                      <m:t>𝐴</m:t>
                    </m:r>
                    <m:r>
                      <a:rPr lang="en-US" i="1" baseline="-25000" dirty="0">
                        <a:latin typeface="Cambria Math" panose="02040503050406030204" pitchFamily="18" charset="0"/>
                        <a:ea typeface="Malgun Gothic" panose="020B0503020000020004" pitchFamily="34" charset="-127"/>
                      </a:rPr>
                      <m:t>𝑈𝑉</m:t>
                    </m:r>
                  </m:oMath>
                </a14:m>
                <a:r>
                  <a:rPr lang="en-GB" dirty="0">
                    <a:latin typeface="Malgun Gothic" panose="020B0503020000020004" pitchFamily="34" charset="-127"/>
                    <a:ea typeface="Malgun Gothic" panose="020B0503020000020004" pitchFamily="34" charset="-127"/>
                  </a:rPr>
                  <a:t> ?</a:t>
                </a:r>
              </a:p>
            </p:txBody>
          </p:sp>
        </mc:Choice>
        <mc:Fallback xmlns="">
          <p:sp>
            <p:nvSpPr>
              <p:cNvPr id="41" name="TextBox 40"/>
              <p:cNvSpPr txBox="1">
                <a:spLocks noRot="1" noChangeAspect="1" noMove="1" noResize="1" noEditPoints="1" noAdjustHandles="1" noChangeArrowheads="1" noChangeShapeType="1" noTextEdit="1"/>
              </p:cNvSpPr>
              <p:nvPr/>
            </p:nvSpPr>
            <p:spPr>
              <a:xfrm>
                <a:off x="4119551" y="3910855"/>
                <a:ext cx="727379" cy="369332"/>
              </a:xfrm>
              <a:prstGeom prst="rect">
                <a:avLst/>
              </a:prstGeom>
              <a:blipFill rotWithShape="1">
                <a:blip r:embed="rId12"/>
                <a:stretch>
                  <a:fillRect t="-8333" r="-5882" b="-26667"/>
                </a:stretch>
              </a:blipFill>
            </p:spPr>
            <p:txBody>
              <a:bodyPr/>
              <a:lstStyle/>
              <a:p>
                <a:r>
                  <a:rPr lang="en-GB">
                    <a:noFill/>
                  </a:rPr>
                  <a:t> </a:t>
                </a:r>
              </a:p>
            </p:txBody>
          </p:sp>
        </mc:Fallback>
      </mc:AlternateContent>
      <p:sp>
        <p:nvSpPr>
          <p:cNvPr id="42" name="TextBox 41"/>
          <p:cNvSpPr txBox="1"/>
          <p:nvPr/>
        </p:nvSpPr>
        <p:spPr>
          <a:xfrm>
            <a:off x="990600" y="3897868"/>
            <a:ext cx="1631344"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UV Properties</a:t>
            </a:r>
            <a:endParaRPr lang="en-GB" dirty="0">
              <a:latin typeface="Malgun Gothic" panose="020B0503020000020004" pitchFamily="34" charset="-127"/>
              <a:ea typeface="Malgun Gothic" panose="020B0503020000020004" pitchFamily="34" charset="-127"/>
            </a:endParaRPr>
          </a:p>
        </p:txBody>
      </p:sp>
      <p:sp>
        <p:nvSpPr>
          <p:cNvPr id="43" name="TextBox 42"/>
          <p:cNvSpPr txBox="1"/>
          <p:nvPr/>
        </p:nvSpPr>
        <p:spPr>
          <a:xfrm>
            <a:off x="2514600" y="5181600"/>
            <a:ext cx="1627112"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IR Parameters</a:t>
            </a:r>
            <a:endParaRPr lang="en-GB" dirty="0">
              <a:latin typeface="Malgun Gothic" panose="020B0503020000020004" pitchFamily="34" charset="-127"/>
              <a:ea typeface="Malgun Gothic" panose="020B0503020000020004" pitchFamily="34" charset="-127"/>
            </a:endParaRPr>
          </a:p>
        </p:txBody>
      </p:sp>
      <p:pic>
        <p:nvPicPr>
          <p:cNvPr id="1049" name="Picture 25" descr="C:\Users\Scott\AppData\Local\Microsoft\Windows\INetCache\IE\QYV9Y1IF\flower-clip-art-2[1].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914400" y="5099124"/>
            <a:ext cx="533400" cy="640705"/>
          </a:xfrm>
          <a:prstGeom prst="rect">
            <a:avLst/>
          </a:prstGeom>
          <a:noFill/>
          <a:extLst>
            <a:ext uri="{909E8E84-426E-40DD-AFC4-6F175D3DCCD1}">
              <a14:hiddenFill xmlns:a14="http://schemas.microsoft.com/office/drawing/2010/main">
                <a:solidFill>
                  <a:srgbClr val="FFFFFF"/>
                </a:solidFill>
              </a14:hiddenFill>
            </a:ext>
          </a:extLst>
        </p:spPr>
      </p:pic>
      <p:cxnSp>
        <p:nvCxnSpPr>
          <p:cNvPr id="19" name="Straight Connector 18"/>
          <p:cNvCxnSpPr/>
          <p:nvPr/>
        </p:nvCxnSpPr>
        <p:spPr>
          <a:xfrm>
            <a:off x="990600" y="4191000"/>
            <a:ext cx="1631344"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2590800" y="5486400"/>
            <a:ext cx="1524000" cy="11668"/>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p:sp>
        <p:nvSpPr>
          <p:cNvPr id="45" name="Freeform 44"/>
          <p:cNvSpPr/>
          <p:nvPr/>
        </p:nvSpPr>
        <p:spPr>
          <a:xfrm>
            <a:off x="538825" y="4173187"/>
            <a:ext cx="451775" cy="1068779"/>
          </a:xfrm>
          <a:custGeom>
            <a:avLst/>
            <a:gdLst>
              <a:gd name="connsiteX0" fmla="*/ 451775 w 451775"/>
              <a:gd name="connsiteY0" fmla="*/ 1068779 h 1068779"/>
              <a:gd name="connsiteX1" fmla="*/ 513 w 451775"/>
              <a:gd name="connsiteY1" fmla="*/ 617517 h 1068779"/>
              <a:gd name="connsiteX2" fmla="*/ 380523 w 451775"/>
              <a:gd name="connsiteY2" fmla="*/ 0 h 1068779"/>
            </a:gdLst>
            <a:ahLst/>
            <a:cxnLst>
              <a:cxn ang="0">
                <a:pos x="connsiteX0" y="connsiteY0"/>
              </a:cxn>
              <a:cxn ang="0">
                <a:pos x="connsiteX1" y="connsiteY1"/>
              </a:cxn>
              <a:cxn ang="0">
                <a:pos x="connsiteX2" y="connsiteY2"/>
              </a:cxn>
            </a:cxnLst>
            <a:rect l="l" t="t" r="r" b="b"/>
            <a:pathLst>
              <a:path w="451775" h="1068779">
                <a:moveTo>
                  <a:pt x="451775" y="1068779"/>
                </a:moveTo>
                <a:cubicBezTo>
                  <a:pt x="232081" y="932213"/>
                  <a:pt x="12388" y="795647"/>
                  <a:pt x="513" y="617517"/>
                </a:cubicBezTo>
                <a:cubicBezTo>
                  <a:pt x="-11362" y="439387"/>
                  <a:pt x="184580" y="219693"/>
                  <a:pt x="380523" y="0"/>
                </a:cubicBezTo>
              </a:path>
            </a:pathLst>
          </a:custGeom>
          <a:noFill/>
          <a:ln>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rot="10800000">
            <a:off x="3815425" y="4208813"/>
            <a:ext cx="451775" cy="1068779"/>
          </a:xfrm>
          <a:custGeom>
            <a:avLst/>
            <a:gdLst>
              <a:gd name="connsiteX0" fmla="*/ 451775 w 451775"/>
              <a:gd name="connsiteY0" fmla="*/ 1068779 h 1068779"/>
              <a:gd name="connsiteX1" fmla="*/ 513 w 451775"/>
              <a:gd name="connsiteY1" fmla="*/ 617517 h 1068779"/>
              <a:gd name="connsiteX2" fmla="*/ 380523 w 451775"/>
              <a:gd name="connsiteY2" fmla="*/ 0 h 1068779"/>
            </a:gdLst>
            <a:ahLst/>
            <a:cxnLst>
              <a:cxn ang="0">
                <a:pos x="connsiteX0" y="connsiteY0"/>
              </a:cxn>
              <a:cxn ang="0">
                <a:pos x="connsiteX1" y="connsiteY1"/>
              </a:cxn>
              <a:cxn ang="0">
                <a:pos x="connsiteX2" y="connsiteY2"/>
              </a:cxn>
            </a:cxnLst>
            <a:rect l="l" t="t" r="r" b="b"/>
            <a:pathLst>
              <a:path w="451775" h="1068779">
                <a:moveTo>
                  <a:pt x="451775" y="1068779"/>
                </a:moveTo>
                <a:cubicBezTo>
                  <a:pt x="232081" y="932213"/>
                  <a:pt x="12388" y="795647"/>
                  <a:pt x="513" y="617517"/>
                </a:cubicBezTo>
                <a:cubicBezTo>
                  <a:pt x="-11362" y="439387"/>
                  <a:pt x="184580" y="219693"/>
                  <a:pt x="380523" y="0"/>
                </a:cubicBezTo>
              </a:path>
            </a:pathLst>
          </a:custGeom>
          <a:noFill/>
          <a:ln>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7" name="Picture 2" descr="Image result for positivity"/>
          <p:cNvPicPr>
            <a:picLocks noChangeAspect="1" noChangeArrowheads="1"/>
          </p:cNvPicPr>
          <p:nvPr/>
        </p:nvPicPr>
        <p:blipFill>
          <a:blip r:embed="rId14" cstate="print">
            <a:extLst>
              <a:ext uri="{BEBA8EAE-BF5A-486C-A8C5-ECC9F3942E4B}">
                <a14:imgProps xmlns:a14="http://schemas.microsoft.com/office/drawing/2010/main">
                  <a14:imgLayer r:embed="rId15">
                    <a14:imgEffect>
                      <a14:backgroundRemoval t="2455" b="98450" l="9884" r="90698"/>
                    </a14:imgEffect>
                  </a14:imgLayer>
                </a14:imgProps>
              </a:ext>
              <a:ext uri="{28A0092B-C50C-407E-A947-70E740481C1C}">
                <a14:useLocalDpi xmlns:a14="http://schemas.microsoft.com/office/drawing/2010/main" val="0"/>
              </a:ext>
            </a:extLst>
          </a:blip>
          <a:srcRect/>
          <a:stretch>
            <a:fillRect/>
          </a:stretch>
        </p:blipFill>
        <p:spPr bwMode="auto">
          <a:xfrm>
            <a:off x="-990600" y="2286000"/>
            <a:ext cx="7500966" cy="4219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248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250" fill="hold"/>
                                        <p:tgtEl>
                                          <p:spTgt spid="47"/>
                                        </p:tgtEl>
                                        <p:attrNameLst>
                                          <p:attrName>ppt_w</p:attrName>
                                        </p:attrNameLst>
                                      </p:cBhvr>
                                      <p:tavLst>
                                        <p:tav tm="0">
                                          <p:val>
                                            <p:fltVal val="0"/>
                                          </p:val>
                                        </p:tav>
                                        <p:tav tm="100000">
                                          <p:val>
                                            <p:strVal val="#ppt_w"/>
                                          </p:val>
                                        </p:tav>
                                      </p:tavLst>
                                    </p:anim>
                                    <p:anim calcmode="lin" valueType="num">
                                      <p:cBhvr>
                                        <p:cTn id="8" dur="250" fill="hold"/>
                                        <p:tgtEl>
                                          <p:spTgt spid="47"/>
                                        </p:tgtEl>
                                        <p:attrNameLst>
                                          <p:attrName>ppt_h</p:attrName>
                                        </p:attrNameLst>
                                      </p:cBhvr>
                                      <p:tavLst>
                                        <p:tav tm="0">
                                          <p:val>
                                            <p:fltVal val="0"/>
                                          </p:val>
                                        </p:tav>
                                        <p:tav tm="100000">
                                          <p:val>
                                            <p:strVal val="#ppt_h"/>
                                          </p:val>
                                        </p:tav>
                                      </p:tavLst>
                                    </p:anim>
                                    <p:animEffect transition="in" filter="fade">
                                      <p:cBhvr>
                                        <p:cTn id="9" dur="2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Scott\Dropbox\Conferences_and_Seminars\Conferences\15-19Feb2017_SCGSC17\Presentation\lost.jpg"/>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6536" b="97059" l="8503" r="93147">
                        <a14:foregroundMark x1="20685" y1="36928" x2="20939" y2="62908"/>
                        <a14:foregroundMark x1="76904" y1="40523" x2="76269" y2="66993"/>
                        <a14:foregroundMark x1="68147" y1="78922" x2="80711" y2="77614"/>
                        <a14:foregroundMark x1="18528" y1="76307" x2="27157" y2="78105"/>
                        <a14:foregroundMark x1="41244" y1="70261" x2="51015" y2="70588"/>
                        <a14:foregroundMark x1="39975" y1="70098" x2="55964" y2="70098"/>
                        <a14:foregroundMark x1="55330" y1="70752" x2="44543" y2="72712"/>
                        <a14:foregroundMark x1="38706" y1="69444" x2="40355" y2="72222"/>
                        <a14:foregroundMark x1="18147" y1="21078" x2="19416" y2="27124"/>
                        <a14:foregroundMark x1="79949" y1="20425" x2="76269" y2="28268"/>
                        <a14:foregroundMark x1="25000" y1="41667" x2="33249" y2="50817"/>
                        <a14:foregroundMark x1="25888" y1="41340" x2="13579" y2="57516"/>
                        <a14:foregroundMark x1="67132" y1="54412" x2="76396" y2="43627"/>
                        <a14:foregroundMark x1="76904" y1="42320" x2="67132" y2="43791"/>
                        <a14:foregroundMark x1="20305" y1="44935" x2="13198" y2="54902"/>
                        <a14:foregroundMark x1="19289" y1="61111" x2="19289" y2="78431"/>
                        <a14:foregroundMark x1="24492" y1="60784" x2="23858" y2="77941"/>
                        <a14:foregroundMark x1="74112" y1="62908" x2="73477" y2="75817"/>
                        <a14:foregroundMark x1="74746" y1="34967" x2="70685" y2="41340"/>
                        <a14:foregroundMark x1="76523" y1="46078" x2="84898" y2="57353"/>
                        <a14:foregroundMark x1="20051" y1="33660" x2="15228" y2="40686"/>
                        <a14:foregroundMark x1="21827" y1="37908" x2="28173" y2="37582"/>
                        <a14:foregroundMark x1="27538" y1="17810" x2="47335" y2="15686"/>
                        <a14:foregroundMark x1="47589" y1="11928" x2="64467" y2="12745"/>
                        <a14:foregroundMark x1="27792" y1="26144" x2="45431" y2="25000"/>
                        <a14:foregroundMark x1="47589" y1="19444" x2="65228" y2="22059"/>
                        <a14:foregroundMark x1="74619" y1="33660" x2="70051" y2="37092"/>
                        <a14:foregroundMark x1="23985" y1="36275" x2="28553" y2="41176"/>
                        <a14:foregroundMark x1="17513" y1="57026" x2="18147" y2="76307"/>
                        <a14:foregroundMark x1="46066" y1="11928" x2="44670" y2="70915"/>
                        <a14:foregroundMark x1="48985" y1="13725" x2="48985" y2="71732"/>
                        <a14:backgroundMark x1="35025" y1="35784" x2="38579" y2="42810"/>
                        <a14:backgroundMark x1="38579" y1="30719" x2="42513" y2="29902"/>
                      </a14:backgroundRemoval>
                    </a14:imgEffect>
                  </a14:imgLayer>
                </a14:imgProps>
              </a:ext>
              <a:ext uri="{28A0092B-C50C-407E-A947-70E740481C1C}">
                <a14:useLocalDpi xmlns:a14="http://schemas.microsoft.com/office/drawing/2010/main" val="0"/>
              </a:ext>
            </a:extLst>
          </a:blip>
          <a:srcRect/>
          <a:stretch>
            <a:fillRect/>
          </a:stretch>
        </p:blipFill>
        <p:spPr bwMode="auto">
          <a:xfrm>
            <a:off x="533400" y="3278164"/>
            <a:ext cx="3276600" cy="2545667"/>
          </a:xfrm>
          <a:prstGeom prst="rect">
            <a:avLst/>
          </a:prstGeom>
          <a:noFill/>
          <a:extLst>
            <a:ext uri="{909E8E84-426E-40DD-AFC4-6F175D3DCCD1}">
              <a14:hiddenFill xmlns:a14="http://schemas.microsoft.com/office/drawing/2010/main">
                <a:solidFill>
                  <a:srgbClr val="FFFFFF"/>
                </a:solidFill>
              </a14:hiddenFill>
            </a:ext>
          </a:extLst>
        </p:spPr>
      </p:pic>
      <p:sp>
        <p:nvSpPr>
          <p:cNvPr id="6145" name="Rectangle 6144"/>
          <p:cNvSpPr/>
          <p:nvPr/>
        </p:nvSpPr>
        <p:spPr>
          <a:xfrm>
            <a:off x="1447800" y="7594871"/>
            <a:ext cx="5693151" cy="369332"/>
          </a:xfrm>
          <a:prstGeom prst="rect">
            <a:avLst/>
          </a:prstGeom>
        </p:spPr>
        <p:txBody>
          <a:bodyPr wrap="square">
            <a:spAutoFit/>
          </a:bodyPr>
          <a:lstStyle/>
          <a:p>
            <a:r>
              <a:rPr lang="en-GB" dirty="0" smtClean="0">
                <a:solidFill>
                  <a:srgbClr val="002060"/>
                </a:solidFill>
                <a:latin typeface="Malgun Gothic" panose="020B0503020000020004" pitchFamily="34" charset="-127"/>
                <a:ea typeface="Malgun Gothic" panose="020B0503020000020004" pitchFamily="34" charset="-127"/>
              </a:rPr>
              <a:t>hep-</a:t>
            </a:r>
            <a:r>
              <a:rPr lang="en-GB" dirty="0" err="1" smtClean="0">
                <a:solidFill>
                  <a:srgbClr val="002060"/>
                </a:solidFill>
                <a:latin typeface="Malgun Gothic" panose="020B0503020000020004" pitchFamily="34" charset="-127"/>
                <a:ea typeface="Malgun Gothic" panose="020B0503020000020004" pitchFamily="34" charset="-127"/>
              </a:rPr>
              <a:t>ph</a:t>
            </a:r>
            <a:r>
              <a:rPr lang="en-GB" dirty="0" smtClean="0">
                <a:solidFill>
                  <a:srgbClr val="002060"/>
                </a:solidFill>
                <a:latin typeface="Malgun Gothic" panose="020B0503020000020004" pitchFamily="34" charset="-127"/>
                <a:ea typeface="Malgun Gothic" panose="020B0503020000020004" pitchFamily="34" charset="-127"/>
              </a:rPr>
              <a:t>/9607351   Donoghue </a:t>
            </a:r>
            <a:endParaRPr lang="en-GB" dirty="0">
              <a:solidFill>
                <a:srgbClr val="002060"/>
              </a:solidFill>
              <a:latin typeface="Malgun Gothic" panose="020B0503020000020004" pitchFamily="34" charset="-127"/>
              <a:ea typeface="Malgun Gothic" panose="020B0503020000020004" pitchFamily="34" charset="-127"/>
            </a:endParaRPr>
          </a:p>
        </p:txBody>
      </p:sp>
      <p:sp>
        <p:nvSpPr>
          <p:cNvPr id="20"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Outline</a:t>
            </a:r>
            <a:endParaRPr lang="en-GB" dirty="0"/>
          </a:p>
        </p:txBody>
      </p:sp>
    </p:spTree>
    <p:extLst>
      <p:ext uri="{BB962C8B-B14F-4D97-AF65-F5344CB8AC3E}">
        <p14:creationId xmlns:p14="http://schemas.microsoft.com/office/powerpoint/2010/main" val="19464955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351929" y="2176046"/>
            <a:ext cx="4508157" cy="338554"/>
          </a:xfrm>
          <a:prstGeom prst="rect">
            <a:avLst/>
          </a:prstGeom>
          <a:noFill/>
        </p:spPr>
        <p:txBody>
          <a:bodyPr wrap="none" rtlCol="0">
            <a:spAutoFit/>
          </a:bodyPr>
          <a:lstStyle/>
          <a:p>
            <a:r>
              <a:rPr lang="en-US" sz="1600" dirty="0" err="1" smtClean="0">
                <a:latin typeface="Malgun Gothic" panose="020B0503020000020004" pitchFamily="34" charset="-127"/>
                <a:ea typeface="Malgun Gothic" panose="020B0503020000020004" pitchFamily="34" charset="-127"/>
              </a:rPr>
              <a:t>Horndeski</a:t>
            </a:r>
            <a:r>
              <a:rPr lang="en-US" sz="1600" dirty="0" smtClean="0">
                <a:latin typeface="Malgun Gothic" panose="020B0503020000020004" pitchFamily="34" charset="-127"/>
                <a:ea typeface="Malgun Gothic" panose="020B0503020000020004" pitchFamily="34" charset="-127"/>
              </a:rPr>
              <a:t> parameters improved by factor 110</a:t>
            </a:r>
            <a:endParaRPr lang="en-GB" sz="16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762000" y="695742"/>
            <a:ext cx="3420039" cy="2431435"/>
          </a:xfrm>
          <a:prstGeom prst="rect">
            <a:avLst/>
          </a:prstGeom>
          <a:noFill/>
        </p:spPr>
        <p:txBody>
          <a:bodyPr wrap="none" rtlCol="0">
            <a:spAutoFit/>
          </a:bodyPr>
          <a:lstStyle/>
          <a:p>
            <a:pPr marL="342900" indent="-342900">
              <a:buFontTx/>
              <a:buChar char="-"/>
            </a:pPr>
            <a:r>
              <a:rPr lang="en-US" sz="2400" dirty="0">
                <a:latin typeface="Malgun Gothic" panose="020B0503020000020004" pitchFamily="34" charset="-127"/>
                <a:ea typeface="Malgun Gothic" panose="020B0503020000020004" pitchFamily="34" charset="-127"/>
              </a:rPr>
              <a:t>Big Picture</a:t>
            </a:r>
          </a:p>
          <a:p>
            <a:pPr marL="342900" indent="-342900">
              <a:buFontTx/>
              <a:buChar char="-"/>
            </a:pPr>
            <a:endParaRPr lang="en-US" sz="1200" dirty="0">
              <a:latin typeface="Malgun Gothic" panose="020B0503020000020004" pitchFamily="34" charset="-127"/>
              <a:ea typeface="Malgun Gothic" panose="020B0503020000020004" pitchFamily="34" charset="-127"/>
            </a:endParaRPr>
          </a:p>
          <a:p>
            <a:pPr marL="342900" indent="-342900">
              <a:buFontTx/>
              <a:buChar char="-"/>
            </a:pPr>
            <a:r>
              <a:rPr lang="en-US" sz="2400" dirty="0">
                <a:latin typeface="Malgun Gothic" panose="020B0503020000020004" pitchFamily="34" charset="-127"/>
                <a:ea typeface="Malgun Gothic" panose="020B0503020000020004" pitchFamily="34" charset="-127"/>
              </a:rPr>
              <a:t>Positivity Constraints</a:t>
            </a:r>
          </a:p>
          <a:p>
            <a:pPr marL="342900" indent="-342900">
              <a:buFontTx/>
              <a:buChar char="-"/>
            </a:pPr>
            <a:endParaRPr lang="en-US" sz="3200" dirty="0">
              <a:latin typeface="Malgun Gothic" panose="020B0503020000020004" pitchFamily="34" charset="-127"/>
              <a:ea typeface="Malgun Gothic" panose="020B0503020000020004" pitchFamily="34" charset="-127"/>
            </a:endParaRPr>
          </a:p>
          <a:p>
            <a:pPr marL="342900" indent="-342900">
              <a:buFontTx/>
              <a:buChar char="-"/>
            </a:pPr>
            <a:r>
              <a:rPr lang="en-US" sz="2400" dirty="0" smtClean="0">
                <a:latin typeface="Malgun Gothic" panose="020B0503020000020004" pitchFamily="34" charset="-127"/>
                <a:ea typeface="Malgun Gothic" panose="020B0503020000020004" pitchFamily="34" charset="-127"/>
              </a:rPr>
              <a:t>Dark Energy</a:t>
            </a:r>
          </a:p>
          <a:p>
            <a:pPr marL="342900" indent="-342900">
              <a:buFontTx/>
              <a:buChar char="-"/>
            </a:pPr>
            <a:endParaRPr lang="en-US" sz="1200" dirty="0">
              <a:latin typeface="Malgun Gothic" panose="020B0503020000020004" pitchFamily="34" charset="-127"/>
              <a:ea typeface="Malgun Gothic" panose="020B0503020000020004" pitchFamily="34" charset="-127"/>
            </a:endParaRPr>
          </a:p>
          <a:p>
            <a:pPr marL="342900" indent="-342900">
              <a:buFontTx/>
              <a:buChar char="-"/>
            </a:pPr>
            <a:r>
              <a:rPr lang="en-US" sz="2400" dirty="0" smtClean="0">
                <a:latin typeface="Malgun Gothic" panose="020B0503020000020004" pitchFamily="34" charset="-127"/>
                <a:ea typeface="Malgun Gothic" panose="020B0503020000020004" pitchFamily="34" charset="-127"/>
              </a:rPr>
              <a:t>SMEFT</a:t>
            </a:r>
            <a:endParaRPr lang="en-US" sz="2400" dirty="0">
              <a:latin typeface="Malgun Gothic" panose="020B0503020000020004" pitchFamily="34" charset="-127"/>
              <a:ea typeface="Malgun Gothic" panose="020B0503020000020004" pitchFamily="34" charset="-127"/>
            </a:endParaRPr>
          </a:p>
        </p:txBody>
      </p:sp>
      <p:sp>
        <p:nvSpPr>
          <p:cNvPr id="15" name="TextBox 14"/>
          <p:cNvSpPr txBox="1"/>
          <p:nvPr/>
        </p:nvSpPr>
        <p:spPr>
          <a:xfrm>
            <a:off x="4267200" y="1151692"/>
            <a:ext cx="4413516" cy="338554"/>
          </a:xfrm>
          <a:prstGeom prst="rect">
            <a:avLst/>
          </a:prstGeom>
          <a:noFill/>
        </p:spPr>
        <p:txBody>
          <a:bodyPr wrap="none" rtlCol="0">
            <a:spAutoFit/>
          </a:bodyPr>
          <a:lstStyle/>
          <a:p>
            <a:r>
              <a:rPr lang="en-US" sz="1600" dirty="0">
                <a:latin typeface="Malgun Gothic" panose="020B0503020000020004" pitchFamily="34" charset="-127"/>
                <a:ea typeface="Malgun Gothic" panose="020B0503020000020004" pitchFamily="34" charset="-127"/>
              </a:rPr>
              <a:t>Only some EFTs have </a:t>
            </a:r>
            <a:r>
              <a:rPr lang="en-US" sz="1600" dirty="0" smtClean="0">
                <a:latin typeface="Malgun Gothic" panose="020B0503020000020004" pitchFamily="34" charset="-127"/>
                <a:ea typeface="Malgun Gothic" panose="020B0503020000020004" pitchFamily="34" charset="-127"/>
              </a:rPr>
              <a:t>“good” </a:t>
            </a:r>
            <a:r>
              <a:rPr lang="en-US" sz="1600" dirty="0">
                <a:latin typeface="Malgun Gothic" panose="020B0503020000020004" pitchFamily="34" charset="-127"/>
                <a:ea typeface="Malgun Gothic" panose="020B0503020000020004" pitchFamily="34" charset="-127"/>
              </a:rPr>
              <a:t>UV </a:t>
            </a:r>
            <a:r>
              <a:rPr lang="en-US" sz="1600" dirty="0" smtClean="0">
                <a:latin typeface="Malgun Gothic" panose="020B0503020000020004" pitchFamily="34" charset="-127"/>
                <a:ea typeface="Malgun Gothic" panose="020B0503020000020004" pitchFamily="34" charset="-127"/>
              </a:rPr>
              <a:t>completions</a:t>
            </a:r>
            <a:endParaRPr lang="en-GB" sz="1600" dirty="0">
              <a:latin typeface="Malgun Gothic" panose="020B0503020000020004" pitchFamily="34" charset="-127"/>
              <a:ea typeface="Malgun Gothic" panose="020B0503020000020004" pitchFamily="34" charset="-127"/>
            </a:endParaRPr>
          </a:p>
        </p:txBody>
      </p:sp>
      <p:sp>
        <p:nvSpPr>
          <p:cNvPr id="6145" name="Rectangle 6144"/>
          <p:cNvSpPr/>
          <p:nvPr/>
        </p:nvSpPr>
        <p:spPr>
          <a:xfrm>
            <a:off x="1447800" y="7594871"/>
            <a:ext cx="5693151" cy="369332"/>
          </a:xfrm>
          <a:prstGeom prst="rect">
            <a:avLst/>
          </a:prstGeom>
        </p:spPr>
        <p:txBody>
          <a:bodyPr wrap="square">
            <a:spAutoFit/>
          </a:bodyPr>
          <a:lstStyle/>
          <a:p>
            <a:r>
              <a:rPr lang="en-GB" dirty="0" smtClean="0">
                <a:solidFill>
                  <a:srgbClr val="002060"/>
                </a:solidFill>
                <a:latin typeface="Malgun Gothic" panose="020B0503020000020004" pitchFamily="34" charset="-127"/>
                <a:ea typeface="Malgun Gothic" panose="020B0503020000020004" pitchFamily="34" charset="-127"/>
              </a:rPr>
              <a:t>hep-</a:t>
            </a:r>
            <a:r>
              <a:rPr lang="en-GB" dirty="0" err="1" smtClean="0">
                <a:solidFill>
                  <a:srgbClr val="002060"/>
                </a:solidFill>
                <a:latin typeface="Malgun Gothic" panose="020B0503020000020004" pitchFamily="34" charset="-127"/>
                <a:ea typeface="Malgun Gothic" panose="020B0503020000020004" pitchFamily="34" charset="-127"/>
              </a:rPr>
              <a:t>ph</a:t>
            </a:r>
            <a:r>
              <a:rPr lang="en-GB" dirty="0" smtClean="0">
                <a:solidFill>
                  <a:srgbClr val="002060"/>
                </a:solidFill>
                <a:latin typeface="Malgun Gothic" panose="020B0503020000020004" pitchFamily="34" charset="-127"/>
                <a:ea typeface="Malgun Gothic" panose="020B0503020000020004" pitchFamily="34" charset="-127"/>
              </a:rPr>
              <a:t>/9607351   Donoghue </a:t>
            </a:r>
            <a:endParaRPr lang="en-GB" dirty="0">
              <a:solidFill>
                <a:srgbClr val="002060"/>
              </a:solidFill>
              <a:latin typeface="Malgun Gothic" panose="020B0503020000020004" pitchFamily="34" charset="-127"/>
              <a:ea typeface="Malgun Gothic" panose="020B0503020000020004" pitchFamily="34" charset="-127"/>
            </a:endParaRPr>
          </a:p>
        </p:txBody>
      </p:sp>
      <p:sp>
        <p:nvSpPr>
          <p:cNvPr id="17"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Outline</a:t>
            </a:r>
            <a:endParaRPr lang="en-GB" dirty="0"/>
          </a:p>
        </p:txBody>
      </p:sp>
      <p:sp>
        <p:nvSpPr>
          <p:cNvPr id="11" name="TextBox 10"/>
          <p:cNvSpPr txBox="1"/>
          <p:nvPr/>
        </p:nvSpPr>
        <p:spPr>
          <a:xfrm>
            <a:off x="4341906" y="2709446"/>
            <a:ext cx="4146263" cy="338554"/>
          </a:xfrm>
          <a:prstGeom prst="rect">
            <a:avLst/>
          </a:prstGeom>
          <a:noFill/>
        </p:spPr>
        <p:txBody>
          <a:bodyPr wrap="none" rtlCol="0">
            <a:spAutoFit/>
          </a:bodyPr>
          <a:lstStyle/>
          <a:p>
            <a:r>
              <a:rPr lang="en-US" sz="1600" dirty="0" smtClean="0">
                <a:latin typeface="Malgun Gothic" panose="020B0503020000020004" pitchFamily="34" charset="-127"/>
                <a:ea typeface="Malgun Gothic" panose="020B0503020000020004" pitchFamily="34" charset="-127"/>
              </a:rPr>
              <a:t>VBS parameters improved by factor ~100 </a:t>
            </a:r>
            <a:endParaRPr lang="en-GB" sz="1600" dirty="0">
              <a:latin typeface="Malgun Gothic" panose="020B0503020000020004" pitchFamily="34" charset="-127"/>
              <a:ea typeface="Malgun Gothic" panose="020B0503020000020004" pitchFamily="34" charset="-127"/>
            </a:endParaRPr>
          </a:p>
        </p:txBody>
      </p:sp>
      <p:pic>
        <p:nvPicPr>
          <p:cNvPr id="12" name="Picture 2" descr="C:\Users\Scott\Dropbox\Conferences_and_Seminars\Conferences\15-19Feb2017_SCGSC17\Presentation\lost.jpg"/>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6536" b="97059" l="8503" r="93147">
                        <a14:foregroundMark x1="20685" y1="36928" x2="20939" y2="62908"/>
                        <a14:foregroundMark x1="76904" y1="40523" x2="76269" y2="66993"/>
                        <a14:foregroundMark x1="68147" y1="78922" x2="80711" y2="77614"/>
                        <a14:foregroundMark x1="18528" y1="76307" x2="27157" y2="78105"/>
                        <a14:foregroundMark x1="41244" y1="70261" x2="51015" y2="70588"/>
                        <a14:foregroundMark x1="39975" y1="70098" x2="55964" y2="70098"/>
                        <a14:foregroundMark x1="55330" y1="70752" x2="44543" y2="72712"/>
                        <a14:foregroundMark x1="38706" y1="69444" x2="40355" y2="72222"/>
                        <a14:foregroundMark x1="18147" y1="21078" x2="19416" y2="27124"/>
                        <a14:foregroundMark x1="79949" y1="20425" x2="76269" y2="28268"/>
                        <a14:foregroundMark x1="25000" y1="41667" x2="33249" y2="50817"/>
                        <a14:foregroundMark x1="25888" y1="41340" x2="13579" y2="57516"/>
                        <a14:foregroundMark x1="67132" y1="54412" x2="76396" y2="43627"/>
                        <a14:foregroundMark x1="76904" y1="42320" x2="67132" y2="43791"/>
                        <a14:foregroundMark x1="20305" y1="44935" x2="13198" y2="54902"/>
                        <a14:foregroundMark x1="19289" y1="61111" x2="19289" y2="78431"/>
                        <a14:foregroundMark x1="24492" y1="60784" x2="23858" y2="77941"/>
                        <a14:foregroundMark x1="74112" y1="62908" x2="73477" y2="75817"/>
                        <a14:foregroundMark x1="74746" y1="34967" x2="70685" y2="41340"/>
                        <a14:foregroundMark x1="76523" y1="46078" x2="84898" y2="57353"/>
                        <a14:foregroundMark x1="20051" y1="33660" x2="15228" y2="40686"/>
                        <a14:foregroundMark x1="21827" y1="37908" x2="28173" y2="37582"/>
                        <a14:foregroundMark x1="27538" y1="17810" x2="47335" y2="15686"/>
                        <a14:foregroundMark x1="47589" y1="11928" x2="64467" y2="12745"/>
                        <a14:foregroundMark x1="27792" y1="26144" x2="45431" y2="25000"/>
                        <a14:foregroundMark x1="47589" y1="19444" x2="65228" y2="22059"/>
                        <a14:foregroundMark x1="74619" y1="33660" x2="70051" y2="37092"/>
                        <a14:foregroundMark x1="23985" y1="36275" x2="28553" y2="41176"/>
                        <a14:foregroundMark x1="17513" y1="57026" x2="18147" y2="76307"/>
                        <a14:foregroundMark x1="46066" y1="11928" x2="44670" y2="70915"/>
                        <a14:foregroundMark x1="48985" y1="13725" x2="48985" y2="71732"/>
                        <a14:backgroundMark x1="35025" y1="35784" x2="38579" y2="42810"/>
                        <a14:backgroundMark x1="38579" y1="30719" x2="42513" y2="29902"/>
                      </a14:backgroundRemoval>
                    </a14:imgEffect>
                  </a14:imgLayer>
                </a14:imgProps>
              </a:ext>
              <a:ext uri="{28A0092B-C50C-407E-A947-70E740481C1C}">
                <a14:useLocalDpi xmlns:a14="http://schemas.microsoft.com/office/drawing/2010/main" val="0"/>
              </a:ext>
            </a:extLst>
          </a:blip>
          <a:srcRect/>
          <a:stretch>
            <a:fillRect/>
          </a:stretch>
        </p:blipFill>
        <p:spPr bwMode="auto">
          <a:xfrm>
            <a:off x="533400" y="3278164"/>
            <a:ext cx="3276600" cy="254566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4800" y="2057400"/>
            <a:ext cx="8555286" cy="12207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533400" y="762000"/>
            <a:ext cx="2438400" cy="338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319361" y="1490246"/>
            <a:ext cx="3906069" cy="338554"/>
          </a:xfrm>
          <a:prstGeom prst="rect">
            <a:avLst/>
          </a:prstGeom>
          <a:noFill/>
        </p:spPr>
        <p:txBody>
          <a:bodyPr wrap="none" rtlCol="0">
            <a:spAutoFit/>
          </a:bodyPr>
          <a:lstStyle/>
          <a:p>
            <a:r>
              <a:rPr lang="en-US" sz="1600" dirty="0">
                <a:latin typeface="Malgun Gothic" panose="020B0503020000020004" pitchFamily="34" charset="-127"/>
                <a:ea typeface="Malgun Gothic" panose="020B0503020000020004" pitchFamily="34" charset="-127"/>
              </a:rPr>
              <a:t>… and this gives us constraining power!</a:t>
            </a:r>
            <a:endParaRPr lang="en-GB" sz="1600" dirty="0">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31984416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695742"/>
            <a:ext cx="3420039" cy="2431435"/>
          </a:xfrm>
          <a:prstGeom prst="rect">
            <a:avLst/>
          </a:prstGeom>
          <a:noFill/>
        </p:spPr>
        <p:txBody>
          <a:bodyPr wrap="none" rtlCol="0">
            <a:spAutoFit/>
          </a:bodyPr>
          <a:lstStyle/>
          <a:p>
            <a:pPr marL="342900" indent="-342900">
              <a:buFontTx/>
              <a:buChar char="-"/>
            </a:pPr>
            <a:r>
              <a:rPr lang="en-US" sz="2400" dirty="0">
                <a:latin typeface="Malgun Gothic" panose="020B0503020000020004" pitchFamily="34" charset="-127"/>
                <a:ea typeface="Malgun Gothic" panose="020B0503020000020004" pitchFamily="34" charset="-127"/>
              </a:rPr>
              <a:t>Big Picture</a:t>
            </a:r>
          </a:p>
          <a:p>
            <a:pPr marL="342900" indent="-342900">
              <a:buFontTx/>
              <a:buChar char="-"/>
            </a:pPr>
            <a:endParaRPr lang="en-US" sz="1200" dirty="0">
              <a:latin typeface="Malgun Gothic" panose="020B0503020000020004" pitchFamily="34" charset="-127"/>
              <a:ea typeface="Malgun Gothic" panose="020B0503020000020004" pitchFamily="34" charset="-127"/>
            </a:endParaRPr>
          </a:p>
          <a:p>
            <a:pPr marL="342900" indent="-342900">
              <a:buFontTx/>
              <a:buChar char="-"/>
            </a:pPr>
            <a:r>
              <a:rPr lang="en-US" sz="2400" dirty="0">
                <a:latin typeface="Malgun Gothic" panose="020B0503020000020004" pitchFamily="34" charset="-127"/>
                <a:ea typeface="Malgun Gothic" panose="020B0503020000020004" pitchFamily="34" charset="-127"/>
              </a:rPr>
              <a:t>Positivity Constraints</a:t>
            </a:r>
          </a:p>
          <a:p>
            <a:pPr marL="342900" indent="-342900">
              <a:buFontTx/>
              <a:buChar char="-"/>
            </a:pPr>
            <a:endParaRPr lang="en-US" sz="3200" dirty="0">
              <a:latin typeface="Malgun Gothic" panose="020B0503020000020004" pitchFamily="34" charset="-127"/>
              <a:ea typeface="Malgun Gothic" panose="020B0503020000020004" pitchFamily="34" charset="-127"/>
            </a:endParaRPr>
          </a:p>
          <a:p>
            <a:pPr marL="342900" indent="-342900">
              <a:buFontTx/>
              <a:buChar char="-"/>
            </a:pPr>
            <a:r>
              <a:rPr lang="en-US" sz="2400" dirty="0" smtClean="0">
                <a:latin typeface="Malgun Gothic" panose="020B0503020000020004" pitchFamily="34" charset="-127"/>
                <a:ea typeface="Malgun Gothic" panose="020B0503020000020004" pitchFamily="34" charset="-127"/>
              </a:rPr>
              <a:t>Dark Energy</a:t>
            </a:r>
          </a:p>
          <a:p>
            <a:pPr marL="342900" indent="-342900">
              <a:buFontTx/>
              <a:buChar char="-"/>
            </a:pPr>
            <a:endParaRPr lang="en-US" sz="1200" dirty="0">
              <a:latin typeface="Malgun Gothic" panose="020B0503020000020004" pitchFamily="34" charset="-127"/>
              <a:ea typeface="Malgun Gothic" panose="020B0503020000020004" pitchFamily="34" charset="-127"/>
            </a:endParaRPr>
          </a:p>
          <a:p>
            <a:pPr marL="342900" indent="-342900">
              <a:buFontTx/>
              <a:buChar char="-"/>
            </a:pPr>
            <a:r>
              <a:rPr lang="en-US" sz="2400" dirty="0" smtClean="0">
                <a:latin typeface="Malgun Gothic" panose="020B0503020000020004" pitchFamily="34" charset="-127"/>
                <a:ea typeface="Malgun Gothic" panose="020B0503020000020004" pitchFamily="34" charset="-127"/>
              </a:rPr>
              <a:t>SMEFT</a:t>
            </a:r>
            <a:endParaRPr lang="en-US" sz="2400" dirty="0">
              <a:latin typeface="Malgun Gothic" panose="020B0503020000020004" pitchFamily="34" charset="-127"/>
              <a:ea typeface="Malgun Gothic" panose="020B0503020000020004" pitchFamily="34" charset="-127"/>
            </a:endParaRPr>
          </a:p>
        </p:txBody>
      </p:sp>
      <p:sp>
        <p:nvSpPr>
          <p:cNvPr id="6145" name="Rectangle 6144"/>
          <p:cNvSpPr/>
          <p:nvPr/>
        </p:nvSpPr>
        <p:spPr>
          <a:xfrm>
            <a:off x="1447800" y="7594871"/>
            <a:ext cx="5693151" cy="369332"/>
          </a:xfrm>
          <a:prstGeom prst="rect">
            <a:avLst/>
          </a:prstGeom>
        </p:spPr>
        <p:txBody>
          <a:bodyPr wrap="square">
            <a:spAutoFit/>
          </a:bodyPr>
          <a:lstStyle/>
          <a:p>
            <a:r>
              <a:rPr lang="en-GB" dirty="0" smtClean="0">
                <a:solidFill>
                  <a:srgbClr val="002060"/>
                </a:solidFill>
                <a:latin typeface="Malgun Gothic" panose="020B0503020000020004" pitchFamily="34" charset="-127"/>
                <a:ea typeface="Malgun Gothic" panose="020B0503020000020004" pitchFamily="34" charset="-127"/>
              </a:rPr>
              <a:t>hep-</a:t>
            </a:r>
            <a:r>
              <a:rPr lang="en-GB" dirty="0" err="1" smtClean="0">
                <a:solidFill>
                  <a:srgbClr val="002060"/>
                </a:solidFill>
                <a:latin typeface="Malgun Gothic" panose="020B0503020000020004" pitchFamily="34" charset="-127"/>
                <a:ea typeface="Malgun Gothic" panose="020B0503020000020004" pitchFamily="34" charset="-127"/>
              </a:rPr>
              <a:t>ph</a:t>
            </a:r>
            <a:r>
              <a:rPr lang="en-GB" dirty="0" smtClean="0">
                <a:solidFill>
                  <a:srgbClr val="002060"/>
                </a:solidFill>
                <a:latin typeface="Malgun Gothic" panose="020B0503020000020004" pitchFamily="34" charset="-127"/>
                <a:ea typeface="Malgun Gothic" panose="020B0503020000020004" pitchFamily="34" charset="-127"/>
              </a:rPr>
              <a:t>/9607351   Donoghue </a:t>
            </a:r>
            <a:endParaRPr lang="en-GB" dirty="0">
              <a:solidFill>
                <a:srgbClr val="002060"/>
              </a:solidFill>
              <a:latin typeface="Malgun Gothic" panose="020B0503020000020004" pitchFamily="34" charset="-127"/>
              <a:ea typeface="Malgun Gothic" panose="020B0503020000020004" pitchFamily="34" charset="-127"/>
            </a:endParaRPr>
          </a:p>
        </p:txBody>
      </p:sp>
      <p:sp>
        <p:nvSpPr>
          <p:cNvPr id="17"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Outline</a:t>
            </a:r>
            <a:endParaRPr lang="en-GB" dirty="0"/>
          </a:p>
        </p:txBody>
      </p:sp>
      <p:sp>
        <p:nvSpPr>
          <p:cNvPr id="10" name="TextBox 9"/>
          <p:cNvSpPr txBox="1"/>
          <p:nvPr/>
        </p:nvSpPr>
        <p:spPr>
          <a:xfrm>
            <a:off x="4267200" y="2176046"/>
            <a:ext cx="4888198" cy="338554"/>
          </a:xfrm>
          <a:prstGeom prst="rect">
            <a:avLst/>
          </a:prstGeom>
          <a:noFill/>
        </p:spPr>
        <p:txBody>
          <a:bodyPr wrap="none" rtlCol="0">
            <a:spAutoFit/>
          </a:bodyPr>
          <a:lstStyle/>
          <a:p>
            <a:r>
              <a:rPr lang="en-US" sz="1600" dirty="0" err="1" smtClean="0">
                <a:latin typeface="Malgun Gothic" panose="020B0503020000020004" pitchFamily="34" charset="-127"/>
                <a:ea typeface="Malgun Gothic" panose="020B0503020000020004" pitchFamily="34" charset="-127"/>
              </a:rPr>
              <a:t>Horndeski</a:t>
            </a:r>
            <a:r>
              <a:rPr lang="en-US" sz="1600" dirty="0" smtClean="0">
                <a:latin typeface="Malgun Gothic" panose="020B0503020000020004" pitchFamily="34" charset="-127"/>
                <a:ea typeface="Malgun Gothic" panose="020B0503020000020004" pitchFamily="34" charset="-127"/>
              </a:rPr>
              <a:t> parameter space reduced by factor 110</a:t>
            </a:r>
            <a:endParaRPr lang="en-GB" sz="1600" dirty="0">
              <a:latin typeface="Malgun Gothic" panose="020B0503020000020004" pitchFamily="34" charset="-127"/>
              <a:ea typeface="Malgun Gothic" panose="020B0503020000020004" pitchFamily="34" charset="-127"/>
            </a:endParaRPr>
          </a:p>
        </p:txBody>
      </p:sp>
      <p:sp>
        <p:nvSpPr>
          <p:cNvPr id="11" name="TextBox 10"/>
          <p:cNvSpPr txBox="1"/>
          <p:nvPr/>
        </p:nvSpPr>
        <p:spPr>
          <a:xfrm>
            <a:off x="4341906" y="2557046"/>
            <a:ext cx="4146263" cy="338554"/>
          </a:xfrm>
          <a:prstGeom prst="rect">
            <a:avLst/>
          </a:prstGeom>
          <a:noFill/>
        </p:spPr>
        <p:txBody>
          <a:bodyPr wrap="none" rtlCol="0">
            <a:spAutoFit/>
          </a:bodyPr>
          <a:lstStyle/>
          <a:p>
            <a:r>
              <a:rPr lang="en-US" sz="1600" dirty="0" smtClean="0">
                <a:latin typeface="Malgun Gothic" panose="020B0503020000020004" pitchFamily="34" charset="-127"/>
                <a:ea typeface="Malgun Gothic" panose="020B0503020000020004" pitchFamily="34" charset="-127"/>
              </a:rPr>
              <a:t>VBS parameters improved by factor ~100 </a:t>
            </a:r>
            <a:endParaRPr lang="en-GB" sz="1600" dirty="0">
              <a:latin typeface="Malgun Gothic" panose="020B0503020000020004" pitchFamily="34" charset="-127"/>
              <a:ea typeface="Malgun Gothic" panose="020B0503020000020004" pitchFamily="34" charset="-127"/>
            </a:endParaRPr>
          </a:p>
        </p:txBody>
      </p:sp>
      <p:pic>
        <p:nvPicPr>
          <p:cNvPr id="12" name="Picture 2" descr="C:\Users\Scott\Dropbox\Conferences_and_Seminars\Conferences\15-19Feb2017_SCGSC17\Presentation\lost.jpg"/>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6536" b="97059" l="8503" r="93147">
                        <a14:foregroundMark x1="20685" y1="36928" x2="20939" y2="62908"/>
                        <a14:foregroundMark x1="76904" y1="40523" x2="76269" y2="66993"/>
                        <a14:foregroundMark x1="68147" y1="78922" x2="80711" y2="77614"/>
                        <a14:foregroundMark x1="18528" y1="76307" x2="27157" y2="78105"/>
                        <a14:foregroundMark x1="41244" y1="70261" x2="51015" y2="70588"/>
                        <a14:foregroundMark x1="39975" y1="70098" x2="55964" y2="70098"/>
                        <a14:foregroundMark x1="55330" y1="70752" x2="44543" y2="72712"/>
                        <a14:foregroundMark x1="38706" y1="69444" x2="40355" y2="72222"/>
                        <a14:foregroundMark x1="18147" y1="21078" x2="19416" y2="27124"/>
                        <a14:foregroundMark x1="79949" y1="20425" x2="76269" y2="28268"/>
                        <a14:foregroundMark x1="25000" y1="41667" x2="33249" y2="50817"/>
                        <a14:foregroundMark x1="25888" y1="41340" x2="13579" y2="57516"/>
                        <a14:foregroundMark x1="67132" y1="54412" x2="76396" y2="43627"/>
                        <a14:foregroundMark x1="76904" y1="42320" x2="67132" y2="43791"/>
                        <a14:foregroundMark x1="20305" y1="44935" x2="13198" y2="54902"/>
                        <a14:foregroundMark x1="19289" y1="61111" x2="19289" y2="78431"/>
                        <a14:foregroundMark x1="24492" y1="60784" x2="23858" y2="77941"/>
                        <a14:foregroundMark x1="74112" y1="62908" x2="73477" y2="75817"/>
                        <a14:foregroundMark x1="74746" y1="34967" x2="70685" y2="41340"/>
                        <a14:foregroundMark x1="76523" y1="46078" x2="84898" y2="57353"/>
                        <a14:foregroundMark x1="20051" y1="33660" x2="15228" y2="40686"/>
                        <a14:foregroundMark x1="21827" y1="37908" x2="28173" y2="37582"/>
                        <a14:foregroundMark x1="27538" y1="17810" x2="47335" y2="15686"/>
                        <a14:foregroundMark x1="47589" y1="11928" x2="64467" y2="12745"/>
                        <a14:foregroundMark x1="27792" y1="26144" x2="45431" y2="25000"/>
                        <a14:foregroundMark x1="47589" y1="19444" x2="65228" y2="22059"/>
                        <a14:foregroundMark x1="74619" y1="33660" x2="70051" y2="37092"/>
                        <a14:foregroundMark x1="23985" y1="36275" x2="28553" y2="41176"/>
                        <a14:foregroundMark x1="17513" y1="57026" x2="18147" y2="76307"/>
                        <a14:foregroundMark x1="46066" y1="11928" x2="44670" y2="70915"/>
                        <a14:foregroundMark x1="48985" y1="13725" x2="48985" y2="71732"/>
                        <a14:backgroundMark x1="35025" y1="35784" x2="38579" y2="42810"/>
                        <a14:backgroundMark x1="38579" y1="30719" x2="42513" y2="29902"/>
                      </a14:backgroundRemoval>
                    </a14:imgEffect>
                  </a14:imgLayer>
                </a14:imgProps>
              </a:ext>
              <a:ext uri="{28A0092B-C50C-407E-A947-70E740481C1C}">
                <a14:useLocalDpi xmlns:a14="http://schemas.microsoft.com/office/drawing/2010/main" val="0"/>
              </a:ext>
            </a:extLst>
          </a:blip>
          <a:srcRect/>
          <a:stretch>
            <a:fillRect/>
          </a:stretch>
        </p:blipFill>
        <p:spPr bwMode="auto">
          <a:xfrm>
            <a:off x="533400" y="3278164"/>
            <a:ext cx="3276600" cy="254566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3400" y="2590800"/>
            <a:ext cx="7954769"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533400" y="762000"/>
            <a:ext cx="2438400" cy="338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267200" y="1151692"/>
            <a:ext cx="4413516" cy="338554"/>
          </a:xfrm>
          <a:prstGeom prst="rect">
            <a:avLst/>
          </a:prstGeom>
          <a:noFill/>
        </p:spPr>
        <p:txBody>
          <a:bodyPr wrap="none" rtlCol="0">
            <a:spAutoFit/>
          </a:bodyPr>
          <a:lstStyle/>
          <a:p>
            <a:r>
              <a:rPr lang="en-US" sz="1600" dirty="0">
                <a:latin typeface="Malgun Gothic" panose="020B0503020000020004" pitchFamily="34" charset="-127"/>
                <a:ea typeface="Malgun Gothic" panose="020B0503020000020004" pitchFamily="34" charset="-127"/>
              </a:rPr>
              <a:t>Only some EFTs have </a:t>
            </a:r>
            <a:r>
              <a:rPr lang="en-US" sz="1600" dirty="0" smtClean="0">
                <a:latin typeface="Malgun Gothic" panose="020B0503020000020004" pitchFamily="34" charset="-127"/>
                <a:ea typeface="Malgun Gothic" panose="020B0503020000020004" pitchFamily="34" charset="-127"/>
              </a:rPr>
              <a:t>“good” </a:t>
            </a:r>
            <a:r>
              <a:rPr lang="en-US" sz="1600" dirty="0">
                <a:latin typeface="Malgun Gothic" panose="020B0503020000020004" pitchFamily="34" charset="-127"/>
                <a:ea typeface="Malgun Gothic" panose="020B0503020000020004" pitchFamily="34" charset="-127"/>
              </a:rPr>
              <a:t>UV </a:t>
            </a:r>
            <a:r>
              <a:rPr lang="en-US" sz="1600" dirty="0" smtClean="0">
                <a:latin typeface="Malgun Gothic" panose="020B0503020000020004" pitchFamily="34" charset="-127"/>
                <a:ea typeface="Malgun Gothic" panose="020B0503020000020004" pitchFamily="34" charset="-127"/>
              </a:rPr>
              <a:t>completions</a:t>
            </a:r>
            <a:endParaRPr lang="en-GB" sz="1600" dirty="0">
              <a:latin typeface="Malgun Gothic" panose="020B0503020000020004" pitchFamily="34" charset="-127"/>
              <a:ea typeface="Malgun Gothic" panose="020B0503020000020004" pitchFamily="34" charset="-127"/>
            </a:endParaRPr>
          </a:p>
        </p:txBody>
      </p:sp>
      <p:sp>
        <p:nvSpPr>
          <p:cNvPr id="18" name="TextBox 17"/>
          <p:cNvSpPr txBox="1"/>
          <p:nvPr/>
        </p:nvSpPr>
        <p:spPr>
          <a:xfrm>
            <a:off x="4319361" y="1490246"/>
            <a:ext cx="3906069" cy="338554"/>
          </a:xfrm>
          <a:prstGeom prst="rect">
            <a:avLst/>
          </a:prstGeom>
          <a:noFill/>
        </p:spPr>
        <p:txBody>
          <a:bodyPr wrap="none" rtlCol="0">
            <a:spAutoFit/>
          </a:bodyPr>
          <a:lstStyle/>
          <a:p>
            <a:r>
              <a:rPr lang="en-US" sz="1600" dirty="0">
                <a:latin typeface="Malgun Gothic" panose="020B0503020000020004" pitchFamily="34" charset="-127"/>
                <a:ea typeface="Malgun Gothic" panose="020B0503020000020004" pitchFamily="34" charset="-127"/>
              </a:rPr>
              <a:t>… and this gives us constraining power!</a:t>
            </a:r>
            <a:endParaRPr lang="en-GB" sz="1600" dirty="0">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21040450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762000" y="695742"/>
            <a:ext cx="3420039" cy="2431435"/>
          </a:xfrm>
          <a:prstGeom prst="rect">
            <a:avLst/>
          </a:prstGeom>
          <a:noFill/>
        </p:spPr>
        <p:txBody>
          <a:bodyPr wrap="none" rtlCol="0">
            <a:spAutoFit/>
          </a:bodyPr>
          <a:lstStyle/>
          <a:p>
            <a:pPr marL="342900" indent="-342900">
              <a:buFontTx/>
              <a:buChar char="-"/>
            </a:pPr>
            <a:r>
              <a:rPr lang="en-US" sz="2400" dirty="0">
                <a:latin typeface="Malgun Gothic" panose="020B0503020000020004" pitchFamily="34" charset="-127"/>
                <a:ea typeface="Malgun Gothic" panose="020B0503020000020004" pitchFamily="34" charset="-127"/>
              </a:rPr>
              <a:t>Big Picture</a:t>
            </a:r>
          </a:p>
          <a:p>
            <a:pPr marL="342900" indent="-342900">
              <a:buFontTx/>
              <a:buChar char="-"/>
            </a:pPr>
            <a:endParaRPr lang="en-US" sz="1200" dirty="0">
              <a:latin typeface="Malgun Gothic" panose="020B0503020000020004" pitchFamily="34" charset="-127"/>
              <a:ea typeface="Malgun Gothic" panose="020B0503020000020004" pitchFamily="34" charset="-127"/>
            </a:endParaRPr>
          </a:p>
          <a:p>
            <a:pPr marL="342900" indent="-342900">
              <a:buFontTx/>
              <a:buChar char="-"/>
            </a:pPr>
            <a:r>
              <a:rPr lang="en-US" sz="2400" dirty="0">
                <a:latin typeface="Malgun Gothic" panose="020B0503020000020004" pitchFamily="34" charset="-127"/>
                <a:ea typeface="Malgun Gothic" panose="020B0503020000020004" pitchFamily="34" charset="-127"/>
              </a:rPr>
              <a:t>Positivity Constraints</a:t>
            </a:r>
          </a:p>
          <a:p>
            <a:pPr marL="342900" indent="-342900">
              <a:buFontTx/>
              <a:buChar char="-"/>
            </a:pPr>
            <a:endParaRPr lang="en-US" sz="3200" dirty="0">
              <a:latin typeface="Malgun Gothic" panose="020B0503020000020004" pitchFamily="34" charset="-127"/>
              <a:ea typeface="Malgun Gothic" panose="020B0503020000020004" pitchFamily="34" charset="-127"/>
            </a:endParaRPr>
          </a:p>
          <a:p>
            <a:pPr marL="342900" indent="-342900">
              <a:buFontTx/>
              <a:buChar char="-"/>
            </a:pPr>
            <a:r>
              <a:rPr lang="en-US" sz="2400" dirty="0" smtClean="0">
                <a:latin typeface="Malgun Gothic" panose="020B0503020000020004" pitchFamily="34" charset="-127"/>
                <a:ea typeface="Malgun Gothic" panose="020B0503020000020004" pitchFamily="34" charset="-127"/>
              </a:rPr>
              <a:t>Dark Energy</a:t>
            </a:r>
          </a:p>
          <a:p>
            <a:pPr marL="342900" indent="-342900">
              <a:buFontTx/>
              <a:buChar char="-"/>
            </a:pPr>
            <a:endParaRPr lang="en-US" sz="1200" dirty="0">
              <a:latin typeface="Malgun Gothic" panose="020B0503020000020004" pitchFamily="34" charset="-127"/>
              <a:ea typeface="Malgun Gothic" panose="020B0503020000020004" pitchFamily="34" charset="-127"/>
            </a:endParaRPr>
          </a:p>
          <a:p>
            <a:pPr marL="342900" indent="-342900">
              <a:buFontTx/>
              <a:buChar char="-"/>
            </a:pPr>
            <a:r>
              <a:rPr lang="en-US" sz="2400" dirty="0" smtClean="0">
                <a:latin typeface="Malgun Gothic" panose="020B0503020000020004" pitchFamily="34" charset="-127"/>
                <a:ea typeface="Malgun Gothic" panose="020B0503020000020004" pitchFamily="34" charset="-127"/>
              </a:rPr>
              <a:t>SMEFT</a:t>
            </a:r>
            <a:endParaRPr lang="en-US" sz="2400" dirty="0">
              <a:latin typeface="Malgun Gothic" panose="020B0503020000020004" pitchFamily="34" charset="-127"/>
              <a:ea typeface="Malgun Gothic" panose="020B0503020000020004" pitchFamily="34" charset="-127"/>
            </a:endParaRPr>
          </a:p>
        </p:txBody>
      </p:sp>
      <p:sp>
        <p:nvSpPr>
          <p:cNvPr id="6145" name="Rectangle 6144"/>
          <p:cNvSpPr/>
          <p:nvPr/>
        </p:nvSpPr>
        <p:spPr>
          <a:xfrm>
            <a:off x="1447800" y="7594871"/>
            <a:ext cx="5693151" cy="369332"/>
          </a:xfrm>
          <a:prstGeom prst="rect">
            <a:avLst/>
          </a:prstGeom>
        </p:spPr>
        <p:txBody>
          <a:bodyPr wrap="square">
            <a:spAutoFit/>
          </a:bodyPr>
          <a:lstStyle/>
          <a:p>
            <a:r>
              <a:rPr lang="en-GB" dirty="0" smtClean="0">
                <a:solidFill>
                  <a:srgbClr val="002060"/>
                </a:solidFill>
                <a:latin typeface="Malgun Gothic" panose="020B0503020000020004" pitchFamily="34" charset="-127"/>
                <a:ea typeface="Malgun Gothic" panose="020B0503020000020004" pitchFamily="34" charset="-127"/>
              </a:rPr>
              <a:t>hep-</a:t>
            </a:r>
            <a:r>
              <a:rPr lang="en-GB" dirty="0" err="1" smtClean="0">
                <a:solidFill>
                  <a:srgbClr val="002060"/>
                </a:solidFill>
                <a:latin typeface="Malgun Gothic" panose="020B0503020000020004" pitchFamily="34" charset="-127"/>
                <a:ea typeface="Malgun Gothic" panose="020B0503020000020004" pitchFamily="34" charset="-127"/>
              </a:rPr>
              <a:t>ph</a:t>
            </a:r>
            <a:r>
              <a:rPr lang="en-GB" dirty="0" smtClean="0">
                <a:solidFill>
                  <a:srgbClr val="002060"/>
                </a:solidFill>
                <a:latin typeface="Malgun Gothic" panose="020B0503020000020004" pitchFamily="34" charset="-127"/>
                <a:ea typeface="Malgun Gothic" panose="020B0503020000020004" pitchFamily="34" charset="-127"/>
              </a:rPr>
              <a:t>/9607351   Donoghue </a:t>
            </a:r>
            <a:endParaRPr lang="en-GB" dirty="0">
              <a:solidFill>
                <a:srgbClr val="002060"/>
              </a:solidFill>
              <a:latin typeface="Malgun Gothic" panose="020B0503020000020004" pitchFamily="34" charset="-127"/>
              <a:ea typeface="Malgun Gothic" panose="020B0503020000020004" pitchFamily="34" charset="-127"/>
            </a:endParaRPr>
          </a:p>
        </p:txBody>
      </p:sp>
      <p:sp>
        <p:nvSpPr>
          <p:cNvPr id="17"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Outline</a:t>
            </a:r>
            <a:endParaRPr lang="en-GB" dirty="0"/>
          </a:p>
        </p:txBody>
      </p:sp>
      <p:sp>
        <p:nvSpPr>
          <p:cNvPr id="11" name="TextBox 10"/>
          <p:cNvSpPr txBox="1"/>
          <p:nvPr/>
        </p:nvSpPr>
        <p:spPr>
          <a:xfrm>
            <a:off x="4341906" y="2557046"/>
            <a:ext cx="4146263" cy="338554"/>
          </a:xfrm>
          <a:prstGeom prst="rect">
            <a:avLst/>
          </a:prstGeom>
          <a:noFill/>
        </p:spPr>
        <p:txBody>
          <a:bodyPr wrap="none" rtlCol="0">
            <a:spAutoFit/>
          </a:bodyPr>
          <a:lstStyle/>
          <a:p>
            <a:r>
              <a:rPr lang="en-US" sz="1600" dirty="0" smtClean="0">
                <a:latin typeface="Malgun Gothic" panose="020B0503020000020004" pitchFamily="34" charset="-127"/>
                <a:ea typeface="Malgun Gothic" panose="020B0503020000020004" pitchFamily="34" charset="-127"/>
              </a:rPr>
              <a:t>VBS parameters improved by factor ~100 </a:t>
            </a:r>
            <a:endParaRPr lang="en-GB" sz="1600" dirty="0">
              <a:latin typeface="Malgun Gothic" panose="020B0503020000020004" pitchFamily="34" charset="-127"/>
              <a:ea typeface="Malgun Gothic" panose="020B0503020000020004" pitchFamily="34" charset="-127"/>
            </a:endParaRPr>
          </a:p>
        </p:txBody>
      </p:sp>
      <p:sp>
        <p:nvSpPr>
          <p:cNvPr id="12" name="TextBox 11"/>
          <p:cNvSpPr txBox="1"/>
          <p:nvPr/>
        </p:nvSpPr>
        <p:spPr>
          <a:xfrm>
            <a:off x="9229299" y="3513891"/>
            <a:ext cx="4988866" cy="1723549"/>
          </a:xfrm>
          <a:prstGeom prst="rect">
            <a:avLst/>
          </a:prstGeom>
          <a:noFill/>
        </p:spPr>
        <p:txBody>
          <a:bodyPr wrap="none" rtlCol="0">
            <a:spAutoFit/>
          </a:bodyPr>
          <a:lstStyle/>
          <a:p>
            <a:r>
              <a:rPr lang="en-GB" sz="1400" dirty="0">
                <a:solidFill>
                  <a:srgbClr val="002060"/>
                </a:solidFill>
                <a:latin typeface="Malgun Gothic" panose="020B0503020000020004" pitchFamily="34" charset="-127"/>
                <a:ea typeface="Malgun Gothic" panose="020B0503020000020004" pitchFamily="34" charset="-127"/>
              </a:rPr>
              <a:t>Donoghue 			 hep-</a:t>
            </a:r>
            <a:r>
              <a:rPr lang="en-GB" sz="1400" dirty="0" err="1">
                <a:solidFill>
                  <a:srgbClr val="002060"/>
                </a:solidFill>
                <a:latin typeface="Malgun Gothic" panose="020B0503020000020004" pitchFamily="34" charset="-127"/>
                <a:ea typeface="Malgun Gothic" panose="020B0503020000020004" pitchFamily="34" charset="-127"/>
              </a:rPr>
              <a:t>ph</a:t>
            </a:r>
            <a:r>
              <a:rPr lang="en-GB" sz="1400" dirty="0">
                <a:solidFill>
                  <a:srgbClr val="002060"/>
                </a:solidFill>
                <a:latin typeface="Malgun Gothic" panose="020B0503020000020004" pitchFamily="34" charset="-127"/>
                <a:ea typeface="Malgun Gothic" panose="020B0503020000020004" pitchFamily="34" charset="-127"/>
              </a:rPr>
              <a:t>/9607351</a:t>
            </a:r>
          </a:p>
          <a:p>
            <a:r>
              <a:rPr lang="en-GB" sz="1200" dirty="0">
                <a:solidFill>
                  <a:srgbClr val="002060"/>
                </a:solidFill>
                <a:latin typeface="Malgun Gothic" panose="020B0503020000020004" pitchFamily="34" charset="-127"/>
                <a:ea typeface="Malgun Gothic" panose="020B0503020000020004" pitchFamily="34" charset="-127"/>
              </a:rPr>
              <a:t>EFTs and Dispersion relations</a:t>
            </a:r>
          </a:p>
          <a:p>
            <a:endParaRPr lang="en-GB" sz="1400" dirty="0">
              <a:solidFill>
                <a:srgbClr val="002060"/>
              </a:solidFill>
              <a:latin typeface="Malgun Gothic" panose="020B0503020000020004" pitchFamily="34" charset="-127"/>
              <a:ea typeface="Malgun Gothic" panose="020B0503020000020004" pitchFamily="34" charset="-127"/>
            </a:endParaRPr>
          </a:p>
          <a:p>
            <a:r>
              <a:rPr lang="en-GB" sz="1400" dirty="0">
                <a:solidFill>
                  <a:srgbClr val="002060"/>
                </a:solidFill>
                <a:latin typeface="Malgun Gothic" panose="020B0503020000020004" pitchFamily="34" charset="-127"/>
                <a:ea typeface="Malgun Gothic" panose="020B0503020000020004" pitchFamily="34" charset="-127"/>
              </a:rPr>
              <a:t>Adams et al., 		 hep-</a:t>
            </a:r>
            <a:r>
              <a:rPr lang="en-GB" sz="1400" dirty="0" err="1">
                <a:solidFill>
                  <a:srgbClr val="002060"/>
                </a:solidFill>
                <a:latin typeface="Malgun Gothic" panose="020B0503020000020004" pitchFamily="34" charset="-127"/>
                <a:ea typeface="Malgun Gothic" panose="020B0503020000020004" pitchFamily="34" charset="-127"/>
              </a:rPr>
              <a:t>th</a:t>
            </a:r>
            <a:r>
              <a:rPr lang="en-GB" sz="1400" dirty="0">
                <a:solidFill>
                  <a:srgbClr val="002060"/>
                </a:solidFill>
                <a:latin typeface="Malgun Gothic" panose="020B0503020000020004" pitchFamily="34" charset="-127"/>
                <a:ea typeface="Malgun Gothic" panose="020B0503020000020004" pitchFamily="34" charset="-127"/>
              </a:rPr>
              <a:t>/0602178</a:t>
            </a:r>
          </a:p>
          <a:p>
            <a:r>
              <a:rPr lang="en-GB" sz="1200" dirty="0">
                <a:solidFill>
                  <a:srgbClr val="002060"/>
                </a:solidFill>
                <a:latin typeface="Malgun Gothic" panose="020B0503020000020004" pitchFamily="34" charset="-127"/>
                <a:ea typeface="Malgun Gothic" panose="020B0503020000020004" pitchFamily="34" charset="-127"/>
              </a:rPr>
              <a:t>Causality, Analyticity and an IR Obstruction to UV Completion</a:t>
            </a:r>
          </a:p>
          <a:p>
            <a:endParaRPr lang="en-US" sz="1400" dirty="0">
              <a:solidFill>
                <a:srgbClr val="002060"/>
              </a:solidFill>
              <a:latin typeface="Malgun Gothic" panose="020B0503020000020004" pitchFamily="34" charset="-127"/>
              <a:ea typeface="Malgun Gothic" panose="020B0503020000020004" pitchFamily="34" charset="-127"/>
            </a:endParaRPr>
          </a:p>
          <a:p>
            <a:r>
              <a:rPr lang="en-GB" sz="1400" dirty="0">
                <a:solidFill>
                  <a:srgbClr val="002060"/>
                </a:solidFill>
                <a:latin typeface="Malgun Gothic" panose="020B0503020000020004" pitchFamily="34" charset="-127"/>
                <a:ea typeface="Malgun Gothic" panose="020B0503020000020004" pitchFamily="34" charset="-127"/>
              </a:rPr>
              <a:t>SM, de </a:t>
            </a:r>
            <a:r>
              <a:rPr lang="en-GB" sz="1400" dirty="0" err="1">
                <a:solidFill>
                  <a:srgbClr val="002060"/>
                </a:solidFill>
                <a:latin typeface="Malgun Gothic" panose="020B0503020000020004" pitchFamily="34" charset="-127"/>
                <a:ea typeface="Malgun Gothic" panose="020B0503020000020004" pitchFamily="34" charset="-127"/>
              </a:rPr>
              <a:t>Rham</a:t>
            </a:r>
            <a:r>
              <a:rPr lang="en-GB" sz="1400" dirty="0">
                <a:solidFill>
                  <a:srgbClr val="002060"/>
                </a:solidFill>
                <a:latin typeface="Malgun Gothic" panose="020B0503020000020004" pitchFamily="34" charset="-127"/>
                <a:ea typeface="Malgun Gothic" panose="020B0503020000020004" pitchFamily="34" charset="-127"/>
              </a:rPr>
              <a:t>, Tolley, Zhou	 1702.06134, 1706.02712</a:t>
            </a:r>
          </a:p>
          <a:p>
            <a:r>
              <a:rPr lang="en-GB" sz="1200" dirty="0">
                <a:solidFill>
                  <a:srgbClr val="002060"/>
                </a:solidFill>
                <a:latin typeface="Malgun Gothic" panose="020B0503020000020004" pitchFamily="34" charset="-127"/>
                <a:ea typeface="Malgun Gothic" panose="020B0503020000020004" pitchFamily="34" charset="-127"/>
              </a:rPr>
              <a:t>Positivity Bounds for Effective Field Theories</a:t>
            </a:r>
          </a:p>
        </p:txBody>
      </p:sp>
      <p:sp>
        <p:nvSpPr>
          <p:cNvPr id="13" name="TextBox 12"/>
          <p:cNvSpPr txBox="1"/>
          <p:nvPr/>
        </p:nvSpPr>
        <p:spPr>
          <a:xfrm>
            <a:off x="9224044" y="187404"/>
            <a:ext cx="3090783" cy="369332"/>
          </a:xfrm>
          <a:prstGeom prst="rect">
            <a:avLst/>
          </a:prstGeom>
          <a:noFill/>
        </p:spPr>
        <p:txBody>
          <a:bodyPr wrap="none" rtlCol="0">
            <a:spAutoFit/>
          </a:bodyPr>
          <a:lstStyle/>
          <a:p>
            <a:r>
              <a:rPr lang="en-US" dirty="0" smtClean="0">
                <a:solidFill>
                  <a:schemeClr val="accent1"/>
                </a:solidFill>
                <a:latin typeface="Malgun Gothic" panose="020B0503020000020004" pitchFamily="34" charset="-127"/>
                <a:ea typeface="Malgun Gothic" panose="020B0503020000020004" pitchFamily="34" charset="-127"/>
              </a:rPr>
              <a:t>Where do they come from?</a:t>
            </a:r>
            <a:endParaRPr lang="en-GB" dirty="0">
              <a:solidFill>
                <a:schemeClr val="accent1"/>
              </a:solidFill>
              <a:latin typeface="Malgun Gothic" panose="020B0503020000020004" pitchFamily="34" charset="-127"/>
              <a:ea typeface="Malgun Gothic" panose="020B0503020000020004" pitchFamily="34" charset="-127"/>
            </a:endParaRPr>
          </a:p>
        </p:txBody>
      </p:sp>
      <p:sp>
        <p:nvSpPr>
          <p:cNvPr id="14" name="TextBox 13"/>
          <p:cNvSpPr txBox="1"/>
          <p:nvPr/>
        </p:nvSpPr>
        <p:spPr>
          <a:xfrm>
            <a:off x="9231535" y="1371600"/>
            <a:ext cx="2458045" cy="369332"/>
          </a:xfrm>
          <a:prstGeom prst="rect">
            <a:avLst/>
          </a:prstGeom>
          <a:noFill/>
        </p:spPr>
        <p:txBody>
          <a:bodyPr wrap="none" rtlCol="0">
            <a:spAutoFit/>
          </a:bodyPr>
          <a:lstStyle/>
          <a:p>
            <a:r>
              <a:rPr lang="en-US" dirty="0" smtClean="0">
                <a:solidFill>
                  <a:schemeClr val="accent1"/>
                </a:solidFill>
                <a:latin typeface="Malgun Gothic" panose="020B0503020000020004" pitchFamily="34" charset="-127"/>
                <a:ea typeface="Malgun Gothic" panose="020B0503020000020004" pitchFamily="34" charset="-127"/>
              </a:rPr>
              <a:t>What good are they?</a:t>
            </a:r>
            <a:endParaRPr lang="en-GB" dirty="0">
              <a:solidFill>
                <a:schemeClr val="accent1"/>
              </a:solidFill>
              <a:latin typeface="Malgun Gothic" panose="020B0503020000020004" pitchFamily="34" charset="-127"/>
              <a:ea typeface="Malgun Gothic" panose="020B0503020000020004" pitchFamily="34" charset="-127"/>
            </a:endParaRPr>
          </a:p>
        </p:txBody>
      </p:sp>
      <p:sp>
        <p:nvSpPr>
          <p:cNvPr id="16" name="Rectangle 15"/>
          <p:cNvSpPr/>
          <p:nvPr/>
        </p:nvSpPr>
        <p:spPr>
          <a:xfrm>
            <a:off x="9300244" y="1676400"/>
            <a:ext cx="2552302" cy="1538883"/>
          </a:xfrm>
          <a:prstGeom prst="rect">
            <a:avLst/>
          </a:prstGeom>
        </p:spPr>
        <p:txBody>
          <a:bodyPr wrap="none">
            <a:spAutoFit/>
          </a:bodyPr>
          <a:lstStyle/>
          <a:p>
            <a:r>
              <a:rPr lang="en-GB" sz="1400" dirty="0" smtClean="0">
                <a:solidFill>
                  <a:srgbClr val="002060"/>
                </a:solidFill>
                <a:latin typeface="Malgun Gothic" panose="020B0503020000020004" pitchFamily="34" charset="-127"/>
                <a:ea typeface="Malgun Gothic" panose="020B0503020000020004" pitchFamily="34" charset="-127"/>
              </a:rPr>
              <a:t>1204.6388</a:t>
            </a:r>
            <a:r>
              <a:rPr lang="en-GB" sz="1400" dirty="0" smtClean="0">
                <a:solidFill>
                  <a:schemeClr val="bg1"/>
                </a:solidFill>
                <a:latin typeface="Malgun Gothic" panose="020B0503020000020004" pitchFamily="34" charset="-127"/>
                <a:ea typeface="Malgun Gothic" panose="020B0503020000020004" pitchFamily="34" charset="-127"/>
              </a:rPr>
              <a:t>0</a:t>
            </a:r>
            <a:r>
              <a:rPr lang="en-GB" sz="1400" dirty="0" smtClean="0">
                <a:solidFill>
                  <a:srgbClr val="002060"/>
                </a:solidFill>
                <a:latin typeface="Malgun Gothic" panose="020B0503020000020004" pitchFamily="34" charset="-127"/>
                <a:ea typeface="Malgun Gothic" panose="020B0503020000020004" pitchFamily="34" charset="-127"/>
              </a:rPr>
              <a:t>    </a:t>
            </a:r>
            <a:r>
              <a:rPr lang="en-GB" sz="1400" dirty="0" err="1" smtClean="0">
                <a:solidFill>
                  <a:srgbClr val="002060"/>
                </a:solidFill>
                <a:latin typeface="Malgun Gothic" panose="020B0503020000020004" pitchFamily="34" charset="-127"/>
                <a:ea typeface="Malgun Gothic" panose="020B0503020000020004" pitchFamily="34" charset="-127"/>
              </a:rPr>
              <a:t>Dvali</a:t>
            </a:r>
            <a:endParaRPr lang="en-GB" sz="1400" dirty="0" smtClean="0">
              <a:solidFill>
                <a:srgbClr val="002060"/>
              </a:solidFill>
              <a:latin typeface="Malgun Gothic" panose="020B0503020000020004" pitchFamily="34" charset="-127"/>
              <a:ea typeface="Malgun Gothic" panose="020B0503020000020004" pitchFamily="34" charset="-127"/>
            </a:endParaRPr>
          </a:p>
          <a:p>
            <a:r>
              <a:rPr lang="en-GB" sz="1400" dirty="0">
                <a:solidFill>
                  <a:srgbClr val="002060"/>
                </a:solidFill>
                <a:latin typeface="Malgun Gothic" panose="020B0503020000020004" pitchFamily="34" charset="-127"/>
                <a:ea typeface="Malgun Gothic" panose="020B0503020000020004" pitchFamily="34" charset="-127"/>
              </a:rPr>
              <a:t>1502.07304    </a:t>
            </a:r>
            <a:r>
              <a:rPr lang="en-GB" sz="1400" dirty="0" smtClean="0">
                <a:solidFill>
                  <a:srgbClr val="002060"/>
                </a:solidFill>
                <a:latin typeface="Malgun Gothic" panose="020B0503020000020004" pitchFamily="34" charset="-127"/>
                <a:ea typeface="Malgun Gothic" panose="020B0503020000020004" pitchFamily="34" charset="-127"/>
              </a:rPr>
              <a:t>Baumann </a:t>
            </a:r>
            <a:r>
              <a:rPr lang="en-GB" sz="1400" dirty="0">
                <a:solidFill>
                  <a:srgbClr val="002060"/>
                </a:solidFill>
                <a:latin typeface="Malgun Gothic" panose="020B0503020000020004" pitchFamily="34" charset="-127"/>
                <a:ea typeface="Malgun Gothic" panose="020B0503020000020004" pitchFamily="34" charset="-127"/>
              </a:rPr>
              <a:t>et al</a:t>
            </a:r>
          </a:p>
          <a:p>
            <a:r>
              <a:rPr lang="en-GB" sz="1400" dirty="0" smtClean="0">
                <a:solidFill>
                  <a:srgbClr val="002060"/>
                </a:solidFill>
                <a:latin typeface="Malgun Gothic" panose="020B0503020000020004" pitchFamily="34" charset="-127"/>
                <a:ea typeface="Malgun Gothic" panose="020B0503020000020004" pitchFamily="34" charset="-127"/>
              </a:rPr>
              <a:t>1702.08577    SM et al</a:t>
            </a:r>
          </a:p>
          <a:p>
            <a:endParaRPr lang="en-GB" sz="500" dirty="0" smtClean="0">
              <a:solidFill>
                <a:srgbClr val="002060"/>
              </a:solidFill>
              <a:latin typeface="Malgun Gothic" panose="020B0503020000020004" pitchFamily="34" charset="-127"/>
              <a:ea typeface="Malgun Gothic" panose="020B0503020000020004" pitchFamily="34" charset="-127"/>
            </a:endParaRPr>
          </a:p>
          <a:p>
            <a:r>
              <a:rPr lang="en-GB" sz="1400" dirty="0" smtClean="0">
                <a:solidFill>
                  <a:srgbClr val="002060"/>
                </a:solidFill>
                <a:latin typeface="Malgun Gothic" panose="020B0503020000020004" pitchFamily="34" charset="-127"/>
                <a:ea typeface="Malgun Gothic" panose="020B0503020000020004" pitchFamily="34" charset="-127"/>
              </a:rPr>
              <a:t> 0802.4081    Adams </a:t>
            </a:r>
            <a:r>
              <a:rPr lang="en-GB" sz="1400" dirty="0">
                <a:solidFill>
                  <a:srgbClr val="002060"/>
                </a:solidFill>
                <a:latin typeface="Malgun Gothic" panose="020B0503020000020004" pitchFamily="34" charset="-127"/>
                <a:ea typeface="Malgun Gothic" panose="020B0503020000020004" pitchFamily="34" charset="-127"/>
              </a:rPr>
              <a:t>et al</a:t>
            </a:r>
          </a:p>
          <a:p>
            <a:endParaRPr lang="en-GB" sz="500" dirty="0" smtClean="0">
              <a:solidFill>
                <a:srgbClr val="002060"/>
              </a:solidFill>
              <a:latin typeface="Malgun Gothic" panose="020B0503020000020004" pitchFamily="34" charset="-127"/>
              <a:ea typeface="Malgun Gothic" panose="020B0503020000020004" pitchFamily="34" charset="-127"/>
            </a:endParaRPr>
          </a:p>
          <a:p>
            <a:r>
              <a:rPr lang="en-GB" sz="1400" dirty="0" smtClean="0">
                <a:solidFill>
                  <a:srgbClr val="002060"/>
                </a:solidFill>
                <a:latin typeface="Malgun Gothic" panose="020B0503020000020004" pitchFamily="34" charset="-127"/>
                <a:ea typeface="Malgun Gothic" panose="020B0503020000020004" pitchFamily="34" charset="-127"/>
              </a:rPr>
              <a:t>1405.2960     </a:t>
            </a:r>
            <a:r>
              <a:rPr lang="en-GB" sz="1400" dirty="0" err="1" smtClean="0">
                <a:solidFill>
                  <a:srgbClr val="002060"/>
                </a:solidFill>
                <a:latin typeface="Malgun Gothic" panose="020B0503020000020004" pitchFamily="34" charset="-127"/>
                <a:ea typeface="Malgun Gothic" panose="020B0503020000020004" pitchFamily="34" charset="-127"/>
              </a:rPr>
              <a:t>Bellazzini</a:t>
            </a:r>
            <a:r>
              <a:rPr lang="en-GB" sz="1400" dirty="0" smtClean="0">
                <a:solidFill>
                  <a:srgbClr val="002060"/>
                </a:solidFill>
                <a:latin typeface="Malgun Gothic" panose="020B0503020000020004" pitchFamily="34" charset="-127"/>
                <a:ea typeface="Malgun Gothic" panose="020B0503020000020004" pitchFamily="34" charset="-127"/>
              </a:rPr>
              <a:t> </a:t>
            </a:r>
            <a:r>
              <a:rPr lang="en-GB" sz="1400" dirty="0">
                <a:solidFill>
                  <a:srgbClr val="002060"/>
                </a:solidFill>
                <a:latin typeface="Malgun Gothic" panose="020B0503020000020004" pitchFamily="34" charset="-127"/>
                <a:ea typeface="Malgun Gothic" panose="020B0503020000020004" pitchFamily="34" charset="-127"/>
              </a:rPr>
              <a:t>et al</a:t>
            </a:r>
          </a:p>
          <a:p>
            <a:r>
              <a:rPr lang="en-GB" sz="1400" dirty="0" smtClean="0">
                <a:solidFill>
                  <a:srgbClr val="002060"/>
                </a:solidFill>
                <a:latin typeface="Malgun Gothic" panose="020B0503020000020004" pitchFamily="34" charset="-127"/>
                <a:ea typeface="Malgun Gothic" panose="020B0503020000020004" pitchFamily="34" charset="-127"/>
              </a:rPr>
              <a:t>1808.00010   Zhang, Zhou</a:t>
            </a:r>
          </a:p>
        </p:txBody>
      </p:sp>
      <p:sp>
        <p:nvSpPr>
          <p:cNvPr id="18" name="Rectangle 17"/>
          <p:cNvSpPr/>
          <p:nvPr/>
        </p:nvSpPr>
        <p:spPr>
          <a:xfrm>
            <a:off x="12166787" y="1676400"/>
            <a:ext cx="2475358" cy="1600438"/>
          </a:xfrm>
          <a:prstGeom prst="rect">
            <a:avLst/>
          </a:prstGeom>
        </p:spPr>
        <p:txBody>
          <a:bodyPr wrap="none">
            <a:spAutoFit/>
          </a:bodyPr>
          <a:lstStyle/>
          <a:p>
            <a:r>
              <a:rPr lang="en-GB" sz="1400" dirty="0" smtClean="0">
                <a:solidFill>
                  <a:srgbClr val="002060"/>
                </a:solidFill>
                <a:latin typeface="Malgun Gothic" panose="020B0503020000020004" pitchFamily="34" charset="-127"/>
                <a:ea typeface="Malgun Gothic" panose="020B0503020000020004" pitchFamily="34" charset="-127"/>
              </a:rPr>
              <a:t>1509.00851   </a:t>
            </a:r>
            <a:r>
              <a:rPr lang="en-GB" sz="1400" dirty="0" err="1" smtClean="0">
                <a:solidFill>
                  <a:srgbClr val="002060"/>
                </a:solidFill>
                <a:latin typeface="Malgun Gothic" panose="020B0503020000020004" pitchFamily="34" charset="-127"/>
                <a:ea typeface="Malgun Gothic" panose="020B0503020000020004" pitchFamily="34" charset="-127"/>
              </a:rPr>
              <a:t>Bellazzini</a:t>
            </a:r>
            <a:r>
              <a:rPr lang="en-GB" sz="1400" dirty="0" smtClean="0">
                <a:solidFill>
                  <a:srgbClr val="002060"/>
                </a:solidFill>
                <a:latin typeface="Malgun Gothic" panose="020B0503020000020004" pitchFamily="34" charset="-127"/>
                <a:ea typeface="Malgun Gothic" panose="020B0503020000020004" pitchFamily="34" charset="-127"/>
              </a:rPr>
              <a:t> </a:t>
            </a:r>
            <a:r>
              <a:rPr lang="en-GB" sz="1400" dirty="0">
                <a:solidFill>
                  <a:srgbClr val="002060"/>
                </a:solidFill>
                <a:latin typeface="Malgun Gothic" panose="020B0503020000020004" pitchFamily="34" charset="-127"/>
                <a:ea typeface="Malgun Gothic" panose="020B0503020000020004" pitchFamily="34" charset="-127"/>
              </a:rPr>
              <a:t>et </a:t>
            </a:r>
            <a:r>
              <a:rPr lang="en-GB" sz="1400" dirty="0" smtClean="0">
                <a:solidFill>
                  <a:srgbClr val="002060"/>
                </a:solidFill>
                <a:latin typeface="Malgun Gothic" panose="020B0503020000020004" pitchFamily="34" charset="-127"/>
                <a:ea typeface="Malgun Gothic" panose="020B0503020000020004" pitchFamily="34" charset="-127"/>
              </a:rPr>
              <a:t>al</a:t>
            </a:r>
          </a:p>
          <a:p>
            <a:r>
              <a:rPr lang="en-GB" sz="1400" dirty="0" smtClean="0">
                <a:solidFill>
                  <a:srgbClr val="002060"/>
                </a:solidFill>
                <a:latin typeface="Malgun Gothic" panose="020B0503020000020004" pitchFamily="34" charset="-127"/>
                <a:ea typeface="Malgun Gothic" panose="020B0503020000020004" pitchFamily="34" charset="-127"/>
              </a:rPr>
              <a:t>1601.04068</a:t>
            </a:r>
            <a:r>
              <a:rPr lang="en-GB" sz="1400" dirty="0">
                <a:solidFill>
                  <a:srgbClr val="002060"/>
                </a:solidFill>
                <a:latin typeface="Malgun Gothic" panose="020B0503020000020004" pitchFamily="34" charset="-127"/>
                <a:ea typeface="Malgun Gothic" panose="020B0503020000020004" pitchFamily="34" charset="-127"/>
              </a:rPr>
              <a:t>  </a:t>
            </a:r>
            <a:r>
              <a:rPr lang="en-GB" sz="1400" dirty="0" smtClean="0">
                <a:solidFill>
                  <a:srgbClr val="002060"/>
                </a:solidFill>
                <a:latin typeface="Malgun Gothic" panose="020B0503020000020004" pitchFamily="34" charset="-127"/>
                <a:ea typeface="Malgun Gothic" panose="020B0503020000020004" pitchFamily="34" charset="-127"/>
              </a:rPr>
              <a:t> Cheung </a:t>
            </a:r>
            <a:r>
              <a:rPr lang="en-GB" sz="1400" dirty="0">
                <a:solidFill>
                  <a:srgbClr val="002060"/>
                </a:solidFill>
                <a:latin typeface="Malgun Gothic" panose="020B0503020000020004" pitchFamily="34" charset="-127"/>
                <a:ea typeface="Malgun Gothic" panose="020B0503020000020004" pitchFamily="34" charset="-127"/>
              </a:rPr>
              <a:t>et </a:t>
            </a:r>
            <a:r>
              <a:rPr lang="en-GB" sz="1400" dirty="0" smtClean="0">
                <a:solidFill>
                  <a:srgbClr val="002060"/>
                </a:solidFill>
                <a:latin typeface="Malgun Gothic" panose="020B0503020000020004" pitchFamily="34" charset="-127"/>
                <a:ea typeface="Malgun Gothic" panose="020B0503020000020004" pitchFamily="34" charset="-127"/>
              </a:rPr>
              <a:t>al</a:t>
            </a:r>
          </a:p>
          <a:p>
            <a:r>
              <a:rPr lang="en-GB" sz="1400" dirty="0" smtClean="0">
                <a:solidFill>
                  <a:srgbClr val="002060"/>
                </a:solidFill>
                <a:latin typeface="Malgun Gothic" panose="020B0503020000020004" pitchFamily="34" charset="-127"/>
                <a:ea typeface="Malgun Gothic" panose="020B0503020000020004" pitchFamily="34" charset="-127"/>
              </a:rPr>
              <a:t>1607.06084   </a:t>
            </a:r>
            <a:r>
              <a:rPr lang="en-GB" sz="1400" dirty="0" err="1" smtClean="0">
                <a:solidFill>
                  <a:srgbClr val="002060"/>
                </a:solidFill>
                <a:latin typeface="Malgun Gothic" panose="020B0503020000020004" pitchFamily="34" charset="-127"/>
                <a:ea typeface="Malgun Gothic" panose="020B0503020000020004" pitchFamily="34" charset="-127"/>
              </a:rPr>
              <a:t>Bonifacio</a:t>
            </a:r>
            <a:r>
              <a:rPr lang="en-GB" sz="1400" dirty="0" smtClean="0">
                <a:solidFill>
                  <a:srgbClr val="002060"/>
                </a:solidFill>
                <a:latin typeface="Malgun Gothic" panose="020B0503020000020004" pitchFamily="34" charset="-127"/>
                <a:ea typeface="Malgun Gothic" panose="020B0503020000020004" pitchFamily="34" charset="-127"/>
              </a:rPr>
              <a:t> et al</a:t>
            </a:r>
            <a:endParaRPr lang="en-GB" sz="1400" dirty="0">
              <a:solidFill>
                <a:srgbClr val="002060"/>
              </a:solidFill>
              <a:latin typeface="Malgun Gothic" panose="020B0503020000020004" pitchFamily="34" charset="-127"/>
              <a:ea typeface="Malgun Gothic" panose="020B0503020000020004" pitchFamily="34" charset="-127"/>
            </a:endParaRPr>
          </a:p>
          <a:p>
            <a:r>
              <a:rPr lang="en-GB" sz="1400" dirty="0" smtClean="0">
                <a:solidFill>
                  <a:srgbClr val="002060"/>
                </a:solidFill>
                <a:latin typeface="Malgun Gothic" panose="020B0503020000020004" pitchFamily="34" charset="-127"/>
                <a:ea typeface="Malgun Gothic" panose="020B0503020000020004" pitchFamily="34" charset="-127"/>
              </a:rPr>
              <a:t>1608.02942</a:t>
            </a:r>
            <a:r>
              <a:rPr lang="en-GB" sz="1400" dirty="0">
                <a:solidFill>
                  <a:srgbClr val="002060"/>
                </a:solidFill>
                <a:latin typeface="Malgun Gothic" panose="020B0503020000020004" pitchFamily="34" charset="-127"/>
                <a:ea typeface="Malgun Gothic" panose="020B0503020000020004" pitchFamily="34" charset="-127"/>
              </a:rPr>
              <a:t>  </a:t>
            </a:r>
            <a:r>
              <a:rPr lang="en-GB" sz="1400" dirty="0" smtClean="0">
                <a:solidFill>
                  <a:srgbClr val="002060"/>
                </a:solidFill>
                <a:latin typeface="Malgun Gothic" panose="020B0503020000020004" pitchFamily="34" charset="-127"/>
                <a:ea typeface="Malgun Gothic" panose="020B0503020000020004" pitchFamily="34" charset="-127"/>
              </a:rPr>
              <a:t> Cheung </a:t>
            </a:r>
            <a:r>
              <a:rPr lang="en-GB" sz="1400" dirty="0">
                <a:solidFill>
                  <a:srgbClr val="002060"/>
                </a:solidFill>
                <a:latin typeface="Malgun Gothic" panose="020B0503020000020004" pitchFamily="34" charset="-127"/>
                <a:ea typeface="Malgun Gothic" panose="020B0503020000020004" pitchFamily="34" charset="-127"/>
              </a:rPr>
              <a:t>et </a:t>
            </a:r>
            <a:r>
              <a:rPr lang="en-GB" sz="1400" dirty="0" smtClean="0">
                <a:solidFill>
                  <a:srgbClr val="002060"/>
                </a:solidFill>
                <a:latin typeface="Malgun Gothic" panose="020B0503020000020004" pitchFamily="34" charset="-127"/>
                <a:ea typeface="Malgun Gothic" panose="020B0503020000020004" pitchFamily="34" charset="-127"/>
              </a:rPr>
              <a:t>al</a:t>
            </a:r>
          </a:p>
          <a:p>
            <a:r>
              <a:rPr lang="en-GB" sz="1400" dirty="0" smtClean="0">
                <a:solidFill>
                  <a:srgbClr val="002060"/>
                </a:solidFill>
                <a:latin typeface="Malgun Gothic" panose="020B0503020000020004" pitchFamily="34" charset="-127"/>
                <a:ea typeface="Malgun Gothic" panose="020B0503020000020004" pitchFamily="34" charset="-127"/>
              </a:rPr>
              <a:t>1710.02539   </a:t>
            </a:r>
            <a:r>
              <a:rPr lang="en-GB" sz="1400" dirty="0" err="1" smtClean="0">
                <a:solidFill>
                  <a:srgbClr val="002060"/>
                </a:solidFill>
                <a:latin typeface="Malgun Gothic" panose="020B0503020000020004" pitchFamily="34" charset="-127"/>
                <a:ea typeface="Malgun Gothic" panose="020B0503020000020004" pitchFamily="34" charset="-127"/>
              </a:rPr>
              <a:t>Bellazzini</a:t>
            </a:r>
            <a:endParaRPr lang="en-GB" sz="1400" dirty="0" smtClean="0">
              <a:solidFill>
                <a:srgbClr val="002060"/>
              </a:solidFill>
              <a:latin typeface="Malgun Gothic" panose="020B0503020000020004" pitchFamily="34" charset="-127"/>
              <a:ea typeface="Malgun Gothic" panose="020B0503020000020004" pitchFamily="34" charset="-127"/>
            </a:endParaRPr>
          </a:p>
          <a:p>
            <a:r>
              <a:rPr lang="en-GB" sz="1400" dirty="0" smtClean="0">
                <a:solidFill>
                  <a:srgbClr val="002060"/>
                </a:solidFill>
                <a:latin typeface="Malgun Gothic" panose="020B0503020000020004" pitchFamily="34" charset="-127"/>
                <a:ea typeface="Malgun Gothic" panose="020B0503020000020004" pitchFamily="34" charset="-127"/>
              </a:rPr>
              <a:t>1710.09611   SM et al</a:t>
            </a:r>
          </a:p>
          <a:p>
            <a:r>
              <a:rPr lang="en-GB" sz="1400" dirty="0">
                <a:solidFill>
                  <a:srgbClr val="002060"/>
                </a:solidFill>
                <a:latin typeface="Malgun Gothic" panose="020B0503020000020004" pitchFamily="34" charset="-127"/>
                <a:ea typeface="Malgun Gothic" panose="020B0503020000020004" pitchFamily="34" charset="-127"/>
              </a:rPr>
              <a:t>1804.10624   SM et </a:t>
            </a:r>
            <a:r>
              <a:rPr lang="en-GB" sz="1400" dirty="0" smtClean="0">
                <a:solidFill>
                  <a:srgbClr val="002060"/>
                </a:solidFill>
                <a:latin typeface="Malgun Gothic" panose="020B0503020000020004" pitchFamily="34" charset="-127"/>
                <a:ea typeface="Malgun Gothic" panose="020B0503020000020004" pitchFamily="34" charset="-127"/>
              </a:rPr>
              <a:t>al</a:t>
            </a:r>
            <a:endParaRPr lang="en-GB" sz="1400" dirty="0">
              <a:solidFill>
                <a:srgbClr val="002060"/>
              </a:solidFill>
              <a:latin typeface="Malgun Gothic" panose="020B0503020000020004" pitchFamily="34" charset="-127"/>
              <a:ea typeface="Malgun Gothic" panose="020B0503020000020004" pitchFamily="34" charset="-127"/>
            </a:endParaRPr>
          </a:p>
        </p:txBody>
      </p:sp>
      <p:sp>
        <p:nvSpPr>
          <p:cNvPr id="19" name="Rectangle 18"/>
          <p:cNvSpPr/>
          <p:nvPr/>
        </p:nvSpPr>
        <p:spPr>
          <a:xfrm>
            <a:off x="9323382" y="556736"/>
            <a:ext cx="6526974" cy="738664"/>
          </a:xfrm>
          <a:prstGeom prst="rect">
            <a:avLst/>
          </a:prstGeom>
        </p:spPr>
        <p:txBody>
          <a:bodyPr wrap="square">
            <a:spAutoFit/>
          </a:bodyPr>
          <a:lstStyle/>
          <a:p>
            <a:r>
              <a:rPr lang="en-GB" sz="1400" dirty="0">
                <a:solidFill>
                  <a:srgbClr val="002060"/>
                </a:solidFill>
                <a:latin typeface="Malgun Gothic" panose="020B0503020000020004" pitchFamily="34" charset="-127"/>
                <a:ea typeface="Malgun Gothic" panose="020B0503020000020004" pitchFamily="34" charset="-127"/>
              </a:rPr>
              <a:t>hep-</a:t>
            </a:r>
            <a:r>
              <a:rPr lang="en-GB" sz="1400" dirty="0" err="1">
                <a:solidFill>
                  <a:srgbClr val="002060"/>
                </a:solidFill>
                <a:latin typeface="Malgun Gothic" panose="020B0503020000020004" pitchFamily="34" charset="-127"/>
                <a:ea typeface="Malgun Gothic" panose="020B0503020000020004" pitchFamily="34" charset="-127"/>
              </a:rPr>
              <a:t>ph</a:t>
            </a:r>
            <a:r>
              <a:rPr lang="en-GB" sz="1400" dirty="0">
                <a:solidFill>
                  <a:srgbClr val="002060"/>
                </a:solidFill>
                <a:latin typeface="Malgun Gothic" panose="020B0503020000020004" pitchFamily="34" charset="-127"/>
                <a:ea typeface="Malgun Gothic" panose="020B0503020000020004" pitchFamily="34" charset="-127"/>
              </a:rPr>
              <a:t>/9607351 </a:t>
            </a:r>
            <a:r>
              <a:rPr lang="en-GB" sz="1400" dirty="0" smtClean="0">
                <a:solidFill>
                  <a:srgbClr val="002060"/>
                </a:solidFill>
                <a:latin typeface="Malgun Gothic" panose="020B0503020000020004" pitchFamily="34" charset="-127"/>
                <a:ea typeface="Malgun Gothic" panose="020B0503020000020004" pitchFamily="34" charset="-127"/>
              </a:rPr>
              <a:t> Donoghue 	  1605.06111   </a:t>
            </a:r>
            <a:r>
              <a:rPr lang="en-GB" sz="1400" dirty="0" err="1" smtClean="0">
                <a:solidFill>
                  <a:srgbClr val="002060"/>
                </a:solidFill>
                <a:latin typeface="Malgun Gothic" panose="020B0503020000020004" pitchFamily="34" charset="-127"/>
                <a:ea typeface="Malgun Gothic" panose="020B0503020000020004" pitchFamily="34" charset="-127"/>
              </a:rPr>
              <a:t>Bellazzini</a:t>
            </a:r>
            <a:r>
              <a:rPr lang="en-GB" sz="1400" dirty="0" smtClean="0">
                <a:solidFill>
                  <a:srgbClr val="002060"/>
                </a:solidFill>
                <a:latin typeface="Malgun Gothic" panose="020B0503020000020004" pitchFamily="34" charset="-127"/>
                <a:ea typeface="Malgun Gothic" panose="020B0503020000020004" pitchFamily="34" charset="-127"/>
              </a:rPr>
              <a:t> </a:t>
            </a:r>
          </a:p>
          <a:p>
            <a:r>
              <a:rPr lang="en-GB" sz="1400" b="1" dirty="0" smtClean="0">
                <a:solidFill>
                  <a:srgbClr val="002060"/>
                </a:solidFill>
                <a:latin typeface="Malgun Gothic" panose="020B0503020000020004" pitchFamily="34" charset="-127"/>
                <a:ea typeface="Malgun Gothic" panose="020B0503020000020004" pitchFamily="34" charset="-127"/>
              </a:rPr>
              <a:t>hep-</a:t>
            </a:r>
            <a:r>
              <a:rPr lang="en-GB" sz="1400" b="1" dirty="0" err="1" smtClean="0">
                <a:solidFill>
                  <a:srgbClr val="002060"/>
                </a:solidFill>
                <a:latin typeface="Malgun Gothic" panose="020B0503020000020004" pitchFamily="34" charset="-127"/>
                <a:ea typeface="Malgun Gothic" panose="020B0503020000020004" pitchFamily="34" charset="-127"/>
              </a:rPr>
              <a:t>th</a:t>
            </a:r>
            <a:r>
              <a:rPr lang="en-GB" sz="1400" b="1" dirty="0" smtClean="0">
                <a:solidFill>
                  <a:srgbClr val="002060"/>
                </a:solidFill>
                <a:latin typeface="Malgun Gothic" panose="020B0503020000020004" pitchFamily="34" charset="-127"/>
                <a:ea typeface="Malgun Gothic" panose="020B0503020000020004" pitchFamily="34" charset="-127"/>
              </a:rPr>
              <a:t>/0602178   Adams </a:t>
            </a:r>
            <a:r>
              <a:rPr lang="en-GB" sz="1400" b="1" dirty="0">
                <a:solidFill>
                  <a:srgbClr val="002060"/>
                </a:solidFill>
                <a:latin typeface="Malgun Gothic" panose="020B0503020000020004" pitchFamily="34" charset="-127"/>
                <a:ea typeface="Malgun Gothic" panose="020B0503020000020004" pitchFamily="34" charset="-127"/>
              </a:rPr>
              <a:t>et </a:t>
            </a:r>
            <a:r>
              <a:rPr lang="en-GB" sz="1400" b="1" dirty="0" smtClean="0">
                <a:solidFill>
                  <a:srgbClr val="002060"/>
                </a:solidFill>
                <a:latin typeface="Malgun Gothic" panose="020B0503020000020004" pitchFamily="34" charset="-127"/>
                <a:ea typeface="Malgun Gothic" panose="020B0503020000020004" pitchFamily="34" charset="-127"/>
              </a:rPr>
              <a:t>al</a:t>
            </a:r>
            <a:r>
              <a:rPr lang="en-GB" sz="1400" dirty="0" smtClean="0">
                <a:solidFill>
                  <a:srgbClr val="002060"/>
                </a:solidFill>
                <a:latin typeface="Malgun Gothic" panose="020B0503020000020004" pitchFamily="34" charset="-127"/>
                <a:ea typeface="Malgun Gothic" panose="020B0503020000020004" pitchFamily="34" charset="-127"/>
              </a:rPr>
              <a:t>	  1702.06134   SM et al</a:t>
            </a:r>
          </a:p>
          <a:p>
            <a:r>
              <a:rPr lang="en-GB" sz="1400" dirty="0" smtClean="0">
                <a:solidFill>
                  <a:srgbClr val="002060"/>
                </a:solidFill>
                <a:latin typeface="Malgun Gothic" panose="020B0503020000020004" pitchFamily="34" charset="-127"/>
                <a:ea typeface="Malgun Gothic" panose="020B0503020000020004" pitchFamily="34" charset="-127"/>
              </a:rPr>
              <a:t>hep-</a:t>
            </a:r>
            <a:r>
              <a:rPr lang="en-GB" sz="1400" dirty="0" err="1" smtClean="0">
                <a:solidFill>
                  <a:srgbClr val="002060"/>
                </a:solidFill>
                <a:latin typeface="Malgun Gothic" panose="020B0503020000020004" pitchFamily="34" charset="-127"/>
                <a:ea typeface="Malgun Gothic" panose="020B0503020000020004" pitchFamily="34" charset="-127"/>
              </a:rPr>
              <a:t>th</a:t>
            </a:r>
            <a:r>
              <a:rPr lang="en-GB" sz="1400" dirty="0" smtClean="0">
                <a:solidFill>
                  <a:srgbClr val="002060"/>
                </a:solidFill>
                <a:latin typeface="Malgun Gothic" panose="020B0503020000020004" pitchFamily="34" charset="-127"/>
                <a:ea typeface="Malgun Gothic" panose="020B0503020000020004" pitchFamily="34" charset="-127"/>
              </a:rPr>
              <a:t>/0609159   Jenkins et al 	  1706.02712   SM et al</a:t>
            </a:r>
            <a:endParaRPr lang="en-GB" sz="1400" dirty="0">
              <a:solidFill>
                <a:srgbClr val="002060"/>
              </a:solidFill>
              <a:latin typeface="Malgun Gothic" panose="020B0503020000020004" pitchFamily="34" charset="-127"/>
              <a:ea typeface="Malgun Gothic" panose="020B0503020000020004" pitchFamily="34" charset="-127"/>
            </a:endParaRPr>
          </a:p>
        </p:txBody>
      </p:sp>
      <p:sp>
        <p:nvSpPr>
          <p:cNvPr id="20" name="Rectangle 19"/>
          <p:cNvSpPr/>
          <p:nvPr/>
        </p:nvSpPr>
        <p:spPr>
          <a:xfrm>
            <a:off x="3891455" y="3790652"/>
            <a:ext cx="5252545" cy="2062103"/>
          </a:xfrm>
          <a:prstGeom prst="rect">
            <a:avLst/>
          </a:prstGeom>
        </p:spPr>
        <p:txBody>
          <a:bodyPr wrap="square">
            <a:spAutoFit/>
          </a:bodyPr>
          <a:lstStyle/>
          <a:p>
            <a:r>
              <a:rPr lang="en-GB" dirty="0" smtClean="0">
                <a:solidFill>
                  <a:schemeClr val="tx2">
                    <a:lumMod val="50000"/>
                  </a:schemeClr>
                </a:solidFill>
                <a:latin typeface="Malgun Gothic" panose="020B0503020000020004" pitchFamily="34" charset="-127"/>
                <a:ea typeface="Malgun Gothic" panose="020B0503020000020004" pitchFamily="34" charset="-127"/>
              </a:rPr>
              <a:t>hep-</a:t>
            </a:r>
            <a:r>
              <a:rPr lang="en-GB" dirty="0" err="1" smtClean="0">
                <a:solidFill>
                  <a:schemeClr val="tx2">
                    <a:lumMod val="50000"/>
                  </a:schemeClr>
                </a:solidFill>
                <a:latin typeface="Malgun Gothic" panose="020B0503020000020004" pitchFamily="34" charset="-127"/>
                <a:ea typeface="Malgun Gothic" panose="020B0503020000020004" pitchFamily="34" charset="-127"/>
              </a:rPr>
              <a:t>th</a:t>
            </a:r>
            <a:r>
              <a:rPr lang="en-GB" dirty="0" smtClean="0">
                <a:solidFill>
                  <a:schemeClr val="tx2">
                    <a:lumMod val="50000"/>
                  </a:schemeClr>
                </a:solidFill>
                <a:latin typeface="Malgun Gothic" panose="020B0503020000020004" pitchFamily="34" charset="-127"/>
                <a:ea typeface="Malgun Gothic" panose="020B0503020000020004" pitchFamily="34" charset="-127"/>
              </a:rPr>
              <a:t>/0602178 	</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Adams, </a:t>
            </a:r>
            <a:r>
              <a:rPr lang="en-GB" sz="1600" dirty="0" err="1" smtClean="0">
                <a:solidFill>
                  <a:schemeClr val="tx2">
                    <a:lumMod val="50000"/>
                  </a:schemeClr>
                </a:solidFill>
                <a:latin typeface="Malgun Gothic" panose="020B0503020000020004" pitchFamily="34" charset="-127"/>
                <a:ea typeface="Malgun Gothic" panose="020B0503020000020004" pitchFamily="34" charset="-127"/>
              </a:rPr>
              <a:t>Arkani-Hamed</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 </a:t>
            </a:r>
            <a:r>
              <a:rPr lang="en-GB" sz="1600" dirty="0" err="1" smtClean="0">
                <a:solidFill>
                  <a:schemeClr val="tx2">
                    <a:lumMod val="50000"/>
                  </a:schemeClr>
                </a:solidFill>
                <a:latin typeface="Malgun Gothic" panose="020B0503020000020004" pitchFamily="34" charset="-127"/>
                <a:ea typeface="Malgun Gothic" panose="020B0503020000020004" pitchFamily="34" charset="-127"/>
              </a:rPr>
              <a:t>Dubovsky</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 		</a:t>
            </a:r>
            <a:r>
              <a:rPr lang="en-GB" sz="1600" dirty="0" err="1" smtClean="0">
                <a:solidFill>
                  <a:schemeClr val="tx2">
                    <a:lumMod val="50000"/>
                  </a:schemeClr>
                </a:solidFill>
                <a:latin typeface="Malgun Gothic" panose="020B0503020000020004" pitchFamily="34" charset="-127"/>
                <a:ea typeface="Malgun Gothic" panose="020B0503020000020004" pitchFamily="34" charset="-127"/>
              </a:rPr>
              <a:t>Nicolis</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 </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Rattazzi</a:t>
            </a:r>
          </a:p>
          <a:p>
            <a:endParaRPr lang="en-GB" sz="500" dirty="0" smtClean="0">
              <a:solidFill>
                <a:schemeClr val="tx2">
                  <a:lumMod val="50000"/>
                </a:schemeClr>
              </a:solidFill>
              <a:latin typeface="Malgun Gothic" panose="020B0503020000020004" pitchFamily="34" charset="-127"/>
              <a:ea typeface="Malgun Gothic" panose="020B0503020000020004" pitchFamily="34" charset="-127"/>
            </a:endParaRPr>
          </a:p>
          <a:p>
            <a:r>
              <a:rPr lang="en-GB" dirty="0" smtClean="0">
                <a:solidFill>
                  <a:schemeClr val="tx2">
                    <a:lumMod val="50000"/>
                  </a:schemeClr>
                </a:solidFill>
                <a:latin typeface="Malgun Gothic" panose="020B0503020000020004" pitchFamily="34" charset="-127"/>
                <a:ea typeface="Malgun Gothic" panose="020B0503020000020004" pitchFamily="34" charset="-127"/>
              </a:rPr>
              <a:t>1702.06134      	</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de </a:t>
            </a:r>
            <a:r>
              <a:rPr lang="en-GB" sz="1600" dirty="0" err="1" smtClean="0">
                <a:solidFill>
                  <a:schemeClr val="tx2">
                    <a:lumMod val="50000"/>
                  </a:schemeClr>
                </a:solidFill>
                <a:latin typeface="Malgun Gothic" panose="020B0503020000020004" pitchFamily="34" charset="-127"/>
                <a:ea typeface="Malgun Gothic" panose="020B0503020000020004" pitchFamily="34" charset="-127"/>
              </a:rPr>
              <a:t>Rham</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 SM, </a:t>
            </a:r>
            <a:r>
              <a:rPr lang="en-GB" sz="1600" dirty="0" err="1" smtClean="0">
                <a:solidFill>
                  <a:schemeClr val="tx2">
                    <a:lumMod val="50000"/>
                  </a:schemeClr>
                </a:solidFill>
                <a:latin typeface="Malgun Gothic" panose="020B0503020000020004" pitchFamily="34" charset="-127"/>
                <a:ea typeface="Malgun Gothic" panose="020B0503020000020004" pitchFamily="34" charset="-127"/>
              </a:rPr>
              <a:t>Tolley</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 Zhou</a:t>
            </a:r>
          </a:p>
          <a:p>
            <a:endParaRPr lang="en-US" dirty="0" smtClean="0">
              <a:solidFill>
                <a:schemeClr val="tx2">
                  <a:lumMod val="50000"/>
                </a:schemeClr>
              </a:solidFill>
              <a:latin typeface="Malgun Gothic" panose="020B0503020000020004" pitchFamily="34" charset="-127"/>
              <a:ea typeface="Malgun Gothic" panose="020B0503020000020004" pitchFamily="34" charset="-127"/>
            </a:endParaRPr>
          </a:p>
          <a:p>
            <a:endParaRPr lang="en-GB" dirty="0" smtClean="0">
              <a:solidFill>
                <a:schemeClr val="tx2">
                  <a:lumMod val="50000"/>
                </a:schemeClr>
              </a:solidFill>
              <a:latin typeface="Malgun Gothic" panose="020B0503020000020004" pitchFamily="34" charset="-127"/>
              <a:ea typeface="Malgun Gothic" panose="020B0503020000020004" pitchFamily="34" charset="-127"/>
            </a:endParaRPr>
          </a:p>
          <a:p>
            <a:r>
              <a:rPr lang="en-GB" dirty="0" smtClean="0">
                <a:solidFill>
                  <a:schemeClr val="tx2">
                    <a:lumMod val="50000"/>
                  </a:schemeClr>
                </a:solidFill>
                <a:latin typeface="Malgun Gothic" panose="020B0503020000020004" pitchFamily="34" charset="-127"/>
                <a:ea typeface="Malgun Gothic" panose="020B0503020000020004" pitchFamily="34" charset="-127"/>
              </a:rPr>
              <a:t>1811.12928      	</a:t>
            </a:r>
            <a:r>
              <a:rPr lang="en-GB" sz="1600" dirty="0" err="1" smtClean="0">
                <a:solidFill>
                  <a:schemeClr val="tx2">
                    <a:lumMod val="50000"/>
                  </a:schemeClr>
                </a:solidFill>
                <a:latin typeface="Malgun Gothic" panose="020B0503020000020004" pitchFamily="34" charset="-127"/>
                <a:ea typeface="Malgun Gothic" panose="020B0503020000020004" pitchFamily="34" charset="-127"/>
              </a:rPr>
              <a:t>Noller</a:t>
            </a:r>
            <a:r>
              <a:rPr lang="en-GB" sz="1600" dirty="0" smtClean="0">
                <a:solidFill>
                  <a:schemeClr val="tx2">
                    <a:lumMod val="50000"/>
                  </a:schemeClr>
                </a:solidFill>
                <a:latin typeface="Malgun Gothic" panose="020B0503020000020004" pitchFamily="34" charset="-127"/>
                <a:ea typeface="Malgun Gothic" panose="020B0503020000020004" pitchFamily="34" charset="-127"/>
              </a:rPr>
              <a:t>, Nicola</a:t>
            </a:r>
          </a:p>
          <a:p>
            <a:r>
              <a:rPr lang="en-US" dirty="0" smtClean="0">
                <a:solidFill>
                  <a:schemeClr val="tx2">
                    <a:lumMod val="50000"/>
                  </a:schemeClr>
                </a:solidFill>
                <a:latin typeface="Malgun Gothic" panose="020B0503020000020004" pitchFamily="34" charset="-127"/>
                <a:ea typeface="Malgun Gothic" panose="020B0503020000020004" pitchFamily="34" charset="-127"/>
              </a:rPr>
              <a:t>1904.05874       	</a:t>
            </a:r>
            <a:r>
              <a:rPr lang="en-US" sz="1600" dirty="0" smtClean="0">
                <a:solidFill>
                  <a:schemeClr val="tx2">
                    <a:lumMod val="50000"/>
                  </a:schemeClr>
                </a:solidFill>
                <a:latin typeface="Malgun Gothic" panose="020B0503020000020004" pitchFamily="34" charset="-127"/>
                <a:ea typeface="Malgun Gothic" panose="020B0503020000020004" pitchFamily="34" charset="-127"/>
              </a:rPr>
              <a:t>SM, </a:t>
            </a:r>
            <a:r>
              <a:rPr lang="en-US" sz="1600" dirty="0" err="1" smtClean="0">
                <a:solidFill>
                  <a:schemeClr val="tx2">
                    <a:lumMod val="50000"/>
                  </a:schemeClr>
                </a:solidFill>
                <a:latin typeface="Malgun Gothic" panose="020B0503020000020004" pitchFamily="34" charset="-127"/>
                <a:ea typeface="Malgun Gothic" panose="020B0503020000020004" pitchFamily="34" charset="-127"/>
              </a:rPr>
              <a:t>Noller</a:t>
            </a:r>
            <a:endParaRPr lang="en-US" sz="1600" dirty="0" smtClean="0">
              <a:solidFill>
                <a:schemeClr val="tx2">
                  <a:lumMod val="50000"/>
                </a:schemeClr>
              </a:solidFill>
              <a:latin typeface="Malgun Gothic" panose="020B0503020000020004" pitchFamily="34" charset="-127"/>
              <a:ea typeface="Malgun Gothic" panose="020B0503020000020004" pitchFamily="34" charset="-127"/>
            </a:endParaRPr>
          </a:p>
        </p:txBody>
      </p:sp>
      <p:sp>
        <p:nvSpPr>
          <p:cNvPr id="23" name="TextBox 22"/>
          <p:cNvSpPr txBox="1"/>
          <p:nvPr/>
        </p:nvSpPr>
        <p:spPr>
          <a:xfrm>
            <a:off x="3886200" y="3200400"/>
            <a:ext cx="1895948" cy="400110"/>
          </a:xfrm>
          <a:prstGeom prst="rect">
            <a:avLst/>
          </a:prstGeom>
          <a:noFill/>
        </p:spPr>
        <p:txBody>
          <a:bodyPr wrap="square" rtlCol="0">
            <a:spAutoFit/>
          </a:bodyPr>
          <a:lstStyle/>
          <a:p>
            <a:r>
              <a:rPr lang="en-US" sz="2000" dirty="0" smtClean="0">
                <a:solidFill>
                  <a:schemeClr val="tx1">
                    <a:lumMod val="65000"/>
                    <a:lumOff val="35000"/>
                  </a:schemeClr>
                </a:solidFill>
                <a:latin typeface="Malgun Gothic" panose="020B0503020000020004" pitchFamily="34" charset="-127"/>
                <a:ea typeface="Malgun Gothic" panose="020B0503020000020004" pitchFamily="34" charset="-127"/>
              </a:rPr>
              <a:t>References:</a:t>
            </a:r>
            <a:endParaRPr lang="en-GB" sz="2000" dirty="0">
              <a:solidFill>
                <a:schemeClr val="tx1">
                  <a:lumMod val="65000"/>
                  <a:lumOff val="35000"/>
                </a:schemeClr>
              </a:solidFill>
              <a:latin typeface="Malgun Gothic" panose="020B0503020000020004" pitchFamily="34" charset="-127"/>
              <a:ea typeface="Malgun Gothic" panose="020B0503020000020004" pitchFamily="34" charset="-127"/>
            </a:endParaRPr>
          </a:p>
        </p:txBody>
      </p:sp>
      <p:pic>
        <p:nvPicPr>
          <p:cNvPr id="28" name="Picture 2" descr="C:\Users\Scott\Dropbox\Conferences_and_Seminars\Conferences\15-19Feb2017_SCGSC17\Presentation\lost.jpg"/>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6536" b="97059" l="8503" r="93147">
                        <a14:foregroundMark x1="20685" y1="36928" x2="20939" y2="62908"/>
                        <a14:foregroundMark x1="76904" y1="40523" x2="76269" y2="66993"/>
                        <a14:foregroundMark x1="68147" y1="78922" x2="80711" y2="77614"/>
                        <a14:foregroundMark x1="18528" y1="76307" x2="27157" y2="78105"/>
                        <a14:foregroundMark x1="41244" y1="70261" x2="51015" y2="70588"/>
                        <a14:foregroundMark x1="39975" y1="70098" x2="55964" y2="70098"/>
                        <a14:foregroundMark x1="55330" y1="70752" x2="44543" y2="72712"/>
                        <a14:foregroundMark x1="38706" y1="69444" x2="40355" y2="72222"/>
                        <a14:foregroundMark x1="18147" y1="21078" x2="19416" y2="27124"/>
                        <a14:foregroundMark x1="79949" y1="20425" x2="76269" y2="28268"/>
                        <a14:foregroundMark x1="25000" y1="41667" x2="33249" y2="50817"/>
                        <a14:foregroundMark x1="25888" y1="41340" x2="13579" y2="57516"/>
                        <a14:foregroundMark x1="67132" y1="54412" x2="76396" y2="43627"/>
                        <a14:foregroundMark x1="76904" y1="42320" x2="67132" y2="43791"/>
                        <a14:foregroundMark x1="20305" y1="44935" x2="13198" y2="54902"/>
                        <a14:foregroundMark x1="19289" y1="61111" x2="19289" y2="78431"/>
                        <a14:foregroundMark x1="24492" y1="60784" x2="23858" y2="77941"/>
                        <a14:foregroundMark x1="74112" y1="62908" x2="73477" y2="75817"/>
                        <a14:foregroundMark x1="74746" y1="34967" x2="70685" y2="41340"/>
                        <a14:foregroundMark x1="76523" y1="46078" x2="84898" y2="57353"/>
                        <a14:foregroundMark x1="20051" y1="33660" x2="15228" y2="40686"/>
                        <a14:foregroundMark x1="21827" y1="37908" x2="28173" y2="37582"/>
                        <a14:foregroundMark x1="27538" y1="17810" x2="47335" y2="15686"/>
                        <a14:foregroundMark x1="47589" y1="11928" x2="64467" y2="12745"/>
                        <a14:foregroundMark x1="27792" y1="26144" x2="45431" y2="25000"/>
                        <a14:foregroundMark x1="47589" y1="19444" x2="65228" y2="22059"/>
                        <a14:foregroundMark x1="74619" y1="33660" x2="70051" y2="37092"/>
                        <a14:foregroundMark x1="23985" y1="36275" x2="28553" y2="41176"/>
                        <a14:foregroundMark x1="17513" y1="57026" x2="18147" y2="76307"/>
                        <a14:foregroundMark x1="46066" y1="11928" x2="44670" y2="70915"/>
                        <a14:foregroundMark x1="48985" y1="13725" x2="48985" y2="71732"/>
                        <a14:backgroundMark x1="35025" y1="35784" x2="38579" y2="42810"/>
                        <a14:backgroundMark x1="38579" y1="30719" x2="42513" y2="29902"/>
                      </a14:backgroundRemoval>
                    </a14:imgEffect>
                  </a14:imgLayer>
                </a14:imgProps>
              </a:ext>
              <a:ext uri="{28A0092B-C50C-407E-A947-70E740481C1C}">
                <a14:useLocalDpi xmlns:a14="http://schemas.microsoft.com/office/drawing/2010/main" val="0"/>
              </a:ext>
            </a:extLst>
          </a:blip>
          <a:srcRect/>
          <a:stretch>
            <a:fillRect/>
          </a:stretch>
        </p:blipFill>
        <p:spPr bwMode="auto">
          <a:xfrm>
            <a:off x="533400" y="3278164"/>
            <a:ext cx="3276600" cy="2545667"/>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a:off x="533400" y="2590800"/>
            <a:ext cx="7954769"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33400" y="762000"/>
            <a:ext cx="2438400" cy="338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
        <p:nvSpPr>
          <p:cNvPr id="27" name="TextBox 26"/>
          <p:cNvSpPr txBox="1"/>
          <p:nvPr/>
        </p:nvSpPr>
        <p:spPr>
          <a:xfrm>
            <a:off x="4267200" y="2176046"/>
            <a:ext cx="4888198" cy="338554"/>
          </a:xfrm>
          <a:prstGeom prst="rect">
            <a:avLst/>
          </a:prstGeom>
          <a:noFill/>
        </p:spPr>
        <p:txBody>
          <a:bodyPr wrap="none" rtlCol="0">
            <a:spAutoFit/>
          </a:bodyPr>
          <a:lstStyle/>
          <a:p>
            <a:r>
              <a:rPr lang="en-US" sz="1600" dirty="0" err="1" smtClean="0">
                <a:latin typeface="Malgun Gothic" panose="020B0503020000020004" pitchFamily="34" charset="-127"/>
                <a:ea typeface="Malgun Gothic" panose="020B0503020000020004" pitchFamily="34" charset="-127"/>
              </a:rPr>
              <a:t>Horndeski</a:t>
            </a:r>
            <a:r>
              <a:rPr lang="en-US" sz="1600" dirty="0" smtClean="0">
                <a:latin typeface="Malgun Gothic" panose="020B0503020000020004" pitchFamily="34" charset="-127"/>
                <a:ea typeface="Malgun Gothic" panose="020B0503020000020004" pitchFamily="34" charset="-127"/>
              </a:rPr>
              <a:t> parameter space reduced by factor 110</a:t>
            </a:r>
            <a:endParaRPr lang="en-GB" sz="1600" dirty="0">
              <a:latin typeface="Malgun Gothic" panose="020B0503020000020004" pitchFamily="34" charset="-127"/>
              <a:ea typeface="Malgun Gothic" panose="020B0503020000020004" pitchFamily="34" charset="-127"/>
            </a:endParaRPr>
          </a:p>
        </p:txBody>
      </p:sp>
      <p:sp>
        <p:nvSpPr>
          <p:cNvPr id="31" name="TextBox 30"/>
          <p:cNvSpPr txBox="1"/>
          <p:nvPr/>
        </p:nvSpPr>
        <p:spPr>
          <a:xfrm>
            <a:off x="4267200" y="1151692"/>
            <a:ext cx="4413516" cy="338554"/>
          </a:xfrm>
          <a:prstGeom prst="rect">
            <a:avLst/>
          </a:prstGeom>
          <a:noFill/>
        </p:spPr>
        <p:txBody>
          <a:bodyPr wrap="none" rtlCol="0">
            <a:spAutoFit/>
          </a:bodyPr>
          <a:lstStyle/>
          <a:p>
            <a:r>
              <a:rPr lang="en-US" sz="1600" dirty="0">
                <a:latin typeface="Malgun Gothic" panose="020B0503020000020004" pitchFamily="34" charset="-127"/>
                <a:ea typeface="Malgun Gothic" panose="020B0503020000020004" pitchFamily="34" charset="-127"/>
              </a:rPr>
              <a:t>Only some EFTs have </a:t>
            </a:r>
            <a:r>
              <a:rPr lang="en-US" sz="1600" dirty="0" smtClean="0">
                <a:latin typeface="Malgun Gothic" panose="020B0503020000020004" pitchFamily="34" charset="-127"/>
                <a:ea typeface="Malgun Gothic" panose="020B0503020000020004" pitchFamily="34" charset="-127"/>
              </a:rPr>
              <a:t>“good” </a:t>
            </a:r>
            <a:r>
              <a:rPr lang="en-US" sz="1600" dirty="0">
                <a:latin typeface="Malgun Gothic" panose="020B0503020000020004" pitchFamily="34" charset="-127"/>
                <a:ea typeface="Malgun Gothic" panose="020B0503020000020004" pitchFamily="34" charset="-127"/>
              </a:rPr>
              <a:t>UV </a:t>
            </a:r>
            <a:r>
              <a:rPr lang="en-US" sz="1600" dirty="0" smtClean="0">
                <a:latin typeface="Malgun Gothic" panose="020B0503020000020004" pitchFamily="34" charset="-127"/>
                <a:ea typeface="Malgun Gothic" panose="020B0503020000020004" pitchFamily="34" charset="-127"/>
              </a:rPr>
              <a:t>completions</a:t>
            </a:r>
            <a:endParaRPr lang="en-GB" sz="1600" dirty="0">
              <a:latin typeface="Malgun Gothic" panose="020B0503020000020004" pitchFamily="34" charset="-127"/>
              <a:ea typeface="Malgun Gothic" panose="020B0503020000020004" pitchFamily="34" charset="-127"/>
            </a:endParaRPr>
          </a:p>
        </p:txBody>
      </p:sp>
      <p:sp>
        <p:nvSpPr>
          <p:cNvPr id="33" name="TextBox 32"/>
          <p:cNvSpPr txBox="1"/>
          <p:nvPr/>
        </p:nvSpPr>
        <p:spPr>
          <a:xfrm>
            <a:off x="4319361" y="1490246"/>
            <a:ext cx="3906069" cy="338554"/>
          </a:xfrm>
          <a:prstGeom prst="rect">
            <a:avLst/>
          </a:prstGeom>
          <a:noFill/>
        </p:spPr>
        <p:txBody>
          <a:bodyPr wrap="none" rtlCol="0">
            <a:spAutoFit/>
          </a:bodyPr>
          <a:lstStyle/>
          <a:p>
            <a:r>
              <a:rPr lang="en-US" sz="1600" dirty="0">
                <a:latin typeface="Malgun Gothic" panose="020B0503020000020004" pitchFamily="34" charset="-127"/>
                <a:ea typeface="Malgun Gothic" panose="020B0503020000020004" pitchFamily="34" charset="-127"/>
              </a:rPr>
              <a:t>… and this gives us constraining power!</a:t>
            </a:r>
            <a:endParaRPr lang="en-GB" sz="1600" dirty="0">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21070871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positivit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2455" b="98450" l="9884" r="90698"/>
                    </a14:imgEffect>
                  </a14:imgLayer>
                </a14:imgProps>
              </a:ext>
              <a:ext uri="{28A0092B-C50C-407E-A947-70E740481C1C}">
                <a14:useLocalDpi xmlns:a14="http://schemas.microsoft.com/office/drawing/2010/main" val="0"/>
              </a:ext>
            </a:extLst>
          </a:blip>
          <a:srcRect/>
          <a:stretch>
            <a:fillRect/>
          </a:stretch>
        </p:blipFill>
        <p:spPr bwMode="auto">
          <a:xfrm>
            <a:off x="9099" y="910988"/>
            <a:ext cx="8601318" cy="4838242"/>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7" name="Rectangle 6"/>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9236145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Arrow Connector 13"/>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16" name="TextBox 15"/>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1"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12" name="Rectangle 11"/>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96510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Arrow Connector 17"/>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21" name="TextBox 20"/>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14"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15" name="Rectangle 14"/>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9382451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33715" y="2133600"/>
            <a:ext cx="260734" cy="1344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0" name="Straight Arrow Connector 29"/>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33" name="TextBox 32"/>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2" name="Rectangle 11"/>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p:sp>
        <p:nvSpPr>
          <p:cNvPr id="15" name="TextBox 14"/>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14"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17" name="Rectangle 16"/>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3605447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6333715" y="2133600"/>
            <a:ext cx="260734" cy="1344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3" name="Straight Arrow Connector 32"/>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35" name="TextBox 34"/>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6" name="Rectangle 35">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36" name="Rectangle 35">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9" name="Rectangle 38"/>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39" name="Rectangle 38"/>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9"/>
                <a:stretch>
                  <a:fillRect/>
                </a:stretch>
              </a:blipFill>
            </p:spPr>
            <p:txBody>
              <a:bodyPr/>
              <a:lstStyle/>
              <a:p>
                <a:r>
                  <a:rPr lang="en-GB">
                    <a:noFill/>
                  </a:rPr>
                  <a:t> </a:t>
                </a:r>
              </a:p>
            </p:txBody>
          </p:sp>
        </mc:Fallback>
      </mc:AlternateContent>
      <p:cxnSp>
        <p:nvCxnSpPr>
          <p:cNvPr id="24" name="Straight Connector 23">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p:sp>
        <p:nvSpPr>
          <p:cNvPr id="19" name="TextBox 18"/>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22"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5" name="Rectangle 24"/>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9088525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6333715" y="2133600"/>
            <a:ext cx="260734" cy="1344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9" name="Rectangle 28"/>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chemeClr val="tx1"/>
                                      </a:solidFill>
                                      <a:latin typeface="Cambria Math"/>
                                    </a:rPr>
                                  </m:ctrlPr>
                                </m:sSubPr>
                                <m:e>
                                  <m:r>
                                    <a:rPr lang="en-US" sz="3000" i="1">
                                      <a:solidFill>
                                        <a:schemeClr val="tx1"/>
                                      </a:solidFill>
                                      <a:latin typeface="Cambria Math"/>
                                    </a:rPr>
                                    <m:t>𝑐</m:t>
                                  </m:r>
                                </m:e>
                                <m:sub>
                                  <m:r>
                                    <a:rPr lang="en-US" sz="3000" i="1">
                                      <a:solidFill>
                                        <a:schemeClr val="tx1"/>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29" name="Rectangle 28"/>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32" name="TextBox 31"/>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7"/>
                <a:stretch>
                  <a:fillRect/>
                </a:stretch>
              </a:blipFill>
            </p:spPr>
            <p:txBody>
              <a:bodyPr/>
              <a:lstStyle/>
              <a:p>
                <a:r>
                  <a:rPr lang="en-GB">
                    <a:noFill/>
                  </a:rPr>
                  <a:t> </a:t>
                </a:r>
              </a:p>
            </p:txBody>
          </p:sp>
        </mc:Fallback>
      </mc:AlternateContent>
      <p:cxnSp>
        <p:nvCxnSpPr>
          <p:cNvPr id="33" name="Straight Arrow Connector 32"/>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35" name="TextBox 34"/>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6" name="Rectangle 35">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36" name="Rectangle 35">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9" name="Rectangle 38"/>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39" name="Rectangle 38"/>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9"/>
                <a:stretch>
                  <a:fillRect/>
                </a:stretch>
              </a:blipFill>
            </p:spPr>
            <p:txBody>
              <a:bodyPr/>
              <a:lstStyle/>
              <a:p>
                <a:r>
                  <a:rPr lang="en-GB">
                    <a:noFill/>
                  </a:rPr>
                  <a:t> </a:t>
                </a:r>
              </a:p>
            </p:txBody>
          </p:sp>
        </mc:Fallback>
      </mc:AlternateContent>
      <p:cxnSp>
        <p:nvCxnSpPr>
          <p:cNvPr id="24" name="Straight Connector 23">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p:sp>
        <p:nvSpPr>
          <p:cNvPr id="19" name="TextBox 18"/>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22"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5" name="Rectangle 24"/>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393638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5452798" y="3276600"/>
            <a:ext cx="3157802" cy="722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Known operator basis</a:t>
            </a:r>
            <a:endParaRPr lang="en-GB" sz="2200" dirty="0">
              <a:solidFill>
                <a:schemeClr val="tx1"/>
              </a:solidFill>
              <a:latin typeface="Malgun Gothic" panose="020B0503020000020004" pitchFamily="34" charset="-127"/>
              <a:ea typeface="Malgun Gothic" panose="020B0503020000020004" pitchFamily="34" charset="-127"/>
            </a:endParaRPr>
          </a:p>
        </p:txBody>
      </p:sp>
      <p:pic>
        <p:nvPicPr>
          <p:cNvPr id="17" name="Picture 3" descr="C:\Users\Scott\AppData\Local\Microsoft\Windows\INetCache\IE\INI36GEF\684667bob_esponja_ok[1].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4218" y="2133600"/>
            <a:ext cx="1193681" cy="1308144"/>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p:cNvSpPr/>
          <p:nvPr/>
        </p:nvSpPr>
        <p:spPr>
          <a:xfrm>
            <a:off x="6333715" y="2133600"/>
            <a:ext cx="260734" cy="1344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44" name="TextBox 43"/>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4" name="TextBox 43"/>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8"/>
                <a:stretch>
                  <a:fillRect/>
                </a:stretch>
              </a:blipFill>
            </p:spPr>
            <p:txBody>
              <a:bodyPr/>
              <a:lstStyle/>
              <a:p>
                <a:r>
                  <a:rPr lang="en-GB">
                    <a:noFill/>
                  </a:rPr>
                  <a:t> </a:t>
                </a:r>
              </a:p>
            </p:txBody>
          </p:sp>
        </mc:Fallback>
      </mc:AlternateContent>
      <p:cxnSp>
        <p:nvCxnSpPr>
          <p:cNvPr id="45" name="Straight Arrow Connector 44"/>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47" name="TextBox 46"/>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49" name="Straight Connector 48">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4" name="Rectangle 53"/>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54" name="Rectangle 53"/>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Rectangle 28"/>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chemeClr val="tx1"/>
                                      </a:solidFill>
                                      <a:latin typeface="Cambria Math"/>
                                    </a:rPr>
                                  </m:ctrlPr>
                                </m:sSubPr>
                                <m:e>
                                  <m:r>
                                    <a:rPr lang="en-US" sz="3000" i="1">
                                      <a:solidFill>
                                        <a:schemeClr val="tx1"/>
                                      </a:solidFill>
                                      <a:latin typeface="Cambria Math"/>
                                    </a:rPr>
                                    <m:t>𝑐</m:t>
                                  </m:r>
                                </m:e>
                                <m:sub>
                                  <m:r>
                                    <a:rPr lang="en-US" sz="3000" i="1">
                                      <a:solidFill>
                                        <a:schemeClr val="tx1"/>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29" name="Rectangle 28"/>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0" name="Rectangle 29">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30" name="Rectangle 29">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2"/>
                <a:stretch>
                  <a:fillRect/>
                </a:stretch>
              </a:blipFill>
            </p:spPr>
            <p:txBody>
              <a:bodyPr/>
              <a:lstStyle/>
              <a:p>
                <a:r>
                  <a:rPr lang="en-GB">
                    <a:noFill/>
                  </a:rPr>
                  <a:t> </a:t>
                </a:r>
              </a:p>
            </p:txBody>
          </p:sp>
        </mc:Fallback>
      </mc:AlternateContent>
      <p:sp>
        <p:nvSpPr>
          <p:cNvPr id="2" name="Freeform 1"/>
          <p:cNvSpPr/>
          <p:nvPr/>
        </p:nvSpPr>
        <p:spPr>
          <a:xfrm>
            <a:off x="4177862" y="2500780"/>
            <a:ext cx="1529255" cy="888806"/>
          </a:xfrm>
          <a:custGeom>
            <a:avLst/>
            <a:gdLst>
              <a:gd name="connsiteX0" fmla="*/ 1529255 w 1529255"/>
              <a:gd name="connsiteY0" fmla="*/ 888806 h 888806"/>
              <a:gd name="connsiteX1" fmla="*/ 1355835 w 1529255"/>
              <a:gd name="connsiteY1" fmla="*/ 226654 h 888806"/>
              <a:gd name="connsiteX2" fmla="*/ 740979 w 1529255"/>
              <a:gd name="connsiteY2" fmla="*/ 5937 h 888806"/>
              <a:gd name="connsiteX3" fmla="*/ 0 w 1529255"/>
              <a:gd name="connsiteY3" fmla="*/ 84765 h 888806"/>
            </a:gdLst>
            <a:ahLst/>
            <a:cxnLst>
              <a:cxn ang="0">
                <a:pos x="connsiteX0" y="connsiteY0"/>
              </a:cxn>
              <a:cxn ang="0">
                <a:pos x="connsiteX1" y="connsiteY1"/>
              </a:cxn>
              <a:cxn ang="0">
                <a:pos x="connsiteX2" y="connsiteY2"/>
              </a:cxn>
              <a:cxn ang="0">
                <a:pos x="connsiteX3" y="connsiteY3"/>
              </a:cxn>
            </a:cxnLst>
            <a:rect l="l" t="t" r="r" b="b"/>
            <a:pathLst>
              <a:path w="1529255" h="888806">
                <a:moveTo>
                  <a:pt x="1529255" y="888806"/>
                </a:moveTo>
                <a:cubicBezTo>
                  <a:pt x="1508234" y="631302"/>
                  <a:pt x="1487214" y="373799"/>
                  <a:pt x="1355835" y="226654"/>
                </a:cubicBezTo>
                <a:cubicBezTo>
                  <a:pt x="1224456" y="79509"/>
                  <a:pt x="966951" y="29585"/>
                  <a:pt x="740979" y="5937"/>
                </a:cubicBezTo>
                <a:cubicBezTo>
                  <a:pt x="515006" y="-17711"/>
                  <a:pt x="257503" y="33527"/>
                  <a:pt x="0" y="84765"/>
                </a:cubicBezTo>
              </a:path>
            </a:pathLst>
          </a:custGeom>
          <a:noFill/>
          <a:ln>
            <a:solidFill>
              <a:schemeClr val="bg1">
                <a:lumMod val="50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p:sp>
        <p:nvSpPr>
          <p:cNvPr id="21" name="TextBox 20"/>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25" name="TextBox 24"/>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tx1"/>
                              </a:solidFill>
                              <a:latin typeface="Cambria Math"/>
                            </a:rPr>
                          </m:ctrlPr>
                        </m:sSubPr>
                        <m:e>
                          <m:r>
                            <a:rPr lang="en-US" sz="2400" b="0" i="1" smtClean="0">
                              <a:solidFill>
                                <a:schemeClr val="tx1"/>
                              </a:solidFill>
                              <a:latin typeface="Cambria Math"/>
                            </a:rPr>
                            <m:t>𝑐</m:t>
                          </m:r>
                        </m:e>
                        <m:sub>
                          <m:r>
                            <a:rPr lang="en-US" sz="2400" b="0" i="1" smtClean="0">
                              <a:solidFill>
                                <a:schemeClr val="tx1"/>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chemeClr val="tx1"/>
                              </a:solidFill>
                              <a:latin typeface="Cambria Math"/>
                            </a:rPr>
                          </m:ctrlPr>
                        </m:sSubPr>
                        <m:e>
                          <m:r>
                            <a:rPr lang="en-US" sz="2400" b="0" i="1" smtClean="0">
                              <a:solidFill>
                                <a:schemeClr val="tx1"/>
                              </a:solidFill>
                              <a:latin typeface="Cambria Math"/>
                            </a:rPr>
                            <m:t>𝑐</m:t>
                          </m:r>
                        </m:e>
                        <m:sub>
                          <m:r>
                            <a:rPr lang="en-US" sz="2400" b="0" i="1" smtClean="0">
                              <a:solidFill>
                                <a:schemeClr val="tx1"/>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13"/>
                <a:stretch>
                  <a:fillRect/>
                </a:stretch>
              </a:blipFill>
            </p:spPr>
            <p:txBody>
              <a:bodyPr/>
              <a:lstStyle/>
              <a:p>
                <a:r>
                  <a:rPr lang="en-GB">
                    <a:noFill/>
                  </a:rPr>
                  <a:t> </a:t>
                </a:r>
              </a:p>
            </p:txBody>
          </p:sp>
        </mc:Fallback>
      </mc:AlternateContent>
      <p:sp>
        <p:nvSpPr>
          <p:cNvPr id="28" name="Rectangle 27"/>
          <p:cNvSpPr/>
          <p:nvPr/>
        </p:nvSpPr>
        <p:spPr>
          <a:xfrm>
            <a:off x="5499318" y="4535438"/>
            <a:ext cx="977682" cy="7223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e.g.</a:t>
            </a:r>
            <a:endParaRPr lang="en-GB" sz="2200" dirty="0">
              <a:solidFill>
                <a:schemeClr val="tx1"/>
              </a:solidFill>
              <a:latin typeface="Malgun Gothic" panose="020B0503020000020004" pitchFamily="34" charset="-127"/>
              <a:ea typeface="Malgun Gothic" panose="020B0503020000020004" pitchFamily="34" charset="-127"/>
            </a:endParaRPr>
          </a:p>
        </p:txBody>
      </p:sp>
      <p:sp>
        <p:nvSpPr>
          <p:cNvPr id="22"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4" name="Rectangle 2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4897965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6333715" y="2133600"/>
            <a:ext cx="260734" cy="1344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9" name="Straight Arrow Connector 28"/>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35" name="TextBox 34"/>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37" name="Straight Connector 36">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2" name="TextBox 41"/>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2" name="TextBox 41"/>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7" name="Rectangle 46"/>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p:sp>
        <p:nvSpPr>
          <p:cNvPr id="24" name="Rectangle 23"/>
          <p:cNvSpPr/>
          <p:nvPr/>
        </p:nvSpPr>
        <p:spPr>
          <a:xfrm>
            <a:off x="5452798" y="3276600"/>
            <a:ext cx="3157802" cy="722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Known operator basis</a:t>
            </a:r>
            <a:endParaRPr lang="en-GB" sz="2200" dirty="0">
              <a:solidFill>
                <a:schemeClr val="tx1"/>
              </a:solidFill>
              <a:latin typeface="Malgun Gothic" panose="020B0503020000020004" pitchFamily="34" charset="-127"/>
              <a:ea typeface="Malgun Gothic" panose="020B0503020000020004" pitchFamily="34" charset="-127"/>
            </a:endParaRPr>
          </a:p>
        </p:txBody>
      </p:sp>
      <p:sp>
        <p:nvSpPr>
          <p:cNvPr id="25" name="TextBox 24"/>
          <p:cNvSpPr txBox="1"/>
          <p:nvPr/>
        </p:nvSpPr>
        <p:spPr>
          <a:xfrm>
            <a:off x="5486400" y="3817203"/>
            <a:ext cx="2946704" cy="830997"/>
          </a:xfrm>
          <a:prstGeom prst="rect">
            <a:avLst/>
          </a:prstGeom>
          <a:noFill/>
        </p:spPr>
        <p:txBody>
          <a:bodyPr wrap="none" rtlCol="0">
            <a:spAutoFit/>
          </a:bodyPr>
          <a:lstStyle/>
          <a:p>
            <a:r>
              <a:rPr lang="en-US" sz="2400" dirty="0" smtClean="0">
                <a:solidFill>
                  <a:srgbClr val="FF0000"/>
                </a:solidFill>
                <a:latin typeface="Malgun Gothic" panose="020B0503020000020004" pitchFamily="34" charset="-127"/>
                <a:ea typeface="Malgun Gothic" panose="020B0503020000020004" pitchFamily="34" charset="-127"/>
              </a:rPr>
              <a:t>with undetermined </a:t>
            </a:r>
          </a:p>
          <a:p>
            <a:r>
              <a:rPr lang="en-US" sz="2400" dirty="0" smtClean="0">
                <a:solidFill>
                  <a:srgbClr val="FF0000"/>
                </a:solidFill>
                <a:latin typeface="Malgun Gothic" panose="020B0503020000020004" pitchFamily="34" charset="-127"/>
                <a:ea typeface="Malgun Gothic" panose="020B0503020000020004" pitchFamily="34" charset="-127"/>
              </a:rPr>
              <a:t>coefficients</a:t>
            </a:r>
            <a:endParaRPr lang="en-GB" sz="2400" dirty="0">
              <a:solidFill>
                <a:srgbClr val="FF0000"/>
              </a:solidFill>
              <a:latin typeface="Malgun Gothic" panose="020B0503020000020004" pitchFamily="34" charset="-127"/>
              <a:ea typeface="Malgun Gothic" panose="020B0503020000020004" pitchFamily="34" charset="-127"/>
            </a:endParaRPr>
          </a:p>
        </p:txBody>
      </p:sp>
      <p:pic>
        <p:nvPicPr>
          <p:cNvPr id="23" name="Picture 2"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344987" y="2133600"/>
            <a:ext cx="970213" cy="135559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27" name="Rectangle 26"/>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27" name="Rectangle 26"/>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Rectangle 27">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28" name="Rectangle 27">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3"/>
                <a:stretch>
                  <a:fillRect/>
                </a:stretch>
              </a:blipFill>
            </p:spPr>
            <p:txBody>
              <a:bodyPr/>
              <a:lstStyle/>
              <a:p>
                <a:r>
                  <a:rPr lang="en-GB">
                    <a:noFill/>
                  </a:rPr>
                  <a:t> </a:t>
                </a:r>
              </a:p>
            </p:txBody>
          </p:sp>
        </mc:Fallback>
      </mc:AlternateContent>
      <p:sp>
        <p:nvSpPr>
          <p:cNvPr id="2" name="Freeform 1"/>
          <p:cNvSpPr/>
          <p:nvPr/>
        </p:nvSpPr>
        <p:spPr>
          <a:xfrm>
            <a:off x="3657600" y="2267142"/>
            <a:ext cx="1828800" cy="1816127"/>
          </a:xfrm>
          <a:custGeom>
            <a:avLst/>
            <a:gdLst>
              <a:gd name="connsiteX0" fmla="*/ 1828800 w 1828800"/>
              <a:gd name="connsiteY0" fmla="*/ 1816127 h 1816127"/>
              <a:gd name="connsiteX1" fmla="*/ 1387366 w 1828800"/>
              <a:gd name="connsiteY1" fmla="*/ 1595410 h 1816127"/>
              <a:gd name="connsiteX2" fmla="*/ 1340069 w 1828800"/>
              <a:gd name="connsiteY2" fmla="*/ 901727 h 1816127"/>
              <a:gd name="connsiteX3" fmla="*/ 1418897 w 1828800"/>
              <a:gd name="connsiteY3" fmla="*/ 176513 h 1816127"/>
              <a:gd name="connsiteX4" fmla="*/ 740979 w 1828800"/>
              <a:gd name="connsiteY4" fmla="*/ 3092 h 1816127"/>
              <a:gd name="connsiteX5" fmla="*/ 0 w 1828800"/>
              <a:gd name="connsiteY5" fmla="*/ 81920 h 181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800" h="1816127">
                <a:moveTo>
                  <a:pt x="1828800" y="1816127"/>
                </a:moveTo>
                <a:cubicBezTo>
                  <a:pt x="1648810" y="1781968"/>
                  <a:pt x="1468821" y="1747810"/>
                  <a:pt x="1387366" y="1595410"/>
                </a:cubicBezTo>
                <a:cubicBezTo>
                  <a:pt x="1305911" y="1443010"/>
                  <a:pt x="1334814" y="1138210"/>
                  <a:pt x="1340069" y="901727"/>
                </a:cubicBezTo>
                <a:cubicBezTo>
                  <a:pt x="1345324" y="665244"/>
                  <a:pt x="1518745" y="326285"/>
                  <a:pt x="1418897" y="176513"/>
                </a:cubicBezTo>
                <a:cubicBezTo>
                  <a:pt x="1319049" y="26740"/>
                  <a:pt x="977462" y="18857"/>
                  <a:pt x="740979" y="3092"/>
                </a:cubicBezTo>
                <a:cubicBezTo>
                  <a:pt x="504496" y="-12673"/>
                  <a:pt x="252248" y="34623"/>
                  <a:pt x="0" y="81920"/>
                </a:cubicBezTo>
              </a:path>
            </a:pathLst>
          </a:custGeom>
          <a:noFill/>
          <a:ln>
            <a:solidFill>
              <a:srgbClr val="FF0000"/>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p:sp>
        <p:nvSpPr>
          <p:cNvPr id="21" name="TextBox 20"/>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32" name="Rectangle 31"/>
          <p:cNvSpPr/>
          <p:nvPr/>
        </p:nvSpPr>
        <p:spPr>
          <a:xfrm>
            <a:off x="5499318" y="4535438"/>
            <a:ext cx="977682" cy="7223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e.g.</a:t>
            </a:r>
            <a:endParaRPr lang="en-GB" sz="2200" dirty="0">
              <a:solidFill>
                <a:schemeClr val="tx1"/>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6" name="TextBox 35"/>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36" name="TextBox 35"/>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14"/>
                <a:stretch>
                  <a:fillRect/>
                </a:stretch>
              </a:blipFill>
            </p:spPr>
            <p:txBody>
              <a:bodyPr/>
              <a:lstStyle/>
              <a:p>
                <a:r>
                  <a:rPr lang="en-GB">
                    <a:noFill/>
                  </a:rPr>
                  <a:t> </a:t>
                </a:r>
              </a:p>
            </p:txBody>
          </p:sp>
        </mc:Fallback>
      </mc:AlternateContent>
      <p:sp>
        <p:nvSpPr>
          <p:cNvPr id="22"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6" name="Rectangle 25"/>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4044491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6333715" y="2133600"/>
            <a:ext cx="260734" cy="1344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9" name="Straight Arrow Connector 28"/>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32" name="TextBox 31"/>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35" name="Straight Connector 34">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TextBox 39"/>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0" name="TextBox 39"/>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8"/>
                <a:stretch>
                  <a:fillRect/>
                </a:stretch>
              </a:blipFill>
            </p:spPr>
            <p:txBody>
              <a:bodyPr/>
              <a:lstStyle/>
              <a:p>
                <a:r>
                  <a:rPr lang="en-GB">
                    <a:noFill/>
                  </a:rPr>
                  <a:t> </a:t>
                </a:r>
              </a:p>
            </p:txBody>
          </p:sp>
        </mc:Fallback>
      </mc:AlternateContent>
      <p:sp>
        <p:nvSpPr>
          <p:cNvPr id="41" name="TextBox 40"/>
          <p:cNvSpPr txBox="1"/>
          <p:nvPr/>
        </p:nvSpPr>
        <p:spPr>
          <a:xfrm>
            <a:off x="705192" y="4951342"/>
            <a:ext cx="4413837"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Need many measurements</a:t>
            </a:r>
            <a:endParaRPr lang="en-GB" sz="24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6" name="Rectangle 45"/>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6" name="Rectangle 45"/>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p:sp>
        <p:nvSpPr>
          <p:cNvPr id="25" name="Rectangle 24"/>
          <p:cNvSpPr/>
          <p:nvPr/>
        </p:nvSpPr>
        <p:spPr>
          <a:xfrm>
            <a:off x="5452798" y="3276600"/>
            <a:ext cx="3157802" cy="722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Known operator basis</a:t>
            </a:r>
            <a:endParaRPr lang="en-GB" sz="2200" dirty="0">
              <a:solidFill>
                <a:schemeClr val="tx1"/>
              </a:solidFill>
              <a:latin typeface="Malgun Gothic" panose="020B0503020000020004" pitchFamily="34" charset="-127"/>
              <a:ea typeface="Malgun Gothic" panose="020B0503020000020004" pitchFamily="34" charset="-127"/>
            </a:endParaRPr>
          </a:p>
        </p:txBody>
      </p:sp>
      <p:sp>
        <p:nvSpPr>
          <p:cNvPr id="28" name="TextBox 27"/>
          <p:cNvSpPr txBox="1"/>
          <p:nvPr/>
        </p:nvSpPr>
        <p:spPr>
          <a:xfrm>
            <a:off x="5486400" y="3817203"/>
            <a:ext cx="2946704" cy="830997"/>
          </a:xfrm>
          <a:prstGeom prst="rect">
            <a:avLst/>
          </a:prstGeom>
          <a:noFill/>
        </p:spPr>
        <p:txBody>
          <a:bodyPr wrap="none" rtlCol="0">
            <a:spAutoFit/>
          </a:bodyPr>
          <a:lstStyle/>
          <a:p>
            <a:r>
              <a:rPr lang="en-US" sz="2400" dirty="0" smtClean="0">
                <a:solidFill>
                  <a:srgbClr val="FF0000"/>
                </a:solidFill>
                <a:latin typeface="Malgun Gothic" panose="020B0503020000020004" pitchFamily="34" charset="-127"/>
                <a:ea typeface="Malgun Gothic" panose="020B0503020000020004" pitchFamily="34" charset="-127"/>
              </a:rPr>
              <a:t>with undetermined </a:t>
            </a:r>
          </a:p>
          <a:p>
            <a:r>
              <a:rPr lang="en-US" sz="2400" dirty="0" smtClean="0">
                <a:solidFill>
                  <a:srgbClr val="FF0000"/>
                </a:solidFill>
                <a:latin typeface="Malgun Gothic" panose="020B0503020000020004" pitchFamily="34" charset="-127"/>
                <a:ea typeface="Malgun Gothic" panose="020B0503020000020004" pitchFamily="34" charset="-127"/>
              </a:rPr>
              <a:t>coefficients</a:t>
            </a:r>
            <a:endParaRPr lang="en-GB" sz="2400" dirty="0">
              <a:solidFill>
                <a:srgbClr val="FF0000"/>
              </a:solidFill>
              <a:latin typeface="Malgun Gothic" panose="020B0503020000020004" pitchFamily="34" charset="-127"/>
              <a:ea typeface="Malgun Gothic" panose="020B0503020000020004" pitchFamily="34" charset="-127"/>
            </a:endParaRPr>
          </a:p>
        </p:txBody>
      </p:sp>
      <p:pic>
        <p:nvPicPr>
          <p:cNvPr id="31" name="Picture 2"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344987" y="2133600"/>
            <a:ext cx="970213" cy="135559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3" name="Rectangle 32"/>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33" name="Rectangle 32"/>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Rectangle 35">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36" name="Rectangle 35">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3"/>
                <a:stretch>
                  <a:fillRect/>
                </a:stretch>
              </a:blipFill>
            </p:spPr>
            <p:txBody>
              <a:bodyPr/>
              <a:lstStyle/>
              <a:p>
                <a:r>
                  <a:rPr lang="en-GB">
                    <a:noFill/>
                  </a:rPr>
                  <a:t> </a:t>
                </a:r>
              </a:p>
            </p:txBody>
          </p:sp>
        </mc:Fallback>
      </mc:AlternateContent>
      <p:sp>
        <p:nvSpPr>
          <p:cNvPr id="18" name="Rectangle 17"/>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p:sp>
        <p:nvSpPr>
          <p:cNvPr id="24" name="TextBox 23"/>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37" name="Rectangle 36"/>
          <p:cNvSpPr/>
          <p:nvPr/>
        </p:nvSpPr>
        <p:spPr>
          <a:xfrm>
            <a:off x="5499318" y="4535438"/>
            <a:ext cx="977682" cy="7223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e.g.</a:t>
            </a:r>
            <a:endParaRPr lang="en-GB" sz="2200" dirty="0">
              <a:solidFill>
                <a:schemeClr val="tx1"/>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9" name="TextBox 38"/>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39" name="TextBox 38"/>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14"/>
                <a:stretch>
                  <a:fillRect/>
                </a:stretch>
              </a:blipFill>
            </p:spPr>
            <p:txBody>
              <a:bodyPr/>
              <a:lstStyle/>
              <a:p>
                <a:r>
                  <a:rPr lang="en-GB">
                    <a:noFill/>
                  </a:rPr>
                  <a:t> </a:t>
                </a:r>
              </a:p>
            </p:txBody>
          </p:sp>
        </mc:Fallback>
      </mc:AlternateContent>
      <p:sp>
        <p:nvSpPr>
          <p:cNvPr id="22"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3" name="Rectangle 2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3515277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6333715" y="2133600"/>
            <a:ext cx="260734" cy="1344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705192" y="4951342"/>
            <a:ext cx="4413837"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Need many measurements</a:t>
            </a:r>
            <a:endParaRPr lang="en-GB" sz="2400" dirty="0">
              <a:latin typeface="Malgun Gothic" panose="020B0503020000020004" pitchFamily="34" charset="-127"/>
              <a:ea typeface="Malgun Gothic" panose="020B0503020000020004" pitchFamily="34" charset="-127"/>
            </a:endParaRPr>
          </a:p>
        </p:txBody>
      </p:sp>
      <p:sp>
        <p:nvSpPr>
          <p:cNvPr id="32" name="TextBox 31"/>
          <p:cNvSpPr txBox="1"/>
          <p:nvPr/>
        </p:nvSpPr>
        <p:spPr>
          <a:xfrm>
            <a:off x="705192" y="5558135"/>
            <a:ext cx="6302751"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No deeper understanding of UV physics</a:t>
            </a:r>
            <a:endParaRPr lang="en-GB" sz="2400" dirty="0">
              <a:latin typeface="Malgun Gothic" panose="020B0503020000020004" pitchFamily="34" charset="-127"/>
              <a:ea typeface="Malgun Gothic" panose="020B0503020000020004" pitchFamily="34" charset="-127"/>
            </a:endParaRPr>
          </a:p>
        </p:txBody>
      </p:sp>
      <p:cxnSp>
        <p:nvCxnSpPr>
          <p:cNvPr id="34" name="Straight Arrow Connector 33"/>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36" name="TextBox 35"/>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38" name="Straight Connector 37">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3" name="TextBox 42"/>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3" name="TextBox 42"/>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5" name="Rectangle 44"/>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p:sp>
        <p:nvSpPr>
          <p:cNvPr id="29" name="Rectangle 28"/>
          <p:cNvSpPr/>
          <p:nvPr/>
        </p:nvSpPr>
        <p:spPr>
          <a:xfrm>
            <a:off x="5452798" y="3276600"/>
            <a:ext cx="3157802" cy="722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Known operator basis</a:t>
            </a:r>
            <a:endParaRPr lang="en-GB" sz="2200" dirty="0">
              <a:solidFill>
                <a:schemeClr val="tx1"/>
              </a:solidFill>
              <a:latin typeface="Malgun Gothic" panose="020B0503020000020004" pitchFamily="34" charset="-127"/>
              <a:ea typeface="Malgun Gothic" panose="020B0503020000020004" pitchFamily="34" charset="-127"/>
            </a:endParaRPr>
          </a:p>
        </p:txBody>
      </p:sp>
      <p:sp>
        <p:nvSpPr>
          <p:cNvPr id="31" name="TextBox 30"/>
          <p:cNvSpPr txBox="1"/>
          <p:nvPr/>
        </p:nvSpPr>
        <p:spPr>
          <a:xfrm>
            <a:off x="5486400" y="3817203"/>
            <a:ext cx="2946704" cy="830997"/>
          </a:xfrm>
          <a:prstGeom prst="rect">
            <a:avLst/>
          </a:prstGeom>
          <a:noFill/>
        </p:spPr>
        <p:txBody>
          <a:bodyPr wrap="none" rtlCol="0">
            <a:spAutoFit/>
          </a:bodyPr>
          <a:lstStyle/>
          <a:p>
            <a:r>
              <a:rPr lang="en-US" sz="2400" dirty="0" smtClean="0">
                <a:solidFill>
                  <a:srgbClr val="FF0000"/>
                </a:solidFill>
                <a:latin typeface="Malgun Gothic" panose="020B0503020000020004" pitchFamily="34" charset="-127"/>
                <a:ea typeface="Malgun Gothic" panose="020B0503020000020004" pitchFamily="34" charset="-127"/>
              </a:rPr>
              <a:t>with undetermined </a:t>
            </a:r>
          </a:p>
          <a:p>
            <a:r>
              <a:rPr lang="en-US" sz="2400" dirty="0" smtClean="0">
                <a:solidFill>
                  <a:srgbClr val="FF0000"/>
                </a:solidFill>
                <a:latin typeface="Malgun Gothic" panose="020B0503020000020004" pitchFamily="34" charset="-127"/>
                <a:ea typeface="Malgun Gothic" panose="020B0503020000020004" pitchFamily="34" charset="-127"/>
              </a:rPr>
              <a:t>coefficients</a:t>
            </a:r>
            <a:endParaRPr lang="en-GB" sz="2400" dirty="0">
              <a:solidFill>
                <a:srgbClr val="FF0000"/>
              </a:solidFill>
              <a:latin typeface="Malgun Gothic" panose="020B0503020000020004" pitchFamily="34" charset="-127"/>
              <a:ea typeface="Malgun Gothic" panose="020B0503020000020004" pitchFamily="34" charset="-127"/>
            </a:endParaRPr>
          </a:p>
        </p:txBody>
      </p:sp>
      <p:pic>
        <p:nvPicPr>
          <p:cNvPr id="33" name="Picture 2" descr="SpongeBob 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271552" y="2115467"/>
            <a:ext cx="1012117" cy="142032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6" name="Rectangle 45"/>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46" name="Rectangle 45"/>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47" name="Rectangle 46">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3"/>
                <a:stretch>
                  <a:fillRect/>
                </a:stretch>
              </a:blipFill>
            </p:spPr>
            <p:txBody>
              <a:bodyPr/>
              <a:lstStyle/>
              <a:p>
                <a:r>
                  <a:rPr lang="en-GB">
                    <a:noFill/>
                  </a:rPr>
                  <a:t> </a:t>
                </a:r>
              </a:p>
            </p:txBody>
          </p:sp>
        </mc:Fallback>
      </mc:AlternateContent>
      <p:sp>
        <p:nvSpPr>
          <p:cNvPr id="19" name="Rectangle 18"/>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p:sp>
        <p:nvSpPr>
          <p:cNvPr id="26" name="Rectangle 25"/>
          <p:cNvSpPr/>
          <p:nvPr/>
        </p:nvSpPr>
        <p:spPr>
          <a:xfrm>
            <a:off x="5499318" y="4535438"/>
            <a:ext cx="977682" cy="7223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e.g.</a:t>
            </a:r>
            <a:endParaRPr lang="en-GB" sz="2200" dirty="0">
              <a:solidFill>
                <a:schemeClr val="tx1"/>
              </a:solidFill>
              <a:latin typeface="Malgun Gothic" panose="020B0503020000020004" pitchFamily="34" charset="-127"/>
              <a:ea typeface="Malgun Gothic" panose="020B0503020000020004" pitchFamily="34" charset="-127"/>
            </a:endParaRPr>
          </a:p>
        </p:txBody>
      </p:sp>
      <p:sp>
        <p:nvSpPr>
          <p:cNvPr id="37" name="TextBox 36"/>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0" name="TextBox 39"/>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14"/>
                <a:stretch>
                  <a:fillRect/>
                </a:stretch>
              </a:blipFill>
            </p:spPr>
            <p:txBody>
              <a:bodyPr/>
              <a:lstStyle/>
              <a:p>
                <a:r>
                  <a:rPr lang="en-GB">
                    <a:noFill/>
                  </a:rPr>
                  <a:t> </a:t>
                </a:r>
              </a:p>
            </p:txBody>
          </p:sp>
        </mc:Fallback>
      </mc:AlternateContent>
      <p:sp>
        <p:nvSpPr>
          <p:cNvPr id="2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4" name="Rectangle 2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326944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6333715" y="2133600"/>
            <a:ext cx="260734" cy="1344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705192" y="5558135"/>
            <a:ext cx="6302751"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No deeper understanding of UV physics</a:t>
            </a:r>
            <a:endParaRPr lang="en-GB" sz="2400" dirty="0">
              <a:latin typeface="Malgun Gothic" panose="020B0503020000020004" pitchFamily="34" charset="-127"/>
              <a:ea typeface="Malgun Gothic" panose="020B0503020000020004" pitchFamily="34" charset="-127"/>
            </a:endParaRPr>
          </a:p>
        </p:txBody>
      </p:sp>
      <p:cxnSp>
        <p:nvCxnSpPr>
          <p:cNvPr id="34" name="Straight Arrow Connector 33"/>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36" name="TextBox 35"/>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38" name="Straight Connector 37">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3" name="TextBox 42"/>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3" name="TextBox 42"/>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5" name="Rectangle 44"/>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p:sp>
        <p:nvSpPr>
          <p:cNvPr id="29" name="Rectangle 28"/>
          <p:cNvSpPr/>
          <p:nvPr/>
        </p:nvSpPr>
        <p:spPr>
          <a:xfrm>
            <a:off x="5452798" y="3276600"/>
            <a:ext cx="3157802" cy="722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Known operator basis</a:t>
            </a:r>
            <a:endParaRPr lang="en-GB" sz="2200" dirty="0">
              <a:solidFill>
                <a:schemeClr val="tx1"/>
              </a:solidFill>
              <a:latin typeface="Malgun Gothic" panose="020B0503020000020004" pitchFamily="34" charset="-127"/>
              <a:ea typeface="Malgun Gothic" panose="020B0503020000020004" pitchFamily="34" charset="-127"/>
            </a:endParaRPr>
          </a:p>
        </p:txBody>
      </p:sp>
      <p:sp>
        <p:nvSpPr>
          <p:cNvPr id="31" name="TextBox 30"/>
          <p:cNvSpPr txBox="1"/>
          <p:nvPr/>
        </p:nvSpPr>
        <p:spPr>
          <a:xfrm>
            <a:off x="5486400" y="3817203"/>
            <a:ext cx="2946704" cy="830997"/>
          </a:xfrm>
          <a:prstGeom prst="rect">
            <a:avLst/>
          </a:prstGeom>
          <a:noFill/>
        </p:spPr>
        <p:txBody>
          <a:bodyPr wrap="none" rtlCol="0">
            <a:spAutoFit/>
          </a:bodyPr>
          <a:lstStyle/>
          <a:p>
            <a:r>
              <a:rPr lang="en-US" sz="2400" dirty="0" smtClean="0">
                <a:solidFill>
                  <a:srgbClr val="FF0000"/>
                </a:solidFill>
                <a:latin typeface="Malgun Gothic" panose="020B0503020000020004" pitchFamily="34" charset="-127"/>
                <a:ea typeface="Malgun Gothic" panose="020B0503020000020004" pitchFamily="34" charset="-127"/>
              </a:rPr>
              <a:t>with undetermined </a:t>
            </a:r>
          </a:p>
          <a:p>
            <a:r>
              <a:rPr lang="en-US" sz="2400" dirty="0" smtClean="0">
                <a:solidFill>
                  <a:srgbClr val="FF0000"/>
                </a:solidFill>
                <a:latin typeface="Malgun Gothic" panose="020B0503020000020004" pitchFamily="34" charset="-127"/>
                <a:ea typeface="Malgun Gothic" panose="020B0503020000020004" pitchFamily="34" charset="-127"/>
              </a:rPr>
              <a:t>coefficients</a:t>
            </a:r>
            <a:endParaRPr lang="en-GB" sz="2400" dirty="0">
              <a:solidFill>
                <a:srgbClr val="FF0000"/>
              </a:solidFill>
              <a:latin typeface="Malgun Gothic" panose="020B0503020000020004" pitchFamily="34" charset="-127"/>
              <a:ea typeface="Malgun Gothic" panose="020B0503020000020004" pitchFamily="34" charset="-127"/>
            </a:endParaRPr>
          </a:p>
        </p:txBody>
      </p:sp>
      <p:sp>
        <p:nvSpPr>
          <p:cNvPr id="19" name="TextBox 18"/>
          <p:cNvSpPr txBox="1"/>
          <p:nvPr/>
        </p:nvSpPr>
        <p:spPr>
          <a:xfrm>
            <a:off x="5173525" y="1066800"/>
            <a:ext cx="3551037" cy="461665"/>
          </a:xfrm>
          <a:prstGeom prst="rect">
            <a:avLst/>
          </a:prstGeom>
          <a:noFill/>
        </p:spPr>
        <p:txBody>
          <a:bodyPr wrap="none" rtlCol="0">
            <a:spAutoFit/>
          </a:bodyPr>
          <a:lstStyle/>
          <a:p>
            <a:r>
              <a:rPr lang="en-US" sz="2400" dirty="0">
                <a:latin typeface="Malgun Gothic" panose="020B0503020000020004" pitchFamily="34" charset="-127"/>
                <a:ea typeface="Malgun Gothic" panose="020B0503020000020004" pitchFamily="34" charset="-127"/>
              </a:rPr>
              <a:t>Unitary, Causal, Local, …</a:t>
            </a:r>
            <a:endParaRPr lang="en-GB" sz="2400" dirty="0">
              <a:latin typeface="Malgun Gothic" panose="020B0503020000020004" pitchFamily="34" charset="-127"/>
              <a:ea typeface="Malgun Gothic" panose="020B0503020000020004" pitchFamily="34" charset="-127"/>
            </a:endParaRPr>
          </a:p>
        </p:txBody>
      </p:sp>
      <p:pic>
        <p:nvPicPr>
          <p:cNvPr id="21" name="Picture 2" descr="Image result for spongebob looking up"/>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0" b="100000" l="0" r="100000">
                        <a14:foregroundMark x1="59500" y1="64500" x2="48000" y2="19000"/>
                        <a14:foregroundMark x1="37000" y1="60500" x2="66000" y2="26500"/>
                        <a14:foregroundMark x1="47000" y1="38000" x2="46000" y2="47000"/>
                        <a14:foregroundMark x1="68500" y1="52000" x2="78500" y2="49000"/>
                        <a14:foregroundMark x1="43500" y1="35500" x2="31500" y2="35500"/>
                      </a14:backgroundRemoval>
                    </a14:imgEffect>
                  </a14:imgLayer>
                </a14:imgProps>
              </a:ext>
              <a:ext uri="{28A0092B-C50C-407E-A947-70E740481C1C}">
                <a14:useLocalDpi xmlns:a14="http://schemas.microsoft.com/office/drawing/2010/main" val="0"/>
              </a:ext>
            </a:extLst>
          </a:blip>
          <a:srcRect/>
          <a:stretch>
            <a:fillRect/>
          </a:stretch>
        </p:blipFill>
        <p:spPr bwMode="auto">
          <a:xfrm>
            <a:off x="6129524" y="1896754"/>
            <a:ext cx="1639037" cy="163903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22" name="Rectangle 21"/>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22" name="Rectangle 21"/>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Rectangle 22">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23" name="Rectangle 22">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4"/>
                <a:stretch>
                  <a:fillRect/>
                </a:stretch>
              </a:blipFill>
            </p:spPr>
            <p:txBody>
              <a:bodyPr/>
              <a:lstStyle/>
              <a:p>
                <a:r>
                  <a:rPr lang="en-GB">
                    <a:noFill/>
                  </a:rPr>
                  <a:t> </a:t>
                </a:r>
              </a:p>
            </p:txBody>
          </p:sp>
        </mc:Fallback>
      </mc:AlternateContent>
      <p:sp>
        <p:nvSpPr>
          <p:cNvPr id="24" name="TextBox 23"/>
          <p:cNvSpPr txBox="1"/>
          <p:nvPr/>
        </p:nvSpPr>
        <p:spPr>
          <a:xfrm>
            <a:off x="705192" y="4951342"/>
            <a:ext cx="4413837"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Need many measurements</a:t>
            </a:r>
            <a:endParaRPr lang="en-GB" sz="2400" dirty="0">
              <a:latin typeface="Malgun Gothic" panose="020B0503020000020004" pitchFamily="34" charset="-127"/>
              <a:ea typeface="Malgun Gothic" panose="020B0503020000020004" pitchFamily="34" charset="-127"/>
            </a:endParaRPr>
          </a:p>
        </p:txBody>
      </p:sp>
      <p:sp>
        <p:nvSpPr>
          <p:cNvPr id="20" name="Rectangle 19"/>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p:sp>
        <p:nvSpPr>
          <p:cNvPr id="30" name="TextBox 29"/>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39" name="Rectangle 38"/>
          <p:cNvSpPr/>
          <p:nvPr/>
        </p:nvSpPr>
        <p:spPr>
          <a:xfrm>
            <a:off x="5499318" y="4535438"/>
            <a:ext cx="977682" cy="7223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smtClean="0">
                <a:solidFill>
                  <a:schemeClr val="tx1"/>
                </a:solidFill>
                <a:latin typeface="Malgun Gothic" panose="020B0503020000020004" pitchFamily="34" charset="-127"/>
                <a:ea typeface="Malgun Gothic" panose="020B0503020000020004" pitchFamily="34" charset="-127"/>
              </a:rPr>
              <a:t>e.g.</a:t>
            </a:r>
            <a:endParaRPr lang="en-GB" sz="2200" dirty="0">
              <a:solidFill>
                <a:schemeClr val="tx1"/>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0" name="TextBox 39"/>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15"/>
                <a:stretch>
                  <a:fillRect/>
                </a:stretch>
              </a:blipFill>
            </p:spPr>
            <p:txBody>
              <a:bodyPr/>
              <a:lstStyle/>
              <a:p>
                <a:r>
                  <a:rPr lang="en-GB">
                    <a:noFill/>
                  </a:rPr>
                  <a:t> </a:t>
                </a:r>
              </a:p>
            </p:txBody>
          </p:sp>
        </mc:Fallback>
      </mc:AlternateContent>
      <p:sp>
        <p:nvSpPr>
          <p:cNvPr id="26"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33" name="Rectangle 3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7624475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2" name="TextBox 31"/>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32" name="TextBox 31"/>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3"/>
                <a:stretch>
                  <a:fillRect/>
                </a:stretch>
              </a:blipFill>
            </p:spPr>
            <p:txBody>
              <a:bodyPr/>
              <a:lstStyle/>
              <a:p>
                <a:r>
                  <a:rPr lang="en-GB">
                    <a:noFill/>
                  </a:rPr>
                  <a:t> </a:t>
                </a:r>
              </a:p>
            </p:txBody>
          </p:sp>
        </mc:Fallback>
      </mc:AlternateContent>
      <p:sp>
        <p:nvSpPr>
          <p:cNvPr id="5" name="Rectangle 4"/>
          <p:cNvSpPr/>
          <p:nvPr/>
        </p:nvSpPr>
        <p:spPr>
          <a:xfrm>
            <a:off x="5499318" y="4724400"/>
            <a:ext cx="3720882" cy="792014"/>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6" name="TextBox 15"/>
          <p:cNvSpPr txBox="1"/>
          <p:nvPr/>
        </p:nvSpPr>
        <p:spPr>
          <a:xfrm>
            <a:off x="5173525" y="1066800"/>
            <a:ext cx="3551037" cy="461665"/>
          </a:xfrm>
          <a:prstGeom prst="rect">
            <a:avLst/>
          </a:prstGeom>
          <a:noFill/>
        </p:spPr>
        <p:txBody>
          <a:bodyPr wrap="none" rtlCol="0">
            <a:spAutoFit/>
          </a:bodyPr>
          <a:lstStyle/>
          <a:p>
            <a:r>
              <a:rPr lang="en-US" sz="2400" dirty="0">
                <a:latin typeface="Malgun Gothic" panose="020B0503020000020004" pitchFamily="34" charset="-127"/>
                <a:ea typeface="Malgun Gothic" panose="020B0503020000020004" pitchFamily="34" charset="-127"/>
              </a:rPr>
              <a:t>Unitary, Causal, Local, …</a:t>
            </a:r>
            <a:endParaRPr lang="en-GB" sz="2400" dirty="0">
              <a:latin typeface="Malgun Gothic" panose="020B0503020000020004" pitchFamily="34" charset="-127"/>
              <a:ea typeface="Malgun Gothic" panose="020B0503020000020004" pitchFamily="34" charset="-127"/>
            </a:endParaRPr>
          </a:p>
        </p:txBody>
      </p:sp>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 name="Straight Connector 35">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1" name="Rectangle 40"/>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1" name="Rectangle 40"/>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12"/>
                <a:stretch>
                  <a:fillRect/>
                </a:stretch>
              </a:blipFill>
            </p:spPr>
            <p:txBody>
              <a:bodyPr/>
              <a:lstStyle/>
              <a:p>
                <a:r>
                  <a:rPr lang="en-GB">
                    <a:noFill/>
                  </a:rPr>
                  <a:t> </a:t>
                </a:r>
              </a:p>
            </p:txBody>
          </p:sp>
        </mc:Fallback>
      </mc:AlternateContent>
      <p:sp>
        <p:nvSpPr>
          <p:cNvPr id="45" name="TextBox 44"/>
          <p:cNvSpPr txBox="1"/>
          <p:nvPr/>
        </p:nvSpPr>
        <p:spPr>
          <a:xfrm>
            <a:off x="705192" y="5558135"/>
            <a:ext cx="6302751"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No deeper understanding of UV physics</a:t>
            </a:r>
            <a:endParaRPr lang="en-GB" sz="24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6" name="Rectangle 45"/>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46" name="Rectangle 45"/>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47" name="Rectangle 46">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4"/>
                <a:stretch>
                  <a:fillRect/>
                </a:stretch>
              </a:blipFill>
            </p:spPr>
            <p:txBody>
              <a:bodyPr/>
              <a:lstStyle/>
              <a:p>
                <a:r>
                  <a:rPr lang="en-GB">
                    <a:noFill/>
                  </a:rPr>
                  <a:t> </a:t>
                </a:r>
              </a:p>
            </p:txBody>
          </p:sp>
        </mc:Fallback>
      </mc:AlternateContent>
      <p:sp>
        <p:nvSpPr>
          <p:cNvPr id="50" name="TextBox 49"/>
          <p:cNvSpPr txBox="1"/>
          <p:nvPr/>
        </p:nvSpPr>
        <p:spPr>
          <a:xfrm>
            <a:off x="705192" y="4951342"/>
            <a:ext cx="4413837"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Need many measurements</a:t>
            </a:r>
            <a:endParaRPr lang="en-GB" sz="2400" dirty="0">
              <a:latin typeface="Malgun Gothic" panose="020B0503020000020004" pitchFamily="34" charset="-127"/>
              <a:ea typeface="Malgun Gothic" panose="020B0503020000020004" pitchFamily="34" charset="-127"/>
            </a:endParaRPr>
          </a:p>
        </p:txBody>
      </p:sp>
      <p:sp>
        <p:nvSpPr>
          <p:cNvPr id="26" name="TextBox 25"/>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grpSp>
        <p:nvGrpSpPr>
          <p:cNvPr id="3" name="Group 2"/>
          <p:cNvGrpSpPr/>
          <p:nvPr/>
        </p:nvGrpSpPr>
        <p:grpSpPr>
          <a:xfrm>
            <a:off x="5246988" y="2338873"/>
            <a:ext cx="3348220" cy="2435414"/>
            <a:chOff x="5246988" y="3007716"/>
            <a:chExt cx="3348220" cy="2435414"/>
          </a:xfrm>
        </p:grpSpPr>
        <p:cxnSp>
          <p:nvCxnSpPr>
            <p:cNvPr id="18" name="Straight Arrow Connector 17"/>
            <p:cNvCxnSpPr/>
            <p:nvPr/>
          </p:nvCxnSpPr>
          <p:spPr>
            <a:xfrm flipV="1">
              <a:off x="5715000" y="3276600"/>
              <a:ext cx="0" cy="205740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468924" y="5105400"/>
              <a:ext cx="27510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4" name="TextBox 23"/>
                <p:cNvSpPr txBox="1"/>
                <p:nvPr/>
              </p:nvSpPr>
              <p:spPr>
                <a:xfrm>
                  <a:off x="5246988" y="3007716"/>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4</m:t>
                            </m:r>
                          </m:sub>
                        </m:sSub>
                      </m:oMath>
                    </m:oMathPara>
                  </a14:m>
                  <a:endParaRPr lang="en-GB" sz="2200" dirty="0"/>
                </a:p>
              </p:txBody>
            </p:sp>
          </mc:Choice>
          <mc:Fallback xmlns="">
            <p:sp>
              <p:nvSpPr>
                <p:cNvPr id="24" name="TextBox 23"/>
                <p:cNvSpPr txBox="1">
                  <a:spLocks noRot="1" noChangeAspect="1" noMove="1" noResize="1" noEditPoints="1" noAdjustHandles="1" noChangeArrowheads="1" noChangeShapeType="1" noTextEdit="1"/>
                </p:cNvSpPr>
                <p:nvPr/>
              </p:nvSpPr>
              <p:spPr>
                <a:xfrm>
                  <a:off x="5246988" y="3007716"/>
                  <a:ext cx="502124" cy="430887"/>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8093084" y="5012243"/>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2</m:t>
                            </m:r>
                          </m:sub>
                        </m:sSub>
                      </m:oMath>
                    </m:oMathPara>
                  </a14:m>
                  <a:endParaRPr lang="en-GB" sz="2200" dirty="0"/>
                </a:p>
              </p:txBody>
            </p:sp>
          </mc:Choice>
          <mc:Fallback xmlns="">
            <p:sp>
              <p:nvSpPr>
                <p:cNvPr id="23" name="TextBox 22"/>
                <p:cNvSpPr txBox="1">
                  <a:spLocks noRot="1" noChangeAspect="1" noMove="1" noResize="1" noEditPoints="1" noAdjustHandles="1" noChangeArrowheads="1" noChangeShapeType="1" noTextEdit="1"/>
                </p:cNvSpPr>
                <p:nvPr/>
              </p:nvSpPr>
              <p:spPr>
                <a:xfrm>
                  <a:off x="8093084" y="5012243"/>
                  <a:ext cx="502124" cy="430887"/>
                </a:xfrm>
                <a:prstGeom prst="rect">
                  <a:avLst/>
                </a:prstGeom>
                <a:blipFill rotWithShape="1">
                  <a:blip r:embed="rId16"/>
                  <a:stretch>
                    <a:fillRect/>
                  </a:stretch>
                </a:blipFill>
              </p:spPr>
              <p:txBody>
                <a:bodyPr/>
                <a:lstStyle/>
                <a:p>
                  <a:r>
                    <a:rPr lang="en-GB">
                      <a:noFill/>
                    </a:rPr>
                    <a:t> </a:t>
                  </a:r>
                </a:p>
              </p:txBody>
            </p:sp>
          </mc:Fallback>
        </mc:AlternateContent>
      </p:grpSp>
      <p:sp>
        <p:nvSpPr>
          <p:cNvPr id="29"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30" name="Rectangle 29"/>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5789932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3" name="TextBox 42"/>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43" name="TextBox 42"/>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3"/>
                <a:stretch>
                  <a:fillRect/>
                </a:stretch>
              </a:blipFill>
            </p:spPr>
            <p:txBody>
              <a:bodyPr/>
              <a:lstStyle/>
              <a:p>
                <a:r>
                  <a:rPr lang="en-GB">
                    <a:noFill/>
                  </a:rPr>
                  <a:t> </a:t>
                </a:r>
              </a:p>
            </p:txBody>
          </p:sp>
        </mc:Fallback>
      </mc:AlternateContent>
      <p:sp>
        <p:nvSpPr>
          <p:cNvPr id="42" name="Rectangle 41"/>
          <p:cNvSpPr/>
          <p:nvPr/>
        </p:nvSpPr>
        <p:spPr>
          <a:xfrm>
            <a:off x="5499318" y="4724400"/>
            <a:ext cx="3644682" cy="792014"/>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6" name="TextBox 15"/>
          <p:cNvSpPr txBox="1"/>
          <p:nvPr/>
        </p:nvSpPr>
        <p:spPr>
          <a:xfrm>
            <a:off x="5173525" y="1066800"/>
            <a:ext cx="3551037" cy="461665"/>
          </a:xfrm>
          <a:prstGeom prst="rect">
            <a:avLst/>
          </a:prstGeom>
          <a:noFill/>
        </p:spPr>
        <p:txBody>
          <a:bodyPr wrap="none" rtlCol="0">
            <a:spAutoFit/>
          </a:bodyPr>
          <a:lstStyle/>
          <a:p>
            <a:r>
              <a:rPr lang="en-US" sz="2400" dirty="0">
                <a:latin typeface="Malgun Gothic" panose="020B0503020000020004" pitchFamily="34" charset="-127"/>
                <a:ea typeface="Malgun Gothic" panose="020B0503020000020004" pitchFamily="34" charset="-127"/>
              </a:rPr>
              <a:t>Unitary, Causal, Local, …</a:t>
            </a:r>
            <a:endParaRPr lang="en-GB" sz="2400" dirty="0">
              <a:latin typeface="Malgun Gothic" panose="020B0503020000020004" pitchFamily="34" charset="-127"/>
              <a:ea typeface="Malgun Gothic" panose="020B0503020000020004" pitchFamily="34" charset="-127"/>
            </a:endParaRPr>
          </a:p>
        </p:txBody>
      </p:sp>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5468924" y="2607757"/>
            <a:ext cx="2751090" cy="2057400"/>
            <a:chOff x="5468924" y="3276600"/>
            <a:chExt cx="2751090" cy="2057400"/>
          </a:xfrm>
        </p:grpSpPr>
        <p:cxnSp>
          <p:nvCxnSpPr>
            <p:cNvPr id="18" name="Straight Arrow Connector 17"/>
            <p:cNvCxnSpPr/>
            <p:nvPr/>
          </p:nvCxnSpPr>
          <p:spPr>
            <a:xfrm flipV="1">
              <a:off x="5715000" y="3276600"/>
              <a:ext cx="0" cy="205740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468924" y="5105400"/>
              <a:ext cx="27510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grpSp>
      <p:cxnSp>
        <p:nvCxnSpPr>
          <p:cNvPr id="36" name="Straight Connector 35">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Rectangle 40"/>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1" name="Rectangle 40"/>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12"/>
                <a:stretch>
                  <a:fillRect/>
                </a:stretch>
              </a:blipFill>
            </p:spPr>
            <p:txBody>
              <a:bodyPr/>
              <a:lstStyle/>
              <a:p>
                <a:r>
                  <a:rPr lang="en-GB">
                    <a:noFill/>
                  </a:rPr>
                  <a:t> </a:t>
                </a:r>
              </a:p>
            </p:txBody>
          </p:sp>
        </mc:Fallback>
      </mc:AlternateContent>
      <p:sp>
        <p:nvSpPr>
          <p:cNvPr id="26" name="Freeform 25"/>
          <p:cNvSpPr/>
          <p:nvPr/>
        </p:nvSpPr>
        <p:spPr>
          <a:xfrm>
            <a:off x="5246903" y="3124342"/>
            <a:ext cx="2306040" cy="1566988"/>
          </a:xfrm>
          <a:custGeom>
            <a:avLst/>
            <a:gdLst>
              <a:gd name="connsiteX0" fmla="*/ 1435251 w 2306040"/>
              <a:gd name="connsiteY0" fmla="*/ 117633 h 1566988"/>
              <a:gd name="connsiteX1" fmla="*/ 346 w 2306040"/>
              <a:gd name="connsiteY1" fmla="*/ 961695 h 1566988"/>
              <a:gd name="connsiteX2" fmla="*/ 1308642 w 2306040"/>
              <a:gd name="connsiteY2" fmla="*/ 1566606 h 1566988"/>
              <a:gd name="connsiteX3" fmla="*/ 2279312 w 2306040"/>
              <a:gd name="connsiteY3" fmla="*/ 877289 h 1566988"/>
              <a:gd name="connsiteX4" fmla="*/ 2054229 w 2306040"/>
              <a:gd name="connsiteY4" fmla="*/ 342717 h 1566988"/>
              <a:gd name="connsiteX5" fmla="*/ 2054229 w 2306040"/>
              <a:gd name="connsiteY5" fmla="*/ 342717 h 1566988"/>
              <a:gd name="connsiteX6" fmla="*/ 1772875 w 2306040"/>
              <a:gd name="connsiteY6" fmla="*/ 33227 h 1566988"/>
              <a:gd name="connsiteX7" fmla="*/ 1435251 w 2306040"/>
              <a:gd name="connsiteY7" fmla="*/ 117633 h 156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6040" h="1566988">
                <a:moveTo>
                  <a:pt x="1435251" y="117633"/>
                </a:moveTo>
                <a:cubicBezTo>
                  <a:pt x="1139829" y="272378"/>
                  <a:pt x="21447" y="720200"/>
                  <a:pt x="346" y="961695"/>
                </a:cubicBezTo>
                <a:cubicBezTo>
                  <a:pt x="-20755" y="1203190"/>
                  <a:pt x="928814" y="1580674"/>
                  <a:pt x="1308642" y="1566606"/>
                </a:cubicBezTo>
                <a:cubicBezTo>
                  <a:pt x="1688470" y="1552538"/>
                  <a:pt x="2155048" y="1081270"/>
                  <a:pt x="2279312" y="877289"/>
                </a:cubicBezTo>
                <a:cubicBezTo>
                  <a:pt x="2403576" y="673308"/>
                  <a:pt x="2054229" y="342717"/>
                  <a:pt x="2054229" y="342717"/>
                </a:cubicBezTo>
                <a:lnTo>
                  <a:pt x="2054229" y="342717"/>
                </a:lnTo>
                <a:cubicBezTo>
                  <a:pt x="2007337" y="291135"/>
                  <a:pt x="1873693" y="75430"/>
                  <a:pt x="1772875" y="33227"/>
                </a:cubicBezTo>
                <a:cubicBezTo>
                  <a:pt x="1672057" y="-8976"/>
                  <a:pt x="1730673" y="-37112"/>
                  <a:pt x="1435251" y="117633"/>
                </a:cubicBezTo>
                <a:close/>
              </a:path>
            </a:pathLst>
          </a:custGeom>
          <a:solidFill>
            <a:srgbClr val="0070C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4933477" y="1528464"/>
            <a:ext cx="792074" cy="2205335"/>
          </a:xfrm>
          <a:custGeom>
            <a:avLst/>
            <a:gdLst>
              <a:gd name="connsiteX0" fmla="*/ 921574 w 921574"/>
              <a:gd name="connsiteY0" fmla="*/ 0 h 3151163"/>
              <a:gd name="connsiteX1" fmla="*/ 7174 w 921574"/>
              <a:gd name="connsiteY1" fmla="*/ 1406770 h 3151163"/>
              <a:gd name="connsiteX2" fmla="*/ 569881 w 921574"/>
              <a:gd name="connsiteY2" fmla="*/ 3151163 h 3151163"/>
            </a:gdLst>
            <a:ahLst/>
            <a:cxnLst>
              <a:cxn ang="0">
                <a:pos x="connsiteX0" y="connsiteY0"/>
              </a:cxn>
              <a:cxn ang="0">
                <a:pos x="connsiteX1" y="connsiteY1"/>
              </a:cxn>
              <a:cxn ang="0">
                <a:pos x="connsiteX2" y="connsiteY2"/>
              </a:cxn>
            </a:cxnLst>
            <a:rect l="l" t="t" r="r" b="b"/>
            <a:pathLst>
              <a:path w="921574" h="3151163">
                <a:moveTo>
                  <a:pt x="921574" y="0"/>
                </a:moveTo>
                <a:cubicBezTo>
                  <a:pt x="493681" y="440788"/>
                  <a:pt x="65789" y="881576"/>
                  <a:pt x="7174" y="1406770"/>
                </a:cubicBezTo>
                <a:cubicBezTo>
                  <a:pt x="-51441" y="1931964"/>
                  <a:pt x="259220" y="2541563"/>
                  <a:pt x="569881" y="3151163"/>
                </a:cubicBezTo>
              </a:path>
            </a:pathLst>
          </a:custGeom>
          <a:noFill/>
          <a:ln>
            <a:solidFill>
              <a:srgbClr val="0070C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705192" y="5558135"/>
            <a:ext cx="6302751"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No deeper understanding of UV physics</a:t>
            </a:r>
            <a:endParaRPr lang="en-GB" sz="24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7" name="Rectangle 36"/>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37" name="Rectangle 36"/>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8" name="Rectangle 37">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38" name="Rectangle 37">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4"/>
                <a:stretch>
                  <a:fillRect/>
                </a:stretch>
              </a:blipFill>
            </p:spPr>
            <p:txBody>
              <a:bodyPr/>
              <a:lstStyle/>
              <a:p>
                <a:r>
                  <a:rPr lang="en-GB">
                    <a:noFill/>
                  </a:rPr>
                  <a:t> </a:t>
                </a:r>
              </a:p>
            </p:txBody>
          </p:sp>
        </mc:Fallback>
      </mc:AlternateContent>
      <p:sp>
        <p:nvSpPr>
          <p:cNvPr id="39" name="TextBox 38"/>
          <p:cNvSpPr txBox="1"/>
          <p:nvPr/>
        </p:nvSpPr>
        <p:spPr>
          <a:xfrm>
            <a:off x="705192" y="4951342"/>
            <a:ext cx="4413837"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Need many measurements</a:t>
            </a:r>
            <a:endParaRPr lang="en-GB" sz="2400" dirty="0">
              <a:latin typeface="Malgun Gothic" panose="020B0503020000020004" pitchFamily="34" charset="-127"/>
              <a:ea typeface="Malgun Gothic" panose="020B0503020000020004" pitchFamily="34" charset="-127"/>
            </a:endParaRPr>
          </a:p>
        </p:txBody>
      </p:sp>
      <p:sp>
        <p:nvSpPr>
          <p:cNvPr id="29" name="Rectangle 28"/>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4" name="TextBox 33"/>
              <p:cNvSpPr txBox="1"/>
              <p:nvPr/>
            </p:nvSpPr>
            <p:spPr>
              <a:xfrm>
                <a:off x="5246988" y="2338873"/>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4</m:t>
                          </m:r>
                        </m:sub>
                      </m:sSub>
                    </m:oMath>
                  </m:oMathPara>
                </a14:m>
                <a:endParaRPr lang="en-GB" sz="2200" dirty="0"/>
              </a:p>
            </p:txBody>
          </p:sp>
        </mc:Choice>
        <mc:Fallback xmlns="">
          <p:sp>
            <p:nvSpPr>
              <p:cNvPr id="34" name="TextBox 33"/>
              <p:cNvSpPr txBox="1">
                <a:spLocks noRot="1" noChangeAspect="1" noMove="1" noResize="1" noEditPoints="1" noAdjustHandles="1" noChangeArrowheads="1" noChangeShapeType="1" noTextEdit="1"/>
              </p:cNvSpPr>
              <p:nvPr/>
            </p:nvSpPr>
            <p:spPr>
              <a:xfrm>
                <a:off x="5246988" y="2338873"/>
                <a:ext cx="502124" cy="430887"/>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5" name="TextBox 34"/>
              <p:cNvSpPr txBox="1"/>
              <p:nvPr/>
            </p:nvSpPr>
            <p:spPr>
              <a:xfrm>
                <a:off x="8093084" y="4343400"/>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2</m:t>
                          </m:r>
                        </m:sub>
                      </m:sSub>
                    </m:oMath>
                  </m:oMathPara>
                </a14:m>
                <a:endParaRPr lang="en-GB" sz="2200" dirty="0"/>
              </a:p>
            </p:txBody>
          </p:sp>
        </mc:Choice>
        <mc:Fallback xmlns="">
          <p:sp>
            <p:nvSpPr>
              <p:cNvPr id="35" name="TextBox 34"/>
              <p:cNvSpPr txBox="1">
                <a:spLocks noRot="1" noChangeAspect="1" noMove="1" noResize="1" noEditPoints="1" noAdjustHandles="1" noChangeArrowheads="1" noChangeShapeType="1" noTextEdit="1"/>
              </p:cNvSpPr>
              <p:nvPr/>
            </p:nvSpPr>
            <p:spPr>
              <a:xfrm>
                <a:off x="8093084" y="4343400"/>
                <a:ext cx="502124" cy="430887"/>
              </a:xfrm>
              <a:prstGeom prst="rect">
                <a:avLst/>
              </a:prstGeom>
              <a:blipFill rotWithShape="1">
                <a:blip r:embed="rId16"/>
                <a:stretch>
                  <a:fillRect/>
                </a:stretch>
              </a:blipFill>
            </p:spPr>
            <p:txBody>
              <a:bodyPr/>
              <a:lstStyle/>
              <a:p>
                <a:r>
                  <a:rPr lang="en-GB">
                    <a:noFill/>
                  </a:rPr>
                  <a:t> </a:t>
                </a:r>
              </a:p>
            </p:txBody>
          </p:sp>
        </mc:Fallback>
      </mc:AlternateContent>
      <p:sp>
        <p:nvSpPr>
          <p:cNvPr id="44" name="TextBox 43"/>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31"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32" name="Rectangle 31"/>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6536605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0" name="TextBox 39"/>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3"/>
                <a:stretch>
                  <a:fillRect/>
                </a:stretch>
              </a:blipFill>
            </p:spPr>
            <p:txBody>
              <a:bodyPr/>
              <a:lstStyle/>
              <a:p>
                <a:r>
                  <a:rPr lang="en-GB">
                    <a:noFill/>
                  </a:rPr>
                  <a:t> </a:t>
                </a:r>
              </a:p>
            </p:txBody>
          </p:sp>
        </mc:Fallback>
      </mc:AlternateContent>
      <p:sp>
        <p:nvSpPr>
          <p:cNvPr id="39" name="Rectangle 38"/>
          <p:cNvSpPr/>
          <p:nvPr/>
        </p:nvSpPr>
        <p:spPr>
          <a:xfrm>
            <a:off x="5499318" y="4724400"/>
            <a:ext cx="3720882" cy="792014"/>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6" name="TextBox 15"/>
          <p:cNvSpPr txBox="1"/>
          <p:nvPr/>
        </p:nvSpPr>
        <p:spPr>
          <a:xfrm>
            <a:off x="5173525" y="1066800"/>
            <a:ext cx="3551037" cy="461665"/>
          </a:xfrm>
          <a:prstGeom prst="rect">
            <a:avLst/>
          </a:prstGeom>
          <a:noFill/>
        </p:spPr>
        <p:txBody>
          <a:bodyPr wrap="none" rtlCol="0">
            <a:spAutoFit/>
          </a:bodyPr>
          <a:lstStyle/>
          <a:p>
            <a:r>
              <a:rPr lang="en-US" sz="2400" dirty="0">
                <a:latin typeface="Malgun Gothic" panose="020B0503020000020004" pitchFamily="34" charset="-127"/>
                <a:ea typeface="Malgun Gothic" panose="020B0503020000020004" pitchFamily="34" charset="-127"/>
              </a:rPr>
              <a:t>Unitary, Causal, Local, …</a:t>
            </a:r>
            <a:endParaRPr lang="en-GB" sz="2400" dirty="0">
              <a:latin typeface="Malgun Gothic" panose="020B0503020000020004" pitchFamily="34" charset="-127"/>
              <a:ea typeface="Malgun Gothic" panose="020B0503020000020004" pitchFamily="34" charset="-127"/>
            </a:endParaRPr>
          </a:p>
        </p:txBody>
      </p:sp>
      <p:sp>
        <p:nvSpPr>
          <p:cNvPr id="37" name="Freeform 36"/>
          <p:cNvSpPr/>
          <p:nvPr/>
        </p:nvSpPr>
        <p:spPr>
          <a:xfrm>
            <a:off x="4933477" y="1528464"/>
            <a:ext cx="792074" cy="2205335"/>
          </a:xfrm>
          <a:custGeom>
            <a:avLst/>
            <a:gdLst>
              <a:gd name="connsiteX0" fmla="*/ 921574 w 921574"/>
              <a:gd name="connsiteY0" fmla="*/ 0 h 3151163"/>
              <a:gd name="connsiteX1" fmla="*/ 7174 w 921574"/>
              <a:gd name="connsiteY1" fmla="*/ 1406770 h 3151163"/>
              <a:gd name="connsiteX2" fmla="*/ 569881 w 921574"/>
              <a:gd name="connsiteY2" fmla="*/ 3151163 h 3151163"/>
            </a:gdLst>
            <a:ahLst/>
            <a:cxnLst>
              <a:cxn ang="0">
                <a:pos x="connsiteX0" y="connsiteY0"/>
              </a:cxn>
              <a:cxn ang="0">
                <a:pos x="connsiteX1" y="connsiteY1"/>
              </a:cxn>
              <a:cxn ang="0">
                <a:pos x="connsiteX2" y="connsiteY2"/>
              </a:cxn>
            </a:cxnLst>
            <a:rect l="l" t="t" r="r" b="b"/>
            <a:pathLst>
              <a:path w="921574" h="3151163">
                <a:moveTo>
                  <a:pt x="921574" y="0"/>
                </a:moveTo>
                <a:cubicBezTo>
                  <a:pt x="493681" y="440788"/>
                  <a:pt x="65789" y="881576"/>
                  <a:pt x="7174" y="1406770"/>
                </a:cubicBezTo>
                <a:cubicBezTo>
                  <a:pt x="-51441" y="1931964"/>
                  <a:pt x="259220" y="2541563"/>
                  <a:pt x="569881" y="3151163"/>
                </a:cubicBezTo>
              </a:path>
            </a:pathLst>
          </a:custGeom>
          <a:noFill/>
          <a:ln>
            <a:solidFill>
              <a:srgbClr val="0070C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6264671" y="1524000"/>
            <a:ext cx="669529" cy="948377"/>
          </a:xfrm>
          <a:custGeom>
            <a:avLst/>
            <a:gdLst>
              <a:gd name="connsiteX0" fmla="*/ 669529 w 669529"/>
              <a:gd name="connsiteY0" fmla="*/ 0 h 1772529"/>
              <a:gd name="connsiteX1" fmla="*/ 92754 w 669529"/>
              <a:gd name="connsiteY1" fmla="*/ 900332 h 1772529"/>
              <a:gd name="connsiteX2" fmla="*/ 8348 w 669529"/>
              <a:gd name="connsiteY2" fmla="*/ 1772529 h 1772529"/>
            </a:gdLst>
            <a:ahLst/>
            <a:cxnLst>
              <a:cxn ang="0">
                <a:pos x="connsiteX0" y="connsiteY0"/>
              </a:cxn>
              <a:cxn ang="0">
                <a:pos x="connsiteX1" y="connsiteY1"/>
              </a:cxn>
              <a:cxn ang="0">
                <a:pos x="connsiteX2" y="connsiteY2"/>
              </a:cxn>
            </a:cxnLst>
            <a:rect l="l" t="t" r="r" b="b"/>
            <a:pathLst>
              <a:path w="669529" h="1772529">
                <a:moveTo>
                  <a:pt x="669529" y="0"/>
                </a:moveTo>
                <a:cubicBezTo>
                  <a:pt x="436240" y="302455"/>
                  <a:pt x="202951" y="604911"/>
                  <a:pt x="92754" y="900332"/>
                </a:cubicBezTo>
                <a:cubicBezTo>
                  <a:pt x="-17443" y="1195754"/>
                  <a:pt x="-4548" y="1484141"/>
                  <a:pt x="8348" y="1772529"/>
                </a:cubicBezTo>
              </a:path>
            </a:pathLst>
          </a:custGeom>
          <a:noFill/>
          <a:ln>
            <a:solidFill>
              <a:srgbClr val="FF000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5246903" y="2552569"/>
            <a:ext cx="2973111" cy="2138761"/>
            <a:chOff x="5246903" y="3221412"/>
            <a:chExt cx="2973111" cy="2138761"/>
          </a:xfrm>
        </p:grpSpPr>
        <p:sp>
          <p:nvSpPr>
            <p:cNvPr id="32" name="Freeform 31"/>
            <p:cNvSpPr/>
            <p:nvPr/>
          </p:nvSpPr>
          <p:spPr>
            <a:xfrm>
              <a:off x="5246903" y="3793185"/>
              <a:ext cx="2306040" cy="1566988"/>
            </a:xfrm>
            <a:custGeom>
              <a:avLst/>
              <a:gdLst>
                <a:gd name="connsiteX0" fmla="*/ 1435251 w 2306040"/>
                <a:gd name="connsiteY0" fmla="*/ 117633 h 1566988"/>
                <a:gd name="connsiteX1" fmla="*/ 346 w 2306040"/>
                <a:gd name="connsiteY1" fmla="*/ 961695 h 1566988"/>
                <a:gd name="connsiteX2" fmla="*/ 1308642 w 2306040"/>
                <a:gd name="connsiteY2" fmla="*/ 1566606 h 1566988"/>
                <a:gd name="connsiteX3" fmla="*/ 2279312 w 2306040"/>
                <a:gd name="connsiteY3" fmla="*/ 877289 h 1566988"/>
                <a:gd name="connsiteX4" fmla="*/ 2054229 w 2306040"/>
                <a:gd name="connsiteY4" fmla="*/ 342717 h 1566988"/>
                <a:gd name="connsiteX5" fmla="*/ 2054229 w 2306040"/>
                <a:gd name="connsiteY5" fmla="*/ 342717 h 1566988"/>
                <a:gd name="connsiteX6" fmla="*/ 1772875 w 2306040"/>
                <a:gd name="connsiteY6" fmla="*/ 33227 h 1566988"/>
                <a:gd name="connsiteX7" fmla="*/ 1435251 w 2306040"/>
                <a:gd name="connsiteY7" fmla="*/ 117633 h 156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6040" h="1566988">
                  <a:moveTo>
                    <a:pt x="1435251" y="117633"/>
                  </a:moveTo>
                  <a:cubicBezTo>
                    <a:pt x="1139829" y="272378"/>
                    <a:pt x="21447" y="720200"/>
                    <a:pt x="346" y="961695"/>
                  </a:cubicBezTo>
                  <a:cubicBezTo>
                    <a:pt x="-20755" y="1203190"/>
                    <a:pt x="928814" y="1580674"/>
                    <a:pt x="1308642" y="1566606"/>
                  </a:cubicBezTo>
                  <a:cubicBezTo>
                    <a:pt x="1688470" y="1552538"/>
                    <a:pt x="2155048" y="1081270"/>
                    <a:pt x="2279312" y="877289"/>
                  </a:cubicBezTo>
                  <a:cubicBezTo>
                    <a:pt x="2403576" y="673308"/>
                    <a:pt x="2054229" y="342717"/>
                    <a:pt x="2054229" y="342717"/>
                  </a:cubicBezTo>
                  <a:lnTo>
                    <a:pt x="2054229" y="342717"/>
                  </a:lnTo>
                  <a:cubicBezTo>
                    <a:pt x="2007337" y="291135"/>
                    <a:pt x="1873693" y="75430"/>
                    <a:pt x="1772875" y="33227"/>
                  </a:cubicBezTo>
                  <a:cubicBezTo>
                    <a:pt x="1672057" y="-8976"/>
                    <a:pt x="1730673" y="-37112"/>
                    <a:pt x="1435251" y="117633"/>
                  </a:cubicBezTo>
                  <a:close/>
                </a:path>
              </a:pathLst>
            </a:custGeom>
            <a:solidFill>
              <a:srgbClr val="0070C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574014" y="3221412"/>
              <a:ext cx="1780921" cy="1438732"/>
            </a:xfrm>
            <a:custGeom>
              <a:avLst/>
              <a:gdLst>
                <a:gd name="connsiteX0" fmla="*/ 657974 w 1780921"/>
                <a:gd name="connsiteY0" fmla="*/ 90 h 1438732"/>
                <a:gd name="connsiteX1" fmla="*/ 1769321 w 1780921"/>
                <a:gd name="connsiteY1" fmla="*/ 633136 h 1438732"/>
                <a:gd name="connsiteX2" fmla="*/ 1206614 w 1780921"/>
                <a:gd name="connsiteY2" fmla="*/ 1420926 h 1438732"/>
                <a:gd name="connsiteX3" fmla="*/ 686109 w 1780921"/>
                <a:gd name="connsiteY3" fmla="*/ 1181776 h 1438732"/>
                <a:gd name="connsiteX4" fmla="*/ 38995 w 1780921"/>
                <a:gd name="connsiteY4" fmla="*/ 1167708 h 1438732"/>
                <a:gd name="connsiteX5" fmla="*/ 137469 w 1780921"/>
                <a:gd name="connsiteY5" fmla="*/ 675339 h 1438732"/>
                <a:gd name="connsiteX6" fmla="*/ 657974 w 1780921"/>
                <a:gd name="connsiteY6" fmla="*/ 90 h 1438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0921" h="1438732">
                  <a:moveTo>
                    <a:pt x="657974" y="90"/>
                  </a:moveTo>
                  <a:cubicBezTo>
                    <a:pt x="929949" y="-6944"/>
                    <a:pt x="1677881" y="396330"/>
                    <a:pt x="1769321" y="633136"/>
                  </a:cubicBezTo>
                  <a:cubicBezTo>
                    <a:pt x="1860761" y="869942"/>
                    <a:pt x="1387149" y="1329486"/>
                    <a:pt x="1206614" y="1420926"/>
                  </a:cubicBezTo>
                  <a:cubicBezTo>
                    <a:pt x="1026079" y="1512366"/>
                    <a:pt x="880712" y="1223979"/>
                    <a:pt x="686109" y="1181776"/>
                  </a:cubicBezTo>
                  <a:cubicBezTo>
                    <a:pt x="491506" y="1139573"/>
                    <a:pt x="130435" y="1252114"/>
                    <a:pt x="38995" y="1167708"/>
                  </a:cubicBezTo>
                  <a:cubicBezTo>
                    <a:pt x="-52445" y="1083302"/>
                    <a:pt x="31961" y="872287"/>
                    <a:pt x="137469" y="675339"/>
                  </a:cubicBezTo>
                  <a:cubicBezTo>
                    <a:pt x="242977" y="478391"/>
                    <a:pt x="385999" y="7124"/>
                    <a:pt x="657974" y="90"/>
                  </a:cubicBezTo>
                  <a:close/>
                </a:path>
              </a:pathLst>
            </a:custGeom>
            <a:solidFill>
              <a:srgbClr val="FF000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Arrow Connector 17"/>
            <p:cNvCxnSpPr/>
            <p:nvPr/>
          </p:nvCxnSpPr>
          <p:spPr>
            <a:xfrm flipV="1">
              <a:off x="5715000" y="3276600"/>
              <a:ext cx="0" cy="205740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468924" y="5105400"/>
              <a:ext cx="27510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grpSp>
      <p:cxnSp>
        <p:nvCxnSpPr>
          <p:cNvPr id="36" name="Straight Connector 35">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Rectangle 40"/>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1" name="Rectangle 40"/>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12"/>
                <a:stretch>
                  <a:fillRect/>
                </a:stretch>
              </a:blipFill>
            </p:spPr>
            <p:txBody>
              <a:bodyPr/>
              <a:lstStyle/>
              <a:p>
                <a:r>
                  <a:rPr lang="en-GB">
                    <a:noFill/>
                  </a:rPr>
                  <a:t> </a:t>
                </a:r>
              </a:p>
            </p:txBody>
          </p:sp>
        </mc:Fallback>
      </mc:AlternateContent>
      <p:sp>
        <p:nvSpPr>
          <p:cNvPr id="45" name="TextBox 44"/>
          <p:cNvSpPr txBox="1"/>
          <p:nvPr/>
        </p:nvSpPr>
        <p:spPr>
          <a:xfrm>
            <a:off x="705192" y="5558135"/>
            <a:ext cx="6302751"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No deeper understanding of UV physics</a:t>
            </a:r>
            <a:endParaRPr lang="en-GB" sz="24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6" name="Rectangle 45"/>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46" name="Rectangle 45"/>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47" name="Rectangle 46">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4"/>
                <a:stretch>
                  <a:fillRect/>
                </a:stretch>
              </a:blipFill>
            </p:spPr>
            <p:txBody>
              <a:bodyPr/>
              <a:lstStyle/>
              <a:p>
                <a:r>
                  <a:rPr lang="en-GB">
                    <a:noFill/>
                  </a:rPr>
                  <a:t> </a:t>
                </a:r>
              </a:p>
            </p:txBody>
          </p:sp>
        </mc:Fallback>
      </mc:AlternateContent>
      <p:sp>
        <p:nvSpPr>
          <p:cNvPr id="50" name="TextBox 49"/>
          <p:cNvSpPr txBox="1"/>
          <p:nvPr/>
        </p:nvSpPr>
        <p:spPr>
          <a:xfrm>
            <a:off x="705192" y="4951342"/>
            <a:ext cx="4413837"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Need many measurements</a:t>
            </a:r>
            <a:endParaRPr lang="en-GB" sz="2400" dirty="0">
              <a:latin typeface="Malgun Gothic" panose="020B0503020000020004" pitchFamily="34" charset="-127"/>
              <a:ea typeface="Malgun Gothic" panose="020B0503020000020004" pitchFamily="34" charset="-127"/>
            </a:endParaRPr>
          </a:p>
        </p:txBody>
      </p:sp>
      <p:sp>
        <p:nvSpPr>
          <p:cNvPr id="28" name="Rectangle 27"/>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3" name="TextBox 32"/>
              <p:cNvSpPr txBox="1"/>
              <p:nvPr/>
            </p:nvSpPr>
            <p:spPr>
              <a:xfrm>
                <a:off x="5246988" y="2338873"/>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4</m:t>
                          </m:r>
                        </m:sub>
                      </m:sSub>
                    </m:oMath>
                  </m:oMathPara>
                </a14:m>
                <a:endParaRPr lang="en-GB" sz="2200" dirty="0"/>
              </a:p>
            </p:txBody>
          </p:sp>
        </mc:Choice>
        <mc:Fallback xmlns="">
          <p:sp>
            <p:nvSpPr>
              <p:cNvPr id="33" name="TextBox 32"/>
              <p:cNvSpPr txBox="1">
                <a:spLocks noRot="1" noChangeAspect="1" noMove="1" noResize="1" noEditPoints="1" noAdjustHandles="1" noChangeArrowheads="1" noChangeShapeType="1" noTextEdit="1"/>
              </p:cNvSpPr>
              <p:nvPr/>
            </p:nvSpPr>
            <p:spPr>
              <a:xfrm>
                <a:off x="5246988" y="2338873"/>
                <a:ext cx="502124" cy="430887"/>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4" name="TextBox 33"/>
              <p:cNvSpPr txBox="1"/>
              <p:nvPr/>
            </p:nvSpPr>
            <p:spPr>
              <a:xfrm>
                <a:off x="8093084" y="4343400"/>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2</m:t>
                          </m:r>
                        </m:sub>
                      </m:sSub>
                    </m:oMath>
                  </m:oMathPara>
                </a14:m>
                <a:endParaRPr lang="en-GB" sz="2200" dirty="0"/>
              </a:p>
            </p:txBody>
          </p:sp>
        </mc:Choice>
        <mc:Fallback xmlns="">
          <p:sp>
            <p:nvSpPr>
              <p:cNvPr id="34" name="TextBox 33"/>
              <p:cNvSpPr txBox="1">
                <a:spLocks noRot="1" noChangeAspect="1" noMove="1" noResize="1" noEditPoints="1" noAdjustHandles="1" noChangeArrowheads="1" noChangeShapeType="1" noTextEdit="1"/>
              </p:cNvSpPr>
              <p:nvPr/>
            </p:nvSpPr>
            <p:spPr>
              <a:xfrm>
                <a:off x="8093084" y="4343400"/>
                <a:ext cx="502124" cy="430887"/>
              </a:xfrm>
              <a:prstGeom prst="rect">
                <a:avLst/>
              </a:prstGeom>
              <a:blipFill rotWithShape="1">
                <a:blip r:embed="rId16"/>
                <a:stretch>
                  <a:fillRect/>
                </a:stretch>
              </a:blipFill>
            </p:spPr>
            <p:txBody>
              <a:bodyPr/>
              <a:lstStyle/>
              <a:p>
                <a:r>
                  <a:rPr lang="en-GB">
                    <a:noFill/>
                  </a:rPr>
                  <a:t> </a:t>
                </a:r>
              </a:p>
            </p:txBody>
          </p:sp>
        </mc:Fallback>
      </mc:AlternateContent>
      <p:sp>
        <p:nvSpPr>
          <p:cNvPr id="42" name="TextBox 41"/>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35"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43" name="Rectangle 4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0709785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3" name="TextBox 42"/>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43" name="TextBox 42"/>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3"/>
                <a:stretch>
                  <a:fillRect/>
                </a:stretch>
              </a:blipFill>
            </p:spPr>
            <p:txBody>
              <a:bodyPr/>
              <a:lstStyle/>
              <a:p>
                <a:r>
                  <a:rPr lang="en-GB">
                    <a:noFill/>
                  </a:rPr>
                  <a:t> </a:t>
                </a:r>
              </a:p>
            </p:txBody>
          </p:sp>
        </mc:Fallback>
      </mc:AlternateContent>
      <p:sp>
        <p:nvSpPr>
          <p:cNvPr id="42" name="Rectangle 41"/>
          <p:cNvSpPr/>
          <p:nvPr/>
        </p:nvSpPr>
        <p:spPr>
          <a:xfrm>
            <a:off x="5499318" y="4724400"/>
            <a:ext cx="3720882" cy="792014"/>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6" name="TextBox 15"/>
          <p:cNvSpPr txBox="1"/>
          <p:nvPr/>
        </p:nvSpPr>
        <p:spPr>
          <a:xfrm>
            <a:off x="5173525" y="1066800"/>
            <a:ext cx="3551037" cy="461665"/>
          </a:xfrm>
          <a:prstGeom prst="rect">
            <a:avLst/>
          </a:prstGeom>
          <a:noFill/>
        </p:spPr>
        <p:txBody>
          <a:bodyPr wrap="none" rtlCol="0">
            <a:spAutoFit/>
          </a:bodyPr>
          <a:lstStyle/>
          <a:p>
            <a:r>
              <a:rPr lang="en-US" sz="2400" dirty="0">
                <a:latin typeface="Malgun Gothic" panose="020B0503020000020004" pitchFamily="34" charset="-127"/>
                <a:ea typeface="Malgun Gothic" panose="020B0503020000020004" pitchFamily="34" charset="-127"/>
              </a:rPr>
              <a:t>Unitary, Causal, Local, …</a:t>
            </a:r>
            <a:endParaRPr lang="en-GB" sz="2400" dirty="0">
              <a:latin typeface="Malgun Gothic" panose="020B0503020000020004" pitchFamily="34" charset="-127"/>
              <a:ea typeface="Malgun Gothic" panose="020B0503020000020004" pitchFamily="34" charset="-127"/>
            </a:endParaRPr>
          </a:p>
        </p:txBody>
      </p:sp>
      <p:sp>
        <p:nvSpPr>
          <p:cNvPr id="37" name="Freeform 36"/>
          <p:cNvSpPr/>
          <p:nvPr/>
        </p:nvSpPr>
        <p:spPr>
          <a:xfrm>
            <a:off x="4933477" y="1528464"/>
            <a:ext cx="792074" cy="2205335"/>
          </a:xfrm>
          <a:custGeom>
            <a:avLst/>
            <a:gdLst>
              <a:gd name="connsiteX0" fmla="*/ 921574 w 921574"/>
              <a:gd name="connsiteY0" fmla="*/ 0 h 3151163"/>
              <a:gd name="connsiteX1" fmla="*/ 7174 w 921574"/>
              <a:gd name="connsiteY1" fmla="*/ 1406770 h 3151163"/>
              <a:gd name="connsiteX2" fmla="*/ 569881 w 921574"/>
              <a:gd name="connsiteY2" fmla="*/ 3151163 h 3151163"/>
            </a:gdLst>
            <a:ahLst/>
            <a:cxnLst>
              <a:cxn ang="0">
                <a:pos x="connsiteX0" y="connsiteY0"/>
              </a:cxn>
              <a:cxn ang="0">
                <a:pos x="connsiteX1" y="connsiteY1"/>
              </a:cxn>
              <a:cxn ang="0">
                <a:pos x="connsiteX2" y="connsiteY2"/>
              </a:cxn>
            </a:cxnLst>
            <a:rect l="l" t="t" r="r" b="b"/>
            <a:pathLst>
              <a:path w="921574" h="3151163">
                <a:moveTo>
                  <a:pt x="921574" y="0"/>
                </a:moveTo>
                <a:cubicBezTo>
                  <a:pt x="493681" y="440788"/>
                  <a:pt x="65789" y="881576"/>
                  <a:pt x="7174" y="1406770"/>
                </a:cubicBezTo>
                <a:cubicBezTo>
                  <a:pt x="-51441" y="1931964"/>
                  <a:pt x="259220" y="2541563"/>
                  <a:pt x="569881" y="3151163"/>
                </a:cubicBezTo>
              </a:path>
            </a:pathLst>
          </a:custGeom>
          <a:noFill/>
          <a:ln>
            <a:solidFill>
              <a:srgbClr val="0070C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6264671" y="1524000"/>
            <a:ext cx="669529" cy="948377"/>
          </a:xfrm>
          <a:custGeom>
            <a:avLst/>
            <a:gdLst>
              <a:gd name="connsiteX0" fmla="*/ 669529 w 669529"/>
              <a:gd name="connsiteY0" fmla="*/ 0 h 1772529"/>
              <a:gd name="connsiteX1" fmla="*/ 92754 w 669529"/>
              <a:gd name="connsiteY1" fmla="*/ 900332 h 1772529"/>
              <a:gd name="connsiteX2" fmla="*/ 8348 w 669529"/>
              <a:gd name="connsiteY2" fmla="*/ 1772529 h 1772529"/>
            </a:gdLst>
            <a:ahLst/>
            <a:cxnLst>
              <a:cxn ang="0">
                <a:pos x="connsiteX0" y="connsiteY0"/>
              </a:cxn>
              <a:cxn ang="0">
                <a:pos x="connsiteX1" y="connsiteY1"/>
              </a:cxn>
              <a:cxn ang="0">
                <a:pos x="connsiteX2" y="connsiteY2"/>
              </a:cxn>
            </a:cxnLst>
            <a:rect l="l" t="t" r="r" b="b"/>
            <a:pathLst>
              <a:path w="669529" h="1772529">
                <a:moveTo>
                  <a:pt x="669529" y="0"/>
                </a:moveTo>
                <a:cubicBezTo>
                  <a:pt x="436240" y="302455"/>
                  <a:pt x="202951" y="604911"/>
                  <a:pt x="92754" y="900332"/>
                </a:cubicBezTo>
                <a:cubicBezTo>
                  <a:pt x="-17443" y="1195754"/>
                  <a:pt x="-4548" y="1484141"/>
                  <a:pt x="8348" y="1772529"/>
                </a:cubicBezTo>
              </a:path>
            </a:pathLst>
          </a:custGeom>
          <a:noFill/>
          <a:ln>
            <a:solidFill>
              <a:srgbClr val="FF000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7751298" y="1524000"/>
            <a:ext cx="423499" cy="1069659"/>
          </a:xfrm>
          <a:custGeom>
            <a:avLst/>
            <a:gdLst>
              <a:gd name="connsiteX0" fmla="*/ 0 w 423499"/>
              <a:gd name="connsiteY0" fmla="*/ 0 h 1308295"/>
              <a:gd name="connsiteX1" fmla="*/ 422031 w 423499"/>
              <a:gd name="connsiteY1" fmla="*/ 590843 h 1308295"/>
              <a:gd name="connsiteX2" fmla="*/ 112542 w 423499"/>
              <a:gd name="connsiteY2" fmla="*/ 1308295 h 1308295"/>
            </a:gdLst>
            <a:ahLst/>
            <a:cxnLst>
              <a:cxn ang="0">
                <a:pos x="connsiteX0" y="connsiteY0"/>
              </a:cxn>
              <a:cxn ang="0">
                <a:pos x="connsiteX1" y="connsiteY1"/>
              </a:cxn>
              <a:cxn ang="0">
                <a:pos x="connsiteX2" y="connsiteY2"/>
              </a:cxn>
            </a:cxnLst>
            <a:rect l="l" t="t" r="r" b="b"/>
            <a:pathLst>
              <a:path w="423499" h="1308295">
                <a:moveTo>
                  <a:pt x="0" y="0"/>
                </a:moveTo>
                <a:cubicBezTo>
                  <a:pt x="201637" y="186397"/>
                  <a:pt x="403274" y="372794"/>
                  <a:pt x="422031" y="590843"/>
                </a:cubicBezTo>
                <a:cubicBezTo>
                  <a:pt x="440788" y="808892"/>
                  <a:pt x="276665" y="1058593"/>
                  <a:pt x="112542" y="1308295"/>
                </a:cubicBezTo>
              </a:path>
            </a:pathLst>
          </a:custGeom>
          <a:noFill/>
          <a:ln>
            <a:solidFill>
              <a:srgbClr val="00B05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5246903" y="2552569"/>
            <a:ext cx="3272293" cy="2138761"/>
            <a:chOff x="5246903" y="3221412"/>
            <a:chExt cx="3272293" cy="2138761"/>
          </a:xfrm>
        </p:grpSpPr>
        <p:sp>
          <p:nvSpPr>
            <p:cNvPr id="28" name="Freeform 27"/>
            <p:cNvSpPr/>
            <p:nvPr/>
          </p:nvSpPr>
          <p:spPr>
            <a:xfrm>
              <a:off x="6220658" y="3262503"/>
              <a:ext cx="2298538" cy="1647476"/>
            </a:xfrm>
            <a:custGeom>
              <a:avLst/>
              <a:gdLst>
                <a:gd name="connsiteX0" fmla="*/ 1354888 w 2308700"/>
                <a:gd name="connsiteY0" fmla="*/ 179461 h 2122578"/>
                <a:gd name="connsiteX1" fmla="*/ 201338 w 2308700"/>
                <a:gd name="connsiteY1" fmla="*/ 910981 h 2122578"/>
                <a:gd name="connsiteX2" fmla="*/ 201338 w 2308700"/>
                <a:gd name="connsiteY2" fmla="*/ 2008261 h 2122578"/>
                <a:gd name="connsiteX3" fmla="*/ 2213018 w 2308700"/>
                <a:gd name="connsiteY3" fmla="*/ 1951990 h 2122578"/>
                <a:gd name="connsiteX4" fmla="*/ 1945731 w 2308700"/>
                <a:gd name="connsiteY4" fmla="*/ 798440 h 2122578"/>
                <a:gd name="connsiteX5" fmla="*/ 1594039 w 2308700"/>
                <a:gd name="connsiteY5" fmla="*/ 38784 h 2122578"/>
                <a:gd name="connsiteX6" fmla="*/ 1411159 w 2308700"/>
                <a:gd name="connsiteY6" fmla="*/ 179461 h 2122578"/>
                <a:gd name="connsiteX0" fmla="*/ 1354888 w 2308700"/>
                <a:gd name="connsiteY0" fmla="*/ 179461 h 2122578"/>
                <a:gd name="connsiteX1" fmla="*/ 201338 w 2308700"/>
                <a:gd name="connsiteY1" fmla="*/ 910981 h 2122578"/>
                <a:gd name="connsiteX2" fmla="*/ 201338 w 2308700"/>
                <a:gd name="connsiteY2" fmla="*/ 2008261 h 2122578"/>
                <a:gd name="connsiteX3" fmla="*/ 2213018 w 2308700"/>
                <a:gd name="connsiteY3" fmla="*/ 1951990 h 2122578"/>
                <a:gd name="connsiteX4" fmla="*/ 1945731 w 2308700"/>
                <a:gd name="connsiteY4" fmla="*/ 798440 h 2122578"/>
                <a:gd name="connsiteX5" fmla="*/ 1594039 w 2308700"/>
                <a:gd name="connsiteY5" fmla="*/ 38784 h 2122578"/>
                <a:gd name="connsiteX6" fmla="*/ 1326753 w 2308700"/>
                <a:gd name="connsiteY6" fmla="*/ 179461 h 2122578"/>
                <a:gd name="connsiteX0" fmla="*/ 1354888 w 2308700"/>
                <a:gd name="connsiteY0" fmla="*/ 170433 h 2113550"/>
                <a:gd name="connsiteX1" fmla="*/ 201338 w 2308700"/>
                <a:gd name="connsiteY1" fmla="*/ 901953 h 2113550"/>
                <a:gd name="connsiteX2" fmla="*/ 201338 w 2308700"/>
                <a:gd name="connsiteY2" fmla="*/ 1999233 h 2113550"/>
                <a:gd name="connsiteX3" fmla="*/ 2213018 w 2308700"/>
                <a:gd name="connsiteY3" fmla="*/ 1942962 h 2113550"/>
                <a:gd name="connsiteX4" fmla="*/ 1945731 w 2308700"/>
                <a:gd name="connsiteY4" fmla="*/ 789412 h 2113550"/>
                <a:gd name="connsiteX5" fmla="*/ 1594039 w 2308700"/>
                <a:gd name="connsiteY5" fmla="*/ 29756 h 2113550"/>
                <a:gd name="connsiteX6" fmla="*/ 1270482 w 2308700"/>
                <a:gd name="connsiteY6" fmla="*/ 212636 h 2113550"/>
                <a:gd name="connsiteX0" fmla="*/ 1354888 w 2308700"/>
                <a:gd name="connsiteY0" fmla="*/ 393018 h 2336135"/>
                <a:gd name="connsiteX1" fmla="*/ 201338 w 2308700"/>
                <a:gd name="connsiteY1" fmla="*/ 1124538 h 2336135"/>
                <a:gd name="connsiteX2" fmla="*/ 201338 w 2308700"/>
                <a:gd name="connsiteY2" fmla="*/ 2221818 h 2336135"/>
                <a:gd name="connsiteX3" fmla="*/ 2213018 w 2308700"/>
                <a:gd name="connsiteY3" fmla="*/ 2165547 h 2336135"/>
                <a:gd name="connsiteX4" fmla="*/ 1945731 w 2308700"/>
                <a:gd name="connsiteY4" fmla="*/ 1011997 h 2336135"/>
                <a:gd name="connsiteX5" fmla="*/ 1594039 w 2308700"/>
                <a:gd name="connsiteY5" fmla="*/ 252341 h 2336135"/>
                <a:gd name="connsiteX6" fmla="*/ 1242347 w 2308700"/>
                <a:gd name="connsiteY6" fmla="*/ 41325 h 2336135"/>
                <a:gd name="connsiteX0" fmla="*/ 1251206 w 2303492"/>
                <a:gd name="connsiteY0" fmla="*/ 41325 h 2336135"/>
                <a:gd name="connsiteX1" fmla="*/ 196130 w 2303492"/>
                <a:gd name="connsiteY1" fmla="*/ 1124538 h 2336135"/>
                <a:gd name="connsiteX2" fmla="*/ 196130 w 2303492"/>
                <a:gd name="connsiteY2" fmla="*/ 2221818 h 2336135"/>
                <a:gd name="connsiteX3" fmla="*/ 2207810 w 2303492"/>
                <a:gd name="connsiteY3" fmla="*/ 2165547 h 2336135"/>
                <a:gd name="connsiteX4" fmla="*/ 1940523 w 2303492"/>
                <a:gd name="connsiteY4" fmla="*/ 1011997 h 2336135"/>
                <a:gd name="connsiteX5" fmla="*/ 1588831 w 2303492"/>
                <a:gd name="connsiteY5" fmla="*/ 252341 h 2336135"/>
                <a:gd name="connsiteX6" fmla="*/ 1237139 w 2303492"/>
                <a:gd name="connsiteY6" fmla="*/ 41325 h 2336135"/>
                <a:gd name="connsiteX0" fmla="*/ 1251206 w 2303492"/>
                <a:gd name="connsiteY0" fmla="*/ 0 h 2294810"/>
                <a:gd name="connsiteX1" fmla="*/ 196130 w 2303492"/>
                <a:gd name="connsiteY1" fmla="*/ 1083213 h 2294810"/>
                <a:gd name="connsiteX2" fmla="*/ 196130 w 2303492"/>
                <a:gd name="connsiteY2" fmla="*/ 2180493 h 2294810"/>
                <a:gd name="connsiteX3" fmla="*/ 2207810 w 2303492"/>
                <a:gd name="connsiteY3" fmla="*/ 2124222 h 2294810"/>
                <a:gd name="connsiteX4" fmla="*/ 1940523 w 2303492"/>
                <a:gd name="connsiteY4" fmla="*/ 970672 h 2294810"/>
                <a:gd name="connsiteX5" fmla="*/ 1588831 w 2303492"/>
                <a:gd name="connsiteY5" fmla="*/ 211016 h 2294810"/>
                <a:gd name="connsiteX6" fmla="*/ 1109548 w 2303492"/>
                <a:gd name="connsiteY6" fmla="*/ 616688 h 2294810"/>
                <a:gd name="connsiteX0" fmla="*/ 1117062 w 2296939"/>
                <a:gd name="connsiteY0" fmla="*/ 419358 h 2118744"/>
                <a:gd name="connsiteX1" fmla="*/ 189577 w 2296939"/>
                <a:gd name="connsiteY1" fmla="*/ 907147 h 2118744"/>
                <a:gd name="connsiteX2" fmla="*/ 189577 w 2296939"/>
                <a:gd name="connsiteY2" fmla="*/ 2004427 h 2118744"/>
                <a:gd name="connsiteX3" fmla="*/ 2201257 w 2296939"/>
                <a:gd name="connsiteY3" fmla="*/ 1948156 h 2118744"/>
                <a:gd name="connsiteX4" fmla="*/ 1933970 w 2296939"/>
                <a:gd name="connsiteY4" fmla="*/ 794606 h 2118744"/>
                <a:gd name="connsiteX5" fmla="*/ 1582278 w 2296939"/>
                <a:gd name="connsiteY5" fmla="*/ 34950 h 2118744"/>
                <a:gd name="connsiteX6" fmla="*/ 1102995 w 2296939"/>
                <a:gd name="connsiteY6" fmla="*/ 440622 h 2118744"/>
                <a:gd name="connsiteX0" fmla="*/ 1117062 w 2298312"/>
                <a:gd name="connsiteY0" fmla="*/ 29062 h 1728448"/>
                <a:gd name="connsiteX1" fmla="*/ 189577 w 2298312"/>
                <a:gd name="connsiteY1" fmla="*/ 516851 h 1728448"/>
                <a:gd name="connsiteX2" fmla="*/ 189577 w 2298312"/>
                <a:gd name="connsiteY2" fmla="*/ 1614131 h 1728448"/>
                <a:gd name="connsiteX3" fmla="*/ 2201257 w 2298312"/>
                <a:gd name="connsiteY3" fmla="*/ 1557860 h 1728448"/>
                <a:gd name="connsiteX4" fmla="*/ 1933970 w 2298312"/>
                <a:gd name="connsiteY4" fmla="*/ 404310 h 1728448"/>
                <a:gd name="connsiteX5" fmla="*/ 1518483 w 2298312"/>
                <a:gd name="connsiteY5" fmla="*/ 208179 h 1728448"/>
                <a:gd name="connsiteX6" fmla="*/ 1102995 w 2298312"/>
                <a:gd name="connsiteY6" fmla="*/ 50326 h 1728448"/>
                <a:gd name="connsiteX0" fmla="*/ 1117062 w 2298312"/>
                <a:gd name="connsiteY0" fmla="*/ 29062 h 1728448"/>
                <a:gd name="connsiteX1" fmla="*/ 189577 w 2298312"/>
                <a:gd name="connsiteY1" fmla="*/ 516851 h 1728448"/>
                <a:gd name="connsiteX2" fmla="*/ 189577 w 2298312"/>
                <a:gd name="connsiteY2" fmla="*/ 1614131 h 1728448"/>
                <a:gd name="connsiteX3" fmla="*/ 2201257 w 2298312"/>
                <a:gd name="connsiteY3" fmla="*/ 1557860 h 1728448"/>
                <a:gd name="connsiteX4" fmla="*/ 1933970 w 2298312"/>
                <a:gd name="connsiteY4" fmla="*/ 404310 h 1728448"/>
                <a:gd name="connsiteX5" fmla="*/ 1518483 w 2298312"/>
                <a:gd name="connsiteY5" fmla="*/ 208179 h 1728448"/>
                <a:gd name="connsiteX6" fmla="*/ 1102995 w 2298312"/>
                <a:gd name="connsiteY6" fmla="*/ 50326 h 1728448"/>
                <a:gd name="connsiteX0" fmla="*/ 1117062 w 2298312"/>
                <a:gd name="connsiteY0" fmla="*/ 22279 h 1721665"/>
                <a:gd name="connsiteX1" fmla="*/ 189577 w 2298312"/>
                <a:gd name="connsiteY1" fmla="*/ 510068 h 1721665"/>
                <a:gd name="connsiteX2" fmla="*/ 189577 w 2298312"/>
                <a:gd name="connsiteY2" fmla="*/ 1607348 h 1721665"/>
                <a:gd name="connsiteX3" fmla="*/ 2201257 w 2298312"/>
                <a:gd name="connsiteY3" fmla="*/ 1551077 h 1721665"/>
                <a:gd name="connsiteX4" fmla="*/ 1933970 w 2298312"/>
                <a:gd name="connsiteY4" fmla="*/ 397527 h 1721665"/>
                <a:gd name="connsiteX5" fmla="*/ 1518483 w 2298312"/>
                <a:gd name="connsiteY5" fmla="*/ 201396 h 1721665"/>
                <a:gd name="connsiteX6" fmla="*/ 1102995 w 2298312"/>
                <a:gd name="connsiteY6" fmla="*/ 43543 h 1721665"/>
                <a:gd name="connsiteX0" fmla="*/ 1117062 w 2297393"/>
                <a:gd name="connsiteY0" fmla="*/ 30132 h 1729518"/>
                <a:gd name="connsiteX1" fmla="*/ 189577 w 2297393"/>
                <a:gd name="connsiteY1" fmla="*/ 517921 h 1729518"/>
                <a:gd name="connsiteX2" fmla="*/ 189577 w 2297393"/>
                <a:gd name="connsiteY2" fmla="*/ 1615201 h 1729518"/>
                <a:gd name="connsiteX3" fmla="*/ 2201257 w 2297393"/>
                <a:gd name="connsiteY3" fmla="*/ 1558930 h 1729518"/>
                <a:gd name="connsiteX4" fmla="*/ 1933970 w 2297393"/>
                <a:gd name="connsiteY4" fmla="*/ 405380 h 1729518"/>
                <a:gd name="connsiteX5" fmla="*/ 1561013 w 2297393"/>
                <a:gd name="connsiteY5" fmla="*/ 166719 h 1729518"/>
                <a:gd name="connsiteX6" fmla="*/ 1102995 w 2297393"/>
                <a:gd name="connsiteY6" fmla="*/ 51396 h 1729518"/>
                <a:gd name="connsiteX0" fmla="*/ 1117062 w 2297393"/>
                <a:gd name="connsiteY0" fmla="*/ 30132 h 1729518"/>
                <a:gd name="connsiteX1" fmla="*/ 189577 w 2297393"/>
                <a:gd name="connsiteY1" fmla="*/ 517921 h 1729518"/>
                <a:gd name="connsiteX2" fmla="*/ 189577 w 2297393"/>
                <a:gd name="connsiteY2" fmla="*/ 1615201 h 1729518"/>
                <a:gd name="connsiteX3" fmla="*/ 2201257 w 2297393"/>
                <a:gd name="connsiteY3" fmla="*/ 1558930 h 1729518"/>
                <a:gd name="connsiteX4" fmla="*/ 1933970 w 2297393"/>
                <a:gd name="connsiteY4" fmla="*/ 405380 h 1729518"/>
                <a:gd name="connsiteX5" fmla="*/ 1561013 w 2297393"/>
                <a:gd name="connsiteY5" fmla="*/ 166719 h 1729518"/>
                <a:gd name="connsiteX6" fmla="*/ 1102995 w 2297393"/>
                <a:gd name="connsiteY6" fmla="*/ 51396 h 1729518"/>
                <a:gd name="connsiteX0" fmla="*/ 1117062 w 2309453"/>
                <a:gd name="connsiteY0" fmla="*/ 30132 h 1729518"/>
                <a:gd name="connsiteX1" fmla="*/ 189577 w 2309453"/>
                <a:gd name="connsiteY1" fmla="*/ 517921 h 1729518"/>
                <a:gd name="connsiteX2" fmla="*/ 189577 w 2309453"/>
                <a:gd name="connsiteY2" fmla="*/ 1615201 h 1729518"/>
                <a:gd name="connsiteX3" fmla="*/ 2201257 w 2309453"/>
                <a:gd name="connsiteY3" fmla="*/ 1558930 h 1729518"/>
                <a:gd name="connsiteX4" fmla="*/ 1933970 w 2309453"/>
                <a:gd name="connsiteY4" fmla="*/ 405380 h 1729518"/>
                <a:gd name="connsiteX5" fmla="*/ 1561013 w 2309453"/>
                <a:gd name="connsiteY5" fmla="*/ 166719 h 1729518"/>
                <a:gd name="connsiteX6" fmla="*/ 1102995 w 2309453"/>
                <a:gd name="connsiteY6" fmla="*/ 51396 h 1729518"/>
                <a:gd name="connsiteX0" fmla="*/ 994297 w 2303646"/>
                <a:gd name="connsiteY0" fmla="*/ 62029 h 1729518"/>
                <a:gd name="connsiteX1" fmla="*/ 183770 w 2303646"/>
                <a:gd name="connsiteY1" fmla="*/ 517921 h 1729518"/>
                <a:gd name="connsiteX2" fmla="*/ 183770 w 2303646"/>
                <a:gd name="connsiteY2" fmla="*/ 1615201 h 1729518"/>
                <a:gd name="connsiteX3" fmla="*/ 2195450 w 2303646"/>
                <a:gd name="connsiteY3" fmla="*/ 1558930 h 1729518"/>
                <a:gd name="connsiteX4" fmla="*/ 1928163 w 2303646"/>
                <a:gd name="connsiteY4" fmla="*/ 405380 h 1729518"/>
                <a:gd name="connsiteX5" fmla="*/ 1555206 w 2303646"/>
                <a:gd name="connsiteY5" fmla="*/ 166719 h 1729518"/>
                <a:gd name="connsiteX6" fmla="*/ 1097188 w 2303646"/>
                <a:gd name="connsiteY6" fmla="*/ 51396 h 1729518"/>
                <a:gd name="connsiteX0" fmla="*/ 994297 w 2303646"/>
                <a:gd name="connsiteY0" fmla="*/ 105708 h 1773197"/>
                <a:gd name="connsiteX1" fmla="*/ 183770 w 2303646"/>
                <a:gd name="connsiteY1" fmla="*/ 561600 h 1773197"/>
                <a:gd name="connsiteX2" fmla="*/ 183770 w 2303646"/>
                <a:gd name="connsiteY2" fmla="*/ 1658880 h 1773197"/>
                <a:gd name="connsiteX3" fmla="*/ 2195450 w 2303646"/>
                <a:gd name="connsiteY3" fmla="*/ 1602609 h 1773197"/>
                <a:gd name="connsiteX4" fmla="*/ 1928163 w 2303646"/>
                <a:gd name="connsiteY4" fmla="*/ 449059 h 1773197"/>
                <a:gd name="connsiteX5" fmla="*/ 1555206 w 2303646"/>
                <a:gd name="connsiteY5" fmla="*/ 210398 h 1773197"/>
                <a:gd name="connsiteX6" fmla="*/ 1129086 w 2303646"/>
                <a:gd name="connsiteY6" fmla="*/ 41912 h 1773197"/>
                <a:gd name="connsiteX0" fmla="*/ 994297 w 2303646"/>
                <a:gd name="connsiteY0" fmla="*/ 63796 h 1731285"/>
                <a:gd name="connsiteX1" fmla="*/ 183770 w 2303646"/>
                <a:gd name="connsiteY1" fmla="*/ 519688 h 1731285"/>
                <a:gd name="connsiteX2" fmla="*/ 183770 w 2303646"/>
                <a:gd name="connsiteY2" fmla="*/ 1616968 h 1731285"/>
                <a:gd name="connsiteX3" fmla="*/ 2195450 w 2303646"/>
                <a:gd name="connsiteY3" fmla="*/ 1560697 h 1731285"/>
                <a:gd name="connsiteX4" fmla="*/ 1928163 w 2303646"/>
                <a:gd name="connsiteY4" fmla="*/ 407147 h 1731285"/>
                <a:gd name="connsiteX5" fmla="*/ 1555206 w 2303646"/>
                <a:gd name="connsiteY5" fmla="*/ 168486 h 1731285"/>
                <a:gd name="connsiteX6" fmla="*/ 1129086 w 2303646"/>
                <a:gd name="connsiteY6" fmla="*/ 0 h 1731285"/>
                <a:gd name="connsiteX0" fmla="*/ 882863 w 2298538"/>
                <a:gd name="connsiteY0" fmla="*/ 85061 h 1731285"/>
                <a:gd name="connsiteX1" fmla="*/ 178662 w 2298538"/>
                <a:gd name="connsiteY1" fmla="*/ 519688 h 1731285"/>
                <a:gd name="connsiteX2" fmla="*/ 178662 w 2298538"/>
                <a:gd name="connsiteY2" fmla="*/ 1616968 h 1731285"/>
                <a:gd name="connsiteX3" fmla="*/ 2190342 w 2298538"/>
                <a:gd name="connsiteY3" fmla="*/ 1560697 h 1731285"/>
                <a:gd name="connsiteX4" fmla="*/ 1923055 w 2298538"/>
                <a:gd name="connsiteY4" fmla="*/ 407147 h 1731285"/>
                <a:gd name="connsiteX5" fmla="*/ 1550098 w 2298538"/>
                <a:gd name="connsiteY5" fmla="*/ 168486 h 1731285"/>
                <a:gd name="connsiteX6" fmla="*/ 1123978 w 2298538"/>
                <a:gd name="connsiteY6" fmla="*/ 0 h 1731285"/>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932592 w 2298538"/>
                <a:gd name="connsiteY6" fmla="*/ 0 h 1667490"/>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1005744 w 2298538"/>
                <a:gd name="connsiteY6" fmla="*/ 0 h 1667490"/>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1005744 w 2298538"/>
                <a:gd name="connsiteY6" fmla="*/ 0 h 1667490"/>
                <a:gd name="connsiteX0" fmla="*/ 882863 w 2298538"/>
                <a:gd name="connsiteY0" fmla="*/ 1252 h 1647476"/>
                <a:gd name="connsiteX1" fmla="*/ 178662 w 2298538"/>
                <a:gd name="connsiteY1" fmla="*/ 435879 h 1647476"/>
                <a:gd name="connsiteX2" fmla="*/ 178662 w 2298538"/>
                <a:gd name="connsiteY2" fmla="*/ 1533159 h 1647476"/>
                <a:gd name="connsiteX3" fmla="*/ 2190342 w 2298538"/>
                <a:gd name="connsiteY3" fmla="*/ 1476888 h 1647476"/>
                <a:gd name="connsiteX4" fmla="*/ 1923055 w 2298538"/>
                <a:gd name="connsiteY4" fmla="*/ 323338 h 1647476"/>
                <a:gd name="connsiteX5" fmla="*/ 1550098 w 2298538"/>
                <a:gd name="connsiteY5" fmla="*/ 84677 h 1647476"/>
                <a:gd name="connsiteX6" fmla="*/ 888701 w 2298538"/>
                <a:gd name="connsiteY6" fmla="*/ 1932 h 1647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98538" h="1647476">
                  <a:moveTo>
                    <a:pt x="882863" y="1252"/>
                  </a:moveTo>
                  <a:cubicBezTo>
                    <a:pt x="402217" y="214612"/>
                    <a:pt x="296029" y="180561"/>
                    <a:pt x="178662" y="435879"/>
                  </a:cubicBezTo>
                  <a:cubicBezTo>
                    <a:pt x="61295" y="691197"/>
                    <a:pt x="-156618" y="1359658"/>
                    <a:pt x="178662" y="1533159"/>
                  </a:cubicBezTo>
                  <a:cubicBezTo>
                    <a:pt x="513942" y="1706661"/>
                    <a:pt x="1899610" y="1678525"/>
                    <a:pt x="2190342" y="1476888"/>
                  </a:cubicBezTo>
                  <a:cubicBezTo>
                    <a:pt x="2481074" y="1275251"/>
                    <a:pt x="2114823" y="491578"/>
                    <a:pt x="1923055" y="323338"/>
                  </a:cubicBezTo>
                  <a:cubicBezTo>
                    <a:pt x="1731287" y="155098"/>
                    <a:pt x="1837450" y="235823"/>
                    <a:pt x="1550098" y="84677"/>
                  </a:cubicBezTo>
                  <a:cubicBezTo>
                    <a:pt x="1209583" y="-34571"/>
                    <a:pt x="1044130" y="9559"/>
                    <a:pt x="888701" y="1932"/>
                  </a:cubicBezTo>
                </a:path>
              </a:pathLst>
            </a:custGeom>
            <a:solidFill>
              <a:srgbClr val="00B05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5246903" y="3793185"/>
              <a:ext cx="2306040" cy="1566988"/>
            </a:xfrm>
            <a:custGeom>
              <a:avLst/>
              <a:gdLst>
                <a:gd name="connsiteX0" fmla="*/ 1435251 w 2306040"/>
                <a:gd name="connsiteY0" fmla="*/ 117633 h 1566988"/>
                <a:gd name="connsiteX1" fmla="*/ 346 w 2306040"/>
                <a:gd name="connsiteY1" fmla="*/ 961695 h 1566988"/>
                <a:gd name="connsiteX2" fmla="*/ 1308642 w 2306040"/>
                <a:gd name="connsiteY2" fmla="*/ 1566606 h 1566988"/>
                <a:gd name="connsiteX3" fmla="*/ 2279312 w 2306040"/>
                <a:gd name="connsiteY3" fmla="*/ 877289 h 1566988"/>
                <a:gd name="connsiteX4" fmla="*/ 2054229 w 2306040"/>
                <a:gd name="connsiteY4" fmla="*/ 342717 h 1566988"/>
                <a:gd name="connsiteX5" fmla="*/ 2054229 w 2306040"/>
                <a:gd name="connsiteY5" fmla="*/ 342717 h 1566988"/>
                <a:gd name="connsiteX6" fmla="*/ 1772875 w 2306040"/>
                <a:gd name="connsiteY6" fmla="*/ 33227 h 1566988"/>
                <a:gd name="connsiteX7" fmla="*/ 1435251 w 2306040"/>
                <a:gd name="connsiteY7" fmla="*/ 117633 h 156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6040" h="1566988">
                  <a:moveTo>
                    <a:pt x="1435251" y="117633"/>
                  </a:moveTo>
                  <a:cubicBezTo>
                    <a:pt x="1139829" y="272378"/>
                    <a:pt x="21447" y="720200"/>
                    <a:pt x="346" y="961695"/>
                  </a:cubicBezTo>
                  <a:cubicBezTo>
                    <a:pt x="-20755" y="1203190"/>
                    <a:pt x="928814" y="1580674"/>
                    <a:pt x="1308642" y="1566606"/>
                  </a:cubicBezTo>
                  <a:cubicBezTo>
                    <a:pt x="1688470" y="1552538"/>
                    <a:pt x="2155048" y="1081270"/>
                    <a:pt x="2279312" y="877289"/>
                  </a:cubicBezTo>
                  <a:cubicBezTo>
                    <a:pt x="2403576" y="673308"/>
                    <a:pt x="2054229" y="342717"/>
                    <a:pt x="2054229" y="342717"/>
                  </a:cubicBezTo>
                  <a:lnTo>
                    <a:pt x="2054229" y="342717"/>
                  </a:lnTo>
                  <a:cubicBezTo>
                    <a:pt x="2007337" y="291135"/>
                    <a:pt x="1873693" y="75430"/>
                    <a:pt x="1772875" y="33227"/>
                  </a:cubicBezTo>
                  <a:cubicBezTo>
                    <a:pt x="1672057" y="-8976"/>
                    <a:pt x="1730673" y="-37112"/>
                    <a:pt x="1435251" y="117633"/>
                  </a:cubicBezTo>
                  <a:close/>
                </a:path>
              </a:pathLst>
            </a:custGeom>
            <a:solidFill>
              <a:srgbClr val="0070C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574014" y="3221412"/>
              <a:ext cx="1780921" cy="1438732"/>
            </a:xfrm>
            <a:custGeom>
              <a:avLst/>
              <a:gdLst>
                <a:gd name="connsiteX0" fmla="*/ 657974 w 1780921"/>
                <a:gd name="connsiteY0" fmla="*/ 90 h 1438732"/>
                <a:gd name="connsiteX1" fmla="*/ 1769321 w 1780921"/>
                <a:gd name="connsiteY1" fmla="*/ 633136 h 1438732"/>
                <a:gd name="connsiteX2" fmla="*/ 1206614 w 1780921"/>
                <a:gd name="connsiteY2" fmla="*/ 1420926 h 1438732"/>
                <a:gd name="connsiteX3" fmla="*/ 686109 w 1780921"/>
                <a:gd name="connsiteY3" fmla="*/ 1181776 h 1438732"/>
                <a:gd name="connsiteX4" fmla="*/ 38995 w 1780921"/>
                <a:gd name="connsiteY4" fmla="*/ 1167708 h 1438732"/>
                <a:gd name="connsiteX5" fmla="*/ 137469 w 1780921"/>
                <a:gd name="connsiteY5" fmla="*/ 675339 h 1438732"/>
                <a:gd name="connsiteX6" fmla="*/ 657974 w 1780921"/>
                <a:gd name="connsiteY6" fmla="*/ 90 h 1438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0921" h="1438732">
                  <a:moveTo>
                    <a:pt x="657974" y="90"/>
                  </a:moveTo>
                  <a:cubicBezTo>
                    <a:pt x="929949" y="-6944"/>
                    <a:pt x="1677881" y="396330"/>
                    <a:pt x="1769321" y="633136"/>
                  </a:cubicBezTo>
                  <a:cubicBezTo>
                    <a:pt x="1860761" y="869942"/>
                    <a:pt x="1387149" y="1329486"/>
                    <a:pt x="1206614" y="1420926"/>
                  </a:cubicBezTo>
                  <a:cubicBezTo>
                    <a:pt x="1026079" y="1512366"/>
                    <a:pt x="880712" y="1223979"/>
                    <a:pt x="686109" y="1181776"/>
                  </a:cubicBezTo>
                  <a:cubicBezTo>
                    <a:pt x="491506" y="1139573"/>
                    <a:pt x="130435" y="1252114"/>
                    <a:pt x="38995" y="1167708"/>
                  </a:cubicBezTo>
                  <a:cubicBezTo>
                    <a:pt x="-52445" y="1083302"/>
                    <a:pt x="31961" y="872287"/>
                    <a:pt x="137469" y="675339"/>
                  </a:cubicBezTo>
                  <a:cubicBezTo>
                    <a:pt x="242977" y="478391"/>
                    <a:pt x="385999" y="7124"/>
                    <a:pt x="657974" y="90"/>
                  </a:cubicBezTo>
                  <a:close/>
                </a:path>
              </a:pathLst>
            </a:custGeom>
            <a:solidFill>
              <a:srgbClr val="FF000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Arrow Connector 17"/>
            <p:cNvCxnSpPr/>
            <p:nvPr/>
          </p:nvCxnSpPr>
          <p:spPr>
            <a:xfrm flipV="1">
              <a:off x="5715000" y="3276600"/>
              <a:ext cx="0" cy="205740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468924" y="5105400"/>
              <a:ext cx="27510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grpSp>
      <p:cxnSp>
        <p:nvCxnSpPr>
          <p:cNvPr id="36" name="Straight Connector 35">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Rectangle 40"/>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1" name="Rectangle 40"/>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12"/>
                <a:stretch>
                  <a:fillRect/>
                </a:stretch>
              </a:blipFill>
            </p:spPr>
            <p:txBody>
              <a:bodyPr/>
              <a:lstStyle/>
              <a:p>
                <a:r>
                  <a:rPr lang="en-GB">
                    <a:noFill/>
                  </a:rPr>
                  <a:t> </a:t>
                </a:r>
              </a:p>
            </p:txBody>
          </p:sp>
        </mc:Fallback>
      </mc:AlternateContent>
      <p:sp>
        <p:nvSpPr>
          <p:cNvPr id="44" name="TextBox 43"/>
          <p:cNvSpPr txBox="1"/>
          <p:nvPr/>
        </p:nvSpPr>
        <p:spPr>
          <a:xfrm>
            <a:off x="705192" y="5558135"/>
            <a:ext cx="6302751"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No deeper understanding of UV physics</a:t>
            </a:r>
            <a:endParaRPr lang="en-GB" sz="24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5" name="Rectangle 44"/>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45" name="Rectangle 44"/>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46" name="Rectangle 45">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4"/>
                <a:stretch>
                  <a:fillRect/>
                </a:stretch>
              </a:blipFill>
            </p:spPr>
            <p:txBody>
              <a:bodyPr/>
              <a:lstStyle/>
              <a:p>
                <a:r>
                  <a:rPr lang="en-GB">
                    <a:noFill/>
                  </a:rPr>
                  <a:t> </a:t>
                </a:r>
              </a:p>
            </p:txBody>
          </p:sp>
        </mc:Fallback>
      </mc:AlternateContent>
      <p:sp>
        <p:nvSpPr>
          <p:cNvPr id="47" name="TextBox 46"/>
          <p:cNvSpPr txBox="1"/>
          <p:nvPr/>
        </p:nvSpPr>
        <p:spPr>
          <a:xfrm>
            <a:off x="705192" y="4951342"/>
            <a:ext cx="4413837"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Need many measurements</a:t>
            </a:r>
            <a:endParaRPr lang="en-GB" sz="2400" dirty="0">
              <a:latin typeface="Malgun Gothic" panose="020B0503020000020004" pitchFamily="34" charset="-127"/>
              <a:ea typeface="Malgun Gothic" panose="020B0503020000020004" pitchFamily="34" charset="-127"/>
            </a:endParaRPr>
          </a:p>
        </p:txBody>
      </p:sp>
      <p:sp>
        <p:nvSpPr>
          <p:cNvPr id="29" name="Rectangle 28"/>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4" name="TextBox 33"/>
              <p:cNvSpPr txBox="1"/>
              <p:nvPr/>
            </p:nvSpPr>
            <p:spPr>
              <a:xfrm>
                <a:off x="5246988" y="2338873"/>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4</m:t>
                          </m:r>
                        </m:sub>
                      </m:sSub>
                    </m:oMath>
                  </m:oMathPara>
                </a14:m>
                <a:endParaRPr lang="en-GB" sz="2200" dirty="0"/>
              </a:p>
            </p:txBody>
          </p:sp>
        </mc:Choice>
        <mc:Fallback xmlns="">
          <p:sp>
            <p:nvSpPr>
              <p:cNvPr id="34" name="TextBox 33"/>
              <p:cNvSpPr txBox="1">
                <a:spLocks noRot="1" noChangeAspect="1" noMove="1" noResize="1" noEditPoints="1" noAdjustHandles="1" noChangeArrowheads="1" noChangeShapeType="1" noTextEdit="1"/>
              </p:cNvSpPr>
              <p:nvPr/>
            </p:nvSpPr>
            <p:spPr>
              <a:xfrm>
                <a:off x="5246988" y="2338873"/>
                <a:ext cx="502124" cy="430887"/>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5" name="TextBox 34"/>
              <p:cNvSpPr txBox="1"/>
              <p:nvPr/>
            </p:nvSpPr>
            <p:spPr>
              <a:xfrm>
                <a:off x="8093084" y="4343400"/>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2</m:t>
                          </m:r>
                        </m:sub>
                      </m:sSub>
                    </m:oMath>
                  </m:oMathPara>
                </a14:m>
                <a:endParaRPr lang="en-GB" sz="2200" dirty="0"/>
              </a:p>
            </p:txBody>
          </p:sp>
        </mc:Choice>
        <mc:Fallback xmlns="">
          <p:sp>
            <p:nvSpPr>
              <p:cNvPr id="35" name="TextBox 34"/>
              <p:cNvSpPr txBox="1">
                <a:spLocks noRot="1" noChangeAspect="1" noMove="1" noResize="1" noEditPoints="1" noAdjustHandles="1" noChangeArrowheads="1" noChangeShapeType="1" noTextEdit="1"/>
              </p:cNvSpPr>
              <p:nvPr/>
            </p:nvSpPr>
            <p:spPr>
              <a:xfrm>
                <a:off x="8093084" y="4343400"/>
                <a:ext cx="502124" cy="430887"/>
              </a:xfrm>
              <a:prstGeom prst="rect">
                <a:avLst/>
              </a:prstGeom>
              <a:blipFill rotWithShape="1">
                <a:blip r:embed="rId16"/>
                <a:stretch>
                  <a:fillRect/>
                </a:stretch>
              </a:blipFill>
            </p:spPr>
            <p:txBody>
              <a:bodyPr/>
              <a:lstStyle/>
              <a:p>
                <a:r>
                  <a:rPr lang="en-GB">
                    <a:noFill/>
                  </a:rPr>
                  <a:t> </a:t>
                </a:r>
              </a:p>
            </p:txBody>
          </p:sp>
        </mc:Fallback>
      </mc:AlternateContent>
      <p:sp>
        <p:nvSpPr>
          <p:cNvPr id="50" name="TextBox 49"/>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3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40" name="Rectangle 39"/>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346602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0" name="TextBox 49"/>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50" name="TextBox 49"/>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3"/>
                <a:stretch>
                  <a:fillRect/>
                </a:stretch>
              </a:blipFill>
            </p:spPr>
            <p:txBody>
              <a:bodyPr/>
              <a:lstStyle/>
              <a:p>
                <a:r>
                  <a:rPr lang="en-GB">
                    <a:noFill/>
                  </a:rPr>
                  <a:t> </a:t>
                </a:r>
              </a:p>
            </p:txBody>
          </p:sp>
        </mc:Fallback>
      </mc:AlternateContent>
      <p:sp>
        <p:nvSpPr>
          <p:cNvPr id="47" name="Rectangle 46"/>
          <p:cNvSpPr/>
          <p:nvPr/>
        </p:nvSpPr>
        <p:spPr>
          <a:xfrm>
            <a:off x="5499318" y="4724400"/>
            <a:ext cx="3720882" cy="792014"/>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6" name="TextBox 15"/>
          <p:cNvSpPr txBox="1"/>
          <p:nvPr/>
        </p:nvSpPr>
        <p:spPr>
          <a:xfrm>
            <a:off x="5173525" y="1066800"/>
            <a:ext cx="3551037" cy="461665"/>
          </a:xfrm>
          <a:prstGeom prst="rect">
            <a:avLst/>
          </a:prstGeom>
          <a:noFill/>
        </p:spPr>
        <p:txBody>
          <a:bodyPr wrap="none" rtlCol="0">
            <a:spAutoFit/>
          </a:bodyPr>
          <a:lstStyle/>
          <a:p>
            <a:r>
              <a:rPr lang="en-US" sz="2400" dirty="0">
                <a:latin typeface="Malgun Gothic" panose="020B0503020000020004" pitchFamily="34" charset="-127"/>
                <a:ea typeface="Malgun Gothic" panose="020B0503020000020004" pitchFamily="34" charset="-127"/>
              </a:rPr>
              <a:t>Unitary, Causal, Local, …</a:t>
            </a:r>
            <a:endParaRPr lang="en-GB" sz="2400" dirty="0">
              <a:latin typeface="Malgun Gothic" panose="020B0503020000020004" pitchFamily="34" charset="-127"/>
              <a:ea typeface="Malgun Gothic" panose="020B0503020000020004" pitchFamily="34" charset="-127"/>
            </a:endParaRPr>
          </a:p>
        </p:txBody>
      </p:sp>
      <p:sp>
        <p:nvSpPr>
          <p:cNvPr id="37" name="Freeform 36"/>
          <p:cNvSpPr/>
          <p:nvPr/>
        </p:nvSpPr>
        <p:spPr>
          <a:xfrm>
            <a:off x="4933477" y="1528464"/>
            <a:ext cx="792074" cy="2205335"/>
          </a:xfrm>
          <a:custGeom>
            <a:avLst/>
            <a:gdLst>
              <a:gd name="connsiteX0" fmla="*/ 921574 w 921574"/>
              <a:gd name="connsiteY0" fmla="*/ 0 h 3151163"/>
              <a:gd name="connsiteX1" fmla="*/ 7174 w 921574"/>
              <a:gd name="connsiteY1" fmla="*/ 1406770 h 3151163"/>
              <a:gd name="connsiteX2" fmla="*/ 569881 w 921574"/>
              <a:gd name="connsiteY2" fmla="*/ 3151163 h 3151163"/>
            </a:gdLst>
            <a:ahLst/>
            <a:cxnLst>
              <a:cxn ang="0">
                <a:pos x="connsiteX0" y="connsiteY0"/>
              </a:cxn>
              <a:cxn ang="0">
                <a:pos x="connsiteX1" y="connsiteY1"/>
              </a:cxn>
              <a:cxn ang="0">
                <a:pos x="connsiteX2" y="connsiteY2"/>
              </a:cxn>
            </a:cxnLst>
            <a:rect l="l" t="t" r="r" b="b"/>
            <a:pathLst>
              <a:path w="921574" h="3151163">
                <a:moveTo>
                  <a:pt x="921574" y="0"/>
                </a:moveTo>
                <a:cubicBezTo>
                  <a:pt x="493681" y="440788"/>
                  <a:pt x="65789" y="881576"/>
                  <a:pt x="7174" y="1406770"/>
                </a:cubicBezTo>
                <a:cubicBezTo>
                  <a:pt x="-51441" y="1931964"/>
                  <a:pt x="259220" y="2541563"/>
                  <a:pt x="569881" y="3151163"/>
                </a:cubicBezTo>
              </a:path>
            </a:pathLst>
          </a:custGeom>
          <a:noFill/>
          <a:ln>
            <a:solidFill>
              <a:srgbClr val="0070C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6264671" y="1524000"/>
            <a:ext cx="669529" cy="948377"/>
          </a:xfrm>
          <a:custGeom>
            <a:avLst/>
            <a:gdLst>
              <a:gd name="connsiteX0" fmla="*/ 669529 w 669529"/>
              <a:gd name="connsiteY0" fmla="*/ 0 h 1772529"/>
              <a:gd name="connsiteX1" fmla="*/ 92754 w 669529"/>
              <a:gd name="connsiteY1" fmla="*/ 900332 h 1772529"/>
              <a:gd name="connsiteX2" fmla="*/ 8348 w 669529"/>
              <a:gd name="connsiteY2" fmla="*/ 1772529 h 1772529"/>
            </a:gdLst>
            <a:ahLst/>
            <a:cxnLst>
              <a:cxn ang="0">
                <a:pos x="connsiteX0" y="connsiteY0"/>
              </a:cxn>
              <a:cxn ang="0">
                <a:pos x="connsiteX1" y="connsiteY1"/>
              </a:cxn>
              <a:cxn ang="0">
                <a:pos x="connsiteX2" y="connsiteY2"/>
              </a:cxn>
            </a:cxnLst>
            <a:rect l="l" t="t" r="r" b="b"/>
            <a:pathLst>
              <a:path w="669529" h="1772529">
                <a:moveTo>
                  <a:pt x="669529" y="0"/>
                </a:moveTo>
                <a:cubicBezTo>
                  <a:pt x="436240" y="302455"/>
                  <a:pt x="202951" y="604911"/>
                  <a:pt x="92754" y="900332"/>
                </a:cubicBezTo>
                <a:cubicBezTo>
                  <a:pt x="-17443" y="1195754"/>
                  <a:pt x="-4548" y="1484141"/>
                  <a:pt x="8348" y="1772529"/>
                </a:cubicBezTo>
              </a:path>
            </a:pathLst>
          </a:custGeom>
          <a:noFill/>
          <a:ln>
            <a:solidFill>
              <a:srgbClr val="FF000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7751298" y="1524000"/>
            <a:ext cx="423499" cy="1069659"/>
          </a:xfrm>
          <a:custGeom>
            <a:avLst/>
            <a:gdLst>
              <a:gd name="connsiteX0" fmla="*/ 0 w 423499"/>
              <a:gd name="connsiteY0" fmla="*/ 0 h 1308295"/>
              <a:gd name="connsiteX1" fmla="*/ 422031 w 423499"/>
              <a:gd name="connsiteY1" fmla="*/ 590843 h 1308295"/>
              <a:gd name="connsiteX2" fmla="*/ 112542 w 423499"/>
              <a:gd name="connsiteY2" fmla="*/ 1308295 h 1308295"/>
            </a:gdLst>
            <a:ahLst/>
            <a:cxnLst>
              <a:cxn ang="0">
                <a:pos x="connsiteX0" y="connsiteY0"/>
              </a:cxn>
              <a:cxn ang="0">
                <a:pos x="connsiteX1" y="connsiteY1"/>
              </a:cxn>
              <a:cxn ang="0">
                <a:pos x="connsiteX2" y="connsiteY2"/>
              </a:cxn>
            </a:cxnLst>
            <a:rect l="l" t="t" r="r" b="b"/>
            <a:pathLst>
              <a:path w="423499" h="1308295">
                <a:moveTo>
                  <a:pt x="0" y="0"/>
                </a:moveTo>
                <a:cubicBezTo>
                  <a:pt x="201637" y="186397"/>
                  <a:pt x="403274" y="372794"/>
                  <a:pt x="422031" y="590843"/>
                </a:cubicBezTo>
                <a:cubicBezTo>
                  <a:pt x="440788" y="808892"/>
                  <a:pt x="276665" y="1058593"/>
                  <a:pt x="112542" y="1308295"/>
                </a:cubicBezTo>
              </a:path>
            </a:pathLst>
          </a:custGeom>
          <a:noFill/>
          <a:ln>
            <a:solidFill>
              <a:srgbClr val="00B05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5246903" y="2552569"/>
            <a:ext cx="3272293" cy="2138761"/>
            <a:chOff x="5246903" y="3221412"/>
            <a:chExt cx="3272293" cy="2138761"/>
          </a:xfrm>
        </p:grpSpPr>
        <p:sp>
          <p:nvSpPr>
            <p:cNvPr id="28" name="Freeform 27"/>
            <p:cNvSpPr/>
            <p:nvPr/>
          </p:nvSpPr>
          <p:spPr>
            <a:xfrm>
              <a:off x="6220658" y="3262503"/>
              <a:ext cx="2298538" cy="1647476"/>
            </a:xfrm>
            <a:custGeom>
              <a:avLst/>
              <a:gdLst>
                <a:gd name="connsiteX0" fmla="*/ 1354888 w 2308700"/>
                <a:gd name="connsiteY0" fmla="*/ 179461 h 2122578"/>
                <a:gd name="connsiteX1" fmla="*/ 201338 w 2308700"/>
                <a:gd name="connsiteY1" fmla="*/ 910981 h 2122578"/>
                <a:gd name="connsiteX2" fmla="*/ 201338 w 2308700"/>
                <a:gd name="connsiteY2" fmla="*/ 2008261 h 2122578"/>
                <a:gd name="connsiteX3" fmla="*/ 2213018 w 2308700"/>
                <a:gd name="connsiteY3" fmla="*/ 1951990 h 2122578"/>
                <a:gd name="connsiteX4" fmla="*/ 1945731 w 2308700"/>
                <a:gd name="connsiteY4" fmla="*/ 798440 h 2122578"/>
                <a:gd name="connsiteX5" fmla="*/ 1594039 w 2308700"/>
                <a:gd name="connsiteY5" fmla="*/ 38784 h 2122578"/>
                <a:gd name="connsiteX6" fmla="*/ 1411159 w 2308700"/>
                <a:gd name="connsiteY6" fmla="*/ 179461 h 2122578"/>
                <a:gd name="connsiteX0" fmla="*/ 1354888 w 2308700"/>
                <a:gd name="connsiteY0" fmla="*/ 179461 h 2122578"/>
                <a:gd name="connsiteX1" fmla="*/ 201338 w 2308700"/>
                <a:gd name="connsiteY1" fmla="*/ 910981 h 2122578"/>
                <a:gd name="connsiteX2" fmla="*/ 201338 w 2308700"/>
                <a:gd name="connsiteY2" fmla="*/ 2008261 h 2122578"/>
                <a:gd name="connsiteX3" fmla="*/ 2213018 w 2308700"/>
                <a:gd name="connsiteY3" fmla="*/ 1951990 h 2122578"/>
                <a:gd name="connsiteX4" fmla="*/ 1945731 w 2308700"/>
                <a:gd name="connsiteY4" fmla="*/ 798440 h 2122578"/>
                <a:gd name="connsiteX5" fmla="*/ 1594039 w 2308700"/>
                <a:gd name="connsiteY5" fmla="*/ 38784 h 2122578"/>
                <a:gd name="connsiteX6" fmla="*/ 1326753 w 2308700"/>
                <a:gd name="connsiteY6" fmla="*/ 179461 h 2122578"/>
                <a:gd name="connsiteX0" fmla="*/ 1354888 w 2308700"/>
                <a:gd name="connsiteY0" fmla="*/ 170433 h 2113550"/>
                <a:gd name="connsiteX1" fmla="*/ 201338 w 2308700"/>
                <a:gd name="connsiteY1" fmla="*/ 901953 h 2113550"/>
                <a:gd name="connsiteX2" fmla="*/ 201338 w 2308700"/>
                <a:gd name="connsiteY2" fmla="*/ 1999233 h 2113550"/>
                <a:gd name="connsiteX3" fmla="*/ 2213018 w 2308700"/>
                <a:gd name="connsiteY3" fmla="*/ 1942962 h 2113550"/>
                <a:gd name="connsiteX4" fmla="*/ 1945731 w 2308700"/>
                <a:gd name="connsiteY4" fmla="*/ 789412 h 2113550"/>
                <a:gd name="connsiteX5" fmla="*/ 1594039 w 2308700"/>
                <a:gd name="connsiteY5" fmla="*/ 29756 h 2113550"/>
                <a:gd name="connsiteX6" fmla="*/ 1270482 w 2308700"/>
                <a:gd name="connsiteY6" fmla="*/ 212636 h 2113550"/>
                <a:gd name="connsiteX0" fmla="*/ 1354888 w 2308700"/>
                <a:gd name="connsiteY0" fmla="*/ 393018 h 2336135"/>
                <a:gd name="connsiteX1" fmla="*/ 201338 w 2308700"/>
                <a:gd name="connsiteY1" fmla="*/ 1124538 h 2336135"/>
                <a:gd name="connsiteX2" fmla="*/ 201338 w 2308700"/>
                <a:gd name="connsiteY2" fmla="*/ 2221818 h 2336135"/>
                <a:gd name="connsiteX3" fmla="*/ 2213018 w 2308700"/>
                <a:gd name="connsiteY3" fmla="*/ 2165547 h 2336135"/>
                <a:gd name="connsiteX4" fmla="*/ 1945731 w 2308700"/>
                <a:gd name="connsiteY4" fmla="*/ 1011997 h 2336135"/>
                <a:gd name="connsiteX5" fmla="*/ 1594039 w 2308700"/>
                <a:gd name="connsiteY5" fmla="*/ 252341 h 2336135"/>
                <a:gd name="connsiteX6" fmla="*/ 1242347 w 2308700"/>
                <a:gd name="connsiteY6" fmla="*/ 41325 h 2336135"/>
                <a:gd name="connsiteX0" fmla="*/ 1251206 w 2303492"/>
                <a:gd name="connsiteY0" fmla="*/ 41325 h 2336135"/>
                <a:gd name="connsiteX1" fmla="*/ 196130 w 2303492"/>
                <a:gd name="connsiteY1" fmla="*/ 1124538 h 2336135"/>
                <a:gd name="connsiteX2" fmla="*/ 196130 w 2303492"/>
                <a:gd name="connsiteY2" fmla="*/ 2221818 h 2336135"/>
                <a:gd name="connsiteX3" fmla="*/ 2207810 w 2303492"/>
                <a:gd name="connsiteY3" fmla="*/ 2165547 h 2336135"/>
                <a:gd name="connsiteX4" fmla="*/ 1940523 w 2303492"/>
                <a:gd name="connsiteY4" fmla="*/ 1011997 h 2336135"/>
                <a:gd name="connsiteX5" fmla="*/ 1588831 w 2303492"/>
                <a:gd name="connsiteY5" fmla="*/ 252341 h 2336135"/>
                <a:gd name="connsiteX6" fmla="*/ 1237139 w 2303492"/>
                <a:gd name="connsiteY6" fmla="*/ 41325 h 2336135"/>
                <a:gd name="connsiteX0" fmla="*/ 1251206 w 2303492"/>
                <a:gd name="connsiteY0" fmla="*/ 0 h 2294810"/>
                <a:gd name="connsiteX1" fmla="*/ 196130 w 2303492"/>
                <a:gd name="connsiteY1" fmla="*/ 1083213 h 2294810"/>
                <a:gd name="connsiteX2" fmla="*/ 196130 w 2303492"/>
                <a:gd name="connsiteY2" fmla="*/ 2180493 h 2294810"/>
                <a:gd name="connsiteX3" fmla="*/ 2207810 w 2303492"/>
                <a:gd name="connsiteY3" fmla="*/ 2124222 h 2294810"/>
                <a:gd name="connsiteX4" fmla="*/ 1940523 w 2303492"/>
                <a:gd name="connsiteY4" fmla="*/ 970672 h 2294810"/>
                <a:gd name="connsiteX5" fmla="*/ 1588831 w 2303492"/>
                <a:gd name="connsiteY5" fmla="*/ 211016 h 2294810"/>
                <a:gd name="connsiteX6" fmla="*/ 1109548 w 2303492"/>
                <a:gd name="connsiteY6" fmla="*/ 616688 h 2294810"/>
                <a:gd name="connsiteX0" fmla="*/ 1117062 w 2296939"/>
                <a:gd name="connsiteY0" fmla="*/ 419358 h 2118744"/>
                <a:gd name="connsiteX1" fmla="*/ 189577 w 2296939"/>
                <a:gd name="connsiteY1" fmla="*/ 907147 h 2118744"/>
                <a:gd name="connsiteX2" fmla="*/ 189577 w 2296939"/>
                <a:gd name="connsiteY2" fmla="*/ 2004427 h 2118744"/>
                <a:gd name="connsiteX3" fmla="*/ 2201257 w 2296939"/>
                <a:gd name="connsiteY3" fmla="*/ 1948156 h 2118744"/>
                <a:gd name="connsiteX4" fmla="*/ 1933970 w 2296939"/>
                <a:gd name="connsiteY4" fmla="*/ 794606 h 2118744"/>
                <a:gd name="connsiteX5" fmla="*/ 1582278 w 2296939"/>
                <a:gd name="connsiteY5" fmla="*/ 34950 h 2118744"/>
                <a:gd name="connsiteX6" fmla="*/ 1102995 w 2296939"/>
                <a:gd name="connsiteY6" fmla="*/ 440622 h 2118744"/>
                <a:gd name="connsiteX0" fmla="*/ 1117062 w 2298312"/>
                <a:gd name="connsiteY0" fmla="*/ 29062 h 1728448"/>
                <a:gd name="connsiteX1" fmla="*/ 189577 w 2298312"/>
                <a:gd name="connsiteY1" fmla="*/ 516851 h 1728448"/>
                <a:gd name="connsiteX2" fmla="*/ 189577 w 2298312"/>
                <a:gd name="connsiteY2" fmla="*/ 1614131 h 1728448"/>
                <a:gd name="connsiteX3" fmla="*/ 2201257 w 2298312"/>
                <a:gd name="connsiteY3" fmla="*/ 1557860 h 1728448"/>
                <a:gd name="connsiteX4" fmla="*/ 1933970 w 2298312"/>
                <a:gd name="connsiteY4" fmla="*/ 404310 h 1728448"/>
                <a:gd name="connsiteX5" fmla="*/ 1518483 w 2298312"/>
                <a:gd name="connsiteY5" fmla="*/ 208179 h 1728448"/>
                <a:gd name="connsiteX6" fmla="*/ 1102995 w 2298312"/>
                <a:gd name="connsiteY6" fmla="*/ 50326 h 1728448"/>
                <a:gd name="connsiteX0" fmla="*/ 1117062 w 2298312"/>
                <a:gd name="connsiteY0" fmla="*/ 29062 h 1728448"/>
                <a:gd name="connsiteX1" fmla="*/ 189577 w 2298312"/>
                <a:gd name="connsiteY1" fmla="*/ 516851 h 1728448"/>
                <a:gd name="connsiteX2" fmla="*/ 189577 w 2298312"/>
                <a:gd name="connsiteY2" fmla="*/ 1614131 h 1728448"/>
                <a:gd name="connsiteX3" fmla="*/ 2201257 w 2298312"/>
                <a:gd name="connsiteY3" fmla="*/ 1557860 h 1728448"/>
                <a:gd name="connsiteX4" fmla="*/ 1933970 w 2298312"/>
                <a:gd name="connsiteY4" fmla="*/ 404310 h 1728448"/>
                <a:gd name="connsiteX5" fmla="*/ 1518483 w 2298312"/>
                <a:gd name="connsiteY5" fmla="*/ 208179 h 1728448"/>
                <a:gd name="connsiteX6" fmla="*/ 1102995 w 2298312"/>
                <a:gd name="connsiteY6" fmla="*/ 50326 h 1728448"/>
                <a:gd name="connsiteX0" fmla="*/ 1117062 w 2298312"/>
                <a:gd name="connsiteY0" fmla="*/ 22279 h 1721665"/>
                <a:gd name="connsiteX1" fmla="*/ 189577 w 2298312"/>
                <a:gd name="connsiteY1" fmla="*/ 510068 h 1721665"/>
                <a:gd name="connsiteX2" fmla="*/ 189577 w 2298312"/>
                <a:gd name="connsiteY2" fmla="*/ 1607348 h 1721665"/>
                <a:gd name="connsiteX3" fmla="*/ 2201257 w 2298312"/>
                <a:gd name="connsiteY3" fmla="*/ 1551077 h 1721665"/>
                <a:gd name="connsiteX4" fmla="*/ 1933970 w 2298312"/>
                <a:gd name="connsiteY4" fmla="*/ 397527 h 1721665"/>
                <a:gd name="connsiteX5" fmla="*/ 1518483 w 2298312"/>
                <a:gd name="connsiteY5" fmla="*/ 201396 h 1721665"/>
                <a:gd name="connsiteX6" fmla="*/ 1102995 w 2298312"/>
                <a:gd name="connsiteY6" fmla="*/ 43543 h 1721665"/>
                <a:gd name="connsiteX0" fmla="*/ 1117062 w 2297393"/>
                <a:gd name="connsiteY0" fmla="*/ 30132 h 1729518"/>
                <a:gd name="connsiteX1" fmla="*/ 189577 w 2297393"/>
                <a:gd name="connsiteY1" fmla="*/ 517921 h 1729518"/>
                <a:gd name="connsiteX2" fmla="*/ 189577 w 2297393"/>
                <a:gd name="connsiteY2" fmla="*/ 1615201 h 1729518"/>
                <a:gd name="connsiteX3" fmla="*/ 2201257 w 2297393"/>
                <a:gd name="connsiteY3" fmla="*/ 1558930 h 1729518"/>
                <a:gd name="connsiteX4" fmla="*/ 1933970 w 2297393"/>
                <a:gd name="connsiteY4" fmla="*/ 405380 h 1729518"/>
                <a:gd name="connsiteX5" fmla="*/ 1561013 w 2297393"/>
                <a:gd name="connsiteY5" fmla="*/ 166719 h 1729518"/>
                <a:gd name="connsiteX6" fmla="*/ 1102995 w 2297393"/>
                <a:gd name="connsiteY6" fmla="*/ 51396 h 1729518"/>
                <a:gd name="connsiteX0" fmla="*/ 1117062 w 2297393"/>
                <a:gd name="connsiteY0" fmla="*/ 30132 h 1729518"/>
                <a:gd name="connsiteX1" fmla="*/ 189577 w 2297393"/>
                <a:gd name="connsiteY1" fmla="*/ 517921 h 1729518"/>
                <a:gd name="connsiteX2" fmla="*/ 189577 w 2297393"/>
                <a:gd name="connsiteY2" fmla="*/ 1615201 h 1729518"/>
                <a:gd name="connsiteX3" fmla="*/ 2201257 w 2297393"/>
                <a:gd name="connsiteY3" fmla="*/ 1558930 h 1729518"/>
                <a:gd name="connsiteX4" fmla="*/ 1933970 w 2297393"/>
                <a:gd name="connsiteY4" fmla="*/ 405380 h 1729518"/>
                <a:gd name="connsiteX5" fmla="*/ 1561013 w 2297393"/>
                <a:gd name="connsiteY5" fmla="*/ 166719 h 1729518"/>
                <a:gd name="connsiteX6" fmla="*/ 1102995 w 2297393"/>
                <a:gd name="connsiteY6" fmla="*/ 51396 h 1729518"/>
                <a:gd name="connsiteX0" fmla="*/ 1117062 w 2309453"/>
                <a:gd name="connsiteY0" fmla="*/ 30132 h 1729518"/>
                <a:gd name="connsiteX1" fmla="*/ 189577 w 2309453"/>
                <a:gd name="connsiteY1" fmla="*/ 517921 h 1729518"/>
                <a:gd name="connsiteX2" fmla="*/ 189577 w 2309453"/>
                <a:gd name="connsiteY2" fmla="*/ 1615201 h 1729518"/>
                <a:gd name="connsiteX3" fmla="*/ 2201257 w 2309453"/>
                <a:gd name="connsiteY3" fmla="*/ 1558930 h 1729518"/>
                <a:gd name="connsiteX4" fmla="*/ 1933970 w 2309453"/>
                <a:gd name="connsiteY4" fmla="*/ 405380 h 1729518"/>
                <a:gd name="connsiteX5" fmla="*/ 1561013 w 2309453"/>
                <a:gd name="connsiteY5" fmla="*/ 166719 h 1729518"/>
                <a:gd name="connsiteX6" fmla="*/ 1102995 w 2309453"/>
                <a:gd name="connsiteY6" fmla="*/ 51396 h 1729518"/>
                <a:gd name="connsiteX0" fmla="*/ 994297 w 2303646"/>
                <a:gd name="connsiteY0" fmla="*/ 62029 h 1729518"/>
                <a:gd name="connsiteX1" fmla="*/ 183770 w 2303646"/>
                <a:gd name="connsiteY1" fmla="*/ 517921 h 1729518"/>
                <a:gd name="connsiteX2" fmla="*/ 183770 w 2303646"/>
                <a:gd name="connsiteY2" fmla="*/ 1615201 h 1729518"/>
                <a:gd name="connsiteX3" fmla="*/ 2195450 w 2303646"/>
                <a:gd name="connsiteY3" fmla="*/ 1558930 h 1729518"/>
                <a:gd name="connsiteX4" fmla="*/ 1928163 w 2303646"/>
                <a:gd name="connsiteY4" fmla="*/ 405380 h 1729518"/>
                <a:gd name="connsiteX5" fmla="*/ 1555206 w 2303646"/>
                <a:gd name="connsiteY5" fmla="*/ 166719 h 1729518"/>
                <a:gd name="connsiteX6" fmla="*/ 1097188 w 2303646"/>
                <a:gd name="connsiteY6" fmla="*/ 51396 h 1729518"/>
                <a:gd name="connsiteX0" fmla="*/ 994297 w 2303646"/>
                <a:gd name="connsiteY0" fmla="*/ 105708 h 1773197"/>
                <a:gd name="connsiteX1" fmla="*/ 183770 w 2303646"/>
                <a:gd name="connsiteY1" fmla="*/ 561600 h 1773197"/>
                <a:gd name="connsiteX2" fmla="*/ 183770 w 2303646"/>
                <a:gd name="connsiteY2" fmla="*/ 1658880 h 1773197"/>
                <a:gd name="connsiteX3" fmla="*/ 2195450 w 2303646"/>
                <a:gd name="connsiteY3" fmla="*/ 1602609 h 1773197"/>
                <a:gd name="connsiteX4" fmla="*/ 1928163 w 2303646"/>
                <a:gd name="connsiteY4" fmla="*/ 449059 h 1773197"/>
                <a:gd name="connsiteX5" fmla="*/ 1555206 w 2303646"/>
                <a:gd name="connsiteY5" fmla="*/ 210398 h 1773197"/>
                <a:gd name="connsiteX6" fmla="*/ 1129086 w 2303646"/>
                <a:gd name="connsiteY6" fmla="*/ 41912 h 1773197"/>
                <a:gd name="connsiteX0" fmla="*/ 994297 w 2303646"/>
                <a:gd name="connsiteY0" fmla="*/ 63796 h 1731285"/>
                <a:gd name="connsiteX1" fmla="*/ 183770 w 2303646"/>
                <a:gd name="connsiteY1" fmla="*/ 519688 h 1731285"/>
                <a:gd name="connsiteX2" fmla="*/ 183770 w 2303646"/>
                <a:gd name="connsiteY2" fmla="*/ 1616968 h 1731285"/>
                <a:gd name="connsiteX3" fmla="*/ 2195450 w 2303646"/>
                <a:gd name="connsiteY3" fmla="*/ 1560697 h 1731285"/>
                <a:gd name="connsiteX4" fmla="*/ 1928163 w 2303646"/>
                <a:gd name="connsiteY4" fmla="*/ 407147 h 1731285"/>
                <a:gd name="connsiteX5" fmla="*/ 1555206 w 2303646"/>
                <a:gd name="connsiteY5" fmla="*/ 168486 h 1731285"/>
                <a:gd name="connsiteX6" fmla="*/ 1129086 w 2303646"/>
                <a:gd name="connsiteY6" fmla="*/ 0 h 1731285"/>
                <a:gd name="connsiteX0" fmla="*/ 882863 w 2298538"/>
                <a:gd name="connsiteY0" fmla="*/ 85061 h 1731285"/>
                <a:gd name="connsiteX1" fmla="*/ 178662 w 2298538"/>
                <a:gd name="connsiteY1" fmla="*/ 519688 h 1731285"/>
                <a:gd name="connsiteX2" fmla="*/ 178662 w 2298538"/>
                <a:gd name="connsiteY2" fmla="*/ 1616968 h 1731285"/>
                <a:gd name="connsiteX3" fmla="*/ 2190342 w 2298538"/>
                <a:gd name="connsiteY3" fmla="*/ 1560697 h 1731285"/>
                <a:gd name="connsiteX4" fmla="*/ 1923055 w 2298538"/>
                <a:gd name="connsiteY4" fmla="*/ 407147 h 1731285"/>
                <a:gd name="connsiteX5" fmla="*/ 1550098 w 2298538"/>
                <a:gd name="connsiteY5" fmla="*/ 168486 h 1731285"/>
                <a:gd name="connsiteX6" fmla="*/ 1123978 w 2298538"/>
                <a:gd name="connsiteY6" fmla="*/ 0 h 1731285"/>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932592 w 2298538"/>
                <a:gd name="connsiteY6" fmla="*/ 0 h 1667490"/>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1005744 w 2298538"/>
                <a:gd name="connsiteY6" fmla="*/ 0 h 1667490"/>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1005744 w 2298538"/>
                <a:gd name="connsiteY6" fmla="*/ 0 h 1667490"/>
                <a:gd name="connsiteX0" fmla="*/ 882863 w 2298538"/>
                <a:gd name="connsiteY0" fmla="*/ 1252 h 1647476"/>
                <a:gd name="connsiteX1" fmla="*/ 178662 w 2298538"/>
                <a:gd name="connsiteY1" fmla="*/ 435879 h 1647476"/>
                <a:gd name="connsiteX2" fmla="*/ 178662 w 2298538"/>
                <a:gd name="connsiteY2" fmla="*/ 1533159 h 1647476"/>
                <a:gd name="connsiteX3" fmla="*/ 2190342 w 2298538"/>
                <a:gd name="connsiteY3" fmla="*/ 1476888 h 1647476"/>
                <a:gd name="connsiteX4" fmla="*/ 1923055 w 2298538"/>
                <a:gd name="connsiteY4" fmla="*/ 323338 h 1647476"/>
                <a:gd name="connsiteX5" fmla="*/ 1550098 w 2298538"/>
                <a:gd name="connsiteY5" fmla="*/ 84677 h 1647476"/>
                <a:gd name="connsiteX6" fmla="*/ 888701 w 2298538"/>
                <a:gd name="connsiteY6" fmla="*/ 1932 h 1647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98538" h="1647476">
                  <a:moveTo>
                    <a:pt x="882863" y="1252"/>
                  </a:moveTo>
                  <a:cubicBezTo>
                    <a:pt x="402217" y="214612"/>
                    <a:pt x="296029" y="180561"/>
                    <a:pt x="178662" y="435879"/>
                  </a:cubicBezTo>
                  <a:cubicBezTo>
                    <a:pt x="61295" y="691197"/>
                    <a:pt x="-156618" y="1359658"/>
                    <a:pt x="178662" y="1533159"/>
                  </a:cubicBezTo>
                  <a:cubicBezTo>
                    <a:pt x="513942" y="1706661"/>
                    <a:pt x="1899610" y="1678525"/>
                    <a:pt x="2190342" y="1476888"/>
                  </a:cubicBezTo>
                  <a:cubicBezTo>
                    <a:pt x="2481074" y="1275251"/>
                    <a:pt x="2114823" y="491578"/>
                    <a:pt x="1923055" y="323338"/>
                  </a:cubicBezTo>
                  <a:cubicBezTo>
                    <a:pt x="1731287" y="155098"/>
                    <a:pt x="1837450" y="235823"/>
                    <a:pt x="1550098" y="84677"/>
                  </a:cubicBezTo>
                  <a:cubicBezTo>
                    <a:pt x="1209583" y="-34571"/>
                    <a:pt x="1044130" y="9559"/>
                    <a:pt x="888701" y="1932"/>
                  </a:cubicBezTo>
                </a:path>
              </a:pathLst>
            </a:custGeom>
            <a:solidFill>
              <a:srgbClr val="00B05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5246903" y="3793185"/>
              <a:ext cx="2306040" cy="1566988"/>
            </a:xfrm>
            <a:custGeom>
              <a:avLst/>
              <a:gdLst>
                <a:gd name="connsiteX0" fmla="*/ 1435251 w 2306040"/>
                <a:gd name="connsiteY0" fmla="*/ 117633 h 1566988"/>
                <a:gd name="connsiteX1" fmla="*/ 346 w 2306040"/>
                <a:gd name="connsiteY1" fmla="*/ 961695 h 1566988"/>
                <a:gd name="connsiteX2" fmla="*/ 1308642 w 2306040"/>
                <a:gd name="connsiteY2" fmla="*/ 1566606 h 1566988"/>
                <a:gd name="connsiteX3" fmla="*/ 2279312 w 2306040"/>
                <a:gd name="connsiteY3" fmla="*/ 877289 h 1566988"/>
                <a:gd name="connsiteX4" fmla="*/ 2054229 w 2306040"/>
                <a:gd name="connsiteY4" fmla="*/ 342717 h 1566988"/>
                <a:gd name="connsiteX5" fmla="*/ 2054229 w 2306040"/>
                <a:gd name="connsiteY5" fmla="*/ 342717 h 1566988"/>
                <a:gd name="connsiteX6" fmla="*/ 1772875 w 2306040"/>
                <a:gd name="connsiteY6" fmla="*/ 33227 h 1566988"/>
                <a:gd name="connsiteX7" fmla="*/ 1435251 w 2306040"/>
                <a:gd name="connsiteY7" fmla="*/ 117633 h 156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6040" h="1566988">
                  <a:moveTo>
                    <a:pt x="1435251" y="117633"/>
                  </a:moveTo>
                  <a:cubicBezTo>
                    <a:pt x="1139829" y="272378"/>
                    <a:pt x="21447" y="720200"/>
                    <a:pt x="346" y="961695"/>
                  </a:cubicBezTo>
                  <a:cubicBezTo>
                    <a:pt x="-20755" y="1203190"/>
                    <a:pt x="928814" y="1580674"/>
                    <a:pt x="1308642" y="1566606"/>
                  </a:cubicBezTo>
                  <a:cubicBezTo>
                    <a:pt x="1688470" y="1552538"/>
                    <a:pt x="2155048" y="1081270"/>
                    <a:pt x="2279312" y="877289"/>
                  </a:cubicBezTo>
                  <a:cubicBezTo>
                    <a:pt x="2403576" y="673308"/>
                    <a:pt x="2054229" y="342717"/>
                    <a:pt x="2054229" y="342717"/>
                  </a:cubicBezTo>
                  <a:lnTo>
                    <a:pt x="2054229" y="342717"/>
                  </a:lnTo>
                  <a:cubicBezTo>
                    <a:pt x="2007337" y="291135"/>
                    <a:pt x="1873693" y="75430"/>
                    <a:pt x="1772875" y="33227"/>
                  </a:cubicBezTo>
                  <a:cubicBezTo>
                    <a:pt x="1672057" y="-8976"/>
                    <a:pt x="1730673" y="-37112"/>
                    <a:pt x="1435251" y="117633"/>
                  </a:cubicBezTo>
                  <a:close/>
                </a:path>
              </a:pathLst>
            </a:custGeom>
            <a:solidFill>
              <a:srgbClr val="0070C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574014" y="3221412"/>
              <a:ext cx="1780921" cy="1438732"/>
            </a:xfrm>
            <a:custGeom>
              <a:avLst/>
              <a:gdLst>
                <a:gd name="connsiteX0" fmla="*/ 657974 w 1780921"/>
                <a:gd name="connsiteY0" fmla="*/ 90 h 1438732"/>
                <a:gd name="connsiteX1" fmla="*/ 1769321 w 1780921"/>
                <a:gd name="connsiteY1" fmla="*/ 633136 h 1438732"/>
                <a:gd name="connsiteX2" fmla="*/ 1206614 w 1780921"/>
                <a:gd name="connsiteY2" fmla="*/ 1420926 h 1438732"/>
                <a:gd name="connsiteX3" fmla="*/ 686109 w 1780921"/>
                <a:gd name="connsiteY3" fmla="*/ 1181776 h 1438732"/>
                <a:gd name="connsiteX4" fmla="*/ 38995 w 1780921"/>
                <a:gd name="connsiteY4" fmla="*/ 1167708 h 1438732"/>
                <a:gd name="connsiteX5" fmla="*/ 137469 w 1780921"/>
                <a:gd name="connsiteY5" fmla="*/ 675339 h 1438732"/>
                <a:gd name="connsiteX6" fmla="*/ 657974 w 1780921"/>
                <a:gd name="connsiteY6" fmla="*/ 90 h 1438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0921" h="1438732">
                  <a:moveTo>
                    <a:pt x="657974" y="90"/>
                  </a:moveTo>
                  <a:cubicBezTo>
                    <a:pt x="929949" y="-6944"/>
                    <a:pt x="1677881" y="396330"/>
                    <a:pt x="1769321" y="633136"/>
                  </a:cubicBezTo>
                  <a:cubicBezTo>
                    <a:pt x="1860761" y="869942"/>
                    <a:pt x="1387149" y="1329486"/>
                    <a:pt x="1206614" y="1420926"/>
                  </a:cubicBezTo>
                  <a:cubicBezTo>
                    <a:pt x="1026079" y="1512366"/>
                    <a:pt x="880712" y="1223979"/>
                    <a:pt x="686109" y="1181776"/>
                  </a:cubicBezTo>
                  <a:cubicBezTo>
                    <a:pt x="491506" y="1139573"/>
                    <a:pt x="130435" y="1252114"/>
                    <a:pt x="38995" y="1167708"/>
                  </a:cubicBezTo>
                  <a:cubicBezTo>
                    <a:pt x="-52445" y="1083302"/>
                    <a:pt x="31961" y="872287"/>
                    <a:pt x="137469" y="675339"/>
                  </a:cubicBezTo>
                  <a:cubicBezTo>
                    <a:pt x="242977" y="478391"/>
                    <a:pt x="385999" y="7124"/>
                    <a:pt x="657974" y="90"/>
                  </a:cubicBezTo>
                  <a:close/>
                </a:path>
              </a:pathLst>
            </a:custGeom>
            <a:solidFill>
              <a:srgbClr val="FF000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Arrow Connector 17"/>
            <p:cNvCxnSpPr/>
            <p:nvPr/>
          </p:nvCxnSpPr>
          <p:spPr>
            <a:xfrm flipV="1">
              <a:off x="5715000" y="3276600"/>
              <a:ext cx="0" cy="205740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468924" y="5105400"/>
              <a:ext cx="27510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grpSp>
      <p:sp>
        <p:nvSpPr>
          <p:cNvPr id="29" name="TextBox 28"/>
          <p:cNvSpPr txBox="1"/>
          <p:nvPr/>
        </p:nvSpPr>
        <p:spPr>
          <a:xfrm>
            <a:off x="705192" y="4951342"/>
            <a:ext cx="3952172"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Data more constraining</a:t>
            </a:r>
            <a:endParaRPr lang="en-GB" sz="2400" dirty="0">
              <a:latin typeface="Malgun Gothic" panose="020B0503020000020004" pitchFamily="34" charset="-127"/>
              <a:ea typeface="Malgun Gothic" panose="020B0503020000020004" pitchFamily="34" charset="-127"/>
            </a:endParaRPr>
          </a:p>
        </p:txBody>
      </p:sp>
      <p:pic>
        <p:nvPicPr>
          <p:cNvPr id="31" name="Picture 2" descr="C:\Users\Scott\AppData\Local\Microsoft\Windows\INetCache\IE\9FUFRZ96\Kliponious-green-tick[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1514" y="4905344"/>
            <a:ext cx="415342" cy="475356"/>
          </a:xfrm>
          <a:prstGeom prst="rect">
            <a:avLst/>
          </a:prstGeom>
          <a:noFill/>
          <a:extLst>
            <a:ext uri="{909E8E84-426E-40DD-AFC4-6F175D3DCCD1}">
              <a14:hiddenFill xmlns:a14="http://schemas.microsoft.com/office/drawing/2010/main">
                <a:solidFill>
                  <a:srgbClr val="FFFFFF"/>
                </a:solidFill>
              </a14:hiddenFill>
            </a:ext>
          </a:extLst>
        </p:spPr>
      </p:pic>
      <p:cxnSp>
        <p:nvCxnSpPr>
          <p:cNvPr id="36" name="Straight Connector 35">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Rectangle 40"/>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1" name="Rectangle 40"/>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12"/>
                <a:stretch>
                  <a:fillRect/>
                </a:stretch>
              </a:blipFill>
            </p:spPr>
            <p:txBody>
              <a:bodyPr/>
              <a:lstStyle/>
              <a:p>
                <a:r>
                  <a:rPr lang="en-GB">
                    <a:noFill/>
                  </a:rPr>
                  <a:t> </a:t>
                </a:r>
              </a:p>
            </p:txBody>
          </p:sp>
        </mc:Fallback>
      </mc:AlternateContent>
      <p:sp>
        <p:nvSpPr>
          <p:cNvPr id="44" name="TextBox 43"/>
          <p:cNvSpPr txBox="1"/>
          <p:nvPr/>
        </p:nvSpPr>
        <p:spPr>
          <a:xfrm>
            <a:off x="705192" y="5558135"/>
            <a:ext cx="6302751"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No deeper understanding of UV physics</a:t>
            </a:r>
            <a:endParaRPr lang="en-GB" sz="24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5" name="Rectangle 44"/>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45" name="Rectangle 44"/>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46" name="Rectangle 45">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4"/>
                <a:stretch>
                  <a:fillRect/>
                </a:stretch>
              </a:blipFill>
            </p:spPr>
            <p:txBody>
              <a:bodyPr/>
              <a:lstStyle/>
              <a:p>
                <a:r>
                  <a:rPr lang="en-GB">
                    <a:noFill/>
                  </a:rPr>
                  <a:t> </a:t>
                </a:r>
              </a:p>
            </p:txBody>
          </p:sp>
        </mc:Fallback>
      </mc:AlternateContent>
      <p:sp>
        <p:nvSpPr>
          <p:cNvPr id="30" name="Rectangle 29"/>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0" name="TextBox 39"/>
              <p:cNvSpPr txBox="1"/>
              <p:nvPr/>
            </p:nvSpPr>
            <p:spPr>
              <a:xfrm>
                <a:off x="5246988" y="2338873"/>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4</m:t>
                          </m:r>
                        </m:sub>
                      </m:sSub>
                    </m:oMath>
                  </m:oMathPara>
                </a14:m>
                <a:endParaRPr lang="en-GB" sz="2200" dirty="0"/>
              </a:p>
            </p:txBody>
          </p:sp>
        </mc:Choice>
        <mc:Fallback xmlns="">
          <p:sp>
            <p:nvSpPr>
              <p:cNvPr id="40" name="TextBox 39"/>
              <p:cNvSpPr txBox="1">
                <a:spLocks noRot="1" noChangeAspect="1" noMove="1" noResize="1" noEditPoints="1" noAdjustHandles="1" noChangeArrowheads="1" noChangeShapeType="1" noTextEdit="1"/>
              </p:cNvSpPr>
              <p:nvPr/>
            </p:nvSpPr>
            <p:spPr>
              <a:xfrm>
                <a:off x="5246988" y="2338873"/>
                <a:ext cx="502124" cy="430887"/>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TextBox 41"/>
              <p:cNvSpPr txBox="1"/>
              <p:nvPr/>
            </p:nvSpPr>
            <p:spPr>
              <a:xfrm>
                <a:off x="8093084" y="4343400"/>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2</m:t>
                          </m:r>
                        </m:sub>
                      </m:sSub>
                    </m:oMath>
                  </m:oMathPara>
                </a14:m>
                <a:endParaRPr lang="en-GB" sz="2200" dirty="0"/>
              </a:p>
            </p:txBody>
          </p:sp>
        </mc:Choice>
        <mc:Fallback xmlns="">
          <p:sp>
            <p:nvSpPr>
              <p:cNvPr id="42" name="TextBox 41"/>
              <p:cNvSpPr txBox="1">
                <a:spLocks noRot="1" noChangeAspect="1" noMove="1" noResize="1" noEditPoints="1" noAdjustHandles="1" noChangeArrowheads="1" noChangeShapeType="1" noTextEdit="1"/>
              </p:cNvSpPr>
              <p:nvPr/>
            </p:nvSpPr>
            <p:spPr>
              <a:xfrm>
                <a:off x="8093084" y="4343400"/>
                <a:ext cx="502124" cy="430887"/>
              </a:xfrm>
              <a:prstGeom prst="rect">
                <a:avLst/>
              </a:prstGeom>
              <a:blipFill rotWithShape="1">
                <a:blip r:embed="rId16"/>
                <a:stretch>
                  <a:fillRect/>
                </a:stretch>
              </a:blipFill>
            </p:spPr>
            <p:txBody>
              <a:bodyPr/>
              <a:lstStyle/>
              <a:p>
                <a:r>
                  <a:rPr lang="en-GB">
                    <a:noFill/>
                  </a:rPr>
                  <a:t> </a:t>
                </a:r>
              </a:p>
            </p:txBody>
          </p:sp>
        </mc:Fallback>
      </mc:AlternateContent>
      <p:sp>
        <p:nvSpPr>
          <p:cNvPr id="51" name="TextBox 50"/>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34"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35" name="Rectangle 34"/>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42877423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3" name="TextBox 52"/>
              <p:cNvSpPr txBox="1"/>
              <p:nvPr/>
            </p:nvSpPr>
            <p:spPr>
              <a:xfrm>
                <a:off x="5930261" y="4724400"/>
                <a:ext cx="3289939" cy="83106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2</m:t>
                          </m:r>
                        </m:sub>
                      </m:sSub>
                      <m:f>
                        <m:fPr>
                          <m:ctrlPr>
                            <a:rPr lang="en-GB" sz="2400" i="1" smtClean="0">
                              <a:solidFill>
                                <a:schemeClr val="tx1"/>
                              </a:solidFill>
                              <a:latin typeface="Cambria Math"/>
                            </a:rPr>
                          </m:ctrlPr>
                        </m:fPr>
                        <m:num>
                          <m:sSup>
                            <m:sSupPr>
                              <m:ctrlPr>
                                <a:rPr lang="en-US" sz="2400" b="0" i="1" smtClean="0">
                                  <a:solidFill>
                                    <a:schemeClr val="tx1"/>
                                  </a:solidFill>
                                  <a:latin typeface="Cambria Math"/>
                                  <a:ea typeface="Cambria Math"/>
                                </a:rPr>
                              </m:ctrlPr>
                            </m:sSupPr>
                            <m:e>
                              <m:r>
                                <a:rPr lang="en-GB" sz="2400" i="1" smtClean="0">
                                  <a:solidFill>
                                    <a:schemeClr val="tx1"/>
                                  </a:solidFill>
                                  <a:latin typeface="Cambria Math"/>
                                  <a:ea typeface="Cambria Math"/>
                                </a:rPr>
                                <m:t>𝜕</m:t>
                              </m:r>
                            </m:e>
                            <m:sup>
                              <m:r>
                                <a:rPr lang="en-US" sz="2400" b="0" i="1" smtClean="0">
                                  <a:solidFill>
                                    <a:schemeClr val="tx1"/>
                                  </a:solidFill>
                                  <a:latin typeface="Cambria Math"/>
                                  <a:ea typeface="Cambria Math"/>
                                </a:rPr>
                                <m:t>2</m:t>
                              </m:r>
                            </m:sup>
                          </m:sSup>
                          <m:sSup>
                            <m:sSupPr>
                              <m:ctrlPr>
                                <a:rPr lang="en-US" sz="2400" b="0" i="1" smtClean="0">
                                  <a:solidFill>
                                    <a:schemeClr val="tx1"/>
                                  </a:solidFill>
                                  <a:latin typeface="Cambria Math"/>
                                  <a:ea typeface="Cambria Math"/>
                                </a:rPr>
                              </m:ctrlPr>
                            </m:sSupPr>
                            <m:e>
                              <m:r>
                                <a:rPr lang="el-GR" sz="2400" b="0" i="1" smtClean="0">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b="0" i="1" smtClean="0">
                                  <a:solidFill>
                                    <a:schemeClr val="tx1"/>
                                  </a:solidFill>
                                  <a:latin typeface="Cambria Math"/>
                                </a:rPr>
                              </m:ctrlPr>
                            </m:sSupPr>
                            <m:e>
                              <m:r>
                                <a:rPr lang="en-US" sz="2400" b="0" i="1" smtClean="0">
                                  <a:solidFill>
                                    <a:schemeClr val="tx1"/>
                                  </a:solidFill>
                                  <a:latin typeface="Cambria Math"/>
                                </a:rPr>
                                <m:t>𝑀</m:t>
                              </m:r>
                            </m:e>
                            <m:sup>
                              <m:r>
                                <a:rPr lang="en-US" sz="2400" b="0" i="1" smtClean="0">
                                  <a:solidFill>
                                    <a:schemeClr val="tx1"/>
                                  </a:solidFill>
                                  <a:latin typeface="Cambria Math"/>
                                </a:rPr>
                                <m:t>2</m:t>
                              </m:r>
                            </m:sup>
                          </m:sSup>
                        </m:den>
                      </m:f>
                      <m:r>
                        <a:rPr lang="en-US" sz="2400" b="0" i="1" smtClean="0">
                          <a:solidFill>
                            <a:schemeClr val="tx1"/>
                          </a:solidFill>
                          <a:latin typeface="Cambria Math"/>
                        </a:rPr>
                        <m:t>+</m:t>
                      </m:r>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4</m:t>
                          </m:r>
                        </m:sub>
                      </m:sSub>
                      <m:f>
                        <m:fPr>
                          <m:ctrlPr>
                            <a:rPr lang="en-GB" sz="2400" i="1">
                              <a:solidFill>
                                <a:schemeClr val="tx1"/>
                              </a:solidFill>
                              <a:latin typeface="Cambria Math"/>
                            </a:rPr>
                          </m:ctrlPr>
                        </m:fPr>
                        <m:num>
                          <m:sSup>
                            <m:sSupPr>
                              <m:ctrlPr>
                                <a:rPr lang="en-US" sz="2400" i="1">
                                  <a:solidFill>
                                    <a:schemeClr val="tx1"/>
                                  </a:solidFill>
                                  <a:latin typeface="Cambria Math"/>
                                  <a:ea typeface="Cambria Math"/>
                                </a:rPr>
                              </m:ctrlPr>
                            </m:sSupPr>
                            <m:e>
                              <m:r>
                                <a:rPr lang="en-GB" sz="2400" i="1">
                                  <a:solidFill>
                                    <a:schemeClr val="tx1"/>
                                  </a:solidFill>
                                  <a:latin typeface="Cambria Math"/>
                                  <a:ea typeface="Cambria Math"/>
                                </a:rPr>
                                <m:t>𝜕</m:t>
                              </m:r>
                            </m:e>
                            <m:sup>
                              <m:r>
                                <a:rPr lang="en-US" sz="2400" b="0" i="1" smtClean="0">
                                  <a:solidFill>
                                    <a:schemeClr val="tx1"/>
                                  </a:solidFill>
                                  <a:latin typeface="Cambria Math"/>
                                  <a:ea typeface="Cambria Math"/>
                                </a:rPr>
                                <m:t>4</m:t>
                              </m:r>
                            </m:sup>
                          </m:sSup>
                          <m:sSup>
                            <m:sSupPr>
                              <m:ctrlPr>
                                <a:rPr lang="en-US" sz="2400" b="0" i="1" smtClean="0">
                                  <a:solidFill>
                                    <a:schemeClr val="tx1"/>
                                  </a:solidFill>
                                  <a:latin typeface="Cambria Math"/>
                                  <a:ea typeface="Cambria Math"/>
                                </a:rPr>
                              </m:ctrlPr>
                            </m:sSupPr>
                            <m:e>
                              <m:r>
                                <a:rPr lang="el-GR" sz="2400" i="1">
                                  <a:solidFill>
                                    <a:schemeClr val="tx1"/>
                                  </a:solidFill>
                                  <a:latin typeface="Cambria Math"/>
                                  <a:ea typeface="Cambria Math"/>
                                </a:rPr>
                                <m:t>𝜙</m:t>
                              </m:r>
                            </m:e>
                            <m:sup>
                              <m:r>
                                <a:rPr lang="en-US" sz="2400" b="0" i="1" smtClean="0">
                                  <a:solidFill>
                                    <a:schemeClr val="tx1"/>
                                  </a:solidFill>
                                  <a:latin typeface="Cambria Math"/>
                                  <a:ea typeface="Cambria Math"/>
                                </a:rPr>
                                <m:t>4</m:t>
                              </m:r>
                            </m:sup>
                          </m:sSup>
                        </m:num>
                        <m:den>
                          <m:sSup>
                            <m:sSupPr>
                              <m:ctrlPr>
                                <a:rPr lang="en-US" sz="2400" i="1">
                                  <a:solidFill>
                                    <a:schemeClr val="tx1"/>
                                  </a:solidFill>
                                  <a:latin typeface="Cambria Math"/>
                                </a:rPr>
                              </m:ctrlPr>
                            </m:sSupPr>
                            <m:e>
                              <m:r>
                                <a:rPr lang="en-US" sz="2400" i="1">
                                  <a:solidFill>
                                    <a:schemeClr val="tx1"/>
                                  </a:solidFill>
                                  <a:latin typeface="Cambria Math"/>
                                </a:rPr>
                                <m:t>𝑀</m:t>
                              </m:r>
                            </m:e>
                            <m:sup>
                              <m:r>
                                <a:rPr lang="en-US" sz="2400" b="0" i="1" smtClean="0">
                                  <a:solidFill>
                                    <a:schemeClr val="tx1"/>
                                  </a:solidFill>
                                  <a:latin typeface="Cambria Math"/>
                                </a:rPr>
                                <m:t>4</m:t>
                              </m:r>
                            </m:sup>
                          </m:sSup>
                        </m:den>
                      </m:f>
                      <m:r>
                        <a:rPr lang="en-US" sz="2400" b="0" i="1" smtClean="0">
                          <a:solidFill>
                            <a:schemeClr val="tx1"/>
                          </a:solidFill>
                          <a:latin typeface="Cambria Math"/>
                        </a:rPr>
                        <m:t>+…</m:t>
                      </m:r>
                    </m:oMath>
                  </m:oMathPara>
                </a14:m>
                <a:endParaRPr lang="en-GB" sz="2400" dirty="0">
                  <a:solidFill>
                    <a:schemeClr val="tx1"/>
                  </a:solidFill>
                </a:endParaRPr>
              </a:p>
            </p:txBody>
          </p:sp>
        </mc:Choice>
        <mc:Fallback xmlns="">
          <p:sp>
            <p:nvSpPr>
              <p:cNvPr id="53" name="TextBox 52"/>
              <p:cNvSpPr txBox="1">
                <a:spLocks noRot="1" noChangeAspect="1" noMove="1" noResize="1" noEditPoints="1" noAdjustHandles="1" noChangeArrowheads="1" noChangeShapeType="1" noTextEdit="1"/>
              </p:cNvSpPr>
              <p:nvPr/>
            </p:nvSpPr>
            <p:spPr>
              <a:xfrm>
                <a:off x="5930261" y="4724400"/>
                <a:ext cx="3289939" cy="831061"/>
              </a:xfrm>
              <a:prstGeom prst="rect">
                <a:avLst/>
              </a:prstGeom>
              <a:blipFill rotWithShape="1">
                <a:blip r:embed="rId3"/>
                <a:stretch>
                  <a:fillRect/>
                </a:stretch>
              </a:blipFill>
            </p:spPr>
            <p:txBody>
              <a:bodyPr/>
              <a:lstStyle/>
              <a:p>
                <a:r>
                  <a:rPr lang="en-GB">
                    <a:noFill/>
                  </a:rPr>
                  <a:t> </a:t>
                </a:r>
              </a:p>
            </p:txBody>
          </p:sp>
        </mc:Fallback>
      </mc:AlternateContent>
      <p:sp>
        <p:nvSpPr>
          <p:cNvPr id="54" name="Rectangle 53"/>
          <p:cNvSpPr/>
          <p:nvPr/>
        </p:nvSpPr>
        <p:spPr>
          <a:xfrm>
            <a:off x="5499318" y="4724400"/>
            <a:ext cx="3720882" cy="792014"/>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6" name="TextBox 15"/>
          <p:cNvSpPr txBox="1"/>
          <p:nvPr/>
        </p:nvSpPr>
        <p:spPr>
          <a:xfrm>
            <a:off x="5173525" y="1066800"/>
            <a:ext cx="3551037" cy="461665"/>
          </a:xfrm>
          <a:prstGeom prst="rect">
            <a:avLst/>
          </a:prstGeom>
          <a:noFill/>
        </p:spPr>
        <p:txBody>
          <a:bodyPr wrap="none" rtlCol="0">
            <a:spAutoFit/>
          </a:bodyPr>
          <a:lstStyle/>
          <a:p>
            <a:r>
              <a:rPr lang="en-US" sz="2400" dirty="0">
                <a:latin typeface="Malgun Gothic" panose="020B0503020000020004" pitchFamily="34" charset="-127"/>
                <a:ea typeface="Malgun Gothic" panose="020B0503020000020004" pitchFamily="34" charset="-127"/>
              </a:rPr>
              <a:t>Unitary, Causal, Local, …</a:t>
            </a:r>
            <a:endParaRPr lang="en-GB" sz="2400" dirty="0">
              <a:latin typeface="Malgun Gothic" panose="020B0503020000020004" pitchFamily="34" charset="-127"/>
              <a:ea typeface="Malgun Gothic" panose="020B0503020000020004" pitchFamily="34" charset="-127"/>
            </a:endParaRPr>
          </a:p>
        </p:txBody>
      </p:sp>
      <p:sp>
        <p:nvSpPr>
          <p:cNvPr id="37" name="Freeform 36"/>
          <p:cNvSpPr/>
          <p:nvPr/>
        </p:nvSpPr>
        <p:spPr>
          <a:xfrm>
            <a:off x="4933477" y="1528464"/>
            <a:ext cx="792074" cy="2205335"/>
          </a:xfrm>
          <a:custGeom>
            <a:avLst/>
            <a:gdLst>
              <a:gd name="connsiteX0" fmla="*/ 921574 w 921574"/>
              <a:gd name="connsiteY0" fmla="*/ 0 h 3151163"/>
              <a:gd name="connsiteX1" fmla="*/ 7174 w 921574"/>
              <a:gd name="connsiteY1" fmla="*/ 1406770 h 3151163"/>
              <a:gd name="connsiteX2" fmla="*/ 569881 w 921574"/>
              <a:gd name="connsiteY2" fmla="*/ 3151163 h 3151163"/>
            </a:gdLst>
            <a:ahLst/>
            <a:cxnLst>
              <a:cxn ang="0">
                <a:pos x="connsiteX0" y="connsiteY0"/>
              </a:cxn>
              <a:cxn ang="0">
                <a:pos x="connsiteX1" y="connsiteY1"/>
              </a:cxn>
              <a:cxn ang="0">
                <a:pos x="connsiteX2" y="connsiteY2"/>
              </a:cxn>
            </a:cxnLst>
            <a:rect l="l" t="t" r="r" b="b"/>
            <a:pathLst>
              <a:path w="921574" h="3151163">
                <a:moveTo>
                  <a:pt x="921574" y="0"/>
                </a:moveTo>
                <a:cubicBezTo>
                  <a:pt x="493681" y="440788"/>
                  <a:pt x="65789" y="881576"/>
                  <a:pt x="7174" y="1406770"/>
                </a:cubicBezTo>
                <a:cubicBezTo>
                  <a:pt x="-51441" y="1931964"/>
                  <a:pt x="259220" y="2541563"/>
                  <a:pt x="569881" y="3151163"/>
                </a:cubicBezTo>
              </a:path>
            </a:pathLst>
          </a:custGeom>
          <a:noFill/>
          <a:ln>
            <a:solidFill>
              <a:srgbClr val="0070C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6264671" y="1524000"/>
            <a:ext cx="669529" cy="948377"/>
          </a:xfrm>
          <a:custGeom>
            <a:avLst/>
            <a:gdLst>
              <a:gd name="connsiteX0" fmla="*/ 669529 w 669529"/>
              <a:gd name="connsiteY0" fmla="*/ 0 h 1772529"/>
              <a:gd name="connsiteX1" fmla="*/ 92754 w 669529"/>
              <a:gd name="connsiteY1" fmla="*/ 900332 h 1772529"/>
              <a:gd name="connsiteX2" fmla="*/ 8348 w 669529"/>
              <a:gd name="connsiteY2" fmla="*/ 1772529 h 1772529"/>
            </a:gdLst>
            <a:ahLst/>
            <a:cxnLst>
              <a:cxn ang="0">
                <a:pos x="connsiteX0" y="connsiteY0"/>
              </a:cxn>
              <a:cxn ang="0">
                <a:pos x="connsiteX1" y="connsiteY1"/>
              </a:cxn>
              <a:cxn ang="0">
                <a:pos x="connsiteX2" y="connsiteY2"/>
              </a:cxn>
            </a:cxnLst>
            <a:rect l="l" t="t" r="r" b="b"/>
            <a:pathLst>
              <a:path w="669529" h="1772529">
                <a:moveTo>
                  <a:pt x="669529" y="0"/>
                </a:moveTo>
                <a:cubicBezTo>
                  <a:pt x="436240" y="302455"/>
                  <a:pt x="202951" y="604911"/>
                  <a:pt x="92754" y="900332"/>
                </a:cubicBezTo>
                <a:cubicBezTo>
                  <a:pt x="-17443" y="1195754"/>
                  <a:pt x="-4548" y="1484141"/>
                  <a:pt x="8348" y="1772529"/>
                </a:cubicBezTo>
              </a:path>
            </a:pathLst>
          </a:custGeom>
          <a:noFill/>
          <a:ln>
            <a:solidFill>
              <a:srgbClr val="FF000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7751298" y="1524000"/>
            <a:ext cx="423499" cy="1069659"/>
          </a:xfrm>
          <a:custGeom>
            <a:avLst/>
            <a:gdLst>
              <a:gd name="connsiteX0" fmla="*/ 0 w 423499"/>
              <a:gd name="connsiteY0" fmla="*/ 0 h 1308295"/>
              <a:gd name="connsiteX1" fmla="*/ 422031 w 423499"/>
              <a:gd name="connsiteY1" fmla="*/ 590843 h 1308295"/>
              <a:gd name="connsiteX2" fmla="*/ 112542 w 423499"/>
              <a:gd name="connsiteY2" fmla="*/ 1308295 h 1308295"/>
            </a:gdLst>
            <a:ahLst/>
            <a:cxnLst>
              <a:cxn ang="0">
                <a:pos x="connsiteX0" y="connsiteY0"/>
              </a:cxn>
              <a:cxn ang="0">
                <a:pos x="connsiteX1" y="connsiteY1"/>
              </a:cxn>
              <a:cxn ang="0">
                <a:pos x="connsiteX2" y="connsiteY2"/>
              </a:cxn>
            </a:cxnLst>
            <a:rect l="l" t="t" r="r" b="b"/>
            <a:pathLst>
              <a:path w="423499" h="1308295">
                <a:moveTo>
                  <a:pt x="0" y="0"/>
                </a:moveTo>
                <a:cubicBezTo>
                  <a:pt x="201637" y="186397"/>
                  <a:pt x="403274" y="372794"/>
                  <a:pt x="422031" y="590843"/>
                </a:cubicBezTo>
                <a:cubicBezTo>
                  <a:pt x="440788" y="808892"/>
                  <a:pt x="276665" y="1058593"/>
                  <a:pt x="112542" y="1308295"/>
                </a:cubicBezTo>
              </a:path>
            </a:pathLst>
          </a:custGeom>
          <a:noFill/>
          <a:ln>
            <a:solidFill>
              <a:srgbClr val="00B05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5246903" y="2552569"/>
            <a:ext cx="3272293" cy="2138761"/>
            <a:chOff x="5246903" y="3221412"/>
            <a:chExt cx="3272293" cy="2138761"/>
          </a:xfrm>
        </p:grpSpPr>
        <p:sp>
          <p:nvSpPr>
            <p:cNvPr id="28" name="Freeform 27"/>
            <p:cNvSpPr/>
            <p:nvPr/>
          </p:nvSpPr>
          <p:spPr>
            <a:xfrm>
              <a:off x="6220658" y="3262503"/>
              <a:ext cx="2298538" cy="1647476"/>
            </a:xfrm>
            <a:custGeom>
              <a:avLst/>
              <a:gdLst>
                <a:gd name="connsiteX0" fmla="*/ 1354888 w 2308700"/>
                <a:gd name="connsiteY0" fmla="*/ 179461 h 2122578"/>
                <a:gd name="connsiteX1" fmla="*/ 201338 w 2308700"/>
                <a:gd name="connsiteY1" fmla="*/ 910981 h 2122578"/>
                <a:gd name="connsiteX2" fmla="*/ 201338 w 2308700"/>
                <a:gd name="connsiteY2" fmla="*/ 2008261 h 2122578"/>
                <a:gd name="connsiteX3" fmla="*/ 2213018 w 2308700"/>
                <a:gd name="connsiteY3" fmla="*/ 1951990 h 2122578"/>
                <a:gd name="connsiteX4" fmla="*/ 1945731 w 2308700"/>
                <a:gd name="connsiteY4" fmla="*/ 798440 h 2122578"/>
                <a:gd name="connsiteX5" fmla="*/ 1594039 w 2308700"/>
                <a:gd name="connsiteY5" fmla="*/ 38784 h 2122578"/>
                <a:gd name="connsiteX6" fmla="*/ 1411159 w 2308700"/>
                <a:gd name="connsiteY6" fmla="*/ 179461 h 2122578"/>
                <a:gd name="connsiteX0" fmla="*/ 1354888 w 2308700"/>
                <a:gd name="connsiteY0" fmla="*/ 179461 h 2122578"/>
                <a:gd name="connsiteX1" fmla="*/ 201338 w 2308700"/>
                <a:gd name="connsiteY1" fmla="*/ 910981 h 2122578"/>
                <a:gd name="connsiteX2" fmla="*/ 201338 w 2308700"/>
                <a:gd name="connsiteY2" fmla="*/ 2008261 h 2122578"/>
                <a:gd name="connsiteX3" fmla="*/ 2213018 w 2308700"/>
                <a:gd name="connsiteY3" fmla="*/ 1951990 h 2122578"/>
                <a:gd name="connsiteX4" fmla="*/ 1945731 w 2308700"/>
                <a:gd name="connsiteY4" fmla="*/ 798440 h 2122578"/>
                <a:gd name="connsiteX5" fmla="*/ 1594039 w 2308700"/>
                <a:gd name="connsiteY5" fmla="*/ 38784 h 2122578"/>
                <a:gd name="connsiteX6" fmla="*/ 1326753 w 2308700"/>
                <a:gd name="connsiteY6" fmla="*/ 179461 h 2122578"/>
                <a:gd name="connsiteX0" fmla="*/ 1354888 w 2308700"/>
                <a:gd name="connsiteY0" fmla="*/ 170433 h 2113550"/>
                <a:gd name="connsiteX1" fmla="*/ 201338 w 2308700"/>
                <a:gd name="connsiteY1" fmla="*/ 901953 h 2113550"/>
                <a:gd name="connsiteX2" fmla="*/ 201338 w 2308700"/>
                <a:gd name="connsiteY2" fmla="*/ 1999233 h 2113550"/>
                <a:gd name="connsiteX3" fmla="*/ 2213018 w 2308700"/>
                <a:gd name="connsiteY3" fmla="*/ 1942962 h 2113550"/>
                <a:gd name="connsiteX4" fmla="*/ 1945731 w 2308700"/>
                <a:gd name="connsiteY4" fmla="*/ 789412 h 2113550"/>
                <a:gd name="connsiteX5" fmla="*/ 1594039 w 2308700"/>
                <a:gd name="connsiteY5" fmla="*/ 29756 h 2113550"/>
                <a:gd name="connsiteX6" fmla="*/ 1270482 w 2308700"/>
                <a:gd name="connsiteY6" fmla="*/ 212636 h 2113550"/>
                <a:gd name="connsiteX0" fmla="*/ 1354888 w 2308700"/>
                <a:gd name="connsiteY0" fmla="*/ 393018 h 2336135"/>
                <a:gd name="connsiteX1" fmla="*/ 201338 w 2308700"/>
                <a:gd name="connsiteY1" fmla="*/ 1124538 h 2336135"/>
                <a:gd name="connsiteX2" fmla="*/ 201338 w 2308700"/>
                <a:gd name="connsiteY2" fmla="*/ 2221818 h 2336135"/>
                <a:gd name="connsiteX3" fmla="*/ 2213018 w 2308700"/>
                <a:gd name="connsiteY3" fmla="*/ 2165547 h 2336135"/>
                <a:gd name="connsiteX4" fmla="*/ 1945731 w 2308700"/>
                <a:gd name="connsiteY4" fmla="*/ 1011997 h 2336135"/>
                <a:gd name="connsiteX5" fmla="*/ 1594039 w 2308700"/>
                <a:gd name="connsiteY5" fmla="*/ 252341 h 2336135"/>
                <a:gd name="connsiteX6" fmla="*/ 1242347 w 2308700"/>
                <a:gd name="connsiteY6" fmla="*/ 41325 h 2336135"/>
                <a:gd name="connsiteX0" fmla="*/ 1251206 w 2303492"/>
                <a:gd name="connsiteY0" fmla="*/ 41325 h 2336135"/>
                <a:gd name="connsiteX1" fmla="*/ 196130 w 2303492"/>
                <a:gd name="connsiteY1" fmla="*/ 1124538 h 2336135"/>
                <a:gd name="connsiteX2" fmla="*/ 196130 w 2303492"/>
                <a:gd name="connsiteY2" fmla="*/ 2221818 h 2336135"/>
                <a:gd name="connsiteX3" fmla="*/ 2207810 w 2303492"/>
                <a:gd name="connsiteY3" fmla="*/ 2165547 h 2336135"/>
                <a:gd name="connsiteX4" fmla="*/ 1940523 w 2303492"/>
                <a:gd name="connsiteY4" fmla="*/ 1011997 h 2336135"/>
                <a:gd name="connsiteX5" fmla="*/ 1588831 w 2303492"/>
                <a:gd name="connsiteY5" fmla="*/ 252341 h 2336135"/>
                <a:gd name="connsiteX6" fmla="*/ 1237139 w 2303492"/>
                <a:gd name="connsiteY6" fmla="*/ 41325 h 2336135"/>
                <a:gd name="connsiteX0" fmla="*/ 1251206 w 2303492"/>
                <a:gd name="connsiteY0" fmla="*/ 0 h 2294810"/>
                <a:gd name="connsiteX1" fmla="*/ 196130 w 2303492"/>
                <a:gd name="connsiteY1" fmla="*/ 1083213 h 2294810"/>
                <a:gd name="connsiteX2" fmla="*/ 196130 w 2303492"/>
                <a:gd name="connsiteY2" fmla="*/ 2180493 h 2294810"/>
                <a:gd name="connsiteX3" fmla="*/ 2207810 w 2303492"/>
                <a:gd name="connsiteY3" fmla="*/ 2124222 h 2294810"/>
                <a:gd name="connsiteX4" fmla="*/ 1940523 w 2303492"/>
                <a:gd name="connsiteY4" fmla="*/ 970672 h 2294810"/>
                <a:gd name="connsiteX5" fmla="*/ 1588831 w 2303492"/>
                <a:gd name="connsiteY5" fmla="*/ 211016 h 2294810"/>
                <a:gd name="connsiteX6" fmla="*/ 1109548 w 2303492"/>
                <a:gd name="connsiteY6" fmla="*/ 616688 h 2294810"/>
                <a:gd name="connsiteX0" fmla="*/ 1117062 w 2296939"/>
                <a:gd name="connsiteY0" fmla="*/ 419358 h 2118744"/>
                <a:gd name="connsiteX1" fmla="*/ 189577 w 2296939"/>
                <a:gd name="connsiteY1" fmla="*/ 907147 h 2118744"/>
                <a:gd name="connsiteX2" fmla="*/ 189577 w 2296939"/>
                <a:gd name="connsiteY2" fmla="*/ 2004427 h 2118744"/>
                <a:gd name="connsiteX3" fmla="*/ 2201257 w 2296939"/>
                <a:gd name="connsiteY3" fmla="*/ 1948156 h 2118744"/>
                <a:gd name="connsiteX4" fmla="*/ 1933970 w 2296939"/>
                <a:gd name="connsiteY4" fmla="*/ 794606 h 2118744"/>
                <a:gd name="connsiteX5" fmla="*/ 1582278 w 2296939"/>
                <a:gd name="connsiteY5" fmla="*/ 34950 h 2118744"/>
                <a:gd name="connsiteX6" fmla="*/ 1102995 w 2296939"/>
                <a:gd name="connsiteY6" fmla="*/ 440622 h 2118744"/>
                <a:gd name="connsiteX0" fmla="*/ 1117062 w 2298312"/>
                <a:gd name="connsiteY0" fmla="*/ 29062 h 1728448"/>
                <a:gd name="connsiteX1" fmla="*/ 189577 w 2298312"/>
                <a:gd name="connsiteY1" fmla="*/ 516851 h 1728448"/>
                <a:gd name="connsiteX2" fmla="*/ 189577 w 2298312"/>
                <a:gd name="connsiteY2" fmla="*/ 1614131 h 1728448"/>
                <a:gd name="connsiteX3" fmla="*/ 2201257 w 2298312"/>
                <a:gd name="connsiteY3" fmla="*/ 1557860 h 1728448"/>
                <a:gd name="connsiteX4" fmla="*/ 1933970 w 2298312"/>
                <a:gd name="connsiteY4" fmla="*/ 404310 h 1728448"/>
                <a:gd name="connsiteX5" fmla="*/ 1518483 w 2298312"/>
                <a:gd name="connsiteY5" fmla="*/ 208179 h 1728448"/>
                <a:gd name="connsiteX6" fmla="*/ 1102995 w 2298312"/>
                <a:gd name="connsiteY6" fmla="*/ 50326 h 1728448"/>
                <a:gd name="connsiteX0" fmla="*/ 1117062 w 2298312"/>
                <a:gd name="connsiteY0" fmla="*/ 29062 h 1728448"/>
                <a:gd name="connsiteX1" fmla="*/ 189577 w 2298312"/>
                <a:gd name="connsiteY1" fmla="*/ 516851 h 1728448"/>
                <a:gd name="connsiteX2" fmla="*/ 189577 w 2298312"/>
                <a:gd name="connsiteY2" fmla="*/ 1614131 h 1728448"/>
                <a:gd name="connsiteX3" fmla="*/ 2201257 w 2298312"/>
                <a:gd name="connsiteY3" fmla="*/ 1557860 h 1728448"/>
                <a:gd name="connsiteX4" fmla="*/ 1933970 w 2298312"/>
                <a:gd name="connsiteY4" fmla="*/ 404310 h 1728448"/>
                <a:gd name="connsiteX5" fmla="*/ 1518483 w 2298312"/>
                <a:gd name="connsiteY5" fmla="*/ 208179 h 1728448"/>
                <a:gd name="connsiteX6" fmla="*/ 1102995 w 2298312"/>
                <a:gd name="connsiteY6" fmla="*/ 50326 h 1728448"/>
                <a:gd name="connsiteX0" fmla="*/ 1117062 w 2298312"/>
                <a:gd name="connsiteY0" fmla="*/ 22279 h 1721665"/>
                <a:gd name="connsiteX1" fmla="*/ 189577 w 2298312"/>
                <a:gd name="connsiteY1" fmla="*/ 510068 h 1721665"/>
                <a:gd name="connsiteX2" fmla="*/ 189577 w 2298312"/>
                <a:gd name="connsiteY2" fmla="*/ 1607348 h 1721665"/>
                <a:gd name="connsiteX3" fmla="*/ 2201257 w 2298312"/>
                <a:gd name="connsiteY3" fmla="*/ 1551077 h 1721665"/>
                <a:gd name="connsiteX4" fmla="*/ 1933970 w 2298312"/>
                <a:gd name="connsiteY4" fmla="*/ 397527 h 1721665"/>
                <a:gd name="connsiteX5" fmla="*/ 1518483 w 2298312"/>
                <a:gd name="connsiteY5" fmla="*/ 201396 h 1721665"/>
                <a:gd name="connsiteX6" fmla="*/ 1102995 w 2298312"/>
                <a:gd name="connsiteY6" fmla="*/ 43543 h 1721665"/>
                <a:gd name="connsiteX0" fmla="*/ 1117062 w 2297393"/>
                <a:gd name="connsiteY0" fmla="*/ 30132 h 1729518"/>
                <a:gd name="connsiteX1" fmla="*/ 189577 w 2297393"/>
                <a:gd name="connsiteY1" fmla="*/ 517921 h 1729518"/>
                <a:gd name="connsiteX2" fmla="*/ 189577 w 2297393"/>
                <a:gd name="connsiteY2" fmla="*/ 1615201 h 1729518"/>
                <a:gd name="connsiteX3" fmla="*/ 2201257 w 2297393"/>
                <a:gd name="connsiteY3" fmla="*/ 1558930 h 1729518"/>
                <a:gd name="connsiteX4" fmla="*/ 1933970 w 2297393"/>
                <a:gd name="connsiteY4" fmla="*/ 405380 h 1729518"/>
                <a:gd name="connsiteX5" fmla="*/ 1561013 w 2297393"/>
                <a:gd name="connsiteY5" fmla="*/ 166719 h 1729518"/>
                <a:gd name="connsiteX6" fmla="*/ 1102995 w 2297393"/>
                <a:gd name="connsiteY6" fmla="*/ 51396 h 1729518"/>
                <a:gd name="connsiteX0" fmla="*/ 1117062 w 2297393"/>
                <a:gd name="connsiteY0" fmla="*/ 30132 h 1729518"/>
                <a:gd name="connsiteX1" fmla="*/ 189577 w 2297393"/>
                <a:gd name="connsiteY1" fmla="*/ 517921 h 1729518"/>
                <a:gd name="connsiteX2" fmla="*/ 189577 w 2297393"/>
                <a:gd name="connsiteY2" fmla="*/ 1615201 h 1729518"/>
                <a:gd name="connsiteX3" fmla="*/ 2201257 w 2297393"/>
                <a:gd name="connsiteY3" fmla="*/ 1558930 h 1729518"/>
                <a:gd name="connsiteX4" fmla="*/ 1933970 w 2297393"/>
                <a:gd name="connsiteY4" fmla="*/ 405380 h 1729518"/>
                <a:gd name="connsiteX5" fmla="*/ 1561013 w 2297393"/>
                <a:gd name="connsiteY5" fmla="*/ 166719 h 1729518"/>
                <a:gd name="connsiteX6" fmla="*/ 1102995 w 2297393"/>
                <a:gd name="connsiteY6" fmla="*/ 51396 h 1729518"/>
                <a:gd name="connsiteX0" fmla="*/ 1117062 w 2309453"/>
                <a:gd name="connsiteY0" fmla="*/ 30132 h 1729518"/>
                <a:gd name="connsiteX1" fmla="*/ 189577 w 2309453"/>
                <a:gd name="connsiteY1" fmla="*/ 517921 h 1729518"/>
                <a:gd name="connsiteX2" fmla="*/ 189577 w 2309453"/>
                <a:gd name="connsiteY2" fmla="*/ 1615201 h 1729518"/>
                <a:gd name="connsiteX3" fmla="*/ 2201257 w 2309453"/>
                <a:gd name="connsiteY3" fmla="*/ 1558930 h 1729518"/>
                <a:gd name="connsiteX4" fmla="*/ 1933970 w 2309453"/>
                <a:gd name="connsiteY4" fmla="*/ 405380 h 1729518"/>
                <a:gd name="connsiteX5" fmla="*/ 1561013 w 2309453"/>
                <a:gd name="connsiteY5" fmla="*/ 166719 h 1729518"/>
                <a:gd name="connsiteX6" fmla="*/ 1102995 w 2309453"/>
                <a:gd name="connsiteY6" fmla="*/ 51396 h 1729518"/>
                <a:gd name="connsiteX0" fmla="*/ 994297 w 2303646"/>
                <a:gd name="connsiteY0" fmla="*/ 62029 h 1729518"/>
                <a:gd name="connsiteX1" fmla="*/ 183770 w 2303646"/>
                <a:gd name="connsiteY1" fmla="*/ 517921 h 1729518"/>
                <a:gd name="connsiteX2" fmla="*/ 183770 w 2303646"/>
                <a:gd name="connsiteY2" fmla="*/ 1615201 h 1729518"/>
                <a:gd name="connsiteX3" fmla="*/ 2195450 w 2303646"/>
                <a:gd name="connsiteY3" fmla="*/ 1558930 h 1729518"/>
                <a:gd name="connsiteX4" fmla="*/ 1928163 w 2303646"/>
                <a:gd name="connsiteY4" fmla="*/ 405380 h 1729518"/>
                <a:gd name="connsiteX5" fmla="*/ 1555206 w 2303646"/>
                <a:gd name="connsiteY5" fmla="*/ 166719 h 1729518"/>
                <a:gd name="connsiteX6" fmla="*/ 1097188 w 2303646"/>
                <a:gd name="connsiteY6" fmla="*/ 51396 h 1729518"/>
                <a:gd name="connsiteX0" fmla="*/ 994297 w 2303646"/>
                <a:gd name="connsiteY0" fmla="*/ 105708 h 1773197"/>
                <a:gd name="connsiteX1" fmla="*/ 183770 w 2303646"/>
                <a:gd name="connsiteY1" fmla="*/ 561600 h 1773197"/>
                <a:gd name="connsiteX2" fmla="*/ 183770 w 2303646"/>
                <a:gd name="connsiteY2" fmla="*/ 1658880 h 1773197"/>
                <a:gd name="connsiteX3" fmla="*/ 2195450 w 2303646"/>
                <a:gd name="connsiteY3" fmla="*/ 1602609 h 1773197"/>
                <a:gd name="connsiteX4" fmla="*/ 1928163 w 2303646"/>
                <a:gd name="connsiteY4" fmla="*/ 449059 h 1773197"/>
                <a:gd name="connsiteX5" fmla="*/ 1555206 w 2303646"/>
                <a:gd name="connsiteY5" fmla="*/ 210398 h 1773197"/>
                <a:gd name="connsiteX6" fmla="*/ 1129086 w 2303646"/>
                <a:gd name="connsiteY6" fmla="*/ 41912 h 1773197"/>
                <a:gd name="connsiteX0" fmla="*/ 994297 w 2303646"/>
                <a:gd name="connsiteY0" fmla="*/ 63796 h 1731285"/>
                <a:gd name="connsiteX1" fmla="*/ 183770 w 2303646"/>
                <a:gd name="connsiteY1" fmla="*/ 519688 h 1731285"/>
                <a:gd name="connsiteX2" fmla="*/ 183770 w 2303646"/>
                <a:gd name="connsiteY2" fmla="*/ 1616968 h 1731285"/>
                <a:gd name="connsiteX3" fmla="*/ 2195450 w 2303646"/>
                <a:gd name="connsiteY3" fmla="*/ 1560697 h 1731285"/>
                <a:gd name="connsiteX4" fmla="*/ 1928163 w 2303646"/>
                <a:gd name="connsiteY4" fmla="*/ 407147 h 1731285"/>
                <a:gd name="connsiteX5" fmla="*/ 1555206 w 2303646"/>
                <a:gd name="connsiteY5" fmla="*/ 168486 h 1731285"/>
                <a:gd name="connsiteX6" fmla="*/ 1129086 w 2303646"/>
                <a:gd name="connsiteY6" fmla="*/ 0 h 1731285"/>
                <a:gd name="connsiteX0" fmla="*/ 882863 w 2298538"/>
                <a:gd name="connsiteY0" fmla="*/ 85061 h 1731285"/>
                <a:gd name="connsiteX1" fmla="*/ 178662 w 2298538"/>
                <a:gd name="connsiteY1" fmla="*/ 519688 h 1731285"/>
                <a:gd name="connsiteX2" fmla="*/ 178662 w 2298538"/>
                <a:gd name="connsiteY2" fmla="*/ 1616968 h 1731285"/>
                <a:gd name="connsiteX3" fmla="*/ 2190342 w 2298538"/>
                <a:gd name="connsiteY3" fmla="*/ 1560697 h 1731285"/>
                <a:gd name="connsiteX4" fmla="*/ 1923055 w 2298538"/>
                <a:gd name="connsiteY4" fmla="*/ 407147 h 1731285"/>
                <a:gd name="connsiteX5" fmla="*/ 1550098 w 2298538"/>
                <a:gd name="connsiteY5" fmla="*/ 168486 h 1731285"/>
                <a:gd name="connsiteX6" fmla="*/ 1123978 w 2298538"/>
                <a:gd name="connsiteY6" fmla="*/ 0 h 1731285"/>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932592 w 2298538"/>
                <a:gd name="connsiteY6" fmla="*/ 0 h 1667490"/>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1005744 w 2298538"/>
                <a:gd name="connsiteY6" fmla="*/ 0 h 1667490"/>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1005744 w 2298538"/>
                <a:gd name="connsiteY6" fmla="*/ 0 h 1667490"/>
                <a:gd name="connsiteX0" fmla="*/ 882863 w 2298538"/>
                <a:gd name="connsiteY0" fmla="*/ 1252 h 1647476"/>
                <a:gd name="connsiteX1" fmla="*/ 178662 w 2298538"/>
                <a:gd name="connsiteY1" fmla="*/ 435879 h 1647476"/>
                <a:gd name="connsiteX2" fmla="*/ 178662 w 2298538"/>
                <a:gd name="connsiteY2" fmla="*/ 1533159 h 1647476"/>
                <a:gd name="connsiteX3" fmla="*/ 2190342 w 2298538"/>
                <a:gd name="connsiteY3" fmla="*/ 1476888 h 1647476"/>
                <a:gd name="connsiteX4" fmla="*/ 1923055 w 2298538"/>
                <a:gd name="connsiteY4" fmla="*/ 323338 h 1647476"/>
                <a:gd name="connsiteX5" fmla="*/ 1550098 w 2298538"/>
                <a:gd name="connsiteY5" fmla="*/ 84677 h 1647476"/>
                <a:gd name="connsiteX6" fmla="*/ 888701 w 2298538"/>
                <a:gd name="connsiteY6" fmla="*/ 1932 h 1647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98538" h="1647476">
                  <a:moveTo>
                    <a:pt x="882863" y="1252"/>
                  </a:moveTo>
                  <a:cubicBezTo>
                    <a:pt x="402217" y="214612"/>
                    <a:pt x="296029" y="180561"/>
                    <a:pt x="178662" y="435879"/>
                  </a:cubicBezTo>
                  <a:cubicBezTo>
                    <a:pt x="61295" y="691197"/>
                    <a:pt x="-156618" y="1359658"/>
                    <a:pt x="178662" y="1533159"/>
                  </a:cubicBezTo>
                  <a:cubicBezTo>
                    <a:pt x="513942" y="1706661"/>
                    <a:pt x="1899610" y="1678525"/>
                    <a:pt x="2190342" y="1476888"/>
                  </a:cubicBezTo>
                  <a:cubicBezTo>
                    <a:pt x="2481074" y="1275251"/>
                    <a:pt x="2114823" y="491578"/>
                    <a:pt x="1923055" y="323338"/>
                  </a:cubicBezTo>
                  <a:cubicBezTo>
                    <a:pt x="1731287" y="155098"/>
                    <a:pt x="1837450" y="235823"/>
                    <a:pt x="1550098" y="84677"/>
                  </a:cubicBezTo>
                  <a:cubicBezTo>
                    <a:pt x="1209583" y="-34571"/>
                    <a:pt x="1044130" y="9559"/>
                    <a:pt x="888701" y="1932"/>
                  </a:cubicBezTo>
                </a:path>
              </a:pathLst>
            </a:custGeom>
            <a:solidFill>
              <a:srgbClr val="00B05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5246903" y="3793185"/>
              <a:ext cx="2306040" cy="1566988"/>
            </a:xfrm>
            <a:custGeom>
              <a:avLst/>
              <a:gdLst>
                <a:gd name="connsiteX0" fmla="*/ 1435251 w 2306040"/>
                <a:gd name="connsiteY0" fmla="*/ 117633 h 1566988"/>
                <a:gd name="connsiteX1" fmla="*/ 346 w 2306040"/>
                <a:gd name="connsiteY1" fmla="*/ 961695 h 1566988"/>
                <a:gd name="connsiteX2" fmla="*/ 1308642 w 2306040"/>
                <a:gd name="connsiteY2" fmla="*/ 1566606 h 1566988"/>
                <a:gd name="connsiteX3" fmla="*/ 2279312 w 2306040"/>
                <a:gd name="connsiteY3" fmla="*/ 877289 h 1566988"/>
                <a:gd name="connsiteX4" fmla="*/ 2054229 w 2306040"/>
                <a:gd name="connsiteY4" fmla="*/ 342717 h 1566988"/>
                <a:gd name="connsiteX5" fmla="*/ 2054229 w 2306040"/>
                <a:gd name="connsiteY5" fmla="*/ 342717 h 1566988"/>
                <a:gd name="connsiteX6" fmla="*/ 1772875 w 2306040"/>
                <a:gd name="connsiteY6" fmla="*/ 33227 h 1566988"/>
                <a:gd name="connsiteX7" fmla="*/ 1435251 w 2306040"/>
                <a:gd name="connsiteY7" fmla="*/ 117633 h 156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6040" h="1566988">
                  <a:moveTo>
                    <a:pt x="1435251" y="117633"/>
                  </a:moveTo>
                  <a:cubicBezTo>
                    <a:pt x="1139829" y="272378"/>
                    <a:pt x="21447" y="720200"/>
                    <a:pt x="346" y="961695"/>
                  </a:cubicBezTo>
                  <a:cubicBezTo>
                    <a:pt x="-20755" y="1203190"/>
                    <a:pt x="928814" y="1580674"/>
                    <a:pt x="1308642" y="1566606"/>
                  </a:cubicBezTo>
                  <a:cubicBezTo>
                    <a:pt x="1688470" y="1552538"/>
                    <a:pt x="2155048" y="1081270"/>
                    <a:pt x="2279312" y="877289"/>
                  </a:cubicBezTo>
                  <a:cubicBezTo>
                    <a:pt x="2403576" y="673308"/>
                    <a:pt x="2054229" y="342717"/>
                    <a:pt x="2054229" y="342717"/>
                  </a:cubicBezTo>
                  <a:lnTo>
                    <a:pt x="2054229" y="342717"/>
                  </a:lnTo>
                  <a:cubicBezTo>
                    <a:pt x="2007337" y="291135"/>
                    <a:pt x="1873693" y="75430"/>
                    <a:pt x="1772875" y="33227"/>
                  </a:cubicBezTo>
                  <a:cubicBezTo>
                    <a:pt x="1672057" y="-8976"/>
                    <a:pt x="1730673" y="-37112"/>
                    <a:pt x="1435251" y="117633"/>
                  </a:cubicBezTo>
                  <a:close/>
                </a:path>
              </a:pathLst>
            </a:custGeom>
            <a:solidFill>
              <a:srgbClr val="0070C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574014" y="3221412"/>
              <a:ext cx="1780921" cy="1438732"/>
            </a:xfrm>
            <a:custGeom>
              <a:avLst/>
              <a:gdLst>
                <a:gd name="connsiteX0" fmla="*/ 657974 w 1780921"/>
                <a:gd name="connsiteY0" fmla="*/ 90 h 1438732"/>
                <a:gd name="connsiteX1" fmla="*/ 1769321 w 1780921"/>
                <a:gd name="connsiteY1" fmla="*/ 633136 h 1438732"/>
                <a:gd name="connsiteX2" fmla="*/ 1206614 w 1780921"/>
                <a:gd name="connsiteY2" fmla="*/ 1420926 h 1438732"/>
                <a:gd name="connsiteX3" fmla="*/ 686109 w 1780921"/>
                <a:gd name="connsiteY3" fmla="*/ 1181776 h 1438732"/>
                <a:gd name="connsiteX4" fmla="*/ 38995 w 1780921"/>
                <a:gd name="connsiteY4" fmla="*/ 1167708 h 1438732"/>
                <a:gd name="connsiteX5" fmla="*/ 137469 w 1780921"/>
                <a:gd name="connsiteY5" fmla="*/ 675339 h 1438732"/>
                <a:gd name="connsiteX6" fmla="*/ 657974 w 1780921"/>
                <a:gd name="connsiteY6" fmla="*/ 90 h 1438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0921" h="1438732">
                  <a:moveTo>
                    <a:pt x="657974" y="90"/>
                  </a:moveTo>
                  <a:cubicBezTo>
                    <a:pt x="929949" y="-6944"/>
                    <a:pt x="1677881" y="396330"/>
                    <a:pt x="1769321" y="633136"/>
                  </a:cubicBezTo>
                  <a:cubicBezTo>
                    <a:pt x="1860761" y="869942"/>
                    <a:pt x="1387149" y="1329486"/>
                    <a:pt x="1206614" y="1420926"/>
                  </a:cubicBezTo>
                  <a:cubicBezTo>
                    <a:pt x="1026079" y="1512366"/>
                    <a:pt x="880712" y="1223979"/>
                    <a:pt x="686109" y="1181776"/>
                  </a:cubicBezTo>
                  <a:cubicBezTo>
                    <a:pt x="491506" y="1139573"/>
                    <a:pt x="130435" y="1252114"/>
                    <a:pt x="38995" y="1167708"/>
                  </a:cubicBezTo>
                  <a:cubicBezTo>
                    <a:pt x="-52445" y="1083302"/>
                    <a:pt x="31961" y="872287"/>
                    <a:pt x="137469" y="675339"/>
                  </a:cubicBezTo>
                  <a:cubicBezTo>
                    <a:pt x="242977" y="478391"/>
                    <a:pt x="385999" y="7124"/>
                    <a:pt x="657974" y="90"/>
                  </a:cubicBezTo>
                  <a:close/>
                </a:path>
              </a:pathLst>
            </a:custGeom>
            <a:solidFill>
              <a:srgbClr val="FF000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Arrow Connector 17"/>
            <p:cNvCxnSpPr/>
            <p:nvPr/>
          </p:nvCxnSpPr>
          <p:spPr>
            <a:xfrm flipV="1">
              <a:off x="5715000" y="3276600"/>
              <a:ext cx="0" cy="205740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468924" y="5105400"/>
              <a:ext cx="27510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05192" y="5558135"/>
            <a:ext cx="7256858"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Can infer UV properties from IR measurements</a:t>
            </a:r>
            <a:endParaRPr lang="en-GB" sz="2400" dirty="0">
              <a:latin typeface="Malgun Gothic" panose="020B0503020000020004" pitchFamily="34" charset="-127"/>
              <a:ea typeface="Malgun Gothic" panose="020B0503020000020004" pitchFamily="34" charset="-127"/>
            </a:endParaRPr>
          </a:p>
        </p:txBody>
      </p:sp>
      <p:pic>
        <p:nvPicPr>
          <p:cNvPr id="34" name="Picture 2" descr="C:\Users\Scott\AppData\Local\Microsoft\Windows\INetCache\IE\9FUFRZ96\Kliponious-green-tick[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7658" y="5452111"/>
            <a:ext cx="415342" cy="475356"/>
          </a:xfrm>
          <a:prstGeom prst="rect">
            <a:avLst/>
          </a:prstGeom>
          <a:noFill/>
          <a:extLst>
            <a:ext uri="{909E8E84-426E-40DD-AFC4-6F175D3DCCD1}">
              <a14:hiddenFill xmlns:a14="http://schemas.microsoft.com/office/drawing/2010/main">
                <a:solidFill>
                  <a:srgbClr val="FFFFFF"/>
                </a:solidFill>
              </a14:hiddenFill>
            </a:ext>
          </a:extLst>
        </p:spPr>
      </p:pic>
      <p:cxnSp>
        <p:nvCxnSpPr>
          <p:cNvPr id="36" name="Straight Connector 35">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Rectangle 40"/>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1" name="Rectangle 40"/>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Rectangle 43"/>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44" name="Rectangle 43"/>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45" name="Rectangle 44">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4"/>
                <a:stretch>
                  <a:fillRect/>
                </a:stretch>
              </a:blipFill>
            </p:spPr>
            <p:txBody>
              <a:bodyPr/>
              <a:lstStyle/>
              <a:p>
                <a:r>
                  <a:rPr lang="en-GB">
                    <a:noFill/>
                  </a:rPr>
                  <a:t> </a:t>
                </a:r>
              </a:p>
            </p:txBody>
          </p:sp>
        </mc:Fallback>
      </mc:AlternateContent>
      <p:sp>
        <p:nvSpPr>
          <p:cNvPr id="46" name="TextBox 45"/>
          <p:cNvSpPr txBox="1"/>
          <p:nvPr/>
        </p:nvSpPr>
        <p:spPr>
          <a:xfrm>
            <a:off x="705192" y="4951342"/>
            <a:ext cx="3952172"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Data more constraining</a:t>
            </a:r>
            <a:endParaRPr lang="en-GB" sz="2400" dirty="0">
              <a:latin typeface="Malgun Gothic" panose="020B0503020000020004" pitchFamily="34" charset="-127"/>
              <a:ea typeface="Malgun Gothic" panose="020B0503020000020004" pitchFamily="34" charset="-127"/>
            </a:endParaRPr>
          </a:p>
        </p:txBody>
      </p:sp>
      <p:sp>
        <p:nvSpPr>
          <p:cNvPr id="33" name="Rectangle 32"/>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50" name="TextBox 49"/>
              <p:cNvSpPr txBox="1"/>
              <p:nvPr/>
            </p:nvSpPr>
            <p:spPr>
              <a:xfrm>
                <a:off x="5246988" y="2338873"/>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4</m:t>
                          </m:r>
                        </m:sub>
                      </m:sSub>
                    </m:oMath>
                  </m:oMathPara>
                </a14:m>
                <a:endParaRPr lang="en-GB" sz="2200" dirty="0"/>
              </a:p>
            </p:txBody>
          </p:sp>
        </mc:Choice>
        <mc:Fallback xmlns="">
          <p:sp>
            <p:nvSpPr>
              <p:cNvPr id="50" name="TextBox 49"/>
              <p:cNvSpPr txBox="1">
                <a:spLocks noRot="1" noChangeAspect="1" noMove="1" noResize="1" noEditPoints="1" noAdjustHandles="1" noChangeArrowheads="1" noChangeShapeType="1" noTextEdit="1"/>
              </p:cNvSpPr>
              <p:nvPr/>
            </p:nvSpPr>
            <p:spPr>
              <a:xfrm>
                <a:off x="5246988" y="2338873"/>
                <a:ext cx="502124" cy="430887"/>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2" name="TextBox 51"/>
              <p:cNvSpPr txBox="1"/>
              <p:nvPr/>
            </p:nvSpPr>
            <p:spPr>
              <a:xfrm>
                <a:off x="8093084" y="4343400"/>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2</m:t>
                          </m:r>
                        </m:sub>
                      </m:sSub>
                    </m:oMath>
                  </m:oMathPara>
                </a14:m>
                <a:endParaRPr lang="en-GB" sz="2200" dirty="0"/>
              </a:p>
            </p:txBody>
          </p:sp>
        </mc:Choice>
        <mc:Fallback xmlns="">
          <p:sp>
            <p:nvSpPr>
              <p:cNvPr id="52" name="TextBox 51"/>
              <p:cNvSpPr txBox="1">
                <a:spLocks noRot="1" noChangeAspect="1" noMove="1" noResize="1" noEditPoints="1" noAdjustHandles="1" noChangeArrowheads="1" noChangeShapeType="1" noTextEdit="1"/>
              </p:cNvSpPr>
              <p:nvPr/>
            </p:nvSpPr>
            <p:spPr>
              <a:xfrm>
                <a:off x="8093084" y="4343400"/>
                <a:ext cx="502124" cy="430887"/>
              </a:xfrm>
              <a:prstGeom prst="rect">
                <a:avLst/>
              </a:prstGeom>
              <a:blipFill rotWithShape="1">
                <a:blip r:embed="rId16"/>
                <a:stretch>
                  <a:fillRect/>
                </a:stretch>
              </a:blipFill>
            </p:spPr>
            <p:txBody>
              <a:bodyPr/>
              <a:lstStyle/>
              <a:p>
                <a:r>
                  <a:rPr lang="en-GB">
                    <a:noFill/>
                  </a:rPr>
                  <a:t> </a:t>
                </a:r>
              </a:p>
            </p:txBody>
          </p:sp>
        </mc:Fallback>
      </mc:AlternateContent>
      <p:sp>
        <p:nvSpPr>
          <p:cNvPr id="55" name="TextBox 54"/>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35"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40" name="Rectangle 39"/>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pic>
        <p:nvPicPr>
          <p:cNvPr id="31" name="Picture 2" descr="C:\Users\Scott\AppData\Local\Microsoft\Windows\INetCache\IE\9FUFRZ96\Kliponious-green-tick[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1514" y="4905344"/>
            <a:ext cx="415342" cy="475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5596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574014" y="4905344"/>
            <a:ext cx="2753621" cy="573604"/>
          </a:xfrm>
          <a:prstGeom prst="roundRect">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flipV="1">
            <a:off x="1447800" y="685800"/>
            <a:ext cx="0" cy="3754398"/>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28092" y="5890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13" name="TextBox 12"/>
          <p:cNvSpPr txBox="1"/>
          <p:nvPr/>
        </p:nvSpPr>
        <p:spPr>
          <a:xfrm>
            <a:off x="667735" y="35814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16" name="TextBox 15"/>
          <p:cNvSpPr txBox="1"/>
          <p:nvPr/>
        </p:nvSpPr>
        <p:spPr>
          <a:xfrm>
            <a:off x="5173525" y="1066800"/>
            <a:ext cx="3551037" cy="461665"/>
          </a:xfrm>
          <a:prstGeom prst="rect">
            <a:avLst/>
          </a:prstGeom>
          <a:noFill/>
        </p:spPr>
        <p:txBody>
          <a:bodyPr wrap="none" rtlCol="0">
            <a:spAutoFit/>
          </a:bodyPr>
          <a:lstStyle/>
          <a:p>
            <a:r>
              <a:rPr lang="en-US" sz="2400" dirty="0">
                <a:latin typeface="Malgun Gothic" panose="020B0503020000020004" pitchFamily="34" charset="-127"/>
                <a:ea typeface="Malgun Gothic" panose="020B0503020000020004" pitchFamily="34" charset="-127"/>
              </a:rPr>
              <a:t>Unitary, Causal, Local, …</a:t>
            </a:r>
            <a:endParaRPr lang="en-GB" sz="2400" dirty="0">
              <a:latin typeface="Malgun Gothic" panose="020B0503020000020004" pitchFamily="34" charset="-127"/>
              <a:ea typeface="Malgun Gothic" panose="020B0503020000020004" pitchFamily="34" charset="-127"/>
            </a:endParaRPr>
          </a:p>
        </p:txBody>
      </p:sp>
      <p:sp>
        <p:nvSpPr>
          <p:cNvPr id="37" name="Freeform 36"/>
          <p:cNvSpPr/>
          <p:nvPr/>
        </p:nvSpPr>
        <p:spPr>
          <a:xfrm>
            <a:off x="4933477" y="1528464"/>
            <a:ext cx="792074" cy="2205335"/>
          </a:xfrm>
          <a:custGeom>
            <a:avLst/>
            <a:gdLst>
              <a:gd name="connsiteX0" fmla="*/ 921574 w 921574"/>
              <a:gd name="connsiteY0" fmla="*/ 0 h 3151163"/>
              <a:gd name="connsiteX1" fmla="*/ 7174 w 921574"/>
              <a:gd name="connsiteY1" fmla="*/ 1406770 h 3151163"/>
              <a:gd name="connsiteX2" fmla="*/ 569881 w 921574"/>
              <a:gd name="connsiteY2" fmla="*/ 3151163 h 3151163"/>
            </a:gdLst>
            <a:ahLst/>
            <a:cxnLst>
              <a:cxn ang="0">
                <a:pos x="connsiteX0" y="connsiteY0"/>
              </a:cxn>
              <a:cxn ang="0">
                <a:pos x="connsiteX1" y="connsiteY1"/>
              </a:cxn>
              <a:cxn ang="0">
                <a:pos x="connsiteX2" y="connsiteY2"/>
              </a:cxn>
            </a:cxnLst>
            <a:rect l="l" t="t" r="r" b="b"/>
            <a:pathLst>
              <a:path w="921574" h="3151163">
                <a:moveTo>
                  <a:pt x="921574" y="0"/>
                </a:moveTo>
                <a:cubicBezTo>
                  <a:pt x="493681" y="440788"/>
                  <a:pt x="65789" y="881576"/>
                  <a:pt x="7174" y="1406770"/>
                </a:cubicBezTo>
                <a:cubicBezTo>
                  <a:pt x="-51441" y="1931964"/>
                  <a:pt x="259220" y="2541563"/>
                  <a:pt x="569881" y="3151163"/>
                </a:cubicBezTo>
              </a:path>
            </a:pathLst>
          </a:custGeom>
          <a:noFill/>
          <a:ln>
            <a:solidFill>
              <a:srgbClr val="0070C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6264671" y="1524000"/>
            <a:ext cx="669529" cy="948377"/>
          </a:xfrm>
          <a:custGeom>
            <a:avLst/>
            <a:gdLst>
              <a:gd name="connsiteX0" fmla="*/ 669529 w 669529"/>
              <a:gd name="connsiteY0" fmla="*/ 0 h 1772529"/>
              <a:gd name="connsiteX1" fmla="*/ 92754 w 669529"/>
              <a:gd name="connsiteY1" fmla="*/ 900332 h 1772529"/>
              <a:gd name="connsiteX2" fmla="*/ 8348 w 669529"/>
              <a:gd name="connsiteY2" fmla="*/ 1772529 h 1772529"/>
            </a:gdLst>
            <a:ahLst/>
            <a:cxnLst>
              <a:cxn ang="0">
                <a:pos x="connsiteX0" y="connsiteY0"/>
              </a:cxn>
              <a:cxn ang="0">
                <a:pos x="connsiteX1" y="connsiteY1"/>
              </a:cxn>
              <a:cxn ang="0">
                <a:pos x="connsiteX2" y="connsiteY2"/>
              </a:cxn>
            </a:cxnLst>
            <a:rect l="l" t="t" r="r" b="b"/>
            <a:pathLst>
              <a:path w="669529" h="1772529">
                <a:moveTo>
                  <a:pt x="669529" y="0"/>
                </a:moveTo>
                <a:cubicBezTo>
                  <a:pt x="436240" y="302455"/>
                  <a:pt x="202951" y="604911"/>
                  <a:pt x="92754" y="900332"/>
                </a:cubicBezTo>
                <a:cubicBezTo>
                  <a:pt x="-17443" y="1195754"/>
                  <a:pt x="-4548" y="1484141"/>
                  <a:pt x="8348" y="1772529"/>
                </a:cubicBezTo>
              </a:path>
            </a:pathLst>
          </a:custGeom>
          <a:noFill/>
          <a:ln>
            <a:solidFill>
              <a:srgbClr val="FF000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7751298" y="1524000"/>
            <a:ext cx="423499" cy="1069659"/>
          </a:xfrm>
          <a:custGeom>
            <a:avLst/>
            <a:gdLst>
              <a:gd name="connsiteX0" fmla="*/ 0 w 423499"/>
              <a:gd name="connsiteY0" fmla="*/ 0 h 1308295"/>
              <a:gd name="connsiteX1" fmla="*/ 422031 w 423499"/>
              <a:gd name="connsiteY1" fmla="*/ 590843 h 1308295"/>
              <a:gd name="connsiteX2" fmla="*/ 112542 w 423499"/>
              <a:gd name="connsiteY2" fmla="*/ 1308295 h 1308295"/>
            </a:gdLst>
            <a:ahLst/>
            <a:cxnLst>
              <a:cxn ang="0">
                <a:pos x="connsiteX0" y="connsiteY0"/>
              </a:cxn>
              <a:cxn ang="0">
                <a:pos x="connsiteX1" y="connsiteY1"/>
              </a:cxn>
              <a:cxn ang="0">
                <a:pos x="connsiteX2" y="connsiteY2"/>
              </a:cxn>
            </a:cxnLst>
            <a:rect l="l" t="t" r="r" b="b"/>
            <a:pathLst>
              <a:path w="423499" h="1308295">
                <a:moveTo>
                  <a:pt x="0" y="0"/>
                </a:moveTo>
                <a:cubicBezTo>
                  <a:pt x="201637" y="186397"/>
                  <a:pt x="403274" y="372794"/>
                  <a:pt x="422031" y="590843"/>
                </a:cubicBezTo>
                <a:cubicBezTo>
                  <a:pt x="440788" y="808892"/>
                  <a:pt x="276665" y="1058593"/>
                  <a:pt x="112542" y="1308295"/>
                </a:cubicBezTo>
              </a:path>
            </a:pathLst>
          </a:custGeom>
          <a:noFill/>
          <a:ln>
            <a:solidFill>
              <a:srgbClr val="00B05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910871" y="5106304"/>
            <a:ext cx="672890"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062881" y="5110206"/>
            <a:ext cx="654479"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3014399" y="5068838"/>
            <a:ext cx="1048482" cy="41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5246903" y="2552569"/>
            <a:ext cx="3272293" cy="2138761"/>
            <a:chOff x="5246903" y="3221412"/>
            <a:chExt cx="3272293" cy="2138761"/>
          </a:xfrm>
        </p:grpSpPr>
        <p:sp>
          <p:nvSpPr>
            <p:cNvPr id="28" name="Freeform 27"/>
            <p:cNvSpPr/>
            <p:nvPr/>
          </p:nvSpPr>
          <p:spPr>
            <a:xfrm>
              <a:off x="6220658" y="3262503"/>
              <a:ext cx="2298538" cy="1647476"/>
            </a:xfrm>
            <a:custGeom>
              <a:avLst/>
              <a:gdLst>
                <a:gd name="connsiteX0" fmla="*/ 1354888 w 2308700"/>
                <a:gd name="connsiteY0" fmla="*/ 179461 h 2122578"/>
                <a:gd name="connsiteX1" fmla="*/ 201338 w 2308700"/>
                <a:gd name="connsiteY1" fmla="*/ 910981 h 2122578"/>
                <a:gd name="connsiteX2" fmla="*/ 201338 w 2308700"/>
                <a:gd name="connsiteY2" fmla="*/ 2008261 h 2122578"/>
                <a:gd name="connsiteX3" fmla="*/ 2213018 w 2308700"/>
                <a:gd name="connsiteY3" fmla="*/ 1951990 h 2122578"/>
                <a:gd name="connsiteX4" fmla="*/ 1945731 w 2308700"/>
                <a:gd name="connsiteY4" fmla="*/ 798440 h 2122578"/>
                <a:gd name="connsiteX5" fmla="*/ 1594039 w 2308700"/>
                <a:gd name="connsiteY5" fmla="*/ 38784 h 2122578"/>
                <a:gd name="connsiteX6" fmla="*/ 1411159 w 2308700"/>
                <a:gd name="connsiteY6" fmla="*/ 179461 h 2122578"/>
                <a:gd name="connsiteX0" fmla="*/ 1354888 w 2308700"/>
                <a:gd name="connsiteY0" fmla="*/ 179461 h 2122578"/>
                <a:gd name="connsiteX1" fmla="*/ 201338 w 2308700"/>
                <a:gd name="connsiteY1" fmla="*/ 910981 h 2122578"/>
                <a:gd name="connsiteX2" fmla="*/ 201338 w 2308700"/>
                <a:gd name="connsiteY2" fmla="*/ 2008261 h 2122578"/>
                <a:gd name="connsiteX3" fmla="*/ 2213018 w 2308700"/>
                <a:gd name="connsiteY3" fmla="*/ 1951990 h 2122578"/>
                <a:gd name="connsiteX4" fmla="*/ 1945731 w 2308700"/>
                <a:gd name="connsiteY4" fmla="*/ 798440 h 2122578"/>
                <a:gd name="connsiteX5" fmla="*/ 1594039 w 2308700"/>
                <a:gd name="connsiteY5" fmla="*/ 38784 h 2122578"/>
                <a:gd name="connsiteX6" fmla="*/ 1326753 w 2308700"/>
                <a:gd name="connsiteY6" fmla="*/ 179461 h 2122578"/>
                <a:gd name="connsiteX0" fmla="*/ 1354888 w 2308700"/>
                <a:gd name="connsiteY0" fmla="*/ 170433 h 2113550"/>
                <a:gd name="connsiteX1" fmla="*/ 201338 w 2308700"/>
                <a:gd name="connsiteY1" fmla="*/ 901953 h 2113550"/>
                <a:gd name="connsiteX2" fmla="*/ 201338 w 2308700"/>
                <a:gd name="connsiteY2" fmla="*/ 1999233 h 2113550"/>
                <a:gd name="connsiteX3" fmla="*/ 2213018 w 2308700"/>
                <a:gd name="connsiteY3" fmla="*/ 1942962 h 2113550"/>
                <a:gd name="connsiteX4" fmla="*/ 1945731 w 2308700"/>
                <a:gd name="connsiteY4" fmla="*/ 789412 h 2113550"/>
                <a:gd name="connsiteX5" fmla="*/ 1594039 w 2308700"/>
                <a:gd name="connsiteY5" fmla="*/ 29756 h 2113550"/>
                <a:gd name="connsiteX6" fmla="*/ 1270482 w 2308700"/>
                <a:gd name="connsiteY6" fmla="*/ 212636 h 2113550"/>
                <a:gd name="connsiteX0" fmla="*/ 1354888 w 2308700"/>
                <a:gd name="connsiteY0" fmla="*/ 393018 h 2336135"/>
                <a:gd name="connsiteX1" fmla="*/ 201338 w 2308700"/>
                <a:gd name="connsiteY1" fmla="*/ 1124538 h 2336135"/>
                <a:gd name="connsiteX2" fmla="*/ 201338 w 2308700"/>
                <a:gd name="connsiteY2" fmla="*/ 2221818 h 2336135"/>
                <a:gd name="connsiteX3" fmla="*/ 2213018 w 2308700"/>
                <a:gd name="connsiteY3" fmla="*/ 2165547 h 2336135"/>
                <a:gd name="connsiteX4" fmla="*/ 1945731 w 2308700"/>
                <a:gd name="connsiteY4" fmla="*/ 1011997 h 2336135"/>
                <a:gd name="connsiteX5" fmla="*/ 1594039 w 2308700"/>
                <a:gd name="connsiteY5" fmla="*/ 252341 h 2336135"/>
                <a:gd name="connsiteX6" fmla="*/ 1242347 w 2308700"/>
                <a:gd name="connsiteY6" fmla="*/ 41325 h 2336135"/>
                <a:gd name="connsiteX0" fmla="*/ 1251206 w 2303492"/>
                <a:gd name="connsiteY0" fmla="*/ 41325 h 2336135"/>
                <a:gd name="connsiteX1" fmla="*/ 196130 w 2303492"/>
                <a:gd name="connsiteY1" fmla="*/ 1124538 h 2336135"/>
                <a:gd name="connsiteX2" fmla="*/ 196130 w 2303492"/>
                <a:gd name="connsiteY2" fmla="*/ 2221818 h 2336135"/>
                <a:gd name="connsiteX3" fmla="*/ 2207810 w 2303492"/>
                <a:gd name="connsiteY3" fmla="*/ 2165547 h 2336135"/>
                <a:gd name="connsiteX4" fmla="*/ 1940523 w 2303492"/>
                <a:gd name="connsiteY4" fmla="*/ 1011997 h 2336135"/>
                <a:gd name="connsiteX5" fmla="*/ 1588831 w 2303492"/>
                <a:gd name="connsiteY5" fmla="*/ 252341 h 2336135"/>
                <a:gd name="connsiteX6" fmla="*/ 1237139 w 2303492"/>
                <a:gd name="connsiteY6" fmla="*/ 41325 h 2336135"/>
                <a:gd name="connsiteX0" fmla="*/ 1251206 w 2303492"/>
                <a:gd name="connsiteY0" fmla="*/ 0 h 2294810"/>
                <a:gd name="connsiteX1" fmla="*/ 196130 w 2303492"/>
                <a:gd name="connsiteY1" fmla="*/ 1083213 h 2294810"/>
                <a:gd name="connsiteX2" fmla="*/ 196130 w 2303492"/>
                <a:gd name="connsiteY2" fmla="*/ 2180493 h 2294810"/>
                <a:gd name="connsiteX3" fmla="*/ 2207810 w 2303492"/>
                <a:gd name="connsiteY3" fmla="*/ 2124222 h 2294810"/>
                <a:gd name="connsiteX4" fmla="*/ 1940523 w 2303492"/>
                <a:gd name="connsiteY4" fmla="*/ 970672 h 2294810"/>
                <a:gd name="connsiteX5" fmla="*/ 1588831 w 2303492"/>
                <a:gd name="connsiteY5" fmla="*/ 211016 h 2294810"/>
                <a:gd name="connsiteX6" fmla="*/ 1109548 w 2303492"/>
                <a:gd name="connsiteY6" fmla="*/ 616688 h 2294810"/>
                <a:gd name="connsiteX0" fmla="*/ 1117062 w 2296939"/>
                <a:gd name="connsiteY0" fmla="*/ 419358 h 2118744"/>
                <a:gd name="connsiteX1" fmla="*/ 189577 w 2296939"/>
                <a:gd name="connsiteY1" fmla="*/ 907147 h 2118744"/>
                <a:gd name="connsiteX2" fmla="*/ 189577 w 2296939"/>
                <a:gd name="connsiteY2" fmla="*/ 2004427 h 2118744"/>
                <a:gd name="connsiteX3" fmla="*/ 2201257 w 2296939"/>
                <a:gd name="connsiteY3" fmla="*/ 1948156 h 2118744"/>
                <a:gd name="connsiteX4" fmla="*/ 1933970 w 2296939"/>
                <a:gd name="connsiteY4" fmla="*/ 794606 h 2118744"/>
                <a:gd name="connsiteX5" fmla="*/ 1582278 w 2296939"/>
                <a:gd name="connsiteY5" fmla="*/ 34950 h 2118744"/>
                <a:gd name="connsiteX6" fmla="*/ 1102995 w 2296939"/>
                <a:gd name="connsiteY6" fmla="*/ 440622 h 2118744"/>
                <a:gd name="connsiteX0" fmla="*/ 1117062 w 2298312"/>
                <a:gd name="connsiteY0" fmla="*/ 29062 h 1728448"/>
                <a:gd name="connsiteX1" fmla="*/ 189577 w 2298312"/>
                <a:gd name="connsiteY1" fmla="*/ 516851 h 1728448"/>
                <a:gd name="connsiteX2" fmla="*/ 189577 w 2298312"/>
                <a:gd name="connsiteY2" fmla="*/ 1614131 h 1728448"/>
                <a:gd name="connsiteX3" fmla="*/ 2201257 w 2298312"/>
                <a:gd name="connsiteY3" fmla="*/ 1557860 h 1728448"/>
                <a:gd name="connsiteX4" fmla="*/ 1933970 w 2298312"/>
                <a:gd name="connsiteY4" fmla="*/ 404310 h 1728448"/>
                <a:gd name="connsiteX5" fmla="*/ 1518483 w 2298312"/>
                <a:gd name="connsiteY5" fmla="*/ 208179 h 1728448"/>
                <a:gd name="connsiteX6" fmla="*/ 1102995 w 2298312"/>
                <a:gd name="connsiteY6" fmla="*/ 50326 h 1728448"/>
                <a:gd name="connsiteX0" fmla="*/ 1117062 w 2298312"/>
                <a:gd name="connsiteY0" fmla="*/ 29062 h 1728448"/>
                <a:gd name="connsiteX1" fmla="*/ 189577 w 2298312"/>
                <a:gd name="connsiteY1" fmla="*/ 516851 h 1728448"/>
                <a:gd name="connsiteX2" fmla="*/ 189577 w 2298312"/>
                <a:gd name="connsiteY2" fmla="*/ 1614131 h 1728448"/>
                <a:gd name="connsiteX3" fmla="*/ 2201257 w 2298312"/>
                <a:gd name="connsiteY3" fmla="*/ 1557860 h 1728448"/>
                <a:gd name="connsiteX4" fmla="*/ 1933970 w 2298312"/>
                <a:gd name="connsiteY4" fmla="*/ 404310 h 1728448"/>
                <a:gd name="connsiteX5" fmla="*/ 1518483 w 2298312"/>
                <a:gd name="connsiteY5" fmla="*/ 208179 h 1728448"/>
                <a:gd name="connsiteX6" fmla="*/ 1102995 w 2298312"/>
                <a:gd name="connsiteY6" fmla="*/ 50326 h 1728448"/>
                <a:gd name="connsiteX0" fmla="*/ 1117062 w 2298312"/>
                <a:gd name="connsiteY0" fmla="*/ 22279 h 1721665"/>
                <a:gd name="connsiteX1" fmla="*/ 189577 w 2298312"/>
                <a:gd name="connsiteY1" fmla="*/ 510068 h 1721665"/>
                <a:gd name="connsiteX2" fmla="*/ 189577 w 2298312"/>
                <a:gd name="connsiteY2" fmla="*/ 1607348 h 1721665"/>
                <a:gd name="connsiteX3" fmla="*/ 2201257 w 2298312"/>
                <a:gd name="connsiteY3" fmla="*/ 1551077 h 1721665"/>
                <a:gd name="connsiteX4" fmla="*/ 1933970 w 2298312"/>
                <a:gd name="connsiteY4" fmla="*/ 397527 h 1721665"/>
                <a:gd name="connsiteX5" fmla="*/ 1518483 w 2298312"/>
                <a:gd name="connsiteY5" fmla="*/ 201396 h 1721665"/>
                <a:gd name="connsiteX6" fmla="*/ 1102995 w 2298312"/>
                <a:gd name="connsiteY6" fmla="*/ 43543 h 1721665"/>
                <a:gd name="connsiteX0" fmla="*/ 1117062 w 2297393"/>
                <a:gd name="connsiteY0" fmla="*/ 30132 h 1729518"/>
                <a:gd name="connsiteX1" fmla="*/ 189577 w 2297393"/>
                <a:gd name="connsiteY1" fmla="*/ 517921 h 1729518"/>
                <a:gd name="connsiteX2" fmla="*/ 189577 w 2297393"/>
                <a:gd name="connsiteY2" fmla="*/ 1615201 h 1729518"/>
                <a:gd name="connsiteX3" fmla="*/ 2201257 w 2297393"/>
                <a:gd name="connsiteY3" fmla="*/ 1558930 h 1729518"/>
                <a:gd name="connsiteX4" fmla="*/ 1933970 w 2297393"/>
                <a:gd name="connsiteY4" fmla="*/ 405380 h 1729518"/>
                <a:gd name="connsiteX5" fmla="*/ 1561013 w 2297393"/>
                <a:gd name="connsiteY5" fmla="*/ 166719 h 1729518"/>
                <a:gd name="connsiteX6" fmla="*/ 1102995 w 2297393"/>
                <a:gd name="connsiteY6" fmla="*/ 51396 h 1729518"/>
                <a:gd name="connsiteX0" fmla="*/ 1117062 w 2297393"/>
                <a:gd name="connsiteY0" fmla="*/ 30132 h 1729518"/>
                <a:gd name="connsiteX1" fmla="*/ 189577 w 2297393"/>
                <a:gd name="connsiteY1" fmla="*/ 517921 h 1729518"/>
                <a:gd name="connsiteX2" fmla="*/ 189577 w 2297393"/>
                <a:gd name="connsiteY2" fmla="*/ 1615201 h 1729518"/>
                <a:gd name="connsiteX3" fmla="*/ 2201257 w 2297393"/>
                <a:gd name="connsiteY3" fmla="*/ 1558930 h 1729518"/>
                <a:gd name="connsiteX4" fmla="*/ 1933970 w 2297393"/>
                <a:gd name="connsiteY4" fmla="*/ 405380 h 1729518"/>
                <a:gd name="connsiteX5" fmla="*/ 1561013 w 2297393"/>
                <a:gd name="connsiteY5" fmla="*/ 166719 h 1729518"/>
                <a:gd name="connsiteX6" fmla="*/ 1102995 w 2297393"/>
                <a:gd name="connsiteY6" fmla="*/ 51396 h 1729518"/>
                <a:gd name="connsiteX0" fmla="*/ 1117062 w 2309453"/>
                <a:gd name="connsiteY0" fmla="*/ 30132 h 1729518"/>
                <a:gd name="connsiteX1" fmla="*/ 189577 w 2309453"/>
                <a:gd name="connsiteY1" fmla="*/ 517921 h 1729518"/>
                <a:gd name="connsiteX2" fmla="*/ 189577 w 2309453"/>
                <a:gd name="connsiteY2" fmla="*/ 1615201 h 1729518"/>
                <a:gd name="connsiteX3" fmla="*/ 2201257 w 2309453"/>
                <a:gd name="connsiteY3" fmla="*/ 1558930 h 1729518"/>
                <a:gd name="connsiteX4" fmla="*/ 1933970 w 2309453"/>
                <a:gd name="connsiteY4" fmla="*/ 405380 h 1729518"/>
                <a:gd name="connsiteX5" fmla="*/ 1561013 w 2309453"/>
                <a:gd name="connsiteY5" fmla="*/ 166719 h 1729518"/>
                <a:gd name="connsiteX6" fmla="*/ 1102995 w 2309453"/>
                <a:gd name="connsiteY6" fmla="*/ 51396 h 1729518"/>
                <a:gd name="connsiteX0" fmla="*/ 994297 w 2303646"/>
                <a:gd name="connsiteY0" fmla="*/ 62029 h 1729518"/>
                <a:gd name="connsiteX1" fmla="*/ 183770 w 2303646"/>
                <a:gd name="connsiteY1" fmla="*/ 517921 h 1729518"/>
                <a:gd name="connsiteX2" fmla="*/ 183770 w 2303646"/>
                <a:gd name="connsiteY2" fmla="*/ 1615201 h 1729518"/>
                <a:gd name="connsiteX3" fmla="*/ 2195450 w 2303646"/>
                <a:gd name="connsiteY3" fmla="*/ 1558930 h 1729518"/>
                <a:gd name="connsiteX4" fmla="*/ 1928163 w 2303646"/>
                <a:gd name="connsiteY4" fmla="*/ 405380 h 1729518"/>
                <a:gd name="connsiteX5" fmla="*/ 1555206 w 2303646"/>
                <a:gd name="connsiteY5" fmla="*/ 166719 h 1729518"/>
                <a:gd name="connsiteX6" fmla="*/ 1097188 w 2303646"/>
                <a:gd name="connsiteY6" fmla="*/ 51396 h 1729518"/>
                <a:gd name="connsiteX0" fmla="*/ 994297 w 2303646"/>
                <a:gd name="connsiteY0" fmla="*/ 105708 h 1773197"/>
                <a:gd name="connsiteX1" fmla="*/ 183770 w 2303646"/>
                <a:gd name="connsiteY1" fmla="*/ 561600 h 1773197"/>
                <a:gd name="connsiteX2" fmla="*/ 183770 w 2303646"/>
                <a:gd name="connsiteY2" fmla="*/ 1658880 h 1773197"/>
                <a:gd name="connsiteX3" fmla="*/ 2195450 w 2303646"/>
                <a:gd name="connsiteY3" fmla="*/ 1602609 h 1773197"/>
                <a:gd name="connsiteX4" fmla="*/ 1928163 w 2303646"/>
                <a:gd name="connsiteY4" fmla="*/ 449059 h 1773197"/>
                <a:gd name="connsiteX5" fmla="*/ 1555206 w 2303646"/>
                <a:gd name="connsiteY5" fmla="*/ 210398 h 1773197"/>
                <a:gd name="connsiteX6" fmla="*/ 1129086 w 2303646"/>
                <a:gd name="connsiteY6" fmla="*/ 41912 h 1773197"/>
                <a:gd name="connsiteX0" fmla="*/ 994297 w 2303646"/>
                <a:gd name="connsiteY0" fmla="*/ 63796 h 1731285"/>
                <a:gd name="connsiteX1" fmla="*/ 183770 w 2303646"/>
                <a:gd name="connsiteY1" fmla="*/ 519688 h 1731285"/>
                <a:gd name="connsiteX2" fmla="*/ 183770 w 2303646"/>
                <a:gd name="connsiteY2" fmla="*/ 1616968 h 1731285"/>
                <a:gd name="connsiteX3" fmla="*/ 2195450 w 2303646"/>
                <a:gd name="connsiteY3" fmla="*/ 1560697 h 1731285"/>
                <a:gd name="connsiteX4" fmla="*/ 1928163 w 2303646"/>
                <a:gd name="connsiteY4" fmla="*/ 407147 h 1731285"/>
                <a:gd name="connsiteX5" fmla="*/ 1555206 w 2303646"/>
                <a:gd name="connsiteY5" fmla="*/ 168486 h 1731285"/>
                <a:gd name="connsiteX6" fmla="*/ 1129086 w 2303646"/>
                <a:gd name="connsiteY6" fmla="*/ 0 h 1731285"/>
                <a:gd name="connsiteX0" fmla="*/ 882863 w 2298538"/>
                <a:gd name="connsiteY0" fmla="*/ 85061 h 1731285"/>
                <a:gd name="connsiteX1" fmla="*/ 178662 w 2298538"/>
                <a:gd name="connsiteY1" fmla="*/ 519688 h 1731285"/>
                <a:gd name="connsiteX2" fmla="*/ 178662 w 2298538"/>
                <a:gd name="connsiteY2" fmla="*/ 1616968 h 1731285"/>
                <a:gd name="connsiteX3" fmla="*/ 2190342 w 2298538"/>
                <a:gd name="connsiteY3" fmla="*/ 1560697 h 1731285"/>
                <a:gd name="connsiteX4" fmla="*/ 1923055 w 2298538"/>
                <a:gd name="connsiteY4" fmla="*/ 407147 h 1731285"/>
                <a:gd name="connsiteX5" fmla="*/ 1550098 w 2298538"/>
                <a:gd name="connsiteY5" fmla="*/ 168486 h 1731285"/>
                <a:gd name="connsiteX6" fmla="*/ 1123978 w 2298538"/>
                <a:gd name="connsiteY6" fmla="*/ 0 h 1731285"/>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932592 w 2298538"/>
                <a:gd name="connsiteY6" fmla="*/ 0 h 1667490"/>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1005744 w 2298538"/>
                <a:gd name="connsiteY6" fmla="*/ 0 h 1667490"/>
                <a:gd name="connsiteX0" fmla="*/ 882863 w 2298538"/>
                <a:gd name="connsiteY0" fmla="*/ 21266 h 1667490"/>
                <a:gd name="connsiteX1" fmla="*/ 178662 w 2298538"/>
                <a:gd name="connsiteY1" fmla="*/ 455893 h 1667490"/>
                <a:gd name="connsiteX2" fmla="*/ 178662 w 2298538"/>
                <a:gd name="connsiteY2" fmla="*/ 1553173 h 1667490"/>
                <a:gd name="connsiteX3" fmla="*/ 2190342 w 2298538"/>
                <a:gd name="connsiteY3" fmla="*/ 1496902 h 1667490"/>
                <a:gd name="connsiteX4" fmla="*/ 1923055 w 2298538"/>
                <a:gd name="connsiteY4" fmla="*/ 343352 h 1667490"/>
                <a:gd name="connsiteX5" fmla="*/ 1550098 w 2298538"/>
                <a:gd name="connsiteY5" fmla="*/ 104691 h 1667490"/>
                <a:gd name="connsiteX6" fmla="*/ 1005744 w 2298538"/>
                <a:gd name="connsiteY6" fmla="*/ 0 h 1667490"/>
                <a:gd name="connsiteX0" fmla="*/ 882863 w 2298538"/>
                <a:gd name="connsiteY0" fmla="*/ 1252 h 1647476"/>
                <a:gd name="connsiteX1" fmla="*/ 178662 w 2298538"/>
                <a:gd name="connsiteY1" fmla="*/ 435879 h 1647476"/>
                <a:gd name="connsiteX2" fmla="*/ 178662 w 2298538"/>
                <a:gd name="connsiteY2" fmla="*/ 1533159 h 1647476"/>
                <a:gd name="connsiteX3" fmla="*/ 2190342 w 2298538"/>
                <a:gd name="connsiteY3" fmla="*/ 1476888 h 1647476"/>
                <a:gd name="connsiteX4" fmla="*/ 1923055 w 2298538"/>
                <a:gd name="connsiteY4" fmla="*/ 323338 h 1647476"/>
                <a:gd name="connsiteX5" fmla="*/ 1550098 w 2298538"/>
                <a:gd name="connsiteY5" fmla="*/ 84677 h 1647476"/>
                <a:gd name="connsiteX6" fmla="*/ 888701 w 2298538"/>
                <a:gd name="connsiteY6" fmla="*/ 1932 h 1647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98538" h="1647476">
                  <a:moveTo>
                    <a:pt x="882863" y="1252"/>
                  </a:moveTo>
                  <a:cubicBezTo>
                    <a:pt x="402217" y="214612"/>
                    <a:pt x="296029" y="180561"/>
                    <a:pt x="178662" y="435879"/>
                  </a:cubicBezTo>
                  <a:cubicBezTo>
                    <a:pt x="61295" y="691197"/>
                    <a:pt x="-156618" y="1359658"/>
                    <a:pt x="178662" y="1533159"/>
                  </a:cubicBezTo>
                  <a:cubicBezTo>
                    <a:pt x="513942" y="1706661"/>
                    <a:pt x="1899610" y="1678525"/>
                    <a:pt x="2190342" y="1476888"/>
                  </a:cubicBezTo>
                  <a:cubicBezTo>
                    <a:pt x="2481074" y="1275251"/>
                    <a:pt x="2114823" y="491578"/>
                    <a:pt x="1923055" y="323338"/>
                  </a:cubicBezTo>
                  <a:cubicBezTo>
                    <a:pt x="1731287" y="155098"/>
                    <a:pt x="1837450" y="235823"/>
                    <a:pt x="1550098" y="84677"/>
                  </a:cubicBezTo>
                  <a:cubicBezTo>
                    <a:pt x="1209583" y="-34571"/>
                    <a:pt x="1044130" y="9559"/>
                    <a:pt x="888701" y="1932"/>
                  </a:cubicBezTo>
                </a:path>
              </a:pathLst>
            </a:custGeom>
            <a:solidFill>
              <a:srgbClr val="00B05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5246903" y="3793185"/>
              <a:ext cx="2306040" cy="1566988"/>
            </a:xfrm>
            <a:custGeom>
              <a:avLst/>
              <a:gdLst>
                <a:gd name="connsiteX0" fmla="*/ 1435251 w 2306040"/>
                <a:gd name="connsiteY0" fmla="*/ 117633 h 1566988"/>
                <a:gd name="connsiteX1" fmla="*/ 346 w 2306040"/>
                <a:gd name="connsiteY1" fmla="*/ 961695 h 1566988"/>
                <a:gd name="connsiteX2" fmla="*/ 1308642 w 2306040"/>
                <a:gd name="connsiteY2" fmla="*/ 1566606 h 1566988"/>
                <a:gd name="connsiteX3" fmla="*/ 2279312 w 2306040"/>
                <a:gd name="connsiteY3" fmla="*/ 877289 h 1566988"/>
                <a:gd name="connsiteX4" fmla="*/ 2054229 w 2306040"/>
                <a:gd name="connsiteY4" fmla="*/ 342717 h 1566988"/>
                <a:gd name="connsiteX5" fmla="*/ 2054229 w 2306040"/>
                <a:gd name="connsiteY5" fmla="*/ 342717 h 1566988"/>
                <a:gd name="connsiteX6" fmla="*/ 1772875 w 2306040"/>
                <a:gd name="connsiteY6" fmla="*/ 33227 h 1566988"/>
                <a:gd name="connsiteX7" fmla="*/ 1435251 w 2306040"/>
                <a:gd name="connsiteY7" fmla="*/ 117633 h 156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6040" h="1566988">
                  <a:moveTo>
                    <a:pt x="1435251" y="117633"/>
                  </a:moveTo>
                  <a:cubicBezTo>
                    <a:pt x="1139829" y="272378"/>
                    <a:pt x="21447" y="720200"/>
                    <a:pt x="346" y="961695"/>
                  </a:cubicBezTo>
                  <a:cubicBezTo>
                    <a:pt x="-20755" y="1203190"/>
                    <a:pt x="928814" y="1580674"/>
                    <a:pt x="1308642" y="1566606"/>
                  </a:cubicBezTo>
                  <a:cubicBezTo>
                    <a:pt x="1688470" y="1552538"/>
                    <a:pt x="2155048" y="1081270"/>
                    <a:pt x="2279312" y="877289"/>
                  </a:cubicBezTo>
                  <a:cubicBezTo>
                    <a:pt x="2403576" y="673308"/>
                    <a:pt x="2054229" y="342717"/>
                    <a:pt x="2054229" y="342717"/>
                  </a:cubicBezTo>
                  <a:lnTo>
                    <a:pt x="2054229" y="342717"/>
                  </a:lnTo>
                  <a:cubicBezTo>
                    <a:pt x="2007337" y="291135"/>
                    <a:pt x="1873693" y="75430"/>
                    <a:pt x="1772875" y="33227"/>
                  </a:cubicBezTo>
                  <a:cubicBezTo>
                    <a:pt x="1672057" y="-8976"/>
                    <a:pt x="1730673" y="-37112"/>
                    <a:pt x="1435251" y="117633"/>
                  </a:cubicBezTo>
                  <a:close/>
                </a:path>
              </a:pathLst>
            </a:custGeom>
            <a:solidFill>
              <a:srgbClr val="0070C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574014" y="3221412"/>
              <a:ext cx="1780921" cy="1438732"/>
            </a:xfrm>
            <a:custGeom>
              <a:avLst/>
              <a:gdLst>
                <a:gd name="connsiteX0" fmla="*/ 657974 w 1780921"/>
                <a:gd name="connsiteY0" fmla="*/ 90 h 1438732"/>
                <a:gd name="connsiteX1" fmla="*/ 1769321 w 1780921"/>
                <a:gd name="connsiteY1" fmla="*/ 633136 h 1438732"/>
                <a:gd name="connsiteX2" fmla="*/ 1206614 w 1780921"/>
                <a:gd name="connsiteY2" fmla="*/ 1420926 h 1438732"/>
                <a:gd name="connsiteX3" fmla="*/ 686109 w 1780921"/>
                <a:gd name="connsiteY3" fmla="*/ 1181776 h 1438732"/>
                <a:gd name="connsiteX4" fmla="*/ 38995 w 1780921"/>
                <a:gd name="connsiteY4" fmla="*/ 1167708 h 1438732"/>
                <a:gd name="connsiteX5" fmla="*/ 137469 w 1780921"/>
                <a:gd name="connsiteY5" fmla="*/ 675339 h 1438732"/>
                <a:gd name="connsiteX6" fmla="*/ 657974 w 1780921"/>
                <a:gd name="connsiteY6" fmla="*/ 90 h 1438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0921" h="1438732">
                  <a:moveTo>
                    <a:pt x="657974" y="90"/>
                  </a:moveTo>
                  <a:cubicBezTo>
                    <a:pt x="929949" y="-6944"/>
                    <a:pt x="1677881" y="396330"/>
                    <a:pt x="1769321" y="633136"/>
                  </a:cubicBezTo>
                  <a:cubicBezTo>
                    <a:pt x="1860761" y="869942"/>
                    <a:pt x="1387149" y="1329486"/>
                    <a:pt x="1206614" y="1420926"/>
                  </a:cubicBezTo>
                  <a:cubicBezTo>
                    <a:pt x="1026079" y="1512366"/>
                    <a:pt x="880712" y="1223979"/>
                    <a:pt x="686109" y="1181776"/>
                  </a:cubicBezTo>
                  <a:cubicBezTo>
                    <a:pt x="491506" y="1139573"/>
                    <a:pt x="130435" y="1252114"/>
                    <a:pt x="38995" y="1167708"/>
                  </a:cubicBezTo>
                  <a:cubicBezTo>
                    <a:pt x="-52445" y="1083302"/>
                    <a:pt x="31961" y="872287"/>
                    <a:pt x="137469" y="675339"/>
                  </a:cubicBezTo>
                  <a:cubicBezTo>
                    <a:pt x="242977" y="478391"/>
                    <a:pt x="385999" y="7124"/>
                    <a:pt x="657974" y="90"/>
                  </a:cubicBezTo>
                  <a:close/>
                </a:path>
              </a:pathLst>
            </a:custGeom>
            <a:solidFill>
              <a:srgbClr val="FF0000">
                <a:alpha val="75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Arrow Connector 17"/>
            <p:cNvCxnSpPr/>
            <p:nvPr/>
          </p:nvCxnSpPr>
          <p:spPr>
            <a:xfrm flipV="1">
              <a:off x="5715000" y="3276600"/>
              <a:ext cx="0" cy="205740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468924" y="5105400"/>
              <a:ext cx="27510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05192" y="5558135"/>
            <a:ext cx="7256858"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(2) Can infer UV properties from IR measurements</a:t>
            </a:r>
            <a:endParaRPr lang="en-GB" sz="2400" dirty="0">
              <a:latin typeface="Malgun Gothic" panose="020B0503020000020004" pitchFamily="34" charset="-127"/>
              <a:ea typeface="Malgun Gothic" panose="020B0503020000020004" pitchFamily="34" charset="-127"/>
            </a:endParaRPr>
          </a:p>
        </p:txBody>
      </p:sp>
      <p:pic>
        <p:nvPicPr>
          <p:cNvPr id="31" name="Picture 2" descr="C:\Users\Scott\AppData\Local\Microsoft\Windows\INetCache\IE\9FUFRZ96\Kliponious-green-tick[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1514" y="4905344"/>
            <a:ext cx="415342" cy="47535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C:\Users\Scott\AppData\Local\Microsoft\Windows\INetCache\IE\9FUFRZ96\Kliponious-green-tick[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7658" y="5452111"/>
            <a:ext cx="415342" cy="475356"/>
          </a:xfrm>
          <a:prstGeom prst="rect">
            <a:avLst/>
          </a:prstGeom>
          <a:noFill/>
          <a:extLst>
            <a:ext uri="{909E8E84-426E-40DD-AFC4-6F175D3DCCD1}">
              <a14:hiddenFill xmlns:a14="http://schemas.microsoft.com/office/drawing/2010/main">
                <a:solidFill>
                  <a:srgbClr val="FFFFFF"/>
                </a:solidFill>
              </a14:hiddenFill>
            </a:ext>
          </a:extLst>
        </p:spPr>
      </p:pic>
      <p:cxnSp>
        <p:nvCxnSpPr>
          <p:cNvPr id="36" name="Straight Connector 35">
            <a:extLst>
              <a:ext uri="{FF2B5EF4-FFF2-40B4-BE49-F238E27FC236}">
                <a16:creationId xmlns:a16="http://schemas.microsoft.com/office/drawing/2014/main" xmlns="" id="{DCA3DA98-D3C0-4338-B33F-7316DE221BCD}"/>
              </a:ext>
            </a:extLst>
          </p:cNvPr>
          <p:cNvCxnSpPr/>
          <p:nvPr/>
        </p:nvCxnSpPr>
        <p:spPr>
          <a:xfrm flipV="1">
            <a:off x="1143000" y="2121188"/>
            <a:ext cx="7258511" cy="0"/>
          </a:xfrm>
          <a:prstGeom prst="line">
            <a:avLst/>
          </a:prstGeom>
          <a:ln>
            <a:solidFill>
              <a:srgbClr val="AD0101">
                <a:alpha val="50196"/>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Rectangle 40"/>
              <p:cNvSpPr/>
              <p:nvPr/>
            </p:nvSpPr>
            <p:spPr>
              <a:xfrm>
                <a:off x="2286000" y="1524000"/>
                <a:ext cx="2081681" cy="55399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3000" b="0" i="1" dirty="0" smtClean="0">
                          <a:latin typeface="Cambria Math"/>
                        </a:rPr>
                        <m:t>???</m:t>
                      </m:r>
                    </m:oMath>
                  </m:oMathPara>
                </a14:m>
                <a:endParaRPr lang="en-GB" sz="3000" dirty="0"/>
              </a:p>
            </p:txBody>
          </p:sp>
        </mc:Choice>
        <mc:Fallback xmlns="">
          <p:sp>
            <p:nvSpPr>
              <p:cNvPr id="41" name="Rectangle 40"/>
              <p:cNvSpPr>
                <a:spLocks noRot="1" noChangeAspect="1" noMove="1" noResize="1" noEditPoints="1" noAdjustHandles="1" noChangeArrowheads="1" noChangeShapeType="1" noTextEdit="1"/>
              </p:cNvSpPr>
              <p:nvPr/>
            </p:nvSpPr>
            <p:spPr>
              <a:xfrm>
                <a:off x="2286000" y="1524000"/>
                <a:ext cx="2081681" cy="553998"/>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3175634" y="3124200"/>
                <a:ext cx="558166"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000" b="0" i="1" smtClean="0">
                          <a:latin typeface="Cambria Math"/>
                        </a:rPr>
                        <m:t>+</m:t>
                      </m:r>
                    </m:oMath>
                  </m:oMathPara>
                </a14:m>
                <a:endParaRPr lang="en-GB" sz="3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3175634" y="3124200"/>
                <a:ext cx="558166" cy="553998"/>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Rectangle 43"/>
              <p:cNvSpPr/>
              <p:nvPr/>
            </p:nvSpPr>
            <p:spPr>
              <a:xfrm>
                <a:off x="2439327" y="2142532"/>
                <a:ext cx="1931811" cy="12102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sz="3000" i="1" smtClean="0">
                              <a:latin typeface="Cambria Math"/>
                            </a:rPr>
                          </m:ctrlPr>
                        </m:naryPr>
                        <m:sub/>
                        <m:sup/>
                        <m:e>
                          <m:f>
                            <m:fPr>
                              <m:ctrlPr>
                                <a:rPr lang="en-US" sz="3000" i="1" smtClean="0">
                                  <a:latin typeface="Cambria Math"/>
                                </a:rPr>
                              </m:ctrlPr>
                            </m:fPr>
                            <m:num>
                              <m:sSub>
                                <m:sSubPr>
                                  <m:ctrlPr>
                                    <a:rPr lang="en-US" sz="3000" i="1" smtClean="0">
                                      <a:solidFill>
                                        <a:srgbClr val="FF0000"/>
                                      </a:solidFill>
                                      <a:latin typeface="Cambria Math"/>
                                    </a:rPr>
                                  </m:ctrlPr>
                                </m:sSubPr>
                                <m:e>
                                  <m:r>
                                    <a:rPr lang="en-US" sz="3000" i="1">
                                      <a:solidFill>
                                        <a:srgbClr val="FF0000"/>
                                      </a:solidFill>
                                      <a:latin typeface="Cambria Math"/>
                                    </a:rPr>
                                    <m:t>𝑐</m:t>
                                  </m:r>
                                </m:e>
                                <m:sub>
                                  <m:r>
                                    <a:rPr lang="en-US" sz="3000" i="1">
                                      <a:solidFill>
                                        <a:srgbClr val="FF0000"/>
                                      </a:solidFill>
                                      <a:latin typeface="Cambria Math"/>
                                    </a:rPr>
                                    <m:t>𝑛</m:t>
                                  </m:r>
                                </m:sub>
                              </m:sSub>
                            </m:num>
                            <m:den>
                              <m:sSup>
                                <m:sSupPr>
                                  <m:ctrlPr>
                                    <a:rPr lang="en-US" sz="3000" b="0" i="1" smtClean="0">
                                      <a:latin typeface="Cambria Math"/>
                                    </a:rPr>
                                  </m:ctrlPr>
                                </m:sSupPr>
                                <m:e>
                                  <m:r>
                                    <a:rPr lang="en-US" sz="3000" b="0" i="1" smtClean="0">
                                      <a:latin typeface="Cambria Math"/>
                                    </a:rPr>
                                    <m:t>𝑀</m:t>
                                  </m:r>
                                </m:e>
                                <m:sup>
                                  <m:r>
                                    <a:rPr lang="en-US" sz="3000" b="0" i="1" smtClean="0">
                                      <a:latin typeface="Cambria Math"/>
                                    </a:rPr>
                                    <m:t>𝑛</m:t>
                                  </m:r>
                                </m:sup>
                              </m:sSup>
                            </m:den>
                          </m:f>
                          <m:sSub>
                            <m:sSubPr>
                              <m:ctrlPr>
                                <a:rPr lang="en-US" sz="3000" b="0" i="1" smtClean="0">
                                  <a:latin typeface="Cambria Math"/>
                                </a:rPr>
                              </m:ctrlPr>
                            </m:sSubPr>
                            <m:e>
                              <m:r>
                                <m:rPr>
                                  <m:nor/>
                                </m:rPr>
                                <a:rPr lang="en-GB" sz="3000">
                                  <a:latin typeface="Cambria Math" panose="02040503050406030204" pitchFamily="18" charset="0"/>
                                  <a:ea typeface="Cambria Math" panose="02040503050406030204" pitchFamily="18" charset="0"/>
                                </a:rPr>
                                <m:t>𝓞</m:t>
                              </m:r>
                            </m:e>
                            <m:sub>
                              <m:r>
                                <a:rPr lang="en-US" sz="3000" b="0" i="1" smtClean="0">
                                  <a:latin typeface="Cambria Math"/>
                                </a:rPr>
                                <m:t>𝑛</m:t>
                              </m:r>
                            </m:sub>
                          </m:sSub>
                        </m:e>
                      </m:nary>
                    </m:oMath>
                  </m:oMathPara>
                </a14:m>
                <a:endParaRPr lang="en-GB" sz="3000" dirty="0"/>
              </a:p>
            </p:txBody>
          </p:sp>
        </mc:Choice>
        <mc:Fallback xmlns="">
          <p:sp>
            <p:nvSpPr>
              <p:cNvPr id="44" name="Rectangle 43"/>
              <p:cNvSpPr>
                <a:spLocks noRot="1" noChangeAspect="1" noMove="1" noResize="1" noEditPoints="1" noAdjustHandles="1" noChangeArrowheads="1" noChangeShapeType="1" noTextEdit="1"/>
              </p:cNvSpPr>
              <p:nvPr/>
            </p:nvSpPr>
            <p:spPr>
              <a:xfrm>
                <a:off x="2439327" y="2142532"/>
                <a:ext cx="1931811" cy="1210268"/>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a:extLst>
                  <a:ext uri="{FF2B5EF4-FFF2-40B4-BE49-F238E27FC236}">
                    <a16:creationId xmlns:a16="http://schemas.microsoft.com/office/drawing/2014/main" xmlns="" id="{649E4CDB-529E-4607-AB0B-E635F37CDC14}"/>
                  </a:ext>
                </a:extLst>
              </p:cNvPr>
              <p:cNvSpPr/>
              <p:nvPr/>
            </p:nvSpPr>
            <p:spPr>
              <a:xfrm>
                <a:off x="607276" y="1853625"/>
                <a:ext cx="63709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𝑀</m:t>
                      </m:r>
                    </m:oMath>
                  </m:oMathPara>
                </a14:m>
                <a:endParaRPr lang="en-GB" sz="3200" dirty="0"/>
              </a:p>
            </p:txBody>
          </p:sp>
        </mc:Choice>
        <mc:Fallback xmlns="">
          <p:sp>
            <p:nvSpPr>
              <p:cNvPr id="45" name="Rectangle 44">
                <a:extLst>
                  <a:ext uri="{FF2B5EF4-FFF2-40B4-BE49-F238E27FC236}">
                    <a16:creationId xmlns="" xmlns:a16="http://schemas.microsoft.com/office/drawing/2014/main" xmlns:a14="http://schemas.microsoft.com/office/drawing/2010/main" id="{649E4CDB-529E-4607-AB0B-E635F37CDC14}"/>
                  </a:ext>
                </a:extLst>
              </p:cNvPr>
              <p:cNvSpPr>
                <a:spLocks noRot="1" noChangeAspect="1" noMove="1" noResize="1" noEditPoints="1" noAdjustHandles="1" noChangeArrowheads="1" noChangeShapeType="1" noTextEdit="1"/>
              </p:cNvSpPr>
              <p:nvPr/>
            </p:nvSpPr>
            <p:spPr>
              <a:xfrm>
                <a:off x="607276" y="1853625"/>
                <a:ext cx="637097" cy="584775"/>
              </a:xfrm>
              <a:prstGeom prst="rect">
                <a:avLst/>
              </a:prstGeom>
              <a:blipFill rotWithShape="1">
                <a:blip r:embed="rId14"/>
                <a:stretch>
                  <a:fillRect/>
                </a:stretch>
              </a:blipFill>
            </p:spPr>
            <p:txBody>
              <a:bodyPr/>
              <a:lstStyle/>
              <a:p>
                <a:r>
                  <a:rPr lang="en-GB">
                    <a:noFill/>
                  </a:rPr>
                  <a:t> </a:t>
                </a:r>
              </a:p>
            </p:txBody>
          </p:sp>
        </mc:Fallback>
      </mc:AlternateContent>
      <p:sp>
        <p:nvSpPr>
          <p:cNvPr id="46" name="TextBox 45"/>
          <p:cNvSpPr txBox="1"/>
          <p:nvPr/>
        </p:nvSpPr>
        <p:spPr>
          <a:xfrm>
            <a:off x="705192" y="4951342"/>
            <a:ext cx="3952172" cy="461665"/>
          </a:xfrm>
          <a:prstGeom prst="rect">
            <a:avLst/>
          </a:prstGeom>
          <a:noFill/>
        </p:spPr>
        <p:txBody>
          <a:bodyPr wrap="none" rtlCol="0">
            <a:spAutoFit/>
          </a:bodyPr>
          <a:lstStyle/>
          <a:p>
            <a:pPr marL="342900" indent="-342900">
              <a:buAutoNum type="arabicParenBoth"/>
            </a:pPr>
            <a:r>
              <a:rPr lang="en-US" sz="2400" dirty="0" smtClean="0">
                <a:latin typeface="Malgun Gothic" panose="020B0503020000020004" pitchFamily="34" charset="-127"/>
                <a:ea typeface="Malgun Gothic" panose="020B0503020000020004" pitchFamily="34" charset="-127"/>
              </a:rPr>
              <a:t> Data more constraining</a:t>
            </a:r>
            <a:endParaRPr lang="en-GB" sz="2400" dirty="0">
              <a:latin typeface="Malgun Gothic" panose="020B0503020000020004" pitchFamily="34" charset="-127"/>
              <a:ea typeface="Malgun Gothic" panose="020B0503020000020004" pitchFamily="34" charset="-127"/>
            </a:endParaRPr>
          </a:p>
        </p:txBody>
      </p:sp>
      <p:sp>
        <p:nvSpPr>
          <p:cNvPr id="4" name="Freeform 3"/>
          <p:cNvSpPr/>
          <p:nvPr/>
        </p:nvSpPr>
        <p:spPr>
          <a:xfrm>
            <a:off x="6200347" y="3119514"/>
            <a:ext cx="1102755" cy="871787"/>
          </a:xfrm>
          <a:custGeom>
            <a:avLst/>
            <a:gdLst>
              <a:gd name="connsiteX0" fmla="*/ 715283 w 1102755"/>
              <a:gd name="connsiteY0" fmla="*/ 204 h 890747"/>
              <a:gd name="connsiteX1" fmla="*/ 69824 w 1102755"/>
              <a:gd name="connsiteY1" fmla="*/ 307565 h 890747"/>
              <a:gd name="connsiteX2" fmla="*/ 31404 w 1102755"/>
              <a:gd name="connsiteY2" fmla="*/ 622610 h 890747"/>
              <a:gd name="connsiteX3" fmla="*/ 192769 w 1102755"/>
              <a:gd name="connsiteY3" fmla="*/ 653347 h 890747"/>
              <a:gd name="connsiteX4" fmla="*/ 484762 w 1102755"/>
              <a:gd name="connsiteY4" fmla="*/ 883868 h 890747"/>
              <a:gd name="connsiteX5" fmla="*/ 1099485 w 1102755"/>
              <a:gd name="connsiteY5" fmla="*/ 353669 h 890747"/>
              <a:gd name="connsiteX6" fmla="*/ 715283 w 1102755"/>
              <a:gd name="connsiteY6" fmla="*/ 204 h 890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2755" h="890747">
                <a:moveTo>
                  <a:pt x="715283" y="204"/>
                </a:moveTo>
                <a:cubicBezTo>
                  <a:pt x="543673" y="-7480"/>
                  <a:pt x="183804" y="203831"/>
                  <a:pt x="69824" y="307565"/>
                </a:cubicBezTo>
                <a:cubicBezTo>
                  <a:pt x="-44156" y="411299"/>
                  <a:pt x="10913" y="564980"/>
                  <a:pt x="31404" y="622610"/>
                </a:cubicBezTo>
                <a:cubicBezTo>
                  <a:pt x="51895" y="680240"/>
                  <a:pt x="117209" y="609804"/>
                  <a:pt x="192769" y="653347"/>
                </a:cubicBezTo>
                <a:cubicBezTo>
                  <a:pt x="268329" y="696890"/>
                  <a:pt x="333643" y="933814"/>
                  <a:pt x="484762" y="883868"/>
                </a:cubicBezTo>
                <a:cubicBezTo>
                  <a:pt x="635881" y="833922"/>
                  <a:pt x="1064907" y="497104"/>
                  <a:pt x="1099485" y="353669"/>
                </a:cubicBezTo>
                <a:cubicBezTo>
                  <a:pt x="1134063" y="210234"/>
                  <a:pt x="886893" y="7888"/>
                  <a:pt x="715283" y="204"/>
                </a:cubicBezTo>
                <a:close/>
              </a:path>
            </a:pathLst>
          </a:custGeom>
          <a:noFill/>
          <a:ln w="57150">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665597" y="4919035"/>
            <a:ext cx="2554417"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Positivity Bounds</a:t>
            </a:r>
            <a:endParaRPr lang="en-GB" sz="2400" dirty="0">
              <a:latin typeface="Malgun Gothic" panose="020B0503020000020004" pitchFamily="34" charset="-127"/>
              <a:ea typeface="Malgun Gothic" panose="020B0503020000020004" pitchFamily="34" charset="-127"/>
            </a:endParaRPr>
          </a:p>
        </p:txBody>
      </p:sp>
      <p:cxnSp>
        <p:nvCxnSpPr>
          <p:cNvPr id="8" name="Straight Arrow Connector 7"/>
          <p:cNvCxnSpPr/>
          <p:nvPr/>
        </p:nvCxnSpPr>
        <p:spPr>
          <a:xfrm flipV="1">
            <a:off x="5943600" y="3858399"/>
            <a:ext cx="456323" cy="1046945"/>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2" name="Rectangle 41"/>
          <p:cNvSpPr/>
          <p:nvPr/>
        </p:nvSpPr>
        <p:spPr>
          <a:xfrm>
            <a:off x="1981200" y="589002"/>
            <a:ext cx="2822777" cy="523220"/>
          </a:xfrm>
          <a:prstGeom prst="rect">
            <a:avLst/>
          </a:prstGeom>
        </p:spPr>
        <p:txBody>
          <a:bodyPr wrap="square">
            <a:spAutoFit/>
          </a:bodyPr>
          <a:lstStyle/>
          <a:p>
            <a:pPr algn="ctr"/>
            <a:r>
              <a:rPr lang="en-US" sz="2800" dirty="0" smtClean="0">
                <a:latin typeface="Malgun Gothic" panose="020B0503020000020004" pitchFamily="34" charset="-127"/>
                <a:ea typeface="Malgun Gothic" panose="020B0503020000020004" pitchFamily="34" charset="-127"/>
              </a:rPr>
              <a:t>New physics</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0" name="TextBox 39"/>
              <p:cNvSpPr txBox="1"/>
              <p:nvPr/>
            </p:nvSpPr>
            <p:spPr>
              <a:xfrm>
                <a:off x="5246988" y="2338873"/>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4</m:t>
                          </m:r>
                        </m:sub>
                      </m:sSub>
                    </m:oMath>
                  </m:oMathPara>
                </a14:m>
                <a:endParaRPr lang="en-GB" sz="2200" dirty="0"/>
              </a:p>
            </p:txBody>
          </p:sp>
        </mc:Choice>
        <mc:Fallback xmlns="">
          <p:sp>
            <p:nvSpPr>
              <p:cNvPr id="40" name="TextBox 39"/>
              <p:cNvSpPr txBox="1">
                <a:spLocks noRot="1" noChangeAspect="1" noMove="1" noResize="1" noEditPoints="1" noAdjustHandles="1" noChangeArrowheads="1" noChangeShapeType="1" noTextEdit="1"/>
              </p:cNvSpPr>
              <p:nvPr/>
            </p:nvSpPr>
            <p:spPr>
              <a:xfrm>
                <a:off x="5246988" y="2338873"/>
                <a:ext cx="502124" cy="430887"/>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8093084" y="4343400"/>
                <a:ext cx="502124" cy="43088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200" b="0" i="1" smtClean="0">
                              <a:latin typeface="Cambria Math"/>
                            </a:rPr>
                          </m:ctrlPr>
                        </m:sSubPr>
                        <m:e>
                          <m:r>
                            <a:rPr lang="en-US" sz="2200" b="0" i="1" smtClean="0">
                              <a:latin typeface="Cambria Math"/>
                            </a:rPr>
                            <m:t>𝑐</m:t>
                          </m:r>
                        </m:e>
                        <m:sub>
                          <m:r>
                            <a:rPr lang="en-US" sz="2200" b="0" i="1" smtClean="0">
                              <a:latin typeface="Cambria Math"/>
                            </a:rPr>
                            <m:t>2</m:t>
                          </m:r>
                        </m:sub>
                      </m:sSub>
                    </m:oMath>
                  </m:oMathPara>
                </a14:m>
                <a:endParaRPr lang="en-GB" sz="2200" dirty="0"/>
              </a:p>
            </p:txBody>
          </p:sp>
        </mc:Choice>
        <mc:Fallback xmlns="">
          <p:sp>
            <p:nvSpPr>
              <p:cNvPr id="43" name="TextBox 42"/>
              <p:cNvSpPr txBox="1">
                <a:spLocks noRot="1" noChangeAspect="1" noMove="1" noResize="1" noEditPoints="1" noAdjustHandles="1" noChangeArrowheads="1" noChangeShapeType="1" noTextEdit="1"/>
              </p:cNvSpPr>
              <p:nvPr/>
            </p:nvSpPr>
            <p:spPr>
              <a:xfrm>
                <a:off x="8093084" y="4343400"/>
                <a:ext cx="502124" cy="430887"/>
              </a:xfrm>
              <a:prstGeom prst="rect">
                <a:avLst/>
              </a:prstGeom>
              <a:blipFill rotWithShape="1">
                <a:blip r:embed="rId16"/>
                <a:stretch>
                  <a:fillRect/>
                </a:stretch>
              </a:blipFill>
            </p:spPr>
            <p:txBody>
              <a:bodyPr/>
              <a:lstStyle/>
              <a:p>
                <a:r>
                  <a:rPr lang="en-GB">
                    <a:noFill/>
                  </a:rPr>
                  <a:t> </a:t>
                </a:r>
              </a:p>
            </p:txBody>
          </p:sp>
        </mc:Fallback>
      </mc:AlternateContent>
      <p:sp>
        <p:nvSpPr>
          <p:cNvPr id="52" name="TextBox 51"/>
          <p:cNvSpPr txBox="1"/>
          <p:nvPr/>
        </p:nvSpPr>
        <p:spPr>
          <a:xfrm>
            <a:off x="1974119" y="3743980"/>
            <a:ext cx="3006272" cy="523220"/>
          </a:xfrm>
          <a:prstGeom prst="rect">
            <a:avLst/>
          </a:prstGeom>
          <a:noFill/>
        </p:spPr>
        <p:txBody>
          <a:bodyPr wrap="none" rtlCol="0">
            <a:spAutoFit/>
          </a:bodyPr>
          <a:lstStyle/>
          <a:p>
            <a:r>
              <a:rPr lang="en-US" sz="2800" dirty="0" smtClean="0">
                <a:latin typeface="Malgun Gothic" panose="020B0503020000020004" pitchFamily="34" charset="-127"/>
                <a:ea typeface="Malgun Gothic" panose="020B0503020000020004" pitchFamily="34" charset="-127"/>
              </a:rPr>
              <a:t>General Relativity</a:t>
            </a:r>
            <a:endParaRPr lang="en-GB" sz="2800" dirty="0">
              <a:latin typeface="Malgun Gothic" panose="020B0503020000020004" pitchFamily="34" charset="-127"/>
              <a:ea typeface="Malgun Gothic" panose="020B0503020000020004" pitchFamily="34" charset="-127"/>
            </a:endParaRPr>
          </a:p>
        </p:txBody>
      </p:sp>
      <p:sp>
        <p:nvSpPr>
          <p:cNvPr id="47"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50" name="Rectangle 49"/>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9024115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3563426" y="918302"/>
            <a:ext cx="2240715" cy="1977298"/>
            <a:chOff x="381000" y="1177713"/>
            <a:chExt cx="2164023" cy="2092456"/>
          </a:xfrm>
        </p:grpSpPr>
        <p:pic>
          <p:nvPicPr>
            <p:cNvPr id="9" name="Picture 7" descr="https://upload.wikimedia.org/wikipedia/commons/thumb/7/75/Mandelstam.svg/298px-Mandelstam.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23" name="TextBox 22"/>
              <p:cNvSpPr txBox="1"/>
              <p:nvPr/>
            </p:nvSpPr>
            <p:spPr>
              <a:xfrm>
                <a:off x="3504918" y="909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3504918" y="909934"/>
                <a:ext cx="432618" cy="461665"/>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3505200" y="2433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3505200" y="2433934"/>
                <a:ext cx="432618" cy="46166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5410200" y="909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5410200" y="909935"/>
                <a:ext cx="432618" cy="461665"/>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5410482" y="2433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9" name="TextBox 28"/>
              <p:cNvSpPr txBox="1">
                <a:spLocks noRot="1" noChangeAspect="1" noMove="1" noResize="1" noEditPoints="1" noAdjustHandles="1" noChangeArrowheads="1" noChangeShapeType="1" noTextEdit="1"/>
              </p:cNvSpPr>
              <p:nvPr/>
            </p:nvSpPr>
            <p:spPr>
              <a:xfrm>
                <a:off x="5410482" y="2433935"/>
                <a:ext cx="432618" cy="461665"/>
              </a:xfrm>
              <a:prstGeom prst="rect">
                <a:avLst/>
              </a:prstGeom>
              <a:blipFill rotWithShape="1">
                <a:blip r:embed="rId7"/>
                <a:stretch>
                  <a:fillRect/>
                </a:stretch>
              </a:blipFill>
            </p:spPr>
            <p:txBody>
              <a:bodyPr/>
              <a:lstStyle/>
              <a:p>
                <a:r>
                  <a:rPr lang="en-GB">
                    <a:noFill/>
                  </a:rPr>
                  <a:t> </a:t>
                </a:r>
              </a:p>
            </p:txBody>
          </p:sp>
        </mc:Fallback>
      </mc:AlternateContent>
      <p:sp>
        <p:nvSpPr>
          <p:cNvPr id="19" name="TextBox 18"/>
          <p:cNvSpPr txBox="1"/>
          <p:nvPr/>
        </p:nvSpPr>
        <p:spPr>
          <a:xfrm>
            <a:off x="4520918" y="1670168"/>
            <a:ext cx="325730" cy="461665"/>
          </a:xfrm>
          <a:prstGeom prst="rect">
            <a:avLst/>
          </a:prstGeom>
          <a:noFill/>
        </p:spPr>
        <p:txBody>
          <a:bodyPr wrap="none" rtlCol="0">
            <a:spAutoFit/>
          </a:bodyPr>
          <a:lstStyle/>
          <a:p>
            <a:r>
              <a:rPr lang="en-US" sz="2400" dirty="0" smtClean="0">
                <a:solidFill>
                  <a:schemeClr val="bg1">
                    <a:lumMod val="50000"/>
                  </a:schemeClr>
                </a:solidFill>
                <a:latin typeface="Malgun Gothic" panose="020B0503020000020004" pitchFamily="34" charset="-127"/>
                <a:ea typeface="Malgun Gothic" panose="020B0503020000020004" pitchFamily="34" charset="-127"/>
              </a:rPr>
              <a:t>?</a:t>
            </a:r>
            <a:endParaRPr lang="en-GB" sz="2400" dirty="0">
              <a:solidFill>
                <a:schemeClr val="bg1">
                  <a:lumMod val="50000"/>
                </a:schemeClr>
              </a:solidFill>
              <a:latin typeface="Malgun Gothic" panose="020B0503020000020004" pitchFamily="34" charset="-127"/>
              <a:ea typeface="Malgun Gothic" panose="020B0503020000020004" pitchFamily="34" charset="-127"/>
            </a:endParaRPr>
          </a:p>
        </p:txBody>
      </p:sp>
      <p:sp>
        <p:nvSpPr>
          <p:cNvPr id="17"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18" name="Rectangle 17"/>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165167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3563426" y="918302"/>
            <a:ext cx="2240715" cy="1977298"/>
            <a:chOff x="381000" y="1177713"/>
            <a:chExt cx="2164023" cy="2092456"/>
          </a:xfrm>
        </p:grpSpPr>
        <p:pic>
          <p:nvPicPr>
            <p:cNvPr id="9" name="Picture 7" descr="https://upload.wikimedia.org/wikipedia/commons/thumb/7/75/Mandelstam.svg/298px-Mandelstam.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14" name="TextBox 13"/>
              <p:cNvSpPr txBox="1"/>
              <p:nvPr/>
            </p:nvSpPr>
            <p:spPr>
              <a:xfrm>
                <a:off x="3300876" y="1203064"/>
                <a:ext cx="550856"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1</m:t>
                          </m:r>
                        </m:sub>
                      </m:sSub>
                    </m:oMath>
                  </m:oMathPara>
                </a14:m>
                <a:endParaRPr lang="en-GB" sz="2400" dirty="0"/>
              </a:p>
            </p:txBody>
          </p:sp>
        </mc:Choice>
        <mc:Fallback xmlns="">
          <p:sp>
            <p:nvSpPr>
              <p:cNvPr id="14" name="TextBox 13"/>
              <p:cNvSpPr txBox="1">
                <a:spLocks noRot="1" noChangeAspect="1" noMove="1" noResize="1" noEditPoints="1" noAdjustHandles="1" noChangeArrowheads="1" noChangeShapeType="1" noTextEdit="1"/>
              </p:cNvSpPr>
              <p:nvPr/>
            </p:nvSpPr>
            <p:spPr>
              <a:xfrm>
                <a:off x="3300876" y="1203064"/>
                <a:ext cx="550856" cy="461665"/>
              </a:xfrm>
              <a:prstGeom prst="rect">
                <a:avLst/>
              </a:prstGeom>
              <a:blipFill rotWithShape="1">
                <a:blip r:embed="rId4"/>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300876" y="20412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2</m:t>
                          </m:r>
                        </m:sub>
                      </m:sSub>
                    </m:oMath>
                  </m:oMathPara>
                </a14:m>
                <a:endParaRPr lang="en-GB"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3300876" y="2041264"/>
                <a:ext cx="557973" cy="461665"/>
              </a:xfrm>
              <a:prstGeom prst="rect">
                <a:avLst/>
              </a:prstGeom>
              <a:blipFill rotWithShape="1">
                <a:blip r:embed="rId5"/>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3504918" y="909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3504918" y="909934"/>
                <a:ext cx="432618" cy="461665"/>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3505200" y="2433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3505200" y="2433934"/>
                <a:ext cx="432618" cy="46166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5410200" y="909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5410200" y="909935"/>
                <a:ext cx="432618" cy="46166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5410482" y="2433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9" name="TextBox 28"/>
              <p:cNvSpPr txBox="1">
                <a:spLocks noRot="1" noChangeAspect="1" noMove="1" noResize="1" noEditPoints="1" noAdjustHandles="1" noChangeArrowheads="1" noChangeShapeType="1" noTextEdit="1"/>
              </p:cNvSpPr>
              <p:nvPr/>
            </p:nvSpPr>
            <p:spPr>
              <a:xfrm>
                <a:off x="5410482" y="2433935"/>
                <a:ext cx="432618" cy="4616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5562600" y="12030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3</m:t>
                          </m:r>
                        </m:sub>
                      </m:sSub>
                    </m:oMath>
                  </m:oMathPara>
                </a14:m>
                <a:endParaRPr lang="en-GB" sz="2400" dirty="0"/>
              </a:p>
            </p:txBody>
          </p:sp>
        </mc:Choice>
        <mc:Fallback xmlns="">
          <p:sp>
            <p:nvSpPr>
              <p:cNvPr id="32" name="TextBox 31"/>
              <p:cNvSpPr txBox="1">
                <a:spLocks noRot="1" noChangeAspect="1" noMove="1" noResize="1" noEditPoints="1" noAdjustHandles="1" noChangeArrowheads="1" noChangeShapeType="1" noTextEdit="1"/>
              </p:cNvSpPr>
              <p:nvPr/>
            </p:nvSpPr>
            <p:spPr>
              <a:xfrm>
                <a:off x="5562600" y="1203064"/>
                <a:ext cx="557973" cy="461665"/>
              </a:xfrm>
              <a:prstGeom prst="rect">
                <a:avLst/>
              </a:prstGeom>
              <a:blipFill rotWithShape="1">
                <a:blip r:embed="rId10"/>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5562600" y="2041264"/>
                <a:ext cx="55572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4</m:t>
                          </m:r>
                        </m:sub>
                      </m:sSub>
                    </m:oMath>
                  </m:oMathPara>
                </a14:m>
                <a:endParaRPr lang="en-GB" sz="2400" dirty="0"/>
              </a:p>
            </p:txBody>
          </p:sp>
        </mc:Choice>
        <mc:Fallback xmlns="">
          <p:sp>
            <p:nvSpPr>
              <p:cNvPr id="33" name="TextBox 32"/>
              <p:cNvSpPr txBox="1">
                <a:spLocks noRot="1" noChangeAspect="1" noMove="1" noResize="1" noEditPoints="1" noAdjustHandles="1" noChangeArrowheads="1" noChangeShapeType="1" noTextEdit="1"/>
              </p:cNvSpPr>
              <p:nvPr/>
            </p:nvSpPr>
            <p:spPr>
              <a:xfrm>
                <a:off x="5562600" y="2041264"/>
                <a:ext cx="555729" cy="461665"/>
              </a:xfrm>
              <a:prstGeom prst="rect">
                <a:avLst/>
              </a:prstGeom>
              <a:blipFill rotWithShape="1">
                <a:blip r:embed="rId11"/>
                <a:stretch>
                  <a:fillRect b="-9211"/>
                </a:stretch>
              </a:blipFill>
            </p:spPr>
            <p:txBody>
              <a:bodyPr/>
              <a:lstStyle/>
              <a:p>
                <a:r>
                  <a:rPr lang="en-GB">
                    <a:noFill/>
                  </a:rPr>
                  <a:t> </a:t>
                </a:r>
              </a:p>
            </p:txBody>
          </p:sp>
        </mc:Fallback>
      </mc:AlternateContent>
      <p:sp>
        <p:nvSpPr>
          <p:cNvPr id="25" name="TextBox 24"/>
          <p:cNvSpPr txBox="1"/>
          <p:nvPr/>
        </p:nvSpPr>
        <p:spPr>
          <a:xfrm>
            <a:off x="4520918" y="1670168"/>
            <a:ext cx="325730" cy="461665"/>
          </a:xfrm>
          <a:prstGeom prst="rect">
            <a:avLst/>
          </a:prstGeom>
          <a:noFill/>
        </p:spPr>
        <p:txBody>
          <a:bodyPr wrap="none" rtlCol="0">
            <a:spAutoFit/>
          </a:bodyPr>
          <a:lstStyle/>
          <a:p>
            <a:r>
              <a:rPr lang="en-US" sz="2400" dirty="0" smtClean="0">
                <a:solidFill>
                  <a:schemeClr val="bg1">
                    <a:lumMod val="50000"/>
                  </a:schemeClr>
                </a:solidFill>
                <a:latin typeface="Malgun Gothic" panose="020B0503020000020004" pitchFamily="34" charset="-127"/>
                <a:ea typeface="Malgun Gothic" panose="020B0503020000020004" pitchFamily="34" charset="-127"/>
              </a:rPr>
              <a:t>?</a:t>
            </a:r>
            <a:endParaRPr lang="en-GB" sz="2400" dirty="0">
              <a:solidFill>
                <a:schemeClr val="bg1">
                  <a:lumMod val="50000"/>
                </a:schemeClr>
              </a:solidFill>
              <a:latin typeface="Malgun Gothic" panose="020B0503020000020004" pitchFamily="34" charset="-127"/>
              <a:ea typeface="Malgun Gothic" panose="020B0503020000020004" pitchFamily="34" charset="-127"/>
            </a:endParaRPr>
          </a:p>
        </p:txBody>
      </p:sp>
      <p:sp>
        <p:nvSpPr>
          <p:cNvPr id="19"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0" name="Rectangle 19"/>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0895108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3563426" y="918302"/>
            <a:ext cx="2240715" cy="1977298"/>
            <a:chOff x="381000" y="1177713"/>
            <a:chExt cx="2164023" cy="2092456"/>
          </a:xfrm>
        </p:grpSpPr>
        <p:pic>
          <p:nvPicPr>
            <p:cNvPr id="9" name="Picture 7" descr="https://upload.wikimedia.org/wikipedia/commons/thumb/7/75/Mandelstam.svg/298px-Mandelstam.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14" name="TextBox 13"/>
              <p:cNvSpPr txBox="1"/>
              <p:nvPr/>
            </p:nvSpPr>
            <p:spPr>
              <a:xfrm>
                <a:off x="3300876" y="1203064"/>
                <a:ext cx="550856"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1</m:t>
                          </m:r>
                        </m:sub>
                      </m:sSub>
                    </m:oMath>
                  </m:oMathPara>
                </a14:m>
                <a:endParaRPr lang="en-GB" sz="2400" dirty="0"/>
              </a:p>
            </p:txBody>
          </p:sp>
        </mc:Choice>
        <mc:Fallback xmlns="">
          <p:sp>
            <p:nvSpPr>
              <p:cNvPr id="14" name="TextBox 13"/>
              <p:cNvSpPr txBox="1">
                <a:spLocks noRot="1" noChangeAspect="1" noMove="1" noResize="1" noEditPoints="1" noAdjustHandles="1" noChangeArrowheads="1" noChangeShapeType="1" noTextEdit="1"/>
              </p:cNvSpPr>
              <p:nvPr/>
            </p:nvSpPr>
            <p:spPr>
              <a:xfrm>
                <a:off x="3300876" y="1203064"/>
                <a:ext cx="550856" cy="461665"/>
              </a:xfrm>
              <a:prstGeom prst="rect">
                <a:avLst/>
              </a:prstGeom>
              <a:blipFill rotWithShape="1">
                <a:blip r:embed="rId4"/>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300876" y="20412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2</m:t>
                          </m:r>
                        </m:sub>
                      </m:sSub>
                    </m:oMath>
                  </m:oMathPara>
                </a14:m>
                <a:endParaRPr lang="en-GB"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3300876" y="2041264"/>
                <a:ext cx="557973" cy="461665"/>
              </a:xfrm>
              <a:prstGeom prst="rect">
                <a:avLst/>
              </a:prstGeom>
              <a:blipFill rotWithShape="1">
                <a:blip r:embed="rId5"/>
                <a:stretch>
                  <a:fillRect b="-9211"/>
                </a:stretch>
              </a:blipFill>
            </p:spPr>
            <p:txBody>
              <a:bodyPr/>
              <a:lstStyle/>
              <a:p>
                <a:r>
                  <a:rPr lang="en-GB">
                    <a:noFill/>
                  </a:rPr>
                  <a:t> </a:t>
                </a:r>
              </a:p>
            </p:txBody>
          </p:sp>
        </mc:Fallback>
      </mc:AlternateContent>
      <p:sp>
        <p:nvSpPr>
          <p:cNvPr id="21" name="Left Brace 20"/>
          <p:cNvSpPr/>
          <p:nvPr/>
        </p:nvSpPr>
        <p:spPr>
          <a:xfrm>
            <a:off x="2971800" y="1066800"/>
            <a:ext cx="190500" cy="1555890"/>
          </a:xfrm>
          <a:prstGeom prst="leftBrace">
            <a:avLst>
              <a:gd name="adj1" fmla="val 58482"/>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2" name="TextBox 21"/>
              <p:cNvSpPr txBox="1"/>
              <p:nvPr/>
            </p:nvSpPr>
            <p:spPr>
              <a:xfrm>
                <a:off x="1045542" y="1636066"/>
                <a:ext cx="1850058"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r>
                        <a:rPr lang="en-US" b="0" i="1" smtClean="0">
                          <a:latin typeface="Cambria Math"/>
                        </a:rPr>
                        <m:t>=−</m:t>
                      </m:r>
                      <m:sSup>
                        <m:sSupPr>
                          <m:ctrlPr>
                            <a:rPr lang="en-US" b="0" i="1" smtClean="0">
                              <a:latin typeface="Cambria Math"/>
                            </a:rPr>
                          </m:ctrlPr>
                        </m:sSupPr>
                        <m:e>
                          <m:d>
                            <m:dPr>
                              <m:ctrlPr>
                                <a:rPr lang="en-US" b="0" i="1" smtClean="0">
                                  <a:latin typeface="Cambria Math"/>
                                </a:rPr>
                              </m:ctrlPr>
                            </m:dPr>
                            <m:e>
                              <m:sSub>
                                <m:sSubPr>
                                  <m:ctrlPr>
                                    <a:rPr lang="en-US" b="0" i="1" smtClean="0">
                                      <a:latin typeface="Cambria Math"/>
                                    </a:rPr>
                                  </m:ctrlPr>
                                </m:sSubPr>
                                <m:e>
                                  <m:r>
                                    <a:rPr lang="en-US" b="0" i="1" smtClean="0">
                                      <a:latin typeface="Cambria Math"/>
                                    </a:rPr>
                                    <m:t>𝑝</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a:rPr lang="en-US" b="0" i="1" smtClean="0">
                                      <a:latin typeface="Cambria Math"/>
                                    </a:rPr>
                                    <m:t>𝑝</m:t>
                                  </m:r>
                                </m:e>
                                <m:sub>
                                  <m:r>
                                    <a:rPr lang="en-US" b="0" i="1" smtClean="0">
                                      <a:latin typeface="Cambria Math"/>
                                    </a:rPr>
                                    <m:t>2</m:t>
                                  </m:r>
                                </m:sub>
                              </m:sSub>
                            </m:e>
                          </m:d>
                        </m:e>
                        <m:sup>
                          <m:r>
                            <a:rPr lang="en-US" b="0" i="1" smtClean="0">
                              <a:latin typeface="Cambria Math"/>
                            </a:rPr>
                            <m:t>2</m:t>
                          </m:r>
                        </m:sup>
                      </m:sSup>
                    </m:oMath>
                  </m:oMathPara>
                </a14:m>
                <a:endParaRPr lang="en-GB" dirty="0"/>
              </a:p>
            </p:txBody>
          </p:sp>
        </mc:Choice>
        <mc:Fallback xmlns="">
          <p:sp>
            <p:nvSpPr>
              <p:cNvPr id="22" name="TextBox 21"/>
              <p:cNvSpPr txBox="1">
                <a:spLocks noRot="1" noChangeAspect="1" noMove="1" noResize="1" noEditPoints="1" noAdjustHandles="1" noChangeArrowheads="1" noChangeShapeType="1" noTextEdit="1"/>
              </p:cNvSpPr>
              <p:nvPr/>
            </p:nvSpPr>
            <p:spPr>
              <a:xfrm>
                <a:off x="1045542" y="1636066"/>
                <a:ext cx="1850058" cy="369332"/>
              </a:xfrm>
              <a:prstGeom prst="rect">
                <a:avLst/>
              </a:prstGeom>
              <a:blipFill rotWithShape="1">
                <a:blip r:embed="rId6"/>
                <a:stretch>
                  <a:fillRect b="-49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3504918" y="909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3504918" y="909934"/>
                <a:ext cx="432618" cy="46166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3505200" y="2433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3505200" y="2433934"/>
                <a:ext cx="432618" cy="46166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5410200" y="909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5410200" y="909935"/>
                <a:ext cx="432618" cy="4616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5410482" y="2433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9" name="TextBox 28"/>
              <p:cNvSpPr txBox="1">
                <a:spLocks noRot="1" noChangeAspect="1" noMove="1" noResize="1" noEditPoints="1" noAdjustHandles="1" noChangeArrowheads="1" noChangeShapeType="1" noTextEdit="1"/>
              </p:cNvSpPr>
              <p:nvPr/>
            </p:nvSpPr>
            <p:spPr>
              <a:xfrm>
                <a:off x="5410482" y="2433935"/>
                <a:ext cx="432618"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5562600" y="12030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3</m:t>
                          </m:r>
                        </m:sub>
                      </m:sSub>
                    </m:oMath>
                  </m:oMathPara>
                </a14:m>
                <a:endParaRPr lang="en-GB" sz="2400" dirty="0"/>
              </a:p>
            </p:txBody>
          </p:sp>
        </mc:Choice>
        <mc:Fallback xmlns="">
          <p:sp>
            <p:nvSpPr>
              <p:cNvPr id="32" name="TextBox 31"/>
              <p:cNvSpPr txBox="1">
                <a:spLocks noRot="1" noChangeAspect="1" noMove="1" noResize="1" noEditPoints="1" noAdjustHandles="1" noChangeArrowheads="1" noChangeShapeType="1" noTextEdit="1"/>
              </p:cNvSpPr>
              <p:nvPr/>
            </p:nvSpPr>
            <p:spPr>
              <a:xfrm>
                <a:off x="5562600" y="1203064"/>
                <a:ext cx="557973" cy="461665"/>
              </a:xfrm>
              <a:prstGeom prst="rect">
                <a:avLst/>
              </a:prstGeom>
              <a:blipFill rotWithShape="1">
                <a:blip r:embed="rId11"/>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5562600" y="2041264"/>
                <a:ext cx="55572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4</m:t>
                          </m:r>
                        </m:sub>
                      </m:sSub>
                    </m:oMath>
                  </m:oMathPara>
                </a14:m>
                <a:endParaRPr lang="en-GB" sz="2400" dirty="0"/>
              </a:p>
            </p:txBody>
          </p:sp>
        </mc:Choice>
        <mc:Fallback xmlns="">
          <p:sp>
            <p:nvSpPr>
              <p:cNvPr id="33" name="TextBox 32"/>
              <p:cNvSpPr txBox="1">
                <a:spLocks noRot="1" noChangeAspect="1" noMove="1" noResize="1" noEditPoints="1" noAdjustHandles="1" noChangeArrowheads="1" noChangeShapeType="1" noTextEdit="1"/>
              </p:cNvSpPr>
              <p:nvPr/>
            </p:nvSpPr>
            <p:spPr>
              <a:xfrm>
                <a:off x="5562600" y="2041264"/>
                <a:ext cx="555729" cy="461665"/>
              </a:xfrm>
              <a:prstGeom prst="rect">
                <a:avLst/>
              </a:prstGeom>
              <a:blipFill rotWithShape="1">
                <a:blip r:embed="rId12"/>
                <a:stretch>
                  <a:fillRect b="-9211"/>
                </a:stretch>
              </a:blipFill>
            </p:spPr>
            <p:txBody>
              <a:bodyPr/>
              <a:lstStyle/>
              <a:p>
                <a:r>
                  <a:rPr lang="en-GB">
                    <a:noFill/>
                  </a:rPr>
                  <a:t> </a:t>
                </a:r>
              </a:p>
            </p:txBody>
          </p:sp>
        </mc:Fallback>
      </mc:AlternateContent>
      <p:sp>
        <p:nvSpPr>
          <p:cNvPr id="54" name="Left Brace 53"/>
          <p:cNvSpPr/>
          <p:nvPr/>
        </p:nvSpPr>
        <p:spPr>
          <a:xfrm rot="5400000">
            <a:off x="4520828" y="-127372"/>
            <a:ext cx="238607" cy="1997336"/>
          </a:xfrm>
          <a:prstGeom prst="leftBrace">
            <a:avLst>
              <a:gd name="adj1" fmla="val 58482"/>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5" name="TextBox 54"/>
              <p:cNvSpPr txBox="1"/>
              <p:nvPr/>
            </p:nvSpPr>
            <p:spPr>
              <a:xfrm>
                <a:off x="3810000" y="381000"/>
                <a:ext cx="189994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𝑡</m:t>
                      </m:r>
                      <m:r>
                        <a:rPr lang="en-US" b="0" i="1" smtClean="0">
                          <a:latin typeface="Cambria Math"/>
                        </a:rPr>
                        <m:t>=−</m:t>
                      </m:r>
                      <m:sSup>
                        <m:sSupPr>
                          <m:ctrlPr>
                            <a:rPr lang="en-US" b="0" i="1" smtClean="0">
                              <a:latin typeface="Cambria Math"/>
                            </a:rPr>
                          </m:ctrlPr>
                        </m:sSupPr>
                        <m:e>
                          <m:d>
                            <m:dPr>
                              <m:ctrlPr>
                                <a:rPr lang="en-US" b="0" i="1" smtClean="0">
                                  <a:latin typeface="Cambria Math"/>
                                </a:rPr>
                              </m:ctrlPr>
                            </m:dPr>
                            <m:e>
                              <m:sSub>
                                <m:sSubPr>
                                  <m:ctrlPr>
                                    <a:rPr lang="en-US" b="0" i="1" smtClean="0">
                                      <a:latin typeface="Cambria Math"/>
                                    </a:rPr>
                                  </m:ctrlPr>
                                </m:sSubPr>
                                <m:e>
                                  <m:r>
                                    <a:rPr lang="en-US" b="0" i="1" smtClean="0">
                                      <a:latin typeface="Cambria Math"/>
                                    </a:rPr>
                                    <m:t>𝑝</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a:rPr lang="en-US" b="0" i="1" smtClean="0">
                                      <a:latin typeface="Cambria Math"/>
                                    </a:rPr>
                                    <m:t>𝑝</m:t>
                                  </m:r>
                                </m:e>
                                <m:sub>
                                  <m:r>
                                    <a:rPr lang="en-US" b="0" i="1" smtClean="0">
                                      <a:latin typeface="Cambria Math"/>
                                    </a:rPr>
                                    <m:t>3</m:t>
                                  </m:r>
                                </m:sub>
                              </m:sSub>
                            </m:e>
                          </m:d>
                        </m:e>
                        <m:sup>
                          <m:r>
                            <a:rPr lang="en-US" b="0" i="1" smtClean="0">
                              <a:latin typeface="Cambria Math"/>
                            </a:rPr>
                            <m:t>2</m:t>
                          </m:r>
                        </m:sup>
                      </m:sSup>
                    </m:oMath>
                  </m:oMathPara>
                </a14:m>
                <a:endParaRPr lang="en-GB" dirty="0"/>
              </a:p>
            </p:txBody>
          </p:sp>
        </mc:Choice>
        <mc:Fallback xmlns="">
          <p:sp>
            <p:nvSpPr>
              <p:cNvPr id="55" name="TextBox 54"/>
              <p:cNvSpPr txBox="1">
                <a:spLocks noRot="1" noChangeAspect="1" noMove="1" noResize="1" noEditPoints="1" noAdjustHandles="1" noChangeArrowheads="1" noChangeShapeType="1" noTextEdit="1"/>
              </p:cNvSpPr>
              <p:nvPr/>
            </p:nvSpPr>
            <p:spPr>
              <a:xfrm>
                <a:off x="3810000" y="381000"/>
                <a:ext cx="1899943" cy="369332"/>
              </a:xfrm>
              <a:prstGeom prst="rect">
                <a:avLst/>
              </a:prstGeom>
              <a:blipFill rotWithShape="1">
                <a:blip r:embed="rId13"/>
                <a:stretch>
                  <a:fillRect b="-5000"/>
                </a:stretch>
              </a:blipFill>
            </p:spPr>
            <p:txBody>
              <a:bodyPr/>
              <a:lstStyle/>
              <a:p>
                <a:r>
                  <a:rPr lang="en-GB">
                    <a:noFill/>
                  </a:rPr>
                  <a:t> </a:t>
                </a:r>
              </a:p>
            </p:txBody>
          </p:sp>
        </mc:Fallback>
      </mc:AlternateContent>
      <p:sp>
        <p:nvSpPr>
          <p:cNvPr id="36" name="TextBox 35"/>
          <p:cNvSpPr txBox="1"/>
          <p:nvPr/>
        </p:nvSpPr>
        <p:spPr>
          <a:xfrm>
            <a:off x="4520918" y="1670168"/>
            <a:ext cx="325730" cy="461665"/>
          </a:xfrm>
          <a:prstGeom prst="rect">
            <a:avLst/>
          </a:prstGeom>
          <a:noFill/>
        </p:spPr>
        <p:txBody>
          <a:bodyPr wrap="none" rtlCol="0">
            <a:spAutoFit/>
          </a:bodyPr>
          <a:lstStyle/>
          <a:p>
            <a:r>
              <a:rPr lang="en-US" sz="2400" dirty="0" smtClean="0">
                <a:solidFill>
                  <a:schemeClr val="bg1">
                    <a:lumMod val="50000"/>
                  </a:schemeClr>
                </a:solidFill>
                <a:latin typeface="Malgun Gothic" panose="020B0503020000020004" pitchFamily="34" charset="-127"/>
                <a:ea typeface="Malgun Gothic" panose="020B0503020000020004" pitchFamily="34" charset="-127"/>
              </a:rPr>
              <a:t>?</a:t>
            </a:r>
            <a:endParaRPr lang="en-GB" sz="2400" dirty="0">
              <a:solidFill>
                <a:schemeClr val="bg1">
                  <a:lumMod val="50000"/>
                </a:schemeClr>
              </a:solidFill>
              <a:latin typeface="Malgun Gothic" panose="020B0503020000020004" pitchFamily="34" charset="-127"/>
              <a:ea typeface="Malgun Gothic" panose="020B0503020000020004" pitchFamily="34" charset="-127"/>
            </a:endParaRPr>
          </a:p>
        </p:txBody>
      </p:sp>
      <p:sp>
        <p:nvSpPr>
          <p:cNvPr id="25"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6" name="Rectangle 25"/>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1702930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3563426" y="918302"/>
            <a:ext cx="2240715" cy="1977298"/>
            <a:chOff x="381000" y="1177713"/>
            <a:chExt cx="2164023" cy="2092456"/>
          </a:xfrm>
        </p:grpSpPr>
        <p:pic>
          <p:nvPicPr>
            <p:cNvPr id="9" name="Picture 7" descr="https://upload.wikimedia.org/wikipedia/commons/thumb/7/75/Mandelstam.svg/298px-Mandelstam.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14" name="TextBox 13"/>
              <p:cNvSpPr txBox="1"/>
              <p:nvPr/>
            </p:nvSpPr>
            <p:spPr>
              <a:xfrm>
                <a:off x="3300876" y="1203064"/>
                <a:ext cx="550856"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1</m:t>
                          </m:r>
                        </m:sub>
                      </m:sSub>
                    </m:oMath>
                  </m:oMathPara>
                </a14:m>
                <a:endParaRPr lang="en-GB" sz="2400" dirty="0"/>
              </a:p>
            </p:txBody>
          </p:sp>
        </mc:Choice>
        <mc:Fallback xmlns="">
          <p:sp>
            <p:nvSpPr>
              <p:cNvPr id="14" name="TextBox 13"/>
              <p:cNvSpPr txBox="1">
                <a:spLocks noRot="1" noChangeAspect="1" noMove="1" noResize="1" noEditPoints="1" noAdjustHandles="1" noChangeArrowheads="1" noChangeShapeType="1" noTextEdit="1"/>
              </p:cNvSpPr>
              <p:nvPr/>
            </p:nvSpPr>
            <p:spPr>
              <a:xfrm>
                <a:off x="3300876" y="1203064"/>
                <a:ext cx="550856" cy="461665"/>
              </a:xfrm>
              <a:prstGeom prst="rect">
                <a:avLst/>
              </a:prstGeom>
              <a:blipFill rotWithShape="1">
                <a:blip r:embed="rId4"/>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300876" y="20412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2</m:t>
                          </m:r>
                        </m:sub>
                      </m:sSub>
                    </m:oMath>
                  </m:oMathPara>
                </a14:m>
                <a:endParaRPr lang="en-GB"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3300876" y="2041264"/>
                <a:ext cx="557973" cy="461665"/>
              </a:xfrm>
              <a:prstGeom prst="rect">
                <a:avLst/>
              </a:prstGeom>
              <a:blipFill rotWithShape="1">
                <a:blip r:embed="rId5"/>
                <a:stretch>
                  <a:fillRect b="-9211"/>
                </a:stretch>
              </a:blipFill>
            </p:spPr>
            <p:txBody>
              <a:bodyPr/>
              <a:lstStyle/>
              <a:p>
                <a:r>
                  <a:rPr lang="en-GB">
                    <a:noFill/>
                  </a:rPr>
                  <a:t> </a:t>
                </a:r>
              </a:p>
            </p:txBody>
          </p:sp>
        </mc:Fallback>
      </mc:AlternateContent>
      <p:sp>
        <p:nvSpPr>
          <p:cNvPr id="21" name="Left Brace 20"/>
          <p:cNvSpPr/>
          <p:nvPr/>
        </p:nvSpPr>
        <p:spPr>
          <a:xfrm>
            <a:off x="2971800" y="1066800"/>
            <a:ext cx="190500" cy="1555890"/>
          </a:xfrm>
          <a:prstGeom prst="leftBrace">
            <a:avLst>
              <a:gd name="adj1" fmla="val 58482"/>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2" name="TextBox 21"/>
              <p:cNvSpPr txBox="1"/>
              <p:nvPr/>
            </p:nvSpPr>
            <p:spPr>
              <a:xfrm>
                <a:off x="1045542" y="1636066"/>
                <a:ext cx="1850058"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r>
                        <a:rPr lang="en-US" b="0" i="1" smtClean="0">
                          <a:latin typeface="Cambria Math"/>
                        </a:rPr>
                        <m:t>=−</m:t>
                      </m:r>
                      <m:sSup>
                        <m:sSupPr>
                          <m:ctrlPr>
                            <a:rPr lang="en-US" b="0" i="1" smtClean="0">
                              <a:latin typeface="Cambria Math"/>
                            </a:rPr>
                          </m:ctrlPr>
                        </m:sSupPr>
                        <m:e>
                          <m:d>
                            <m:dPr>
                              <m:ctrlPr>
                                <a:rPr lang="en-US" b="0" i="1" smtClean="0">
                                  <a:latin typeface="Cambria Math"/>
                                </a:rPr>
                              </m:ctrlPr>
                            </m:dPr>
                            <m:e>
                              <m:sSub>
                                <m:sSubPr>
                                  <m:ctrlPr>
                                    <a:rPr lang="en-US" b="0" i="1" smtClean="0">
                                      <a:latin typeface="Cambria Math"/>
                                    </a:rPr>
                                  </m:ctrlPr>
                                </m:sSubPr>
                                <m:e>
                                  <m:r>
                                    <a:rPr lang="en-US" b="0" i="1" smtClean="0">
                                      <a:latin typeface="Cambria Math"/>
                                    </a:rPr>
                                    <m:t>𝑝</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a:rPr lang="en-US" b="0" i="1" smtClean="0">
                                      <a:latin typeface="Cambria Math"/>
                                    </a:rPr>
                                    <m:t>𝑝</m:t>
                                  </m:r>
                                </m:e>
                                <m:sub>
                                  <m:r>
                                    <a:rPr lang="en-US" b="0" i="1" smtClean="0">
                                      <a:latin typeface="Cambria Math"/>
                                    </a:rPr>
                                    <m:t>2</m:t>
                                  </m:r>
                                </m:sub>
                              </m:sSub>
                            </m:e>
                          </m:d>
                        </m:e>
                        <m:sup>
                          <m:r>
                            <a:rPr lang="en-US" b="0" i="1" smtClean="0">
                              <a:latin typeface="Cambria Math"/>
                            </a:rPr>
                            <m:t>2</m:t>
                          </m:r>
                        </m:sup>
                      </m:sSup>
                    </m:oMath>
                  </m:oMathPara>
                </a14:m>
                <a:endParaRPr lang="en-GB" dirty="0"/>
              </a:p>
            </p:txBody>
          </p:sp>
        </mc:Choice>
        <mc:Fallback xmlns="">
          <p:sp>
            <p:nvSpPr>
              <p:cNvPr id="22" name="TextBox 21"/>
              <p:cNvSpPr txBox="1">
                <a:spLocks noRot="1" noChangeAspect="1" noMove="1" noResize="1" noEditPoints="1" noAdjustHandles="1" noChangeArrowheads="1" noChangeShapeType="1" noTextEdit="1"/>
              </p:cNvSpPr>
              <p:nvPr/>
            </p:nvSpPr>
            <p:spPr>
              <a:xfrm>
                <a:off x="1045542" y="1636066"/>
                <a:ext cx="1850058" cy="369332"/>
              </a:xfrm>
              <a:prstGeom prst="rect">
                <a:avLst/>
              </a:prstGeom>
              <a:blipFill rotWithShape="1">
                <a:blip r:embed="rId6"/>
                <a:stretch>
                  <a:fillRect b="-49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3504918" y="909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3504918" y="909934"/>
                <a:ext cx="432618" cy="46166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3505200" y="2433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3505200" y="2433934"/>
                <a:ext cx="432618" cy="46166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5410200" y="909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5410200" y="909935"/>
                <a:ext cx="432618" cy="4616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5410482" y="2433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9" name="TextBox 28"/>
              <p:cNvSpPr txBox="1">
                <a:spLocks noRot="1" noChangeAspect="1" noMove="1" noResize="1" noEditPoints="1" noAdjustHandles="1" noChangeArrowheads="1" noChangeShapeType="1" noTextEdit="1"/>
              </p:cNvSpPr>
              <p:nvPr/>
            </p:nvSpPr>
            <p:spPr>
              <a:xfrm>
                <a:off x="5410482" y="2433935"/>
                <a:ext cx="432618"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5562600" y="12030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3</m:t>
                          </m:r>
                        </m:sub>
                      </m:sSub>
                    </m:oMath>
                  </m:oMathPara>
                </a14:m>
                <a:endParaRPr lang="en-GB" sz="2400" dirty="0"/>
              </a:p>
            </p:txBody>
          </p:sp>
        </mc:Choice>
        <mc:Fallback xmlns="">
          <p:sp>
            <p:nvSpPr>
              <p:cNvPr id="32" name="TextBox 31"/>
              <p:cNvSpPr txBox="1">
                <a:spLocks noRot="1" noChangeAspect="1" noMove="1" noResize="1" noEditPoints="1" noAdjustHandles="1" noChangeArrowheads="1" noChangeShapeType="1" noTextEdit="1"/>
              </p:cNvSpPr>
              <p:nvPr/>
            </p:nvSpPr>
            <p:spPr>
              <a:xfrm>
                <a:off x="5562600" y="1203064"/>
                <a:ext cx="557973" cy="461665"/>
              </a:xfrm>
              <a:prstGeom prst="rect">
                <a:avLst/>
              </a:prstGeom>
              <a:blipFill rotWithShape="1">
                <a:blip r:embed="rId11"/>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5562600" y="2041264"/>
                <a:ext cx="55572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4</m:t>
                          </m:r>
                        </m:sub>
                      </m:sSub>
                    </m:oMath>
                  </m:oMathPara>
                </a14:m>
                <a:endParaRPr lang="en-GB" sz="2400" dirty="0"/>
              </a:p>
            </p:txBody>
          </p:sp>
        </mc:Choice>
        <mc:Fallback xmlns="">
          <p:sp>
            <p:nvSpPr>
              <p:cNvPr id="33" name="TextBox 32"/>
              <p:cNvSpPr txBox="1">
                <a:spLocks noRot="1" noChangeAspect="1" noMove="1" noResize="1" noEditPoints="1" noAdjustHandles="1" noChangeArrowheads="1" noChangeShapeType="1" noTextEdit="1"/>
              </p:cNvSpPr>
              <p:nvPr/>
            </p:nvSpPr>
            <p:spPr>
              <a:xfrm>
                <a:off x="5562600" y="2041264"/>
                <a:ext cx="555729" cy="461665"/>
              </a:xfrm>
              <a:prstGeom prst="rect">
                <a:avLst/>
              </a:prstGeom>
              <a:blipFill rotWithShape="1">
                <a:blip r:embed="rId12"/>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4" name="TextBox 33"/>
              <p:cNvSpPr txBox="1"/>
              <p:nvPr/>
            </p:nvSpPr>
            <p:spPr>
              <a:xfrm>
                <a:off x="1066800" y="2885117"/>
                <a:ext cx="7081939" cy="107728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latin typeface="Cambria Math"/>
                            </a:rPr>
                          </m:ctrlPr>
                        </m:sSubPr>
                        <m:e>
                          <m:r>
                            <a:rPr lang="en-US" sz="3200" b="0" i="1" smtClean="0">
                              <a:latin typeface="Cambria Math"/>
                            </a:rPr>
                            <m:t>𝐴</m:t>
                          </m:r>
                        </m:e>
                        <m:sub>
                          <m:r>
                            <a:rPr lang="en-US" sz="3200" b="0" i="1" smtClean="0">
                              <a:latin typeface="Cambria Math"/>
                            </a:rPr>
                            <m:t>𝐸𝐹𝑇</m:t>
                          </m:r>
                        </m:sub>
                      </m:sSub>
                      <m:d>
                        <m:dPr>
                          <m:ctrlPr>
                            <a:rPr lang="en-US" sz="3200" b="0" i="1" smtClean="0">
                              <a:latin typeface="Cambria Math"/>
                            </a:rPr>
                          </m:ctrlPr>
                        </m:dPr>
                        <m:e>
                          <m:r>
                            <a:rPr lang="en-US" sz="3200" b="0" i="1" smtClean="0">
                              <a:latin typeface="Cambria Math"/>
                            </a:rPr>
                            <m:t>𝑠</m:t>
                          </m:r>
                          <m:r>
                            <a:rPr lang="en-US" sz="3200" b="0" i="1" smtClean="0">
                              <a:latin typeface="Cambria Math"/>
                            </a:rPr>
                            <m:t>,</m:t>
                          </m:r>
                          <m:r>
                            <a:rPr lang="en-US" sz="3200" b="0" i="1" smtClean="0">
                              <a:latin typeface="Cambria Math"/>
                            </a:rPr>
                            <m:t>𝑡</m:t>
                          </m:r>
                        </m:e>
                      </m:d>
                      <m:r>
                        <a:rPr lang="en-US" sz="3200" b="0" i="1" smtClean="0">
                          <a:latin typeface="Cambria Math"/>
                        </a:rPr>
                        <m:t>=</m:t>
                      </m:r>
                      <m:sSub>
                        <m:sSubPr>
                          <m:ctrlPr>
                            <a:rPr lang="en-US" sz="3200" b="0" i="1" smtClean="0">
                              <a:latin typeface="Cambria Math"/>
                            </a:rPr>
                          </m:ctrlPr>
                        </m:sSubPr>
                        <m:e>
                          <m:r>
                            <a:rPr lang="en-US" sz="3200" b="0" i="1" smtClean="0">
                              <a:latin typeface="Cambria Math"/>
                            </a:rPr>
                            <m:t>𝑐</m:t>
                          </m:r>
                        </m:e>
                        <m:sub>
                          <m:r>
                            <a:rPr lang="en-US" sz="3200" b="0" i="1" smtClean="0">
                              <a:latin typeface="Cambria Math"/>
                            </a:rPr>
                            <m:t>0</m:t>
                          </m:r>
                        </m:sub>
                      </m:sSub>
                      <m:r>
                        <a:rPr lang="en-US" sz="3200" b="0" i="1" smtClean="0">
                          <a:latin typeface="Cambria Math"/>
                        </a:rPr>
                        <m:t>+</m:t>
                      </m:r>
                      <m:sSub>
                        <m:sSubPr>
                          <m:ctrlPr>
                            <a:rPr lang="en-US" sz="3200" b="0" i="1" smtClean="0">
                              <a:solidFill>
                                <a:srgbClr val="7030A0"/>
                              </a:solidFill>
                              <a:latin typeface="Cambria Math"/>
                            </a:rPr>
                          </m:ctrlPr>
                        </m:sSubPr>
                        <m:e>
                          <m:r>
                            <a:rPr lang="en-US" sz="3200" b="0" i="1" smtClean="0">
                              <a:solidFill>
                                <a:srgbClr val="7030A0"/>
                              </a:solidFill>
                              <a:latin typeface="Cambria Math"/>
                            </a:rPr>
                            <m:t>𝑐</m:t>
                          </m:r>
                        </m:e>
                        <m:sub>
                          <m:r>
                            <a:rPr lang="en-US" sz="3200" b="0" i="1" smtClean="0">
                              <a:solidFill>
                                <a:srgbClr val="7030A0"/>
                              </a:solidFill>
                              <a:latin typeface="Cambria Math"/>
                            </a:rPr>
                            <m:t>𝑠𝑠</m:t>
                          </m:r>
                        </m:sub>
                      </m:sSub>
                      <m:f>
                        <m:fPr>
                          <m:ctrlPr>
                            <a:rPr lang="en-US" sz="3200" b="0" i="1" smtClean="0">
                              <a:latin typeface="Cambria Math"/>
                            </a:rPr>
                          </m:ctrlPr>
                        </m:fPr>
                        <m:num>
                          <m:sSup>
                            <m:sSupPr>
                              <m:ctrlPr>
                                <a:rPr lang="en-US" sz="3200" b="0" i="1" smtClean="0">
                                  <a:latin typeface="Cambria Math"/>
                                </a:rPr>
                              </m:ctrlPr>
                            </m:sSupPr>
                            <m:e>
                              <m:r>
                                <a:rPr lang="en-US" sz="3200" b="0" i="1" smtClean="0">
                                  <a:latin typeface="Cambria Math"/>
                                </a:rPr>
                                <m:t>𝑠</m:t>
                              </m:r>
                            </m:e>
                            <m:sup>
                              <m:r>
                                <a:rPr lang="en-US" sz="3200" b="0" i="1" smtClean="0">
                                  <a:latin typeface="Cambria Math"/>
                                </a:rPr>
                                <m:t>2</m:t>
                              </m:r>
                            </m:sup>
                          </m:sSup>
                        </m:num>
                        <m:den>
                          <m:sSup>
                            <m:sSupPr>
                              <m:ctrlPr>
                                <a:rPr lang="en-US" sz="3200" b="0" i="1" smtClean="0">
                                  <a:latin typeface="Cambria Math"/>
                                </a:rPr>
                              </m:ctrlPr>
                            </m:sSupPr>
                            <m:e>
                              <m:r>
                                <a:rPr lang="en-US" sz="3200" b="0" i="1" smtClean="0">
                                  <a:latin typeface="Cambria Math"/>
                                </a:rPr>
                                <m:t>𝑀</m:t>
                              </m:r>
                            </m:e>
                            <m:sup>
                              <m:r>
                                <a:rPr lang="en-US" sz="3200" b="0" i="1" smtClean="0">
                                  <a:latin typeface="Cambria Math"/>
                                </a:rPr>
                                <m:t>4</m:t>
                              </m:r>
                            </m:sup>
                          </m:sSup>
                        </m:den>
                      </m:f>
                      <m:r>
                        <a:rPr lang="en-US" sz="3200" b="0" i="1" smtClean="0">
                          <a:latin typeface="Cambria Math"/>
                        </a:rPr>
                        <m:t>+</m:t>
                      </m:r>
                      <m:sSub>
                        <m:sSubPr>
                          <m:ctrlPr>
                            <a:rPr lang="en-US" sz="3200" b="0" i="1" smtClean="0">
                              <a:solidFill>
                                <a:srgbClr val="C00000"/>
                              </a:solidFill>
                              <a:latin typeface="Cambria Math"/>
                            </a:rPr>
                          </m:ctrlPr>
                        </m:sSubPr>
                        <m:e>
                          <m:r>
                            <a:rPr lang="en-US" sz="3200" b="0" i="1" smtClean="0">
                              <a:solidFill>
                                <a:srgbClr val="C00000"/>
                              </a:solidFill>
                              <a:latin typeface="Cambria Math"/>
                            </a:rPr>
                            <m:t>𝑐</m:t>
                          </m:r>
                        </m:e>
                        <m:sub>
                          <m:r>
                            <a:rPr lang="en-US" sz="3200" b="0" i="1" smtClean="0">
                              <a:solidFill>
                                <a:srgbClr val="C00000"/>
                              </a:solidFill>
                              <a:latin typeface="Cambria Math"/>
                            </a:rPr>
                            <m:t>𝑠𝑠𝑡</m:t>
                          </m:r>
                        </m:sub>
                      </m:sSub>
                      <m:f>
                        <m:fPr>
                          <m:ctrlPr>
                            <a:rPr lang="en-US" sz="3200" i="1">
                              <a:latin typeface="Cambria Math"/>
                            </a:rPr>
                          </m:ctrlPr>
                        </m:fPr>
                        <m:num>
                          <m:sSup>
                            <m:sSupPr>
                              <m:ctrlPr>
                                <a:rPr lang="en-US" sz="3200" b="0" i="1" smtClean="0">
                                  <a:latin typeface="Cambria Math"/>
                                </a:rPr>
                              </m:ctrlPr>
                            </m:sSupPr>
                            <m:e>
                              <m:r>
                                <a:rPr lang="en-US" sz="3200" i="1">
                                  <a:latin typeface="Cambria Math"/>
                                </a:rPr>
                                <m:t>𝑠</m:t>
                              </m:r>
                            </m:e>
                            <m:sup>
                              <m:r>
                                <a:rPr lang="en-US" sz="3200" b="0" i="1" smtClean="0">
                                  <a:latin typeface="Cambria Math"/>
                                </a:rPr>
                                <m:t>2</m:t>
                              </m:r>
                            </m:sup>
                          </m:sSup>
                          <m:r>
                            <a:rPr lang="en-US" sz="3200" b="0" i="1" smtClean="0">
                              <a:latin typeface="Cambria Math"/>
                            </a:rPr>
                            <m:t>𝑡</m:t>
                          </m:r>
                        </m:num>
                        <m:den>
                          <m:sSup>
                            <m:sSupPr>
                              <m:ctrlPr>
                                <a:rPr lang="en-US" sz="3200" b="0" i="1" smtClean="0">
                                  <a:latin typeface="Cambria Math"/>
                                </a:rPr>
                              </m:ctrlPr>
                            </m:sSupPr>
                            <m:e>
                              <m:r>
                                <a:rPr lang="en-US" sz="3200" b="0" i="1" smtClean="0">
                                  <a:latin typeface="Cambria Math"/>
                                </a:rPr>
                                <m:t>𝑀</m:t>
                              </m:r>
                            </m:e>
                            <m:sup>
                              <m:r>
                                <a:rPr lang="en-US" sz="3200" b="0" i="1" smtClean="0">
                                  <a:latin typeface="Cambria Math"/>
                                </a:rPr>
                                <m:t>6</m:t>
                              </m:r>
                            </m:sup>
                          </m:sSup>
                        </m:den>
                      </m:f>
                      <m:r>
                        <a:rPr lang="en-US" sz="3200" b="0" i="1" smtClean="0">
                          <a:latin typeface="Cambria Math"/>
                        </a:rPr>
                        <m:t>+…</m:t>
                      </m:r>
                    </m:oMath>
                  </m:oMathPara>
                </a14:m>
                <a:endParaRPr lang="en-GB" sz="3200" dirty="0"/>
              </a:p>
            </p:txBody>
          </p:sp>
        </mc:Choice>
        <mc:Fallback xmlns="">
          <p:sp>
            <p:nvSpPr>
              <p:cNvPr id="34" name="TextBox 33"/>
              <p:cNvSpPr txBox="1">
                <a:spLocks noRot="1" noChangeAspect="1" noMove="1" noResize="1" noEditPoints="1" noAdjustHandles="1" noChangeArrowheads="1" noChangeShapeType="1" noTextEdit="1"/>
              </p:cNvSpPr>
              <p:nvPr/>
            </p:nvSpPr>
            <p:spPr>
              <a:xfrm>
                <a:off x="1066800" y="2885117"/>
                <a:ext cx="7081939" cy="1077283"/>
              </a:xfrm>
              <a:prstGeom prst="rect">
                <a:avLst/>
              </a:prstGeom>
              <a:blipFill rotWithShape="1">
                <a:blip r:embed="rId13"/>
                <a:stretch>
                  <a:fillRect/>
                </a:stretch>
              </a:blipFill>
            </p:spPr>
            <p:txBody>
              <a:bodyPr/>
              <a:lstStyle/>
              <a:p>
                <a:r>
                  <a:rPr lang="en-GB">
                    <a:noFill/>
                  </a:rPr>
                  <a:t> </a:t>
                </a:r>
              </a:p>
            </p:txBody>
          </p:sp>
        </mc:Fallback>
      </mc:AlternateContent>
      <p:sp>
        <p:nvSpPr>
          <p:cNvPr id="54" name="Left Brace 53"/>
          <p:cNvSpPr/>
          <p:nvPr/>
        </p:nvSpPr>
        <p:spPr>
          <a:xfrm rot="5400000">
            <a:off x="4520828" y="-127372"/>
            <a:ext cx="238607" cy="1997336"/>
          </a:xfrm>
          <a:prstGeom prst="leftBrace">
            <a:avLst>
              <a:gd name="adj1" fmla="val 58482"/>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5" name="TextBox 54"/>
              <p:cNvSpPr txBox="1"/>
              <p:nvPr/>
            </p:nvSpPr>
            <p:spPr>
              <a:xfrm>
                <a:off x="3810000" y="381000"/>
                <a:ext cx="189994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𝑡</m:t>
                      </m:r>
                      <m:r>
                        <a:rPr lang="en-US" b="0" i="1" smtClean="0">
                          <a:latin typeface="Cambria Math"/>
                        </a:rPr>
                        <m:t>=−</m:t>
                      </m:r>
                      <m:sSup>
                        <m:sSupPr>
                          <m:ctrlPr>
                            <a:rPr lang="en-US" b="0" i="1" smtClean="0">
                              <a:latin typeface="Cambria Math"/>
                            </a:rPr>
                          </m:ctrlPr>
                        </m:sSupPr>
                        <m:e>
                          <m:d>
                            <m:dPr>
                              <m:ctrlPr>
                                <a:rPr lang="en-US" b="0" i="1" smtClean="0">
                                  <a:latin typeface="Cambria Math"/>
                                </a:rPr>
                              </m:ctrlPr>
                            </m:dPr>
                            <m:e>
                              <m:sSub>
                                <m:sSubPr>
                                  <m:ctrlPr>
                                    <a:rPr lang="en-US" b="0" i="1" smtClean="0">
                                      <a:latin typeface="Cambria Math"/>
                                    </a:rPr>
                                  </m:ctrlPr>
                                </m:sSubPr>
                                <m:e>
                                  <m:r>
                                    <a:rPr lang="en-US" b="0" i="1" smtClean="0">
                                      <a:latin typeface="Cambria Math"/>
                                    </a:rPr>
                                    <m:t>𝑝</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a:rPr lang="en-US" b="0" i="1" smtClean="0">
                                      <a:latin typeface="Cambria Math"/>
                                    </a:rPr>
                                    <m:t>𝑝</m:t>
                                  </m:r>
                                </m:e>
                                <m:sub>
                                  <m:r>
                                    <a:rPr lang="en-US" b="0" i="1" smtClean="0">
                                      <a:latin typeface="Cambria Math"/>
                                    </a:rPr>
                                    <m:t>3</m:t>
                                  </m:r>
                                </m:sub>
                              </m:sSub>
                            </m:e>
                          </m:d>
                        </m:e>
                        <m:sup>
                          <m:r>
                            <a:rPr lang="en-US" b="0" i="1" smtClean="0">
                              <a:latin typeface="Cambria Math"/>
                            </a:rPr>
                            <m:t>2</m:t>
                          </m:r>
                        </m:sup>
                      </m:sSup>
                    </m:oMath>
                  </m:oMathPara>
                </a14:m>
                <a:endParaRPr lang="en-GB" dirty="0"/>
              </a:p>
            </p:txBody>
          </p:sp>
        </mc:Choice>
        <mc:Fallback xmlns="">
          <p:sp>
            <p:nvSpPr>
              <p:cNvPr id="55" name="TextBox 54"/>
              <p:cNvSpPr txBox="1">
                <a:spLocks noRot="1" noChangeAspect="1" noMove="1" noResize="1" noEditPoints="1" noAdjustHandles="1" noChangeArrowheads="1" noChangeShapeType="1" noTextEdit="1"/>
              </p:cNvSpPr>
              <p:nvPr/>
            </p:nvSpPr>
            <p:spPr>
              <a:xfrm>
                <a:off x="3810000" y="381000"/>
                <a:ext cx="1899943" cy="369332"/>
              </a:xfrm>
              <a:prstGeom prst="rect">
                <a:avLst/>
              </a:prstGeom>
              <a:blipFill rotWithShape="1">
                <a:blip r:embed="rId14"/>
                <a:stretch>
                  <a:fillRect b="-5000"/>
                </a:stretch>
              </a:blipFill>
            </p:spPr>
            <p:txBody>
              <a:bodyPr/>
              <a:lstStyle/>
              <a:p>
                <a:r>
                  <a:rPr lang="en-GB">
                    <a:noFill/>
                  </a:rPr>
                  <a:t> </a:t>
                </a:r>
              </a:p>
            </p:txBody>
          </p:sp>
        </mc:Fallback>
      </mc:AlternateContent>
      <p:sp>
        <p:nvSpPr>
          <p:cNvPr id="36" name="TextBox 35"/>
          <p:cNvSpPr txBox="1"/>
          <p:nvPr/>
        </p:nvSpPr>
        <p:spPr>
          <a:xfrm>
            <a:off x="4520918" y="1670168"/>
            <a:ext cx="325730" cy="461665"/>
          </a:xfrm>
          <a:prstGeom prst="rect">
            <a:avLst/>
          </a:prstGeom>
          <a:noFill/>
        </p:spPr>
        <p:txBody>
          <a:bodyPr wrap="none" rtlCol="0">
            <a:spAutoFit/>
          </a:bodyPr>
          <a:lstStyle/>
          <a:p>
            <a:r>
              <a:rPr lang="en-US" sz="2400" dirty="0" smtClean="0">
                <a:solidFill>
                  <a:schemeClr val="bg1">
                    <a:lumMod val="50000"/>
                  </a:schemeClr>
                </a:solidFill>
                <a:latin typeface="Malgun Gothic" panose="020B0503020000020004" pitchFamily="34" charset="-127"/>
                <a:ea typeface="Malgun Gothic" panose="020B0503020000020004" pitchFamily="34" charset="-127"/>
              </a:rPr>
              <a:t>?</a:t>
            </a:r>
            <a:endParaRPr lang="en-GB" sz="2400" dirty="0">
              <a:solidFill>
                <a:schemeClr val="bg1">
                  <a:lumMod val="50000"/>
                </a:schemeClr>
              </a:solidFill>
              <a:latin typeface="Malgun Gothic" panose="020B0503020000020004" pitchFamily="34" charset="-127"/>
              <a:ea typeface="Malgun Gothic" panose="020B0503020000020004" pitchFamily="34" charset="-127"/>
            </a:endParaRPr>
          </a:p>
        </p:txBody>
      </p:sp>
      <p:sp>
        <p:nvSpPr>
          <p:cNvPr id="25"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6" name="Rectangle 25"/>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116871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3563426" y="918302"/>
            <a:ext cx="2240715" cy="1977298"/>
            <a:chOff x="381000" y="1177713"/>
            <a:chExt cx="2164023" cy="2092456"/>
          </a:xfrm>
        </p:grpSpPr>
        <p:pic>
          <p:nvPicPr>
            <p:cNvPr id="9" name="Picture 7" descr="https://upload.wikimedia.org/wikipedia/commons/thumb/7/75/Mandelstam.svg/298px-Mandelstam.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14" name="TextBox 13"/>
              <p:cNvSpPr txBox="1"/>
              <p:nvPr/>
            </p:nvSpPr>
            <p:spPr>
              <a:xfrm>
                <a:off x="3300876" y="1203064"/>
                <a:ext cx="550856"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1</m:t>
                          </m:r>
                        </m:sub>
                      </m:sSub>
                    </m:oMath>
                  </m:oMathPara>
                </a14:m>
                <a:endParaRPr lang="en-GB" sz="2400" dirty="0"/>
              </a:p>
            </p:txBody>
          </p:sp>
        </mc:Choice>
        <mc:Fallback xmlns="">
          <p:sp>
            <p:nvSpPr>
              <p:cNvPr id="14" name="TextBox 13"/>
              <p:cNvSpPr txBox="1">
                <a:spLocks noRot="1" noChangeAspect="1" noMove="1" noResize="1" noEditPoints="1" noAdjustHandles="1" noChangeArrowheads="1" noChangeShapeType="1" noTextEdit="1"/>
              </p:cNvSpPr>
              <p:nvPr/>
            </p:nvSpPr>
            <p:spPr>
              <a:xfrm>
                <a:off x="3300876" y="1203064"/>
                <a:ext cx="550856" cy="461665"/>
              </a:xfrm>
              <a:prstGeom prst="rect">
                <a:avLst/>
              </a:prstGeom>
              <a:blipFill rotWithShape="1">
                <a:blip r:embed="rId4"/>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300876" y="20412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2</m:t>
                          </m:r>
                        </m:sub>
                      </m:sSub>
                    </m:oMath>
                  </m:oMathPara>
                </a14:m>
                <a:endParaRPr lang="en-GB"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3300876" y="2041264"/>
                <a:ext cx="557973" cy="461665"/>
              </a:xfrm>
              <a:prstGeom prst="rect">
                <a:avLst/>
              </a:prstGeom>
              <a:blipFill rotWithShape="1">
                <a:blip r:embed="rId5"/>
                <a:stretch>
                  <a:fillRect b="-9211"/>
                </a:stretch>
              </a:blipFill>
            </p:spPr>
            <p:txBody>
              <a:bodyPr/>
              <a:lstStyle/>
              <a:p>
                <a:r>
                  <a:rPr lang="en-GB">
                    <a:noFill/>
                  </a:rPr>
                  <a:t> </a:t>
                </a:r>
              </a:p>
            </p:txBody>
          </p:sp>
        </mc:Fallback>
      </mc:AlternateContent>
      <p:sp>
        <p:nvSpPr>
          <p:cNvPr id="21" name="Left Brace 20"/>
          <p:cNvSpPr/>
          <p:nvPr/>
        </p:nvSpPr>
        <p:spPr>
          <a:xfrm>
            <a:off x="2971800" y="1066800"/>
            <a:ext cx="190500" cy="1555890"/>
          </a:xfrm>
          <a:prstGeom prst="leftBrace">
            <a:avLst>
              <a:gd name="adj1" fmla="val 58482"/>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2" name="TextBox 21"/>
              <p:cNvSpPr txBox="1"/>
              <p:nvPr/>
            </p:nvSpPr>
            <p:spPr>
              <a:xfrm>
                <a:off x="1045542" y="1636066"/>
                <a:ext cx="1850058"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r>
                        <a:rPr lang="en-US" b="0" i="1" smtClean="0">
                          <a:latin typeface="Cambria Math"/>
                        </a:rPr>
                        <m:t>=−</m:t>
                      </m:r>
                      <m:sSup>
                        <m:sSupPr>
                          <m:ctrlPr>
                            <a:rPr lang="en-US" b="0" i="1" smtClean="0">
                              <a:latin typeface="Cambria Math"/>
                            </a:rPr>
                          </m:ctrlPr>
                        </m:sSupPr>
                        <m:e>
                          <m:d>
                            <m:dPr>
                              <m:ctrlPr>
                                <a:rPr lang="en-US" b="0" i="1" smtClean="0">
                                  <a:latin typeface="Cambria Math"/>
                                </a:rPr>
                              </m:ctrlPr>
                            </m:dPr>
                            <m:e>
                              <m:sSub>
                                <m:sSubPr>
                                  <m:ctrlPr>
                                    <a:rPr lang="en-US" b="0" i="1" smtClean="0">
                                      <a:latin typeface="Cambria Math"/>
                                    </a:rPr>
                                  </m:ctrlPr>
                                </m:sSubPr>
                                <m:e>
                                  <m:r>
                                    <a:rPr lang="en-US" b="0" i="1" smtClean="0">
                                      <a:latin typeface="Cambria Math"/>
                                    </a:rPr>
                                    <m:t>𝑝</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a:rPr lang="en-US" b="0" i="1" smtClean="0">
                                      <a:latin typeface="Cambria Math"/>
                                    </a:rPr>
                                    <m:t>𝑝</m:t>
                                  </m:r>
                                </m:e>
                                <m:sub>
                                  <m:r>
                                    <a:rPr lang="en-US" b="0" i="1" smtClean="0">
                                      <a:latin typeface="Cambria Math"/>
                                    </a:rPr>
                                    <m:t>2</m:t>
                                  </m:r>
                                </m:sub>
                              </m:sSub>
                            </m:e>
                          </m:d>
                        </m:e>
                        <m:sup>
                          <m:r>
                            <a:rPr lang="en-US" b="0" i="1" smtClean="0">
                              <a:latin typeface="Cambria Math"/>
                            </a:rPr>
                            <m:t>2</m:t>
                          </m:r>
                        </m:sup>
                      </m:sSup>
                    </m:oMath>
                  </m:oMathPara>
                </a14:m>
                <a:endParaRPr lang="en-GB" dirty="0"/>
              </a:p>
            </p:txBody>
          </p:sp>
        </mc:Choice>
        <mc:Fallback xmlns="">
          <p:sp>
            <p:nvSpPr>
              <p:cNvPr id="22" name="TextBox 21"/>
              <p:cNvSpPr txBox="1">
                <a:spLocks noRot="1" noChangeAspect="1" noMove="1" noResize="1" noEditPoints="1" noAdjustHandles="1" noChangeArrowheads="1" noChangeShapeType="1" noTextEdit="1"/>
              </p:cNvSpPr>
              <p:nvPr/>
            </p:nvSpPr>
            <p:spPr>
              <a:xfrm>
                <a:off x="1045542" y="1636066"/>
                <a:ext cx="1850058" cy="369332"/>
              </a:xfrm>
              <a:prstGeom prst="rect">
                <a:avLst/>
              </a:prstGeom>
              <a:blipFill rotWithShape="1">
                <a:blip r:embed="rId6"/>
                <a:stretch>
                  <a:fillRect b="-49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2514600" y="5350864"/>
                <a:ext cx="1706685"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solidFill>
                                <a:srgbClr val="7030A0"/>
                              </a:solidFill>
                              <a:latin typeface="Cambria Math"/>
                            </a:rPr>
                          </m:ctrlPr>
                        </m:sSubPr>
                        <m:e>
                          <m:r>
                            <a:rPr lang="en-US" sz="3200" i="1">
                              <a:solidFill>
                                <a:srgbClr val="7030A0"/>
                              </a:solidFill>
                              <a:latin typeface="Cambria Math"/>
                            </a:rPr>
                            <m:t>𝑐</m:t>
                          </m:r>
                        </m:e>
                        <m:sub>
                          <m:r>
                            <a:rPr lang="en-US" sz="3200" b="0" i="1" smtClean="0">
                              <a:solidFill>
                                <a:srgbClr val="7030A0"/>
                              </a:solidFill>
                              <a:latin typeface="Cambria Math"/>
                            </a:rPr>
                            <m:t>𝑠𝑠</m:t>
                          </m:r>
                        </m:sub>
                      </m:sSub>
                      <m:r>
                        <a:rPr lang="en-US" sz="3200" b="0" i="1" smtClean="0">
                          <a:latin typeface="Cambria Math"/>
                        </a:rPr>
                        <m:t>&gt;0 ,</m:t>
                      </m:r>
                    </m:oMath>
                  </m:oMathPara>
                </a14:m>
                <a:endParaRPr lang="en-GB" sz="3200" dirty="0"/>
              </a:p>
            </p:txBody>
          </p:sp>
        </mc:Choice>
        <mc:Fallback xmlns="">
          <p:sp>
            <p:nvSpPr>
              <p:cNvPr id="25" name="Rectangle 24"/>
              <p:cNvSpPr>
                <a:spLocks noRot="1" noChangeAspect="1" noMove="1" noResize="1" noEditPoints="1" noAdjustHandles="1" noChangeArrowheads="1" noChangeShapeType="1" noTextEdit="1"/>
              </p:cNvSpPr>
              <p:nvPr/>
            </p:nvSpPr>
            <p:spPr>
              <a:xfrm>
                <a:off x="2514600" y="5350864"/>
                <a:ext cx="1706685" cy="58477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Rectangle 25"/>
              <p:cNvSpPr/>
              <p:nvPr/>
            </p:nvSpPr>
            <p:spPr>
              <a:xfrm>
                <a:off x="5158059" y="5350864"/>
                <a:ext cx="1753429"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solidFill>
                                <a:srgbClr val="C00000"/>
                              </a:solidFill>
                              <a:latin typeface="Cambria Math"/>
                            </a:rPr>
                          </m:ctrlPr>
                        </m:sSubPr>
                        <m:e>
                          <m:r>
                            <a:rPr lang="en-US" sz="3200" i="1">
                              <a:solidFill>
                                <a:srgbClr val="C00000"/>
                              </a:solidFill>
                              <a:latin typeface="Cambria Math"/>
                            </a:rPr>
                            <m:t>𝑐</m:t>
                          </m:r>
                        </m:e>
                        <m:sub>
                          <m:r>
                            <a:rPr lang="en-US" sz="3200" b="0" i="1" smtClean="0">
                              <a:solidFill>
                                <a:srgbClr val="C00000"/>
                              </a:solidFill>
                              <a:latin typeface="Cambria Math"/>
                            </a:rPr>
                            <m:t>𝑠𝑠𝑡</m:t>
                          </m:r>
                        </m:sub>
                      </m:sSub>
                      <m:r>
                        <a:rPr lang="en-US" sz="3200" b="0" i="1" smtClean="0">
                          <a:solidFill>
                            <a:srgbClr val="C00000"/>
                          </a:solidFill>
                          <a:latin typeface="Cambria Math"/>
                        </a:rPr>
                        <m:t> </m:t>
                      </m:r>
                      <m:r>
                        <a:rPr lang="en-US" sz="3200" b="0" i="1" smtClean="0">
                          <a:solidFill>
                            <a:schemeClr val="tx2">
                              <a:lumMod val="50000"/>
                            </a:schemeClr>
                          </a:solidFill>
                          <a:latin typeface="Cambria Math"/>
                        </a:rPr>
                        <m:t>≳</m:t>
                      </m:r>
                      <m:r>
                        <a:rPr lang="en-US" sz="3200" b="0" i="1" smtClean="0">
                          <a:solidFill>
                            <a:schemeClr val="tx1"/>
                          </a:solidFill>
                          <a:latin typeface="Cambria Math"/>
                        </a:rPr>
                        <m:t>0</m:t>
                      </m:r>
                    </m:oMath>
                  </m:oMathPara>
                </a14:m>
                <a:endParaRPr lang="en-GB" sz="3200" dirty="0"/>
              </a:p>
            </p:txBody>
          </p:sp>
        </mc:Choice>
        <mc:Fallback xmlns="">
          <p:sp>
            <p:nvSpPr>
              <p:cNvPr id="26" name="Rectangle 25"/>
              <p:cNvSpPr>
                <a:spLocks noRot="1" noChangeAspect="1" noMove="1" noResize="1" noEditPoints="1" noAdjustHandles="1" noChangeArrowheads="1" noChangeShapeType="1" noTextEdit="1"/>
              </p:cNvSpPr>
              <p:nvPr/>
            </p:nvSpPr>
            <p:spPr>
              <a:xfrm>
                <a:off x="5158059" y="5350864"/>
                <a:ext cx="1753429" cy="584775"/>
              </a:xfrm>
              <a:prstGeom prst="rect">
                <a:avLst/>
              </a:prstGeom>
              <a:blipFill rotWithShape="1">
                <a:blip r:embed="rId8"/>
                <a:stretch>
                  <a:fillRect/>
                </a:stretch>
              </a:blipFill>
            </p:spPr>
            <p:txBody>
              <a:bodyPr/>
              <a:lstStyle/>
              <a:p>
                <a:r>
                  <a:rPr lang="en-GB">
                    <a:noFill/>
                  </a:rPr>
                  <a:t> </a:t>
                </a:r>
              </a:p>
            </p:txBody>
          </p:sp>
        </mc:Fallback>
      </mc:AlternateContent>
      <p:sp>
        <p:nvSpPr>
          <p:cNvPr id="27" name="Rounded Rectangle 26"/>
          <p:cNvSpPr/>
          <p:nvPr/>
        </p:nvSpPr>
        <p:spPr>
          <a:xfrm>
            <a:off x="1752600" y="5350863"/>
            <a:ext cx="5943600" cy="66893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3" name="TextBox 22"/>
              <p:cNvSpPr txBox="1"/>
              <p:nvPr/>
            </p:nvSpPr>
            <p:spPr>
              <a:xfrm>
                <a:off x="3504918" y="909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3504918" y="909934"/>
                <a:ext cx="432618" cy="4616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3505200" y="2433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3505200" y="2433934"/>
                <a:ext cx="432618"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5410200" y="909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5410200" y="909935"/>
                <a:ext cx="432618" cy="461665"/>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5410482" y="2433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9" name="TextBox 28"/>
              <p:cNvSpPr txBox="1">
                <a:spLocks noRot="1" noChangeAspect="1" noMove="1" noResize="1" noEditPoints="1" noAdjustHandles="1" noChangeArrowheads="1" noChangeShapeType="1" noTextEdit="1"/>
              </p:cNvSpPr>
              <p:nvPr/>
            </p:nvSpPr>
            <p:spPr>
              <a:xfrm>
                <a:off x="5410482" y="2433935"/>
                <a:ext cx="432618" cy="461665"/>
              </a:xfrm>
              <a:prstGeom prst="rect">
                <a:avLst/>
              </a:prstGeom>
              <a:blipFill rotWithShape="1">
                <a:blip r:embed="rId12"/>
                <a:stretch>
                  <a:fillRect/>
                </a:stretch>
              </a:blipFill>
            </p:spPr>
            <p:txBody>
              <a:bodyPr/>
              <a:lstStyle/>
              <a:p>
                <a:r>
                  <a:rPr lang="en-GB">
                    <a:noFill/>
                  </a:rPr>
                  <a:t> </a:t>
                </a:r>
              </a:p>
            </p:txBody>
          </p:sp>
        </mc:Fallback>
      </mc:AlternateContent>
      <p:sp>
        <p:nvSpPr>
          <p:cNvPr id="30" name="TextBox 29"/>
          <p:cNvSpPr txBox="1"/>
          <p:nvPr/>
        </p:nvSpPr>
        <p:spPr>
          <a:xfrm>
            <a:off x="1600200" y="4277380"/>
            <a:ext cx="5162888" cy="523220"/>
          </a:xfrm>
          <a:prstGeom prst="rect">
            <a:avLst/>
          </a:prstGeom>
          <a:noFill/>
        </p:spPr>
        <p:txBody>
          <a:bodyPr wrap="none" rtlCol="0">
            <a:spAutoFit/>
          </a:bodyPr>
          <a:lstStyle/>
          <a:p>
            <a:pPr algn="ctr"/>
            <a:r>
              <a:rPr lang="en-US" sz="2800" dirty="0" smtClean="0">
                <a:latin typeface="Malgun Gothic" panose="020B0503020000020004" pitchFamily="34" charset="-127"/>
                <a:ea typeface="Malgun Gothic" panose="020B0503020000020004" pitchFamily="34" charset="-127"/>
              </a:rPr>
              <a:t>Unitarity, Causality, Locality of </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2" name="TextBox 31"/>
              <p:cNvSpPr txBox="1"/>
              <p:nvPr/>
            </p:nvSpPr>
            <p:spPr>
              <a:xfrm>
                <a:off x="5562600" y="12030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3</m:t>
                          </m:r>
                        </m:sub>
                      </m:sSub>
                    </m:oMath>
                  </m:oMathPara>
                </a14:m>
                <a:endParaRPr lang="en-GB" sz="2400" dirty="0"/>
              </a:p>
            </p:txBody>
          </p:sp>
        </mc:Choice>
        <mc:Fallback xmlns="">
          <p:sp>
            <p:nvSpPr>
              <p:cNvPr id="32" name="TextBox 31"/>
              <p:cNvSpPr txBox="1">
                <a:spLocks noRot="1" noChangeAspect="1" noMove="1" noResize="1" noEditPoints="1" noAdjustHandles="1" noChangeArrowheads="1" noChangeShapeType="1" noTextEdit="1"/>
              </p:cNvSpPr>
              <p:nvPr/>
            </p:nvSpPr>
            <p:spPr>
              <a:xfrm>
                <a:off x="5562600" y="1203064"/>
                <a:ext cx="557973" cy="461665"/>
              </a:xfrm>
              <a:prstGeom prst="rect">
                <a:avLst/>
              </a:prstGeom>
              <a:blipFill rotWithShape="1">
                <a:blip r:embed="rId13"/>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5562600" y="2041264"/>
                <a:ext cx="55572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4</m:t>
                          </m:r>
                        </m:sub>
                      </m:sSub>
                    </m:oMath>
                  </m:oMathPara>
                </a14:m>
                <a:endParaRPr lang="en-GB" sz="2400" dirty="0"/>
              </a:p>
            </p:txBody>
          </p:sp>
        </mc:Choice>
        <mc:Fallback xmlns="">
          <p:sp>
            <p:nvSpPr>
              <p:cNvPr id="33" name="TextBox 32"/>
              <p:cNvSpPr txBox="1">
                <a:spLocks noRot="1" noChangeAspect="1" noMove="1" noResize="1" noEditPoints="1" noAdjustHandles="1" noChangeArrowheads="1" noChangeShapeType="1" noTextEdit="1"/>
              </p:cNvSpPr>
              <p:nvPr/>
            </p:nvSpPr>
            <p:spPr>
              <a:xfrm>
                <a:off x="5562600" y="2041264"/>
                <a:ext cx="555729" cy="461665"/>
              </a:xfrm>
              <a:prstGeom prst="rect">
                <a:avLst/>
              </a:prstGeom>
              <a:blipFill rotWithShape="1">
                <a:blip r:embed="rId14"/>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4" name="TextBox 33"/>
              <p:cNvSpPr txBox="1"/>
              <p:nvPr/>
            </p:nvSpPr>
            <p:spPr>
              <a:xfrm>
                <a:off x="1066800" y="2885117"/>
                <a:ext cx="7081939" cy="107728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latin typeface="Cambria Math"/>
                            </a:rPr>
                          </m:ctrlPr>
                        </m:sSubPr>
                        <m:e>
                          <m:r>
                            <a:rPr lang="en-US" sz="3200" b="0" i="1" smtClean="0">
                              <a:latin typeface="Cambria Math"/>
                            </a:rPr>
                            <m:t>𝐴</m:t>
                          </m:r>
                        </m:e>
                        <m:sub>
                          <m:r>
                            <a:rPr lang="en-US" sz="3200" b="0" i="1" smtClean="0">
                              <a:latin typeface="Cambria Math"/>
                            </a:rPr>
                            <m:t>𝐸𝐹𝑇</m:t>
                          </m:r>
                        </m:sub>
                      </m:sSub>
                      <m:d>
                        <m:dPr>
                          <m:ctrlPr>
                            <a:rPr lang="en-US" sz="3200" b="0" i="1" smtClean="0">
                              <a:latin typeface="Cambria Math"/>
                            </a:rPr>
                          </m:ctrlPr>
                        </m:dPr>
                        <m:e>
                          <m:r>
                            <a:rPr lang="en-US" sz="3200" b="0" i="1" smtClean="0">
                              <a:latin typeface="Cambria Math"/>
                            </a:rPr>
                            <m:t>𝑠</m:t>
                          </m:r>
                          <m:r>
                            <a:rPr lang="en-US" sz="3200" b="0" i="1" smtClean="0">
                              <a:latin typeface="Cambria Math"/>
                            </a:rPr>
                            <m:t>,</m:t>
                          </m:r>
                          <m:r>
                            <a:rPr lang="en-US" sz="3200" b="0" i="1" smtClean="0">
                              <a:latin typeface="Cambria Math"/>
                            </a:rPr>
                            <m:t>𝑡</m:t>
                          </m:r>
                        </m:e>
                      </m:d>
                      <m:r>
                        <a:rPr lang="en-US" sz="3200" b="0" i="1" smtClean="0">
                          <a:latin typeface="Cambria Math"/>
                        </a:rPr>
                        <m:t>=</m:t>
                      </m:r>
                      <m:sSub>
                        <m:sSubPr>
                          <m:ctrlPr>
                            <a:rPr lang="en-US" sz="3200" b="0" i="1" smtClean="0">
                              <a:latin typeface="Cambria Math"/>
                            </a:rPr>
                          </m:ctrlPr>
                        </m:sSubPr>
                        <m:e>
                          <m:r>
                            <a:rPr lang="en-US" sz="3200" b="0" i="1" smtClean="0">
                              <a:latin typeface="Cambria Math"/>
                            </a:rPr>
                            <m:t>𝑐</m:t>
                          </m:r>
                        </m:e>
                        <m:sub>
                          <m:r>
                            <a:rPr lang="en-US" sz="3200" b="0" i="1" smtClean="0">
                              <a:latin typeface="Cambria Math"/>
                            </a:rPr>
                            <m:t>0</m:t>
                          </m:r>
                        </m:sub>
                      </m:sSub>
                      <m:r>
                        <a:rPr lang="en-US" sz="3200" b="0" i="1" smtClean="0">
                          <a:latin typeface="Cambria Math"/>
                        </a:rPr>
                        <m:t>+</m:t>
                      </m:r>
                      <m:sSub>
                        <m:sSubPr>
                          <m:ctrlPr>
                            <a:rPr lang="en-US" sz="3200" b="0" i="1" smtClean="0">
                              <a:solidFill>
                                <a:srgbClr val="7030A0"/>
                              </a:solidFill>
                              <a:latin typeface="Cambria Math"/>
                            </a:rPr>
                          </m:ctrlPr>
                        </m:sSubPr>
                        <m:e>
                          <m:r>
                            <a:rPr lang="en-US" sz="3200" b="0" i="1" smtClean="0">
                              <a:solidFill>
                                <a:srgbClr val="7030A0"/>
                              </a:solidFill>
                              <a:latin typeface="Cambria Math"/>
                            </a:rPr>
                            <m:t>𝑐</m:t>
                          </m:r>
                        </m:e>
                        <m:sub>
                          <m:r>
                            <a:rPr lang="en-US" sz="3200" b="0" i="1" smtClean="0">
                              <a:solidFill>
                                <a:srgbClr val="7030A0"/>
                              </a:solidFill>
                              <a:latin typeface="Cambria Math"/>
                            </a:rPr>
                            <m:t>𝑠𝑠</m:t>
                          </m:r>
                        </m:sub>
                      </m:sSub>
                      <m:f>
                        <m:fPr>
                          <m:ctrlPr>
                            <a:rPr lang="en-US" sz="3200" b="0" i="1" smtClean="0">
                              <a:latin typeface="Cambria Math"/>
                            </a:rPr>
                          </m:ctrlPr>
                        </m:fPr>
                        <m:num>
                          <m:sSup>
                            <m:sSupPr>
                              <m:ctrlPr>
                                <a:rPr lang="en-US" sz="3200" b="0" i="1" smtClean="0">
                                  <a:latin typeface="Cambria Math"/>
                                </a:rPr>
                              </m:ctrlPr>
                            </m:sSupPr>
                            <m:e>
                              <m:r>
                                <a:rPr lang="en-US" sz="3200" b="0" i="1" smtClean="0">
                                  <a:latin typeface="Cambria Math"/>
                                </a:rPr>
                                <m:t>𝑠</m:t>
                              </m:r>
                            </m:e>
                            <m:sup>
                              <m:r>
                                <a:rPr lang="en-US" sz="3200" b="0" i="1" smtClean="0">
                                  <a:latin typeface="Cambria Math"/>
                                </a:rPr>
                                <m:t>2</m:t>
                              </m:r>
                            </m:sup>
                          </m:sSup>
                        </m:num>
                        <m:den>
                          <m:sSup>
                            <m:sSupPr>
                              <m:ctrlPr>
                                <a:rPr lang="en-US" sz="3200" b="0" i="1" smtClean="0">
                                  <a:latin typeface="Cambria Math"/>
                                </a:rPr>
                              </m:ctrlPr>
                            </m:sSupPr>
                            <m:e>
                              <m:r>
                                <a:rPr lang="en-US" sz="3200" b="0" i="1" smtClean="0">
                                  <a:latin typeface="Cambria Math"/>
                                </a:rPr>
                                <m:t>𝑀</m:t>
                              </m:r>
                            </m:e>
                            <m:sup>
                              <m:r>
                                <a:rPr lang="en-US" sz="3200" b="0" i="1" smtClean="0">
                                  <a:latin typeface="Cambria Math"/>
                                </a:rPr>
                                <m:t>4</m:t>
                              </m:r>
                            </m:sup>
                          </m:sSup>
                        </m:den>
                      </m:f>
                      <m:r>
                        <a:rPr lang="en-US" sz="3200" b="0" i="1" smtClean="0">
                          <a:latin typeface="Cambria Math"/>
                        </a:rPr>
                        <m:t>+</m:t>
                      </m:r>
                      <m:sSub>
                        <m:sSubPr>
                          <m:ctrlPr>
                            <a:rPr lang="en-US" sz="3200" b="0" i="1" smtClean="0">
                              <a:solidFill>
                                <a:srgbClr val="C00000"/>
                              </a:solidFill>
                              <a:latin typeface="Cambria Math"/>
                            </a:rPr>
                          </m:ctrlPr>
                        </m:sSubPr>
                        <m:e>
                          <m:r>
                            <a:rPr lang="en-US" sz="3200" b="0" i="1" smtClean="0">
                              <a:solidFill>
                                <a:srgbClr val="C00000"/>
                              </a:solidFill>
                              <a:latin typeface="Cambria Math"/>
                            </a:rPr>
                            <m:t>𝑐</m:t>
                          </m:r>
                        </m:e>
                        <m:sub>
                          <m:r>
                            <a:rPr lang="en-US" sz="3200" b="0" i="1" smtClean="0">
                              <a:solidFill>
                                <a:srgbClr val="C00000"/>
                              </a:solidFill>
                              <a:latin typeface="Cambria Math"/>
                            </a:rPr>
                            <m:t>𝑠𝑠𝑡</m:t>
                          </m:r>
                        </m:sub>
                      </m:sSub>
                      <m:f>
                        <m:fPr>
                          <m:ctrlPr>
                            <a:rPr lang="en-US" sz="3200" i="1">
                              <a:latin typeface="Cambria Math"/>
                            </a:rPr>
                          </m:ctrlPr>
                        </m:fPr>
                        <m:num>
                          <m:sSup>
                            <m:sSupPr>
                              <m:ctrlPr>
                                <a:rPr lang="en-US" sz="3200" b="0" i="1" smtClean="0">
                                  <a:latin typeface="Cambria Math"/>
                                </a:rPr>
                              </m:ctrlPr>
                            </m:sSupPr>
                            <m:e>
                              <m:r>
                                <a:rPr lang="en-US" sz="3200" i="1">
                                  <a:latin typeface="Cambria Math"/>
                                </a:rPr>
                                <m:t>𝑠</m:t>
                              </m:r>
                            </m:e>
                            <m:sup>
                              <m:r>
                                <a:rPr lang="en-US" sz="3200" b="0" i="1" smtClean="0">
                                  <a:latin typeface="Cambria Math"/>
                                </a:rPr>
                                <m:t>2</m:t>
                              </m:r>
                            </m:sup>
                          </m:sSup>
                          <m:r>
                            <a:rPr lang="en-US" sz="3200" b="0" i="1" smtClean="0">
                              <a:latin typeface="Cambria Math"/>
                            </a:rPr>
                            <m:t>𝑡</m:t>
                          </m:r>
                        </m:num>
                        <m:den>
                          <m:sSup>
                            <m:sSupPr>
                              <m:ctrlPr>
                                <a:rPr lang="en-US" sz="3200" b="0" i="1" smtClean="0">
                                  <a:latin typeface="Cambria Math"/>
                                </a:rPr>
                              </m:ctrlPr>
                            </m:sSupPr>
                            <m:e>
                              <m:r>
                                <a:rPr lang="en-US" sz="3200" b="0" i="1" smtClean="0">
                                  <a:latin typeface="Cambria Math"/>
                                </a:rPr>
                                <m:t>𝑀</m:t>
                              </m:r>
                            </m:e>
                            <m:sup>
                              <m:r>
                                <a:rPr lang="en-US" sz="3200" b="0" i="1" smtClean="0">
                                  <a:latin typeface="Cambria Math"/>
                                </a:rPr>
                                <m:t>6</m:t>
                              </m:r>
                            </m:sup>
                          </m:sSup>
                        </m:den>
                      </m:f>
                      <m:r>
                        <a:rPr lang="en-US" sz="3200" b="0" i="1" smtClean="0">
                          <a:latin typeface="Cambria Math"/>
                        </a:rPr>
                        <m:t>+…</m:t>
                      </m:r>
                    </m:oMath>
                  </m:oMathPara>
                </a14:m>
                <a:endParaRPr lang="en-GB" sz="3200" dirty="0"/>
              </a:p>
            </p:txBody>
          </p:sp>
        </mc:Choice>
        <mc:Fallback xmlns="">
          <p:sp>
            <p:nvSpPr>
              <p:cNvPr id="34" name="TextBox 33"/>
              <p:cNvSpPr txBox="1">
                <a:spLocks noRot="1" noChangeAspect="1" noMove="1" noResize="1" noEditPoints="1" noAdjustHandles="1" noChangeArrowheads="1" noChangeShapeType="1" noTextEdit="1"/>
              </p:cNvSpPr>
              <p:nvPr/>
            </p:nvSpPr>
            <p:spPr>
              <a:xfrm>
                <a:off x="1066800" y="2885117"/>
                <a:ext cx="7081939" cy="1077283"/>
              </a:xfrm>
              <a:prstGeom prst="rect">
                <a:avLst/>
              </a:prstGeom>
              <a:blipFill rotWithShape="1">
                <a:blip r:embed="rId15"/>
                <a:stretch>
                  <a:fillRect/>
                </a:stretch>
              </a:blipFill>
            </p:spPr>
            <p:txBody>
              <a:bodyPr/>
              <a:lstStyle/>
              <a:p>
                <a:r>
                  <a:rPr lang="en-GB">
                    <a:noFill/>
                  </a:rPr>
                  <a:t> </a:t>
                </a:r>
              </a:p>
            </p:txBody>
          </p:sp>
        </mc:Fallback>
      </mc:AlternateContent>
      <p:sp>
        <p:nvSpPr>
          <p:cNvPr id="54" name="Left Brace 53"/>
          <p:cNvSpPr/>
          <p:nvPr/>
        </p:nvSpPr>
        <p:spPr>
          <a:xfrm rot="5400000">
            <a:off x="4520828" y="-127372"/>
            <a:ext cx="238607" cy="1997336"/>
          </a:xfrm>
          <a:prstGeom prst="leftBrace">
            <a:avLst>
              <a:gd name="adj1" fmla="val 58482"/>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5" name="TextBox 54"/>
              <p:cNvSpPr txBox="1"/>
              <p:nvPr/>
            </p:nvSpPr>
            <p:spPr>
              <a:xfrm>
                <a:off x="3810000" y="381000"/>
                <a:ext cx="189994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𝑡</m:t>
                      </m:r>
                      <m:r>
                        <a:rPr lang="en-US" b="0" i="1" smtClean="0">
                          <a:latin typeface="Cambria Math"/>
                        </a:rPr>
                        <m:t>=−</m:t>
                      </m:r>
                      <m:sSup>
                        <m:sSupPr>
                          <m:ctrlPr>
                            <a:rPr lang="en-US" b="0" i="1" smtClean="0">
                              <a:latin typeface="Cambria Math"/>
                            </a:rPr>
                          </m:ctrlPr>
                        </m:sSupPr>
                        <m:e>
                          <m:d>
                            <m:dPr>
                              <m:ctrlPr>
                                <a:rPr lang="en-US" b="0" i="1" smtClean="0">
                                  <a:latin typeface="Cambria Math"/>
                                </a:rPr>
                              </m:ctrlPr>
                            </m:dPr>
                            <m:e>
                              <m:sSub>
                                <m:sSubPr>
                                  <m:ctrlPr>
                                    <a:rPr lang="en-US" b="0" i="1" smtClean="0">
                                      <a:latin typeface="Cambria Math"/>
                                    </a:rPr>
                                  </m:ctrlPr>
                                </m:sSubPr>
                                <m:e>
                                  <m:r>
                                    <a:rPr lang="en-US" b="0" i="1" smtClean="0">
                                      <a:latin typeface="Cambria Math"/>
                                    </a:rPr>
                                    <m:t>𝑝</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a:rPr lang="en-US" b="0" i="1" smtClean="0">
                                      <a:latin typeface="Cambria Math"/>
                                    </a:rPr>
                                    <m:t>𝑝</m:t>
                                  </m:r>
                                </m:e>
                                <m:sub>
                                  <m:r>
                                    <a:rPr lang="en-US" b="0" i="1" smtClean="0">
                                      <a:latin typeface="Cambria Math"/>
                                    </a:rPr>
                                    <m:t>3</m:t>
                                  </m:r>
                                </m:sub>
                              </m:sSub>
                            </m:e>
                          </m:d>
                        </m:e>
                        <m:sup>
                          <m:r>
                            <a:rPr lang="en-US" b="0" i="1" smtClean="0">
                              <a:latin typeface="Cambria Math"/>
                            </a:rPr>
                            <m:t>2</m:t>
                          </m:r>
                        </m:sup>
                      </m:sSup>
                    </m:oMath>
                  </m:oMathPara>
                </a14:m>
                <a:endParaRPr lang="en-GB" dirty="0"/>
              </a:p>
            </p:txBody>
          </p:sp>
        </mc:Choice>
        <mc:Fallback xmlns="">
          <p:sp>
            <p:nvSpPr>
              <p:cNvPr id="55" name="TextBox 54"/>
              <p:cNvSpPr txBox="1">
                <a:spLocks noRot="1" noChangeAspect="1" noMove="1" noResize="1" noEditPoints="1" noAdjustHandles="1" noChangeArrowheads="1" noChangeShapeType="1" noTextEdit="1"/>
              </p:cNvSpPr>
              <p:nvPr/>
            </p:nvSpPr>
            <p:spPr>
              <a:xfrm>
                <a:off x="3810000" y="381000"/>
                <a:ext cx="1899943" cy="369332"/>
              </a:xfrm>
              <a:prstGeom prst="rect">
                <a:avLst/>
              </a:prstGeom>
              <a:blipFill rotWithShape="1">
                <a:blip r:embed="rId16"/>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rot="5400000">
                <a:off x="4291015" y="4741723"/>
                <a:ext cx="633507"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7" name="TextBox 6"/>
              <p:cNvSpPr txBox="1">
                <a:spLocks noRot="1" noChangeAspect="1" noMove="1" noResize="1" noEditPoints="1" noAdjustHandles="1" noChangeArrowheads="1" noChangeShapeType="1" noTextEdit="1"/>
              </p:cNvSpPr>
              <p:nvPr/>
            </p:nvSpPr>
            <p:spPr>
              <a:xfrm rot="5400000">
                <a:off x="4291015" y="4741723"/>
                <a:ext cx="633507" cy="584775"/>
              </a:xfrm>
              <a:prstGeom prst="rect">
                <a:avLst/>
              </a:prstGeom>
              <a:blipFill rotWithShape="1">
                <a:blip r:embed="rId17"/>
                <a:stretch>
                  <a:fillRect/>
                </a:stretch>
              </a:blipFill>
            </p:spPr>
            <p:txBody>
              <a:bodyPr/>
              <a:lstStyle/>
              <a:p>
                <a:r>
                  <a:rPr lang="en-GB">
                    <a:noFill/>
                  </a:rPr>
                  <a:t> </a:t>
                </a:r>
              </a:p>
            </p:txBody>
          </p:sp>
        </mc:Fallback>
      </mc:AlternateContent>
      <p:pic>
        <p:nvPicPr>
          <p:cNvPr id="57" name="Picture 7" descr="https://upload.wikimedia.org/wikipedia/commons/thumb/7/75/Mandelstam.svg/298px-Mandelstam.svg.png"/>
          <p:cNvPicPr>
            <a:picLocks noChangeAspect="1" noChangeArrowheads="1"/>
          </p:cNvPicPr>
          <p:nvPr/>
        </p:nvPicPr>
        <p:blipFill rotWithShape="1">
          <a:blip r:embed="rId3">
            <a:extLst>
              <a:ext uri="{28A0092B-C50C-407E-A947-70E740481C1C}">
                <a14:useLocalDpi xmlns:a14="http://schemas.microsoft.com/office/drawing/2010/main" val="0"/>
              </a:ext>
            </a:extLst>
          </a:blip>
          <a:srcRect l="32587" t="29968" r="33706" b="27844"/>
          <a:stretch/>
        </p:blipFill>
        <p:spPr bwMode="auto">
          <a:xfrm>
            <a:off x="6763088" y="4211444"/>
            <a:ext cx="755280" cy="76427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4520918" y="1670168"/>
            <a:ext cx="325730" cy="461665"/>
          </a:xfrm>
          <a:prstGeom prst="rect">
            <a:avLst/>
          </a:prstGeom>
          <a:noFill/>
        </p:spPr>
        <p:txBody>
          <a:bodyPr wrap="none" rtlCol="0">
            <a:spAutoFit/>
          </a:bodyPr>
          <a:lstStyle/>
          <a:p>
            <a:r>
              <a:rPr lang="en-US" sz="2400" dirty="0" smtClean="0">
                <a:solidFill>
                  <a:schemeClr val="bg1">
                    <a:lumMod val="50000"/>
                  </a:schemeClr>
                </a:solidFill>
                <a:latin typeface="Malgun Gothic" panose="020B0503020000020004" pitchFamily="34" charset="-127"/>
                <a:ea typeface="Malgun Gothic" panose="020B0503020000020004" pitchFamily="34" charset="-127"/>
              </a:rPr>
              <a:t>?</a:t>
            </a:r>
            <a:endParaRPr lang="en-GB" sz="2400" dirty="0">
              <a:solidFill>
                <a:schemeClr val="bg1">
                  <a:lumMod val="50000"/>
                </a:schemeClr>
              </a:solidFill>
              <a:latin typeface="Malgun Gothic" panose="020B0503020000020004" pitchFamily="34" charset="-127"/>
              <a:ea typeface="Malgun Gothic" panose="020B0503020000020004" pitchFamily="34" charset="-127"/>
            </a:endParaRPr>
          </a:p>
        </p:txBody>
      </p:sp>
      <p:sp>
        <p:nvSpPr>
          <p:cNvPr id="62" name="TextBox 61"/>
          <p:cNvSpPr txBox="1"/>
          <p:nvPr/>
        </p:nvSpPr>
        <p:spPr>
          <a:xfrm>
            <a:off x="6989470" y="4338935"/>
            <a:ext cx="325730" cy="461665"/>
          </a:xfrm>
          <a:prstGeom prst="rect">
            <a:avLst/>
          </a:prstGeom>
          <a:noFill/>
        </p:spPr>
        <p:txBody>
          <a:bodyPr wrap="none" rtlCol="0">
            <a:spAutoFit/>
          </a:bodyPr>
          <a:lstStyle/>
          <a:p>
            <a:r>
              <a:rPr lang="en-US" sz="2400" dirty="0" smtClean="0">
                <a:solidFill>
                  <a:schemeClr val="bg1">
                    <a:lumMod val="50000"/>
                  </a:schemeClr>
                </a:solidFill>
                <a:latin typeface="Malgun Gothic" panose="020B0503020000020004" pitchFamily="34" charset="-127"/>
                <a:ea typeface="Malgun Gothic" panose="020B0503020000020004" pitchFamily="34" charset="-127"/>
              </a:rPr>
              <a:t>?</a:t>
            </a:r>
            <a:endParaRPr lang="en-GB" sz="2400" dirty="0">
              <a:solidFill>
                <a:schemeClr val="bg1">
                  <a:lumMod val="50000"/>
                </a:schemeClr>
              </a:solidFill>
              <a:latin typeface="Malgun Gothic" panose="020B0503020000020004" pitchFamily="34" charset="-127"/>
              <a:ea typeface="Malgun Gothic" panose="020B0503020000020004" pitchFamily="34" charset="-127"/>
            </a:endParaRPr>
          </a:p>
        </p:txBody>
      </p:sp>
      <p:sp>
        <p:nvSpPr>
          <p:cNvPr id="31"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35" name="Rectangle 34"/>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7152992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9" name="Rectangle 8"/>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701334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6"/>
                <a:stretch>
                  <a:fillRect/>
                </a:stretch>
              </a:blipFill>
            </p:spPr>
            <p:txBody>
              <a:bodyPr/>
              <a:lstStyle/>
              <a:p>
                <a:r>
                  <a:rPr lang="en-GB">
                    <a:noFill/>
                  </a:rPr>
                  <a:t> </a:t>
                </a:r>
              </a:p>
            </p:txBody>
          </p:sp>
        </mc:Fallback>
      </mc:AlternateContent>
      <p:sp>
        <p:nvSpPr>
          <p:cNvPr id="14" name="TextBox 13"/>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21"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2" name="Rectangle 21"/>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07428646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7"/>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8"/>
                <a:stretch>
                  <a:fillRect/>
                </a:stretch>
              </a:blipFill>
            </p:spPr>
            <p:txBody>
              <a:bodyPr/>
              <a:lstStyle/>
              <a:p>
                <a:r>
                  <a:rPr lang="en-GB">
                    <a:noFill/>
                  </a:rPr>
                  <a:t> </a:t>
                </a:r>
              </a:p>
            </p:txBody>
          </p:sp>
        </mc:Fallback>
      </mc:AlternateContent>
      <p:sp>
        <p:nvSpPr>
          <p:cNvPr id="21" name="TextBox 20"/>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22"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23" name="Rectangle 2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14310736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6"/>
                <a:stretch>
                  <a:fillRect/>
                </a:stretch>
              </a:blipFill>
            </p:spPr>
            <p:txBody>
              <a:bodyPr/>
              <a:lstStyle/>
              <a:p>
                <a:r>
                  <a:rPr lang="en-GB">
                    <a:noFill/>
                  </a:rPr>
                  <a:t> </a:t>
                </a:r>
              </a:p>
            </p:txBody>
          </p:sp>
        </mc:Fallback>
      </mc:AlternateContent>
      <p:cxnSp>
        <p:nvCxnSpPr>
          <p:cNvPr id="30" name="Straight Connector 29"/>
          <p:cNvCxnSpPr/>
          <p:nvPr/>
        </p:nvCxnSpPr>
        <p:spPr>
          <a:xfrm>
            <a:off x="7327392" y="2191980"/>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78486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486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69342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9342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7"/>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0492" y="2323609"/>
                <a:ext cx="935576" cy="6481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latin typeface="Cambria Math"/>
                              <a:ea typeface="Cambria Math"/>
                            </a:rPr>
                          </m:ctrlPr>
                        </m:fPr>
                        <m:num>
                          <m:sSup>
                            <m:sSupPr>
                              <m:ctrlPr>
                                <a:rPr lang="en-US" i="1">
                                  <a:latin typeface="Cambria Math"/>
                                  <a:ea typeface="Cambria Math" panose="02040503050406030204" pitchFamily="18" charset="0"/>
                                </a:rPr>
                              </m:ctrlPr>
                            </m:sSupPr>
                            <m:e>
                              <m:r>
                                <a:rPr lang="en-US" i="1">
                                  <a:latin typeface="Cambria Math"/>
                                  <a:ea typeface="Cambria Math" panose="02040503050406030204" pitchFamily="18" charset="0"/>
                                </a:rPr>
                                <m:t>𝑔</m:t>
                              </m:r>
                            </m:e>
                            <m:sup>
                              <m:r>
                                <a:rPr lang="en-US" i="1">
                                  <a:latin typeface="Cambria Math"/>
                                  <a:ea typeface="Cambria Math" panose="02040503050406030204" pitchFamily="18" charset="0"/>
                                </a:rPr>
                                <m:t>2</m:t>
                              </m:r>
                            </m:sup>
                          </m:sSup>
                          <m:r>
                            <a:rPr lang="en-US" i="1">
                              <a:latin typeface="Cambria Math"/>
                              <a:ea typeface="Cambria Math"/>
                            </a:rPr>
                            <m:t>𝑍</m:t>
                          </m:r>
                        </m:num>
                        <m:den>
                          <m:sSup>
                            <m:sSupPr>
                              <m:ctrlPr>
                                <a:rPr lang="en-US" i="1">
                                  <a:latin typeface="Cambria Math"/>
                                  <a:ea typeface="Cambria Math"/>
                                </a:rPr>
                              </m:ctrlPr>
                            </m:sSupPr>
                            <m:e>
                              <m:r>
                                <a:rPr lang="en-US" i="1">
                                  <a:latin typeface="Cambria Math"/>
                                  <a:ea typeface="Cambria Math"/>
                                </a:rPr>
                                <m:t>𝑀</m:t>
                              </m:r>
                            </m:e>
                            <m:sup>
                              <m:r>
                                <a:rPr lang="en-US" i="1">
                                  <a:latin typeface="Cambria Math"/>
                                  <a:ea typeface="Cambria Math"/>
                                </a:rPr>
                                <m:t>2</m:t>
                              </m:r>
                            </m:sup>
                          </m:sSup>
                          <m:r>
                            <a:rPr lang="en-US" i="1">
                              <a:latin typeface="Cambria Math"/>
                              <a:ea typeface="Cambria Math"/>
                            </a:rPr>
                            <m:t>−</m:t>
                          </m:r>
                          <m:r>
                            <a:rPr lang="en-US" i="1">
                              <a:latin typeface="Cambria Math"/>
                              <a:ea typeface="Cambria Math"/>
                            </a:rPr>
                            <m:t>𝑠</m:t>
                          </m:r>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7120492" y="2323609"/>
                <a:ext cx="935576" cy="648191"/>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6581628" y="1600200"/>
                <a:ext cx="428772"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1</m:t>
                          </m:r>
                        </m:sub>
                      </m:sSub>
                    </m:oMath>
                  </m:oMathPara>
                </a14:m>
                <a:endParaRPr lang="en-GB" sz="1600" dirty="0"/>
              </a:p>
            </p:txBody>
          </p:sp>
        </mc:Choice>
        <mc:Fallback xmlns="">
          <p:sp>
            <p:nvSpPr>
              <p:cNvPr id="33" name="TextBox 32"/>
              <p:cNvSpPr txBox="1">
                <a:spLocks noRot="1" noChangeAspect="1" noMove="1" noResize="1" noEditPoints="1" noAdjustHandles="1" noChangeArrowheads="1" noChangeShapeType="1" noTextEdit="1"/>
              </p:cNvSpPr>
              <p:nvPr/>
            </p:nvSpPr>
            <p:spPr>
              <a:xfrm>
                <a:off x="6581628" y="1600200"/>
                <a:ext cx="428772" cy="338554"/>
              </a:xfrm>
              <a:prstGeom prst="rect">
                <a:avLst/>
              </a:prstGeom>
              <a:blipFill rotWithShape="1">
                <a:blip r:embed="rId10"/>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TextBox 35"/>
              <p:cNvSpPr txBox="1"/>
              <p:nvPr/>
            </p:nvSpPr>
            <p:spPr>
              <a:xfrm>
                <a:off x="6571653" y="2357735"/>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2</m:t>
                          </m:r>
                        </m:sub>
                      </m:sSub>
                    </m:oMath>
                  </m:oMathPara>
                </a14:m>
                <a:endParaRPr lang="en-GB" sz="1600" dirty="0"/>
              </a:p>
            </p:txBody>
          </p:sp>
        </mc:Choice>
        <mc:Fallback xmlns="">
          <p:sp>
            <p:nvSpPr>
              <p:cNvPr id="36" name="TextBox 35"/>
              <p:cNvSpPr txBox="1">
                <a:spLocks noRot="1" noChangeAspect="1" noMove="1" noResize="1" noEditPoints="1" noAdjustHandles="1" noChangeArrowheads="1" noChangeShapeType="1" noTextEdit="1"/>
              </p:cNvSpPr>
              <p:nvPr/>
            </p:nvSpPr>
            <p:spPr>
              <a:xfrm>
                <a:off x="6571653" y="2357735"/>
                <a:ext cx="433517" cy="338554"/>
              </a:xfrm>
              <a:prstGeom prst="rect">
                <a:avLst/>
              </a:prstGeom>
              <a:blipFill rotWithShape="1">
                <a:blip r:embed="rId11"/>
                <a:stretch>
                  <a:fillRect b="-36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7" name="TextBox 36"/>
              <p:cNvSpPr txBox="1"/>
              <p:nvPr/>
            </p:nvSpPr>
            <p:spPr>
              <a:xfrm>
                <a:off x="8177083" y="1600200"/>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3</m:t>
                          </m:r>
                        </m:sub>
                      </m:sSub>
                    </m:oMath>
                  </m:oMathPara>
                </a14:m>
                <a:endParaRPr lang="en-GB" sz="1600" dirty="0"/>
              </a:p>
            </p:txBody>
          </p:sp>
        </mc:Choice>
        <mc:Fallback xmlns="">
          <p:sp>
            <p:nvSpPr>
              <p:cNvPr id="37" name="TextBox 36"/>
              <p:cNvSpPr txBox="1">
                <a:spLocks noRot="1" noChangeAspect="1" noMove="1" noResize="1" noEditPoints="1" noAdjustHandles="1" noChangeArrowheads="1" noChangeShapeType="1" noTextEdit="1"/>
              </p:cNvSpPr>
              <p:nvPr/>
            </p:nvSpPr>
            <p:spPr>
              <a:xfrm>
                <a:off x="8177083" y="1600200"/>
                <a:ext cx="433517" cy="338554"/>
              </a:xfrm>
              <a:prstGeom prst="rect">
                <a:avLst/>
              </a:prstGeom>
              <a:blipFill rotWithShape="1">
                <a:blip r:embed="rId12"/>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8" name="TextBox 37"/>
              <p:cNvSpPr txBox="1"/>
              <p:nvPr/>
            </p:nvSpPr>
            <p:spPr>
              <a:xfrm>
                <a:off x="8178559" y="2357735"/>
                <a:ext cx="432041"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4</m:t>
                          </m:r>
                        </m:sub>
                      </m:sSub>
                    </m:oMath>
                  </m:oMathPara>
                </a14:m>
                <a:endParaRPr lang="en-GB" sz="1600" dirty="0"/>
              </a:p>
            </p:txBody>
          </p:sp>
        </mc:Choice>
        <mc:Fallback xmlns="">
          <p:sp>
            <p:nvSpPr>
              <p:cNvPr id="38" name="TextBox 37"/>
              <p:cNvSpPr txBox="1">
                <a:spLocks noRot="1" noChangeAspect="1" noMove="1" noResize="1" noEditPoints="1" noAdjustHandles="1" noChangeArrowheads="1" noChangeShapeType="1" noTextEdit="1"/>
              </p:cNvSpPr>
              <p:nvPr/>
            </p:nvSpPr>
            <p:spPr>
              <a:xfrm>
                <a:off x="8178559" y="2357735"/>
                <a:ext cx="432041" cy="338554"/>
              </a:xfrm>
              <a:prstGeom prst="rect">
                <a:avLst/>
              </a:prstGeom>
              <a:blipFill rotWithShape="1">
                <a:blip r:embed="rId13"/>
                <a:stretch>
                  <a:fillRect b="-3636"/>
                </a:stretch>
              </a:blipFill>
            </p:spPr>
            <p:txBody>
              <a:bodyPr/>
              <a:lstStyle/>
              <a:p>
                <a:r>
                  <a:rPr lang="en-GB">
                    <a:noFill/>
                  </a:rPr>
                  <a:t> </a:t>
                </a:r>
              </a:p>
            </p:txBody>
          </p:sp>
        </mc:Fallback>
      </mc:AlternateContent>
      <p:sp>
        <p:nvSpPr>
          <p:cNvPr id="29" name="TextBox 28"/>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39"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40" name="Rectangle 39"/>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49313343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6"/>
                <a:stretch>
                  <a:fillRect/>
                </a:stretch>
              </a:blipFill>
            </p:spPr>
            <p:txBody>
              <a:bodyPr/>
              <a:lstStyle/>
              <a:p>
                <a:r>
                  <a:rPr lang="en-GB">
                    <a:noFill/>
                  </a:rPr>
                  <a:t> </a:t>
                </a:r>
              </a:p>
            </p:txBody>
          </p:sp>
        </mc:Fallback>
      </mc:AlternateContent>
      <p:cxnSp>
        <p:nvCxnSpPr>
          <p:cNvPr id="30" name="Straight Connector 29"/>
          <p:cNvCxnSpPr/>
          <p:nvPr/>
        </p:nvCxnSpPr>
        <p:spPr>
          <a:xfrm>
            <a:off x="7327392" y="2191980"/>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78486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486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69342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9342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Rectangle 39"/>
              <p:cNvSpPr/>
              <p:nvPr/>
            </p:nvSpPr>
            <p:spPr>
              <a:xfrm>
                <a:off x="152400" y="3048000"/>
                <a:ext cx="58471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0" name="Rectangle 39"/>
              <p:cNvSpPr>
                <a:spLocks noRot="1" noChangeAspect="1" noMove="1" noResize="1" noEditPoints="1" noAdjustHandles="1" noChangeArrowheads="1" noChangeShapeType="1" noTextEdit="1"/>
              </p:cNvSpPr>
              <p:nvPr/>
            </p:nvSpPr>
            <p:spPr>
              <a:xfrm>
                <a:off x="152400" y="3048000"/>
                <a:ext cx="584712" cy="400110"/>
              </a:xfrm>
              <a:prstGeom prst="rect">
                <a:avLst/>
              </a:prstGeom>
              <a:blipFill rotWithShape="1">
                <a:blip r:embed="rId9"/>
                <a:stretch>
                  <a:fillRect/>
                </a:stretch>
              </a:blipFill>
            </p:spPr>
            <p:txBody>
              <a:bodyPr/>
              <a:lstStyle/>
              <a:p>
                <a:r>
                  <a:rPr lang="en-GB">
                    <a:noFill/>
                  </a:rPr>
                  <a:t> </a:t>
                </a:r>
              </a:p>
            </p:txBody>
          </p:sp>
        </mc:Fallback>
      </mc:AlternateContent>
      <p:cxnSp>
        <p:nvCxnSpPr>
          <p:cNvPr id="43" name="Straight Connector 42"/>
          <p:cNvCxnSpPr/>
          <p:nvPr/>
        </p:nvCxnSpPr>
        <p:spPr>
          <a:xfrm>
            <a:off x="1415153" y="4538940"/>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4" name="Rectangle 43"/>
              <p:cNvSpPr/>
              <p:nvPr/>
            </p:nvSpPr>
            <p:spPr>
              <a:xfrm>
                <a:off x="1295400" y="4648200"/>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4" name="Rectangle 43"/>
              <p:cNvSpPr>
                <a:spLocks noRot="1" noChangeAspect="1" noMove="1" noResize="1" noEditPoints="1" noAdjustHandles="1" noChangeArrowheads="1" noChangeShapeType="1" noTextEdit="1"/>
              </p:cNvSpPr>
              <p:nvPr/>
            </p:nvSpPr>
            <p:spPr>
              <a:xfrm>
                <a:off x="1295400" y="4648200"/>
                <a:ext cx="1153906" cy="722377"/>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1611106" y="34290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45" name="Rectangle 44"/>
              <p:cNvSpPr>
                <a:spLocks noRot="1" noChangeAspect="1" noMove="1" noResize="1" noEditPoints="1" noAdjustHandles="1" noChangeArrowheads="1" noChangeShapeType="1" noTextEdit="1"/>
              </p:cNvSpPr>
              <p:nvPr/>
            </p:nvSpPr>
            <p:spPr>
              <a:xfrm>
                <a:off x="1611106" y="3429000"/>
                <a:ext cx="560602" cy="584775"/>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9"/>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0492" y="2323609"/>
                <a:ext cx="935576" cy="6481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latin typeface="Cambria Math"/>
                              <a:ea typeface="Cambria Math"/>
                            </a:rPr>
                          </m:ctrlPr>
                        </m:fPr>
                        <m:num>
                          <m:sSup>
                            <m:sSupPr>
                              <m:ctrlPr>
                                <a:rPr lang="en-US" i="1">
                                  <a:latin typeface="Cambria Math"/>
                                  <a:ea typeface="Cambria Math" panose="02040503050406030204" pitchFamily="18" charset="0"/>
                                </a:rPr>
                              </m:ctrlPr>
                            </m:sSupPr>
                            <m:e>
                              <m:r>
                                <a:rPr lang="en-US" i="1">
                                  <a:latin typeface="Cambria Math"/>
                                  <a:ea typeface="Cambria Math" panose="02040503050406030204" pitchFamily="18" charset="0"/>
                                </a:rPr>
                                <m:t>𝑔</m:t>
                              </m:r>
                            </m:e>
                            <m:sup>
                              <m:r>
                                <a:rPr lang="en-US" i="1">
                                  <a:latin typeface="Cambria Math"/>
                                  <a:ea typeface="Cambria Math" panose="02040503050406030204" pitchFamily="18" charset="0"/>
                                </a:rPr>
                                <m:t>2</m:t>
                              </m:r>
                            </m:sup>
                          </m:sSup>
                          <m:r>
                            <a:rPr lang="en-US" i="1">
                              <a:latin typeface="Cambria Math"/>
                              <a:ea typeface="Cambria Math"/>
                            </a:rPr>
                            <m:t>𝑍</m:t>
                          </m:r>
                        </m:num>
                        <m:den>
                          <m:sSup>
                            <m:sSupPr>
                              <m:ctrlPr>
                                <a:rPr lang="en-US" i="1">
                                  <a:latin typeface="Cambria Math"/>
                                  <a:ea typeface="Cambria Math"/>
                                </a:rPr>
                              </m:ctrlPr>
                            </m:sSupPr>
                            <m:e>
                              <m:r>
                                <a:rPr lang="en-US" i="1">
                                  <a:latin typeface="Cambria Math"/>
                                  <a:ea typeface="Cambria Math"/>
                                </a:rPr>
                                <m:t>𝑀</m:t>
                              </m:r>
                            </m:e>
                            <m:sup>
                              <m:r>
                                <a:rPr lang="en-US" i="1">
                                  <a:latin typeface="Cambria Math"/>
                                  <a:ea typeface="Cambria Math"/>
                                </a:rPr>
                                <m:t>2</m:t>
                              </m:r>
                            </m:sup>
                          </m:sSup>
                          <m:r>
                            <a:rPr lang="en-US" i="1">
                              <a:latin typeface="Cambria Math"/>
                              <a:ea typeface="Cambria Math"/>
                            </a:rPr>
                            <m:t>−</m:t>
                          </m:r>
                          <m:r>
                            <a:rPr lang="en-US" i="1">
                              <a:latin typeface="Cambria Math"/>
                              <a:ea typeface="Cambria Math"/>
                            </a:rPr>
                            <m:t>𝑠</m:t>
                          </m:r>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7120492" y="2323609"/>
                <a:ext cx="935576" cy="648191"/>
              </a:xfrm>
              <a:prstGeom prst="rect">
                <a:avLst/>
              </a:prstGeom>
              <a:blipFill rotWithShape="1">
                <a:blip r:embed="rId13"/>
                <a:stretch>
                  <a:fillRect/>
                </a:stretch>
              </a:blipFill>
            </p:spPr>
            <p:txBody>
              <a:bodyPr/>
              <a:lstStyle/>
              <a:p>
                <a:r>
                  <a:rPr lang="en-GB">
                    <a:noFill/>
                  </a:rPr>
                  <a:t> </a:t>
                </a:r>
              </a:p>
            </p:txBody>
          </p:sp>
        </mc:Fallback>
      </mc:AlternateContent>
      <p:cxnSp>
        <p:nvCxnSpPr>
          <p:cNvPr id="68" name="Straight Connector 67"/>
          <p:cNvCxnSpPr/>
          <p:nvPr/>
        </p:nvCxnSpPr>
        <p:spPr>
          <a:xfrm>
            <a:off x="762000" y="321951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2" name="TextBox 41"/>
              <p:cNvSpPr txBox="1"/>
              <p:nvPr/>
            </p:nvSpPr>
            <p:spPr>
              <a:xfrm>
                <a:off x="6581628" y="1600200"/>
                <a:ext cx="428772"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1</m:t>
                          </m:r>
                        </m:sub>
                      </m:sSub>
                    </m:oMath>
                  </m:oMathPara>
                </a14:m>
                <a:endParaRPr lang="en-GB" sz="1600" dirty="0"/>
              </a:p>
            </p:txBody>
          </p:sp>
        </mc:Choice>
        <mc:Fallback xmlns="">
          <p:sp>
            <p:nvSpPr>
              <p:cNvPr id="42" name="TextBox 41"/>
              <p:cNvSpPr txBox="1">
                <a:spLocks noRot="1" noChangeAspect="1" noMove="1" noResize="1" noEditPoints="1" noAdjustHandles="1" noChangeArrowheads="1" noChangeShapeType="1" noTextEdit="1"/>
              </p:cNvSpPr>
              <p:nvPr/>
            </p:nvSpPr>
            <p:spPr>
              <a:xfrm>
                <a:off x="6581628" y="1600200"/>
                <a:ext cx="428772" cy="338554"/>
              </a:xfrm>
              <a:prstGeom prst="rect">
                <a:avLst/>
              </a:prstGeom>
              <a:blipFill rotWithShape="1">
                <a:blip r:embed="rId14"/>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TextBox 45"/>
              <p:cNvSpPr txBox="1"/>
              <p:nvPr/>
            </p:nvSpPr>
            <p:spPr>
              <a:xfrm>
                <a:off x="6571653" y="2357735"/>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2</m:t>
                          </m:r>
                        </m:sub>
                      </m:sSub>
                    </m:oMath>
                  </m:oMathPara>
                </a14:m>
                <a:endParaRPr lang="en-GB" sz="1600" dirty="0"/>
              </a:p>
            </p:txBody>
          </p:sp>
        </mc:Choice>
        <mc:Fallback xmlns="">
          <p:sp>
            <p:nvSpPr>
              <p:cNvPr id="46" name="TextBox 45"/>
              <p:cNvSpPr txBox="1">
                <a:spLocks noRot="1" noChangeAspect="1" noMove="1" noResize="1" noEditPoints="1" noAdjustHandles="1" noChangeArrowheads="1" noChangeShapeType="1" noTextEdit="1"/>
              </p:cNvSpPr>
              <p:nvPr/>
            </p:nvSpPr>
            <p:spPr>
              <a:xfrm>
                <a:off x="6571653" y="2357735"/>
                <a:ext cx="433517" cy="338554"/>
              </a:xfrm>
              <a:prstGeom prst="rect">
                <a:avLst/>
              </a:prstGeom>
              <a:blipFill rotWithShape="1">
                <a:blip r:embed="rId15"/>
                <a:stretch>
                  <a:fillRect b="-36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TextBox 46"/>
              <p:cNvSpPr txBox="1"/>
              <p:nvPr/>
            </p:nvSpPr>
            <p:spPr>
              <a:xfrm>
                <a:off x="8177083" y="1600200"/>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3</m:t>
                          </m:r>
                        </m:sub>
                      </m:sSub>
                    </m:oMath>
                  </m:oMathPara>
                </a14:m>
                <a:endParaRPr lang="en-GB" sz="1600" dirty="0"/>
              </a:p>
            </p:txBody>
          </p:sp>
        </mc:Choice>
        <mc:Fallback xmlns="">
          <p:sp>
            <p:nvSpPr>
              <p:cNvPr id="47" name="TextBox 46"/>
              <p:cNvSpPr txBox="1">
                <a:spLocks noRot="1" noChangeAspect="1" noMove="1" noResize="1" noEditPoints="1" noAdjustHandles="1" noChangeArrowheads="1" noChangeShapeType="1" noTextEdit="1"/>
              </p:cNvSpPr>
              <p:nvPr/>
            </p:nvSpPr>
            <p:spPr>
              <a:xfrm>
                <a:off x="8177083" y="1600200"/>
                <a:ext cx="433517" cy="338554"/>
              </a:xfrm>
              <a:prstGeom prst="rect">
                <a:avLst/>
              </a:prstGeom>
              <a:blipFill rotWithShape="1">
                <a:blip r:embed="rId16"/>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8" name="TextBox 47"/>
              <p:cNvSpPr txBox="1"/>
              <p:nvPr/>
            </p:nvSpPr>
            <p:spPr>
              <a:xfrm>
                <a:off x="8178559" y="2357735"/>
                <a:ext cx="432041"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4</m:t>
                          </m:r>
                        </m:sub>
                      </m:sSub>
                    </m:oMath>
                  </m:oMathPara>
                </a14:m>
                <a:endParaRPr lang="en-GB" sz="1600" dirty="0"/>
              </a:p>
            </p:txBody>
          </p:sp>
        </mc:Choice>
        <mc:Fallback xmlns="">
          <p:sp>
            <p:nvSpPr>
              <p:cNvPr id="48" name="TextBox 47"/>
              <p:cNvSpPr txBox="1">
                <a:spLocks noRot="1" noChangeAspect="1" noMove="1" noResize="1" noEditPoints="1" noAdjustHandles="1" noChangeArrowheads="1" noChangeShapeType="1" noTextEdit="1"/>
              </p:cNvSpPr>
              <p:nvPr/>
            </p:nvSpPr>
            <p:spPr>
              <a:xfrm>
                <a:off x="8178559" y="2357735"/>
                <a:ext cx="432041" cy="338554"/>
              </a:xfrm>
              <a:prstGeom prst="rect">
                <a:avLst/>
              </a:prstGeom>
              <a:blipFill rotWithShape="1">
                <a:blip r:embed="rId17"/>
                <a:stretch>
                  <a:fillRect b="-3636"/>
                </a:stretch>
              </a:blipFill>
            </p:spPr>
            <p:txBody>
              <a:bodyPr/>
              <a:lstStyle/>
              <a:p>
                <a:r>
                  <a:rPr lang="en-GB">
                    <a:noFill/>
                  </a:rPr>
                  <a:t> </a:t>
                </a:r>
              </a:p>
            </p:txBody>
          </p:sp>
        </mc:Fallback>
      </mc:AlternateContent>
      <p:sp>
        <p:nvSpPr>
          <p:cNvPr id="36" name="TextBox 35"/>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37"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38" name="Rectangle 37"/>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8115825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6"/>
                <a:stretch>
                  <a:fillRect/>
                </a:stretch>
              </a:blipFill>
            </p:spPr>
            <p:txBody>
              <a:bodyPr/>
              <a:lstStyle/>
              <a:p>
                <a:r>
                  <a:rPr lang="en-GB">
                    <a:noFill/>
                  </a:rPr>
                  <a:t> </a:t>
                </a:r>
              </a:p>
            </p:txBody>
          </p:sp>
        </mc:Fallback>
      </mc:AlternateContent>
      <p:cxnSp>
        <p:nvCxnSpPr>
          <p:cNvPr id="30" name="Straight Connector 29"/>
          <p:cNvCxnSpPr/>
          <p:nvPr/>
        </p:nvCxnSpPr>
        <p:spPr>
          <a:xfrm>
            <a:off x="7327392" y="2191980"/>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78486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486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69342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9342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Rectangle 39"/>
              <p:cNvSpPr/>
              <p:nvPr/>
            </p:nvSpPr>
            <p:spPr>
              <a:xfrm>
                <a:off x="152400" y="3048000"/>
                <a:ext cx="58471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0" name="Rectangle 39"/>
              <p:cNvSpPr>
                <a:spLocks noRot="1" noChangeAspect="1" noMove="1" noResize="1" noEditPoints="1" noAdjustHandles="1" noChangeArrowheads="1" noChangeShapeType="1" noTextEdit="1"/>
              </p:cNvSpPr>
              <p:nvPr/>
            </p:nvSpPr>
            <p:spPr>
              <a:xfrm>
                <a:off x="152400" y="3048000"/>
                <a:ext cx="584712" cy="400110"/>
              </a:xfrm>
              <a:prstGeom prst="rect">
                <a:avLst/>
              </a:prstGeom>
              <a:blipFill rotWithShape="1">
                <a:blip r:embed="rId9"/>
                <a:stretch>
                  <a:fillRect/>
                </a:stretch>
              </a:blipFill>
            </p:spPr>
            <p:txBody>
              <a:bodyPr/>
              <a:lstStyle/>
              <a:p>
                <a:r>
                  <a:rPr lang="en-GB">
                    <a:noFill/>
                  </a:rPr>
                  <a:t> </a:t>
                </a:r>
              </a:p>
            </p:txBody>
          </p:sp>
        </mc:Fallback>
      </mc:AlternateContent>
      <p:cxnSp>
        <p:nvCxnSpPr>
          <p:cNvPr id="43" name="Straight Connector 42"/>
          <p:cNvCxnSpPr/>
          <p:nvPr/>
        </p:nvCxnSpPr>
        <p:spPr>
          <a:xfrm>
            <a:off x="1415153" y="4538940"/>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4" name="Rectangle 43"/>
              <p:cNvSpPr/>
              <p:nvPr/>
            </p:nvSpPr>
            <p:spPr>
              <a:xfrm>
                <a:off x="1295400" y="4648200"/>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4" name="Rectangle 43"/>
              <p:cNvSpPr>
                <a:spLocks noRot="1" noChangeAspect="1" noMove="1" noResize="1" noEditPoints="1" noAdjustHandles="1" noChangeArrowheads="1" noChangeShapeType="1" noTextEdit="1"/>
              </p:cNvSpPr>
              <p:nvPr/>
            </p:nvSpPr>
            <p:spPr>
              <a:xfrm>
                <a:off x="1295400" y="4648200"/>
                <a:ext cx="1153906" cy="722377"/>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1611106" y="34290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45" name="Rectangle 44"/>
              <p:cNvSpPr>
                <a:spLocks noRot="1" noChangeAspect="1" noMove="1" noResize="1" noEditPoints="1" noAdjustHandles="1" noChangeArrowheads="1" noChangeShapeType="1" noTextEdit="1"/>
              </p:cNvSpPr>
              <p:nvPr/>
            </p:nvSpPr>
            <p:spPr>
              <a:xfrm>
                <a:off x="1611106" y="3429000"/>
                <a:ext cx="560602" cy="584775"/>
              </a:xfrm>
              <a:prstGeom prst="rect">
                <a:avLst/>
              </a:prstGeom>
              <a:blipFill rotWithShape="1">
                <a:blip r:embed="rId11"/>
                <a:stretch>
                  <a:fillRect/>
                </a:stretch>
              </a:blipFill>
            </p:spPr>
            <p:txBody>
              <a:bodyPr/>
              <a:lstStyle/>
              <a:p>
                <a:r>
                  <a:rPr lang="en-GB">
                    <a:noFill/>
                  </a:rPr>
                  <a:t> </a:t>
                </a:r>
              </a:p>
            </p:txBody>
          </p:sp>
        </mc:Fallback>
      </mc:AlternateContent>
      <p:cxnSp>
        <p:nvCxnSpPr>
          <p:cNvPr id="57" name="Straight Arrow Connector 56"/>
          <p:cNvCxnSpPr/>
          <p:nvPr/>
        </p:nvCxnSpPr>
        <p:spPr>
          <a:xfrm>
            <a:off x="7620000" y="3048000"/>
            <a:ext cx="0" cy="94623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9"/>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0492" y="2323609"/>
                <a:ext cx="935576" cy="6481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latin typeface="Cambria Math"/>
                              <a:ea typeface="Cambria Math"/>
                            </a:rPr>
                          </m:ctrlPr>
                        </m:fPr>
                        <m:num>
                          <m:sSup>
                            <m:sSupPr>
                              <m:ctrlPr>
                                <a:rPr lang="en-US" i="1">
                                  <a:latin typeface="Cambria Math"/>
                                  <a:ea typeface="Cambria Math" panose="02040503050406030204" pitchFamily="18" charset="0"/>
                                </a:rPr>
                              </m:ctrlPr>
                            </m:sSupPr>
                            <m:e>
                              <m:r>
                                <a:rPr lang="en-US" i="1">
                                  <a:latin typeface="Cambria Math"/>
                                  <a:ea typeface="Cambria Math" panose="02040503050406030204" pitchFamily="18" charset="0"/>
                                </a:rPr>
                                <m:t>𝑔</m:t>
                              </m:r>
                            </m:e>
                            <m:sup>
                              <m:r>
                                <a:rPr lang="en-US" i="1">
                                  <a:latin typeface="Cambria Math"/>
                                  <a:ea typeface="Cambria Math" panose="02040503050406030204" pitchFamily="18" charset="0"/>
                                </a:rPr>
                                <m:t>2</m:t>
                              </m:r>
                            </m:sup>
                          </m:sSup>
                          <m:r>
                            <a:rPr lang="en-US" i="1">
                              <a:latin typeface="Cambria Math"/>
                              <a:ea typeface="Cambria Math"/>
                            </a:rPr>
                            <m:t>𝑍</m:t>
                          </m:r>
                        </m:num>
                        <m:den>
                          <m:sSup>
                            <m:sSupPr>
                              <m:ctrlPr>
                                <a:rPr lang="en-US" i="1">
                                  <a:latin typeface="Cambria Math"/>
                                  <a:ea typeface="Cambria Math"/>
                                </a:rPr>
                              </m:ctrlPr>
                            </m:sSupPr>
                            <m:e>
                              <m:r>
                                <a:rPr lang="en-US" i="1">
                                  <a:latin typeface="Cambria Math"/>
                                  <a:ea typeface="Cambria Math"/>
                                </a:rPr>
                                <m:t>𝑀</m:t>
                              </m:r>
                            </m:e>
                            <m:sup>
                              <m:r>
                                <a:rPr lang="en-US" i="1">
                                  <a:latin typeface="Cambria Math"/>
                                  <a:ea typeface="Cambria Math"/>
                                </a:rPr>
                                <m:t>2</m:t>
                              </m:r>
                            </m:sup>
                          </m:sSup>
                          <m:r>
                            <a:rPr lang="en-US" i="1">
                              <a:latin typeface="Cambria Math"/>
                              <a:ea typeface="Cambria Math"/>
                            </a:rPr>
                            <m:t>−</m:t>
                          </m:r>
                          <m:r>
                            <a:rPr lang="en-US" i="1">
                              <a:latin typeface="Cambria Math"/>
                              <a:ea typeface="Cambria Math"/>
                            </a:rPr>
                            <m:t>𝑠</m:t>
                          </m:r>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7120492" y="2323609"/>
                <a:ext cx="935576" cy="648191"/>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Rectangle 21"/>
              <p:cNvSpPr/>
              <p:nvPr/>
            </p:nvSpPr>
            <p:spPr>
              <a:xfrm>
                <a:off x="6629400" y="5099800"/>
                <a:ext cx="2649059" cy="650563"/>
              </a:xfrm>
              <a:prstGeom prst="rect">
                <a:avLst/>
              </a:prstGeom>
            </p:spPr>
            <p:txBody>
              <a:bodyPr wrap="none">
                <a:spAutoFit/>
              </a:bodyPr>
              <a:lstStyle/>
              <a:p>
                <a:pPr/>
                <a14:m>
                  <m:oMathPara xmlns:m="http://schemas.openxmlformats.org/officeDocument/2006/math">
                    <m:oMathParaPr>
                      <m:jc m:val="left"/>
                    </m:oMathParaPr>
                    <m:oMath xmlns:m="http://schemas.openxmlformats.org/officeDocument/2006/math">
                      <m:r>
                        <a:rPr lang="en-US" sz="1600" i="1" smtClean="0">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𝑔</m:t>
                              </m:r>
                            </m:e>
                            <m:sup>
                              <m:r>
                                <a:rPr lang="en-US" sz="1600" i="1">
                                  <a:latin typeface="Cambria Math"/>
                                  <a:ea typeface="Cambria Math"/>
                                </a:rPr>
                                <m:t>2</m:t>
                              </m:r>
                            </m:sup>
                          </m:sSup>
                          <m:r>
                            <a:rPr lang="en-US" sz="1600" b="0" i="1" smtClean="0">
                              <a:latin typeface="Cambria Math"/>
                              <a:ea typeface="Cambria Math"/>
                            </a:rPr>
                            <m:t>𝑍</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d>
                        <m:dPr>
                          <m:ctrlPr>
                            <a:rPr lang="en-US" sz="1600" i="1">
                              <a:latin typeface="Cambria Math"/>
                              <a:ea typeface="Cambria Math"/>
                            </a:rPr>
                          </m:ctrlPr>
                        </m:dPr>
                        <m:e>
                          <m:r>
                            <a:rPr lang="en-US" sz="1600" b="0" i="1" smtClean="0">
                              <a:latin typeface="Cambria Math"/>
                              <a:ea typeface="Cambria Math"/>
                            </a:rPr>
                            <m:t>1</m:t>
                          </m:r>
                          <m:r>
                            <a:rPr lang="en-US" sz="1600" i="1">
                              <a:latin typeface="Cambria Math"/>
                              <a:ea typeface="Cambria Math"/>
                            </a:rPr>
                            <m:t>+</m:t>
                          </m:r>
                          <m:f>
                            <m:fPr>
                              <m:ctrlPr>
                                <a:rPr lang="en-US" sz="1600" i="1">
                                  <a:latin typeface="Cambria Math"/>
                                  <a:ea typeface="Cambria Math"/>
                                </a:rPr>
                              </m:ctrlPr>
                            </m:fPr>
                            <m:num>
                              <m:r>
                                <a:rPr lang="en-US" sz="1600" i="1">
                                  <a:latin typeface="Cambria Math"/>
                                  <a:ea typeface="Cambria Math"/>
                                </a:rPr>
                                <m:t>𝑠</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𝑠</m:t>
                                  </m:r>
                                </m:e>
                                <m:sup>
                                  <m:r>
                                    <a:rPr lang="en-US" sz="1600" i="1">
                                      <a:latin typeface="Cambria Math"/>
                                      <a:ea typeface="Cambria Math"/>
                                    </a:rPr>
                                    <m:t>2</m:t>
                                  </m:r>
                                </m:sup>
                              </m:sSup>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4</m:t>
                                  </m:r>
                                </m:sup>
                              </m:sSup>
                            </m:den>
                          </m:f>
                          <m:r>
                            <a:rPr lang="en-US" sz="1600" i="1">
                              <a:latin typeface="Cambria Math"/>
                              <a:ea typeface="Cambria Math"/>
                            </a:rPr>
                            <m:t> +… </m:t>
                          </m:r>
                        </m:e>
                      </m:d>
                    </m:oMath>
                  </m:oMathPara>
                </a14:m>
                <a:endParaRPr lang="en-GB" sz="1600" dirty="0">
                  <a:latin typeface="Cambria Math" panose="02040503050406030204" pitchFamily="18" charset="0"/>
                  <a:ea typeface="Cambria Math" panose="02040503050406030204" pitchFamily="18" charset="0"/>
                </a:endParaRPr>
              </a:p>
            </p:txBody>
          </p:sp>
        </mc:Choice>
        <mc:Fallback xmlns="">
          <p:sp>
            <p:nvSpPr>
              <p:cNvPr id="22" name="Rectangle 21"/>
              <p:cNvSpPr>
                <a:spLocks noRot="1" noChangeAspect="1" noMove="1" noResize="1" noEditPoints="1" noAdjustHandles="1" noChangeArrowheads="1" noChangeShapeType="1" noTextEdit="1"/>
              </p:cNvSpPr>
              <p:nvPr/>
            </p:nvSpPr>
            <p:spPr>
              <a:xfrm>
                <a:off x="6629400" y="5099800"/>
                <a:ext cx="2649059" cy="650563"/>
              </a:xfrm>
              <a:prstGeom prst="rect">
                <a:avLst/>
              </a:prstGeom>
              <a:blipFill rotWithShape="1">
                <a:blip r:embed="rId14"/>
                <a:stretch>
                  <a:fillRect/>
                </a:stretch>
              </a:blipFill>
            </p:spPr>
            <p:txBody>
              <a:bodyPr/>
              <a:lstStyle/>
              <a:p>
                <a:r>
                  <a:rPr lang="en-GB">
                    <a:noFill/>
                  </a:rPr>
                  <a:t> </a:t>
                </a:r>
              </a:p>
            </p:txBody>
          </p:sp>
        </mc:Fallback>
      </mc:AlternateContent>
      <p:grpSp>
        <p:nvGrpSpPr>
          <p:cNvPr id="86" name="Group 85"/>
          <p:cNvGrpSpPr/>
          <p:nvPr/>
        </p:nvGrpSpPr>
        <p:grpSpPr>
          <a:xfrm>
            <a:off x="6957927" y="3915555"/>
            <a:ext cx="1271673" cy="1266045"/>
            <a:chOff x="381000" y="1177713"/>
            <a:chExt cx="2164023" cy="2092456"/>
          </a:xfrm>
        </p:grpSpPr>
        <p:pic>
          <p:nvPicPr>
            <p:cNvPr id="89" name="Picture 7" descr="https://upload.wikimedia.org/wikipedia/commons/thumb/7/75/Mandelstam.svg/298px-Mandelstam.svg.pn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90" name="Rectangle 8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02" name="Straight Connector 101"/>
          <p:cNvCxnSpPr/>
          <p:nvPr/>
        </p:nvCxnSpPr>
        <p:spPr>
          <a:xfrm flipH="1" flipV="1">
            <a:off x="7085144" y="40297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a:off x="7093655"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V="1">
            <a:off x="7729831" y="4026804"/>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H="1" flipV="1">
            <a:off x="7729831"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762000" y="321951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7" name="TextBox 66"/>
              <p:cNvSpPr txBox="1"/>
              <p:nvPr/>
            </p:nvSpPr>
            <p:spPr>
              <a:xfrm>
                <a:off x="6581628" y="1600200"/>
                <a:ext cx="428772"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1</m:t>
                          </m:r>
                        </m:sub>
                      </m:sSub>
                    </m:oMath>
                  </m:oMathPara>
                </a14:m>
                <a:endParaRPr lang="en-GB" sz="1600" dirty="0"/>
              </a:p>
            </p:txBody>
          </p:sp>
        </mc:Choice>
        <mc:Fallback xmlns="">
          <p:sp>
            <p:nvSpPr>
              <p:cNvPr id="67" name="TextBox 66"/>
              <p:cNvSpPr txBox="1">
                <a:spLocks noRot="1" noChangeAspect="1" noMove="1" noResize="1" noEditPoints="1" noAdjustHandles="1" noChangeArrowheads="1" noChangeShapeType="1" noTextEdit="1"/>
              </p:cNvSpPr>
              <p:nvPr/>
            </p:nvSpPr>
            <p:spPr>
              <a:xfrm>
                <a:off x="6581628" y="1600200"/>
                <a:ext cx="428772" cy="338554"/>
              </a:xfrm>
              <a:prstGeom prst="rect">
                <a:avLst/>
              </a:prstGeom>
              <a:blipFill rotWithShape="1">
                <a:blip r:embed="rId16"/>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9" name="TextBox 78"/>
              <p:cNvSpPr txBox="1"/>
              <p:nvPr/>
            </p:nvSpPr>
            <p:spPr>
              <a:xfrm>
                <a:off x="6571653" y="2357735"/>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2</m:t>
                          </m:r>
                        </m:sub>
                      </m:sSub>
                    </m:oMath>
                  </m:oMathPara>
                </a14:m>
                <a:endParaRPr lang="en-GB" sz="1600" dirty="0"/>
              </a:p>
            </p:txBody>
          </p:sp>
        </mc:Choice>
        <mc:Fallback xmlns="">
          <p:sp>
            <p:nvSpPr>
              <p:cNvPr id="79" name="TextBox 78"/>
              <p:cNvSpPr txBox="1">
                <a:spLocks noRot="1" noChangeAspect="1" noMove="1" noResize="1" noEditPoints="1" noAdjustHandles="1" noChangeArrowheads="1" noChangeShapeType="1" noTextEdit="1"/>
              </p:cNvSpPr>
              <p:nvPr/>
            </p:nvSpPr>
            <p:spPr>
              <a:xfrm>
                <a:off x="6571653" y="2357735"/>
                <a:ext cx="433517" cy="338554"/>
              </a:xfrm>
              <a:prstGeom prst="rect">
                <a:avLst/>
              </a:prstGeom>
              <a:blipFill rotWithShape="1">
                <a:blip r:embed="rId17"/>
                <a:stretch>
                  <a:fillRect b="-36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8177083" y="1600200"/>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3</m:t>
                          </m:r>
                        </m:sub>
                      </m:sSub>
                    </m:oMath>
                  </m:oMathPara>
                </a14:m>
                <a:endParaRPr lang="en-GB" sz="1600" dirty="0"/>
              </a:p>
            </p:txBody>
          </p:sp>
        </mc:Choice>
        <mc:Fallback xmlns="">
          <p:sp>
            <p:nvSpPr>
              <p:cNvPr id="80" name="TextBox 79"/>
              <p:cNvSpPr txBox="1">
                <a:spLocks noRot="1" noChangeAspect="1" noMove="1" noResize="1" noEditPoints="1" noAdjustHandles="1" noChangeArrowheads="1" noChangeShapeType="1" noTextEdit="1"/>
              </p:cNvSpPr>
              <p:nvPr/>
            </p:nvSpPr>
            <p:spPr>
              <a:xfrm>
                <a:off x="8177083" y="1600200"/>
                <a:ext cx="433517" cy="338554"/>
              </a:xfrm>
              <a:prstGeom prst="rect">
                <a:avLst/>
              </a:prstGeom>
              <a:blipFill rotWithShape="1">
                <a:blip r:embed="rId18"/>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3" name="TextBox 82"/>
              <p:cNvSpPr txBox="1"/>
              <p:nvPr/>
            </p:nvSpPr>
            <p:spPr>
              <a:xfrm>
                <a:off x="8178559" y="2357735"/>
                <a:ext cx="432041"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4</m:t>
                          </m:r>
                        </m:sub>
                      </m:sSub>
                    </m:oMath>
                  </m:oMathPara>
                </a14:m>
                <a:endParaRPr lang="en-GB" sz="1600" dirty="0"/>
              </a:p>
            </p:txBody>
          </p:sp>
        </mc:Choice>
        <mc:Fallback xmlns="">
          <p:sp>
            <p:nvSpPr>
              <p:cNvPr id="83" name="TextBox 82"/>
              <p:cNvSpPr txBox="1">
                <a:spLocks noRot="1" noChangeAspect="1" noMove="1" noResize="1" noEditPoints="1" noAdjustHandles="1" noChangeArrowheads="1" noChangeShapeType="1" noTextEdit="1"/>
              </p:cNvSpPr>
              <p:nvPr/>
            </p:nvSpPr>
            <p:spPr>
              <a:xfrm>
                <a:off x="8178559" y="2357735"/>
                <a:ext cx="432041" cy="338554"/>
              </a:xfrm>
              <a:prstGeom prst="rect">
                <a:avLst/>
              </a:prstGeom>
              <a:blipFill rotWithShape="1">
                <a:blip r:embed="rId19"/>
                <a:stretch>
                  <a:fillRect b="-3636"/>
                </a:stretch>
              </a:blipFill>
            </p:spPr>
            <p:txBody>
              <a:bodyPr/>
              <a:lstStyle/>
              <a:p>
                <a:r>
                  <a:rPr lang="en-GB">
                    <a:noFill/>
                  </a:rPr>
                  <a:t> </a:t>
                </a:r>
              </a:p>
            </p:txBody>
          </p:sp>
        </mc:Fallback>
      </mc:AlternateContent>
      <p:sp>
        <p:nvSpPr>
          <p:cNvPr id="46" name="TextBox 45"/>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7"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48" name="Rectangle 47"/>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64034593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6"/>
                <a:stretch>
                  <a:fillRect/>
                </a:stretch>
              </a:blipFill>
            </p:spPr>
            <p:txBody>
              <a:bodyPr/>
              <a:lstStyle/>
              <a:p>
                <a:r>
                  <a:rPr lang="en-GB">
                    <a:noFill/>
                  </a:rPr>
                  <a:t> </a:t>
                </a:r>
              </a:p>
            </p:txBody>
          </p:sp>
        </mc:Fallback>
      </mc:AlternateContent>
      <p:cxnSp>
        <p:nvCxnSpPr>
          <p:cNvPr id="30" name="Straight Connector 29"/>
          <p:cNvCxnSpPr/>
          <p:nvPr/>
        </p:nvCxnSpPr>
        <p:spPr>
          <a:xfrm>
            <a:off x="7327392" y="2191980"/>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78486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486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69342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9342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Rectangle 39"/>
              <p:cNvSpPr/>
              <p:nvPr/>
            </p:nvSpPr>
            <p:spPr>
              <a:xfrm>
                <a:off x="152400" y="3048000"/>
                <a:ext cx="58471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0" name="Rectangle 39"/>
              <p:cNvSpPr>
                <a:spLocks noRot="1" noChangeAspect="1" noMove="1" noResize="1" noEditPoints="1" noAdjustHandles="1" noChangeArrowheads="1" noChangeShapeType="1" noTextEdit="1"/>
              </p:cNvSpPr>
              <p:nvPr/>
            </p:nvSpPr>
            <p:spPr>
              <a:xfrm>
                <a:off x="152400" y="3048000"/>
                <a:ext cx="584712" cy="400110"/>
              </a:xfrm>
              <a:prstGeom prst="rect">
                <a:avLst/>
              </a:prstGeom>
              <a:blipFill rotWithShape="1">
                <a:blip r:embed="rId9"/>
                <a:stretch>
                  <a:fillRect/>
                </a:stretch>
              </a:blipFill>
            </p:spPr>
            <p:txBody>
              <a:bodyPr/>
              <a:lstStyle/>
              <a:p>
                <a:r>
                  <a:rPr lang="en-GB">
                    <a:noFill/>
                  </a:rPr>
                  <a:t> </a:t>
                </a:r>
              </a:p>
            </p:txBody>
          </p:sp>
        </mc:Fallback>
      </mc:AlternateContent>
      <p:cxnSp>
        <p:nvCxnSpPr>
          <p:cNvPr id="43" name="Straight Connector 42"/>
          <p:cNvCxnSpPr/>
          <p:nvPr/>
        </p:nvCxnSpPr>
        <p:spPr>
          <a:xfrm>
            <a:off x="1415153" y="4538940"/>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4" name="Rectangle 43"/>
              <p:cNvSpPr/>
              <p:nvPr/>
            </p:nvSpPr>
            <p:spPr>
              <a:xfrm>
                <a:off x="1295400" y="4648200"/>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4" name="Rectangle 43"/>
              <p:cNvSpPr>
                <a:spLocks noRot="1" noChangeAspect="1" noMove="1" noResize="1" noEditPoints="1" noAdjustHandles="1" noChangeArrowheads="1" noChangeShapeType="1" noTextEdit="1"/>
              </p:cNvSpPr>
              <p:nvPr/>
            </p:nvSpPr>
            <p:spPr>
              <a:xfrm>
                <a:off x="1295400" y="4648200"/>
                <a:ext cx="1153906" cy="722377"/>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1611106" y="34290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45" name="Rectangle 44"/>
              <p:cNvSpPr>
                <a:spLocks noRot="1" noChangeAspect="1" noMove="1" noResize="1" noEditPoints="1" noAdjustHandles="1" noChangeArrowheads="1" noChangeShapeType="1" noTextEdit="1"/>
              </p:cNvSpPr>
              <p:nvPr/>
            </p:nvSpPr>
            <p:spPr>
              <a:xfrm>
                <a:off x="1611106" y="3429000"/>
                <a:ext cx="560602" cy="584775"/>
              </a:xfrm>
              <a:prstGeom prst="rect">
                <a:avLst/>
              </a:prstGeom>
              <a:blipFill rotWithShape="1">
                <a:blip r:embed="rId11"/>
                <a:stretch>
                  <a:fillRect/>
                </a:stretch>
              </a:blipFill>
            </p:spPr>
            <p:txBody>
              <a:bodyPr/>
              <a:lstStyle/>
              <a:p>
                <a:r>
                  <a:rPr lang="en-GB">
                    <a:noFill/>
                  </a:rPr>
                  <a:t> </a:t>
                </a:r>
              </a:p>
            </p:txBody>
          </p:sp>
        </mc:Fallback>
      </mc:AlternateContent>
      <p:grpSp>
        <p:nvGrpSpPr>
          <p:cNvPr id="37" name="Group 36"/>
          <p:cNvGrpSpPr/>
          <p:nvPr/>
        </p:nvGrpSpPr>
        <p:grpSpPr>
          <a:xfrm>
            <a:off x="2548569" y="4191000"/>
            <a:ext cx="746760" cy="728940"/>
            <a:chOff x="7254240" y="4191000"/>
            <a:chExt cx="746760" cy="728940"/>
          </a:xfrm>
        </p:grpSpPr>
        <p:cxnSp>
          <p:nvCxnSpPr>
            <p:cNvPr id="51" name="Straight Connector 5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57" name="Straight Arrow Connector 56"/>
          <p:cNvCxnSpPr/>
          <p:nvPr/>
        </p:nvCxnSpPr>
        <p:spPr>
          <a:xfrm>
            <a:off x="7620000" y="3048000"/>
            <a:ext cx="0" cy="94623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9"/>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0492" y="2323609"/>
                <a:ext cx="935576" cy="6481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latin typeface="Cambria Math"/>
                              <a:ea typeface="Cambria Math"/>
                            </a:rPr>
                          </m:ctrlPr>
                        </m:fPr>
                        <m:num>
                          <m:sSup>
                            <m:sSupPr>
                              <m:ctrlPr>
                                <a:rPr lang="en-US" i="1">
                                  <a:latin typeface="Cambria Math"/>
                                  <a:ea typeface="Cambria Math" panose="02040503050406030204" pitchFamily="18" charset="0"/>
                                </a:rPr>
                              </m:ctrlPr>
                            </m:sSupPr>
                            <m:e>
                              <m:r>
                                <a:rPr lang="en-US" i="1">
                                  <a:latin typeface="Cambria Math"/>
                                  <a:ea typeface="Cambria Math" panose="02040503050406030204" pitchFamily="18" charset="0"/>
                                </a:rPr>
                                <m:t>𝑔</m:t>
                              </m:r>
                            </m:e>
                            <m:sup>
                              <m:r>
                                <a:rPr lang="en-US" i="1">
                                  <a:latin typeface="Cambria Math"/>
                                  <a:ea typeface="Cambria Math" panose="02040503050406030204" pitchFamily="18" charset="0"/>
                                </a:rPr>
                                <m:t>2</m:t>
                              </m:r>
                            </m:sup>
                          </m:sSup>
                          <m:r>
                            <a:rPr lang="en-US" i="1">
                              <a:latin typeface="Cambria Math"/>
                              <a:ea typeface="Cambria Math"/>
                            </a:rPr>
                            <m:t>𝑍</m:t>
                          </m:r>
                        </m:num>
                        <m:den>
                          <m:sSup>
                            <m:sSupPr>
                              <m:ctrlPr>
                                <a:rPr lang="en-US" i="1">
                                  <a:latin typeface="Cambria Math"/>
                                  <a:ea typeface="Cambria Math"/>
                                </a:rPr>
                              </m:ctrlPr>
                            </m:sSupPr>
                            <m:e>
                              <m:r>
                                <a:rPr lang="en-US" i="1">
                                  <a:latin typeface="Cambria Math"/>
                                  <a:ea typeface="Cambria Math"/>
                                </a:rPr>
                                <m:t>𝑀</m:t>
                              </m:r>
                            </m:e>
                            <m:sup>
                              <m:r>
                                <a:rPr lang="en-US" i="1">
                                  <a:latin typeface="Cambria Math"/>
                                  <a:ea typeface="Cambria Math"/>
                                </a:rPr>
                                <m:t>2</m:t>
                              </m:r>
                            </m:sup>
                          </m:sSup>
                          <m:r>
                            <a:rPr lang="en-US" i="1">
                              <a:latin typeface="Cambria Math"/>
                              <a:ea typeface="Cambria Math"/>
                            </a:rPr>
                            <m:t>−</m:t>
                          </m:r>
                          <m:r>
                            <a:rPr lang="en-US" i="1">
                              <a:latin typeface="Cambria Math"/>
                              <a:ea typeface="Cambria Math"/>
                            </a:rPr>
                            <m:t>𝑠</m:t>
                          </m:r>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7120492" y="2323609"/>
                <a:ext cx="935576" cy="648191"/>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Rectangle 21"/>
              <p:cNvSpPr/>
              <p:nvPr/>
            </p:nvSpPr>
            <p:spPr>
              <a:xfrm>
                <a:off x="6629400" y="5099800"/>
                <a:ext cx="2649059" cy="650563"/>
              </a:xfrm>
              <a:prstGeom prst="rect">
                <a:avLst/>
              </a:prstGeom>
            </p:spPr>
            <p:txBody>
              <a:bodyPr wrap="none">
                <a:spAutoFit/>
              </a:bodyPr>
              <a:lstStyle/>
              <a:p>
                <a:pPr/>
                <a14:m>
                  <m:oMathPara xmlns:m="http://schemas.openxmlformats.org/officeDocument/2006/math">
                    <m:oMathParaPr>
                      <m:jc m:val="left"/>
                    </m:oMathParaPr>
                    <m:oMath xmlns:m="http://schemas.openxmlformats.org/officeDocument/2006/math">
                      <m:r>
                        <a:rPr lang="en-US" sz="1600" i="1" smtClean="0">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𝑔</m:t>
                              </m:r>
                            </m:e>
                            <m:sup>
                              <m:r>
                                <a:rPr lang="en-US" sz="1600" i="1">
                                  <a:latin typeface="Cambria Math"/>
                                  <a:ea typeface="Cambria Math"/>
                                </a:rPr>
                                <m:t>2</m:t>
                              </m:r>
                            </m:sup>
                          </m:sSup>
                          <m:r>
                            <a:rPr lang="en-US" sz="1600" b="0" i="1" smtClean="0">
                              <a:latin typeface="Cambria Math"/>
                              <a:ea typeface="Cambria Math"/>
                            </a:rPr>
                            <m:t>𝑍</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d>
                        <m:dPr>
                          <m:ctrlPr>
                            <a:rPr lang="en-US" sz="1600" i="1">
                              <a:latin typeface="Cambria Math"/>
                              <a:ea typeface="Cambria Math"/>
                            </a:rPr>
                          </m:ctrlPr>
                        </m:dPr>
                        <m:e>
                          <m:r>
                            <a:rPr lang="en-US" sz="1600" b="0" i="1" smtClean="0">
                              <a:latin typeface="Cambria Math"/>
                              <a:ea typeface="Cambria Math"/>
                            </a:rPr>
                            <m:t>1</m:t>
                          </m:r>
                          <m:r>
                            <a:rPr lang="en-US" sz="1600" i="1">
                              <a:latin typeface="Cambria Math"/>
                              <a:ea typeface="Cambria Math"/>
                            </a:rPr>
                            <m:t>+</m:t>
                          </m:r>
                          <m:f>
                            <m:fPr>
                              <m:ctrlPr>
                                <a:rPr lang="en-US" sz="1600" i="1">
                                  <a:latin typeface="Cambria Math"/>
                                  <a:ea typeface="Cambria Math"/>
                                </a:rPr>
                              </m:ctrlPr>
                            </m:fPr>
                            <m:num>
                              <m:r>
                                <a:rPr lang="en-US" sz="1600" i="1">
                                  <a:latin typeface="Cambria Math"/>
                                  <a:ea typeface="Cambria Math"/>
                                </a:rPr>
                                <m:t>𝑠</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𝑠</m:t>
                                  </m:r>
                                </m:e>
                                <m:sup>
                                  <m:r>
                                    <a:rPr lang="en-US" sz="1600" i="1">
                                      <a:latin typeface="Cambria Math"/>
                                      <a:ea typeface="Cambria Math"/>
                                    </a:rPr>
                                    <m:t>2</m:t>
                                  </m:r>
                                </m:sup>
                              </m:sSup>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4</m:t>
                                  </m:r>
                                </m:sup>
                              </m:sSup>
                            </m:den>
                          </m:f>
                          <m:r>
                            <a:rPr lang="en-US" sz="1600" i="1">
                              <a:latin typeface="Cambria Math"/>
                              <a:ea typeface="Cambria Math"/>
                            </a:rPr>
                            <m:t> +… </m:t>
                          </m:r>
                        </m:e>
                      </m:d>
                    </m:oMath>
                  </m:oMathPara>
                </a14:m>
                <a:endParaRPr lang="en-GB" sz="1600" dirty="0">
                  <a:latin typeface="Cambria Math" panose="02040503050406030204" pitchFamily="18" charset="0"/>
                  <a:ea typeface="Cambria Math" panose="02040503050406030204" pitchFamily="18" charset="0"/>
                </a:endParaRPr>
              </a:p>
            </p:txBody>
          </p:sp>
        </mc:Choice>
        <mc:Fallback xmlns="">
          <p:sp>
            <p:nvSpPr>
              <p:cNvPr id="22" name="Rectangle 21"/>
              <p:cNvSpPr>
                <a:spLocks noRot="1" noChangeAspect="1" noMove="1" noResize="1" noEditPoints="1" noAdjustHandles="1" noChangeArrowheads="1" noChangeShapeType="1" noTextEdit="1"/>
              </p:cNvSpPr>
              <p:nvPr/>
            </p:nvSpPr>
            <p:spPr>
              <a:xfrm>
                <a:off x="6629400" y="5099800"/>
                <a:ext cx="2649059" cy="650563"/>
              </a:xfrm>
              <a:prstGeom prst="rect">
                <a:avLst/>
              </a:prstGeom>
              <a:blipFill rotWithShape="1">
                <a:blip r:embed="rId1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Rectangle 35"/>
              <p:cNvSpPr/>
              <p:nvPr/>
            </p:nvSpPr>
            <p:spPr>
              <a:xfrm>
                <a:off x="2438400" y="3471015"/>
                <a:ext cx="101194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i="1">
                              <a:solidFill>
                                <a:srgbClr val="FF0000"/>
                              </a:solidFill>
                              <a:latin typeface="Cambria Math"/>
                              <a:ea typeface="Cambria Math"/>
                            </a:rPr>
                            <m:t>0</m:t>
                          </m:r>
                        </m:sub>
                      </m:sSub>
                      <m:sSup>
                        <m:sSupPr>
                          <m:ctrlPr>
                            <a:rPr lang="en-US" sz="2800" i="1" smtClean="0">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36" name="Rectangle 35"/>
              <p:cNvSpPr>
                <a:spLocks noRot="1" noChangeAspect="1" noMove="1" noResize="1" noEditPoints="1" noAdjustHandles="1" noChangeArrowheads="1" noChangeShapeType="1" noTextEdit="1"/>
              </p:cNvSpPr>
              <p:nvPr/>
            </p:nvSpPr>
            <p:spPr>
              <a:xfrm>
                <a:off x="2438400" y="3471015"/>
                <a:ext cx="1011944" cy="523220"/>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5" name="Rectangle 64"/>
              <p:cNvSpPr/>
              <p:nvPr/>
            </p:nvSpPr>
            <p:spPr>
              <a:xfrm>
                <a:off x="3447729" y="3490555"/>
                <a:ext cx="1387303"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1</m:t>
                          </m:r>
                        </m:sub>
                      </m:sSub>
                      <m:sSup>
                        <m:sSupPr>
                          <m:ctrlPr>
                            <a:rPr lang="en-US" sz="2800" i="1">
                              <a:latin typeface="Cambria Math"/>
                              <a:ea typeface="Cambria Math"/>
                            </a:rPr>
                          </m:ctrlPr>
                        </m:sSupPr>
                        <m:e>
                          <m:r>
                            <a:rPr lang="en-US" sz="2800" i="1">
                              <a:latin typeface="Cambria Math"/>
                              <a:ea typeface="Cambria Math"/>
                            </a:rPr>
                            <m:t>𝜕</m:t>
                          </m:r>
                        </m:e>
                        <m:sup>
                          <m:r>
                            <a:rPr lang="en-US" sz="2800" i="1">
                              <a:latin typeface="Cambria Math"/>
                              <a:ea typeface="Cambria Math"/>
                            </a:rPr>
                            <m:t>2</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65" name="Rectangle 64"/>
              <p:cNvSpPr>
                <a:spLocks noRot="1" noChangeAspect="1" noMove="1" noResize="1" noEditPoints="1" noAdjustHandles="1" noChangeArrowheads="1" noChangeShapeType="1" noTextEdit="1"/>
              </p:cNvSpPr>
              <p:nvPr/>
            </p:nvSpPr>
            <p:spPr>
              <a:xfrm>
                <a:off x="3447729" y="3490555"/>
                <a:ext cx="1387303" cy="523220"/>
              </a:xfrm>
              <a:prstGeom prst="rect">
                <a:avLst/>
              </a:prstGeom>
              <a:blipFill rotWithShape="1">
                <a:blip r:embed="rId16"/>
                <a:stretch>
                  <a:fillRect/>
                </a:stretch>
              </a:blipFill>
            </p:spPr>
            <p:txBody>
              <a:bodyPr/>
              <a:lstStyle/>
              <a:p>
                <a:r>
                  <a:rPr lang="en-GB">
                    <a:noFill/>
                  </a:rPr>
                  <a:t> </a:t>
                </a:r>
              </a:p>
            </p:txBody>
          </p:sp>
        </mc:Fallback>
      </mc:AlternateContent>
      <p:grpSp>
        <p:nvGrpSpPr>
          <p:cNvPr id="70" name="Group 69"/>
          <p:cNvGrpSpPr/>
          <p:nvPr/>
        </p:nvGrpSpPr>
        <p:grpSpPr>
          <a:xfrm>
            <a:off x="3752529" y="4191000"/>
            <a:ext cx="746760" cy="728940"/>
            <a:chOff x="7254240" y="4191000"/>
            <a:chExt cx="746760" cy="728940"/>
          </a:xfrm>
        </p:grpSpPr>
        <p:cxnSp>
          <p:nvCxnSpPr>
            <p:cNvPr id="71" name="Straight Connector 7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6" name="Group 75"/>
          <p:cNvGrpSpPr/>
          <p:nvPr/>
        </p:nvGrpSpPr>
        <p:grpSpPr>
          <a:xfrm>
            <a:off x="4910769" y="4191000"/>
            <a:ext cx="746760" cy="728940"/>
            <a:chOff x="7254240" y="4191000"/>
            <a:chExt cx="746760" cy="728940"/>
          </a:xfrm>
        </p:grpSpPr>
        <p:cxnSp>
          <p:nvCxnSpPr>
            <p:cNvPr id="77" name="Straight Connector 76"/>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Oval 8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6" name="Group 85"/>
          <p:cNvGrpSpPr/>
          <p:nvPr/>
        </p:nvGrpSpPr>
        <p:grpSpPr>
          <a:xfrm>
            <a:off x="6957927" y="3915555"/>
            <a:ext cx="1271673" cy="1266045"/>
            <a:chOff x="381000" y="1177713"/>
            <a:chExt cx="2164023" cy="2092456"/>
          </a:xfrm>
        </p:grpSpPr>
        <p:pic>
          <p:nvPicPr>
            <p:cNvPr id="89" name="Picture 7" descr="https://upload.wikimedia.org/wikipedia/commons/thumb/7/75/Mandelstam.svg/298px-Mandelstam.svg.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90" name="Rectangle 8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99" name="Rectangle 98"/>
              <p:cNvSpPr/>
              <p:nvPr/>
            </p:nvSpPr>
            <p:spPr>
              <a:xfrm>
                <a:off x="4719155" y="3515380"/>
                <a:ext cx="139557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2</m:t>
                          </m:r>
                        </m:sub>
                      </m:sSub>
                      <m:sSup>
                        <m:sSupPr>
                          <m:ctrlPr>
                            <a:rPr lang="en-US" sz="2800" i="1">
                              <a:latin typeface="Cambria Math"/>
                              <a:ea typeface="Cambria Math"/>
                            </a:rPr>
                          </m:ctrlPr>
                        </m:sSupPr>
                        <m:e>
                          <m:r>
                            <a:rPr lang="en-US" sz="2800" i="1">
                              <a:latin typeface="Cambria Math"/>
                              <a:ea typeface="Cambria Math"/>
                            </a:rPr>
                            <m:t>𝜕</m:t>
                          </m:r>
                        </m:e>
                        <m:sup>
                          <m:r>
                            <a:rPr lang="en-US" sz="2800" b="0" i="1" smtClean="0">
                              <a:latin typeface="Cambria Math"/>
                              <a:ea typeface="Cambria Math"/>
                            </a:rPr>
                            <m:t>4</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99" name="Rectangle 98"/>
              <p:cNvSpPr>
                <a:spLocks noRot="1" noChangeAspect="1" noMove="1" noResize="1" noEditPoints="1" noAdjustHandles="1" noChangeArrowheads="1" noChangeShapeType="1" noTextEdit="1"/>
              </p:cNvSpPr>
              <p:nvPr/>
            </p:nvSpPr>
            <p:spPr>
              <a:xfrm>
                <a:off x="4719155" y="3515380"/>
                <a:ext cx="1395574" cy="523220"/>
              </a:xfrm>
              <a:prstGeom prst="rect">
                <a:avLst/>
              </a:prstGeom>
              <a:blipFill rotWithShape="1">
                <a:blip r:embed="rId1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1" name="TextBox 100"/>
              <p:cNvSpPr txBox="1"/>
              <p:nvPr/>
            </p:nvSpPr>
            <p:spPr>
              <a:xfrm>
                <a:off x="5715000" y="4343400"/>
                <a:ext cx="135376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a:ea typeface="Malgun Gothic" panose="020B0503020000020004" pitchFamily="34" charset="-127"/>
                        </a:rPr>
                        <m:t>+…   =</m:t>
                      </m:r>
                    </m:oMath>
                  </m:oMathPara>
                </a14:m>
                <a:endParaRPr lang="en-GB" sz="2400" dirty="0">
                  <a:latin typeface="Malgun Gothic" panose="020B0503020000020004" pitchFamily="34" charset="-127"/>
                  <a:ea typeface="Malgun Gothic" panose="020B0503020000020004" pitchFamily="34" charset="-127"/>
                </a:endParaRPr>
              </a:p>
            </p:txBody>
          </p:sp>
        </mc:Choice>
        <mc:Fallback xmlns="">
          <p:sp>
            <p:nvSpPr>
              <p:cNvPr id="101" name="TextBox 100"/>
              <p:cNvSpPr txBox="1">
                <a:spLocks noRot="1" noChangeAspect="1" noMove="1" noResize="1" noEditPoints="1" noAdjustHandles="1" noChangeArrowheads="1" noChangeShapeType="1" noTextEdit="1"/>
              </p:cNvSpPr>
              <p:nvPr/>
            </p:nvSpPr>
            <p:spPr>
              <a:xfrm>
                <a:off x="5715000" y="4343400"/>
                <a:ext cx="1353768" cy="461665"/>
              </a:xfrm>
              <a:prstGeom prst="rect">
                <a:avLst/>
              </a:prstGeom>
              <a:blipFill rotWithShape="1">
                <a:blip r:embed="rId1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p:cNvSpPr/>
              <p:nvPr/>
            </p:nvSpPr>
            <p:spPr>
              <a:xfrm>
                <a:off x="4484839" y="4419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6" name="Rectangle 45"/>
              <p:cNvSpPr>
                <a:spLocks noRot="1" noChangeAspect="1" noMove="1" noResize="1" noEditPoints="1" noAdjustHandles="1" noChangeArrowheads="1" noChangeShapeType="1" noTextEdit="1"/>
              </p:cNvSpPr>
              <p:nvPr/>
            </p:nvSpPr>
            <p:spPr>
              <a:xfrm>
                <a:off x="4484839" y="4419600"/>
                <a:ext cx="410690" cy="369332"/>
              </a:xfrm>
              <a:prstGeom prst="rect">
                <a:avLst/>
              </a:prstGeom>
              <a:blipFill rotWithShape="1">
                <a:blip r:embed="rId2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3265639" y="4431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7" name="Rectangle 46"/>
              <p:cNvSpPr>
                <a:spLocks noRot="1" noChangeAspect="1" noMove="1" noResize="1" noEditPoints="1" noAdjustHandles="1" noChangeArrowheads="1" noChangeShapeType="1" noTextEdit="1"/>
              </p:cNvSpPr>
              <p:nvPr/>
            </p:nvSpPr>
            <p:spPr>
              <a:xfrm>
                <a:off x="3265639" y="4431268"/>
                <a:ext cx="410690" cy="369332"/>
              </a:xfrm>
              <a:prstGeom prst="rect">
                <a:avLst/>
              </a:prstGeom>
              <a:blipFill rotWithShape="1">
                <a:blip r:embed="rId21"/>
                <a:stretch>
                  <a:fillRect/>
                </a:stretch>
              </a:blipFill>
            </p:spPr>
            <p:txBody>
              <a:bodyPr/>
              <a:lstStyle/>
              <a:p>
                <a:r>
                  <a:rPr lang="en-GB">
                    <a:noFill/>
                  </a:rPr>
                  <a:t> </a:t>
                </a:r>
              </a:p>
            </p:txBody>
          </p:sp>
        </mc:Fallback>
      </mc:AlternateContent>
      <p:cxnSp>
        <p:nvCxnSpPr>
          <p:cNvPr id="102" name="Straight Connector 101"/>
          <p:cNvCxnSpPr/>
          <p:nvPr/>
        </p:nvCxnSpPr>
        <p:spPr>
          <a:xfrm flipH="1" flipV="1">
            <a:off x="7085144" y="40297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a:off x="7093655"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V="1">
            <a:off x="7729831" y="4026804"/>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H="1" flipV="1">
            <a:off x="7729831"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9" name="Rectangle 48"/>
              <p:cNvSpPr/>
              <p:nvPr/>
            </p:nvSpPr>
            <p:spPr>
              <a:xfrm>
                <a:off x="6096000" y="3592324"/>
                <a:ext cx="41068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Malgun Gothic" panose="020B0503020000020004" pitchFamily="34" charset="-127"/>
                        </a:rPr>
                        <m:t>…</m:t>
                      </m:r>
                    </m:oMath>
                  </m:oMathPara>
                </a14:m>
                <a:endParaRPr lang="en-GB" dirty="0"/>
              </a:p>
            </p:txBody>
          </p:sp>
        </mc:Choice>
        <mc:Fallback xmlns="">
          <p:sp>
            <p:nvSpPr>
              <p:cNvPr id="49" name="Rectangle 48"/>
              <p:cNvSpPr>
                <a:spLocks noRot="1" noChangeAspect="1" noMove="1" noResize="1" noEditPoints="1" noAdjustHandles="1" noChangeArrowheads="1" noChangeShapeType="1" noTextEdit="1"/>
              </p:cNvSpPr>
              <p:nvPr/>
            </p:nvSpPr>
            <p:spPr>
              <a:xfrm>
                <a:off x="6096000" y="3592324"/>
                <a:ext cx="410689" cy="369332"/>
              </a:xfrm>
              <a:prstGeom prst="rect">
                <a:avLst/>
              </a:prstGeom>
              <a:blipFill rotWithShape="1">
                <a:blip r:embed="rId22"/>
                <a:stretch>
                  <a:fillRect/>
                </a:stretch>
              </a:blipFill>
            </p:spPr>
            <p:txBody>
              <a:bodyPr/>
              <a:lstStyle/>
              <a:p>
                <a:r>
                  <a:rPr lang="en-GB">
                    <a:noFill/>
                  </a:rPr>
                  <a:t> </a:t>
                </a:r>
              </a:p>
            </p:txBody>
          </p:sp>
        </mc:Fallback>
      </mc:AlternateContent>
      <p:cxnSp>
        <p:nvCxnSpPr>
          <p:cNvPr id="68" name="Straight Connector 67"/>
          <p:cNvCxnSpPr/>
          <p:nvPr/>
        </p:nvCxnSpPr>
        <p:spPr>
          <a:xfrm>
            <a:off x="762000" y="321951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9" name="TextBox 78"/>
              <p:cNvSpPr txBox="1"/>
              <p:nvPr/>
            </p:nvSpPr>
            <p:spPr>
              <a:xfrm>
                <a:off x="6581628" y="1600200"/>
                <a:ext cx="428772"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1</m:t>
                          </m:r>
                        </m:sub>
                      </m:sSub>
                    </m:oMath>
                  </m:oMathPara>
                </a14:m>
                <a:endParaRPr lang="en-GB" sz="1600" dirty="0"/>
              </a:p>
            </p:txBody>
          </p:sp>
        </mc:Choice>
        <mc:Fallback xmlns="">
          <p:sp>
            <p:nvSpPr>
              <p:cNvPr id="79" name="TextBox 78"/>
              <p:cNvSpPr txBox="1">
                <a:spLocks noRot="1" noChangeAspect="1" noMove="1" noResize="1" noEditPoints="1" noAdjustHandles="1" noChangeArrowheads="1" noChangeShapeType="1" noTextEdit="1"/>
              </p:cNvSpPr>
              <p:nvPr/>
            </p:nvSpPr>
            <p:spPr>
              <a:xfrm>
                <a:off x="6581628" y="1600200"/>
                <a:ext cx="428772" cy="338554"/>
              </a:xfrm>
              <a:prstGeom prst="rect">
                <a:avLst/>
              </a:prstGeom>
              <a:blipFill rotWithShape="1">
                <a:blip r:embed="rId23"/>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6571653" y="2357735"/>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2</m:t>
                          </m:r>
                        </m:sub>
                      </m:sSub>
                    </m:oMath>
                  </m:oMathPara>
                </a14:m>
                <a:endParaRPr lang="en-GB" sz="1600" dirty="0"/>
              </a:p>
            </p:txBody>
          </p:sp>
        </mc:Choice>
        <mc:Fallback xmlns="">
          <p:sp>
            <p:nvSpPr>
              <p:cNvPr id="80" name="TextBox 79"/>
              <p:cNvSpPr txBox="1">
                <a:spLocks noRot="1" noChangeAspect="1" noMove="1" noResize="1" noEditPoints="1" noAdjustHandles="1" noChangeArrowheads="1" noChangeShapeType="1" noTextEdit="1"/>
              </p:cNvSpPr>
              <p:nvPr/>
            </p:nvSpPr>
            <p:spPr>
              <a:xfrm>
                <a:off x="6571653" y="2357735"/>
                <a:ext cx="433517" cy="338554"/>
              </a:xfrm>
              <a:prstGeom prst="rect">
                <a:avLst/>
              </a:prstGeom>
              <a:blipFill rotWithShape="1">
                <a:blip r:embed="rId24"/>
                <a:stretch>
                  <a:fillRect b="-36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3" name="TextBox 82"/>
              <p:cNvSpPr txBox="1"/>
              <p:nvPr/>
            </p:nvSpPr>
            <p:spPr>
              <a:xfrm>
                <a:off x="8177083" y="1600200"/>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3</m:t>
                          </m:r>
                        </m:sub>
                      </m:sSub>
                    </m:oMath>
                  </m:oMathPara>
                </a14:m>
                <a:endParaRPr lang="en-GB" sz="1600" dirty="0"/>
              </a:p>
            </p:txBody>
          </p:sp>
        </mc:Choice>
        <mc:Fallback xmlns="">
          <p:sp>
            <p:nvSpPr>
              <p:cNvPr id="83" name="TextBox 82"/>
              <p:cNvSpPr txBox="1">
                <a:spLocks noRot="1" noChangeAspect="1" noMove="1" noResize="1" noEditPoints="1" noAdjustHandles="1" noChangeArrowheads="1" noChangeShapeType="1" noTextEdit="1"/>
              </p:cNvSpPr>
              <p:nvPr/>
            </p:nvSpPr>
            <p:spPr>
              <a:xfrm>
                <a:off x="8177083" y="1600200"/>
                <a:ext cx="433517" cy="338554"/>
              </a:xfrm>
              <a:prstGeom prst="rect">
                <a:avLst/>
              </a:prstGeom>
              <a:blipFill rotWithShape="1">
                <a:blip r:embed="rId25"/>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4" name="TextBox 83"/>
              <p:cNvSpPr txBox="1"/>
              <p:nvPr/>
            </p:nvSpPr>
            <p:spPr>
              <a:xfrm>
                <a:off x="8178559" y="2357735"/>
                <a:ext cx="432041"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4</m:t>
                          </m:r>
                        </m:sub>
                      </m:sSub>
                    </m:oMath>
                  </m:oMathPara>
                </a14:m>
                <a:endParaRPr lang="en-GB" sz="1600" dirty="0"/>
              </a:p>
            </p:txBody>
          </p:sp>
        </mc:Choice>
        <mc:Fallback xmlns="">
          <p:sp>
            <p:nvSpPr>
              <p:cNvPr id="84" name="TextBox 83"/>
              <p:cNvSpPr txBox="1">
                <a:spLocks noRot="1" noChangeAspect="1" noMove="1" noResize="1" noEditPoints="1" noAdjustHandles="1" noChangeArrowheads="1" noChangeShapeType="1" noTextEdit="1"/>
              </p:cNvSpPr>
              <p:nvPr/>
            </p:nvSpPr>
            <p:spPr>
              <a:xfrm>
                <a:off x="8178559" y="2357735"/>
                <a:ext cx="432041" cy="338554"/>
              </a:xfrm>
              <a:prstGeom prst="rect">
                <a:avLst/>
              </a:prstGeom>
              <a:blipFill rotWithShape="1">
                <a:blip r:embed="rId26"/>
                <a:stretch>
                  <a:fillRect b="-3636"/>
                </a:stretch>
              </a:blipFill>
            </p:spPr>
            <p:txBody>
              <a:bodyPr/>
              <a:lstStyle/>
              <a:p>
                <a:r>
                  <a:rPr lang="en-GB">
                    <a:noFill/>
                  </a:rPr>
                  <a:t> </a:t>
                </a:r>
              </a:p>
            </p:txBody>
          </p:sp>
        </mc:Fallback>
      </mc:AlternateContent>
      <p:sp>
        <p:nvSpPr>
          <p:cNvPr id="87" name="TextBox 86"/>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8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93" name="Rectangle 9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39050272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6"/>
                <a:stretch>
                  <a:fillRect/>
                </a:stretch>
              </a:blipFill>
            </p:spPr>
            <p:txBody>
              <a:bodyPr/>
              <a:lstStyle/>
              <a:p>
                <a:r>
                  <a:rPr lang="en-GB">
                    <a:noFill/>
                  </a:rPr>
                  <a:t> </a:t>
                </a:r>
              </a:p>
            </p:txBody>
          </p:sp>
        </mc:Fallback>
      </mc:AlternateContent>
      <p:cxnSp>
        <p:nvCxnSpPr>
          <p:cNvPr id="30" name="Straight Connector 29"/>
          <p:cNvCxnSpPr/>
          <p:nvPr/>
        </p:nvCxnSpPr>
        <p:spPr>
          <a:xfrm>
            <a:off x="7327392" y="2191980"/>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78486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486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69342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9342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Rectangle 39"/>
              <p:cNvSpPr/>
              <p:nvPr/>
            </p:nvSpPr>
            <p:spPr>
              <a:xfrm>
                <a:off x="152400" y="3048000"/>
                <a:ext cx="58471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0" name="Rectangle 39"/>
              <p:cNvSpPr>
                <a:spLocks noRot="1" noChangeAspect="1" noMove="1" noResize="1" noEditPoints="1" noAdjustHandles="1" noChangeArrowheads="1" noChangeShapeType="1" noTextEdit="1"/>
              </p:cNvSpPr>
              <p:nvPr/>
            </p:nvSpPr>
            <p:spPr>
              <a:xfrm>
                <a:off x="152400" y="3048000"/>
                <a:ext cx="584712" cy="400110"/>
              </a:xfrm>
              <a:prstGeom prst="rect">
                <a:avLst/>
              </a:prstGeom>
              <a:blipFill rotWithShape="1">
                <a:blip r:embed="rId9"/>
                <a:stretch>
                  <a:fillRect/>
                </a:stretch>
              </a:blipFill>
            </p:spPr>
            <p:txBody>
              <a:bodyPr/>
              <a:lstStyle/>
              <a:p>
                <a:r>
                  <a:rPr lang="en-GB">
                    <a:noFill/>
                  </a:rPr>
                  <a:t> </a:t>
                </a:r>
              </a:p>
            </p:txBody>
          </p:sp>
        </mc:Fallback>
      </mc:AlternateContent>
      <p:cxnSp>
        <p:nvCxnSpPr>
          <p:cNvPr id="43" name="Straight Connector 42"/>
          <p:cNvCxnSpPr/>
          <p:nvPr/>
        </p:nvCxnSpPr>
        <p:spPr>
          <a:xfrm>
            <a:off x="1415153" y="4538940"/>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4" name="Rectangle 43"/>
              <p:cNvSpPr/>
              <p:nvPr/>
            </p:nvSpPr>
            <p:spPr>
              <a:xfrm>
                <a:off x="1295400" y="4648200"/>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4" name="Rectangle 43"/>
              <p:cNvSpPr>
                <a:spLocks noRot="1" noChangeAspect="1" noMove="1" noResize="1" noEditPoints="1" noAdjustHandles="1" noChangeArrowheads="1" noChangeShapeType="1" noTextEdit="1"/>
              </p:cNvSpPr>
              <p:nvPr/>
            </p:nvSpPr>
            <p:spPr>
              <a:xfrm>
                <a:off x="1295400" y="4648200"/>
                <a:ext cx="1153906" cy="722377"/>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1611106" y="34290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45" name="Rectangle 44"/>
              <p:cNvSpPr>
                <a:spLocks noRot="1" noChangeAspect="1" noMove="1" noResize="1" noEditPoints="1" noAdjustHandles="1" noChangeArrowheads="1" noChangeShapeType="1" noTextEdit="1"/>
              </p:cNvSpPr>
              <p:nvPr/>
            </p:nvSpPr>
            <p:spPr>
              <a:xfrm>
                <a:off x="1611106" y="3429000"/>
                <a:ext cx="560602" cy="584775"/>
              </a:xfrm>
              <a:prstGeom prst="rect">
                <a:avLst/>
              </a:prstGeom>
              <a:blipFill rotWithShape="1">
                <a:blip r:embed="rId11"/>
                <a:stretch>
                  <a:fillRect/>
                </a:stretch>
              </a:blipFill>
            </p:spPr>
            <p:txBody>
              <a:bodyPr/>
              <a:lstStyle/>
              <a:p>
                <a:r>
                  <a:rPr lang="en-GB">
                    <a:noFill/>
                  </a:rPr>
                  <a:t> </a:t>
                </a:r>
              </a:p>
            </p:txBody>
          </p:sp>
        </mc:Fallback>
      </mc:AlternateContent>
      <p:grpSp>
        <p:nvGrpSpPr>
          <p:cNvPr id="37" name="Group 36"/>
          <p:cNvGrpSpPr/>
          <p:nvPr/>
        </p:nvGrpSpPr>
        <p:grpSpPr>
          <a:xfrm>
            <a:off x="2548569" y="4191000"/>
            <a:ext cx="746760" cy="728940"/>
            <a:chOff x="7254240" y="4191000"/>
            <a:chExt cx="746760" cy="728940"/>
          </a:xfrm>
        </p:grpSpPr>
        <p:cxnSp>
          <p:nvCxnSpPr>
            <p:cNvPr id="51" name="Straight Connector 5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57" name="Straight Arrow Connector 56"/>
          <p:cNvCxnSpPr/>
          <p:nvPr/>
        </p:nvCxnSpPr>
        <p:spPr>
          <a:xfrm>
            <a:off x="7620000" y="3048000"/>
            <a:ext cx="0" cy="94623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9"/>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0492" y="2323609"/>
                <a:ext cx="935576" cy="6481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latin typeface="Cambria Math"/>
                              <a:ea typeface="Cambria Math"/>
                            </a:rPr>
                          </m:ctrlPr>
                        </m:fPr>
                        <m:num>
                          <m:sSup>
                            <m:sSupPr>
                              <m:ctrlPr>
                                <a:rPr lang="en-US" i="1">
                                  <a:latin typeface="Cambria Math"/>
                                  <a:ea typeface="Cambria Math" panose="02040503050406030204" pitchFamily="18" charset="0"/>
                                </a:rPr>
                              </m:ctrlPr>
                            </m:sSupPr>
                            <m:e>
                              <m:r>
                                <a:rPr lang="en-US" i="1">
                                  <a:latin typeface="Cambria Math"/>
                                  <a:ea typeface="Cambria Math" panose="02040503050406030204" pitchFamily="18" charset="0"/>
                                </a:rPr>
                                <m:t>𝑔</m:t>
                              </m:r>
                            </m:e>
                            <m:sup>
                              <m:r>
                                <a:rPr lang="en-US" i="1">
                                  <a:latin typeface="Cambria Math"/>
                                  <a:ea typeface="Cambria Math" panose="02040503050406030204" pitchFamily="18" charset="0"/>
                                </a:rPr>
                                <m:t>2</m:t>
                              </m:r>
                            </m:sup>
                          </m:sSup>
                          <m:r>
                            <a:rPr lang="en-US" i="1">
                              <a:latin typeface="Cambria Math"/>
                              <a:ea typeface="Cambria Math"/>
                            </a:rPr>
                            <m:t>𝑍</m:t>
                          </m:r>
                        </m:num>
                        <m:den>
                          <m:sSup>
                            <m:sSupPr>
                              <m:ctrlPr>
                                <a:rPr lang="en-US" i="1">
                                  <a:latin typeface="Cambria Math"/>
                                  <a:ea typeface="Cambria Math"/>
                                </a:rPr>
                              </m:ctrlPr>
                            </m:sSupPr>
                            <m:e>
                              <m:r>
                                <a:rPr lang="en-US" i="1">
                                  <a:latin typeface="Cambria Math"/>
                                  <a:ea typeface="Cambria Math"/>
                                </a:rPr>
                                <m:t>𝑀</m:t>
                              </m:r>
                            </m:e>
                            <m:sup>
                              <m:r>
                                <a:rPr lang="en-US" i="1">
                                  <a:latin typeface="Cambria Math"/>
                                  <a:ea typeface="Cambria Math"/>
                                </a:rPr>
                                <m:t>2</m:t>
                              </m:r>
                            </m:sup>
                          </m:sSup>
                          <m:r>
                            <a:rPr lang="en-US" i="1">
                              <a:latin typeface="Cambria Math"/>
                              <a:ea typeface="Cambria Math"/>
                            </a:rPr>
                            <m:t>−</m:t>
                          </m:r>
                          <m:r>
                            <a:rPr lang="en-US" i="1">
                              <a:latin typeface="Cambria Math"/>
                              <a:ea typeface="Cambria Math"/>
                            </a:rPr>
                            <m:t>𝑠</m:t>
                          </m:r>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7120492" y="2323609"/>
                <a:ext cx="935576" cy="648191"/>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Rectangle 21"/>
              <p:cNvSpPr/>
              <p:nvPr/>
            </p:nvSpPr>
            <p:spPr>
              <a:xfrm>
                <a:off x="6629400" y="5099800"/>
                <a:ext cx="2649059" cy="650563"/>
              </a:xfrm>
              <a:prstGeom prst="rect">
                <a:avLst/>
              </a:prstGeom>
            </p:spPr>
            <p:txBody>
              <a:bodyPr wrap="none">
                <a:spAutoFit/>
              </a:bodyPr>
              <a:lstStyle/>
              <a:p>
                <a:pPr/>
                <a14:m>
                  <m:oMathPara xmlns:m="http://schemas.openxmlformats.org/officeDocument/2006/math">
                    <m:oMathParaPr>
                      <m:jc m:val="left"/>
                    </m:oMathParaPr>
                    <m:oMath xmlns:m="http://schemas.openxmlformats.org/officeDocument/2006/math">
                      <m:r>
                        <a:rPr lang="en-US" sz="1600" i="1" smtClean="0">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𝑔</m:t>
                              </m:r>
                            </m:e>
                            <m:sup>
                              <m:r>
                                <a:rPr lang="en-US" sz="1600" i="1">
                                  <a:latin typeface="Cambria Math"/>
                                  <a:ea typeface="Cambria Math"/>
                                </a:rPr>
                                <m:t>2</m:t>
                              </m:r>
                            </m:sup>
                          </m:sSup>
                          <m:r>
                            <a:rPr lang="en-US" sz="1600" b="0" i="1" smtClean="0">
                              <a:latin typeface="Cambria Math"/>
                              <a:ea typeface="Cambria Math"/>
                            </a:rPr>
                            <m:t>𝑍</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d>
                        <m:dPr>
                          <m:ctrlPr>
                            <a:rPr lang="en-US" sz="1600" i="1">
                              <a:latin typeface="Cambria Math"/>
                              <a:ea typeface="Cambria Math"/>
                            </a:rPr>
                          </m:ctrlPr>
                        </m:dPr>
                        <m:e>
                          <m:r>
                            <a:rPr lang="en-US" sz="1600" b="0" i="1" smtClean="0">
                              <a:latin typeface="Cambria Math"/>
                              <a:ea typeface="Cambria Math"/>
                            </a:rPr>
                            <m:t>1</m:t>
                          </m:r>
                          <m:r>
                            <a:rPr lang="en-US" sz="1600" i="1">
                              <a:latin typeface="Cambria Math"/>
                              <a:ea typeface="Cambria Math"/>
                            </a:rPr>
                            <m:t>+</m:t>
                          </m:r>
                          <m:f>
                            <m:fPr>
                              <m:ctrlPr>
                                <a:rPr lang="en-US" sz="1600" i="1">
                                  <a:latin typeface="Cambria Math"/>
                                  <a:ea typeface="Cambria Math"/>
                                </a:rPr>
                              </m:ctrlPr>
                            </m:fPr>
                            <m:num>
                              <m:r>
                                <a:rPr lang="en-US" sz="1600" i="1">
                                  <a:latin typeface="Cambria Math"/>
                                  <a:ea typeface="Cambria Math"/>
                                </a:rPr>
                                <m:t>𝑠</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𝑠</m:t>
                                  </m:r>
                                </m:e>
                                <m:sup>
                                  <m:r>
                                    <a:rPr lang="en-US" sz="1600" i="1">
                                      <a:latin typeface="Cambria Math"/>
                                      <a:ea typeface="Cambria Math"/>
                                    </a:rPr>
                                    <m:t>2</m:t>
                                  </m:r>
                                </m:sup>
                              </m:sSup>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4</m:t>
                                  </m:r>
                                </m:sup>
                              </m:sSup>
                            </m:den>
                          </m:f>
                          <m:r>
                            <a:rPr lang="en-US" sz="1600" i="1">
                              <a:latin typeface="Cambria Math"/>
                              <a:ea typeface="Cambria Math"/>
                            </a:rPr>
                            <m:t> +… </m:t>
                          </m:r>
                        </m:e>
                      </m:d>
                    </m:oMath>
                  </m:oMathPara>
                </a14:m>
                <a:endParaRPr lang="en-GB" sz="1600" dirty="0">
                  <a:latin typeface="Cambria Math" panose="02040503050406030204" pitchFamily="18" charset="0"/>
                  <a:ea typeface="Cambria Math" panose="02040503050406030204" pitchFamily="18" charset="0"/>
                </a:endParaRPr>
              </a:p>
            </p:txBody>
          </p:sp>
        </mc:Choice>
        <mc:Fallback xmlns="">
          <p:sp>
            <p:nvSpPr>
              <p:cNvPr id="22" name="Rectangle 21"/>
              <p:cNvSpPr>
                <a:spLocks noRot="1" noChangeAspect="1" noMove="1" noResize="1" noEditPoints="1" noAdjustHandles="1" noChangeArrowheads="1" noChangeShapeType="1" noTextEdit="1"/>
              </p:cNvSpPr>
              <p:nvPr/>
            </p:nvSpPr>
            <p:spPr>
              <a:xfrm>
                <a:off x="6629400" y="5099800"/>
                <a:ext cx="2649059" cy="650563"/>
              </a:xfrm>
              <a:prstGeom prst="rect">
                <a:avLst/>
              </a:prstGeom>
              <a:blipFill rotWithShape="1">
                <a:blip r:embed="rId1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Rectangle 35"/>
              <p:cNvSpPr/>
              <p:nvPr/>
            </p:nvSpPr>
            <p:spPr>
              <a:xfrm>
                <a:off x="2438400" y="3471015"/>
                <a:ext cx="101194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i="1">
                              <a:solidFill>
                                <a:srgbClr val="FF0000"/>
                              </a:solidFill>
                              <a:latin typeface="Cambria Math"/>
                              <a:ea typeface="Cambria Math"/>
                            </a:rPr>
                            <m:t>0</m:t>
                          </m:r>
                        </m:sub>
                      </m:sSub>
                      <m:sSup>
                        <m:sSupPr>
                          <m:ctrlPr>
                            <a:rPr lang="en-US" sz="2800" i="1" smtClean="0">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36" name="Rectangle 35"/>
              <p:cNvSpPr>
                <a:spLocks noRot="1" noChangeAspect="1" noMove="1" noResize="1" noEditPoints="1" noAdjustHandles="1" noChangeArrowheads="1" noChangeShapeType="1" noTextEdit="1"/>
              </p:cNvSpPr>
              <p:nvPr/>
            </p:nvSpPr>
            <p:spPr>
              <a:xfrm>
                <a:off x="2438400" y="3471015"/>
                <a:ext cx="1011944" cy="523220"/>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5" name="Rectangle 64"/>
              <p:cNvSpPr/>
              <p:nvPr/>
            </p:nvSpPr>
            <p:spPr>
              <a:xfrm>
                <a:off x="3447729" y="3490555"/>
                <a:ext cx="1387303"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1</m:t>
                          </m:r>
                        </m:sub>
                      </m:sSub>
                      <m:sSup>
                        <m:sSupPr>
                          <m:ctrlPr>
                            <a:rPr lang="en-US" sz="2800" i="1">
                              <a:latin typeface="Cambria Math"/>
                              <a:ea typeface="Cambria Math"/>
                            </a:rPr>
                          </m:ctrlPr>
                        </m:sSupPr>
                        <m:e>
                          <m:r>
                            <a:rPr lang="en-US" sz="2800" i="1">
                              <a:latin typeface="Cambria Math"/>
                              <a:ea typeface="Cambria Math"/>
                            </a:rPr>
                            <m:t>𝜕</m:t>
                          </m:r>
                        </m:e>
                        <m:sup>
                          <m:r>
                            <a:rPr lang="en-US" sz="2800" i="1">
                              <a:latin typeface="Cambria Math"/>
                              <a:ea typeface="Cambria Math"/>
                            </a:rPr>
                            <m:t>2</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65" name="Rectangle 64"/>
              <p:cNvSpPr>
                <a:spLocks noRot="1" noChangeAspect="1" noMove="1" noResize="1" noEditPoints="1" noAdjustHandles="1" noChangeArrowheads="1" noChangeShapeType="1" noTextEdit="1"/>
              </p:cNvSpPr>
              <p:nvPr/>
            </p:nvSpPr>
            <p:spPr>
              <a:xfrm>
                <a:off x="3447729" y="3490555"/>
                <a:ext cx="1387303" cy="523220"/>
              </a:xfrm>
              <a:prstGeom prst="rect">
                <a:avLst/>
              </a:prstGeom>
              <a:blipFill rotWithShape="1">
                <a:blip r:embed="rId16"/>
                <a:stretch>
                  <a:fillRect/>
                </a:stretch>
              </a:blipFill>
            </p:spPr>
            <p:txBody>
              <a:bodyPr/>
              <a:lstStyle/>
              <a:p>
                <a:r>
                  <a:rPr lang="en-GB">
                    <a:noFill/>
                  </a:rPr>
                  <a:t> </a:t>
                </a:r>
              </a:p>
            </p:txBody>
          </p:sp>
        </mc:Fallback>
      </mc:AlternateContent>
      <p:grpSp>
        <p:nvGrpSpPr>
          <p:cNvPr id="70" name="Group 69"/>
          <p:cNvGrpSpPr/>
          <p:nvPr/>
        </p:nvGrpSpPr>
        <p:grpSpPr>
          <a:xfrm>
            <a:off x="3752529" y="4191000"/>
            <a:ext cx="746760" cy="728940"/>
            <a:chOff x="7254240" y="4191000"/>
            <a:chExt cx="746760" cy="728940"/>
          </a:xfrm>
        </p:grpSpPr>
        <p:cxnSp>
          <p:nvCxnSpPr>
            <p:cNvPr id="71" name="Straight Connector 7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6" name="Group 75"/>
          <p:cNvGrpSpPr/>
          <p:nvPr/>
        </p:nvGrpSpPr>
        <p:grpSpPr>
          <a:xfrm>
            <a:off x="4910769" y="4191000"/>
            <a:ext cx="746760" cy="728940"/>
            <a:chOff x="7254240" y="4191000"/>
            <a:chExt cx="746760" cy="728940"/>
          </a:xfrm>
        </p:grpSpPr>
        <p:cxnSp>
          <p:nvCxnSpPr>
            <p:cNvPr id="77" name="Straight Connector 76"/>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Oval 8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6" name="Group 85"/>
          <p:cNvGrpSpPr/>
          <p:nvPr/>
        </p:nvGrpSpPr>
        <p:grpSpPr>
          <a:xfrm>
            <a:off x="6957927" y="3915555"/>
            <a:ext cx="1271673" cy="1266045"/>
            <a:chOff x="381000" y="1177713"/>
            <a:chExt cx="2164023" cy="2092456"/>
          </a:xfrm>
        </p:grpSpPr>
        <p:pic>
          <p:nvPicPr>
            <p:cNvPr id="89" name="Picture 7" descr="https://upload.wikimedia.org/wikipedia/commons/thumb/7/75/Mandelstam.svg/298px-Mandelstam.svg.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90" name="Rectangle 8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99" name="Rectangle 98"/>
              <p:cNvSpPr/>
              <p:nvPr/>
            </p:nvSpPr>
            <p:spPr>
              <a:xfrm>
                <a:off x="4719155" y="3515380"/>
                <a:ext cx="139557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2</m:t>
                          </m:r>
                        </m:sub>
                      </m:sSub>
                      <m:sSup>
                        <m:sSupPr>
                          <m:ctrlPr>
                            <a:rPr lang="en-US" sz="2800" i="1">
                              <a:latin typeface="Cambria Math"/>
                              <a:ea typeface="Cambria Math"/>
                            </a:rPr>
                          </m:ctrlPr>
                        </m:sSupPr>
                        <m:e>
                          <m:r>
                            <a:rPr lang="en-US" sz="2800" i="1">
                              <a:latin typeface="Cambria Math"/>
                              <a:ea typeface="Cambria Math"/>
                            </a:rPr>
                            <m:t>𝜕</m:t>
                          </m:r>
                        </m:e>
                        <m:sup>
                          <m:r>
                            <a:rPr lang="en-US" sz="2800" b="0" i="1" smtClean="0">
                              <a:latin typeface="Cambria Math"/>
                              <a:ea typeface="Cambria Math"/>
                            </a:rPr>
                            <m:t>4</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99" name="Rectangle 98"/>
              <p:cNvSpPr>
                <a:spLocks noRot="1" noChangeAspect="1" noMove="1" noResize="1" noEditPoints="1" noAdjustHandles="1" noChangeArrowheads="1" noChangeShapeType="1" noTextEdit="1"/>
              </p:cNvSpPr>
              <p:nvPr/>
            </p:nvSpPr>
            <p:spPr>
              <a:xfrm>
                <a:off x="4719155" y="3515380"/>
                <a:ext cx="1395574" cy="523220"/>
              </a:xfrm>
              <a:prstGeom prst="rect">
                <a:avLst/>
              </a:prstGeom>
              <a:blipFill rotWithShape="1">
                <a:blip r:embed="rId1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1" name="TextBox 100"/>
              <p:cNvSpPr txBox="1"/>
              <p:nvPr/>
            </p:nvSpPr>
            <p:spPr>
              <a:xfrm>
                <a:off x="5715000" y="4343400"/>
                <a:ext cx="135376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a:ea typeface="Malgun Gothic" panose="020B0503020000020004" pitchFamily="34" charset="-127"/>
                        </a:rPr>
                        <m:t>+…   =</m:t>
                      </m:r>
                    </m:oMath>
                  </m:oMathPara>
                </a14:m>
                <a:endParaRPr lang="en-GB" sz="2400" dirty="0">
                  <a:latin typeface="Malgun Gothic" panose="020B0503020000020004" pitchFamily="34" charset="-127"/>
                  <a:ea typeface="Malgun Gothic" panose="020B0503020000020004" pitchFamily="34" charset="-127"/>
                </a:endParaRPr>
              </a:p>
            </p:txBody>
          </p:sp>
        </mc:Choice>
        <mc:Fallback xmlns="">
          <p:sp>
            <p:nvSpPr>
              <p:cNvPr id="101" name="TextBox 100"/>
              <p:cNvSpPr txBox="1">
                <a:spLocks noRot="1" noChangeAspect="1" noMove="1" noResize="1" noEditPoints="1" noAdjustHandles="1" noChangeArrowheads="1" noChangeShapeType="1" noTextEdit="1"/>
              </p:cNvSpPr>
              <p:nvPr/>
            </p:nvSpPr>
            <p:spPr>
              <a:xfrm>
                <a:off x="5715000" y="4343400"/>
                <a:ext cx="1353768" cy="461665"/>
              </a:xfrm>
              <a:prstGeom prst="rect">
                <a:avLst/>
              </a:prstGeom>
              <a:blipFill rotWithShape="1">
                <a:blip r:embed="rId1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p:cNvSpPr/>
              <p:nvPr/>
            </p:nvSpPr>
            <p:spPr>
              <a:xfrm>
                <a:off x="4484839" y="4419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6" name="Rectangle 45"/>
              <p:cNvSpPr>
                <a:spLocks noRot="1" noChangeAspect="1" noMove="1" noResize="1" noEditPoints="1" noAdjustHandles="1" noChangeArrowheads="1" noChangeShapeType="1" noTextEdit="1"/>
              </p:cNvSpPr>
              <p:nvPr/>
            </p:nvSpPr>
            <p:spPr>
              <a:xfrm>
                <a:off x="4484839" y="4419600"/>
                <a:ext cx="410690" cy="369332"/>
              </a:xfrm>
              <a:prstGeom prst="rect">
                <a:avLst/>
              </a:prstGeom>
              <a:blipFill rotWithShape="1">
                <a:blip r:embed="rId2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3265639" y="4431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7" name="Rectangle 46"/>
              <p:cNvSpPr>
                <a:spLocks noRot="1" noChangeAspect="1" noMove="1" noResize="1" noEditPoints="1" noAdjustHandles="1" noChangeArrowheads="1" noChangeShapeType="1" noTextEdit="1"/>
              </p:cNvSpPr>
              <p:nvPr/>
            </p:nvSpPr>
            <p:spPr>
              <a:xfrm>
                <a:off x="3265639" y="4431268"/>
                <a:ext cx="410690" cy="369332"/>
              </a:xfrm>
              <a:prstGeom prst="rect">
                <a:avLst/>
              </a:prstGeom>
              <a:blipFill rotWithShape="1">
                <a:blip r:embed="rId21"/>
                <a:stretch>
                  <a:fillRect/>
                </a:stretch>
              </a:blipFill>
            </p:spPr>
            <p:txBody>
              <a:bodyPr/>
              <a:lstStyle/>
              <a:p>
                <a:r>
                  <a:rPr lang="en-GB">
                    <a:noFill/>
                  </a:rPr>
                  <a:t> </a:t>
                </a:r>
              </a:p>
            </p:txBody>
          </p:sp>
        </mc:Fallback>
      </mc:AlternateContent>
      <p:cxnSp>
        <p:nvCxnSpPr>
          <p:cNvPr id="102" name="Straight Connector 101"/>
          <p:cNvCxnSpPr/>
          <p:nvPr/>
        </p:nvCxnSpPr>
        <p:spPr>
          <a:xfrm flipH="1" flipV="1">
            <a:off x="7085144" y="40297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a:off x="7093655"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V="1">
            <a:off x="7729831" y="4026804"/>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H="1" flipV="1">
            <a:off x="7729831"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8" name="Rectangle 47"/>
              <p:cNvSpPr/>
              <p:nvPr/>
            </p:nvSpPr>
            <p:spPr>
              <a:xfrm>
                <a:off x="2612193" y="5070875"/>
                <a:ext cx="683136"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rgbClr val="FF0000"/>
                          </a:solidFill>
                          <a:latin typeface="Cambria Math"/>
                          <a:ea typeface="Cambria Math"/>
                        </a:rPr>
                        <m:t> </m:t>
                      </m:r>
                      <m:f>
                        <m:fPr>
                          <m:ctrlPr>
                            <a:rPr lang="en-US" i="1">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i="1">
                                  <a:solidFill>
                                    <a:srgbClr val="FF0000"/>
                                  </a:solidFill>
                                  <a:latin typeface="Cambria Math"/>
                                  <a:ea typeface="Cambria Math"/>
                                </a:rPr>
                                <m:t>2</m:t>
                              </m:r>
                            </m:sup>
                          </m:sSup>
                        </m:den>
                      </m:f>
                    </m:oMath>
                  </m:oMathPara>
                </a14:m>
                <a:endParaRPr lang="en-GB" dirty="0">
                  <a:solidFill>
                    <a:srgbClr val="FF0000"/>
                  </a:solidFill>
                </a:endParaRPr>
              </a:p>
            </p:txBody>
          </p:sp>
        </mc:Choice>
        <mc:Fallback xmlns="">
          <p:sp>
            <p:nvSpPr>
              <p:cNvPr id="48" name="Rectangle 47"/>
              <p:cNvSpPr>
                <a:spLocks noRot="1" noChangeAspect="1" noMove="1" noResize="1" noEditPoints="1" noAdjustHandles="1" noChangeArrowheads="1" noChangeShapeType="1" noTextEdit="1"/>
              </p:cNvSpPr>
              <p:nvPr/>
            </p:nvSpPr>
            <p:spPr>
              <a:xfrm>
                <a:off x="2612193" y="5070875"/>
                <a:ext cx="683136" cy="646331"/>
              </a:xfrm>
              <a:prstGeom prst="rect">
                <a:avLst/>
              </a:prstGeom>
              <a:blipFill rotWithShape="1">
                <a:blip r:embed="rId2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7" name="Rectangle 106"/>
              <p:cNvSpPr/>
              <p:nvPr/>
            </p:nvSpPr>
            <p:spPr>
              <a:xfrm>
                <a:off x="3657600" y="5070875"/>
                <a:ext cx="833754"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Cambria Math"/>
                        </a:rPr>
                        <m:t> </m:t>
                      </m:r>
                      <m:f>
                        <m:fPr>
                          <m:ctrlPr>
                            <a:rPr lang="en-US" i="1" smtClean="0">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b="0" i="1" smtClean="0">
                                  <a:solidFill>
                                    <a:srgbClr val="FF0000"/>
                                  </a:solidFill>
                                  <a:latin typeface="Cambria Math"/>
                                  <a:ea typeface="Cambria Math"/>
                                </a:rPr>
                                <m:t>4</m:t>
                              </m:r>
                            </m:sup>
                          </m:sSup>
                        </m:den>
                      </m:f>
                      <m:r>
                        <a:rPr lang="en-US" b="0" i="1" smtClean="0">
                          <a:latin typeface="Cambria Math"/>
                          <a:ea typeface="Cambria Math"/>
                        </a:rPr>
                        <m:t>𝑠</m:t>
                      </m:r>
                    </m:oMath>
                  </m:oMathPara>
                </a14:m>
                <a:endParaRPr lang="en-GB" dirty="0"/>
              </a:p>
            </p:txBody>
          </p:sp>
        </mc:Choice>
        <mc:Fallback xmlns="">
          <p:sp>
            <p:nvSpPr>
              <p:cNvPr id="107" name="Rectangle 106"/>
              <p:cNvSpPr>
                <a:spLocks noRot="1" noChangeAspect="1" noMove="1" noResize="1" noEditPoints="1" noAdjustHandles="1" noChangeArrowheads="1" noChangeShapeType="1" noTextEdit="1"/>
              </p:cNvSpPr>
              <p:nvPr/>
            </p:nvSpPr>
            <p:spPr>
              <a:xfrm>
                <a:off x="3657600" y="5070875"/>
                <a:ext cx="833754" cy="646331"/>
              </a:xfrm>
              <a:prstGeom prst="rect">
                <a:avLst/>
              </a:prstGeom>
              <a:blipFill rotWithShape="1">
                <a:blip r:embed="rId2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8" name="Rectangle 107"/>
              <p:cNvSpPr/>
              <p:nvPr/>
            </p:nvSpPr>
            <p:spPr>
              <a:xfrm>
                <a:off x="4743129" y="5070875"/>
                <a:ext cx="947311"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rgbClr val="FF0000"/>
                          </a:solidFill>
                          <a:latin typeface="Cambria Math"/>
                          <a:ea typeface="Cambria Math"/>
                        </a:rPr>
                        <m:t> </m:t>
                      </m:r>
                      <m:f>
                        <m:fPr>
                          <m:ctrlPr>
                            <a:rPr lang="en-US" i="1">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b="0" i="1" smtClean="0">
                                  <a:solidFill>
                                    <a:srgbClr val="FF0000"/>
                                  </a:solidFill>
                                  <a:latin typeface="Cambria Math"/>
                                  <a:ea typeface="Cambria Math"/>
                                </a:rPr>
                                <m:t>6</m:t>
                              </m:r>
                            </m:sup>
                          </m:sSup>
                        </m:den>
                      </m:f>
                      <m:sSup>
                        <m:sSupPr>
                          <m:ctrlPr>
                            <a:rPr lang="en-US" b="0" i="1" smtClean="0">
                              <a:latin typeface="Cambria Math"/>
                              <a:ea typeface="Cambria Math"/>
                            </a:rPr>
                          </m:ctrlPr>
                        </m:sSupPr>
                        <m:e>
                          <m:r>
                            <a:rPr lang="en-US" b="0" i="1" smtClean="0">
                              <a:latin typeface="Cambria Math"/>
                              <a:ea typeface="Cambria Math"/>
                            </a:rPr>
                            <m:t>𝑠</m:t>
                          </m:r>
                        </m:e>
                        <m:sup>
                          <m:r>
                            <a:rPr lang="en-US" b="0" i="1" smtClean="0">
                              <a:latin typeface="Cambria Math"/>
                              <a:ea typeface="Cambria Math"/>
                            </a:rPr>
                            <m:t>2</m:t>
                          </m:r>
                        </m:sup>
                      </m:sSup>
                    </m:oMath>
                  </m:oMathPara>
                </a14:m>
                <a:endParaRPr lang="en-GB" dirty="0"/>
              </a:p>
            </p:txBody>
          </p:sp>
        </mc:Choice>
        <mc:Fallback xmlns="">
          <p:sp>
            <p:nvSpPr>
              <p:cNvPr id="108" name="Rectangle 107"/>
              <p:cNvSpPr>
                <a:spLocks noRot="1" noChangeAspect="1" noMove="1" noResize="1" noEditPoints="1" noAdjustHandles="1" noChangeArrowheads="1" noChangeShapeType="1" noTextEdit="1"/>
              </p:cNvSpPr>
              <p:nvPr/>
            </p:nvSpPr>
            <p:spPr>
              <a:xfrm>
                <a:off x="4743129" y="5070875"/>
                <a:ext cx="947311" cy="646331"/>
              </a:xfrm>
              <a:prstGeom prst="rect">
                <a:avLst/>
              </a:prstGeom>
              <a:blipFill rotWithShape="1">
                <a:blip r:embed="rId2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9" name="TextBox 108"/>
              <p:cNvSpPr txBox="1"/>
              <p:nvPr/>
            </p:nvSpPr>
            <p:spPr>
              <a:xfrm>
                <a:off x="5715000" y="5178655"/>
                <a:ext cx="101502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ea typeface="Malgun Gothic" panose="020B0503020000020004" pitchFamily="34" charset="-127"/>
                        </a:rPr>
                        <m:t>+…  =</m:t>
                      </m:r>
                    </m:oMath>
                  </m:oMathPara>
                </a14:m>
                <a:endParaRPr lang="en-GB" dirty="0">
                  <a:latin typeface="Malgun Gothic" panose="020B0503020000020004" pitchFamily="34" charset="-127"/>
                  <a:ea typeface="Malgun Gothic" panose="020B0503020000020004" pitchFamily="34" charset="-127"/>
                </a:endParaRPr>
              </a:p>
            </p:txBody>
          </p:sp>
        </mc:Choice>
        <mc:Fallback xmlns="">
          <p:sp>
            <p:nvSpPr>
              <p:cNvPr id="109" name="TextBox 108"/>
              <p:cNvSpPr txBox="1">
                <a:spLocks noRot="1" noChangeAspect="1" noMove="1" noResize="1" noEditPoints="1" noAdjustHandles="1" noChangeArrowheads="1" noChangeShapeType="1" noTextEdit="1"/>
              </p:cNvSpPr>
              <p:nvPr/>
            </p:nvSpPr>
            <p:spPr>
              <a:xfrm>
                <a:off x="5715000" y="5178655"/>
                <a:ext cx="1015021" cy="369332"/>
              </a:xfrm>
              <a:prstGeom prst="rect">
                <a:avLst/>
              </a:prstGeom>
              <a:blipFill rotWithShape="1">
                <a:blip r:embed="rId2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0" name="Rectangle 109"/>
              <p:cNvSpPr/>
              <p:nvPr/>
            </p:nvSpPr>
            <p:spPr>
              <a:xfrm>
                <a:off x="4419600" y="5181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110" name="Rectangle 109"/>
              <p:cNvSpPr>
                <a:spLocks noRot="1" noChangeAspect="1" noMove="1" noResize="1" noEditPoints="1" noAdjustHandles="1" noChangeArrowheads="1" noChangeShapeType="1" noTextEdit="1"/>
              </p:cNvSpPr>
              <p:nvPr/>
            </p:nvSpPr>
            <p:spPr>
              <a:xfrm>
                <a:off x="4419600" y="5181600"/>
                <a:ext cx="410690" cy="369332"/>
              </a:xfrm>
              <a:prstGeom prst="rect">
                <a:avLst/>
              </a:prstGeom>
              <a:blipFill rotWithShape="1">
                <a:blip r:embed="rId2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1" name="Rectangle 110"/>
              <p:cNvSpPr/>
              <p:nvPr/>
            </p:nvSpPr>
            <p:spPr>
              <a:xfrm>
                <a:off x="3265639" y="5193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111" name="Rectangle 110"/>
              <p:cNvSpPr>
                <a:spLocks noRot="1" noChangeAspect="1" noMove="1" noResize="1" noEditPoints="1" noAdjustHandles="1" noChangeArrowheads="1" noChangeShapeType="1" noTextEdit="1"/>
              </p:cNvSpPr>
              <p:nvPr/>
            </p:nvSpPr>
            <p:spPr>
              <a:xfrm>
                <a:off x="3265639" y="5193268"/>
                <a:ext cx="410690" cy="369332"/>
              </a:xfrm>
              <a:prstGeom prst="rect">
                <a:avLst/>
              </a:prstGeom>
              <a:blipFill rotWithShape="1">
                <a:blip r:embed="rId2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Rectangle 48"/>
              <p:cNvSpPr/>
              <p:nvPr/>
            </p:nvSpPr>
            <p:spPr>
              <a:xfrm>
                <a:off x="6096000" y="3592324"/>
                <a:ext cx="41068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Malgun Gothic" panose="020B0503020000020004" pitchFamily="34" charset="-127"/>
                        </a:rPr>
                        <m:t>…</m:t>
                      </m:r>
                    </m:oMath>
                  </m:oMathPara>
                </a14:m>
                <a:endParaRPr lang="en-GB" dirty="0"/>
              </a:p>
            </p:txBody>
          </p:sp>
        </mc:Choice>
        <mc:Fallback xmlns="">
          <p:sp>
            <p:nvSpPr>
              <p:cNvPr id="49" name="Rectangle 48"/>
              <p:cNvSpPr>
                <a:spLocks noRot="1" noChangeAspect="1" noMove="1" noResize="1" noEditPoints="1" noAdjustHandles="1" noChangeArrowheads="1" noChangeShapeType="1" noTextEdit="1"/>
              </p:cNvSpPr>
              <p:nvPr/>
            </p:nvSpPr>
            <p:spPr>
              <a:xfrm>
                <a:off x="6096000" y="3592324"/>
                <a:ext cx="410689" cy="369332"/>
              </a:xfrm>
              <a:prstGeom prst="rect">
                <a:avLst/>
              </a:prstGeom>
              <a:blipFill rotWithShape="1">
                <a:blip r:embed="rId27"/>
                <a:stretch>
                  <a:fillRect/>
                </a:stretch>
              </a:blipFill>
            </p:spPr>
            <p:txBody>
              <a:bodyPr/>
              <a:lstStyle/>
              <a:p>
                <a:r>
                  <a:rPr lang="en-GB">
                    <a:noFill/>
                  </a:rPr>
                  <a:t> </a:t>
                </a:r>
              </a:p>
            </p:txBody>
          </p:sp>
        </mc:Fallback>
      </mc:AlternateContent>
      <p:cxnSp>
        <p:nvCxnSpPr>
          <p:cNvPr id="68" name="Straight Connector 67"/>
          <p:cNvCxnSpPr/>
          <p:nvPr/>
        </p:nvCxnSpPr>
        <p:spPr>
          <a:xfrm>
            <a:off x="762000" y="321951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9" name="TextBox 78"/>
              <p:cNvSpPr txBox="1"/>
              <p:nvPr/>
            </p:nvSpPr>
            <p:spPr>
              <a:xfrm>
                <a:off x="6581628" y="1600200"/>
                <a:ext cx="428772"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1</m:t>
                          </m:r>
                        </m:sub>
                      </m:sSub>
                    </m:oMath>
                  </m:oMathPara>
                </a14:m>
                <a:endParaRPr lang="en-GB" sz="1600" dirty="0"/>
              </a:p>
            </p:txBody>
          </p:sp>
        </mc:Choice>
        <mc:Fallback xmlns="">
          <p:sp>
            <p:nvSpPr>
              <p:cNvPr id="79" name="TextBox 78"/>
              <p:cNvSpPr txBox="1">
                <a:spLocks noRot="1" noChangeAspect="1" noMove="1" noResize="1" noEditPoints="1" noAdjustHandles="1" noChangeArrowheads="1" noChangeShapeType="1" noTextEdit="1"/>
              </p:cNvSpPr>
              <p:nvPr/>
            </p:nvSpPr>
            <p:spPr>
              <a:xfrm>
                <a:off x="6581628" y="1600200"/>
                <a:ext cx="428772" cy="338554"/>
              </a:xfrm>
              <a:prstGeom prst="rect">
                <a:avLst/>
              </a:prstGeom>
              <a:blipFill rotWithShape="1">
                <a:blip r:embed="rId28"/>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6571653" y="2357735"/>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2</m:t>
                          </m:r>
                        </m:sub>
                      </m:sSub>
                    </m:oMath>
                  </m:oMathPara>
                </a14:m>
                <a:endParaRPr lang="en-GB" sz="1600" dirty="0"/>
              </a:p>
            </p:txBody>
          </p:sp>
        </mc:Choice>
        <mc:Fallback xmlns="">
          <p:sp>
            <p:nvSpPr>
              <p:cNvPr id="80" name="TextBox 79"/>
              <p:cNvSpPr txBox="1">
                <a:spLocks noRot="1" noChangeAspect="1" noMove="1" noResize="1" noEditPoints="1" noAdjustHandles="1" noChangeArrowheads="1" noChangeShapeType="1" noTextEdit="1"/>
              </p:cNvSpPr>
              <p:nvPr/>
            </p:nvSpPr>
            <p:spPr>
              <a:xfrm>
                <a:off x="6571653" y="2357735"/>
                <a:ext cx="433517" cy="338554"/>
              </a:xfrm>
              <a:prstGeom prst="rect">
                <a:avLst/>
              </a:prstGeom>
              <a:blipFill rotWithShape="1">
                <a:blip r:embed="rId29"/>
                <a:stretch>
                  <a:fillRect b="-36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3" name="TextBox 82"/>
              <p:cNvSpPr txBox="1"/>
              <p:nvPr/>
            </p:nvSpPr>
            <p:spPr>
              <a:xfrm>
                <a:off x="8177083" y="1600200"/>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3</m:t>
                          </m:r>
                        </m:sub>
                      </m:sSub>
                    </m:oMath>
                  </m:oMathPara>
                </a14:m>
                <a:endParaRPr lang="en-GB" sz="1600" dirty="0"/>
              </a:p>
            </p:txBody>
          </p:sp>
        </mc:Choice>
        <mc:Fallback xmlns="">
          <p:sp>
            <p:nvSpPr>
              <p:cNvPr id="83" name="TextBox 82"/>
              <p:cNvSpPr txBox="1">
                <a:spLocks noRot="1" noChangeAspect="1" noMove="1" noResize="1" noEditPoints="1" noAdjustHandles="1" noChangeArrowheads="1" noChangeShapeType="1" noTextEdit="1"/>
              </p:cNvSpPr>
              <p:nvPr/>
            </p:nvSpPr>
            <p:spPr>
              <a:xfrm>
                <a:off x="8177083" y="1600200"/>
                <a:ext cx="433517" cy="338554"/>
              </a:xfrm>
              <a:prstGeom prst="rect">
                <a:avLst/>
              </a:prstGeom>
              <a:blipFill rotWithShape="1">
                <a:blip r:embed="rId30"/>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4" name="TextBox 83"/>
              <p:cNvSpPr txBox="1"/>
              <p:nvPr/>
            </p:nvSpPr>
            <p:spPr>
              <a:xfrm>
                <a:off x="8178559" y="2357735"/>
                <a:ext cx="432041"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4</m:t>
                          </m:r>
                        </m:sub>
                      </m:sSub>
                    </m:oMath>
                  </m:oMathPara>
                </a14:m>
                <a:endParaRPr lang="en-GB" sz="1600" dirty="0"/>
              </a:p>
            </p:txBody>
          </p:sp>
        </mc:Choice>
        <mc:Fallback xmlns="">
          <p:sp>
            <p:nvSpPr>
              <p:cNvPr id="84" name="TextBox 83"/>
              <p:cNvSpPr txBox="1">
                <a:spLocks noRot="1" noChangeAspect="1" noMove="1" noResize="1" noEditPoints="1" noAdjustHandles="1" noChangeArrowheads="1" noChangeShapeType="1" noTextEdit="1"/>
              </p:cNvSpPr>
              <p:nvPr/>
            </p:nvSpPr>
            <p:spPr>
              <a:xfrm>
                <a:off x="8178559" y="2357735"/>
                <a:ext cx="432041" cy="338554"/>
              </a:xfrm>
              <a:prstGeom prst="rect">
                <a:avLst/>
              </a:prstGeom>
              <a:blipFill rotWithShape="1">
                <a:blip r:embed="rId31"/>
                <a:stretch>
                  <a:fillRect b="-3636"/>
                </a:stretch>
              </a:blipFill>
            </p:spPr>
            <p:txBody>
              <a:bodyPr/>
              <a:lstStyle/>
              <a:p>
                <a:r>
                  <a:rPr lang="en-GB">
                    <a:noFill/>
                  </a:rPr>
                  <a:t> </a:t>
                </a:r>
              </a:p>
            </p:txBody>
          </p:sp>
        </mc:Fallback>
      </mc:AlternateContent>
      <p:sp>
        <p:nvSpPr>
          <p:cNvPr id="87" name="TextBox 86"/>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8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93" name="Rectangle 9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8703108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9" name="TextBox 78"/>
              <p:cNvSpPr txBox="1"/>
              <p:nvPr/>
            </p:nvSpPr>
            <p:spPr>
              <a:xfrm>
                <a:off x="6581628" y="1600200"/>
                <a:ext cx="428772"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1</m:t>
                          </m:r>
                        </m:sub>
                      </m:sSub>
                    </m:oMath>
                  </m:oMathPara>
                </a14:m>
                <a:endParaRPr lang="en-GB" sz="1600" dirty="0"/>
              </a:p>
            </p:txBody>
          </p:sp>
        </mc:Choice>
        <mc:Fallback xmlns="">
          <p:sp>
            <p:nvSpPr>
              <p:cNvPr id="79" name="TextBox 78"/>
              <p:cNvSpPr txBox="1">
                <a:spLocks noRot="1" noChangeAspect="1" noMove="1" noResize="1" noEditPoints="1" noAdjustHandles="1" noChangeArrowheads="1" noChangeShapeType="1" noTextEdit="1"/>
              </p:cNvSpPr>
              <p:nvPr/>
            </p:nvSpPr>
            <p:spPr>
              <a:xfrm>
                <a:off x="6581628" y="1600200"/>
                <a:ext cx="428772" cy="338554"/>
              </a:xfrm>
              <a:prstGeom prst="rect">
                <a:avLst/>
              </a:prstGeom>
              <a:blipFill rotWithShape="1">
                <a:blip r:embed="rId2"/>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6571653" y="2357735"/>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2</m:t>
                          </m:r>
                        </m:sub>
                      </m:sSub>
                    </m:oMath>
                  </m:oMathPara>
                </a14:m>
                <a:endParaRPr lang="en-GB" sz="1600" dirty="0"/>
              </a:p>
            </p:txBody>
          </p:sp>
        </mc:Choice>
        <mc:Fallback xmlns="">
          <p:sp>
            <p:nvSpPr>
              <p:cNvPr id="80" name="TextBox 79"/>
              <p:cNvSpPr txBox="1">
                <a:spLocks noRot="1" noChangeAspect="1" noMove="1" noResize="1" noEditPoints="1" noAdjustHandles="1" noChangeArrowheads="1" noChangeShapeType="1" noTextEdit="1"/>
              </p:cNvSpPr>
              <p:nvPr/>
            </p:nvSpPr>
            <p:spPr>
              <a:xfrm>
                <a:off x="6571653" y="2357735"/>
                <a:ext cx="433517" cy="338554"/>
              </a:xfrm>
              <a:prstGeom prst="rect">
                <a:avLst/>
              </a:prstGeom>
              <a:blipFill rotWithShape="1">
                <a:blip r:embed="rId3"/>
                <a:stretch>
                  <a:fillRect b="-36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3" name="TextBox 82"/>
              <p:cNvSpPr txBox="1"/>
              <p:nvPr/>
            </p:nvSpPr>
            <p:spPr>
              <a:xfrm>
                <a:off x="8177083" y="1600200"/>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3</m:t>
                          </m:r>
                        </m:sub>
                      </m:sSub>
                    </m:oMath>
                  </m:oMathPara>
                </a14:m>
                <a:endParaRPr lang="en-GB" sz="1600" dirty="0"/>
              </a:p>
            </p:txBody>
          </p:sp>
        </mc:Choice>
        <mc:Fallback xmlns="">
          <p:sp>
            <p:nvSpPr>
              <p:cNvPr id="83" name="TextBox 82"/>
              <p:cNvSpPr txBox="1">
                <a:spLocks noRot="1" noChangeAspect="1" noMove="1" noResize="1" noEditPoints="1" noAdjustHandles="1" noChangeArrowheads="1" noChangeShapeType="1" noTextEdit="1"/>
              </p:cNvSpPr>
              <p:nvPr/>
            </p:nvSpPr>
            <p:spPr>
              <a:xfrm>
                <a:off x="8177083" y="1600200"/>
                <a:ext cx="433517" cy="338554"/>
              </a:xfrm>
              <a:prstGeom prst="rect">
                <a:avLst/>
              </a:prstGeom>
              <a:blipFill rotWithShape="1">
                <a:blip r:embed="rId4"/>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4" name="TextBox 83"/>
              <p:cNvSpPr txBox="1"/>
              <p:nvPr/>
            </p:nvSpPr>
            <p:spPr>
              <a:xfrm>
                <a:off x="8178559" y="2357735"/>
                <a:ext cx="432041"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4</m:t>
                          </m:r>
                        </m:sub>
                      </m:sSub>
                    </m:oMath>
                  </m:oMathPara>
                </a14:m>
                <a:endParaRPr lang="en-GB" sz="1600" dirty="0"/>
              </a:p>
            </p:txBody>
          </p:sp>
        </mc:Choice>
        <mc:Fallback xmlns="">
          <p:sp>
            <p:nvSpPr>
              <p:cNvPr id="84" name="TextBox 83"/>
              <p:cNvSpPr txBox="1">
                <a:spLocks noRot="1" noChangeAspect="1" noMove="1" noResize="1" noEditPoints="1" noAdjustHandles="1" noChangeArrowheads="1" noChangeShapeType="1" noTextEdit="1"/>
              </p:cNvSpPr>
              <p:nvPr/>
            </p:nvSpPr>
            <p:spPr>
              <a:xfrm>
                <a:off x="8178559" y="2357735"/>
                <a:ext cx="432041" cy="338554"/>
              </a:xfrm>
              <a:prstGeom prst="rect">
                <a:avLst/>
              </a:prstGeom>
              <a:blipFill rotWithShape="1">
                <a:blip r:embed="rId5"/>
                <a:stretch>
                  <a:fillRect b="-3636"/>
                </a:stretch>
              </a:blipFill>
            </p:spPr>
            <p:txBody>
              <a:bodyPr/>
              <a:lstStyle/>
              <a:p>
                <a:r>
                  <a:rPr lang="en-GB">
                    <a:noFill/>
                  </a:rPr>
                  <a:t> </a:t>
                </a:r>
              </a:p>
            </p:txBody>
          </p:sp>
        </mc:Fallback>
      </mc:AlternateContent>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9"/>
                <a:stretch>
                  <a:fillRect/>
                </a:stretch>
              </a:blipFill>
            </p:spPr>
            <p:txBody>
              <a:bodyPr/>
              <a:lstStyle/>
              <a:p>
                <a:r>
                  <a:rPr lang="en-GB">
                    <a:noFill/>
                  </a:rPr>
                  <a:t> </a:t>
                </a:r>
              </a:p>
            </p:txBody>
          </p:sp>
        </mc:Fallback>
      </mc:AlternateContent>
      <p:cxnSp>
        <p:nvCxnSpPr>
          <p:cNvPr id="30" name="Straight Connector 29"/>
          <p:cNvCxnSpPr/>
          <p:nvPr/>
        </p:nvCxnSpPr>
        <p:spPr>
          <a:xfrm>
            <a:off x="7327392" y="2191980"/>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78486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486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69342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9342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Rectangle 39"/>
              <p:cNvSpPr/>
              <p:nvPr/>
            </p:nvSpPr>
            <p:spPr>
              <a:xfrm>
                <a:off x="152400" y="3048000"/>
                <a:ext cx="58471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0" name="Rectangle 39"/>
              <p:cNvSpPr>
                <a:spLocks noRot="1" noChangeAspect="1" noMove="1" noResize="1" noEditPoints="1" noAdjustHandles="1" noChangeArrowheads="1" noChangeShapeType="1" noTextEdit="1"/>
              </p:cNvSpPr>
              <p:nvPr/>
            </p:nvSpPr>
            <p:spPr>
              <a:xfrm>
                <a:off x="152400" y="3048000"/>
                <a:ext cx="584712" cy="400110"/>
              </a:xfrm>
              <a:prstGeom prst="rect">
                <a:avLst/>
              </a:prstGeom>
              <a:blipFill rotWithShape="1">
                <a:blip r:embed="rId10"/>
                <a:stretch>
                  <a:fillRect/>
                </a:stretch>
              </a:blipFill>
            </p:spPr>
            <p:txBody>
              <a:bodyPr/>
              <a:lstStyle/>
              <a:p>
                <a:r>
                  <a:rPr lang="en-GB">
                    <a:noFill/>
                  </a:rPr>
                  <a:t> </a:t>
                </a:r>
              </a:p>
            </p:txBody>
          </p:sp>
        </mc:Fallback>
      </mc:AlternateContent>
      <p:cxnSp>
        <p:nvCxnSpPr>
          <p:cNvPr id="43" name="Straight Connector 42"/>
          <p:cNvCxnSpPr/>
          <p:nvPr/>
        </p:nvCxnSpPr>
        <p:spPr>
          <a:xfrm>
            <a:off x="1415153" y="4538940"/>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4" name="Rectangle 43"/>
              <p:cNvSpPr/>
              <p:nvPr/>
            </p:nvSpPr>
            <p:spPr>
              <a:xfrm>
                <a:off x="1295400" y="4648200"/>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4" name="Rectangle 43"/>
              <p:cNvSpPr>
                <a:spLocks noRot="1" noChangeAspect="1" noMove="1" noResize="1" noEditPoints="1" noAdjustHandles="1" noChangeArrowheads="1" noChangeShapeType="1" noTextEdit="1"/>
              </p:cNvSpPr>
              <p:nvPr/>
            </p:nvSpPr>
            <p:spPr>
              <a:xfrm>
                <a:off x="1295400" y="4648200"/>
                <a:ext cx="1153906" cy="722377"/>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1611106" y="34290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45" name="Rectangle 44"/>
              <p:cNvSpPr>
                <a:spLocks noRot="1" noChangeAspect="1" noMove="1" noResize="1" noEditPoints="1" noAdjustHandles="1" noChangeArrowheads="1" noChangeShapeType="1" noTextEdit="1"/>
              </p:cNvSpPr>
              <p:nvPr/>
            </p:nvSpPr>
            <p:spPr>
              <a:xfrm>
                <a:off x="1611106" y="3429000"/>
                <a:ext cx="560602" cy="584775"/>
              </a:xfrm>
              <a:prstGeom prst="rect">
                <a:avLst/>
              </a:prstGeom>
              <a:blipFill rotWithShape="1">
                <a:blip r:embed="rId12"/>
                <a:stretch>
                  <a:fillRect/>
                </a:stretch>
              </a:blipFill>
            </p:spPr>
            <p:txBody>
              <a:bodyPr/>
              <a:lstStyle/>
              <a:p>
                <a:r>
                  <a:rPr lang="en-GB">
                    <a:noFill/>
                  </a:rPr>
                  <a:t> </a:t>
                </a:r>
              </a:p>
            </p:txBody>
          </p:sp>
        </mc:Fallback>
      </mc:AlternateContent>
      <p:grpSp>
        <p:nvGrpSpPr>
          <p:cNvPr id="37" name="Group 36"/>
          <p:cNvGrpSpPr/>
          <p:nvPr/>
        </p:nvGrpSpPr>
        <p:grpSpPr>
          <a:xfrm>
            <a:off x="2548569" y="4191000"/>
            <a:ext cx="746760" cy="728940"/>
            <a:chOff x="7254240" y="4191000"/>
            <a:chExt cx="746760" cy="728940"/>
          </a:xfrm>
        </p:grpSpPr>
        <p:cxnSp>
          <p:nvCxnSpPr>
            <p:cNvPr id="51" name="Straight Connector 5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57" name="Straight Arrow Connector 56"/>
          <p:cNvCxnSpPr/>
          <p:nvPr/>
        </p:nvCxnSpPr>
        <p:spPr>
          <a:xfrm>
            <a:off x="7620000" y="3048000"/>
            <a:ext cx="0" cy="94623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10"/>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0492" y="2323609"/>
                <a:ext cx="935576" cy="6481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latin typeface="Cambria Math"/>
                              <a:ea typeface="Cambria Math"/>
                            </a:rPr>
                          </m:ctrlPr>
                        </m:fPr>
                        <m:num>
                          <m:sSup>
                            <m:sSupPr>
                              <m:ctrlPr>
                                <a:rPr lang="en-US" i="1">
                                  <a:latin typeface="Cambria Math"/>
                                  <a:ea typeface="Cambria Math" panose="02040503050406030204" pitchFamily="18" charset="0"/>
                                </a:rPr>
                              </m:ctrlPr>
                            </m:sSupPr>
                            <m:e>
                              <m:r>
                                <a:rPr lang="en-US" i="1">
                                  <a:latin typeface="Cambria Math"/>
                                  <a:ea typeface="Cambria Math" panose="02040503050406030204" pitchFamily="18" charset="0"/>
                                </a:rPr>
                                <m:t>𝑔</m:t>
                              </m:r>
                            </m:e>
                            <m:sup>
                              <m:r>
                                <a:rPr lang="en-US" i="1">
                                  <a:latin typeface="Cambria Math"/>
                                  <a:ea typeface="Cambria Math" panose="02040503050406030204" pitchFamily="18" charset="0"/>
                                </a:rPr>
                                <m:t>2</m:t>
                              </m:r>
                            </m:sup>
                          </m:sSup>
                          <m:r>
                            <a:rPr lang="en-US" i="1">
                              <a:latin typeface="Cambria Math"/>
                              <a:ea typeface="Cambria Math"/>
                            </a:rPr>
                            <m:t>𝑍</m:t>
                          </m:r>
                        </m:num>
                        <m:den>
                          <m:sSup>
                            <m:sSupPr>
                              <m:ctrlPr>
                                <a:rPr lang="en-US" i="1">
                                  <a:latin typeface="Cambria Math"/>
                                  <a:ea typeface="Cambria Math"/>
                                </a:rPr>
                              </m:ctrlPr>
                            </m:sSupPr>
                            <m:e>
                              <m:r>
                                <a:rPr lang="en-US" i="1">
                                  <a:latin typeface="Cambria Math"/>
                                  <a:ea typeface="Cambria Math"/>
                                </a:rPr>
                                <m:t>𝑀</m:t>
                              </m:r>
                            </m:e>
                            <m:sup>
                              <m:r>
                                <a:rPr lang="en-US" i="1">
                                  <a:latin typeface="Cambria Math"/>
                                  <a:ea typeface="Cambria Math"/>
                                </a:rPr>
                                <m:t>2</m:t>
                              </m:r>
                            </m:sup>
                          </m:sSup>
                          <m:r>
                            <a:rPr lang="en-US" i="1">
                              <a:latin typeface="Cambria Math"/>
                              <a:ea typeface="Cambria Math"/>
                            </a:rPr>
                            <m:t>−</m:t>
                          </m:r>
                          <m:r>
                            <a:rPr lang="en-US" i="1">
                              <a:latin typeface="Cambria Math"/>
                              <a:ea typeface="Cambria Math"/>
                            </a:rPr>
                            <m:t>𝑠</m:t>
                          </m:r>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7120492" y="2323609"/>
                <a:ext cx="935576" cy="648191"/>
              </a:xfrm>
              <a:prstGeom prst="rect">
                <a:avLst/>
              </a:prstGeom>
              <a:blipFill rotWithShape="1">
                <a:blip r:embed="rId1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Rectangle 21"/>
              <p:cNvSpPr/>
              <p:nvPr/>
            </p:nvSpPr>
            <p:spPr>
              <a:xfrm>
                <a:off x="6629400" y="5099800"/>
                <a:ext cx="2649059" cy="650563"/>
              </a:xfrm>
              <a:prstGeom prst="rect">
                <a:avLst/>
              </a:prstGeom>
            </p:spPr>
            <p:txBody>
              <a:bodyPr wrap="none">
                <a:spAutoFit/>
              </a:bodyPr>
              <a:lstStyle/>
              <a:p>
                <a:pPr/>
                <a14:m>
                  <m:oMathPara xmlns:m="http://schemas.openxmlformats.org/officeDocument/2006/math">
                    <m:oMathParaPr>
                      <m:jc m:val="left"/>
                    </m:oMathParaPr>
                    <m:oMath xmlns:m="http://schemas.openxmlformats.org/officeDocument/2006/math">
                      <m:r>
                        <a:rPr lang="en-US" sz="1600" i="1" smtClean="0">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𝑔</m:t>
                              </m:r>
                            </m:e>
                            <m:sup>
                              <m:r>
                                <a:rPr lang="en-US" sz="1600" i="1">
                                  <a:latin typeface="Cambria Math"/>
                                  <a:ea typeface="Cambria Math"/>
                                </a:rPr>
                                <m:t>2</m:t>
                              </m:r>
                            </m:sup>
                          </m:sSup>
                          <m:r>
                            <a:rPr lang="en-US" sz="1600" b="0" i="1" smtClean="0">
                              <a:latin typeface="Cambria Math"/>
                              <a:ea typeface="Cambria Math"/>
                            </a:rPr>
                            <m:t>𝑍</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d>
                        <m:dPr>
                          <m:ctrlPr>
                            <a:rPr lang="en-US" sz="1600" i="1">
                              <a:latin typeface="Cambria Math"/>
                              <a:ea typeface="Cambria Math"/>
                            </a:rPr>
                          </m:ctrlPr>
                        </m:dPr>
                        <m:e>
                          <m:r>
                            <a:rPr lang="en-US" sz="1600" b="0" i="1" smtClean="0">
                              <a:latin typeface="Cambria Math"/>
                              <a:ea typeface="Cambria Math"/>
                            </a:rPr>
                            <m:t>1</m:t>
                          </m:r>
                          <m:r>
                            <a:rPr lang="en-US" sz="1600" i="1">
                              <a:latin typeface="Cambria Math"/>
                              <a:ea typeface="Cambria Math"/>
                            </a:rPr>
                            <m:t>+</m:t>
                          </m:r>
                          <m:f>
                            <m:fPr>
                              <m:ctrlPr>
                                <a:rPr lang="en-US" sz="1600" i="1">
                                  <a:latin typeface="Cambria Math"/>
                                  <a:ea typeface="Cambria Math"/>
                                </a:rPr>
                              </m:ctrlPr>
                            </m:fPr>
                            <m:num>
                              <m:r>
                                <a:rPr lang="en-US" sz="1600" i="1">
                                  <a:latin typeface="Cambria Math"/>
                                  <a:ea typeface="Cambria Math"/>
                                </a:rPr>
                                <m:t>𝑠</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𝑠</m:t>
                                  </m:r>
                                </m:e>
                                <m:sup>
                                  <m:r>
                                    <a:rPr lang="en-US" sz="1600" i="1">
                                      <a:latin typeface="Cambria Math"/>
                                      <a:ea typeface="Cambria Math"/>
                                    </a:rPr>
                                    <m:t>2</m:t>
                                  </m:r>
                                </m:sup>
                              </m:sSup>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4</m:t>
                                  </m:r>
                                </m:sup>
                              </m:sSup>
                            </m:den>
                          </m:f>
                          <m:r>
                            <a:rPr lang="en-US" sz="1600" i="1">
                              <a:latin typeface="Cambria Math"/>
                              <a:ea typeface="Cambria Math"/>
                            </a:rPr>
                            <m:t> +… </m:t>
                          </m:r>
                        </m:e>
                      </m:d>
                    </m:oMath>
                  </m:oMathPara>
                </a14:m>
                <a:endParaRPr lang="en-GB" sz="1600" dirty="0">
                  <a:latin typeface="Cambria Math" panose="02040503050406030204" pitchFamily="18" charset="0"/>
                  <a:ea typeface="Cambria Math" panose="02040503050406030204" pitchFamily="18" charset="0"/>
                </a:endParaRPr>
              </a:p>
            </p:txBody>
          </p:sp>
        </mc:Choice>
        <mc:Fallback xmlns="">
          <p:sp>
            <p:nvSpPr>
              <p:cNvPr id="22" name="Rectangle 21"/>
              <p:cNvSpPr>
                <a:spLocks noRot="1" noChangeAspect="1" noMove="1" noResize="1" noEditPoints="1" noAdjustHandles="1" noChangeArrowheads="1" noChangeShapeType="1" noTextEdit="1"/>
              </p:cNvSpPr>
              <p:nvPr/>
            </p:nvSpPr>
            <p:spPr>
              <a:xfrm>
                <a:off x="6629400" y="5099800"/>
                <a:ext cx="2649059" cy="650563"/>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Rectangle 35"/>
              <p:cNvSpPr/>
              <p:nvPr/>
            </p:nvSpPr>
            <p:spPr>
              <a:xfrm>
                <a:off x="2438400" y="3471015"/>
                <a:ext cx="101194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i="1">
                              <a:solidFill>
                                <a:srgbClr val="FF0000"/>
                              </a:solidFill>
                              <a:latin typeface="Cambria Math"/>
                              <a:ea typeface="Cambria Math"/>
                            </a:rPr>
                            <m:t>0</m:t>
                          </m:r>
                        </m:sub>
                      </m:sSub>
                      <m:sSup>
                        <m:sSupPr>
                          <m:ctrlPr>
                            <a:rPr lang="en-US" sz="2800" i="1" smtClean="0">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36" name="Rectangle 35"/>
              <p:cNvSpPr>
                <a:spLocks noRot="1" noChangeAspect="1" noMove="1" noResize="1" noEditPoints="1" noAdjustHandles="1" noChangeArrowheads="1" noChangeShapeType="1" noTextEdit="1"/>
              </p:cNvSpPr>
              <p:nvPr/>
            </p:nvSpPr>
            <p:spPr>
              <a:xfrm>
                <a:off x="2438400" y="3471015"/>
                <a:ext cx="1011944" cy="523220"/>
              </a:xfrm>
              <a:prstGeom prst="rect">
                <a:avLst/>
              </a:prstGeom>
              <a:blipFill rotWithShape="1">
                <a:blip r:embed="rId1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5" name="Rectangle 64"/>
              <p:cNvSpPr/>
              <p:nvPr/>
            </p:nvSpPr>
            <p:spPr>
              <a:xfrm>
                <a:off x="3447729" y="3490555"/>
                <a:ext cx="1387303"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1</m:t>
                          </m:r>
                        </m:sub>
                      </m:sSub>
                      <m:sSup>
                        <m:sSupPr>
                          <m:ctrlPr>
                            <a:rPr lang="en-US" sz="2800" i="1">
                              <a:latin typeface="Cambria Math"/>
                              <a:ea typeface="Cambria Math"/>
                            </a:rPr>
                          </m:ctrlPr>
                        </m:sSupPr>
                        <m:e>
                          <m:r>
                            <a:rPr lang="en-US" sz="2800" i="1">
                              <a:latin typeface="Cambria Math"/>
                              <a:ea typeface="Cambria Math"/>
                            </a:rPr>
                            <m:t>𝜕</m:t>
                          </m:r>
                        </m:e>
                        <m:sup>
                          <m:r>
                            <a:rPr lang="en-US" sz="2800" i="1">
                              <a:latin typeface="Cambria Math"/>
                              <a:ea typeface="Cambria Math"/>
                            </a:rPr>
                            <m:t>2</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65" name="Rectangle 64"/>
              <p:cNvSpPr>
                <a:spLocks noRot="1" noChangeAspect="1" noMove="1" noResize="1" noEditPoints="1" noAdjustHandles="1" noChangeArrowheads="1" noChangeShapeType="1" noTextEdit="1"/>
              </p:cNvSpPr>
              <p:nvPr/>
            </p:nvSpPr>
            <p:spPr>
              <a:xfrm>
                <a:off x="3447729" y="3490555"/>
                <a:ext cx="1387303" cy="523220"/>
              </a:xfrm>
              <a:prstGeom prst="rect">
                <a:avLst/>
              </a:prstGeom>
              <a:blipFill rotWithShape="1">
                <a:blip r:embed="rId17"/>
                <a:stretch>
                  <a:fillRect/>
                </a:stretch>
              </a:blipFill>
            </p:spPr>
            <p:txBody>
              <a:bodyPr/>
              <a:lstStyle/>
              <a:p>
                <a:r>
                  <a:rPr lang="en-GB">
                    <a:noFill/>
                  </a:rPr>
                  <a:t> </a:t>
                </a:r>
              </a:p>
            </p:txBody>
          </p:sp>
        </mc:Fallback>
      </mc:AlternateContent>
      <p:grpSp>
        <p:nvGrpSpPr>
          <p:cNvPr id="70" name="Group 69"/>
          <p:cNvGrpSpPr/>
          <p:nvPr/>
        </p:nvGrpSpPr>
        <p:grpSpPr>
          <a:xfrm>
            <a:off x="3752529" y="4191000"/>
            <a:ext cx="746760" cy="728940"/>
            <a:chOff x="7254240" y="4191000"/>
            <a:chExt cx="746760" cy="728940"/>
          </a:xfrm>
        </p:grpSpPr>
        <p:cxnSp>
          <p:nvCxnSpPr>
            <p:cNvPr id="71" name="Straight Connector 7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6" name="Group 75"/>
          <p:cNvGrpSpPr/>
          <p:nvPr/>
        </p:nvGrpSpPr>
        <p:grpSpPr>
          <a:xfrm>
            <a:off x="4910769" y="4191000"/>
            <a:ext cx="746760" cy="728940"/>
            <a:chOff x="7254240" y="4191000"/>
            <a:chExt cx="746760" cy="728940"/>
          </a:xfrm>
        </p:grpSpPr>
        <p:cxnSp>
          <p:nvCxnSpPr>
            <p:cNvPr id="77" name="Straight Connector 76"/>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Oval 8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6" name="Group 85"/>
          <p:cNvGrpSpPr/>
          <p:nvPr/>
        </p:nvGrpSpPr>
        <p:grpSpPr>
          <a:xfrm>
            <a:off x="6957927" y="3915555"/>
            <a:ext cx="1271673" cy="1266045"/>
            <a:chOff x="381000" y="1177713"/>
            <a:chExt cx="2164023" cy="2092456"/>
          </a:xfrm>
        </p:grpSpPr>
        <p:pic>
          <p:nvPicPr>
            <p:cNvPr id="89" name="Picture 7" descr="https://upload.wikimedia.org/wikipedia/commons/thumb/7/75/Mandelstam.svg/298px-Mandelstam.svg.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90" name="Rectangle 8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99" name="Rectangle 98"/>
              <p:cNvSpPr/>
              <p:nvPr/>
            </p:nvSpPr>
            <p:spPr>
              <a:xfrm>
                <a:off x="4719155" y="3515380"/>
                <a:ext cx="139557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2</m:t>
                          </m:r>
                        </m:sub>
                      </m:sSub>
                      <m:sSup>
                        <m:sSupPr>
                          <m:ctrlPr>
                            <a:rPr lang="en-US" sz="2800" i="1">
                              <a:latin typeface="Cambria Math"/>
                              <a:ea typeface="Cambria Math"/>
                            </a:rPr>
                          </m:ctrlPr>
                        </m:sSupPr>
                        <m:e>
                          <m:r>
                            <a:rPr lang="en-US" sz="2800" i="1">
                              <a:latin typeface="Cambria Math"/>
                              <a:ea typeface="Cambria Math"/>
                            </a:rPr>
                            <m:t>𝜕</m:t>
                          </m:r>
                        </m:e>
                        <m:sup>
                          <m:r>
                            <a:rPr lang="en-US" sz="2800" b="0" i="1" smtClean="0">
                              <a:latin typeface="Cambria Math"/>
                              <a:ea typeface="Cambria Math"/>
                            </a:rPr>
                            <m:t>4</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99" name="Rectangle 98"/>
              <p:cNvSpPr>
                <a:spLocks noRot="1" noChangeAspect="1" noMove="1" noResize="1" noEditPoints="1" noAdjustHandles="1" noChangeArrowheads="1" noChangeShapeType="1" noTextEdit="1"/>
              </p:cNvSpPr>
              <p:nvPr/>
            </p:nvSpPr>
            <p:spPr>
              <a:xfrm>
                <a:off x="4719155" y="3515380"/>
                <a:ext cx="1395574" cy="523220"/>
              </a:xfrm>
              <a:prstGeom prst="rect">
                <a:avLst/>
              </a:prstGeom>
              <a:blipFill rotWithShape="1">
                <a:blip r:embed="rId1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1" name="TextBox 100"/>
              <p:cNvSpPr txBox="1"/>
              <p:nvPr/>
            </p:nvSpPr>
            <p:spPr>
              <a:xfrm>
                <a:off x="5715000" y="4343400"/>
                <a:ext cx="135376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a:ea typeface="Malgun Gothic" panose="020B0503020000020004" pitchFamily="34" charset="-127"/>
                        </a:rPr>
                        <m:t>+…   =</m:t>
                      </m:r>
                    </m:oMath>
                  </m:oMathPara>
                </a14:m>
                <a:endParaRPr lang="en-GB" sz="2400" dirty="0">
                  <a:latin typeface="Malgun Gothic" panose="020B0503020000020004" pitchFamily="34" charset="-127"/>
                  <a:ea typeface="Malgun Gothic" panose="020B0503020000020004" pitchFamily="34" charset="-127"/>
                </a:endParaRPr>
              </a:p>
            </p:txBody>
          </p:sp>
        </mc:Choice>
        <mc:Fallback xmlns="">
          <p:sp>
            <p:nvSpPr>
              <p:cNvPr id="101" name="TextBox 100"/>
              <p:cNvSpPr txBox="1">
                <a:spLocks noRot="1" noChangeAspect="1" noMove="1" noResize="1" noEditPoints="1" noAdjustHandles="1" noChangeArrowheads="1" noChangeShapeType="1" noTextEdit="1"/>
              </p:cNvSpPr>
              <p:nvPr/>
            </p:nvSpPr>
            <p:spPr>
              <a:xfrm>
                <a:off x="5715000" y="4343400"/>
                <a:ext cx="1353768" cy="461665"/>
              </a:xfrm>
              <a:prstGeom prst="rect">
                <a:avLst/>
              </a:prstGeom>
              <a:blipFill rotWithShape="1">
                <a:blip r:embed="rId2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p:cNvSpPr/>
              <p:nvPr/>
            </p:nvSpPr>
            <p:spPr>
              <a:xfrm>
                <a:off x="4484839" y="4419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6" name="Rectangle 45"/>
              <p:cNvSpPr>
                <a:spLocks noRot="1" noChangeAspect="1" noMove="1" noResize="1" noEditPoints="1" noAdjustHandles="1" noChangeArrowheads="1" noChangeShapeType="1" noTextEdit="1"/>
              </p:cNvSpPr>
              <p:nvPr/>
            </p:nvSpPr>
            <p:spPr>
              <a:xfrm>
                <a:off x="4484839" y="4419600"/>
                <a:ext cx="410690" cy="369332"/>
              </a:xfrm>
              <a:prstGeom prst="rect">
                <a:avLst/>
              </a:prstGeom>
              <a:blipFill rotWithShape="1">
                <a:blip r:embed="rId2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3265639" y="4431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7" name="Rectangle 46"/>
              <p:cNvSpPr>
                <a:spLocks noRot="1" noChangeAspect="1" noMove="1" noResize="1" noEditPoints="1" noAdjustHandles="1" noChangeArrowheads="1" noChangeShapeType="1" noTextEdit="1"/>
              </p:cNvSpPr>
              <p:nvPr/>
            </p:nvSpPr>
            <p:spPr>
              <a:xfrm>
                <a:off x="3265639" y="4431268"/>
                <a:ext cx="410690" cy="369332"/>
              </a:xfrm>
              <a:prstGeom prst="rect">
                <a:avLst/>
              </a:prstGeom>
              <a:blipFill rotWithShape="1">
                <a:blip r:embed="rId22"/>
                <a:stretch>
                  <a:fillRect/>
                </a:stretch>
              </a:blipFill>
            </p:spPr>
            <p:txBody>
              <a:bodyPr/>
              <a:lstStyle/>
              <a:p>
                <a:r>
                  <a:rPr lang="en-GB">
                    <a:noFill/>
                  </a:rPr>
                  <a:t> </a:t>
                </a:r>
              </a:p>
            </p:txBody>
          </p:sp>
        </mc:Fallback>
      </mc:AlternateContent>
      <p:cxnSp>
        <p:nvCxnSpPr>
          <p:cNvPr id="102" name="Straight Connector 101"/>
          <p:cNvCxnSpPr/>
          <p:nvPr/>
        </p:nvCxnSpPr>
        <p:spPr>
          <a:xfrm flipH="1" flipV="1">
            <a:off x="7085144" y="40297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a:off x="7093655"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V="1">
            <a:off x="7729831" y="4026804"/>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H="1" flipV="1">
            <a:off x="7729831"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8" name="Rectangle 47"/>
              <p:cNvSpPr/>
              <p:nvPr/>
            </p:nvSpPr>
            <p:spPr>
              <a:xfrm>
                <a:off x="2612193" y="5070875"/>
                <a:ext cx="683136"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rgbClr val="FF0000"/>
                          </a:solidFill>
                          <a:latin typeface="Cambria Math"/>
                          <a:ea typeface="Cambria Math"/>
                        </a:rPr>
                        <m:t> </m:t>
                      </m:r>
                      <m:f>
                        <m:fPr>
                          <m:ctrlPr>
                            <a:rPr lang="en-US" i="1">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i="1">
                                  <a:solidFill>
                                    <a:srgbClr val="FF0000"/>
                                  </a:solidFill>
                                  <a:latin typeface="Cambria Math"/>
                                  <a:ea typeface="Cambria Math"/>
                                </a:rPr>
                                <m:t>2</m:t>
                              </m:r>
                            </m:sup>
                          </m:sSup>
                        </m:den>
                      </m:f>
                    </m:oMath>
                  </m:oMathPara>
                </a14:m>
                <a:endParaRPr lang="en-GB" dirty="0">
                  <a:solidFill>
                    <a:srgbClr val="FF0000"/>
                  </a:solidFill>
                </a:endParaRPr>
              </a:p>
            </p:txBody>
          </p:sp>
        </mc:Choice>
        <mc:Fallback xmlns="">
          <p:sp>
            <p:nvSpPr>
              <p:cNvPr id="48" name="Rectangle 47"/>
              <p:cNvSpPr>
                <a:spLocks noRot="1" noChangeAspect="1" noMove="1" noResize="1" noEditPoints="1" noAdjustHandles="1" noChangeArrowheads="1" noChangeShapeType="1" noTextEdit="1"/>
              </p:cNvSpPr>
              <p:nvPr/>
            </p:nvSpPr>
            <p:spPr>
              <a:xfrm>
                <a:off x="2612193" y="5070875"/>
                <a:ext cx="683136" cy="646331"/>
              </a:xfrm>
              <a:prstGeom prst="rect">
                <a:avLst/>
              </a:prstGeom>
              <a:blipFill rotWithShape="1">
                <a:blip r:embed="rId2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7" name="Rectangle 106"/>
              <p:cNvSpPr/>
              <p:nvPr/>
            </p:nvSpPr>
            <p:spPr>
              <a:xfrm>
                <a:off x="3657600" y="5070875"/>
                <a:ext cx="833754"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Cambria Math"/>
                        </a:rPr>
                        <m:t> </m:t>
                      </m:r>
                      <m:f>
                        <m:fPr>
                          <m:ctrlPr>
                            <a:rPr lang="en-US" i="1" smtClean="0">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b="0" i="1" smtClean="0">
                                  <a:solidFill>
                                    <a:srgbClr val="FF0000"/>
                                  </a:solidFill>
                                  <a:latin typeface="Cambria Math"/>
                                  <a:ea typeface="Cambria Math"/>
                                </a:rPr>
                                <m:t>4</m:t>
                              </m:r>
                            </m:sup>
                          </m:sSup>
                        </m:den>
                      </m:f>
                      <m:r>
                        <a:rPr lang="en-US" b="0" i="1" smtClean="0">
                          <a:latin typeface="Cambria Math"/>
                          <a:ea typeface="Cambria Math"/>
                        </a:rPr>
                        <m:t>𝑠</m:t>
                      </m:r>
                    </m:oMath>
                  </m:oMathPara>
                </a14:m>
                <a:endParaRPr lang="en-GB" dirty="0"/>
              </a:p>
            </p:txBody>
          </p:sp>
        </mc:Choice>
        <mc:Fallback xmlns="">
          <p:sp>
            <p:nvSpPr>
              <p:cNvPr id="107" name="Rectangle 106"/>
              <p:cNvSpPr>
                <a:spLocks noRot="1" noChangeAspect="1" noMove="1" noResize="1" noEditPoints="1" noAdjustHandles="1" noChangeArrowheads="1" noChangeShapeType="1" noTextEdit="1"/>
              </p:cNvSpPr>
              <p:nvPr/>
            </p:nvSpPr>
            <p:spPr>
              <a:xfrm>
                <a:off x="3657600" y="5070875"/>
                <a:ext cx="833754" cy="646331"/>
              </a:xfrm>
              <a:prstGeom prst="rect">
                <a:avLst/>
              </a:prstGeom>
              <a:blipFill rotWithShape="1">
                <a:blip r:embed="rId2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8" name="Rectangle 107"/>
              <p:cNvSpPr/>
              <p:nvPr/>
            </p:nvSpPr>
            <p:spPr>
              <a:xfrm>
                <a:off x="4743129" y="5070875"/>
                <a:ext cx="947311"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rgbClr val="FF0000"/>
                          </a:solidFill>
                          <a:latin typeface="Cambria Math"/>
                          <a:ea typeface="Cambria Math"/>
                        </a:rPr>
                        <m:t> </m:t>
                      </m:r>
                      <m:f>
                        <m:fPr>
                          <m:ctrlPr>
                            <a:rPr lang="en-US" i="1">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b="0" i="1" smtClean="0">
                                  <a:solidFill>
                                    <a:srgbClr val="FF0000"/>
                                  </a:solidFill>
                                  <a:latin typeface="Cambria Math"/>
                                  <a:ea typeface="Cambria Math"/>
                                </a:rPr>
                                <m:t>6</m:t>
                              </m:r>
                            </m:sup>
                          </m:sSup>
                        </m:den>
                      </m:f>
                      <m:sSup>
                        <m:sSupPr>
                          <m:ctrlPr>
                            <a:rPr lang="en-US" b="0" i="1" smtClean="0">
                              <a:latin typeface="Cambria Math"/>
                              <a:ea typeface="Cambria Math"/>
                            </a:rPr>
                          </m:ctrlPr>
                        </m:sSupPr>
                        <m:e>
                          <m:r>
                            <a:rPr lang="en-US" b="0" i="1" smtClean="0">
                              <a:latin typeface="Cambria Math"/>
                              <a:ea typeface="Cambria Math"/>
                            </a:rPr>
                            <m:t>𝑠</m:t>
                          </m:r>
                        </m:e>
                        <m:sup>
                          <m:r>
                            <a:rPr lang="en-US" b="0" i="1" smtClean="0">
                              <a:latin typeface="Cambria Math"/>
                              <a:ea typeface="Cambria Math"/>
                            </a:rPr>
                            <m:t>2</m:t>
                          </m:r>
                        </m:sup>
                      </m:sSup>
                    </m:oMath>
                  </m:oMathPara>
                </a14:m>
                <a:endParaRPr lang="en-GB" dirty="0"/>
              </a:p>
            </p:txBody>
          </p:sp>
        </mc:Choice>
        <mc:Fallback xmlns="">
          <p:sp>
            <p:nvSpPr>
              <p:cNvPr id="108" name="Rectangle 107"/>
              <p:cNvSpPr>
                <a:spLocks noRot="1" noChangeAspect="1" noMove="1" noResize="1" noEditPoints="1" noAdjustHandles="1" noChangeArrowheads="1" noChangeShapeType="1" noTextEdit="1"/>
              </p:cNvSpPr>
              <p:nvPr/>
            </p:nvSpPr>
            <p:spPr>
              <a:xfrm>
                <a:off x="4743129" y="5070875"/>
                <a:ext cx="947311" cy="646331"/>
              </a:xfrm>
              <a:prstGeom prst="rect">
                <a:avLst/>
              </a:prstGeom>
              <a:blipFill rotWithShape="1">
                <a:blip r:embed="rId2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9" name="TextBox 108"/>
              <p:cNvSpPr txBox="1"/>
              <p:nvPr/>
            </p:nvSpPr>
            <p:spPr>
              <a:xfrm>
                <a:off x="5715000" y="5178655"/>
                <a:ext cx="101502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ea typeface="Malgun Gothic" panose="020B0503020000020004" pitchFamily="34" charset="-127"/>
                        </a:rPr>
                        <m:t>+…  =</m:t>
                      </m:r>
                    </m:oMath>
                  </m:oMathPara>
                </a14:m>
                <a:endParaRPr lang="en-GB" dirty="0">
                  <a:latin typeface="Malgun Gothic" panose="020B0503020000020004" pitchFamily="34" charset="-127"/>
                  <a:ea typeface="Malgun Gothic" panose="020B0503020000020004" pitchFamily="34" charset="-127"/>
                </a:endParaRPr>
              </a:p>
            </p:txBody>
          </p:sp>
        </mc:Choice>
        <mc:Fallback xmlns="">
          <p:sp>
            <p:nvSpPr>
              <p:cNvPr id="109" name="TextBox 108"/>
              <p:cNvSpPr txBox="1">
                <a:spLocks noRot="1" noChangeAspect="1" noMove="1" noResize="1" noEditPoints="1" noAdjustHandles="1" noChangeArrowheads="1" noChangeShapeType="1" noTextEdit="1"/>
              </p:cNvSpPr>
              <p:nvPr/>
            </p:nvSpPr>
            <p:spPr>
              <a:xfrm>
                <a:off x="5715000" y="5178655"/>
                <a:ext cx="1015021" cy="369332"/>
              </a:xfrm>
              <a:prstGeom prst="rect">
                <a:avLst/>
              </a:prstGeom>
              <a:blipFill rotWithShape="1">
                <a:blip r:embed="rId2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0" name="Rectangle 109"/>
              <p:cNvSpPr/>
              <p:nvPr/>
            </p:nvSpPr>
            <p:spPr>
              <a:xfrm>
                <a:off x="4419600" y="5181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110" name="Rectangle 109"/>
              <p:cNvSpPr>
                <a:spLocks noRot="1" noChangeAspect="1" noMove="1" noResize="1" noEditPoints="1" noAdjustHandles="1" noChangeArrowheads="1" noChangeShapeType="1" noTextEdit="1"/>
              </p:cNvSpPr>
              <p:nvPr/>
            </p:nvSpPr>
            <p:spPr>
              <a:xfrm>
                <a:off x="4419600" y="5181600"/>
                <a:ext cx="410690" cy="369332"/>
              </a:xfrm>
              <a:prstGeom prst="rect">
                <a:avLst/>
              </a:prstGeom>
              <a:blipFill rotWithShape="1">
                <a:blip r:embed="rId2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1" name="Rectangle 110"/>
              <p:cNvSpPr/>
              <p:nvPr/>
            </p:nvSpPr>
            <p:spPr>
              <a:xfrm>
                <a:off x="3265639" y="5193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111" name="Rectangle 110"/>
              <p:cNvSpPr>
                <a:spLocks noRot="1" noChangeAspect="1" noMove="1" noResize="1" noEditPoints="1" noAdjustHandles="1" noChangeArrowheads="1" noChangeShapeType="1" noTextEdit="1"/>
              </p:cNvSpPr>
              <p:nvPr/>
            </p:nvSpPr>
            <p:spPr>
              <a:xfrm>
                <a:off x="3265639" y="5193268"/>
                <a:ext cx="410690" cy="369332"/>
              </a:xfrm>
              <a:prstGeom prst="rect">
                <a:avLst/>
              </a:prstGeom>
              <a:blipFill rotWithShape="1">
                <a:blip r:embed="rId2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Rectangle 48"/>
              <p:cNvSpPr/>
              <p:nvPr/>
            </p:nvSpPr>
            <p:spPr>
              <a:xfrm>
                <a:off x="6096000" y="3592324"/>
                <a:ext cx="41068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Malgun Gothic" panose="020B0503020000020004" pitchFamily="34" charset="-127"/>
                        </a:rPr>
                        <m:t>…</m:t>
                      </m:r>
                    </m:oMath>
                  </m:oMathPara>
                </a14:m>
                <a:endParaRPr lang="en-GB" dirty="0"/>
              </a:p>
            </p:txBody>
          </p:sp>
        </mc:Choice>
        <mc:Fallback xmlns="">
          <p:sp>
            <p:nvSpPr>
              <p:cNvPr id="49" name="Rectangle 48"/>
              <p:cNvSpPr>
                <a:spLocks noRot="1" noChangeAspect="1" noMove="1" noResize="1" noEditPoints="1" noAdjustHandles="1" noChangeArrowheads="1" noChangeShapeType="1" noTextEdit="1"/>
              </p:cNvSpPr>
              <p:nvPr/>
            </p:nvSpPr>
            <p:spPr>
              <a:xfrm>
                <a:off x="6096000" y="3592324"/>
                <a:ext cx="410689" cy="369332"/>
              </a:xfrm>
              <a:prstGeom prst="rect">
                <a:avLst/>
              </a:prstGeom>
              <a:blipFill rotWithShape="1">
                <a:blip r:embed="rId28"/>
                <a:stretch>
                  <a:fillRect/>
                </a:stretch>
              </a:blipFill>
            </p:spPr>
            <p:txBody>
              <a:bodyPr/>
              <a:lstStyle/>
              <a:p>
                <a:r>
                  <a:rPr lang="en-GB">
                    <a:noFill/>
                  </a:rPr>
                  <a:t> </a:t>
                </a:r>
              </a:p>
            </p:txBody>
          </p:sp>
        </mc:Fallback>
      </mc:AlternateContent>
      <p:sp>
        <p:nvSpPr>
          <p:cNvPr id="62" name="Rectangle 61"/>
          <p:cNvSpPr/>
          <p:nvPr/>
        </p:nvSpPr>
        <p:spPr>
          <a:xfrm>
            <a:off x="6424055" y="1475601"/>
            <a:ext cx="3449276" cy="4376269"/>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8" name="Straight Connector 67"/>
          <p:cNvCxnSpPr/>
          <p:nvPr/>
        </p:nvCxnSpPr>
        <p:spPr>
          <a:xfrm>
            <a:off x="762000" y="321951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sp>
        <p:nvSpPr>
          <p:cNvPr id="87" name="TextBox 86"/>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8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93" name="Rectangle 9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02004922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3" name="TextBox 112"/>
              <p:cNvSpPr txBox="1"/>
              <p:nvPr/>
            </p:nvSpPr>
            <p:spPr>
              <a:xfrm>
                <a:off x="6581628" y="1600200"/>
                <a:ext cx="428772"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1</m:t>
                          </m:r>
                        </m:sub>
                      </m:sSub>
                    </m:oMath>
                  </m:oMathPara>
                </a14:m>
                <a:endParaRPr lang="en-GB" sz="1600" dirty="0"/>
              </a:p>
            </p:txBody>
          </p:sp>
        </mc:Choice>
        <mc:Fallback xmlns="">
          <p:sp>
            <p:nvSpPr>
              <p:cNvPr id="113" name="TextBox 112"/>
              <p:cNvSpPr txBox="1">
                <a:spLocks noRot="1" noChangeAspect="1" noMove="1" noResize="1" noEditPoints="1" noAdjustHandles="1" noChangeArrowheads="1" noChangeShapeType="1" noTextEdit="1"/>
              </p:cNvSpPr>
              <p:nvPr/>
            </p:nvSpPr>
            <p:spPr>
              <a:xfrm>
                <a:off x="6581628" y="1600200"/>
                <a:ext cx="428772" cy="338554"/>
              </a:xfrm>
              <a:prstGeom prst="rect">
                <a:avLst/>
              </a:prstGeom>
              <a:blipFill rotWithShape="1">
                <a:blip r:embed="rId2"/>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4" name="TextBox 113"/>
              <p:cNvSpPr txBox="1"/>
              <p:nvPr/>
            </p:nvSpPr>
            <p:spPr>
              <a:xfrm>
                <a:off x="6571653" y="2357735"/>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2</m:t>
                          </m:r>
                        </m:sub>
                      </m:sSub>
                    </m:oMath>
                  </m:oMathPara>
                </a14:m>
                <a:endParaRPr lang="en-GB" sz="1600" dirty="0"/>
              </a:p>
            </p:txBody>
          </p:sp>
        </mc:Choice>
        <mc:Fallback xmlns="">
          <p:sp>
            <p:nvSpPr>
              <p:cNvPr id="114" name="TextBox 113"/>
              <p:cNvSpPr txBox="1">
                <a:spLocks noRot="1" noChangeAspect="1" noMove="1" noResize="1" noEditPoints="1" noAdjustHandles="1" noChangeArrowheads="1" noChangeShapeType="1" noTextEdit="1"/>
              </p:cNvSpPr>
              <p:nvPr/>
            </p:nvSpPr>
            <p:spPr>
              <a:xfrm>
                <a:off x="6571653" y="2357735"/>
                <a:ext cx="433517" cy="338554"/>
              </a:xfrm>
              <a:prstGeom prst="rect">
                <a:avLst/>
              </a:prstGeom>
              <a:blipFill rotWithShape="1">
                <a:blip r:embed="rId3"/>
                <a:stretch>
                  <a:fillRect b="-36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5" name="TextBox 114"/>
              <p:cNvSpPr txBox="1"/>
              <p:nvPr/>
            </p:nvSpPr>
            <p:spPr>
              <a:xfrm>
                <a:off x="8177083" y="1600200"/>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3</m:t>
                          </m:r>
                        </m:sub>
                      </m:sSub>
                    </m:oMath>
                  </m:oMathPara>
                </a14:m>
                <a:endParaRPr lang="en-GB" sz="1600" dirty="0"/>
              </a:p>
            </p:txBody>
          </p:sp>
        </mc:Choice>
        <mc:Fallback xmlns="">
          <p:sp>
            <p:nvSpPr>
              <p:cNvPr id="115" name="TextBox 114"/>
              <p:cNvSpPr txBox="1">
                <a:spLocks noRot="1" noChangeAspect="1" noMove="1" noResize="1" noEditPoints="1" noAdjustHandles="1" noChangeArrowheads="1" noChangeShapeType="1" noTextEdit="1"/>
              </p:cNvSpPr>
              <p:nvPr/>
            </p:nvSpPr>
            <p:spPr>
              <a:xfrm>
                <a:off x="8177083" y="1600200"/>
                <a:ext cx="433517" cy="338554"/>
              </a:xfrm>
              <a:prstGeom prst="rect">
                <a:avLst/>
              </a:prstGeom>
              <a:blipFill rotWithShape="1">
                <a:blip r:embed="rId4"/>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6" name="TextBox 115"/>
              <p:cNvSpPr txBox="1"/>
              <p:nvPr/>
            </p:nvSpPr>
            <p:spPr>
              <a:xfrm>
                <a:off x="8178559" y="2357735"/>
                <a:ext cx="432041"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4</m:t>
                          </m:r>
                        </m:sub>
                      </m:sSub>
                    </m:oMath>
                  </m:oMathPara>
                </a14:m>
                <a:endParaRPr lang="en-GB" sz="1600" dirty="0"/>
              </a:p>
            </p:txBody>
          </p:sp>
        </mc:Choice>
        <mc:Fallback xmlns="">
          <p:sp>
            <p:nvSpPr>
              <p:cNvPr id="116" name="TextBox 115"/>
              <p:cNvSpPr txBox="1">
                <a:spLocks noRot="1" noChangeAspect="1" noMove="1" noResize="1" noEditPoints="1" noAdjustHandles="1" noChangeArrowheads="1" noChangeShapeType="1" noTextEdit="1"/>
              </p:cNvSpPr>
              <p:nvPr/>
            </p:nvSpPr>
            <p:spPr>
              <a:xfrm>
                <a:off x="8178559" y="2357735"/>
                <a:ext cx="432041" cy="338554"/>
              </a:xfrm>
              <a:prstGeom prst="rect">
                <a:avLst/>
              </a:prstGeom>
              <a:blipFill rotWithShape="1">
                <a:blip r:embed="rId5"/>
                <a:stretch>
                  <a:fillRect b="-3636"/>
                </a:stretch>
              </a:blipFill>
            </p:spPr>
            <p:txBody>
              <a:bodyPr/>
              <a:lstStyle/>
              <a:p>
                <a:r>
                  <a:rPr lang="en-GB">
                    <a:noFill/>
                  </a:rPr>
                  <a:t> </a:t>
                </a:r>
              </a:p>
            </p:txBody>
          </p:sp>
        </mc:Fallback>
      </mc:AlternateContent>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9"/>
                <a:stretch>
                  <a:fillRect/>
                </a:stretch>
              </a:blipFill>
            </p:spPr>
            <p:txBody>
              <a:bodyPr/>
              <a:lstStyle/>
              <a:p>
                <a:r>
                  <a:rPr lang="en-GB">
                    <a:noFill/>
                  </a:rPr>
                  <a:t> </a:t>
                </a:r>
              </a:p>
            </p:txBody>
          </p:sp>
        </mc:Fallback>
      </mc:AlternateContent>
      <p:cxnSp>
        <p:nvCxnSpPr>
          <p:cNvPr id="30" name="Straight Connector 29"/>
          <p:cNvCxnSpPr/>
          <p:nvPr/>
        </p:nvCxnSpPr>
        <p:spPr>
          <a:xfrm>
            <a:off x="7327392" y="2191980"/>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78486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486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69342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9342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Rectangle 39"/>
              <p:cNvSpPr/>
              <p:nvPr/>
            </p:nvSpPr>
            <p:spPr>
              <a:xfrm>
                <a:off x="152400" y="3048000"/>
                <a:ext cx="58471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0" name="Rectangle 39"/>
              <p:cNvSpPr>
                <a:spLocks noRot="1" noChangeAspect="1" noMove="1" noResize="1" noEditPoints="1" noAdjustHandles="1" noChangeArrowheads="1" noChangeShapeType="1" noTextEdit="1"/>
              </p:cNvSpPr>
              <p:nvPr/>
            </p:nvSpPr>
            <p:spPr>
              <a:xfrm>
                <a:off x="152400" y="3048000"/>
                <a:ext cx="584712" cy="400110"/>
              </a:xfrm>
              <a:prstGeom prst="rect">
                <a:avLst/>
              </a:prstGeom>
              <a:blipFill rotWithShape="1">
                <a:blip r:embed="rId10"/>
                <a:stretch>
                  <a:fillRect/>
                </a:stretch>
              </a:blipFill>
            </p:spPr>
            <p:txBody>
              <a:bodyPr/>
              <a:lstStyle/>
              <a:p>
                <a:r>
                  <a:rPr lang="en-GB">
                    <a:noFill/>
                  </a:rPr>
                  <a:t> </a:t>
                </a:r>
              </a:p>
            </p:txBody>
          </p:sp>
        </mc:Fallback>
      </mc:AlternateContent>
      <p:cxnSp>
        <p:nvCxnSpPr>
          <p:cNvPr id="43" name="Straight Connector 42"/>
          <p:cNvCxnSpPr/>
          <p:nvPr/>
        </p:nvCxnSpPr>
        <p:spPr>
          <a:xfrm>
            <a:off x="1415153" y="4538940"/>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4" name="Rectangle 43"/>
              <p:cNvSpPr/>
              <p:nvPr/>
            </p:nvSpPr>
            <p:spPr>
              <a:xfrm>
                <a:off x="1295400" y="4648200"/>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4" name="Rectangle 43"/>
              <p:cNvSpPr>
                <a:spLocks noRot="1" noChangeAspect="1" noMove="1" noResize="1" noEditPoints="1" noAdjustHandles="1" noChangeArrowheads="1" noChangeShapeType="1" noTextEdit="1"/>
              </p:cNvSpPr>
              <p:nvPr/>
            </p:nvSpPr>
            <p:spPr>
              <a:xfrm>
                <a:off x="1295400" y="4648200"/>
                <a:ext cx="1153906" cy="722377"/>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1611106" y="34290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45" name="Rectangle 44"/>
              <p:cNvSpPr>
                <a:spLocks noRot="1" noChangeAspect="1" noMove="1" noResize="1" noEditPoints="1" noAdjustHandles="1" noChangeArrowheads="1" noChangeShapeType="1" noTextEdit="1"/>
              </p:cNvSpPr>
              <p:nvPr/>
            </p:nvSpPr>
            <p:spPr>
              <a:xfrm>
                <a:off x="1611106" y="3429000"/>
                <a:ext cx="560602" cy="584775"/>
              </a:xfrm>
              <a:prstGeom prst="rect">
                <a:avLst/>
              </a:prstGeom>
              <a:blipFill rotWithShape="1">
                <a:blip r:embed="rId12"/>
                <a:stretch>
                  <a:fillRect/>
                </a:stretch>
              </a:blipFill>
            </p:spPr>
            <p:txBody>
              <a:bodyPr/>
              <a:lstStyle/>
              <a:p>
                <a:r>
                  <a:rPr lang="en-GB">
                    <a:noFill/>
                  </a:rPr>
                  <a:t> </a:t>
                </a:r>
              </a:p>
            </p:txBody>
          </p:sp>
        </mc:Fallback>
      </mc:AlternateContent>
      <p:grpSp>
        <p:nvGrpSpPr>
          <p:cNvPr id="37" name="Group 36"/>
          <p:cNvGrpSpPr/>
          <p:nvPr/>
        </p:nvGrpSpPr>
        <p:grpSpPr>
          <a:xfrm>
            <a:off x="2548569" y="4191000"/>
            <a:ext cx="746760" cy="728940"/>
            <a:chOff x="7254240" y="4191000"/>
            <a:chExt cx="746760" cy="728940"/>
          </a:xfrm>
        </p:grpSpPr>
        <p:cxnSp>
          <p:nvCxnSpPr>
            <p:cNvPr id="51" name="Straight Connector 5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57" name="Straight Arrow Connector 56"/>
          <p:cNvCxnSpPr/>
          <p:nvPr/>
        </p:nvCxnSpPr>
        <p:spPr>
          <a:xfrm>
            <a:off x="7620000" y="3048000"/>
            <a:ext cx="0" cy="94623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10"/>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0492" y="2323609"/>
                <a:ext cx="935576" cy="6481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latin typeface="Cambria Math"/>
                              <a:ea typeface="Cambria Math"/>
                            </a:rPr>
                          </m:ctrlPr>
                        </m:fPr>
                        <m:num>
                          <m:sSup>
                            <m:sSupPr>
                              <m:ctrlPr>
                                <a:rPr lang="en-US" i="1">
                                  <a:latin typeface="Cambria Math"/>
                                  <a:ea typeface="Cambria Math" panose="02040503050406030204" pitchFamily="18" charset="0"/>
                                </a:rPr>
                              </m:ctrlPr>
                            </m:sSupPr>
                            <m:e>
                              <m:r>
                                <a:rPr lang="en-US" i="1">
                                  <a:latin typeface="Cambria Math"/>
                                  <a:ea typeface="Cambria Math" panose="02040503050406030204" pitchFamily="18" charset="0"/>
                                </a:rPr>
                                <m:t>𝑔</m:t>
                              </m:r>
                            </m:e>
                            <m:sup>
                              <m:r>
                                <a:rPr lang="en-US" i="1">
                                  <a:latin typeface="Cambria Math"/>
                                  <a:ea typeface="Cambria Math" panose="02040503050406030204" pitchFamily="18" charset="0"/>
                                </a:rPr>
                                <m:t>2</m:t>
                              </m:r>
                            </m:sup>
                          </m:sSup>
                          <m:r>
                            <a:rPr lang="en-US" i="1">
                              <a:latin typeface="Cambria Math"/>
                              <a:ea typeface="Cambria Math"/>
                            </a:rPr>
                            <m:t>𝑍</m:t>
                          </m:r>
                        </m:num>
                        <m:den>
                          <m:sSup>
                            <m:sSupPr>
                              <m:ctrlPr>
                                <a:rPr lang="en-US" i="1">
                                  <a:latin typeface="Cambria Math"/>
                                  <a:ea typeface="Cambria Math"/>
                                </a:rPr>
                              </m:ctrlPr>
                            </m:sSupPr>
                            <m:e>
                              <m:r>
                                <a:rPr lang="en-US" i="1">
                                  <a:latin typeface="Cambria Math"/>
                                  <a:ea typeface="Cambria Math"/>
                                </a:rPr>
                                <m:t>𝑀</m:t>
                              </m:r>
                            </m:e>
                            <m:sup>
                              <m:r>
                                <a:rPr lang="en-US" i="1">
                                  <a:latin typeface="Cambria Math"/>
                                  <a:ea typeface="Cambria Math"/>
                                </a:rPr>
                                <m:t>2</m:t>
                              </m:r>
                            </m:sup>
                          </m:sSup>
                          <m:r>
                            <a:rPr lang="en-US" i="1">
                              <a:latin typeface="Cambria Math"/>
                              <a:ea typeface="Cambria Math"/>
                            </a:rPr>
                            <m:t>−</m:t>
                          </m:r>
                          <m:r>
                            <a:rPr lang="en-US" i="1">
                              <a:latin typeface="Cambria Math"/>
                              <a:ea typeface="Cambria Math"/>
                            </a:rPr>
                            <m:t>𝑠</m:t>
                          </m:r>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7120492" y="2323609"/>
                <a:ext cx="935576" cy="648191"/>
              </a:xfrm>
              <a:prstGeom prst="rect">
                <a:avLst/>
              </a:prstGeom>
              <a:blipFill rotWithShape="1">
                <a:blip r:embed="rId1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Rectangle 21"/>
              <p:cNvSpPr/>
              <p:nvPr/>
            </p:nvSpPr>
            <p:spPr>
              <a:xfrm>
                <a:off x="6629400" y="5099800"/>
                <a:ext cx="2649059" cy="650563"/>
              </a:xfrm>
              <a:prstGeom prst="rect">
                <a:avLst/>
              </a:prstGeom>
            </p:spPr>
            <p:txBody>
              <a:bodyPr wrap="none">
                <a:spAutoFit/>
              </a:bodyPr>
              <a:lstStyle/>
              <a:p>
                <a:pPr/>
                <a14:m>
                  <m:oMathPara xmlns:m="http://schemas.openxmlformats.org/officeDocument/2006/math">
                    <m:oMathParaPr>
                      <m:jc m:val="left"/>
                    </m:oMathParaPr>
                    <m:oMath xmlns:m="http://schemas.openxmlformats.org/officeDocument/2006/math">
                      <m:r>
                        <a:rPr lang="en-US" sz="1600" i="1" smtClean="0">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𝑔</m:t>
                              </m:r>
                            </m:e>
                            <m:sup>
                              <m:r>
                                <a:rPr lang="en-US" sz="1600" i="1">
                                  <a:latin typeface="Cambria Math"/>
                                  <a:ea typeface="Cambria Math"/>
                                </a:rPr>
                                <m:t>2</m:t>
                              </m:r>
                            </m:sup>
                          </m:sSup>
                          <m:r>
                            <a:rPr lang="en-US" sz="1600" b="0" i="1" smtClean="0">
                              <a:latin typeface="Cambria Math"/>
                              <a:ea typeface="Cambria Math"/>
                            </a:rPr>
                            <m:t>𝑍</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d>
                        <m:dPr>
                          <m:ctrlPr>
                            <a:rPr lang="en-US" sz="1600" i="1">
                              <a:latin typeface="Cambria Math"/>
                              <a:ea typeface="Cambria Math"/>
                            </a:rPr>
                          </m:ctrlPr>
                        </m:dPr>
                        <m:e>
                          <m:r>
                            <a:rPr lang="en-US" sz="1600" b="0" i="1" smtClean="0">
                              <a:latin typeface="Cambria Math"/>
                              <a:ea typeface="Cambria Math"/>
                            </a:rPr>
                            <m:t>1</m:t>
                          </m:r>
                          <m:r>
                            <a:rPr lang="en-US" sz="1600" i="1">
                              <a:latin typeface="Cambria Math"/>
                              <a:ea typeface="Cambria Math"/>
                            </a:rPr>
                            <m:t>+</m:t>
                          </m:r>
                          <m:f>
                            <m:fPr>
                              <m:ctrlPr>
                                <a:rPr lang="en-US" sz="1600" i="1">
                                  <a:latin typeface="Cambria Math"/>
                                  <a:ea typeface="Cambria Math"/>
                                </a:rPr>
                              </m:ctrlPr>
                            </m:fPr>
                            <m:num>
                              <m:r>
                                <a:rPr lang="en-US" sz="1600" i="1">
                                  <a:latin typeface="Cambria Math"/>
                                  <a:ea typeface="Cambria Math"/>
                                </a:rPr>
                                <m:t>𝑠</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𝑠</m:t>
                                  </m:r>
                                </m:e>
                                <m:sup>
                                  <m:r>
                                    <a:rPr lang="en-US" sz="1600" i="1">
                                      <a:latin typeface="Cambria Math"/>
                                      <a:ea typeface="Cambria Math"/>
                                    </a:rPr>
                                    <m:t>2</m:t>
                                  </m:r>
                                </m:sup>
                              </m:sSup>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4</m:t>
                                  </m:r>
                                </m:sup>
                              </m:sSup>
                            </m:den>
                          </m:f>
                          <m:r>
                            <a:rPr lang="en-US" sz="1600" i="1">
                              <a:latin typeface="Cambria Math"/>
                              <a:ea typeface="Cambria Math"/>
                            </a:rPr>
                            <m:t> +… </m:t>
                          </m:r>
                        </m:e>
                      </m:d>
                    </m:oMath>
                  </m:oMathPara>
                </a14:m>
                <a:endParaRPr lang="en-GB" sz="1600" dirty="0">
                  <a:latin typeface="Cambria Math" panose="02040503050406030204" pitchFamily="18" charset="0"/>
                  <a:ea typeface="Cambria Math" panose="02040503050406030204" pitchFamily="18" charset="0"/>
                </a:endParaRPr>
              </a:p>
            </p:txBody>
          </p:sp>
        </mc:Choice>
        <mc:Fallback xmlns="">
          <p:sp>
            <p:nvSpPr>
              <p:cNvPr id="22" name="Rectangle 21"/>
              <p:cNvSpPr>
                <a:spLocks noRot="1" noChangeAspect="1" noMove="1" noResize="1" noEditPoints="1" noAdjustHandles="1" noChangeArrowheads="1" noChangeShapeType="1" noTextEdit="1"/>
              </p:cNvSpPr>
              <p:nvPr/>
            </p:nvSpPr>
            <p:spPr>
              <a:xfrm>
                <a:off x="6629400" y="5099800"/>
                <a:ext cx="2649059" cy="650563"/>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Rectangle 35"/>
              <p:cNvSpPr/>
              <p:nvPr/>
            </p:nvSpPr>
            <p:spPr>
              <a:xfrm>
                <a:off x="2438400" y="3471015"/>
                <a:ext cx="101194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i="1">
                              <a:solidFill>
                                <a:srgbClr val="FF0000"/>
                              </a:solidFill>
                              <a:latin typeface="Cambria Math"/>
                              <a:ea typeface="Cambria Math"/>
                            </a:rPr>
                            <m:t>0</m:t>
                          </m:r>
                        </m:sub>
                      </m:sSub>
                      <m:sSup>
                        <m:sSupPr>
                          <m:ctrlPr>
                            <a:rPr lang="en-US" sz="2800" i="1" smtClean="0">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36" name="Rectangle 35"/>
              <p:cNvSpPr>
                <a:spLocks noRot="1" noChangeAspect="1" noMove="1" noResize="1" noEditPoints="1" noAdjustHandles="1" noChangeArrowheads="1" noChangeShapeType="1" noTextEdit="1"/>
              </p:cNvSpPr>
              <p:nvPr/>
            </p:nvSpPr>
            <p:spPr>
              <a:xfrm>
                <a:off x="2438400" y="3471015"/>
                <a:ext cx="1011944" cy="523220"/>
              </a:xfrm>
              <a:prstGeom prst="rect">
                <a:avLst/>
              </a:prstGeom>
              <a:blipFill rotWithShape="1">
                <a:blip r:embed="rId1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5" name="Rectangle 64"/>
              <p:cNvSpPr/>
              <p:nvPr/>
            </p:nvSpPr>
            <p:spPr>
              <a:xfrm>
                <a:off x="3447729" y="3490555"/>
                <a:ext cx="1387303"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1</m:t>
                          </m:r>
                        </m:sub>
                      </m:sSub>
                      <m:sSup>
                        <m:sSupPr>
                          <m:ctrlPr>
                            <a:rPr lang="en-US" sz="2800" i="1">
                              <a:latin typeface="Cambria Math"/>
                              <a:ea typeface="Cambria Math"/>
                            </a:rPr>
                          </m:ctrlPr>
                        </m:sSupPr>
                        <m:e>
                          <m:r>
                            <a:rPr lang="en-US" sz="2800" i="1">
                              <a:latin typeface="Cambria Math"/>
                              <a:ea typeface="Cambria Math"/>
                            </a:rPr>
                            <m:t>𝜕</m:t>
                          </m:r>
                        </m:e>
                        <m:sup>
                          <m:r>
                            <a:rPr lang="en-US" sz="2800" i="1">
                              <a:latin typeface="Cambria Math"/>
                              <a:ea typeface="Cambria Math"/>
                            </a:rPr>
                            <m:t>2</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65" name="Rectangle 64"/>
              <p:cNvSpPr>
                <a:spLocks noRot="1" noChangeAspect="1" noMove="1" noResize="1" noEditPoints="1" noAdjustHandles="1" noChangeArrowheads="1" noChangeShapeType="1" noTextEdit="1"/>
              </p:cNvSpPr>
              <p:nvPr/>
            </p:nvSpPr>
            <p:spPr>
              <a:xfrm>
                <a:off x="3447729" y="3490555"/>
                <a:ext cx="1387303" cy="523220"/>
              </a:xfrm>
              <a:prstGeom prst="rect">
                <a:avLst/>
              </a:prstGeom>
              <a:blipFill rotWithShape="1">
                <a:blip r:embed="rId17"/>
                <a:stretch>
                  <a:fillRect/>
                </a:stretch>
              </a:blipFill>
            </p:spPr>
            <p:txBody>
              <a:bodyPr/>
              <a:lstStyle/>
              <a:p>
                <a:r>
                  <a:rPr lang="en-GB">
                    <a:noFill/>
                  </a:rPr>
                  <a:t> </a:t>
                </a:r>
              </a:p>
            </p:txBody>
          </p:sp>
        </mc:Fallback>
      </mc:AlternateContent>
      <p:grpSp>
        <p:nvGrpSpPr>
          <p:cNvPr id="70" name="Group 69"/>
          <p:cNvGrpSpPr/>
          <p:nvPr/>
        </p:nvGrpSpPr>
        <p:grpSpPr>
          <a:xfrm>
            <a:off x="3752529" y="4191000"/>
            <a:ext cx="746760" cy="728940"/>
            <a:chOff x="7254240" y="4191000"/>
            <a:chExt cx="746760" cy="728940"/>
          </a:xfrm>
        </p:grpSpPr>
        <p:cxnSp>
          <p:nvCxnSpPr>
            <p:cNvPr id="71" name="Straight Connector 7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6" name="Group 75"/>
          <p:cNvGrpSpPr/>
          <p:nvPr/>
        </p:nvGrpSpPr>
        <p:grpSpPr>
          <a:xfrm>
            <a:off x="4910769" y="4191000"/>
            <a:ext cx="746760" cy="728940"/>
            <a:chOff x="7254240" y="4191000"/>
            <a:chExt cx="746760" cy="728940"/>
          </a:xfrm>
        </p:grpSpPr>
        <p:cxnSp>
          <p:nvCxnSpPr>
            <p:cNvPr id="77" name="Straight Connector 76"/>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Oval 8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6" name="Group 85"/>
          <p:cNvGrpSpPr/>
          <p:nvPr/>
        </p:nvGrpSpPr>
        <p:grpSpPr>
          <a:xfrm>
            <a:off x="6957927" y="3915555"/>
            <a:ext cx="1271673" cy="1266045"/>
            <a:chOff x="381000" y="1177713"/>
            <a:chExt cx="2164023" cy="2092456"/>
          </a:xfrm>
        </p:grpSpPr>
        <p:pic>
          <p:nvPicPr>
            <p:cNvPr id="89" name="Picture 7" descr="https://upload.wikimedia.org/wikipedia/commons/thumb/7/75/Mandelstam.svg/298px-Mandelstam.svg.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90" name="Rectangle 8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99" name="Rectangle 98"/>
              <p:cNvSpPr/>
              <p:nvPr/>
            </p:nvSpPr>
            <p:spPr>
              <a:xfrm>
                <a:off x="4719155" y="3515380"/>
                <a:ext cx="139557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2</m:t>
                          </m:r>
                        </m:sub>
                      </m:sSub>
                      <m:sSup>
                        <m:sSupPr>
                          <m:ctrlPr>
                            <a:rPr lang="en-US" sz="2800" i="1">
                              <a:latin typeface="Cambria Math"/>
                              <a:ea typeface="Cambria Math"/>
                            </a:rPr>
                          </m:ctrlPr>
                        </m:sSupPr>
                        <m:e>
                          <m:r>
                            <a:rPr lang="en-US" sz="2800" i="1">
                              <a:latin typeface="Cambria Math"/>
                              <a:ea typeface="Cambria Math"/>
                            </a:rPr>
                            <m:t>𝜕</m:t>
                          </m:r>
                        </m:e>
                        <m:sup>
                          <m:r>
                            <a:rPr lang="en-US" sz="2800" b="0" i="1" smtClean="0">
                              <a:latin typeface="Cambria Math"/>
                              <a:ea typeface="Cambria Math"/>
                            </a:rPr>
                            <m:t>4</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99" name="Rectangle 98"/>
              <p:cNvSpPr>
                <a:spLocks noRot="1" noChangeAspect="1" noMove="1" noResize="1" noEditPoints="1" noAdjustHandles="1" noChangeArrowheads="1" noChangeShapeType="1" noTextEdit="1"/>
              </p:cNvSpPr>
              <p:nvPr/>
            </p:nvSpPr>
            <p:spPr>
              <a:xfrm>
                <a:off x="4719155" y="3515380"/>
                <a:ext cx="1395574" cy="523220"/>
              </a:xfrm>
              <a:prstGeom prst="rect">
                <a:avLst/>
              </a:prstGeom>
              <a:blipFill rotWithShape="1">
                <a:blip r:embed="rId1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1" name="TextBox 100"/>
              <p:cNvSpPr txBox="1"/>
              <p:nvPr/>
            </p:nvSpPr>
            <p:spPr>
              <a:xfrm>
                <a:off x="5715000" y="4343400"/>
                <a:ext cx="135376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a:ea typeface="Malgun Gothic" panose="020B0503020000020004" pitchFamily="34" charset="-127"/>
                        </a:rPr>
                        <m:t>+…   =</m:t>
                      </m:r>
                    </m:oMath>
                  </m:oMathPara>
                </a14:m>
                <a:endParaRPr lang="en-GB" sz="2400" dirty="0">
                  <a:latin typeface="Malgun Gothic" panose="020B0503020000020004" pitchFamily="34" charset="-127"/>
                  <a:ea typeface="Malgun Gothic" panose="020B0503020000020004" pitchFamily="34" charset="-127"/>
                </a:endParaRPr>
              </a:p>
            </p:txBody>
          </p:sp>
        </mc:Choice>
        <mc:Fallback xmlns="">
          <p:sp>
            <p:nvSpPr>
              <p:cNvPr id="101" name="TextBox 100"/>
              <p:cNvSpPr txBox="1">
                <a:spLocks noRot="1" noChangeAspect="1" noMove="1" noResize="1" noEditPoints="1" noAdjustHandles="1" noChangeArrowheads="1" noChangeShapeType="1" noTextEdit="1"/>
              </p:cNvSpPr>
              <p:nvPr/>
            </p:nvSpPr>
            <p:spPr>
              <a:xfrm>
                <a:off x="5715000" y="4343400"/>
                <a:ext cx="1353768" cy="461665"/>
              </a:xfrm>
              <a:prstGeom prst="rect">
                <a:avLst/>
              </a:prstGeom>
              <a:blipFill rotWithShape="1">
                <a:blip r:embed="rId2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p:cNvSpPr/>
              <p:nvPr/>
            </p:nvSpPr>
            <p:spPr>
              <a:xfrm>
                <a:off x="4484839" y="4419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6" name="Rectangle 45"/>
              <p:cNvSpPr>
                <a:spLocks noRot="1" noChangeAspect="1" noMove="1" noResize="1" noEditPoints="1" noAdjustHandles="1" noChangeArrowheads="1" noChangeShapeType="1" noTextEdit="1"/>
              </p:cNvSpPr>
              <p:nvPr/>
            </p:nvSpPr>
            <p:spPr>
              <a:xfrm>
                <a:off x="4484839" y="4419600"/>
                <a:ext cx="410690" cy="369332"/>
              </a:xfrm>
              <a:prstGeom prst="rect">
                <a:avLst/>
              </a:prstGeom>
              <a:blipFill rotWithShape="1">
                <a:blip r:embed="rId2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3265639" y="4431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7" name="Rectangle 46"/>
              <p:cNvSpPr>
                <a:spLocks noRot="1" noChangeAspect="1" noMove="1" noResize="1" noEditPoints="1" noAdjustHandles="1" noChangeArrowheads="1" noChangeShapeType="1" noTextEdit="1"/>
              </p:cNvSpPr>
              <p:nvPr/>
            </p:nvSpPr>
            <p:spPr>
              <a:xfrm>
                <a:off x="3265639" y="4431268"/>
                <a:ext cx="410690" cy="369332"/>
              </a:xfrm>
              <a:prstGeom prst="rect">
                <a:avLst/>
              </a:prstGeom>
              <a:blipFill rotWithShape="1">
                <a:blip r:embed="rId22"/>
                <a:stretch>
                  <a:fillRect/>
                </a:stretch>
              </a:blipFill>
            </p:spPr>
            <p:txBody>
              <a:bodyPr/>
              <a:lstStyle/>
              <a:p>
                <a:r>
                  <a:rPr lang="en-GB">
                    <a:noFill/>
                  </a:rPr>
                  <a:t> </a:t>
                </a:r>
              </a:p>
            </p:txBody>
          </p:sp>
        </mc:Fallback>
      </mc:AlternateContent>
      <p:cxnSp>
        <p:nvCxnSpPr>
          <p:cNvPr id="102" name="Straight Connector 101"/>
          <p:cNvCxnSpPr/>
          <p:nvPr/>
        </p:nvCxnSpPr>
        <p:spPr>
          <a:xfrm flipH="1" flipV="1">
            <a:off x="7085144" y="40297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a:off x="7093655"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V="1">
            <a:off x="7729831" y="4026804"/>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H="1" flipV="1">
            <a:off x="7729831"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8" name="Rectangle 47"/>
              <p:cNvSpPr/>
              <p:nvPr/>
            </p:nvSpPr>
            <p:spPr>
              <a:xfrm>
                <a:off x="2612193" y="5070875"/>
                <a:ext cx="683136"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rgbClr val="FF0000"/>
                          </a:solidFill>
                          <a:latin typeface="Cambria Math"/>
                          <a:ea typeface="Cambria Math"/>
                        </a:rPr>
                        <m:t> </m:t>
                      </m:r>
                      <m:f>
                        <m:fPr>
                          <m:ctrlPr>
                            <a:rPr lang="en-US" i="1">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i="1">
                                  <a:solidFill>
                                    <a:srgbClr val="FF0000"/>
                                  </a:solidFill>
                                  <a:latin typeface="Cambria Math"/>
                                  <a:ea typeface="Cambria Math"/>
                                </a:rPr>
                                <m:t>2</m:t>
                              </m:r>
                            </m:sup>
                          </m:sSup>
                        </m:den>
                      </m:f>
                    </m:oMath>
                  </m:oMathPara>
                </a14:m>
                <a:endParaRPr lang="en-GB" dirty="0">
                  <a:solidFill>
                    <a:srgbClr val="FF0000"/>
                  </a:solidFill>
                </a:endParaRPr>
              </a:p>
            </p:txBody>
          </p:sp>
        </mc:Choice>
        <mc:Fallback xmlns="">
          <p:sp>
            <p:nvSpPr>
              <p:cNvPr id="48" name="Rectangle 47"/>
              <p:cNvSpPr>
                <a:spLocks noRot="1" noChangeAspect="1" noMove="1" noResize="1" noEditPoints="1" noAdjustHandles="1" noChangeArrowheads="1" noChangeShapeType="1" noTextEdit="1"/>
              </p:cNvSpPr>
              <p:nvPr/>
            </p:nvSpPr>
            <p:spPr>
              <a:xfrm>
                <a:off x="2612193" y="5070875"/>
                <a:ext cx="683136" cy="646331"/>
              </a:xfrm>
              <a:prstGeom prst="rect">
                <a:avLst/>
              </a:prstGeom>
              <a:blipFill rotWithShape="1">
                <a:blip r:embed="rId2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7" name="Rectangle 106"/>
              <p:cNvSpPr/>
              <p:nvPr/>
            </p:nvSpPr>
            <p:spPr>
              <a:xfrm>
                <a:off x="3657600" y="5070875"/>
                <a:ext cx="833754"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Cambria Math"/>
                        </a:rPr>
                        <m:t> </m:t>
                      </m:r>
                      <m:f>
                        <m:fPr>
                          <m:ctrlPr>
                            <a:rPr lang="en-US" i="1" smtClean="0">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b="0" i="1" smtClean="0">
                                  <a:solidFill>
                                    <a:srgbClr val="FF0000"/>
                                  </a:solidFill>
                                  <a:latin typeface="Cambria Math"/>
                                  <a:ea typeface="Cambria Math"/>
                                </a:rPr>
                                <m:t>4</m:t>
                              </m:r>
                            </m:sup>
                          </m:sSup>
                        </m:den>
                      </m:f>
                      <m:r>
                        <a:rPr lang="en-US" b="0" i="1" smtClean="0">
                          <a:latin typeface="Cambria Math"/>
                          <a:ea typeface="Cambria Math"/>
                        </a:rPr>
                        <m:t>𝑠</m:t>
                      </m:r>
                    </m:oMath>
                  </m:oMathPara>
                </a14:m>
                <a:endParaRPr lang="en-GB" dirty="0"/>
              </a:p>
            </p:txBody>
          </p:sp>
        </mc:Choice>
        <mc:Fallback xmlns="">
          <p:sp>
            <p:nvSpPr>
              <p:cNvPr id="107" name="Rectangle 106"/>
              <p:cNvSpPr>
                <a:spLocks noRot="1" noChangeAspect="1" noMove="1" noResize="1" noEditPoints="1" noAdjustHandles="1" noChangeArrowheads="1" noChangeShapeType="1" noTextEdit="1"/>
              </p:cNvSpPr>
              <p:nvPr/>
            </p:nvSpPr>
            <p:spPr>
              <a:xfrm>
                <a:off x="3657600" y="5070875"/>
                <a:ext cx="833754" cy="646331"/>
              </a:xfrm>
              <a:prstGeom prst="rect">
                <a:avLst/>
              </a:prstGeom>
              <a:blipFill rotWithShape="1">
                <a:blip r:embed="rId2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8" name="Rectangle 107"/>
              <p:cNvSpPr/>
              <p:nvPr/>
            </p:nvSpPr>
            <p:spPr>
              <a:xfrm>
                <a:off x="4743129" y="5070875"/>
                <a:ext cx="947311"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rgbClr val="FF0000"/>
                          </a:solidFill>
                          <a:latin typeface="Cambria Math"/>
                          <a:ea typeface="Cambria Math"/>
                        </a:rPr>
                        <m:t> </m:t>
                      </m:r>
                      <m:f>
                        <m:fPr>
                          <m:ctrlPr>
                            <a:rPr lang="en-US" i="1">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b="0" i="1" smtClean="0">
                                  <a:solidFill>
                                    <a:srgbClr val="FF0000"/>
                                  </a:solidFill>
                                  <a:latin typeface="Cambria Math"/>
                                  <a:ea typeface="Cambria Math"/>
                                </a:rPr>
                                <m:t>6</m:t>
                              </m:r>
                            </m:sup>
                          </m:sSup>
                        </m:den>
                      </m:f>
                      <m:sSup>
                        <m:sSupPr>
                          <m:ctrlPr>
                            <a:rPr lang="en-US" b="0" i="1" smtClean="0">
                              <a:latin typeface="Cambria Math"/>
                              <a:ea typeface="Cambria Math"/>
                            </a:rPr>
                          </m:ctrlPr>
                        </m:sSupPr>
                        <m:e>
                          <m:r>
                            <a:rPr lang="en-US" b="0" i="1" smtClean="0">
                              <a:latin typeface="Cambria Math"/>
                              <a:ea typeface="Cambria Math"/>
                            </a:rPr>
                            <m:t>𝑠</m:t>
                          </m:r>
                        </m:e>
                        <m:sup>
                          <m:r>
                            <a:rPr lang="en-US" b="0" i="1" smtClean="0">
                              <a:latin typeface="Cambria Math"/>
                              <a:ea typeface="Cambria Math"/>
                            </a:rPr>
                            <m:t>2</m:t>
                          </m:r>
                        </m:sup>
                      </m:sSup>
                    </m:oMath>
                  </m:oMathPara>
                </a14:m>
                <a:endParaRPr lang="en-GB" dirty="0"/>
              </a:p>
            </p:txBody>
          </p:sp>
        </mc:Choice>
        <mc:Fallback xmlns="">
          <p:sp>
            <p:nvSpPr>
              <p:cNvPr id="108" name="Rectangle 107"/>
              <p:cNvSpPr>
                <a:spLocks noRot="1" noChangeAspect="1" noMove="1" noResize="1" noEditPoints="1" noAdjustHandles="1" noChangeArrowheads="1" noChangeShapeType="1" noTextEdit="1"/>
              </p:cNvSpPr>
              <p:nvPr/>
            </p:nvSpPr>
            <p:spPr>
              <a:xfrm>
                <a:off x="4743129" y="5070875"/>
                <a:ext cx="947311" cy="646331"/>
              </a:xfrm>
              <a:prstGeom prst="rect">
                <a:avLst/>
              </a:prstGeom>
              <a:blipFill rotWithShape="1">
                <a:blip r:embed="rId2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9" name="TextBox 108"/>
              <p:cNvSpPr txBox="1"/>
              <p:nvPr/>
            </p:nvSpPr>
            <p:spPr>
              <a:xfrm>
                <a:off x="5715000" y="5178655"/>
                <a:ext cx="101502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ea typeface="Malgun Gothic" panose="020B0503020000020004" pitchFamily="34" charset="-127"/>
                        </a:rPr>
                        <m:t>+…  =</m:t>
                      </m:r>
                    </m:oMath>
                  </m:oMathPara>
                </a14:m>
                <a:endParaRPr lang="en-GB" dirty="0">
                  <a:latin typeface="Malgun Gothic" panose="020B0503020000020004" pitchFamily="34" charset="-127"/>
                  <a:ea typeface="Malgun Gothic" panose="020B0503020000020004" pitchFamily="34" charset="-127"/>
                </a:endParaRPr>
              </a:p>
            </p:txBody>
          </p:sp>
        </mc:Choice>
        <mc:Fallback xmlns="">
          <p:sp>
            <p:nvSpPr>
              <p:cNvPr id="109" name="TextBox 108"/>
              <p:cNvSpPr txBox="1">
                <a:spLocks noRot="1" noChangeAspect="1" noMove="1" noResize="1" noEditPoints="1" noAdjustHandles="1" noChangeArrowheads="1" noChangeShapeType="1" noTextEdit="1"/>
              </p:cNvSpPr>
              <p:nvPr/>
            </p:nvSpPr>
            <p:spPr>
              <a:xfrm>
                <a:off x="5715000" y="5178655"/>
                <a:ext cx="1015021" cy="369332"/>
              </a:xfrm>
              <a:prstGeom prst="rect">
                <a:avLst/>
              </a:prstGeom>
              <a:blipFill rotWithShape="1">
                <a:blip r:embed="rId2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0" name="Rectangle 109"/>
              <p:cNvSpPr/>
              <p:nvPr/>
            </p:nvSpPr>
            <p:spPr>
              <a:xfrm>
                <a:off x="4419600" y="5181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110" name="Rectangle 109"/>
              <p:cNvSpPr>
                <a:spLocks noRot="1" noChangeAspect="1" noMove="1" noResize="1" noEditPoints="1" noAdjustHandles="1" noChangeArrowheads="1" noChangeShapeType="1" noTextEdit="1"/>
              </p:cNvSpPr>
              <p:nvPr/>
            </p:nvSpPr>
            <p:spPr>
              <a:xfrm>
                <a:off x="4419600" y="5181600"/>
                <a:ext cx="410690" cy="369332"/>
              </a:xfrm>
              <a:prstGeom prst="rect">
                <a:avLst/>
              </a:prstGeom>
              <a:blipFill rotWithShape="1">
                <a:blip r:embed="rId2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1" name="Rectangle 110"/>
              <p:cNvSpPr/>
              <p:nvPr/>
            </p:nvSpPr>
            <p:spPr>
              <a:xfrm>
                <a:off x="3265639" y="5193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111" name="Rectangle 110"/>
              <p:cNvSpPr>
                <a:spLocks noRot="1" noChangeAspect="1" noMove="1" noResize="1" noEditPoints="1" noAdjustHandles="1" noChangeArrowheads="1" noChangeShapeType="1" noTextEdit="1"/>
              </p:cNvSpPr>
              <p:nvPr/>
            </p:nvSpPr>
            <p:spPr>
              <a:xfrm>
                <a:off x="3265639" y="5193268"/>
                <a:ext cx="410690" cy="369332"/>
              </a:xfrm>
              <a:prstGeom prst="rect">
                <a:avLst/>
              </a:prstGeom>
              <a:blipFill rotWithShape="1">
                <a:blip r:embed="rId2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Rectangle 48"/>
              <p:cNvSpPr/>
              <p:nvPr/>
            </p:nvSpPr>
            <p:spPr>
              <a:xfrm>
                <a:off x="6096000" y="3592324"/>
                <a:ext cx="41068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Malgun Gothic" panose="020B0503020000020004" pitchFamily="34" charset="-127"/>
                        </a:rPr>
                        <m:t>…</m:t>
                      </m:r>
                    </m:oMath>
                  </m:oMathPara>
                </a14:m>
                <a:endParaRPr lang="en-GB" dirty="0"/>
              </a:p>
            </p:txBody>
          </p:sp>
        </mc:Choice>
        <mc:Fallback xmlns="">
          <p:sp>
            <p:nvSpPr>
              <p:cNvPr id="49" name="Rectangle 48"/>
              <p:cNvSpPr>
                <a:spLocks noRot="1" noChangeAspect="1" noMove="1" noResize="1" noEditPoints="1" noAdjustHandles="1" noChangeArrowheads="1" noChangeShapeType="1" noTextEdit="1"/>
              </p:cNvSpPr>
              <p:nvPr/>
            </p:nvSpPr>
            <p:spPr>
              <a:xfrm>
                <a:off x="6096000" y="3592324"/>
                <a:ext cx="410689" cy="369332"/>
              </a:xfrm>
              <a:prstGeom prst="rect">
                <a:avLst/>
              </a:prstGeom>
              <a:blipFill rotWithShape="1">
                <a:blip r:embed="rId28"/>
                <a:stretch>
                  <a:fillRect/>
                </a:stretch>
              </a:blipFill>
            </p:spPr>
            <p:txBody>
              <a:bodyPr/>
              <a:lstStyle/>
              <a:p>
                <a:r>
                  <a:rPr lang="en-GB">
                    <a:noFill/>
                  </a:rPr>
                  <a:t> </a:t>
                </a:r>
              </a:p>
            </p:txBody>
          </p:sp>
        </mc:Fallback>
      </mc:AlternateContent>
      <p:sp>
        <p:nvSpPr>
          <p:cNvPr id="62" name="Rectangle 61"/>
          <p:cNvSpPr/>
          <p:nvPr/>
        </p:nvSpPr>
        <p:spPr>
          <a:xfrm>
            <a:off x="6424055" y="1475601"/>
            <a:ext cx="3449276" cy="4376269"/>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8" name="Straight Connector 67"/>
          <p:cNvCxnSpPr/>
          <p:nvPr/>
        </p:nvCxnSpPr>
        <p:spPr>
          <a:xfrm>
            <a:off x="762000" y="321951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6553200" y="1676400"/>
                <a:ext cx="1949252" cy="1077218"/>
              </a:xfrm>
              <a:prstGeom prst="rect">
                <a:avLst/>
              </a:prstGeom>
              <a:noFill/>
            </p:spPr>
            <p:txBody>
              <a:bodyPr wrap="none" rtlCol="0">
                <a:spAutoFit/>
              </a:bodyPr>
              <a:lstStyle/>
              <a:p>
                <a:r>
                  <a:rPr lang="en-US" sz="3200" dirty="0" smtClean="0">
                    <a:solidFill>
                      <a:srgbClr val="FF0000"/>
                    </a:solidFill>
                  </a:rPr>
                  <a:t>Unitarity </a:t>
                </a:r>
              </a:p>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rPr>
                        <m:t>⇒  </m:t>
                      </m:r>
                      <m:r>
                        <a:rPr lang="en-US" sz="3200" b="0" i="1" smtClean="0">
                          <a:solidFill>
                            <a:srgbClr val="FF0000"/>
                          </a:solidFill>
                          <a:latin typeface="Cambria Math"/>
                        </a:rPr>
                        <m:t>𝑍</m:t>
                      </m:r>
                      <m:r>
                        <a:rPr lang="en-US" sz="3200" b="0" i="1" smtClean="0">
                          <a:solidFill>
                            <a:srgbClr val="FF0000"/>
                          </a:solidFill>
                          <a:latin typeface="Cambria Math"/>
                        </a:rPr>
                        <m:t>&gt;0</m:t>
                      </m:r>
                    </m:oMath>
                  </m:oMathPara>
                </a14:m>
                <a:endParaRPr lang="en-GB" sz="3200" dirty="0">
                  <a:solidFill>
                    <a:srgbClr val="FF0000"/>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6553200" y="1676400"/>
                <a:ext cx="1949252" cy="1077218"/>
              </a:xfrm>
              <a:prstGeom prst="rect">
                <a:avLst/>
              </a:prstGeom>
              <a:blipFill rotWithShape="1">
                <a:blip r:embed="rId29"/>
                <a:stretch>
                  <a:fillRect l="-7813" t="-734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2" name="TextBox 111"/>
              <p:cNvSpPr txBox="1"/>
              <p:nvPr/>
            </p:nvSpPr>
            <p:spPr>
              <a:xfrm>
                <a:off x="6664509" y="4139625"/>
                <a:ext cx="1965538" cy="584775"/>
              </a:xfrm>
              <a:prstGeom prst="rect">
                <a:avLst/>
              </a:prstGeom>
              <a:noFill/>
            </p:spPr>
            <p:txBody>
              <a:bodyPr wrap="none" rtlCol="0">
                <a:spAutoFit/>
              </a:bodyPr>
              <a:lstStyle/>
              <a:p>
                <a:r>
                  <a:rPr lang="en-US" sz="3200" dirty="0" smtClean="0">
                    <a:solidFill>
                      <a:srgbClr val="FF0000"/>
                    </a:solidFill>
                  </a:rPr>
                  <a:t>Positive </a:t>
                </a:r>
                <a14:m>
                  <m:oMath xmlns:m="http://schemas.openxmlformats.org/officeDocument/2006/math">
                    <m:sSub>
                      <m:sSubPr>
                        <m:ctrlPr>
                          <a:rPr lang="en-US" sz="3200" b="0" i="1" smtClean="0">
                            <a:solidFill>
                              <a:srgbClr val="FF0000"/>
                            </a:solidFill>
                            <a:latin typeface="Cambria Math"/>
                          </a:rPr>
                        </m:ctrlPr>
                      </m:sSubPr>
                      <m:e>
                        <m:r>
                          <a:rPr lang="en-US" sz="3200" b="0" i="1" smtClean="0">
                            <a:solidFill>
                              <a:srgbClr val="FF0000"/>
                            </a:solidFill>
                            <a:latin typeface="Cambria Math"/>
                          </a:rPr>
                          <m:t>𝑐</m:t>
                        </m:r>
                      </m:e>
                      <m:sub>
                        <m:r>
                          <a:rPr lang="en-US" sz="3200" b="0" i="1" smtClean="0">
                            <a:solidFill>
                              <a:srgbClr val="FF0000"/>
                            </a:solidFill>
                            <a:latin typeface="Cambria Math"/>
                          </a:rPr>
                          <m:t>𝑛</m:t>
                        </m:r>
                      </m:sub>
                    </m:sSub>
                  </m:oMath>
                </a14:m>
                <a:endParaRPr lang="en-GB" sz="3200" dirty="0">
                  <a:solidFill>
                    <a:srgbClr val="FF0000"/>
                  </a:solidFill>
                </a:endParaRPr>
              </a:p>
            </p:txBody>
          </p:sp>
        </mc:Choice>
        <mc:Fallback xmlns="">
          <p:sp>
            <p:nvSpPr>
              <p:cNvPr id="112" name="TextBox 111"/>
              <p:cNvSpPr txBox="1">
                <a:spLocks noRot="1" noChangeAspect="1" noMove="1" noResize="1" noEditPoints="1" noAdjustHandles="1" noChangeArrowheads="1" noChangeShapeType="1" noTextEdit="1"/>
              </p:cNvSpPr>
              <p:nvPr/>
            </p:nvSpPr>
            <p:spPr>
              <a:xfrm>
                <a:off x="6664509" y="4139625"/>
                <a:ext cx="1965538" cy="584775"/>
              </a:xfrm>
              <a:prstGeom prst="rect">
                <a:avLst/>
              </a:prstGeom>
              <a:blipFill rotWithShape="1">
                <a:blip r:embed="rId30"/>
                <a:stretch>
                  <a:fillRect l="-7740" t="-12500" b="-34375"/>
                </a:stretch>
              </a:blipFill>
            </p:spPr>
            <p:txBody>
              <a:bodyPr/>
              <a:lstStyle/>
              <a:p>
                <a:r>
                  <a:rPr lang="en-GB">
                    <a:noFill/>
                  </a:rPr>
                  <a:t> </a:t>
                </a:r>
              </a:p>
            </p:txBody>
          </p:sp>
        </mc:Fallback>
      </mc:AlternateContent>
      <p:cxnSp>
        <p:nvCxnSpPr>
          <p:cNvPr id="64" name="Straight Arrow Connector 63"/>
          <p:cNvCxnSpPr/>
          <p:nvPr/>
        </p:nvCxnSpPr>
        <p:spPr>
          <a:xfrm>
            <a:off x="7474926" y="2819400"/>
            <a:ext cx="0" cy="11397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84"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87" name="Rectangle 86"/>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424760987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3" name="TextBox 112"/>
              <p:cNvSpPr txBox="1"/>
              <p:nvPr/>
            </p:nvSpPr>
            <p:spPr>
              <a:xfrm>
                <a:off x="6581628" y="1600200"/>
                <a:ext cx="428772"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1</m:t>
                          </m:r>
                        </m:sub>
                      </m:sSub>
                    </m:oMath>
                  </m:oMathPara>
                </a14:m>
                <a:endParaRPr lang="en-GB" sz="1600" dirty="0"/>
              </a:p>
            </p:txBody>
          </p:sp>
        </mc:Choice>
        <mc:Fallback xmlns="">
          <p:sp>
            <p:nvSpPr>
              <p:cNvPr id="113" name="TextBox 112"/>
              <p:cNvSpPr txBox="1">
                <a:spLocks noRot="1" noChangeAspect="1" noMove="1" noResize="1" noEditPoints="1" noAdjustHandles="1" noChangeArrowheads="1" noChangeShapeType="1" noTextEdit="1"/>
              </p:cNvSpPr>
              <p:nvPr/>
            </p:nvSpPr>
            <p:spPr>
              <a:xfrm>
                <a:off x="6581628" y="1600200"/>
                <a:ext cx="428772" cy="338554"/>
              </a:xfrm>
              <a:prstGeom prst="rect">
                <a:avLst/>
              </a:prstGeom>
              <a:blipFill rotWithShape="1">
                <a:blip r:embed="rId2"/>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4" name="TextBox 113"/>
              <p:cNvSpPr txBox="1"/>
              <p:nvPr/>
            </p:nvSpPr>
            <p:spPr>
              <a:xfrm>
                <a:off x="6571653" y="2357735"/>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2</m:t>
                          </m:r>
                        </m:sub>
                      </m:sSub>
                    </m:oMath>
                  </m:oMathPara>
                </a14:m>
                <a:endParaRPr lang="en-GB" sz="1600" dirty="0"/>
              </a:p>
            </p:txBody>
          </p:sp>
        </mc:Choice>
        <mc:Fallback xmlns="">
          <p:sp>
            <p:nvSpPr>
              <p:cNvPr id="114" name="TextBox 113"/>
              <p:cNvSpPr txBox="1">
                <a:spLocks noRot="1" noChangeAspect="1" noMove="1" noResize="1" noEditPoints="1" noAdjustHandles="1" noChangeArrowheads="1" noChangeShapeType="1" noTextEdit="1"/>
              </p:cNvSpPr>
              <p:nvPr/>
            </p:nvSpPr>
            <p:spPr>
              <a:xfrm>
                <a:off x="6571653" y="2357735"/>
                <a:ext cx="433517" cy="338554"/>
              </a:xfrm>
              <a:prstGeom prst="rect">
                <a:avLst/>
              </a:prstGeom>
              <a:blipFill rotWithShape="1">
                <a:blip r:embed="rId3"/>
                <a:stretch>
                  <a:fillRect b="-36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5" name="TextBox 114"/>
              <p:cNvSpPr txBox="1"/>
              <p:nvPr/>
            </p:nvSpPr>
            <p:spPr>
              <a:xfrm>
                <a:off x="8177083" y="1600200"/>
                <a:ext cx="43351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3</m:t>
                          </m:r>
                        </m:sub>
                      </m:sSub>
                    </m:oMath>
                  </m:oMathPara>
                </a14:m>
                <a:endParaRPr lang="en-GB" sz="1600" dirty="0"/>
              </a:p>
            </p:txBody>
          </p:sp>
        </mc:Choice>
        <mc:Fallback xmlns="">
          <p:sp>
            <p:nvSpPr>
              <p:cNvPr id="115" name="TextBox 114"/>
              <p:cNvSpPr txBox="1">
                <a:spLocks noRot="1" noChangeAspect="1" noMove="1" noResize="1" noEditPoints="1" noAdjustHandles="1" noChangeArrowheads="1" noChangeShapeType="1" noTextEdit="1"/>
              </p:cNvSpPr>
              <p:nvPr/>
            </p:nvSpPr>
            <p:spPr>
              <a:xfrm>
                <a:off x="8177083" y="1600200"/>
                <a:ext cx="433517" cy="338554"/>
              </a:xfrm>
              <a:prstGeom prst="rect">
                <a:avLst/>
              </a:prstGeom>
              <a:blipFill rotWithShape="1">
                <a:blip r:embed="rId4"/>
                <a:stretch>
                  <a:fillRect b="-1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6" name="TextBox 115"/>
              <p:cNvSpPr txBox="1"/>
              <p:nvPr/>
            </p:nvSpPr>
            <p:spPr>
              <a:xfrm>
                <a:off x="8178559" y="2357735"/>
                <a:ext cx="432041"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1600" b="0" i="1" smtClean="0">
                              <a:latin typeface="Cambria Math"/>
                            </a:rPr>
                          </m:ctrlPr>
                        </m:sSubPr>
                        <m:e>
                          <m:r>
                            <a:rPr lang="en-US" sz="1600" b="0" i="1" smtClean="0">
                              <a:latin typeface="Cambria Math"/>
                            </a:rPr>
                            <m:t>𝑝</m:t>
                          </m:r>
                        </m:e>
                        <m:sub>
                          <m:r>
                            <a:rPr lang="en-US" sz="1600" b="0" i="1" smtClean="0">
                              <a:latin typeface="Cambria Math"/>
                            </a:rPr>
                            <m:t>4</m:t>
                          </m:r>
                        </m:sub>
                      </m:sSub>
                    </m:oMath>
                  </m:oMathPara>
                </a14:m>
                <a:endParaRPr lang="en-GB" sz="1600" dirty="0"/>
              </a:p>
            </p:txBody>
          </p:sp>
        </mc:Choice>
        <mc:Fallback xmlns="">
          <p:sp>
            <p:nvSpPr>
              <p:cNvPr id="116" name="TextBox 115"/>
              <p:cNvSpPr txBox="1">
                <a:spLocks noRot="1" noChangeAspect="1" noMove="1" noResize="1" noEditPoints="1" noAdjustHandles="1" noChangeArrowheads="1" noChangeShapeType="1" noTextEdit="1"/>
              </p:cNvSpPr>
              <p:nvPr/>
            </p:nvSpPr>
            <p:spPr>
              <a:xfrm>
                <a:off x="8178559" y="2357735"/>
                <a:ext cx="432041" cy="338554"/>
              </a:xfrm>
              <a:prstGeom prst="rect">
                <a:avLst/>
              </a:prstGeom>
              <a:blipFill rotWithShape="1">
                <a:blip r:embed="rId5"/>
                <a:stretch>
                  <a:fillRect b="-3636"/>
                </a:stretch>
              </a:blipFill>
            </p:spPr>
            <p:txBody>
              <a:bodyPr/>
              <a:lstStyle/>
              <a:p>
                <a:r>
                  <a:rPr lang="en-GB">
                    <a:noFill/>
                  </a:rPr>
                  <a:t> </a:t>
                </a:r>
              </a:p>
            </p:txBody>
          </p:sp>
        </mc:Fallback>
      </mc:AlternateContent>
      <p:cxnSp>
        <p:nvCxnSpPr>
          <p:cNvPr id="4" name="Straight Arrow Connector 3"/>
          <p:cNvCxnSpPr/>
          <p:nvPr/>
        </p:nvCxnSpPr>
        <p:spPr>
          <a:xfrm flipV="1">
            <a:off x="762000" y="1152309"/>
            <a:ext cx="0" cy="4049889"/>
          </a:xfrm>
          <a:prstGeom prst="straightConnector1">
            <a:avLst/>
          </a:prstGeom>
          <a:ln w="31750">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0" y="1198602"/>
            <a:ext cx="69923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UV</a:t>
            </a:r>
            <a:endParaRPr lang="en-GB" sz="3000" dirty="0">
              <a:latin typeface="Malgun Gothic" panose="020B0503020000020004" pitchFamily="34" charset="-127"/>
              <a:ea typeface="Malgun Gothic" panose="020B0503020000020004" pitchFamily="34" charset="-127"/>
            </a:endParaRPr>
          </a:p>
        </p:txBody>
      </p:sp>
      <p:sp>
        <p:nvSpPr>
          <p:cNvPr id="6" name="TextBox 5"/>
          <p:cNvSpPr txBox="1"/>
          <p:nvPr/>
        </p:nvSpPr>
        <p:spPr>
          <a:xfrm>
            <a:off x="152400" y="4648200"/>
            <a:ext cx="522900" cy="553998"/>
          </a:xfrm>
          <a:prstGeom prst="rect">
            <a:avLst/>
          </a:prstGeom>
          <a:noFill/>
        </p:spPr>
        <p:txBody>
          <a:bodyPr wrap="none" rtlCol="0">
            <a:spAutoFit/>
          </a:bodyPr>
          <a:lstStyle/>
          <a:p>
            <a:r>
              <a:rPr lang="en-US" sz="3000" dirty="0">
                <a:latin typeface="Malgun Gothic" panose="020B0503020000020004" pitchFamily="34" charset="-127"/>
                <a:ea typeface="Malgun Gothic" panose="020B0503020000020004" pitchFamily="34" charset="-127"/>
              </a:rPr>
              <a:t>IR</a:t>
            </a:r>
            <a:endParaRPr lang="en-GB" sz="3000" dirty="0">
              <a:latin typeface="Malgun Gothic" panose="020B0503020000020004" pitchFamily="34" charset="-127"/>
              <a:ea typeface="Malgun Gothic" panose="020B0503020000020004" pitchFamily="34" charset="-127"/>
            </a:endParaRPr>
          </a:p>
        </p:txBody>
      </p:sp>
      <p:cxnSp>
        <p:nvCxnSpPr>
          <p:cNvPr id="9" name="Straight Connector 8"/>
          <p:cNvCxnSpPr/>
          <p:nvPr/>
        </p:nvCxnSpPr>
        <p:spPr>
          <a:xfrm>
            <a:off x="746663" y="129540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61937" y="2592973"/>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183145" y="222979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183145" y="25929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987835" y="2200907"/>
            <a:ext cx="914400"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15153" y="2200907"/>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p:cNvSpPr/>
              <p:nvPr/>
            </p:nvSpPr>
            <p:spPr>
              <a:xfrm>
                <a:off x="2895600" y="2313801"/>
                <a:ext cx="1159035" cy="7203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𝑍</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2895600" y="2313801"/>
                <a:ext cx="1159035" cy="720390"/>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295400" y="2313801"/>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295400" y="2313801"/>
                <a:ext cx="1153906" cy="722377"/>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611106" y="14478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611106" y="1447800"/>
                <a:ext cx="560602" cy="58477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3211307" y="1447800"/>
                <a:ext cx="58464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ea typeface="Cambria Math"/>
                        </a:rPr>
                        <m:t>𝐻</m:t>
                      </m:r>
                    </m:oMath>
                  </m:oMathPara>
                </a14:m>
                <a:endParaRPr lang="en-GB" sz="3200" dirty="0">
                  <a:solidFill>
                    <a:srgbClr val="FF0000"/>
                  </a:solidFill>
                  <a:latin typeface="Cambria Math" panose="02040503050406030204" pitchFamily="18" charset="0"/>
                  <a:ea typeface="Cambria Math" panose="02040503050406030204" pitchFamily="18"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3211307" y="1447800"/>
                <a:ext cx="584647" cy="584775"/>
              </a:xfrm>
              <a:prstGeom prst="rect">
                <a:avLst/>
              </a:prstGeom>
              <a:blipFill rotWithShape="1">
                <a:blip r:embed="rId9"/>
                <a:stretch>
                  <a:fillRect/>
                </a:stretch>
              </a:blipFill>
            </p:spPr>
            <p:txBody>
              <a:bodyPr/>
              <a:lstStyle/>
              <a:p>
                <a:r>
                  <a:rPr lang="en-GB">
                    <a:noFill/>
                  </a:rPr>
                  <a:t> </a:t>
                </a:r>
              </a:p>
            </p:txBody>
          </p:sp>
        </mc:Fallback>
      </mc:AlternateContent>
      <p:cxnSp>
        <p:nvCxnSpPr>
          <p:cNvPr id="30" name="Straight Connector 29"/>
          <p:cNvCxnSpPr/>
          <p:nvPr/>
        </p:nvCxnSpPr>
        <p:spPr>
          <a:xfrm>
            <a:off x="7327392" y="2191980"/>
            <a:ext cx="521208"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78486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486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6934200" y="18288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934200" y="21919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Rectangle 39"/>
              <p:cNvSpPr/>
              <p:nvPr/>
            </p:nvSpPr>
            <p:spPr>
              <a:xfrm>
                <a:off x="152400" y="3048000"/>
                <a:ext cx="58471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𝑀</m:t>
                          </m:r>
                        </m:e>
                        <m:sup>
                          <m:r>
                            <a:rPr lang="en-US" sz="2000" b="0" i="1" smtClean="0">
                              <a:latin typeface="Cambria Math"/>
                              <a:ea typeface="Cambria Math" panose="02040503050406030204" pitchFamily="18" charset="0"/>
                            </a:rPr>
                            <m:t>2</m:t>
                          </m:r>
                        </m:sup>
                      </m:sSup>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0" name="Rectangle 39"/>
              <p:cNvSpPr>
                <a:spLocks noRot="1" noChangeAspect="1" noMove="1" noResize="1" noEditPoints="1" noAdjustHandles="1" noChangeArrowheads="1" noChangeShapeType="1" noTextEdit="1"/>
              </p:cNvSpPr>
              <p:nvPr/>
            </p:nvSpPr>
            <p:spPr>
              <a:xfrm>
                <a:off x="152400" y="3048000"/>
                <a:ext cx="584712" cy="400110"/>
              </a:xfrm>
              <a:prstGeom prst="rect">
                <a:avLst/>
              </a:prstGeom>
              <a:blipFill rotWithShape="1">
                <a:blip r:embed="rId10"/>
                <a:stretch>
                  <a:fillRect/>
                </a:stretch>
              </a:blipFill>
            </p:spPr>
            <p:txBody>
              <a:bodyPr/>
              <a:lstStyle/>
              <a:p>
                <a:r>
                  <a:rPr lang="en-GB">
                    <a:noFill/>
                  </a:rPr>
                  <a:t> </a:t>
                </a:r>
              </a:p>
            </p:txBody>
          </p:sp>
        </mc:Fallback>
      </mc:AlternateContent>
      <p:cxnSp>
        <p:nvCxnSpPr>
          <p:cNvPr id="43" name="Straight Connector 42"/>
          <p:cNvCxnSpPr/>
          <p:nvPr/>
        </p:nvCxnSpPr>
        <p:spPr>
          <a:xfrm>
            <a:off x="1415153" y="4538940"/>
            <a:ext cx="914400" cy="0"/>
          </a:xfrm>
          <a:prstGeom prst="line">
            <a:avLst/>
          </a:prstGeom>
          <a:ln w="38100">
            <a:solidFill>
              <a:schemeClr val="tx1"/>
            </a:solidFill>
            <a:prstDash val="soli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4" name="Rectangle 43"/>
              <p:cNvSpPr/>
              <p:nvPr/>
            </p:nvSpPr>
            <p:spPr>
              <a:xfrm>
                <a:off x="1295400" y="4648200"/>
                <a:ext cx="1153906" cy="722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b="0" i="1" smtClean="0">
                              <a:latin typeface="Cambria Math"/>
                              <a:ea typeface="Cambria Math" panose="02040503050406030204" pitchFamily="18" charset="0"/>
                            </a:rPr>
                          </m:ctrlPr>
                        </m:fPr>
                        <m:num>
                          <m:r>
                            <a:rPr lang="en-US" sz="2000" b="0" i="1" smtClean="0">
                              <a:latin typeface="Cambria Math"/>
                              <a:ea typeface="Cambria Math" panose="02040503050406030204" pitchFamily="18" charset="0"/>
                            </a:rPr>
                            <m:t>1</m:t>
                          </m:r>
                        </m:num>
                        <m:den>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𝑚</m:t>
                              </m:r>
                            </m:e>
                            <m:sup>
                              <m:r>
                                <a:rPr lang="en-US" sz="2000" b="0" i="1" smtClean="0">
                                  <a:latin typeface="Cambria Math"/>
                                  <a:ea typeface="Cambria Math" panose="02040503050406030204" pitchFamily="18" charset="0"/>
                                </a:rPr>
                                <m:t>2</m:t>
                              </m:r>
                            </m:sup>
                          </m:sSup>
                          <m:r>
                            <a:rPr lang="en-US" sz="2000" b="0" i="1" smtClean="0">
                              <a:latin typeface="Cambria Math"/>
                              <a:ea typeface="Cambria Math" panose="02040503050406030204" pitchFamily="18" charset="0"/>
                            </a:rPr>
                            <m:t>+</m:t>
                          </m:r>
                          <m:sSup>
                            <m:sSupPr>
                              <m:ctrlPr>
                                <a:rPr lang="en-US" sz="2000" b="0" i="1" smtClean="0">
                                  <a:latin typeface="Cambria Math"/>
                                  <a:ea typeface="Cambria Math" panose="02040503050406030204" pitchFamily="18" charset="0"/>
                                </a:rPr>
                              </m:ctrlPr>
                            </m:sSupPr>
                            <m:e>
                              <m:r>
                                <a:rPr lang="en-US" sz="2000" b="0" i="1" smtClean="0">
                                  <a:latin typeface="Cambria Math"/>
                                  <a:ea typeface="Cambria Math" panose="02040503050406030204" pitchFamily="18" charset="0"/>
                                </a:rPr>
                                <m:t>𝑝</m:t>
                              </m:r>
                            </m:e>
                            <m:sup>
                              <m:r>
                                <a:rPr lang="en-US" sz="2000" b="0" i="1" smtClean="0">
                                  <a:latin typeface="Cambria Math"/>
                                  <a:ea typeface="Cambria Math" panose="02040503050406030204" pitchFamily="18" charset="0"/>
                                </a:rPr>
                                <m:t>2</m:t>
                              </m:r>
                            </m:sup>
                          </m:sSup>
                        </m:den>
                      </m:f>
                    </m:oMath>
                  </m:oMathPara>
                </a14:m>
                <a:endParaRPr lang="en-GB" sz="2000" dirty="0">
                  <a:latin typeface="Cambria Math" panose="02040503050406030204" pitchFamily="18" charset="0"/>
                  <a:ea typeface="Cambria Math" panose="02040503050406030204" pitchFamily="18" charset="0"/>
                </a:endParaRPr>
              </a:p>
            </p:txBody>
          </p:sp>
        </mc:Choice>
        <mc:Fallback xmlns="">
          <p:sp>
            <p:nvSpPr>
              <p:cNvPr id="44" name="Rectangle 43"/>
              <p:cNvSpPr>
                <a:spLocks noRot="1" noChangeAspect="1" noMove="1" noResize="1" noEditPoints="1" noAdjustHandles="1" noChangeArrowheads="1" noChangeShapeType="1" noTextEdit="1"/>
              </p:cNvSpPr>
              <p:nvPr/>
            </p:nvSpPr>
            <p:spPr>
              <a:xfrm>
                <a:off x="1295400" y="4648200"/>
                <a:ext cx="1153906" cy="722377"/>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1611106" y="3429000"/>
                <a:ext cx="56060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ea typeface="Cambria Math"/>
                        </a:rPr>
                        <m:t>𝜑</m:t>
                      </m:r>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45" name="Rectangle 44"/>
              <p:cNvSpPr>
                <a:spLocks noRot="1" noChangeAspect="1" noMove="1" noResize="1" noEditPoints="1" noAdjustHandles="1" noChangeArrowheads="1" noChangeShapeType="1" noTextEdit="1"/>
              </p:cNvSpPr>
              <p:nvPr/>
            </p:nvSpPr>
            <p:spPr>
              <a:xfrm>
                <a:off x="1611106" y="3429000"/>
                <a:ext cx="560602" cy="584775"/>
              </a:xfrm>
              <a:prstGeom prst="rect">
                <a:avLst/>
              </a:prstGeom>
              <a:blipFill rotWithShape="1">
                <a:blip r:embed="rId12"/>
                <a:stretch>
                  <a:fillRect/>
                </a:stretch>
              </a:blipFill>
            </p:spPr>
            <p:txBody>
              <a:bodyPr/>
              <a:lstStyle/>
              <a:p>
                <a:r>
                  <a:rPr lang="en-GB">
                    <a:noFill/>
                  </a:rPr>
                  <a:t> </a:t>
                </a:r>
              </a:p>
            </p:txBody>
          </p:sp>
        </mc:Fallback>
      </mc:AlternateContent>
      <p:grpSp>
        <p:nvGrpSpPr>
          <p:cNvPr id="37" name="Group 36"/>
          <p:cNvGrpSpPr/>
          <p:nvPr/>
        </p:nvGrpSpPr>
        <p:grpSpPr>
          <a:xfrm>
            <a:off x="2548569" y="4191000"/>
            <a:ext cx="746760" cy="728940"/>
            <a:chOff x="7254240" y="4191000"/>
            <a:chExt cx="746760" cy="728940"/>
          </a:xfrm>
        </p:grpSpPr>
        <p:cxnSp>
          <p:nvCxnSpPr>
            <p:cNvPr id="51" name="Straight Connector 5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57" name="Straight Arrow Connector 56"/>
          <p:cNvCxnSpPr/>
          <p:nvPr/>
        </p:nvCxnSpPr>
        <p:spPr>
          <a:xfrm>
            <a:off x="7620000" y="3048000"/>
            <a:ext cx="0" cy="94623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9" name="Rectangle 68"/>
              <p:cNvSpPr/>
              <p:nvPr/>
            </p:nvSpPr>
            <p:spPr>
              <a:xfrm>
                <a:off x="4966737" y="2209800"/>
                <a:ext cx="38260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Cambria Math"/>
                        </a:rPr>
                        <m:t>𝑔</m:t>
                      </m:r>
                    </m:oMath>
                  </m:oMathPara>
                </a14:m>
                <a:endParaRPr lang="en-GB" dirty="0"/>
              </a:p>
            </p:txBody>
          </p:sp>
        </mc:Choice>
        <mc:Fallback xmlns="">
          <p:sp>
            <p:nvSpPr>
              <p:cNvPr id="69" name="Rectangle 68"/>
              <p:cNvSpPr>
                <a:spLocks noRot="1" noChangeAspect="1" noMove="1" noResize="1" noEditPoints="1" noAdjustHandles="1" noChangeArrowheads="1" noChangeShapeType="1" noTextEdit="1"/>
              </p:cNvSpPr>
              <p:nvPr/>
            </p:nvSpPr>
            <p:spPr>
              <a:xfrm>
                <a:off x="4966737" y="2209800"/>
                <a:ext cx="382604" cy="369332"/>
              </a:xfrm>
              <a:prstGeom prst="rect">
                <a:avLst/>
              </a:prstGeom>
              <a:blipFill rotWithShape="1">
                <a:blip r:embed="rId10"/>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4495800" y="1447800"/>
                <a:ext cx="150323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tx1"/>
                          </a:solidFill>
                          <a:latin typeface="Cambria Math"/>
                          <a:ea typeface="Cambria Math" panose="02040503050406030204" pitchFamily="18" charset="0"/>
                        </a:rPr>
                        <m:t>𝑔</m:t>
                      </m:r>
                      <m:r>
                        <a:rPr lang="en-US" sz="3200" b="0" i="1" smtClean="0">
                          <a:solidFill>
                            <a:srgbClr val="FF0000"/>
                          </a:solidFill>
                          <a:latin typeface="Cambria Math"/>
                          <a:ea typeface="Cambria Math" panose="02040503050406030204" pitchFamily="18" charset="0"/>
                        </a:rPr>
                        <m:t> </m:t>
                      </m:r>
                      <m:r>
                        <a:rPr lang="en-US" sz="3200" b="0" i="1" smtClean="0">
                          <a:solidFill>
                            <a:srgbClr val="FF0000"/>
                          </a:solidFill>
                          <a:latin typeface="Cambria Math" panose="02040503050406030204" pitchFamily="18" charset="0"/>
                          <a:ea typeface="Cambria Math" panose="02040503050406030204" pitchFamily="18" charset="0"/>
                        </a:rPr>
                        <m:t>𝐻</m:t>
                      </m:r>
                      <m:r>
                        <a:rPr lang="en-US" sz="3200" b="0" i="1" smtClean="0">
                          <a:solidFill>
                            <a:srgbClr val="FF0000"/>
                          </a:solidFill>
                          <a:latin typeface="Cambria Math"/>
                          <a:ea typeface="Cambria Math" panose="02040503050406030204" pitchFamily="18" charset="0"/>
                        </a:rPr>
                        <m:t> </m:t>
                      </m:r>
                      <m:sSup>
                        <m:sSupPr>
                          <m:ctrlPr>
                            <a:rPr lang="en-US" sz="3200" b="0" i="1" smtClean="0">
                              <a:latin typeface="Cambria Math"/>
                              <a:ea typeface="Cambria Math"/>
                            </a:rPr>
                          </m:ctrlPr>
                        </m:sSupPr>
                        <m:e>
                          <m:r>
                            <a:rPr lang="en-US" sz="3200" i="1" smtClean="0">
                              <a:latin typeface="Cambria Math"/>
                              <a:ea typeface="Cambria Math"/>
                            </a:rPr>
                            <m:t>𝜑</m:t>
                          </m:r>
                        </m:e>
                        <m:sup>
                          <m:r>
                            <a:rPr lang="en-US" sz="3200" b="0" i="1" smtClean="0">
                              <a:latin typeface="Cambria Math"/>
                              <a:ea typeface="Cambria Math"/>
                            </a:rPr>
                            <m:t>2</m:t>
                          </m:r>
                        </m:sup>
                      </m:sSup>
                    </m:oMath>
                  </m:oMathPara>
                </a14:m>
                <a:endParaRPr lang="en-GB" sz="3200" dirty="0">
                  <a:latin typeface="Cambria Math" panose="02040503050406030204" pitchFamily="18" charset="0"/>
                  <a:ea typeface="Cambria Math" panose="02040503050406030204" pitchFamily="18" charset="0"/>
                </a:endParaRPr>
              </a:p>
            </p:txBody>
          </p:sp>
        </mc:Choice>
        <mc:Fallback xmlns="">
          <p:sp>
            <p:nvSpPr>
              <p:cNvPr id="58" name="Rectangle 57"/>
              <p:cNvSpPr>
                <a:spLocks noRot="1" noChangeAspect="1" noMove="1" noResize="1" noEditPoints="1" noAdjustHandles="1" noChangeArrowheads="1" noChangeShapeType="1" noTextEdit="1"/>
              </p:cNvSpPr>
              <p:nvPr/>
            </p:nvSpPr>
            <p:spPr>
              <a:xfrm>
                <a:off x="4495800" y="1447800"/>
                <a:ext cx="1503232" cy="584775"/>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120492" y="2323609"/>
                <a:ext cx="935576" cy="6481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i="1">
                              <a:latin typeface="Cambria Math"/>
                              <a:ea typeface="Cambria Math"/>
                            </a:rPr>
                          </m:ctrlPr>
                        </m:fPr>
                        <m:num>
                          <m:sSup>
                            <m:sSupPr>
                              <m:ctrlPr>
                                <a:rPr lang="en-US" i="1">
                                  <a:latin typeface="Cambria Math"/>
                                  <a:ea typeface="Cambria Math" panose="02040503050406030204" pitchFamily="18" charset="0"/>
                                </a:rPr>
                              </m:ctrlPr>
                            </m:sSupPr>
                            <m:e>
                              <m:r>
                                <a:rPr lang="en-US" i="1">
                                  <a:latin typeface="Cambria Math"/>
                                  <a:ea typeface="Cambria Math" panose="02040503050406030204" pitchFamily="18" charset="0"/>
                                </a:rPr>
                                <m:t>𝑔</m:t>
                              </m:r>
                            </m:e>
                            <m:sup>
                              <m:r>
                                <a:rPr lang="en-US" i="1">
                                  <a:latin typeface="Cambria Math"/>
                                  <a:ea typeface="Cambria Math" panose="02040503050406030204" pitchFamily="18" charset="0"/>
                                </a:rPr>
                                <m:t>2</m:t>
                              </m:r>
                            </m:sup>
                          </m:sSup>
                          <m:r>
                            <a:rPr lang="en-US" i="1">
                              <a:latin typeface="Cambria Math"/>
                              <a:ea typeface="Cambria Math"/>
                            </a:rPr>
                            <m:t>𝑍</m:t>
                          </m:r>
                        </m:num>
                        <m:den>
                          <m:sSup>
                            <m:sSupPr>
                              <m:ctrlPr>
                                <a:rPr lang="en-US" i="1">
                                  <a:latin typeface="Cambria Math"/>
                                  <a:ea typeface="Cambria Math"/>
                                </a:rPr>
                              </m:ctrlPr>
                            </m:sSupPr>
                            <m:e>
                              <m:r>
                                <a:rPr lang="en-US" i="1">
                                  <a:latin typeface="Cambria Math"/>
                                  <a:ea typeface="Cambria Math"/>
                                </a:rPr>
                                <m:t>𝑀</m:t>
                              </m:r>
                            </m:e>
                            <m:sup>
                              <m:r>
                                <a:rPr lang="en-US" i="1">
                                  <a:latin typeface="Cambria Math"/>
                                  <a:ea typeface="Cambria Math"/>
                                </a:rPr>
                                <m:t>2</m:t>
                              </m:r>
                            </m:sup>
                          </m:sSup>
                          <m:r>
                            <a:rPr lang="en-US" i="1">
                              <a:latin typeface="Cambria Math"/>
                              <a:ea typeface="Cambria Math"/>
                            </a:rPr>
                            <m:t>−</m:t>
                          </m:r>
                          <m:r>
                            <a:rPr lang="en-US" i="1">
                              <a:latin typeface="Cambria Math"/>
                              <a:ea typeface="Cambria Math"/>
                            </a:rPr>
                            <m:t>𝑠</m:t>
                          </m:r>
                        </m:den>
                      </m:f>
                    </m:oMath>
                  </m:oMathPara>
                </a14:m>
                <a:endParaRPr lang="en-GB" dirty="0"/>
              </a:p>
            </p:txBody>
          </p:sp>
        </mc:Choice>
        <mc:Fallback xmlns="">
          <p:sp>
            <p:nvSpPr>
              <p:cNvPr id="8" name="Rectangle 7"/>
              <p:cNvSpPr>
                <a:spLocks noRot="1" noChangeAspect="1" noMove="1" noResize="1" noEditPoints="1" noAdjustHandles="1" noChangeArrowheads="1" noChangeShapeType="1" noTextEdit="1"/>
              </p:cNvSpPr>
              <p:nvPr/>
            </p:nvSpPr>
            <p:spPr>
              <a:xfrm>
                <a:off x="7120492" y="2323609"/>
                <a:ext cx="935576" cy="648191"/>
              </a:xfrm>
              <a:prstGeom prst="rect">
                <a:avLst/>
              </a:prstGeom>
              <a:blipFill rotWithShape="1">
                <a:blip r:embed="rId1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Rectangle 21"/>
              <p:cNvSpPr/>
              <p:nvPr/>
            </p:nvSpPr>
            <p:spPr>
              <a:xfrm>
                <a:off x="6629400" y="5099800"/>
                <a:ext cx="2649059" cy="650563"/>
              </a:xfrm>
              <a:prstGeom prst="rect">
                <a:avLst/>
              </a:prstGeom>
            </p:spPr>
            <p:txBody>
              <a:bodyPr wrap="none">
                <a:spAutoFit/>
              </a:bodyPr>
              <a:lstStyle/>
              <a:p>
                <a:pPr/>
                <a14:m>
                  <m:oMathPara xmlns:m="http://schemas.openxmlformats.org/officeDocument/2006/math">
                    <m:oMathParaPr>
                      <m:jc m:val="left"/>
                    </m:oMathParaPr>
                    <m:oMath xmlns:m="http://schemas.openxmlformats.org/officeDocument/2006/math">
                      <m:r>
                        <a:rPr lang="en-US" sz="1600" i="1" smtClean="0">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𝑔</m:t>
                              </m:r>
                            </m:e>
                            <m:sup>
                              <m:r>
                                <a:rPr lang="en-US" sz="1600" i="1">
                                  <a:latin typeface="Cambria Math"/>
                                  <a:ea typeface="Cambria Math"/>
                                </a:rPr>
                                <m:t>2</m:t>
                              </m:r>
                            </m:sup>
                          </m:sSup>
                          <m:r>
                            <a:rPr lang="en-US" sz="1600" b="0" i="1" smtClean="0">
                              <a:latin typeface="Cambria Math"/>
                              <a:ea typeface="Cambria Math"/>
                            </a:rPr>
                            <m:t>𝑍</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d>
                        <m:dPr>
                          <m:ctrlPr>
                            <a:rPr lang="en-US" sz="1600" i="1">
                              <a:latin typeface="Cambria Math"/>
                              <a:ea typeface="Cambria Math"/>
                            </a:rPr>
                          </m:ctrlPr>
                        </m:dPr>
                        <m:e>
                          <m:r>
                            <a:rPr lang="en-US" sz="1600" b="0" i="1" smtClean="0">
                              <a:latin typeface="Cambria Math"/>
                              <a:ea typeface="Cambria Math"/>
                            </a:rPr>
                            <m:t>1</m:t>
                          </m:r>
                          <m:r>
                            <a:rPr lang="en-US" sz="1600" i="1">
                              <a:latin typeface="Cambria Math"/>
                              <a:ea typeface="Cambria Math"/>
                            </a:rPr>
                            <m:t>+</m:t>
                          </m:r>
                          <m:f>
                            <m:fPr>
                              <m:ctrlPr>
                                <a:rPr lang="en-US" sz="1600" i="1">
                                  <a:latin typeface="Cambria Math"/>
                                  <a:ea typeface="Cambria Math"/>
                                </a:rPr>
                              </m:ctrlPr>
                            </m:fPr>
                            <m:num>
                              <m:r>
                                <a:rPr lang="en-US" sz="1600" i="1">
                                  <a:latin typeface="Cambria Math"/>
                                  <a:ea typeface="Cambria Math"/>
                                </a:rPr>
                                <m:t>𝑠</m:t>
                              </m:r>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2</m:t>
                                  </m:r>
                                </m:sup>
                              </m:sSup>
                            </m:den>
                          </m:f>
                          <m:r>
                            <a:rPr lang="en-US" sz="1600" i="1">
                              <a:latin typeface="Cambria Math"/>
                              <a:ea typeface="Cambria Math"/>
                            </a:rPr>
                            <m:t> +</m:t>
                          </m:r>
                          <m:f>
                            <m:fPr>
                              <m:ctrlPr>
                                <a:rPr lang="en-US" sz="1600" i="1">
                                  <a:latin typeface="Cambria Math"/>
                                  <a:ea typeface="Cambria Math"/>
                                </a:rPr>
                              </m:ctrlPr>
                            </m:fPr>
                            <m:num>
                              <m:sSup>
                                <m:sSupPr>
                                  <m:ctrlPr>
                                    <a:rPr lang="en-US" sz="1600" i="1">
                                      <a:latin typeface="Cambria Math"/>
                                      <a:ea typeface="Cambria Math"/>
                                    </a:rPr>
                                  </m:ctrlPr>
                                </m:sSupPr>
                                <m:e>
                                  <m:r>
                                    <a:rPr lang="en-US" sz="1600" i="1">
                                      <a:latin typeface="Cambria Math"/>
                                      <a:ea typeface="Cambria Math"/>
                                    </a:rPr>
                                    <m:t>𝑠</m:t>
                                  </m:r>
                                </m:e>
                                <m:sup>
                                  <m:r>
                                    <a:rPr lang="en-US" sz="1600" i="1">
                                      <a:latin typeface="Cambria Math"/>
                                      <a:ea typeface="Cambria Math"/>
                                    </a:rPr>
                                    <m:t>2</m:t>
                                  </m:r>
                                </m:sup>
                              </m:sSup>
                            </m:num>
                            <m:den>
                              <m:sSup>
                                <m:sSupPr>
                                  <m:ctrlPr>
                                    <a:rPr lang="en-US" sz="1600" i="1">
                                      <a:latin typeface="Cambria Math"/>
                                      <a:ea typeface="Cambria Math"/>
                                    </a:rPr>
                                  </m:ctrlPr>
                                </m:sSupPr>
                                <m:e>
                                  <m:r>
                                    <a:rPr lang="en-US" sz="1600" i="1">
                                      <a:latin typeface="Cambria Math"/>
                                      <a:ea typeface="Cambria Math"/>
                                    </a:rPr>
                                    <m:t>𝑀</m:t>
                                  </m:r>
                                </m:e>
                                <m:sup>
                                  <m:r>
                                    <a:rPr lang="en-US" sz="1600" i="1">
                                      <a:latin typeface="Cambria Math"/>
                                      <a:ea typeface="Cambria Math"/>
                                    </a:rPr>
                                    <m:t>4</m:t>
                                  </m:r>
                                </m:sup>
                              </m:sSup>
                            </m:den>
                          </m:f>
                          <m:r>
                            <a:rPr lang="en-US" sz="1600" i="1">
                              <a:latin typeface="Cambria Math"/>
                              <a:ea typeface="Cambria Math"/>
                            </a:rPr>
                            <m:t> +… </m:t>
                          </m:r>
                        </m:e>
                      </m:d>
                    </m:oMath>
                  </m:oMathPara>
                </a14:m>
                <a:endParaRPr lang="en-GB" sz="1600" dirty="0">
                  <a:latin typeface="Cambria Math" panose="02040503050406030204" pitchFamily="18" charset="0"/>
                  <a:ea typeface="Cambria Math" panose="02040503050406030204" pitchFamily="18" charset="0"/>
                </a:endParaRPr>
              </a:p>
            </p:txBody>
          </p:sp>
        </mc:Choice>
        <mc:Fallback xmlns="">
          <p:sp>
            <p:nvSpPr>
              <p:cNvPr id="22" name="Rectangle 21"/>
              <p:cNvSpPr>
                <a:spLocks noRot="1" noChangeAspect="1" noMove="1" noResize="1" noEditPoints="1" noAdjustHandles="1" noChangeArrowheads="1" noChangeShapeType="1" noTextEdit="1"/>
              </p:cNvSpPr>
              <p:nvPr/>
            </p:nvSpPr>
            <p:spPr>
              <a:xfrm>
                <a:off x="6629400" y="5099800"/>
                <a:ext cx="2649059" cy="650563"/>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Rectangle 35"/>
              <p:cNvSpPr/>
              <p:nvPr/>
            </p:nvSpPr>
            <p:spPr>
              <a:xfrm>
                <a:off x="2438400" y="3471015"/>
                <a:ext cx="101194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i="1">
                              <a:solidFill>
                                <a:srgbClr val="FF0000"/>
                              </a:solidFill>
                              <a:latin typeface="Cambria Math"/>
                              <a:ea typeface="Cambria Math"/>
                            </a:rPr>
                            <m:t>0</m:t>
                          </m:r>
                        </m:sub>
                      </m:sSub>
                      <m:sSup>
                        <m:sSupPr>
                          <m:ctrlPr>
                            <a:rPr lang="en-US" sz="2800" i="1" smtClean="0">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36" name="Rectangle 35"/>
              <p:cNvSpPr>
                <a:spLocks noRot="1" noChangeAspect="1" noMove="1" noResize="1" noEditPoints="1" noAdjustHandles="1" noChangeArrowheads="1" noChangeShapeType="1" noTextEdit="1"/>
              </p:cNvSpPr>
              <p:nvPr/>
            </p:nvSpPr>
            <p:spPr>
              <a:xfrm>
                <a:off x="2438400" y="3471015"/>
                <a:ext cx="1011944" cy="523220"/>
              </a:xfrm>
              <a:prstGeom prst="rect">
                <a:avLst/>
              </a:prstGeom>
              <a:blipFill rotWithShape="1">
                <a:blip r:embed="rId1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5" name="Rectangle 64"/>
              <p:cNvSpPr/>
              <p:nvPr/>
            </p:nvSpPr>
            <p:spPr>
              <a:xfrm>
                <a:off x="3447729" y="3490555"/>
                <a:ext cx="1387303"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1</m:t>
                          </m:r>
                        </m:sub>
                      </m:sSub>
                      <m:sSup>
                        <m:sSupPr>
                          <m:ctrlPr>
                            <a:rPr lang="en-US" sz="2800" i="1">
                              <a:latin typeface="Cambria Math"/>
                              <a:ea typeface="Cambria Math"/>
                            </a:rPr>
                          </m:ctrlPr>
                        </m:sSupPr>
                        <m:e>
                          <m:r>
                            <a:rPr lang="en-US" sz="2800" i="1">
                              <a:latin typeface="Cambria Math"/>
                              <a:ea typeface="Cambria Math"/>
                            </a:rPr>
                            <m:t>𝜕</m:t>
                          </m:r>
                        </m:e>
                        <m:sup>
                          <m:r>
                            <a:rPr lang="en-US" sz="2800" i="1">
                              <a:latin typeface="Cambria Math"/>
                              <a:ea typeface="Cambria Math"/>
                            </a:rPr>
                            <m:t>2</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65" name="Rectangle 64"/>
              <p:cNvSpPr>
                <a:spLocks noRot="1" noChangeAspect="1" noMove="1" noResize="1" noEditPoints="1" noAdjustHandles="1" noChangeArrowheads="1" noChangeShapeType="1" noTextEdit="1"/>
              </p:cNvSpPr>
              <p:nvPr/>
            </p:nvSpPr>
            <p:spPr>
              <a:xfrm>
                <a:off x="3447729" y="3490555"/>
                <a:ext cx="1387303" cy="523220"/>
              </a:xfrm>
              <a:prstGeom prst="rect">
                <a:avLst/>
              </a:prstGeom>
              <a:blipFill rotWithShape="1">
                <a:blip r:embed="rId17"/>
                <a:stretch>
                  <a:fillRect/>
                </a:stretch>
              </a:blipFill>
            </p:spPr>
            <p:txBody>
              <a:bodyPr/>
              <a:lstStyle/>
              <a:p>
                <a:r>
                  <a:rPr lang="en-GB">
                    <a:noFill/>
                  </a:rPr>
                  <a:t> </a:t>
                </a:r>
              </a:p>
            </p:txBody>
          </p:sp>
        </mc:Fallback>
      </mc:AlternateContent>
      <p:grpSp>
        <p:nvGrpSpPr>
          <p:cNvPr id="70" name="Group 69"/>
          <p:cNvGrpSpPr/>
          <p:nvPr/>
        </p:nvGrpSpPr>
        <p:grpSpPr>
          <a:xfrm>
            <a:off x="3752529" y="4191000"/>
            <a:ext cx="746760" cy="728940"/>
            <a:chOff x="7254240" y="4191000"/>
            <a:chExt cx="746760" cy="728940"/>
          </a:xfrm>
        </p:grpSpPr>
        <p:cxnSp>
          <p:nvCxnSpPr>
            <p:cNvPr id="71" name="Straight Connector 70"/>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6" name="Group 75"/>
          <p:cNvGrpSpPr/>
          <p:nvPr/>
        </p:nvGrpSpPr>
        <p:grpSpPr>
          <a:xfrm>
            <a:off x="4910769" y="4191000"/>
            <a:ext cx="746760" cy="728940"/>
            <a:chOff x="7254240" y="4191000"/>
            <a:chExt cx="746760" cy="728940"/>
          </a:xfrm>
        </p:grpSpPr>
        <p:cxnSp>
          <p:nvCxnSpPr>
            <p:cNvPr id="77" name="Straight Connector 76"/>
            <p:cNvCxnSpPr/>
            <p:nvPr/>
          </p:nvCxnSpPr>
          <p:spPr>
            <a:xfrm flipV="1">
              <a:off x="7635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635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flipH="1" flipV="1">
              <a:off x="7254240" y="4191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a:off x="7254240" y="4554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Oval 84"/>
            <p:cNvSpPr/>
            <p:nvPr/>
          </p:nvSpPr>
          <p:spPr>
            <a:xfrm>
              <a:off x="7598666" y="4515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6" name="Group 85"/>
          <p:cNvGrpSpPr/>
          <p:nvPr/>
        </p:nvGrpSpPr>
        <p:grpSpPr>
          <a:xfrm>
            <a:off x="6957927" y="3915555"/>
            <a:ext cx="1271673" cy="1266045"/>
            <a:chOff x="381000" y="1177713"/>
            <a:chExt cx="2164023" cy="2092456"/>
          </a:xfrm>
        </p:grpSpPr>
        <p:pic>
          <p:nvPicPr>
            <p:cNvPr id="89" name="Picture 7" descr="https://upload.wikimedia.org/wikipedia/commons/thumb/7/75/Mandelstam.svg/298px-Mandelstam.svg.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90" name="Rectangle 8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99" name="Rectangle 98"/>
              <p:cNvSpPr/>
              <p:nvPr/>
            </p:nvSpPr>
            <p:spPr>
              <a:xfrm>
                <a:off x="4719155" y="3515380"/>
                <a:ext cx="1395574"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a:ea typeface="Cambria Math"/>
                            </a:rPr>
                          </m:ctrlPr>
                        </m:sSubPr>
                        <m:e>
                          <m:r>
                            <a:rPr lang="en-US" sz="2800" i="1">
                              <a:solidFill>
                                <a:srgbClr val="FF0000"/>
                              </a:solidFill>
                              <a:latin typeface="Cambria Math"/>
                              <a:ea typeface="Cambria Math"/>
                            </a:rPr>
                            <m:t>𝑐</m:t>
                          </m:r>
                        </m:e>
                        <m:sub>
                          <m:r>
                            <a:rPr lang="en-US" sz="2800" b="0" i="1" smtClean="0">
                              <a:solidFill>
                                <a:srgbClr val="FF0000"/>
                              </a:solidFill>
                              <a:latin typeface="Cambria Math"/>
                              <a:ea typeface="Cambria Math"/>
                            </a:rPr>
                            <m:t>2</m:t>
                          </m:r>
                        </m:sub>
                      </m:sSub>
                      <m:sSup>
                        <m:sSupPr>
                          <m:ctrlPr>
                            <a:rPr lang="en-US" sz="2800" i="1">
                              <a:latin typeface="Cambria Math"/>
                              <a:ea typeface="Cambria Math"/>
                            </a:rPr>
                          </m:ctrlPr>
                        </m:sSupPr>
                        <m:e>
                          <m:r>
                            <a:rPr lang="en-US" sz="2800" i="1">
                              <a:latin typeface="Cambria Math"/>
                              <a:ea typeface="Cambria Math"/>
                            </a:rPr>
                            <m:t>𝜕</m:t>
                          </m:r>
                        </m:e>
                        <m:sup>
                          <m:r>
                            <a:rPr lang="en-US" sz="2800" b="0" i="1" smtClean="0">
                              <a:latin typeface="Cambria Math"/>
                              <a:ea typeface="Cambria Math"/>
                            </a:rPr>
                            <m:t>4</m:t>
                          </m:r>
                        </m:sup>
                      </m:sSup>
                      <m:sSup>
                        <m:sSupPr>
                          <m:ctrlPr>
                            <a:rPr lang="en-US" sz="2800" i="1">
                              <a:latin typeface="Cambria Math"/>
                              <a:ea typeface="Cambria Math"/>
                            </a:rPr>
                          </m:ctrlPr>
                        </m:sSupPr>
                        <m:e>
                          <m:r>
                            <a:rPr lang="en-US" sz="2800" i="1">
                              <a:latin typeface="Cambria Math"/>
                              <a:ea typeface="Cambria Math"/>
                            </a:rPr>
                            <m:t>𝜑</m:t>
                          </m:r>
                        </m:e>
                        <m:sup>
                          <m:r>
                            <a:rPr lang="en-US" sz="2800" b="0" i="1" smtClean="0">
                              <a:latin typeface="Cambria Math"/>
                              <a:ea typeface="Cambria Math"/>
                            </a:rPr>
                            <m:t>4</m:t>
                          </m:r>
                        </m:sup>
                      </m:sSup>
                    </m:oMath>
                  </m:oMathPara>
                </a14:m>
                <a:endParaRPr lang="en-GB" sz="2800" dirty="0"/>
              </a:p>
            </p:txBody>
          </p:sp>
        </mc:Choice>
        <mc:Fallback xmlns="">
          <p:sp>
            <p:nvSpPr>
              <p:cNvPr id="99" name="Rectangle 98"/>
              <p:cNvSpPr>
                <a:spLocks noRot="1" noChangeAspect="1" noMove="1" noResize="1" noEditPoints="1" noAdjustHandles="1" noChangeArrowheads="1" noChangeShapeType="1" noTextEdit="1"/>
              </p:cNvSpPr>
              <p:nvPr/>
            </p:nvSpPr>
            <p:spPr>
              <a:xfrm>
                <a:off x="4719155" y="3515380"/>
                <a:ext cx="1395574" cy="523220"/>
              </a:xfrm>
              <a:prstGeom prst="rect">
                <a:avLst/>
              </a:prstGeom>
              <a:blipFill rotWithShape="1">
                <a:blip r:embed="rId1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1" name="TextBox 100"/>
              <p:cNvSpPr txBox="1"/>
              <p:nvPr/>
            </p:nvSpPr>
            <p:spPr>
              <a:xfrm>
                <a:off x="5715000" y="4343400"/>
                <a:ext cx="135376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a:ea typeface="Malgun Gothic" panose="020B0503020000020004" pitchFamily="34" charset="-127"/>
                        </a:rPr>
                        <m:t>+…   =</m:t>
                      </m:r>
                    </m:oMath>
                  </m:oMathPara>
                </a14:m>
                <a:endParaRPr lang="en-GB" sz="2400" dirty="0">
                  <a:latin typeface="Malgun Gothic" panose="020B0503020000020004" pitchFamily="34" charset="-127"/>
                  <a:ea typeface="Malgun Gothic" panose="020B0503020000020004" pitchFamily="34" charset="-127"/>
                </a:endParaRPr>
              </a:p>
            </p:txBody>
          </p:sp>
        </mc:Choice>
        <mc:Fallback xmlns="">
          <p:sp>
            <p:nvSpPr>
              <p:cNvPr id="101" name="TextBox 100"/>
              <p:cNvSpPr txBox="1">
                <a:spLocks noRot="1" noChangeAspect="1" noMove="1" noResize="1" noEditPoints="1" noAdjustHandles="1" noChangeArrowheads="1" noChangeShapeType="1" noTextEdit="1"/>
              </p:cNvSpPr>
              <p:nvPr/>
            </p:nvSpPr>
            <p:spPr>
              <a:xfrm>
                <a:off x="5715000" y="4343400"/>
                <a:ext cx="1353768" cy="461665"/>
              </a:xfrm>
              <a:prstGeom prst="rect">
                <a:avLst/>
              </a:prstGeom>
              <a:blipFill rotWithShape="1">
                <a:blip r:embed="rId2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p:cNvSpPr/>
              <p:nvPr/>
            </p:nvSpPr>
            <p:spPr>
              <a:xfrm>
                <a:off x="4484839" y="4419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6" name="Rectangle 45"/>
              <p:cNvSpPr>
                <a:spLocks noRot="1" noChangeAspect="1" noMove="1" noResize="1" noEditPoints="1" noAdjustHandles="1" noChangeArrowheads="1" noChangeShapeType="1" noTextEdit="1"/>
              </p:cNvSpPr>
              <p:nvPr/>
            </p:nvSpPr>
            <p:spPr>
              <a:xfrm>
                <a:off x="4484839" y="4419600"/>
                <a:ext cx="410690" cy="369332"/>
              </a:xfrm>
              <a:prstGeom prst="rect">
                <a:avLst/>
              </a:prstGeom>
              <a:blipFill rotWithShape="1">
                <a:blip r:embed="rId2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3265639" y="4431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47" name="Rectangle 46"/>
              <p:cNvSpPr>
                <a:spLocks noRot="1" noChangeAspect="1" noMove="1" noResize="1" noEditPoints="1" noAdjustHandles="1" noChangeArrowheads="1" noChangeShapeType="1" noTextEdit="1"/>
              </p:cNvSpPr>
              <p:nvPr/>
            </p:nvSpPr>
            <p:spPr>
              <a:xfrm>
                <a:off x="3265639" y="4431268"/>
                <a:ext cx="410690" cy="369332"/>
              </a:xfrm>
              <a:prstGeom prst="rect">
                <a:avLst/>
              </a:prstGeom>
              <a:blipFill rotWithShape="1">
                <a:blip r:embed="rId22"/>
                <a:stretch>
                  <a:fillRect/>
                </a:stretch>
              </a:blipFill>
            </p:spPr>
            <p:txBody>
              <a:bodyPr/>
              <a:lstStyle/>
              <a:p>
                <a:r>
                  <a:rPr lang="en-GB">
                    <a:noFill/>
                  </a:rPr>
                  <a:t> </a:t>
                </a:r>
              </a:p>
            </p:txBody>
          </p:sp>
        </mc:Fallback>
      </mc:AlternateContent>
      <p:cxnSp>
        <p:nvCxnSpPr>
          <p:cNvPr id="102" name="Straight Connector 101"/>
          <p:cNvCxnSpPr/>
          <p:nvPr/>
        </p:nvCxnSpPr>
        <p:spPr>
          <a:xfrm flipH="1" flipV="1">
            <a:off x="7085144" y="4029773"/>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a:off x="7093655"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V="1">
            <a:off x="7729831" y="4026804"/>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H="1" flipV="1">
            <a:off x="7729831" y="4696988"/>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8" name="Rectangle 47"/>
              <p:cNvSpPr/>
              <p:nvPr/>
            </p:nvSpPr>
            <p:spPr>
              <a:xfrm>
                <a:off x="2612193" y="5070875"/>
                <a:ext cx="683136"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rgbClr val="FF0000"/>
                          </a:solidFill>
                          <a:latin typeface="Cambria Math"/>
                          <a:ea typeface="Cambria Math"/>
                        </a:rPr>
                        <m:t> </m:t>
                      </m:r>
                      <m:f>
                        <m:fPr>
                          <m:ctrlPr>
                            <a:rPr lang="en-US" i="1">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i="1">
                                  <a:solidFill>
                                    <a:srgbClr val="FF0000"/>
                                  </a:solidFill>
                                  <a:latin typeface="Cambria Math"/>
                                  <a:ea typeface="Cambria Math"/>
                                </a:rPr>
                                <m:t>2</m:t>
                              </m:r>
                            </m:sup>
                          </m:sSup>
                        </m:den>
                      </m:f>
                    </m:oMath>
                  </m:oMathPara>
                </a14:m>
                <a:endParaRPr lang="en-GB" dirty="0">
                  <a:solidFill>
                    <a:srgbClr val="FF0000"/>
                  </a:solidFill>
                </a:endParaRPr>
              </a:p>
            </p:txBody>
          </p:sp>
        </mc:Choice>
        <mc:Fallback xmlns="">
          <p:sp>
            <p:nvSpPr>
              <p:cNvPr id="48" name="Rectangle 47"/>
              <p:cNvSpPr>
                <a:spLocks noRot="1" noChangeAspect="1" noMove="1" noResize="1" noEditPoints="1" noAdjustHandles="1" noChangeArrowheads="1" noChangeShapeType="1" noTextEdit="1"/>
              </p:cNvSpPr>
              <p:nvPr/>
            </p:nvSpPr>
            <p:spPr>
              <a:xfrm>
                <a:off x="2612193" y="5070875"/>
                <a:ext cx="683136" cy="646331"/>
              </a:xfrm>
              <a:prstGeom prst="rect">
                <a:avLst/>
              </a:prstGeom>
              <a:blipFill rotWithShape="1">
                <a:blip r:embed="rId2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7" name="Rectangle 106"/>
              <p:cNvSpPr/>
              <p:nvPr/>
            </p:nvSpPr>
            <p:spPr>
              <a:xfrm>
                <a:off x="3657600" y="5070875"/>
                <a:ext cx="833754"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Cambria Math"/>
                        </a:rPr>
                        <m:t> </m:t>
                      </m:r>
                      <m:f>
                        <m:fPr>
                          <m:ctrlPr>
                            <a:rPr lang="en-US" i="1" smtClean="0">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b="0" i="1" smtClean="0">
                                  <a:solidFill>
                                    <a:srgbClr val="FF0000"/>
                                  </a:solidFill>
                                  <a:latin typeface="Cambria Math"/>
                                  <a:ea typeface="Cambria Math"/>
                                </a:rPr>
                                <m:t>4</m:t>
                              </m:r>
                            </m:sup>
                          </m:sSup>
                        </m:den>
                      </m:f>
                      <m:r>
                        <a:rPr lang="en-US" b="0" i="1" smtClean="0">
                          <a:latin typeface="Cambria Math"/>
                          <a:ea typeface="Cambria Math"/>
                        </a:rPr>
                        <m:t>𝑠</m:t>
                      </m:r>
                    </m:oMath>
                  </m:oMathPara>
                </a14:m>
                <a:endParaRPr lang="en-GB" dirty="0"/>
              </a:p>
            </p:txBody>
          </p:sp>
        </mc:Choice>
        <mc:Fallback xmlns="">
          <p:sp>
            <p:nvSpPr>
              <p:cNvPr id="107" name="Rectangle 106"/>
              <p:cNvSpPr>
                <a:spLocks noRot="1" noChangeAspect="1" noMove="1" noResize="1" noEditPoints="1" noAdjustHandles="1" noChangeArrowheads="1" noChangeShapeType="1" noTextEdit="1"/>
              </p:cNvSpPr>
              <p:nvPr/>
            </p:nvSpPr>
            <p:spPr>
              <a:xfrm>
                <a:off x="3657600" y="5070875"/>
                <a:ext cx="833754" cy="646331"/>
              </a:xfrm>
              <a:prstGeom prst="rect">
                <a:avLst/>
              </a:prstGeom>
              <a:blipFill rotWithShape="1">
                <a:blip r:embed="rId2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8" name="Rectangle 107"/>
              <p:cNvSpPr/>
              <p:nvPr/>
            </p:nvSpPr>
            <p:spPr>
              <a:xfrm>
                <a:off x="4743129" y="5070875"/>
                <a:ext cx="947311"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rgbClr val="FF0000"/>
                          </a:solidFill>
                          <a:latin typeface="Cambria Math"/>
                          <a:ea typeface="Cambria Math"/>
                        </a:rPr>
                        <m:t> </m:t>
                      </m:r>
                      <m:f>
                        <m:fPr>
                          <m:ctrlPr>
                            <a:rPr lang="en-US" i="1">
                              <a:solidFill>
                                <a:srgbClr val="FF0000"/>
                              </a:solidFill>
                              <a:latin typeface="Cambria Math"/>
                              <a:ea typeface="Cambria Math"/>
                            </a:rPr>
                          </m:ctrlPr>
                        </m:fPr>
                        <m:num>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𝑔</m:t>
                              </m:r>
                            </m:e>
                            <m:sup>
                              <m:r>
                                <a:rPr lang="en-US" i="1">
                                  <a:solidFill>
                                    <a:srgbClr val="FF0000"/>
                                  </a:solidFill>
                                  <a:latin typeface="Cambria Math"/>
                                  <a:ea typeface="Cambria Math"/>
                                </a:rPr>
                                <m:t>2</m:t>
                              </m:r>
                            </m:sup>
                          </m:sSup>
                          <m:r>
                            <a:rPr lang="en-US" i="1">
                              <a:solidFill>
                                <a:srgbClr val="FF0000"/>
                              </a:solidFill>
                              <a:latin typeface="Cambria Math"/>
                              <a:ea typeface="Cambria Math"/>
                            </a:rPr>
                            <m:t>𝑍</m:t>
                          </m:r>
                        </m:num>
                        <m:den>
                          <m:sSup>
                            <m:sSupPr>
                              <m:ctrlPr>
                                <a:rPr lang="en-US" i="1">
                                  <a:solidFill>
                                    <a:srgbClr val="FF0000"/>
                                  </a:solidFill>
                                  <a:latin typeface="Cambria Math"/>
                                  <a:ea typeface="Cambria Math"/>
                                </a:rPr>
                              </m:ctrlPr>
                            </m:sSupPr>
                            <m:e>
                              <m:r>
                                <a:rPr lang="en-US" i="1">
                                  <a:solidFill>
                                    <a:srgbClr val="FF0000"/>
                                  </a:solidFill>
                                  <a:latin typeface="Cambria Math"/>
                                  <a:ea typeface="Cambria Math"/>
                                </a:rPr>
                                <m:t>𝑀</m:t>
                              </m:r>
                            </m:e>
                            <m:sup>
                              <m:r>
                                <a:rPr lang="en-US" b="0" i="1" smtClean="0">
                                  <a:solidFill>
                                    <a:srgbClr val="FF0000"/>
                                  </a:solidFill>
                                  <a:latin typeface="Cambria Math"/>
                                  <a:ea typeface="Cambria Math"/>
                                </a:rPr>
                                <m:t>6</m:t>
                              </m:r>
                            </m:sup>
                          </m:sSup>
                        </m:den>
                      </m:f>
                      <m:sSup>
                        <m:sSupPr>
                          <m:ctrlPr>
                            <a:rPr lang="en-US" b="0" i="1" smtClean="0">
                              <a:latin typeface="Cambria Math"/>
                              <a:ea typeface="Cambria Math"/>
                            </a:rPr>
                          </m:ctrlPr>
                        </m:sSupPr>
                        <m:e>
                          <m:r>
                            <a:rPr lang="en-US" b="0" i="1" smtClean="0">
                              <a:latin typeface="Cambria Math"/>
                              <a:ea typeface="Cambria Math"/>
                            </a:rPr>
                            <m:t>𝑠</m:t>
                          </m:r>
                        </m:e>
                        <m:sup>
                          <m:r>
                            <a:rPr lang="en-US" b="0" i="1" smtClean="0">
                              <a:latin typeface="Cambria Math"/>
                              <a:ea typeface="Cambria Math"/>
                            </a:rPr>
                            <m:t>2</m:t>
                          </m:r>
                        </m:sup>
                      </m:sSup>
                    </m:oMath>
                  </m:oMathPara>
                </a14:m>
                <a:endParaRPr lang="en-GB" dirty="0"/>
              </a:p>
            </p:txBody>
          </p:sp>
        </mc:Choice>
        <mc:Fallback xmlns="">
          <p:sp>
            <p:nvSpPr>
              <p:cNvPr id="108" name="Rectangle 107"/>
              <p:cNvSpPr>
                <a:spLocks noRot="1" noChangeAspect="1" noMove="1" noResize="1" noEditPoints="1" noAdjustHandles="1" noChangeArrowheads="1" noChangeShapeType="1" noTextEdit="1"/>
              </p:cNvSpPr>
              <p:nvPr/>
            </p:nvSpPr>
            <p:spPr>
              <a:xfrm>
                <a:off x="4743129" y="5070875"/>
                <a:ext cx="947311" cy="646331"/>
              </a:xfrm>
              <a:prstGeom prst="rect">
                <a:avLst/>
              </a:prstGeom>
              <a:blipFill rotWithShape="1">
                <a:blip r:embed="rId2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9" name="TextBox 108"/>
              <p:cNvSpPr txBox="1"/>
              <p:nvPr/>
            </p:nvSpPr>
            <p:spPr>
              <a:xfrm>
                <a:off x="5715000" y="5178655"/>
                <a:ext cx="101502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ea typeface="Malgun Gothic" panose="020B0503020000020004" pitchFamily="34" charset="-127"/>
                        </a:rPr>
                        <m:t>+…  =</m:t>
                      </m:r>
                    </m:oMath>
                  </m:oMathPara>
                </a14:m>
                <a:endParaRPr lang="en-GB" dirty="0">
                  <a:latin typeface="Malgun Gothic" panose="020B0503020000020004" pitchFamily="34" charset="-127"/>
                  <a:ea typeface="Malgun Gothic" panose="020B0503020000020004" pitchFamily="34" charset="-127"/>
                </a:endParaRPr>
              </a:p>
            </p:txBody>
          </p:sp>
        </mc:Choice>
        <mc:Fallback xmlns="">
          <p:sp>
            <p:nvSpPr>
              <p:cNvPr id="109" name="TextBox 108"/>
              <p:cNvSpPr txBox="1">
                <a:spLocks noRot="1" noChangeAspect="1" noMove="1" noResize="1" noEditPoints="1" noAdjustHandles="1" noChangeArrowheads="1" noChangeShapeType="1" noTextEdit="1"/>
              </p:cNvSpPr>
              <p:nvPr/>
            </p:nvSpPr>
            <p:spPr>
              <a:xfrm>
                <a:off x="5715000" y="5178655"/>
                <a:ext cx="1015021" cy="369332"/>
              </a:xfrm>
              <a:prstGeom prst="rect">
                <a:avLst/>
              </a:prstGeom>
              <a:blipFill rotWithShape="1">
                <a:blip r:embed="rId2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0" name="Rectangle 109"/>
              <p:cNvSpPr/>
              <p:nvPr/>
            </p:nvSpPr>
            <p:spPr>
              <a:xfrm>
                <a:off x="4419600" y="5181600"/>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110" name="Rectangle 109"/>
              <p:cNvSpPr>
                <a:spLocks noRot="1" noChangeAspect="1" noMove="1" noResize="1" noEditPoints="1" noAdjustHandles="1" noChangeArrowheads="1" noChangeShapeType="1" noTextEdit="1"/>
              </p:cNvSpPr>
              <p:nvPr/>
            </p:nvSpPr>
            <p:spPr>
              <a:xfrm>
                <a:off x="4419600" y="5181600"/>
                <a:ext cx="410690" cy="369332"/>
              </a:xfrm>
              <a:prstGeom prst="rect">
                <a:avLst/>
              </a:prstGeom>
              <a:blipFill rotWithShape="1">
                <a:blip r:embed="rId2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1" name="Rectangle 110"/>
              <p:cNvSpPr/>
              <p:nvPr/>
            </p:nvSpPr>
            <p:spPr>
              <a:xfrm>
                <a:off x="3265639" y="5193268"/>
                <a:ext cx="4106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ea typeface="Malgun Gothic" panose="020B0503020000020004" pitchFamily="34" charset="-127"/>
                        </a:rPr>
                        <m:t>+</m:t>
                      </m:r>
                    </m:oMath>
                  </m:oMathPara>
                </a14:m>
                <a:endParaRPr lang="en-GB" dirty="0"/>
              </a:p>
            </p:txBody>
          </p:sp>
        </mc:Choice>
        <mc:Fallback xmlns="">
          <p:sp>
            <p:nvSpPr>
              <p:cNvPr id="111" name="Rectangle 110"/>
              <p:cNvSpPr>
                <a:spLocks noRot="1" noChangeAspect="1" noMove="1" noResize="1" noEditPoints="1" noAdjustHandles="1" noChangeArrowheads="1" noChangeShapeType="1" noTextEdit="1"/>
              </p:cNvSpPr>
              <p:nvPr/>
            </p:nvSpPr>
            <p:spPr>
              <a:xfrm>
                <a:off x="3265639" y="5193268"/>
                <a:ext cx="410690" cy="369332"/>
              </a:xfrm>
              <a:prstGeom prst="rect">
                <a:avLst/>
              </a:prstGeom>
              <a:blipFill rotWithShape="1">
                <a:blip r:embed="rId2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Rectangle 48"/>
              <p:cNvSpPr/>
              <p:nvPr/>
            </p:nvSpPr>
            <p:spPr>
              <a:xfrm>
                <a:off x="6096000" y="3592324"/>
                <a:ext cx="41068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a:ea typeface="Malgun Gothic" panose="020B0503020000020004" pitchFamily="34" charset="-127"/>
                        </a:rPr>
                        <m:t>…</m:t>
                      </m:r>
                    </m:oMath>
                  </m:oMathPara>
                </a14:m>
                <a:endParaRPr lang="en-GB" dirty="0"/>
              </a:p>
            </p:txBody>
          </p:sp>
        </mc:Choice>
        <mc:Fallback xmlns="">
          <p:sp>
            <p:nvSpPr>
              <p:cNvPr id="49" name="Rectangle 48"/>
              <p:cNvSpPr>
                <a:spLocks noRot="1" noChangeAspect="1" noMove="1" noResize="1" noEditPoints="1" noAdjustHandles="1" noChangeArrowheads="1" noChangeShapeType="1" noTextEdit="1"/>
              </p:cNvSpPr>
              <p:nvPr/>
            </p:nvSpPr>
            <p:spPr>
              <a:xfrm>
                <a:off x="6096000" y="3592324"/>
                <a:ext cx="410689" cy="369332"/>
              </a:xfrm>
              <a:prstGeom prst="rect">
                <a:avLst/>
              </a:prstGeom>
              <a:blipFill rotWithShape="1">
                <a:blip r:embed="rId28"/>
                <a:stretch>
                  <a:fillRect/>
                </a:stretch>
              </a:blipFill>
            </p:spPr>
            <p:txBody>
              <a:bodyPr/>
              <a:lstStyle/>
              <a:p>
                <a:r>
                  <a:rPr lang="en-GB">
                    <a:noFill/>
                  </a:rPr>
                  <a:t> </a:t>
                </a:r>
              </a:p>
            </p:txBody>
          </p:sp>
        </mc:Fallback>
      </mc:AlternateContent>
      <p:sp>
        <p:nvSpPr>
          <p:cNvPr id="62" name="Rectangle 61"/>
          <p:cNvSpPr/>
          <p:nvPr/>
        </p:nvSpPr>
        <p:spPr>
          <a:xfrm>
            <a:off x="6424055" y="1475601"/>
            <a:ext cx="3449276" cy="4376269"/>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8" name="Straight Connector 67"/>
          <p:cNvCxnSpPr/>
          <p:nvPr/>
        </p:nvCxnSpPr>
        <p:spPr>
          <a:xfrm>
            <a:off x="762000" y="3219510"/>
            <a:ext cx="7582176" cy="0"/>
          </a:xfrm>
          <a:prstGeom prst="line">
            <a:avLst/>
          </a:prstGeom>
          <a:ln w="3175">
            <a:solidFill>
              <a:srgbClr val="404040">
                <a:alpha val="25098"/>
              </a:srgbClr>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6553200" y="1676400"/>
                <a:ext cx="1949252" cy="1077218"/>
              </a:xfrm>
              <a:prstGeom prst="rect">
                <a:avLst/>
              </a:prstGeom>
              <a:noFill/>
            </p:spPr>
            <p:txBody>
              <a:bodyPr wrap="none" rtlCol="0">
                <a:spAutoFit/>
              </a:bodyPr>
              <a:lstStyle/>
              <a:p>
                <a:r>
                  <a:rPr lang="en-US" sz="3200" dirty="0" smtClean="0">
                    <a:solidFill>
                      <a:srgbClr val="FF0000"/>
                    </a:solidFill>
                  </a:rPr>
                  <a:t>Unitarity </a:t>
                </a:r>
              </a:p>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rPr>
                        <m:t>⇒  </m:t>
                      </m:r>
                      <m:r>
                        <a:rPr lang="en-US" sz="3200" b="0" i="1" smtClean="0">
                          <a:solidFill>
                            <a:srgbClr val="FF0000"/>
                          </a:solidFill>
                          <a:latin typeface="Cambria Math"/>
                        </a:rPr>
                        <m:t>𝑍</m:t>
                      </m:r>
                      <m:r>
                        <a:rPr lang="en-US" sz="3200" b="0" i="1" smtClean="0">
                          <a:solidFill>
                            <a:srgbClr val="FF0000"/>
                          </a:solidFill>
                          <a:latin typeface="Cambria Math"/>
                        </a:rPr>
                        <m:t>&gt;0</m:t>
                      </m:r>
                    </m:oMath>
                  </m:oMathPara>
                </a14:m>
                <a:endParaRPr lang="en-GB" sz="3200" dirty="0">
                  <a:solidFill>
                    <a:srgbClr val="FF0000"/>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6553200" y="1676400"/>
                <a:ext cx="1949252" cy="1077218"/>
              </a:xfrm>
              <a:prstGeom prst="rect">
                <a:avLst/>
              </a:prstGeom>
              <a:blipFill rotWithShape="1">
                <a:blip r:embed="rId29"/>
                <a:stretch>
                  <a:fillRect l="-7813" t="-734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2" name="TextBox 111"/>
              <p:cNvSpPr txBox="1"/>
              <p:nvPr/>
            </p:nvSpPr>
            <p:spPr>
              <a:xfrm>
                <a:off x="6664509" y="4139625"/>
                <a:ext cx="1965538" cy="584775"/>
              </a:xfrm>
              <a:prstGeom prst="rect">
                <a:avLst/>
              </a:prstGeom>
              <a:noFill/>
            </p:spPr>
            <p:txBody>
              <a:bodyPr wrap="none" rtlCol="0">
                <a:spAutoFit/>
              </a:bodyPr>
              <a:lstStyle/>
              <a:p>
                <a:r>
                  <a:rPr lang="en-US" sz="3200" dirty="0" smtClean="0">
                    <a:solidFill>
                      <a:srgbClr val="FF0000"/>
                    </a:solidFill>
                  </a:rPr>
                  <a:t>Positive </a:t>
                </a:r>
                <a14:m>
                  <m:oMath xmlns:m="http://schemas.openxmlformats.org/officeDocument/2006/math">
                    <m:sSub>
                      <m:sSubPr>
                        <m:ctrlPr>
                          <a:rPr lang="en-US" sz="3200" b="0" i="1" smtClean="0">
                            <a:solidFill>
                              <a:srgbClr val="FF0000"/>
                            </a:solidFill>
                            <a:latin typeface="Cambria Math"/>
                          </a:rPr>
                        </m:ctrlPr>
                      </m:sSubPr>
                      <m:e>
                        <m:r>
                          <a:rPr lang="en-US" sz="3200" b="0" i="1" smtClean="0">
                            <a:solidFill>
                              <a:srgbClr val="FF0000"/>
                            </a:solidFill>
                            <a:latin typeface="Cambria Math"/>
                          </a:rPr>
                          <m:t>𝑐</m:t>
                        </m:r>
                      </m:e>
                      <m:sub>
                        <m:r>
                          <a:rPr lang="en-US" sz="3200" b="0" i="1" smtClean="0">
                            <a:solidFill>
                              <a:srgbClr val="FF0000"/>
                            </a:solidFill>
                            <a:latin typeface="Cambria Math"/>
                          </a:rPr>
                          <m:t>𝑛</m:t>
                        </m:r>
                      </m:sub>
                    </m:sSub>
                  </m:oMath>
                </a14:m>
                <a:endParaRPr lang="en-GB" sz="3200" dirty="0">
                  <a:solidFill>
                    <a:srgbClr val="FF0000"/>
                  </a:solidFill>
                </a:endParaRPr>
              </a:p>
            </p:txBody>
          </p:sp>
        </mc:Choice>
        <mc:Fallback xmlns="">
          <p:sp>
            <p:nvSpPr>
              <p:cNvPr id="112" name="TextBox 111"/>
              <p:cNvSpPr txBox="1">
                <a:spLocks noRot="1" noChangeAspect="1" noMove="1" noResize="1" noEditPoints="1" noAdjustHandles="1" noChangeArrowheads="1" noChangeShapeType="1" noTextEdit="1"/>
              </p:cNvSpPr>
              <p:nvPr/>
            </p:nvSpPr>
            <p:spPr>
              <a:xfrm>
                <a:off x="6664509" y="4139625"/>
                <a:ext cx="1965538" cy="584775"/>
              </a:xfrm>
              <a:prstGeom prst="rect">
                <a:avLst/>
              </a:prstGeom>
              <a:blipFill rotWithShape="1">
                <a:blip r:embed="rId30"/>
                <a:stretch>
                  <a:fillRect l="-7740" t="-12500" b="-34375"/>
                </a:stretch>
              </a:blipFill>
            </p:spPr>
            <p:txBody>
              <a:bodyPr/>
              <a:lstStyle/>
              <a:p>
                <a:r>
                  <a:rPr lang="en-GB">
                    <a:noFill/>
                  </a:rPr>
                  <a:t> </a:t>
                </a:r>
              </a:p>
            </p:txBody>
          </p:sp>
        </mc:Fallback>
      </mc:AlternateContent>
      <p:cxnSp>
        <p:nvCxnSpPr>
          <p:cNvPr id="64" name="Straight Arrow Connector 63"/>
          <p:cNvCxnSpPr/>
          <p:nvPr/>
        </p:nvCxnSpPr>
        <p:spPr>
          <a:xfrm>
            <a:off x="7474926" y="2819400"/>
            <a:ext cx="0" cy="11397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795630" y="675255"/>
            <a:ext cx="3021981"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Simple UV Example</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84"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87" name="Rectangle 86"/>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
        <p:nvSpPr>
          <p:cNvPr id="88" name="Rectangle 87"/>
          <p:cNvSpPr/>
          <p:nvPr/>
        </p:nvSpPr>
        <p:spPr>
          <a:xfrm>
            <a:off x="2731449" y="1371601"/>
            <a:ext cx="3660435" cy="1676400"/>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93" name="TextBox 92"/>
              <p:cNvSpPr txBox="1"/>
              <p:nvPr/>
            </p:nvSpPr>
            <p:spPr>
              <a:xfrm>
                <a:off x="928934" y="1665982"/>
                <a:ext cx="4557466" cy="1077218"/>
              </a:xfrm>
              <a:prstGeom prst="rect">
                <a:avLst/>
              </a:prstGeom>
              <a:noFill/>
            </p:spPr>
            <p:txBody>
              <a:bodyPr wrap="none" rtlCol="0">
                <a:spAutoFit/>
              </a:bodyPr>
              <a:lstStyle/>
              <a:p>
                <a:r>
                  <a:rPr lang="en-US" sz="3200" dirty="0" smtClean="0">
                    <a:solidFill>
                      <a:srgbClr val="FF0000"/>
                    </a:solidFill>
                  </a:rPr>
                  <a:t>                     Causal + Local </a:t>
                </a:r>
              </a:p>
              <a:p>
                <a:pPr/>
                <a14:m>
                  <m:oMathPara xmlns:m="http://schemas.openxmlformats.org/officeDocument/2006/math">
                    <m:oMathParaPr>
                      <m:jc m:val="centerGroup"/>
                    </m:oMathParaPr>
                    <m:oMath xmlns:m="http://schemas.openxmlformats.org/officeDocument/2006/math">
                      <m:r>
                        <a:rPr lang="en-US" sz="3200" b="0" i="1" smtClean="0">
                          <a:solidFill>
                            <a:srgbClr val="FF0000"/>
                          </a:solidFill>
                          <a:latin typeface="Cambria Math"/>
                        </a:rPr>
                        <m:t>⇒ </m:t>
                      </m:r>
                    </m:oMath>
                  </m:oMathPara>
                </a14:m>
                <a:endParaRPr lang="en-GB" sz="3200" dirty="0">
                  <a:solidFill>
                    <a:schemeClr val="bg1"/>
                  </a:solidFill>
                </a:endParaRPr>
              </a:p>
            </p:txBody>
          </p:sp>
        </mc:Choice>
        <mc:Fallback xmlns="">
          <p:sp>
            <p:nvSpPr>
              <p:cNvPr id="93" name="TextBox 92"/>
              <p:cNvSpPr txBox="1">
                <a:spLocks noRot="1" noChangeAspect="1" noMove="1" noResize="1" noEditPoints="1" noAdjustHandles="1" noChangeArrowheads="1" noChangeShapeType="1" noTextEdit="1"/>
              </p:cNvSpPr>
              <p:nvPr/>
            </p:nvSpPr>
            <p:spPr>
              <a:xfrm>
                <a:off x="928934" y="1665982"/>
                <a:ext cx="4557466" cy="1077218"/>
              </a:xfrm>
              <a:prstGeom prst="rect">
                <a:avLst/>
              </a:prstGeom>
              <a:blipFill rotWithShape="1">
                <a:blip r:embed="rId31"/>
                <a:stretch>
                  <a:fillRect t="-7345" r="-2406"/>
                </a:stretch>
              </a:blipFill>
            </p:spPr>
            <p:txBody>
              <a:bodyPr/>
              <a:lstStyle/>
              <a:p>
                <a:r>
                  <a:rPr lang="en-GB">
                    <a:noFill/>
                  </a:rPr>
                  <a:t> </a:t>
                </a:r>
              </a:p>
            </p:txBody>
          </p:sp>
        </mc:Fallback>
      </mc:AlternateContent>
      <p:sp>
        <p:nvSpPr>
          <p:cNvPr id="94" name="TextBox 93"/>
          <p:cNvSpPr txBox="1"/>
          <p:nvPr/>
        </p:nvSpPr>
        <p:spPr>
          <a:xfrm>
            <a:off x="3505200" y="2150885"/>
            <a:ext cx="2393027" cy="584775"/>
          </a:xfrm>
          <a:prstGeom prst="rect">
            <a:avLst/>
          </a:prstGeom>
          <a:noFill/>
        </p:spPr>
        <p:txBody>
          <a:bodyPr wrap="none" rtlCol="0">
            <a:spAutoFit/>
          </a:bodyPr>
          <a:lstStyle/>
          <a:p>
            <a:r>
              <a:rPr lang="en-US" sz="3200" dirty="0" smtClean="0">
                <a:solidFill>
                  <a:srgbClr val="FF0000"/>
                </a:solidFill>
              </a:rPr>
              <a:t>Various Poles</a:t>
            </a:r>
            <a:endParaRPr lang="en-GB" sz="3200" dirty="0">
              <a:solidFill>
                <a:schemeClr val="bg1"/>
              </a:solidFill>
            </a:endParaRPr>
          </a:p>
        </p:txBody>
      </p:sp>
      <p:sp>
        <p:nvSpPr>
          <p:cNvPr id="95" name="Rectangle 94"/>
          <p:cNvSpPr/>
          <p:nvPr/>
        </p:nvSpPr>
        <p:spPr>
          <a:xfrm>
            <a:off x="2514600" y="5105400"/>
            <a:ext cx="3909455" cy="746470"/>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14198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3563426" y="918302"/>
            <a:ext cx="2240715" cy="1977298"/>
            <a:chOff x="381000" y="1177713"/>
            <a:chExt cx="2164023" cy="2092456"/>
          </a:xfrm>
        </p:grpSpPr>
        <p:pic>
          <p:nvPicPr>
            <p:cNvPr id="9" name="Picture 7" descr="https://upload.wikimedia.org/wikipedia/commons/thumb/7/75/Mandelstam.svg/298px-Mandelstam.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15" name="TextBox 14"/>
              <p:cNvSpPr txBox="1"/>
              <p:nvPr/>
            </p:nvSpPr>
            <p:spPr>
              <a:xfrm>
                <a:off x="3300876" y="1203064"/>
                <a:ext cx="550856"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1</m:t>
                          </m:r>
                        </m:sub>
                      </m:sSub>
                    </m:oMath>
                  </m:oMathPara>
                </a14:m>
                <a:endParaRPr lang="en-GB"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3300876" y="1203064"/>
                <a:ext cx="550856" cy="461665"/>
              </a:xfrm>
              <a:prstGeom prst="rect">
                <a:avLst/>
              </a:prstGeom>
              <a:blipFill rotWithShape="1">
                <a:blip r:embed="rId3"/>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3300876" y="20412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2</m:t>
                          </m:r>
                        </m:sub>
                      </m:sSub>
                    </m:oMath>
                  </m:oMathPara>
                </a14:m>
                <a:endParaRPr lang="en-GB" sz="2400" dirty="0"/>
              </a:p>
            </p:txBody>
          </p:sp>
        </mc:Choice>
        <mc:Fallback xmlns="">
          <p:sp>
            <p:nvSpPr>
              <p:cNvPr id="16" name="TextBox 15"/>
              <p:cNvSpPr txBox="1">
                <a:spLocks noRot="1" noChangeAspect="1" noMove="1" noResize="1" noEditPoints="1" noAdjustHandles="1" noChangeArrowheads="1" noChangeShapeType="1" noTextEdit="1"/>
              </p:cNvSpPr>
              <p:nvPr/>
            </p:nvSpPr>
            <p:spPr>
              <a:xfrm>
                <a:off x="3300876" y="2041264"/>
                <a:ext cx="557973" cy="461665"/>
              </a:xfrm>
              <a:prstGeom prst="rect">
                <a:avLst/>
              </a:prstGeom>
              <a:blipFill rotWithShape="1">
                <a:blip r:embed="rId4"/>
                <a:stretch>
                  <a:fillRect b="-9211"/>
                </a:stretch>
              </a:blipFill>
            </p:spPr>
            <p:txBody>
              <a:bodyPr/>
              <a:lstStyle/>
              <a:p>
                <a:r>
                  <a:rPr lang="en-GB">
                    <a:noFill/>
                  </a:rPr>
                  <a:t> </a:t>
                </a:r>
              </a:p>
            </p:txBody>
          </p:sp>
        </mc:Fallback>
      </mc:AlternateContent>
      <p:sp>
        <p:nvSpPr>
          <p:cNvPr id="17" name="Left Brace 16"/>
          <p:cNvSpPr/>
          <p:nvPr/>
        </p:nvSpPr>
        <p:spPr>
          <a:xfrm>
            <a:off x="2971800" y="1066800"/>
            <a:ext cx="190500" cy="1555890"/>
          </a:xfrm>
          <a:prstGeom prst="leftBrace">
            <a:avLst>
              <a:gd name="adj1" fmla="val 58482"/>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8" name="TextBox 17"/>
              <p:cNvSpPr txBox="1"/>
              <p:nvPr/>
            </p:nvSpPr>
            <p:spPr>
              <a:xfrm>
                <a:off x="1045542" y="1636066"/>
                <a:ext cx="1850058"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r>
                        <a:rPr lang="en-US" b="0" i="1" smtClean="0">
                          <a:latin typeface="Cambria Math"/>
                        </a:rPr>
                        <m:t>=−</m:t>
                      </m:r>
                      <m:sSup>
                        <m:sSupPr>
                          <m:ctrlPr>
                            <a:rPr lang="en-US" b="0" i="1" smtClean="0">
                              <a:latin typeface="Cambria Math"/>
                            </a:rPr>
                          </m:ctrlPr>
                        </m:sSupPr>
                        <m:e>
                          <m:d>
                            <m:dPr>
                              <m:ctrlPr>
                                <a:rPr lang="en-US" b="0" i="1" smtClean="0">
                                  <a:latin typeface="Cambria Math"/>
                                </a:rPr>
                              </m:ctrlPr>
                            </m:dPr>
                            <m:e>
                              <m:sSub>
                                <m:sSubPr>
                                  <m:ctrlPr>
                                    <a:rPr lang="en-US" b="0" i="1" smtClean="0">
                                      <a:latin typeface="Cambria Math"/>
                                    </a:rPr>
                                  </m:ctrlPr>
                                </m:sSubPr>
                                <m:e>
                                  <m:r>
                                    <a:rPr lang="en-US" b="0" i="1" smtClean="0">
                                      <a:latin typeface="Cambria Math"/>
                                    </a:rPr>
                                    <m:t>𝑝</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a:rPr lang="en-US" b="0" i="1" smtClean="0">
                                      <a:latin typeface="Cambria Math"/>
                                    </a:rPr>
                                    <m:t>𝑝</m:t>
                                  </m:r>
                                </m:e>
                                <m:sub>
                                  <m:r>
                                    <a:rPr lang="en-US" b="0" i="1" smtClean="0">
                                      <a:latin typeface="Cambria Math"/>
                                    </a:rPr>
                                    <m:t>2</m:t>
                                  </m:r>
                                </m:sub>
                              </m:sSub>
                            </m:e>
                          </m:d>
                        </m:e>
                        <m:sup>
                          <m:r>
                            <a:rPr lang="en-US" b="0" i="1" smtClean="0">
                              <a:latin typeface="Cambria Math"/>
                            </a:rPr>
                            <m:t>2</m:t>
                          </m:r>
                        </m:sup>
                      </m:sSup>
                    </m:oMath>
                  </m:oMathPara>
                </a14:m>
                <a:endParaRPr lang="en-GB" dirty="0"/>
              </a:p>
            </p:txBody>
          </p:sp>
        </mc:Choice>
        <mc:Fallback xmlns="">
          <p:sp>
            <p:nvSpPr>
              <p:cNvPr id="18" name="TextBox 17"/>
              <p:cNvSpPr txBox="1">
                <a:spLocks noRot="1" noChangeAspect="1" noMove="1" noResize="1" noEditPoints="1" noAdjustHandles="1" noChangeArrowheads="1" noChangeShapeType="1" noTextEdit="1"/>
              </p:cNvSpPr>
              <p:nvPr/>
            </p:nvSpPr>
            <p:spPr>
              <a:xfrm>
                <a:off x="1045542" y="1636066"/>
                <a:ext cx="1850058" cy="369332"/>
              </a:xfrm>
              <a:prstGeom prst="rect">
                <a:avLst/>
              </a:prstGeom>
              <a:blipFill rotWithShape="1">
                <a:blip r:embed="rId5"/>
                <a:stretch>
                  <a:fillRect b="-49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2514600" y="5350864"/>
                <a:ext cx="1706685"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solidFill>
                                <a:srgbClr val="7030A0"/>
                              </a:solidFill>
                              <a:latin typeface="Cambria Math"/>
                            </a:rPr>
                          </m:ctrlPr>
                        </m:sSubPr>
                        <m:e>
                          <m:r>
                            <a:rPr lang="en-US" sz="3200" i="1">
                              <a:solidFill>
                                <a:srgbClr val="7030A0"/>
                              </a:solidFill>
                              <a:latin typeface="Cambria Math"/>
                            </a:rPr>
                            <m:t>𝑐</m:t>
                          </m:r>
                        </m:e>
                        <m:sub>
                          <m:r>
                            <a:rPr lang="en-US" sz="3200" b="0" i="1" smtClean="0">
                              <a:solidFill>
                                <a:srgbClr val="7030A0"/>
                              </a:solidFill>
                              <a:latin typeface="Cambria Math"/>
                            </a:rPr>
                            <m:t>𝑠𝑠</m:t>
                          </m:r>
                        </m:sub>
                      </m:sSub>
                      <m:r>
                        <a:rPr lang="en-US" sz="3200" b="0" i="1" smtClean="0">
                          <a:latin typeface="Cambria Math"/>
                        </a:rPr>
                        <m:t>&gt;0 ,</m:t>
                      </m:r>
                    </m:oMath>
                  </m:oMathPara>
                </a14:m>
                <a:endParaRPr lang="en-GB" sz="3200" dirty="0"/>
              </a:p>
            </p:txBody>
          </p:sp>
        </mc:Choice>
        <mc:Fallback xmlns="">
          <p:sp>
            <p:nvSpPr>
              <p:cNvPr id="19" name="Rectangle 18"/>
              <p:cNvSpPr>
                <a:spLocks noRot="1" noChangeAspect="1" noMove="1" noResize="1" noEditPoints="1" noAdjustHandles="1" noChangeArrowheads="1" noChangeShapeType="1" noTextEdit="1"/>
              </p:cNvSpPr>
              <p:nvPr/>
            </p:nvSpPr>
            <p:spPr>
              <a:xfrm>
                <a:off x="2514600" y="5350864"/>
                <a:ext cx="1706685" cy="584775"/>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5158059" y="5350864"/>
                <a:ext cx="1753429"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solidFill>
                                <a:srgbClr val="C00000"/>
                              </a:solidFill>
                              <a:latin typeface="Cambria Math"/>
                            </a:rPr>
                          </m:ctrlPr>
                        </m:sSubPr>
                        <m:e>
                          <m:r>
                            <a:rPr lang="en-US" sz="3200" i="1">
                              <a:solidFill>
                                <a:srgbClr val="C00000"/>
                              </a:solidFill>
                              <a:latin typeface="Cambria Math"/>
                            </a:rPr>
                            <m:t>𝑐</m:t>
                          </m:r>
                        </m:e>
                        <m:sub>
                          <m:r>
                            <a:rPr lang="en-US" sz="3200" b="0" i="1" smtClean="0">
                              <a:solidFill>
                                <a:srgbClr val="C00000"/>
                              </a:solidFill>
                              <a:latin typeface="Cambria Math"/>
                            </a:rPr>
                            <m:t>𝑠𝑠𝑡</m:t>
                          </m:r>
                        </m:sub>
                      </m:sSub>
                      <m:r>
                        <a:rPr lang="en-US" sz="3200" b="0" i="1" smtClean="0">
                          <a:solidFill>
                            <a:srgbClr val="C00000"/>
                          </a:solidFill>
                          <a:latin typeface="Cambria Math"/>
                        </a:rPr>
                        <m:t> </m:t>
                      </m:r>
                      <m:r>
                        <a:rPr lang="en-US" sz="3200" b="0" i="1" smtClean="0">
                          <a:solidFill>
                            <a:schemeClr val="tx2">
                              <a:lumMod val="50000"/>
                            </a:schemeClr>
                          </a:solidFill>
                          <a:latin typeface="Cambria Math"/>
                        </a:rPr>
                        <m:t>≳</m:t>
                      </m:r>
                      <m:r>
                        <a:rPr lang="en-US" sz="3200" b="0" i="1" smtClean="0">
                          <a:solidFill>
                            <a:schemeClr val="tx1"/>
                          </a:solidFill>
                          <a:latin typeface="Cambria Math"/>
                        </a:rPr>
                        <m:t>0</m:t>
                      </m:r>
                    </m:oMath>
                  </m:oMathPara>
                </a14:m>
                <a:endParaRPr lang="en-GB" sz="3200" dirty="0"/>
              </a:p>
            </p:txBody>
          </p:sp>
        </mc:Choice>
        <mc:Fallback xmlns="">
          <p:sp>
            <p:nvSpPr>
              <p:cNvPr id="20" name="Rectangle 19"/>
              <p:cNvSpPr>
                <a:spLocks noRot="1" noChangeAspect="1" noMove="1" noResize="1" noEditPoints="1" noAdjustHandles="1" noChangeArrowheads="1" noChangeShapeType="1" noTextEdit="1"/>
              </p:cNvSpPr>
              <p:nvPr/>
            </p:nvSpPr>
            <p:spPr>
              <a:xfrm>
                <a:off x="5158059" y="5350864"/>
                <a:ext cx="1753429" cy="584775"/>
              </a:xfrm>
              <a:prstGeom prst="rect">
                <a:avLst/>
              </a:prstGeom>
              <a:blipFill rotWithShape="1">
                <a:blip r:embed="rId7"/>
                <a:stretch>
                  <a:fillRect/>
                </a:stretch>
              </a:blipFill>
            </p:spPr>
            <p:txBody>
              <a:bodyPr/>
              <a:lstStyle/>
              <a:p>
                <a:r>
                  <a:rPr lang="en-GB">
                    <a:noFill/>
                  </a:rPr>
                  <a:t> </a:t>
                </a:r>
              </a:p>
            </p:txBody>
          </p:sp>
        </mc:Fallback>
      </mc:AlternateContent>
      <p:sp>
        <p:nvSpPr>
          <p:cNvPr id="21" name="Rounded Rectangle 20"/>
          <p:cNvSpPr/>
          <p:nvPr/>
        </p:nvSpPr>
        <p:spPr>
          <a:xfrm>
            <a:off x="1752600" y="5350863"/>
            <a:ext cx="5943600" cy="66893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3" name="TextBox 22"/>
              <p:cNvSpPr txBox="1"/>
              <p:nvPr/>
            </p:nvSpPr>
            <p:spPr>
              <a:xfrm>
                <a:off x="3504918" y="909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3504918" y="909934"/>
                <a:ext cx="432618" cy="46166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3505200" y="243393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3505200" y="2433934"/>
                <a:ext cx="432618" cy="4616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5410200" y="909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5410200" y="909935"/>
                <a:ext cx="432618"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TextBox 25"/>
              <p:cNvSpPr txBox="1"/>
              <p:nvPr/>
            </p:nvSpPr>
            <p:spPr>
              <a:xfrm>
                <a:off x="5410482" y="2433935"/>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26" name="TextBox 25"/>
              <p:cNvSpPr txBox="1">
                <a:spLocks noRot="1" noChangeAspect="1" noMove="1" noResize="1" noEditPoints="1" noAdjustHandles="1" noChangeArrowheads="1" noChangeShapeType="1" noTextEdit="1"/>
              </p:cNvSpPr>
              <p:nvPr/>
            </p:nvSpPr>
            <p:spPr>
              <a:xfrm>
                <a:off x="5410482" y="2433935"/>
                <a:ext cx="432618" cy="461665"/>
              </a:xfrm>
              <a:prstGeom prst="rect">
                <a:avLst/>
              </a:prstGeom>
              <a:blipFill rotWithShape="1">
                <a:blip r:embed="rId11"/>
                <a:stretch>
                  <a:fillRect/>
                </a:stretch>
              </a:blipFill>
            </p:spPr>
            <p:txBody>
              <a:bodyPr/>
              <a:lstStyle/>
              <a:p>
                <a:r>
                  <a:rPr lang="en-GB">
                    <a:noFill/>
                  </a:rPr>
                  <a:t> </a:t>
                </a:r>
              </a:p>
            </p:txBody>
          </p:sp>
        </mc:Fallback>
      </mc:AlternateContent>
      <p:sp>
        <p:nvSpPr>
          <p:cNvPr id="27" name="TextBox 26"/>
          <p:cNvSpPr txBox="1"/>
          <p:nvPr/>
        </p:nvSpPr>
        <p:spPr>
          <a:xfrm>
            <a:off x="1600200" y="4277380"/>
            <a:ext cx="5162888" cy="523220"/>
          </a:xfrm>
          <a:prstGeom prst="rect">
            <a:avLst/>
          </a:prstGeom>
          <a:noFill/>
        </p:spPr>
        <p:txBody>
          <a:bodyPr wrap="none" rtlCol="0">
            <a:spAutoFit/>
          </a:bodyPr>
          <a:lstStyle/>
          <a:p>
            <a:pPr algn="ctr"/>
            <a:r>
              <a:rPr lang="en-US" sz="2800" dirty="0" smtClean="0">
                <a:latin typeface="Malgun Gothic" panose="020B0503020000020004" pitchFamily="34" charset="-127"/>
                <a:ea typeface="Malgun Gothic" panose="020B0503020000020004" pitchFamily="34" charset="-127"/>
              </a:rPr>
              <a:t>Unitarity, Causality, Locality of </a:t>
            </a:r>
            <a:endParaRPr lang="en-GB" sz="2800"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28" name="TextBox 27"/>
              <p:cNvSpPr txBox="1"/>
              <p:nvPr/>
            </p:nvSpPr>
            <p:spPr>
              <a:xfrm>
                <a:off x="5562600" y="1203064"/>
                <a:ext cx="557973"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3</m:t>
                          </m:r>
                        </m:sub>
                      </m:sSub>
                    </m:oMath>
                  </m:oMathPara>
                </a14:m>
                <a:endParaRPr lang="en-GB" sz="2400" dirty="0"/>
              </a:p>
            </p:txBody>
          </p:sp>
        </mc:Choice>
        <mc:Fallback xmlns="">
          <p:sp>
            <p:nvSpPr>
              <p:cNvPr id="28" name="TextBox 27"/>
              <p:cNvSpPr txBox="1">
                <a:spLocks noRot="1" noChangeAspect="1" noMove="1" noResize="1" noEditPoints="1" noAdjustHandles="1" noChangeArrowheads="1" noChangeShapeType="1" noTextEdit="1"/>
              </p:cNvSpPr>
              <p:nvPr/>
            </p:nvSpPr>
            <p:spPr>
              <a:xfrm>
                <a:off x="5562600" y="1203064"/>
                <a:ext cx="557973" cy="461665"/>
              </a:xfrm>
              <a:prstGeom prst="rect">
                <a:avLst/>
              </a:prstGeom>
              <a:blipFill rotWithShape="1">
                <a:blip r:embed="rId12"/>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5562600" y="2041264"/>
                <a:ext cx="55572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4</m:t>
                          </m:r>
                        </m:sub>
                      </m:sSub>
                    </m:oMath>
                  </m:oMathPara>
                </a14:m>
                <a:endParaRPr lang="en-GB" sz="2400" dirty="0"/>
              </a:p>
            </p:txBody>
          </p:sp>
        </mc:Choice>
        <mc:Fallback xmlns="">
          <p:sp>
            <p:nvSpPr>
              <p:cNvPr id="29" name="TextBox 28"/>
              <p:cNvSpPr txBox="1">
                <a:spLocks noRot="1" noChangeAspect="1" noMove="1" noResize="1" noEditPoints="1" noAdjustHandles="1" noChangeArrowheads="1" noChangeShapeType="1" noTextEdit="1"/>
              </p:cNvSpPr>
              <p:nvPr/>
            </p:nvSpPr>
            <p:spPr>
              <a:xfrm>
                <a:off x="5562600" y="2041264"/>
                <a:ext cx="555729" cy="461665"/>
              </a:xfrm>
              <a:prstGeom prst="rect">
                <a:avLst/>
              </a:prstGeom>
              <a:blipFill rotWithShape="1">
                <a:blip r:embed="rId13"/>
                <a:stretch>
                  <a:fillRect b="-92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1" name="TextBox 30"/>
              <p:cNvSpPr txBox="1"/>
              <p:nvPr/>
            </p:nvSpPr>
            <p:spPr>
              <a:xfrm>
                <a:off x="1066800" y="2885117"/>
                <a:ext cx="7081939" cy="107728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latin typeface="Cambria Math"/>
                            </a:rPr>
                          </m:ctrlPr>
                        </m:sSubPr>
                        <m:e>
                          <m:r>
                            <a:rPr lang="en-US" sz="3200" b="0" i="1" smtClean="0">
                              <a:latin typeface="Cambria Math"/>
                            </a:rPr>
                            <m:t>𝐴</m:t>
                          </m:r>
                        </m:e>
                        <m:sub>
                          <m:r>
                            <a:rPr lang="en-US" sz="3200" b="0" i="1" smtClean="0">
                              <a:latin typeface="Cambria Math"/>
                            </a:rPr>
                            <m:t>𝐸𝐹𝑇</m:t>
                          </m:r>
                        </m:sub>
                      </m:sSub>
                      <m:d>
                        <m:dPr>
                          <m:ctrlPr>
                            <a:rPr lang="en-US" sz="3200" b="0" i="1" smtClean="0">
                              <a:latin typeface="Cambria Math"/>
                            </a:rPr>
                          </m:ctrlPr>
                        </m:dPr>
                        <m:e>
                          <m:r>
                            <a:rPr lang="en-US" sz="3200" b="0" i="1" smtClean="0">
                              <a:latin typeface="Cambria Math"/>
                            </a:rPr>
                            <m:t>𝑠</m:t>
                          </m:r>
                          <m:r>
                            <a:rPr lang="en-US" sz="3200" b="0" i="1" smtClean="0">
                              <a:latin typeface="Cambria Math"/>
                            </a:rPr>
                            <m:t>,</m:t>
                          </m:r>
                          <m:r>
                            <a:rPr lang="en-US" sz="3200" b="0" i="1" smtClean="0">
                              <a:latin typeface="Cambria Math"/>
                            </a:rPr>
                            <m:t>𝑡</m:t>
                          </m:r>
                        </m:e>
                      </m:d>
                      <m:r>
                        <a:rPr lang="en-US" sz="3200" b="0" i="1" smtClean="0">
                          <a:latin typeface="Cambria Math"/>
                        </a:rPr>
                        <m:t>=</m:t>
                      </m:r>
                      <m:sSub>
                        <m:sSubPr>
                          <m:ctrlPr>
                            <a:rPr lang="en-US" sz="3200" b="0" i="1" smtClean="0">
                              <a:latin typeface="Cambria Math"/>
                            </a:rPr>
                          </m:ctrlPr>
                        </m:sSubPr>
                        <m:e>
                          <m:r>
                            <a:rPr lang="en-US" sz="3200" b="0" i="1" smtClean="0">
                              <a:latin typeface="Cambria Math"/>
                            </a:rPr>
                            <m:t>𝑐</m:t>
                          </m:r>
                        </m:e>
                        <m:sub>
                          <m:r>
                            <a:rPr lang="en-US" sz="3200" b="0" i="1" smtClean="0">
                              <a:latin typeface="Cambria Math"/>
                            </a:rPr>
                            <m:t>0</m:t>
                          </m:r>
                        </m:sub>
                      </m:sSub>
                      <m:r>
                        <a:rPr lang="en-US" sz="3200" b="0" i="1" smtClean="0">
                          <a:latin typeface="Cambria Math"/>
                        </a:rPr>
                        <m:t>+</m:t>
                      </m:r>
                      <m:sSub>
                        <m:sSubPr>
                          <m:ctrlPr>
                            <a:rPr lang="en-US" sz="3200" b="0" i="1" smtClean="0">
                              <a:solidFill>
                                <a:srgbClr val="7030A0"/>
                              </a:solidFill>
                              <a:latin typeface="Cambria Math"/>
                            </a:rPr>
                          </m:ctrlPr>
                        </m:sSubPr>
                        <m:e>
                          <m:r>
                            <a:rPr lang="en-US" sz="3200" b="0" i="1" smtClean="0">
                              <a:solidFill>
                                <a:srgbClr val="7030A0"/>
                              </a:solidFill>
                              <a:latin typeface="Cambria Math"/>
                            </a:rPr>
                            <m:t>𝑐</m:t>
                          </m:r>
                        </m:e>
                        <m:sub>
                          <m:r>
                            <a:rPr lang="en-US" sz="3200" b="0" i="1" smtClean="0">
                              <a:solidFill>
                                <a:srgbClr val="7030A0"/>
                              </a:solidFill>
                              <a:latin typeface="Cambria Math"/>
                            </a:rPr>
                            <m:t>𝑠𝑠</m:t>
                          </m:r>
                        </m:sub>
                      </m:sSub>
                      <m:f>
                        <m:fPr>
                          <m:ctrlPr>
                            <a:rPr lang="en-US" sz="3200" b="0" i="1" smtClean="0">
                              <a:latin typeface="Cambria Math"/>
                            </a:rPr>
                          </m:ctrlPr>
                        </m:fPr>
                        <m:num>
                          <m:sSup>
                            <m:sSupPr>
                              <m:ctrlPr>
                                <a:rPr lang="en-US" sz="3200" b="0" i="1" smtClean="0">
                                  <a:latin typeface="Cambria Math"/>
                                </a:rPr>
                              </m:ctrlPr>
                            </m:sSupPr>
                            <m:e>
                              <m:r>
                                <a:rPr lang="en-US" sz="3200" b="0" i="1" smtClean="0">
                                  <a:latin typeface="Cambria Math"/>
                                </a:rPr>
                                <m:t>𝑠</m:t>
                              </m:r>
                            </m:e>
                            <m:sup>
                              <m:r>
                                <a:rPr lang="en-US" sz="3200" b="0" i="1" smtClean="0">
                                  <a:latin typeface="Cambria Math"/>
                                </a:rPr>
                                <m:t>2</m:t>
                              </m:r>
                            </m:sup>
                          </m:sSup>
                        </m:num>
                        <m:den>
                          <m:sSup>
                            <m:sSupPr>
                              <m:ctrlPr>
                                <a:rPr lang="en-US" sz="3200" b="0" i="1" smtClean="0">
                                  <a:latin typeface="Cambria Math"/>
                                </a:rPr>
                              </m:ctrlPr>
                            </m:sSupPr>
                            <m:e>
                              <m:r>
                                <a:rPr lang="en-US" sz="3200" b="0" i="1" smtClean="0">
                                  <a:latin typeface="Cambria Math"/>
                                </a:rPr>
                                <m:t>𝑀</m:t>
                              </m:r>
                            </m:e>
                            <m:sup>
                              <m:r>
                                <a:rPr lang="en-US" sz="3200" b="0" i="1" smtClean="0">
                                  <a:latin typeface="Cambria Math"/>
                                </a:rPr>
                                <m:t>4</m:t>
                              </m:r>
                            </m:sup>
                          </m:sSup>
                        </m:den>
                      </m:f>
                      <m:r>
                        <a:rPr lang="en-US" sz="3200" b="0" i="1" smtClean="0">
                          <a:latin typeface="Cambria Math"/>
                        </a:rPr>
                        <m:t>+</m:t>
                      </m:r>
                      <m:sSub>
                        <m:sSubPr>
                          <m:ctrlPr>
                            <a:rPr lang="en-US" sz="3200" b="0" i="1" smtClean="0">
                              <a:solidFill>
                                <a:srgbClr val="C00000"/>
                              </a:solidFill>
                              <a:latin typeface="Cambria Math"/>
                            </a:rPr>
                          </m:ctrlPr>
                        </m:sSubPr>
                        <m:e>
                          <m:r>
                            <a:rPr lang="en-US" sz="3200" b="0" i="1" smtClean="0">
                              <a:solidFill>
                                <a:srgbClr val="C00000"/>
                              </a:solidFill>
                              <a:latin typeface="Cambria Math"/>
                            </a:rPr>
                            <m:t>𝑐</m:t>
                          </m:r>
                        </m:e>
                        <m:sub>
                          <m:r>
                            <a:rPr lang="en-US" sz="3200" b="0" i="1" smtClean="0">
                              <a:solidFill>
                                <a:srgbClr val="C00000"/>
                              </a:solidFill>
                              <a:latin typeface="Cambria Math"/>
                            </a:rPr>
                            <m:t>𝑠𝑠𝑡</m:t>
                          </m:r>
                        </m:sub>
                      </m:sSub>
                      <m:f>
                        <m:fPr>
                          <m:ctrlPr>
                            <a:rPr lang="en-US" sz="3200" i="1">
                              <a:latin typeface="Cambria Math"/>
                            </a:rPr>
                          </m:ctrlPr>
                        </m:fPr>
                        <m:num>
                          <m:sSup>
                            <m:sSupPr>
                              <m:ctrlPr>
                                <a:rPr lang="en-US" sz="3200" b="0" i="1" smtClean="0">
                                  <a:latin typeface="Cambria Math"/>
                                </a:rPr>
                              </m:ctrlPr>
                            </m:sSupPr>
                            <m:e>
                              <m:r>
                                <a:rPr lang="en-US" sz="3200" i="1">
                                  <a:latin typeface="Cambria Math"/>
                                </a:rPr>
                                <m:t>𝑠</m:t>
                              </m:r>
                            </m:e>
                            <m:sup>
                              <m:r>
                                <a:rPr lang="en-US" sz="3200" b="0" i="1" smtClean="0">
                                  <a:latin typeface="Cambria Math"/>
                                </a:rPr>
                                <m:t>2</m:t>
                              </m:r>
                            </m:sup>
                          </m:sSup>
                          <m:r>
                            <a:rPr lang="en-US" sz="3200" b="0" i="1" smtClean="0">
                              <a:latin typeface="Cambria Math"/>
                            </a:rPr>
                            <m:t>𝑡</m:t>
                          </m:r>
                        </m:num>
                        <m:den>
                          <m:sSup>
                            <m:sSupPr>
                              <m:ctrlPr>
                                <a:rPr lang="en-US" sz="3200" b="0" i="1" smtClean="0">
                                  <a:latin typeface="Cambria Math"/>
                                </a:rPr>
                              </m:ctrlPr>
                            </m:sSupPr>
                            <m:e>
                              <m:r>
                                <a:rPr lang="en-US" sz="3200" b="0" i="1" smtClean="0">
                                  <a:latin typeface="Cambria Math"/>
                                </a:rPr>
                                <m:t>𝑀</m:t>
                              </m:r>
                            </m:e>
                            <m:sup>
                              <m:r>
                                <a:rPr lang="en-US" sz="3200" b="0" i="1" smtClean="0">
                                  <a:latin typeface="Cambria Math"/>
                                </a:rPr>
                                <m:t>6</m:t>
                              </m:r>
                            </m:sup>
                          </m:sSup>
                        </m:den>
                      </m:f>
                      <m:r>
                        <a:rPr lang="en-US" sz="3200" b="0" i="1" smtClean="0">
                          <a:latin typeface="Cambria Math"/>
                        </a:rPr>
                        <m:t>+…</m:t>
                      </m:r>
                    </m:oMath>
                  </m:oMathPara>
                </a14:m>
                <a:endParaRPr lang="en-GB" sz="3200" dirty="0"/>
              </a:p>
            </p:txBody>
          </p:sp>
        </mc:Choice>
        <mc:Fallback xmlns="">
          <p:sp>
            <p:nvSpPr>
              <p:cNvPr id="31" name="TextBox 30"/>
              <p:cNvSpPr txBox="1">
                <a:spLocks noRot="1" noChangeAspect="1" noMove="1" noResize="1" noEditPoints="1" noAdjustHandles="1" noChangeArrowheads="1" noChangeShapeType="1" noTextEdit="1"/>
              </p:cNvSpPr>
              <p:nvPr/>
            </p:nvSpPr>
            <p:spPr>
              <a:xfrm>
                <a:off x="1066800" y="2885117"/>
                <a:ext cx="7081939" cy="1077283"/>
              </a:xfrm>
              <a:prstGeom prst="rect">
                <a:avLst/>
              </a:prstGeom>
              <a:blipFill rotWithShape="1">
                <a:blip r:embed="rId14"/>
                <a:stretch>
                  <a:fillRect/>
                </a:stretch>
              </a:blipFill>
            </p:spPr>
            <p:txBody>
              <a:bodyPr/>
              <a:lstStyle/>
              <a:p>
                <a:r>
                  <a:rPr lang="en-GB">
                    <a:noFill/>
                  </a:rPr>
                  <a:t> </a:t>
                </a:r>
              </a:p>
            </p:txBody>
          </p:sp>
        </mc:Fallback>
      </mc:AlternateContent>
      <p:sp>
        <p:nvSpPr>
          <p:cNvPr id="34" name="Left Brace 33"/>
          <p:cNvSpPr/>
          <p:nvPr/>
        </p:nvSpPr>
        <p:spPr>
          <a:xfrm rot="5400000">
            <a:off x="4520828" y="-127372"/>
            <a:ext cx="238607" cy="1997336"/>
          </a:xfrm>
          <a:prstGeom prst="leftBrace">
            <a:avLst>
              <a:gd name="adj1" fmla="val 58482"/>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35" name="TextBox 34"/>
              <p:cNvSpPr txBox="1"/>
              <p:nvPr/>
            </p:nvSpPr>
            <p:spPr>
              <a:xfrm>
                <a:off x="3810000" y="381000"/>
                <a:ext cx="189994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𝑡</m:t>
                      </m:r>
                      <m:r>
                        <a:rPr lang="en-US" b="0" i="1" smtClean="0">
                          <a:latin typeface="Cambria Math"/>
                        </a:rPr>
                        <m:t>=−</m:t>
                      </m:r>
                      <m:sSup>
                        <m:sSupPr>
                          <m:ctrlPr>
                            <a:rPr lang="en-US" b="0" i="1" smtClean="0">
                              <a:latin typeface="Cambria Math"/>
                            </a:rPr>
                          </m:ctrlPr>
                        </m:sSupPr>
                        <m:e>
                          <m:d>
                            <m:dPr>
                              <m:ctrlPr>
                                <a:rPr lang="en-US" b="0" i="1" smtClean="0">
                                  <a:latin typeface="Cambria Math"/>
                                </a:rPr>
                              </m:ctrlPr>
                            </m:dPr>
                            <m:e>
                              <m:sSub>
                                <m:sSubPr>
                                  <m:ctrlPr>
                                    <a:rPr lang="en-US" b="0" i="1" smtClean="0">
                                      <a:latin typeface="Cambria Math"/>
                                    </a:rPr>
                                  </m:ctrlPr>
                                </m:sSubPr>
                                <m:e>
                                  <m:r>
                                    <a:rPr lang="en-US" b="0" i="1" smtClean="0">
                                      <a:latin typeface="Cambria Math"/>
                                    </a:rPr>
                                    <m:t>𝑝</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a:rPr lang="en-US" b="0" i="1" smtClean="0">
                                      <a:latin typeface="Cambria Math"/>
                                    </a:rPr>
                                    <m:t>𝑝</m:t>
                                  </m:r>
                                </m:e>
                                <m:sub>
                                  <m:r>
                                    <a:rPr lang="en-US" b="0" i="1" smtClean="0">
                                      <a:latin typeface="Cambria Math"/>
                                    </a:rPr>
                                    <m:t>3</m:t>
                                  </m:r>
                                </m:sub>
                              </m:sSub>
                            </m:e>
                          </m:d>
                        </m:e>
                        <m:sup>
                          <m:r>
                            <a:rPr lang="en-US" b="0" i="1" smtClean="0">
                              <a:latin typeface="Cambria Math"/>
                            </a:rPr>
                            <m:t>2</m:t>
                          </m:r>
                        </m:sup>
                      </m:sSup>
                    </m:oMath>
                  </m:oMathPara>
                </a14:m>
                <a:endParaRPr lang="en-GB" dirty="0"/>
              </a:p>
            </p:txBody>
          </p:sp>
        </mc:Choice>
        <mc:Fallback xmlns="">
          <p:sp>
            <p:nvSpPr>
              <p:cNvPr id="35" name="TextBox 34"/>
              <p:cNvSpPr txBox="1">
                <a:spLocks noRot="1" noChangeAspect="1" noMove="1" noResize="1" noEditPoints="1" noAdjustHandles="1" noChangeArrowheads="1" noChangeShapeType="1" noTextEdit="1"/>
              </p:cNvSpPr>
              <p:nvPr/>
            </p:nvSpPr>
            <p:spPr>
              <a:xfrm>
                <a:off x="3810000" y="381000"/>
                <a:ext cx="1899943" cy="369332"/>
              </a:xfrm>
              <a:prstGeom prst="rect">
                <a:avLst/>
              </a:prstGeom>
              <a:blipFill rotWithShape="1">
                <a:blip r:embed="rId15"/>
                <a:stretch>
                  <a:fillRect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TextBox 35"/>
              <p:cNvSpPr txBox="1"/>
              <p:nvPr/>
            </p:nvSpPr>
            <p:spPr>
              <a:xfrm rot="5400000">
                <a:off x="4291015" y="4741723"/>
                <a:ext cx="633507"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36" name="TextBox 35"/>
              <p:cNvSpPr txBox="1">
                <a:spLocks noRot="1" noChangeAspect="1" noMove="1" noResize="1" noEditPoints="1" noAdjustHandles="1" noChangeArrowheads="1" noChangeShapeType="1" noTextEdit="1"/>
              </p:cNvSpPr>
              <p:nvPr/>
            </p:nvSpPr>
            <p:spPr>
              <a:xfrm rot="5400000">
                <a:off x="4291015" y="4741723"/>
                <a:ext cx="633507" cy="584775"/>
              </a:xfrm>
              <a:prstGeom prst="rect">
                <a:avLst/>
              </a:prstGeom>
              <a:blipFill rotWithShape="1">
                <a:blip r:embed="rId16"/>
                <a:stretch>
                  <a:fillRect/>
                </a:stretch>
              </a:blipFill>
            </p:spPr>
            <p:txBody>
              <a:bodyPr/>
              <a:lstStyle/>
              <a:p>
                <a:r>
                  <a:rPr lang="en-GB">
                    <a:noFill/>
                  </a:rPr>
                  <a:t> </a:t>
                </a:r>
              </a:p>
            </p:txBody>
          </p:sp>
        </mc:Fallback>
      </mc:AlternateContent>
      <p:pic>
        <p:nvPicPr>
          <p:cNvPr id="37" name="Picture 7" descr="https://upload.wikimedia.org/wikipedia/commons/thumb/7/75/Mandelstam.svg/298px-Mandelstam.svg.png"/>
          <p:cNvPicPr>
            <a:picLocks noChangeAspect="1" noChangeArrowheads="1"/>
          </p:cNvPicPr>
          <p:nvPr/>
        </p:nvPicPr>
        <p:blipFill rotWithShape="1">
          <a:blip r:embed="rId2">
            <a:extLst>
              <a:ext uri="{28A0092B-C50C-407E-A947-70E740481C1C}">
                <a14:useLocalDpi xmlns:a14="http://schemas.microsoft.com/office/drawing/2010/main" val="0"/>
              </a:ext>
            </a:extLst>
          </a:blip>
          <a:srcRect l="32587" t="29968" r="33706" b="27844"/>
          <a:stretch/>
        </p:blipFill>
        <p:spPr bwMode="auto">
          <a:xfrm>
            <a:off x="6763088" y="4211444"/>
            <a:ext cx="755280" cy="764275"/>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p:cNvSpPr txBox="1"/>
          <p:nvPr/>
        </p:nvSpPr>
        <p:spPr>
          <a:xfrm>
            <a:off x="4520918" y="1670168"/>
            <a:ext cx="325730" cy="461665"/>
          </a:xfrm>
          <a:prstGeom prst="rect">
            <a:avLst/>
          </a:prstGeom>
          <a:noFill/>
        </p:spPr>
        <p:txBody>
          <a:bodyPr wrap="none" rtlCol="0">
            <a:spAutoFit/>
          </a:bodyPr>
          <a:lstStyle/>
          <a:p>
            <a:r>
              <a:rPr lang="en-US" sz="2400" dirty="0" smtClean="0">
                <a:solidFill>
                  <a:schemeClr val="bg1">
                    <a:lumMod val="50000"/>
                  </a:schemeClr>
                </a:solidFill>
                <a:latin typeface="Malgun Gothic" panose="020B0503020000020004" pitchFamily="34" charset="-127"/>
                <a:ea typeface="Malgun Gothic" panose="020B0503020000020004" pitchFamily="34" charset="-127"/>
              </a:rPr>
              <a:t>?</a:t>
            </a:r>
            <a:endParaRPr lang="en-GB" sz="2400" dirty="0">
              <a:solidFill>
                <a:schemeClr val="bg1">
                  <a:lumMod val="50000"/>
                </a:schemeClr>
              </a:solidFill>
              <a:latin typeface="Malgun Gothic" panose="020B0503020000020004" pitchFamily="34" charset="-127"/>
              <a:ea typeface="Malgun Gothic" panose="020B0503020000020004" pitchFamily="34" charset="-127"/>
            </a:endParaRPr>
          </a:p>
        </p:txBody>
      </p:sp>
      <p:sp>
        <p:nvSpPr>
          <p:cNvPr id="39" name="TextBox 38"/>
          <p:cNvSpPr txBox="1"/>
          <p:nvPr/>
        </p:nvSpPr>
        <p:spPr>
          <a:xfrm>
            <a:off x="6989470" y="4338935"/>
            <a:ext cx="325730" cy="461665"/>
          </a:xfrm>
          <a:prstGeom prst="rect">
            <a:avLst/>
          </a:prstGeom>
          <a:noFill/>
        </p:spPr>
        <p:txBody>
          <a:bodyPr wrap="none" rtlCol="0">
            <a:spAutoFit/>
          </a:bodyPr>
          <a:lstStyle/>
          <a:p>
            <a:r>
              <a:rPr lang="en-US" sz="2400" dirty="0" smtClean="0">
                <a:solidFill>
                  <a:schemeClr val="bg1">
                    <a:lumMod val="50000"/>
                  </a:schemeClr>
                </a:solidFill>
                <a:latin typeface="Malgun Gothic" panose="020B0503020000020004" pitchFamily="34" charset="-127"/>
                <a:ea typeface="Malgun Gothic" panose="020B0503020000020004" pitchFamily="34" charset="-127"/>
              </a:rPr>
              <a:t>?</a:t>
            </a:r>
            <a:endParaRPr lang="en-GB" sz="2400" dirty="0">
              <a:solidFill>
                <a:schemeClr val="bg1">
                  <a:lumMod val="50000"/>
                </a:schemeClr>
              </a:solidFill>
              <a:latin typeface="Malgun Gothic" panose="020B0503020000020004" pitchFamily="34" charset="-127"/>
              <a:ea typeface="Malgun Gothic" panose="020B0503020000020004" pitchFamily="34" charset="-127"/>
            </a:endParaRPr>
          </a:p>
        </p:txBody>
      </p:sp>
      <p:sp>
        <p:nvSpPr>
          <p:cNvPr id="32"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Positivity</a:t>
            </a:r>
            <a:endParaRPr lang="en-GB" dirty="0"/>
          </a:p>
        </p:txBody>
      </p:sp>
      <p:sp>
        <p:nvSpPr>
          <p:cNvPr id="33" name="Rectangle 3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23199003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600200" y="914400"/>
            <a:ext cx="6172200" cy="4466778"/>
            <a:chOff x="1143000" y="1752600"/>
            <a:chExt cx="6172200" cy="4466778"/>
          </a:xfrm>
        </p:grpSpPr>
        <p:pic>
          <p:nvPicPr>
            <p:cNvPr id="1028" name="Picture 4" descr="Image result for dark energy logo"/>
            <p:cNvPicPr>
              <a:picLocks noChangeAspect="1" noChangeArrowheads="1"/>
            </p:cNvPicPr>
            <p:nvPr/>
          </p:nvPicPr>
          <p:blipFill>
            <a:blip r:embed="rId2" cstate="print">
              <a:biLevel thresh="25000"/>
              <a:extLst>
                <a:ext uri="{BEBA8EAE-BF5A-486C-A8C5-ECC9F3942E4B}">
                  <a14:imgProps xmlns:a14="http://schemas.microsoft.com/office/drawing/2010/main">
                    <a14:imgLayer r:embed="rId3">
                      <a14:imgEffect>
                        <a14:backgroundRemoval t="0" b="100000" l="0" r="100000">
                          <a14:foregroundMark x1="13667" y1="49280" x2="2267" y2="47839"/>
                          <a14:foregroundMark x1="14533" y1="68992" x2="12000" y2="70129"/>
                          <a14:foregroundMark x1="13133" y1="54132" x2="14200" y2="53980"/>
                          <a14:foregroundMark x1="84533" y1="66717" x2="93467" y2="69901"/>
                          <a14:foregroundMark x1="20933" y1="84306" x2="23733" y2="80970"/>
                          <a14:foregroundMark x1="75067" y1="86657" x2="76200" y2="87187"/>
                        </a14:backgroundRemoval>
                      </a14:imgEffect>
                    </a14:imgLayer>
                  </a14:imgProps>
                </a:ext>
                <a:ext uri="{28A0092B-C50C-407E-A947-70E740481C1C}">
                  <a14:useLocalDpi xmlns:a14="http://schemas.microsoft.com/office/drawing/2010/main" val="0"/>
                </a:ext>
              </a:extLst>
            </a:blip>
            <a:srcRect/>
            <a:stretch>
              <a:fillRect/>
            </a:stretch>
          </p:blipFill>
          <p:spPr bwMode="auto">
            <a:xfrm>
              <a:off x="1143000" y="1752600"/>
              <a:ext cx="6172200" cy="4466778"/>
            </a:xfrm>
            <a:prstGeom prst="rect">
              <a:avLst/>
            </a:prstGeom>
            <a:noFill/>
            <a:extLst>
              <a:ext uri="{909E8E84-426E-40DD-AFC4-6F175D3DCCD1}">
                <a14:hiddenFill xmlns:a14="http://schemas.microsoft.com/office/drawing/2010/main">
                  <a:solidFill>
                    <a:srgbClr val="FFFFFF"/>
                  </a:solidFill>
                </a14:hiddenFill>
              </a:ext>
            </a:extLst>
          </p:spPr>
        </p:pic>
        <p:sp>
          <p:nvSpPr>
            <p:cNvPr id="3" name="Oval 2"/>
            <p:cNvSpPr/>
            <p:nvPr/>
          </p:nvSpPr>
          <p:spPr>
            <a:xfrm>
              <a:off x="2438400" y="2667000"/>
              <a:ext cx="3429000" cy="25908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0" name="Picture 6" descr="Image result for gravity wordart"/>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2257" b="73397" l="2521" r="100000">
                          <a14:foregroundMark x1="91765" y1="16865" x2="17479" y2="62114"/>
                          <a14:foregroundMark x1="75798" y1="6888" x2="2521" y2="53325"/>
                          <a14:foregroundMark x1="23866" y1="67340" x2="98655" y2="21734"/>
                          <a14:foregroundMark x1="99160" y1="24109" x2="29916" y2="68646"/>
                          <a14:foregroundMark x1="22017" y1="64846" x2="99832" y2="14014"/>
                          <a14:foregroundMark x1="89580" y1="9620" x2="8403" y2="60451"/>
                          <a14:foregroundMark x1="24202" y1="69596" x2="12941" y2="61283"/>
                          <a14:foregroundMark x1="95126" y1="18765" x2="78992" y2="7126"/>
                          <a14:foregroundMark x1="28739" y1="65914" x2="22689" y2="70903"/>
                          <a14:foregroundMark x1="23361" y1="71140" x2="13445" y2="62114"/>
                          <a14:backgroundMark x1="64034" y1="3088" x2="336" y2="46081"/>
                          <a14:backgroundMark x1="95462" y1="8195" x2="99664" y2="28147"/>
                          <a14:backgroundMark x1="7899" y1="42874" x2="2857" y2="51306"/>
                        </a14:backgroundRemoval>
                      </a14:imgEffect>
                    </a14:imgLayer>
                  </a14:imgProps>
                </a:ext>
                <a:ext uri="{28A0092B-C50C-407E-A947-70E740481C1C}">
                  <a14:useLocalDpi xmlns:a14="http://schemas.microsoft.com/office/drawing/2010/main" val="0"/>
                </a:ext>
              </a:extLst>
            </a:blip>
            <a:srcRect l="3874" t="-1038" r="-1910" b="22493"/>
            <a:stretch/>
          </p:blipFill>
          <p:spPr bwMode="auto">
            <a:xfrm rot="11914644">
              <a:off x="2314488" y="1889321"/>
              <a:ext cx="3524101" cy="3995459"/>
            </a:xfrm>
            <a:prstGeom prst="ellipse">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einstein logo"/>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0" b="100000" l="0" r="100000">
                          <a14:foregroundMark x1="51412" y1="42456" x2="15819" y2="30175"/>
                          <a14:foregroundMark x1="35028" y1="40351" x2="42373" y2="0"/>
                          <a14:foregroundMark x1="18644" y1="14035" x2="84181" y2="21754"/>
                          <a14:foregroundMark x1="8475" y1="28772" x2="18079" y2="48772"/>
                          <a14:foregroundMark x1="15819" y1="40000" x2="7910" y2="44561"/>
                          <a14:foregroundMark x1="10734" y1="44561" x2="5085" y2="45614"/>
                          <a14:backgroundMark x1="2825" y1="24561" x2="1130" y2="27018"/>
                          <a14:backgroundMark x1="3955" y1="37193" x2="1695" y2="40000"/>
                          <a14:backgroundMark x1="23729" y1="50526" x2="27119" y2="52281"/>
                          <a14:backgroundMark x1="3390" y1="23860" x2="565" y2="28070"/>
                          <a14:backgroundMark x1="5085" y1="23860" x2="565" y2="30175"/>
                          <a14:backgroundMark x1="1695" y1="28070" x2="0" y2="31228"/>
                          <a14:backgroundMark x1="57627" y1="1404" x2="49153" y2="1404"/>
                          <a14:backgroundMark x1="51977" y1="1754" x2="45198" y2="351"/>
                          <a14:backgroundMark x1="98305" y1="24211" x2="99435" y2="28772"/>
                          <a14:backgroundMark x1="98305" y1="42456" x2="98305" y2="42456"/>
                        </a14:backgroundRemoval>
                      </a14:imgEffect>
                    </a14:imgLayer>
                  </a14:imgProps>
                </a:ext>
                <a:ext uri="{28A0092B-C50C-407E-A947-70E740481C1C}">
                  <a14:useLocalDpi xmlns:a14="http://schemas.microsoft.com/office/drawing/2010/main" val="0"/>
                </a:ext>
              </a:extLst>
            </a:blip>
            <a:srcRect/>
            <a:stretch>
              <a:fillRect/>
            </a:stretch>
          </p:blipFill>
          <p:spPr bwMode="auto">
            <a:xfrm>
              <a:off x="5148888" y="3815408"/>
              <a:ext cx="1041132" cy="1676400"/>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9" name="Rectangle 8"/>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9784565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2050" name="Picture 2" descr="C:\Users\Scott\AppData\Local\Microsoft\Windows\INetCache\IE\1O7AF088\Trivia-Question-Marks-for-Web[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245488"/>
            <a:ext cx="1650112" cy="16501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stick figures emoti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108347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13" name="Picture 2" descr="Image result for stick figures emoti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989528" y="1651313"/>
            <a:ext cx="2722220"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Single Scalar Field</a:t>
            </a:r>
            <a:endParaRPr lang="en-GB" sz="2400" dirty="0">
              <a:latin typeface="Malgun Gothic" panose="020B0503020000020004" pitchFamily="34" charset="-127"/>
              <a:ea typeface="Malgun Gothic" panose="020B0503020000020004" pitchFamily="34" charset="-127"/>
            </a:endParaRPr>
          </a:p>
        </p:txBody>
      </p:sp>
      <p:cxnSp>
        <p:nvCxnSpPr>
          <p:cNvPr id="8" name="Straight Connector 7"/>
          <p:cNvCxnSpPr/>
          <p:nvPr/>
        </p:nvCxnSpPr>
        <p:spPr>
          <a:xfrm flipH="1">
            <a:off x="2913328" y="2112978"/>
            <a:ext cx="2877872"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415202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13" name="Picture 2" descr="Image result for stick figures emoti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989528" y="1651313"/>
            <a:ext cx="2722220"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Single Scalar Field</a:t>
            </a:r>
            <a:endParaRPr lang="en-GB" sz="2400" dirty="0">
              <a:latin typeface="Malgun Gothic" panose="020B0503020000020004" pitchFamily="34" charset="-127"/>
              <a:ea typeface="Malgun Gothic" panose="020B0503020000020004" pitchFamily="34" charset="-127"/>
            </a:endParaRPr>
          </a:p>
        </p:txBody>
      </p:sp>
      <p:cxnSp>
        <p:nvCxnSpPr>
          <p:cNvPr id="8" name="Straight Connector 7"/>
          <p:cNvCxnSpPr/>
          <p:nvPr/>
        </p:nvCxnSpPr>
        <p:spPr>
          <a:xfrm flipH="1">
            <a:off x="2913328" y="2112978"/>
            <a:ext cx="2877872"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a:off x="1002396" y="2667000"/>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2</m:t>
                          </m:r>
                        </m:sup>
                      </m:sSup>
                    </m:oMath>
                  </m:oMathPara>
                </a14:m>
                <a:endParaRPr lang="en-GB" sz="2400" dirty="0">
                  <a:solidFill>
                    <a:schemeClr val="tx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1002396" y="2667000"/>
                <a:ext cx="1057404" cy="461665"/>
              </a:xfrm>
              <a:prstGeom prst="rect">
                <a:avLst/>
              </a:prstGeom>
              <a:blipFill rotWithShape="1">
                <a:blip r:embed="rId4"/>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1727276" y="312866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4</m:t>
                          </m:r>
                        </m:sup>
                      </m:sSup>
                    </m:oMath>
                  </m:oMathPara>
                </a14:m>
                <a:endParaRPr lang="en-GB" sz="2400" dirty="0">
                  <a:solidFill>
                    <a:schemeClr val="tx1"/>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1727276" y="3128665"/>
                <a:ext cx="1057404" cy="461665"/>
              </a:xfrm>
              <a:prstGeom prst="rect">
                <a:avLst/>
              </a:prstGeom>
              <a:blipFill rotWithShape="1">
                <a:blip r:embed="rId5"/>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2438400" y="269051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6</m:t>
                          </m:r>
                        </m:sup>
                      </m:sSup>
                    </m:oMath>
                  </m:oMathPara>
                </a14:m>
                <a:endParaRPr lang="en-GB" sz="2400" dirty="0">
                  <a:solidFill>
                    <a:schemeClr val="tx1"/>
                  </a:solidFill>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2438400" y="2690515"/>
                <a:ext cx="1057404" cy="461665"/>
              </a:xfrm>
              <a:prstGeom prst="rect">
                <a:avLst/>
              </a:prstGeom>
              <a:blipFill rotWithShape="1">
                <a:blip r:embed="rId6"/>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3325573" y="3120777"/>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2" name="TextBox 21"/>
              <p:cNvSpPr txBox="1">
                <a:spLocks noRot="1" noChangeAspect="1" noMove="1" noResize="1" noEditPoints="1" noAdjustHandles="1" noChangeArrowheads="1" noChangeShapeType="1" noTextEdit="1"/>
              </p:cNvSpPr>
              <p:nvPr/>
            </p:nvSpPr>
            <p:spPr>
              <a:xfrm>
                <a:off x="3325573" y="3120777"/>
                <a:ext cx="484427" cy="461665"/>
              </a:xfrm>
              <a:prstGeom prst="rect">
                <a:avLst/>
              </a:prstGeom>
              <a:blipFill rotWithShape="1">
                <a:blip r:embed="rId7"/>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06592198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13" name="Picture 2" descr="Image result for stick figures emoti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989528" y="1651313"/>
            <a:ext cx="2722220"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Single Scalar Field</a:t>
            </a:r>
            <a:endParaRPr lang="en-GB" sz="2400" dirty="0">
              <a:latin typeface="Malgun Gothic" panose="020B0503020000020004" pitchFamily="34" charset="-127"/>
              <a:ea typeface="Malgun Gothic" panose="020B0503020000020004" pitchFamily="34" charset="-127"/>
            </a:endParaRPr>
          </a:p>
        </p:txBody>
      </p:sp>
      <p:cxnSp>
        <p:nvCxnSpPr>
          <p:cNvPr id="8" name="Straight Connector 7"/>
          <p:cNvCxnSpPr/>
          <p:nvPr/>
        </p:nvCxnSpPr>
        <p:spPr>
          <a:xfrm flipH="1">
            <a:off x="2913328" y="2112978"/>
            <a:ext cx="2877872"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a:off x="1002396" y="2667000"/>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2</m:t>
                          </m:r>
                        </m:sup>
                      </m:sSup>
                    </m:oMath>
                  </m:oMathPara>
                </a14:m>
                <a:endParaRPr lang="en-GB" sz="2400" dirty="0">
                  <a:solidFill>
                    <a:schemeClr val="tx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1002396" y="2667000"/>
                <a:ext cx="1057404" cy="461665"/>
              </a:xfrm>
              <a:prstGeom prst="rect">
                <a:avLst/>
              </a:prstGeom>
              <a:blipFill rotWithShape="1">
                <a:blip r:embed="rId4"/>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1727276" y="312866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4</m:t>
                          </m:r>
                        </m:sup>
                      </m:sSup>
                    </m:oMath>
                  </m:oMathPara>
                </a14:m>
                <a:endParaRPr lang="en-GB" sz="2400" dirty="0">
                  <a:solidFill>
                    <a:schemeClr val="tx1"/>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1727276" y="3128665"/>
                <a:ext cx="1057404" cy="461665"/>
              </a:xfrm>
              <a:prstGeom prst="rect">
                <a:avLst/>
              </a:prstGeom>
              <a:blipFill rotWithShape="1">
                <a:blip r:embed="rId5"/>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2438400" y="269051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6</m:t>
                          </m:r>
                        </m:sup>
                      </m:sSup>
                    </m:oMath>
                  </m:oMathPara>
                </a14:m>
                <a:endParaRPr lang="en-GB" sz="2400" dirty="0">
                  <a:solidFill>
                    <a:schemeClr val="tx1"/>
                  </a:solidFill>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2438400" y="2690515"/>
                <a:ext cx="1057404" cy="461665"/>
              </a:xfrm>
              <a:prstGeom prst="rect">
                <a:avLst/>
              </a:prstGeom>
              <a:blipFill rotWithShape="1">
                <a:blip r:embed="rId6"/>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3325573" y="3120777"/>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2" name="TextBox 21"/>
              <p:cNvSpPr txBox="1">
                <a:spLocks noRot="1" noChangeAspect="1" noMove="1" noResize="1" noEditPoints="1" noAdjustHandles="1" noChangeArrowheads="1" noChangeShapeType="1" noTextEdit="1"/>
              </p:cNvSpPr>
              <p:nvPr/>
            </p:nvSpPr>
            <p:spPr>
              <a:xfrm>
                <a:off x="3325573" y="3120777"/>
                <a:ext cx="484427" cy="46166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911469" y="3886201"/>
                <a:ext cx="110395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oMath>
                  </m:oMathPara>
                </a14:m>
                <a:endParaRPr lang="en-GB" sz="2400" dirty="0">
                  <a:solidFill>
                    <a:schemeClr val="tx1"/>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911469" y="3886201"/>
                <a:ext cx="1103957" cy="461665"/>
              </a:xfrm>
              <a:prstGeom prst="rect">
                <a:avLst/>
              </a:prstGeom>
              <a:blipFill rotWithShape="1">
                <a:blip r:embed="rId8"/>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Rectangle 1"/>
              <p:cNvSpPr/>
              <p:nvPr/>
            </p:nvSpPr>
            <p:spPr>
              <a:xfrm>
                <a:off x="1447800" y="4347865"/>
                <a:ext cx="190776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sSup>
                        <m:sSupPr>
                          <m:ctrlPr>
                            <a:rPr lang="en-US" sz="2400" i="1">
                              <a:latin typeface="Cambria Math"/>
                              <a:ea typeface="Cambria Math"/>
                            </a:rPr>
                          </m:ctrlPr>
                        </m:sSupPr>
                        <m:e>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i="1">
                              <a:latin typeface="Cambria Math"/>
                              <a:ea typeface="Cambria Math"/>
                            </a:rPr>
                            <m:t>2</m:t>
                          </m:r>
                        </m:sup>
                      </m:sSup>
                    </m:oMath>
                  </m:oMathPara>
                </a14:m>
                <a:endParaRPr lang="en-GB" sz="2400" dirty="0"/>
              </a:p>
            </p:txBody>
          </p:sp>
        </mc:Choice>
        <mc:Fallback xmlns="">
          <p:sp>
            <p:nvSpPr>
              <p:cNvPr id="2" name="Rectangle 1"/>
              <p:cNvSpPr>
                <a:spLocks noRot="1" noChangeAspect="1" noMove="1" noResize="1" noEditPoints="1" noAdjustHandles="1" noChangeArrowheads="1" noChangeShapeType="1" noTextEdit="1"/>
              </p:cNvSpPr>
              <p:nvPr/>
            </p:nvSpPr>
            <p:spPr>
              <a:xfrm>
                <a:off x="1447800" y="4347865"/>
                <a:ext cx="1907766" cy="461665"/>
              </a:xfrm>
              <a:prstGeom prst="rect">
                <a:avLst/>
              </a:prstGeom>
              <a:blipFill rotWithShape="1">
                <a:blip r:embed="rId9"/>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784680" y="3886200"/>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2784680" y="3886200"/>
                <a:ext cx="484427" cy="461665"/>
              </a:xfrm>
              <a:prstGeom prst="rect">
                <a:avLst/>
              </a:prstGeom>
              <a:blipFill rotWithShape="1">
                <a:blip r:embed="rId10"/>
                <a:stretch>
                  <a:fillRect/>
                </a:stretch>
              </a:blipFill>
            </p:spPr>
            <p:txBody>
              <a:bodyPr/>
              <a:lstStyle/>
              <a:p>
                <a:r>
                  <a:rPr lang="en-GB">
                    <a:noFill/>
                  </a:rPr>
                  <a:t> </a:t>
                </a:r>
              </a:p>
            </p:txBody>
          </p:sp>
        </mc:Fallback>
      </mc:AlternateContent>
      <p:cxnSp>
        <p:nvCxnSpPr>
          <p:cNvPr id="9" name="Straight Connector 8"/>
          <p:cNvCxnSpPr/>
          <p:nvPr/>
        </p:nvCxnSpPr>
        <p:spPr>
          <a:xfrm>
            <a:off x="-609600" y="37338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897130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13" name="Picture 2" descr="Image result for stick figures emoti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989528" y="1651313"/>
            <a:ext cx="2722220"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Single Scalar Field</a:t>
            </a:r>
            <a:endParaRPr lang="en-GB" sz="2400" dirty="0">
              <a:latin typeface="Malgun Gothic" panose="020B0503020000020004" pitchFamily="34" charset="-127"/>
              <a:ea typeface="Malgun Gothic" panose="020B0503020000020004" pitchFamily="34" charset="-127"/>
            </a:endParaRPr>
          </a:p>
        </p:txBody>
      </p:sp>
      <p:cxnSp>
        <p:nvCxnSpPr>
          <p:cNvPr id="8" name="Straight Connector 7"/>
          <p:cNvCxnSpPr/>
          <p:nvPr/>
        </p:nvCxnSpPr>
        <p:spPr>
          <a:xfrm flipH="1">
            <a:off x="2913328" y="2112978"/>
            <a:ext cx="2877872"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a:off x="1002396" y="2667000"/>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2</m:t>
                          </m:r>
                        </m:sup>
                      </m:sSup>
                    </m:oMath>
                  </m:oMathPara>
                </a14:m>
                <a:endParaRPr lang="en-GB" sz="2400" dirty="0">
                  <a:solidFill>
                    <a:schemeClr val="tx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1002396" y="2667000"/>
                <a:ext cx="1057404" cy="461665"/>
              </a:xfrm>
              <a:prstGeom prst="rect">
                <a:avLst/>
              </a:prstGeom>
              <a:blipFill rotWithShape="1">
                <a:blip r:embed="rId4"/>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1727276" y="312866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4</m:t>
                          </m:r>
                        </m:sup>
                      </m:sSup>
                    </m:oMath>
                  </m:oMathPara>
                </a14:m>
                <a:endParaRPr lang="en-GB" sz="2400" dirty="0">
                  <a:solidFill>
                    <a:schemeClr val="tx1"/>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1727276" y="3128665"/>
                <a:ext cx="1057404" cy="461665"/>
              </a:xfrm>
              <a:prstGeom prst="rect">
                <a:avLst/>
              </a:prstGeom>
              <a:blipFill rotWithShape="1">
                <a:blip r:embed="rId5"/>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2438400" y="269051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6</m:t>
                          </m:r>
                        </m:sup>
                      </m:sSup>
                    </m:oMath>
                  </m:oMathPara>
                </a14:m>
                <a:endParaRPr lang="en-GB" sz="2400" dirty="0">
                  <a:solidFill>
                    <a:schemeClr val="tx1"/>
                  </a:solidFill>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2438400" y="2690515"/>
                <a:ext cx="1057404" cy="461665"/>
              </a:xfrm>
              <a:prstGeom prst="rect">
                <a:avLst/>
              </a:prstGeom>
              <a:blipFill rotWithShape="1">
                <a:blip r:embed="rId6"/>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3325573" y="3120777"/>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2" name="TextBox 21"/>
              <p:cNvSpPr txBox="1">
                <a:spLocks noRot="1" noChangeAspect="1" noMove="1" noResize="1" noEditPoints="1" noAdjustHandles="1" noChangeArrowheads="1" noChangeShapeType="1" noTextEdit="1"/>
              </p:cNvSpPr>
              <p:nvPr/>
            </p:nvSpPr>
            <p:spPr>
              <a:xfrm>
                <a:off x="3325573" y="3120777"/>
                <a:ext cx="484427" cy="46166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911469" y="3886201"/>
                <a:ext cx="110395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oMath>
                  </m:oMathPara>
                </a14:m>
                <a:endParaRPr lang="en-GB" sz="2400" dirty="0">
                  <a:solidFill>
                    <a:schemeClr val="tx1"/>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911469" y="3886201"/>
                <a:ext cx="1103957" cy="461665"/>
              </a:xfrm>
              <a:prstGeom prst="rect">
                <a:avLst/>
              </a:prstGeom>
              <a:blipFill rotWithShape="1">
                <a:blip r:embed="rId8"/>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Rectangle 1"/>
              <p:cNvSpPr/>
              <p:nvPr/>
            </p:nvSpPr>
            <p:spPr>
              <a:xfrm>
                <a:off x="1447800" y="4347865"/>
                <a:ext cx="190776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sSup>
                        <m:sSupPr>
                          <m:ctrlPr>
                            <a:rPr lang="en-US" sz="2400" i="1">
                              <a:latin typeface="Cambria Math"/>
                              <a:ea typeface="Cambria Math"/>
                            </a:rPr>
                          </m:ctrlPr>
                        </m:sSupPr>
                        <m:e>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i="1">
                              <a:latin typeface="Cambria Math"/>
                              <a:ea typeface="Cambria Math"/>
                            </a:rPr>
                            <m:t>2</m:t>
                          </m:r>
                        </m:sup>
                      </m:sSup>
                    </m:oMath>
                  </m:oMathPara>
                </a14:m>
                <a:endParaRPr lang="en-GB" sz="2400" dirty="0"/>
              </a:p>
            </p:txBody>
          </p:sp>
        </mc:Choice>
        <mc:Fallback xmlns="">
          <p:sp>
            <p:nvSpPr>
              <p:cNvPr id="2" name="Rectangle 1"/>
              <p:cNvSpPr>
                <a:spLocks noRot="1" noChangeAspect="1" noMove="1" noResize="1" noEditPoints="1" noAdjustHandles="1" noChangeArrowheads="1" noChangeShapeType="1" noTextEdit="1"/>
              </p:cNvSpPr>
              <p:nvPr/>
            </p:nvSpPr>
            <p:spPr>
              <a:xfrm>
                <a:off x="1447800" y="4347865"/>
                <a:ext cx="1907766" cy="461665"/>
              </a:xfrm>
              <a:prstGeom prst="rect">
                <a:avLst/>
              </a:prstGeom>
              <a:blipFill rotWithShape="1">
                <a:blip r:embed="rId9"/>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784680" y="3886200"/>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2784680" y="3886200"/>
                <a:ext cx="484427"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914400" y="5257800"/>
                <a:ext cx="1246560"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latin typeface="Cambria Math"/>
                              <a:ea typeface="Cambria Math"/>
                            </a:rPr>
                          </m:ctrlPr>
                        </m:sSupPr>
                        <m:e>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b="0" i="1" smtClean="0">
                              <a:latin typeface="Cambria Math"/>
                              <a:ea typeface="Cambria Math"/>
                            </a:rPr>
                            <m:t>2</m:t>
                          </m:r>
                        </m:sup>
                      </m:sSup>
                    </m:oMath>
                  </m:oMathPara>
                </a14:m>
                <a:endParaRPr lang="en-GB" sz="2400" dirty="0">
                  <a:solidFill>
                    <a:schemeClr val="tx1"/>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914400" y="5257800"/>
                <a:ext cx="1246560" cy="461665"/>
              </a:xfrm>
              <a:prstGeom prst="rect">
                <a:avLst/>
              </a:prstGeom>
              <a:blipFill rotWithShape="1">
                <a:blip r:embed="rId11"/>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TextBox 25"/>
              <p:cNvSpPr txBox="1"/>
              <p:nvPr/>
            </p:nvSpPr>
            <p:spPr>
              <a:xfrm>
                <a:off x="2059800" y="5548012"/>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6" name="TextBox 25"/>
              <p:cNvSpPr txBox="1">
                <a:spLocks noRot="1" noChangeAspect="1" noMove="1" noResize="1" noEditPoints="1" noAdjustHandles="1" noChangeArrowheads="1" noChangeShapeType="1" noTextEdit="1"/>
              </p:cNvSpPr>
              <p:nvPr/>
            </p:nvSpPr>
            <p:spPr>
              <a:xfrm>
                <a:off x="2059800" y="5548012"/>
                <a:ext cx="484427" cy="461665"/>
              </a:xfrm>
              <a:prstGeom prst="rect">
                <a:avLst/>
              </a:prstGeom>
              <a:blipFill rotWithShape="1">
                <a:blip r:embed="rId12"/>
                <a:stretch>
                  <a:fillRect/>
                </a:stretch>
              </a:blipFill>
            </p:spPr>
            <p:txBody>
              <a:bodyPr/>
              <a:lstStyle/>
              <a:p>
                <a:r>
                  <a:rPr lang="en-GB">
                    <a:noFill/>
                  </a:rPr>
                  <a:t> </a:t>
                </a:r>
              </a:p>
            </p:txBody>
          </p:sp>
        </mc:Fallback>
      </mc:AlternateContent>
      <p:cxnSp>
        <p:nvCxnSpPr>
          <p:cNvPr id="9" name="Straight Connector 8"/>
          <p:cNvCxnSpPr/>
          <p:nvPr/>
        </p:nvCxnSpPr>
        <p:spPr>
          <a:xfrm>
            <a:off x="-609600" y="37338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85800" y="51054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003825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13" name="Picture 2" descr="Image result for stick figures emoti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989528" y="1651313"/>
            <a:ext cx="2722220"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Single Scalar Field</a:t>
            </a:r>
            <a:endParaRPr lang="en-GB" sz="2400" dirty="0">
              <a:latin typeface="Malgun Gothic" panose="020B0503020000020004" pitchFamily="34" charset="-127"/>
              <a:ea typeface="Malgun Gothic" panose="020B0503020000020004" pitchFamily="34" charset="-127"/>
            </a:endParaRPr>
          </a:p>
        </p:txBody>
      </p:sp>
      <p:cxnSp>
        <p:nvCxnSpPr>
          <p:cNvPr id="8" name="Straight Connector 7"/>
          <p:cNvCxnSpPr/>
          <p:nvPr/>
        </p:nvCxnSpPr>
        <p:spPr>
          <a:xfrm flipH="1">
            <a:off x="2913328" y="2112978"/>
            <a:ext cx="2877872"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a:off x="1002396" y="2667000"/>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2</m:t>
                          </m:r>
                        </m:sup>
                      </m:sSup>
                    </m:oMath>
                  </m:oMathPara>
                </a14:m>
                <a:endParaRPr lang="en-GB" sz="2400" dirty="0">
                  <a:solidFill>
                    <a:schemeClr val="tx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1002396" y="2667000"/>
                <a:ext cx="1057404" cy="461665"/>
              </a:xfrm>
              <a:prstGeom prst="rect">
                <a:avLst/>
              </a:prstGeom>
              <a:blipFill rotWithShape="1">
                <a:blip r:embed="rId4"/>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1727276" y="312866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4</m:t>
                          </m:r>
                        </m:sup>
                      </m:sSup>
                    </m:oMath>
                  </m:oMathPara>
                </a14:m>
                <a:endParaRPr lang="en-GB" sz="2400" dirty="0">
                  <a:solidFill>
                    <a:schemeClr val="tx1"/>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1727276" y="3128665"/>
                <a:ext cx="1057404" cy="461665"/>
              </a:xfrm>
              <a:prstGeom prst="rect">
                <a:avLst/>
              </a:prstGeom>
              <a:blipFill rotWithShape="1">
                <a:blip r:embed="rId5"/>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2438400" y="269051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6</m:t>
                          </m:r>
                        </m:sup>
                      </m:sSup>
                    </m:oMath>
                  </m:oMathPara>
                </a14:m>
                <a:endParaRPr lang="en-GB" sz="2400" dirty="0">
                  <a:solidFill>
                    <a:schemeClr val="tx1"/>
                  </a:solidFill>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2438400" y="2690515"/>
                <a:ext cx="1057404" cy="461665"/>
              </a:xfrm>
              <a:prstGeom prst="rect">
                <a:avLst/>
              </a:prstGeom>
              <a:blipFill rotWithShape="1">
                <a:blip r:embed="rId6"/>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3325573" y="3120777"/>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2" name="TextBox 21"/>
              <p:cNvSpPr txBox="1">
                <a:spLocks noRot="1" noChangeAspect="1" noMove="1" noResize="1" noEditPoints="1" noAdjustHandles="1" noChangeArrowheads="1" noChangeShapeType="1" noTextEdit="1"/>
              </p:cNvSpPr>
              <p:nvPr/>
            </p:nvSpPr>
            <p:spPr>
              <a:xfrm>
                <a:off x="3325573" y="3120777"/>
                <a:ext cx="484427" cy="46166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911469" y="3886201"/>
                <a:ext cx="110395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oMath>
                  </m:oMathPara>
                </a14:m>
                <a:endParaRPr lang="en-GB" sz="2400" dirty="0">
                  <a:solidFill>
                    <a:schemeClr val="tx1"/>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911469" y="3886201"/>
                <a:ext cx="1103957" cy="461665"/>
              </a:xfrm>
              <a:prstGeom prst="rect">
                <a:avLst/>
              </a:prstGeom>
              <a:blipFill rotWithShape="1">
                <a:blip r:embed="rId8"/>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Rectangle 1"/>
              <p:cNvSpPr/>
              <p:nvPr/>
            </p:nvSpPr>
            <p:spPr>
              <a:xfrm>
                <a:off x="1447800" y="4347865"/>
                <a:ext cx="190776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sSup>
                        <m:sSupPr>
                          <m:ctrlPr>
                            <a:rPr lang="en-US" sz="2400" i="1">
                              <a:latin typeface="Cambria Math"/>
                              <a:ea typeface="Cambria Math"/>
                            </a:rPr>
                          </m:ctrlPr>
                        </m:sSupPr>
                        <m:e>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i="1">
                              <a:latin typeface="Cambria Math"/>
                              <a:ea typeface="Cambria Math"/>
                            </a:rPr>
                            <m:t>2</m:t>
                          </m:r>
                        </m:sup>
                      </m:sSup>
                    </m:oMath>
                  </m:oMathPara>
                </a14:m>
                <a:endParaRPr lang="en-GB" sz="2400" dirty="0"/>
              </a:p>
            </p:txBody>
          </p:sp>
        </mc:Choice>
        <mc:Fallback xmlns="">
          <p:sp>
            <p:nvSpPr>
              <p:cNvPr id="2" name="Rectangle 1"/>
              <p:cNvSpPr>
                <a:spLocks noRot="1" noChangeAspect="1" noMove="1" noResize="1" noEditPoints="1" noAdjustHandles="1" noChangeArrowheads="1" noChangeShapeType="1" noTextEdit="1"/>
              </p:cNvSpPr>
              <p:nvPr/>
            </p:nvSpPr>
            <p:spPr>
              <a:xfrm>
                <a:off x="1447800" y="4347865"/>
                <a:ext cx="1907766" cy="461665"/>
              </a:xfrm>
              <a:prstGeom prst="rect">
                <a:avLst/>
              </a:prstGeom>
              <a:blipFill rotWithShape="1">
                <a:blip r:embed="rId9"/>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784680" y="3886200"/>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2784680" y="3886200"/>
                <a:ext cx="484427"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914400" y="5257800"/>
                <a:ext cx="1246560"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latin typeface="Cambria Math"/>
                              <a:ea typeface="Cambria Math"/>
                            </a:rPr>
                          </m:ctrlPr>
                        </m:sSupPr>
                        <m:e>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b="0" i="1" smtClean="0">
                              <a:latin typeface="Cambria Math"/>
                              <a:ea typeface="Cambria Math"/>
                            </a:rPr>
                            <m:t>2</m:t>
                          </m:r>
                        </m:sup>
                      </m:sSup>
                    </m:oMath>
                  </m:oMathPara>
                </a14:m>
                <a:endParaRPr lang="en-GB" sz="2400" dirty="0">
                  <a:solidFill>
                    <a:schemeClr val="tx1"/>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914400" y="5257800"/>
                <a:ext cx="1246560" cy="461665"/>
              </a:xfrm>
              <a:prstGeom prst="rect">
                <a:avLst/>
              </a:prstGeom>
              <a:blipFill rotWithShape="1">
                <a:blip r:embed="rId11"/>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TextBox 25"/>
              <p:cNvSpPr txBox="1"/>
              <p:nvPr/>
            </p:nvSpPr>
            <p:spPr>
              <a:xfrm>
                <a:off x="2059800" y="5548012"/>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6" name="TextBox 25"/>
              <p:cNvSpPr txBox="1">
                <a:spLocks noRot="1" noChangeAspect="1" noMove="1" noResize="1" noEditPoints="1" noAdjustHandles="1" noChangeArrowheads="1" noChangeShapeType="1" noTextEdit="1"/>
              </p:cNvSpPr>
              <p:nvPr/>
            </p:nvSpPr>
            <p:spPr>
              <a:xfrm>
                <a:off x="2059800" y="5548012"/>
                <a:ext cx="484427" cy="461665"/>
              </a:xfrm>
              <a:prstGeom prst="rect">
                <a:avLst/>
              </a:prstGeom>
              <a:blipFill rotWithShape="1">
                <a:blip r:embed="rId12"/>
                <a:stretch>
                  <a:fillRect/>
                </a:stretch>
              </a:blipFill>
            </p:spPr>
            <p:txBody>
              <a:bodyPr/>
              <a:lstStyle/>
              <a:p>
                <a:r>
                  <a:rPr lang="en-GB">
                    <a:noFill/>
                  </a:rPr>
                  <a:t> </a:t>
                </a:r>
              </a:p>
            </p:txBody>
          </p:sp>
        </mc:Fallback>
      </mc:AlternateContent>
      <p:cxnSp>
        <p:nvCxnSpPr>
          <p:cNvPr id="9" name="Straight Connector 8"/>
          <p:cNvCxnSpPr/>
          <p:nvPr/>
        </p:nvCxnSpPr>
        <p:spPr>
          <a:xfrm>
            <a:off x="-609600" y="37338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85800" y="51054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Rectangle 9"/>
              <p:cNvSpPr/>
              <p:nvPr/>
            </p:nvSpPr>
            <p:spPr>
              <a:xfrm>
                <a:off x="5029200" y="2895600"/>
                <a:ext cx="1186735"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latin typeface="Cambria Math"/>
                              <a:ea typeface="Cambria Math"/>
                            </a:rPr>
                          </m:ctrlPr>
                        </m:sSubPr>
                        <m:e>
                          <m:r>
                            <a:rPr lang="en-US" sz="2800" i="1">
                              <a:latin typeface="Cambria Math"/>
                              <a:ea typeface="Cambria Math"/>
                            </a:rPr>
                            <m:t>𝐺</m:t>
                          </m:r>
                        </m:e>
                        <m:sub>
                          <m:r>
                            <a:rPr lang="en-US" sz="2800" i="1">
                              <a:latin typeface="Cambria Math"/>
                              <a:ea typeface="Cambria Math"/>
                            </a:rPr>
                            <m:t>2</m:t>
                          </m:r>
                        </m:sub>
                      </m:sSub>
                      <m:d>
                        <m:dPr>
                          <m:ctrlPr>
                            <a:rPr lang="en-US" sz="2800" i="1">
                              <a:latin typeface="Cambria Math"/>
                              <a:ea typeface="Cambria Math"/>
                            </a:rPr>
                          </m:ctrlPr>
                        </m:dPr>
                        <m:e>
                          <m:r>
                            <a:rPr lang="en-US" sz="2800" i="1">
                              <a:latin typeface="Cambria Math"/>
                              <a:ea typeface="Cambria Math"/>
                            </a:rPr>
                            <m:t>𝑋</m:t>
                          </m:r>
                        </m:e>
                      </m:d>
                    </m:oMath>
                  </m:oMathPara>
                </a14:m>
                <a:endParaRPr lang="en-GB" sz="2800" dirty="0"/>
              </a:p>
            </p:txBody>
          </p:sp>
        </mc:Choice>
        <mc:Fallback xmlns="">
          <p:sp>
            <p:nvSpPr>
              <p:cNvPr id="10" name="Rectangle 9"/>
              <p:cNvSpPr>
                <a:spLocks noRot="1" noChangeAspect="1" noMove="1" noResize="1" noEditPoints="1" noAdjustHandles="1" noChangeArrowheads="1" noChangeShapeType="1" noTextEdit="1"/>
              </p:cNvSpPr>
              <p:nvPr/>
            </p:nvSpPr>
            <p:spPr>
              <a:xfrm>
                <a:off x="5029200" y="2895600"/>
                <a:ext cx="1186735" cy="523220"/>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6958427" y="2819400"/>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6958427" y="2819400"/>
                <a:ext cx="2261773" cy="523092"/>
              </a:xfrm>
              <a:prstGeom prst="rect">
                <a:avLst/>
              </a:prstGeom>
              <a:blipFill rotWithShape="1">
                <a:blip r:embed="rId14"/>
                <a:stretch>
                  <a:fillRect/>
                </a:stretch>
              </a:blipFill>
            </p:spPr>
            <p:txBody>
              <a:bodyPr/>
              <a:lstStyle/>
              <a:p>
                <a:r>
                  <a:rPr lang="en-GB">
                    <a:noFill/>
                  </a:rPr>
                  <a:t> </a:t>
                </a:r>
              </a:p>
            </p:txBody>
          </p:sp>
        </mc:Fallback>
      </mc:AlternateContent>
      <p:cxnSp>
        <p:nvCxnSpPr>
          <p:cNvPr id="12" name="Straight Arrow Connector 11"/>
          <p:cNvCxnSpPr/>
          <p:nvPr/>
        </p:nvCxnSpPr>
        <p:spPr>
          <a:xfrm>
            <a:off x="4191000" y="3124200"/>
            <a:ext cx="457200" cy="0"/>
          </a:xfrm>
          <a:prstGeom prst="straightConnector1">
            <a:avLst/>
          </a:prstGeom>
          <a:ln w="12700">
            <a:solidFill>
              <a:schemeClr val="bg1">
                <a:lumMod val="50000"/>
              </a:schemeClr>
            </a:solidFill>
            <a:tailEnd type="arrow"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210595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13" name="Picture 2" descr="Image result for stick figures emoti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989528" y="1651313"/>
            <a:ext cx="2722220"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Single Scalar Field</a:t>
            </a:r>
            <a:endParaRPr lang="en-GB" sz="2400" dirty="0">
              <a:latin typeface="Malgun Gothic" panose="020B0503020000020004" pitchFamily="34" charset="-127"/>
              <a:ea typeface="Malgun Gothic" panose="020B0503020000020004" pitchFamily="34" charset="-127"/>
            </a:endParaRPr>
          </a:p>
        </p:txBody>
      </p:sp>
      <p:cxnSp>
        <p:nvCxnSpPr>
          <p:cNvPr id="8" name="Straight Connector 7"/>
          <p:cNvCxnSpPr/>
          <p:nvPr/>
        </p:nvCxnSpPr>
        <p:spPr>
          <a:xfrm flipH="1">
            <a:off x="2913328" y="2112978"/>
            <a:ext cx="2877872"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a:off x="1002396" y="2667000"/>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2</m:t>
                          </m:r>
                        </m:sup>
                      </m:sSup>
                    </m:oMath>
                  </m:oMathPara>
                </a14:m>
                <a:endParaRPr lang="en-GB" sz="2400" dirty="0">
                  <a:solidFill>
                    <a:schemeClr val="tx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1002396" y="2667000"/>
                <a:ext cx="1057404" cy="461665"/>
              </a:xfrm>
              <a:prstGeom prst="rect">
                <a:avLst/>
              </a:prstGeom>
              <a:blipFill rotWithShape="1">
                <a:blip r:embed="rId4"/>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1727276" y="312866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4</m:t>
                          </m:r>
                        </m:sup>
                      </m:sSup>
                    </m:oMath>
                  </m:oMathPara>
                </a14:m>
                <a:endParaRPr lang="en-GB" sz="2400" dirty="0">
                  <a:solidFill>
                    <a:schemeClr val="tx1"/>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1727276" y="3128665"/>
                <a:ext cx="1057404" cy="461665"/>
              </a:xfrm>
              <a:prstGeom prst="rect">
                <a:avLst/>
              </a:prstGeom>
              <a:blipFill rotWithShape="1">
                <a:blip r:embed="rId5"/>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2438400" y="269051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6</m:t>
                          </m:r>
                        </m:sup>
                      </m:sSup>
                    </m:oMath>
                  </m:oMathPara>
                </a14:m>
                <a:endParaRPr lang="en-GB" sz="2400" dirty="0">
                  <a:solidFill>
                    <a:schemeClr val="tx1"/>
                  </a:solidFill>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2438400" y="2690515"/>
                <a:ext cx="1057404" cy="461665"/>
              </a:xfrm>
              <a:prstGeom prst="rect">
                <a:avLst/>
              </a:prstGeom>
              <a:blipFill rotWithShape="1">
                <a:blip r:embed="rId6"/>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3325573" y="3120777"/>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2" name="TextBox 21"/>
              <p:cNvSpPr txBox="1">
                <a:spLocks noRot="1" noChangeAspect="1" noMove="1" noResize="1" noEditPoints="1" noAdjustHandles="1" noChangeArrowheads="1" noChangeShapeType="1" noTextEdit="1"/>
              </p:cNvSpPr>
              <p:nvPr/>
            </p:nvSpPr>
            <p:spPr>
              <a:xfrm>
                <a:off x="3325573" y="3120777"/>
                <a:ext cx="484427" cy="46166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911469" y="3886201"/>
                <a:ext cx="110395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oMath>
                  </m:oMathPara>
                </a14:m>
                <a:endParaRPr lang="en-GB" sz="2400" dirty="0">
                  <a:solidFill>
                    <a:schemeClr val="tx1"/>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911469" y="3886201"/>
                <a:ext cx="1103957" cy="461665"/>
              </a:xfrm>
              <a:prstGeom prst="rect">
                <a:avLst/>
              </a:prstGeom>
              <a:blipFill rotWithShape="1">
                <a:blip r:embed="rId8"/>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Rectangle 1"/>
              <p:cNvSpPr/>
              <p:nvPr/>
            </p:nvSpPr>
            <p:spPr>
              <a:xfrm>
                <a:off x="1447800" y="4347865"/>
                <a:ext cx="190776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sSup>
                        <m:sSupPr>
                          <m:ctrlPr>
                            <a:rPr lang="en-US" sz="2400" i="1">
                              <a:latin typeface="Cambria Math"/>
                              <a:ea typeface="Cambria Math"/>
                            </a:rPr>
                          </m:ctrlPr>
                        </m:sSupPr>
                        <m:e>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i="1">
                              <a:latin typeface="Cambria Math"/>
                              <a:ea typeface="Cambria Math"/>
                            </a:rPr>
                            <m:t>2</m:t>
                          </m:r>
                        </m:sup>
                      </m:sSup>
                    </m:oMath>
                  </m:oMathPara>
                </a14:m>
                <a:endParaRPr lang="en-GB" sz="2400" dirty="0"/>
              </a:p>
            </p:txBody>
          </p:sp>
        </mc:Choice>
        <mc:Fallback xmlns="">
          <p:sp>
            <p:nvSpPr>
              <p:cNvPr id="2" name="Rectangle 1"/>
              <p:cNvSpPr>
                <a:spLocks noRot="1" noChangeAspect="1" noMove="1" noResize="1" noEditPoints="1" noAdjustHandles="1" noChangeArrowheads="1" noChangeShapeType="1" noTextEdit="1"/>
              </p:cNvSpPr>
              <p:nvPr/>
            </p:nvSpPr>
            <p:spPr>
              <a:xfrm>
                <a:off x="1447800" y="4347865"/>
                <a:ext cx="1907766" cy="461665"/>
              </a:xfrm>
              <a:prstGeom prst="rect">
                <a:avLst/>
              </a:prstGeom>
              <a:blipFill rotWithShape="1">
                <a:blip r:embed="rId9"/>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784680" y="3886200"/>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2784680" y="3886200"/>
                <a:ext cx="484427"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914400" y="5257800"/>
                <a:ext cx="1246560"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latin typeface="Cambria Math"/>
                              <a:ea typeface="Cambria Math"/>
                            </a:rPr>
                          </m:ctrlPr>
                        </m:sSupPr>
                        <m:e>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b="0" i="1" smtClean="0">
                              <a:latin typeface="Cambria Math"/>
                              <a:ea typeface="Cambria Math"/>
                            </a:rPr>
                            <m:t>2</m:t>
                          </m:r>
                        </m:sup>
                      </m:sSup>
                    </m:oMath>
                  </m:oMathPara>
                </a14:m>
                <a:endParaRPr lang="en-GB" sz="2400" dirty="0">
                  <a:solidFill>
                    <a:schemeClr val="tx1"/>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914400" y="5257800"/>
                <a:ext cx="1246560" cy="461665"/>
              </a:xfrm>
              <a:prstGeom prst="rect">
                <a:avLst/>
              </a:prstGeom>
              <a:blipFill rotWithShape="1">
                <a:blip r:embed="rId11"/>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TextBox 25"/>
              <p:cNvSpPr txBox="1"/>
              <p:nvPr/>
            </p:nvSpPr>
            <p:spPr>
              <a:xfrm>
                <a:off x="2059800" y="5548012"/>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6" name="TextBox 25"/>
              <p:cNvSpPr txBox="1">
                <a:spLocks noRot="1" noChangeAspect="1" noMove="1" noResize="1" noEditPoints="1" noAdjustHandles="1" noChangeArrowheads="1" noChangeShapeType="1" noTextEdit="1"/>
              </p:cNvSpPr>
              <p:nvPr/>
            </p:nvSpPr>
            <p:spPr>
              <a:xfrm>
                <a:off x="2059800" y="5548012"/>
                <a:ext cx="484427" cy="461665"/>
              </a:xfrm>
              <a:prstGeom prst="rect">
                <a:avLst/>
              </a:prstGeom>
              <a:blipFill rotWithShape="1">
                <a:blip r:embed="rId12"/>
                <a:stretch>
                  <a:fillRect/>
                </a:stretch>
              </a:blipFill>
            </p:spPr>
            <p:txBody>
              <a:bodyPr/>
              <a:lstStyle/>
              <a:p>
                <a:r>
                  <a:rPr lang="en-GB">
                    <a:noFill/>
                  </a:rPr>
                  <a:t> </a:t>
                </a:r>
              </a:p>
            </p:txBody>
          </p:sp>
        </mc:Fallback>
      </mc:AlternateContent>
      <p:cxnSp>
        <p:nvCxnSpPr>
          <p:cNvPr id="9" name="Straight Connector 8"/>
          <p:cNvCxnSpPr/>
          <p:nvPr/>
        </p:nvCxnSpPr>
        <p:spPr>
          <a:xfrm>
            <a:off x="-609600" y="37338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85800" y="51054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Rectangle 9"/>
              <p:cNvSpPr/>
              <p:nvPr/>
            </p:nvSpPr>
            <p:spPr>
              <a:xfrm>
                <a:off x="5029200" y="2895600"/>
                <a:ext cx="1186735"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latin typeface="Cambria Math"/>
                              <a:ea typeface="Cambria Math"/>
                            </a:rPr>
                          </m:ctrlPr>
                        </m:sSubPr>
                        <m:e>
                          <m:r>
                            <a:rPr lang="en-US" sz="2800" i="1">
                              <a:latin typeface="Cambria Math"/>
                              <a:ea typeface="Cambria Math"/>
                            </a:rPr>
                            <m:t>𝐺</m:t>
                          </m:r>
                        </m:e>
                        <m:sub>
                          <m:r>
                            <a:rPr lang="en-US" sz="2800" i="1">
                              <a:latin typeface="Cambria Math"/>
                              <a:ea typeface="Cambria Math"/>
                            </a:rPr>
                            <m:t>2</m:t>
                          </m:r>
                        </m:sub>
                      </m:sSub>
                      <m:d>
                        <m:dPr>
                          <m:ctrlPr>
                            <a:rPr lang="en-US" sz="2800" i="1">
                              <a:latin typeface="Cambria Math"/>
                              <a:ea typeface="Cambria Math"/>
                            </a:rPr>
                          </m:ctrlPr>
                        </m:dPr>
                        <m:e>
                          <m:r>
                            <a:rPr lang="en-US" sz="2800" i="1">
                              <a:latin typeface="Cambria Math"/>
                              <a:ea typeface="Cambria Math"/>
                            </a:rPr>
                            <m:t>𝑋</m:t>
                          </m:r>
                        </m:e>
                      </m:d>
                    </m:oMath>
                  </m:oMathPara>
                </a14:m>
                <a:endParaRPr lang="en-GB" sz="2800" dirty="0"/>
              </a:p>
            </p:txBody>
          </p:sp>
        </mc:Choice>
        <mc:Fallback xmlns="">
          <p:sp>
            <p:nvSpPr>
              <p:cNvPr id="10" name="Rectangle 9"/>
              <p:cNvSpPr>
                <a:spLocks noRot="1" noChangeAspect="1" noMove="1" noResize="1" noEditPoints="1" noAdjustHandles="1" noChangeArrowheads="1" noChangeShapeType="1" noTextEdit="1"/>
              </p:cNvSpPr>
              <p:nvPr/>
            </p:nvSpPr>
            <p:spPr>
              <a:xfrm>
                <a:off x="5029200" y="2895600"/>
                <a:ext cx="1186735" cy="523220"/>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6958427" y="2819400"/>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6958427" y="2819400"/>
                <a:ext cx="2261773" cy="523092"/>
              </a:xfrm>
              <a:prstGeom prst="rect">
                <a:avLst/>
              </a:prstGeom>
              <a:blipFill rotWithShape="1">
                <a:blip r:embed="rId14"/>
                <a:stretch>
                  <a:fillRect/>
                </a:stretch>
              </a:blipFill>
            </p:spPr>
            <p:txBody>
              <a:bodyPr/>
              <a:lstStyle/>
              <a:p>
                <a:r>
                  <a:rPr lang="en-GB">
                    <a:noFill/>
                  </a:rPr>
                  <a:t> </a:t>
                </a:r>
              </a:p>
            </p:txBody>
          </p:sp>
        </mc:Fallback>
      </mc:AlternateContent>
      <p:cxnSp>
        <p:nvCxnSpPr>
          <p:cNvPr id="12" name="Straight Arrow Connector 11"/>
          <p:cNvCxnSpPr/>
          <p:nvPr/>
        </p:nvCxnSpPr>
        <p:spPr>
          <a:xfrm>
            <a:off x="4191000" y="3124200"/>
            <a:ext cx="457200" cy="0"/>
          </a:xfrm>
          <a:prstGeom prst="straightConnector1">
            <a:avLst/>
          </a:prstGeom>
          <a:ln w="12700">
            <a:solidFill>
              <a:schemeClr val="bg1">
                <a:lumMod val="50000"/>
              </a:schemeClr>
            </a:solidFill>
            <a:tailEnd type="arrow" w="lg" len="lg"/>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4191000" y="4419600"/>
            <a:ext cx="457200" cy="0"/>
          </a:xfrm>
          <a:prstGeom prst="straightConnector1">
            <a:avLst/>
          </a:prstGeom>
          <a:ln w="12700">
            <a:solidFill>
              <a:schemeClr val="bg1">
                <a:lumMod val="50000"/>
              </a:schemeClr>
            </a:solidFill>
            <a:tailEnd type="arrow"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4" name="Rectangle 33"/>
              <p:cNvSpPr/>
              <p:nvPr/>
            </p:nvSpPr>
            <p:spPr>
              <a:xfrm>
                <a:off x="5029200" y="4191000"/>
                <a:ext cx="1844351"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latin typeface="Cambria Math"/>
                              <a:ea typeface="Cambria Math"/>
                            </a:rPr>
                          </m:ctrlPr>
                        </m:sSubPr>
                        <m:e>
                          <m:r>
                            <a:rPr lang="en-US" sz="2800" i="1">
                              <a:latin typeface="Cambria Math"/>
                              <a:ea typeface="Cambria Math"/>
                            </a:rPr>
                            <m:t>𝐺</m:t>
                          </m:r>
                        </m:e>
                        <m:sub>
                          <m:r>
                            <a:rPr lang="en-US" sz="2800" b="0" i="1" smtClean="0">
                              <a:latin typeface="Cambria Math"/>
                              <a:ea typeface="Cambria Math"/>
                            </a:rPr>
                            <m:t>3</m:t>
                          </m:r>
                        </m:sub>
                      </m:sSub>
                      <m:d>
                        <m:dPr>
                          <m:ctrlPr>
                            <a:rPr lang="en-US" sz="2800" i="1">
                              <a:latin typeface="Cambria Math"/>
                              <a:ea typeface="Cambria Math"/>
                            </a:rPr>
                          </m:ctrlPr>
                        </m:dPr>
                        <m:e>
                          <m:r>
                            <a:rPr lang="en-US" sz="2800" i="1">
                              <a:latin typeface="Cambria Math"/>
                              <a:ea typeface="Cambria Math"/>
                            </a:rPr>
                            <m:t>𝑋</m:t>
                          </m:r>
                        </m:e>
                      </m:d>
                      <m:sSup>
                        <m:sSupPr>
                          <m:ctrlPr>
                            <a:rPr lang="en-US" sz="2800" b="0" i="1" smtClean="0">
                              <a:latin typeface="Cambria Math"/>
                              <a:ea typeface="Cambria Math"/>
                            </a:rPr>
                          </m:ctrlPr>
                        </m:sSupPr>
                        <m:e>
                          <m:r>
                            <a:rPr lang="en-US" sz="2800" i="1">
                              <a:latin typeface="Cambria Math"/>
                              <a:ea typeface="Cambria Math"/>
                            </a:rPr>
                            <m:t>𝛻</m:t>
                          </m:r>
                        </m:e>
                        <m:sup>
                          <m:r>
                            <a:rPr lang="en-US" sz="2800" b="0" i="1" smtClean="0">
                              <a:latin typeface="Cambria Math"/>
                              <a:ea typeface="Cambria Math"/>
                            </a:rPr>
                            <m:t>2</m:t>
                          </m:r>
                        </m:sup>
                      </m:sSup>
                      <m:r>
                        <a:rPr lang="el-GR" sz="2800" i="1">
                          <a:latin typeface="Cambria Math"/>
                          <a:ea typeface="Cambria Math"/>
                        </a:rPr>
                        <m:t>𝜙</m:t>
                      </m:r>
                    </m:oMath>
                  </m:oMathPara>
                </a14:m>
                <a:endParaRPr lang="en-GB" sz="2800" dirty="0"/>
              </a:p>
            </p:txBody>
          </p:sp>
        </mc:Choice>
        <mc:Fallback xmlns="">
          <p:sp>
            <p:nvSpPr>
              <p:cNvPr id="34" name="Rectangle 33"/>
              <p:cNvSpPr>
                <a:spLocks noRot="1" noChangeAspect="1" noMove="1" noResize="1" noEditPoints="1" noAdjustHandles="1" noChangeArrowheads="1" noChangeShapeType="1" noTextEdit="1"/>
              </p:cNvSpPr>
              <p:nvPr/>
            </p:nvSpPr>
            <p:spPr>
              <a:xfrm>
                <a:off x="5029200" y="4191000"/>
                <a:ext cx="1844351" cy="523220"/>
              </a:xfrm>
              <a:prstGeom prst="rect">
                <a:avLst/>
              </a:prstGeom>
              <a:blipFill rotWithShape="1">
                <a:blip r:embed="rId1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62205263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13" name="Picture 2" descr="Image result for stick figures emoti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989528" y="1651313"/>
            <a:ext cx="2722220"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Single Scalar Field</a:t>
            </a:r>
            <a:endParaRPr lang="en-GB" sz="2400" dirty="0">
              <a:latin typeface="Malgun Gothic" panose="020B0503020000020004" pitchFamily="34" charset="-127"/>
              <a:ea typeface="Malgun Gothic" panose="020B0503020000020004" pitchFamily="34" charset="-127"/>
            </a:endParaRPr>
          </a:p>
        </p:txBody>
      </p:sp>
      <p:cxnSp>
        <p:nvCxnSpPr>
          <p:cNvPr id="8" name="Straight Connector 7"/>
          <p:cNvCxnSpPr/>
          <p:nvPr/>
        </p:nvCxnSpPr>
        <p:spPr>
          <a:xfrm flipH="1">
            <a:off x="2913328" y="2112978"/>
            <a:ext cx="2877872"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a:off x="1002396" y="2667000"/>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2</m:t>
                          </m:r>
                        </m:sup>
                      </m:sSup>
                    </m:oMath>
                  </m:oMathPara>
                </a14:m>
                <a:endParaRPr lang="en-GB" sz="2400" dirty="0">
                  <a:solidFill>
                    <a:schemeClr val="tx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1002396" y="2667000"/>
                <a:ext cx="1057404" cy="461665"/>
              </a:xfrm>
              <a:prstGeom prst="rect">
                <a:avLst/>
              </a:prstGeom>
              <a:blipFill rotWithShape="1">
                <a:blip r:embed="rId4"/>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1727276" y="312866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4</m:t>
                          </m:r>
                        </m:sup>
                      </m:sSup>
                    </m:oMath>
                  </m:oMathPara>
                </a14:m>
                <a:endParaRPr lang="en-GB" sz="2400" dirty="0">
                  <a:solidFill>
                    <a:schemeClr val="tx1"/>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1727276" y="3128665"/>
                <a:ext cx="1057404" cy="461665"/>
              </a:xfrm>
              <a:prstGeom prst="rect">
                <a:avLst/>
              </a:prstGeom>
              <a:blipFill rotWithShape="1">
                <a:blip r:embed="rId5"/>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2438400" y="2690515"/>
                <a:ext cx="105740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solidFill>
                                <a:schemeClr val="tx1"/>
                              </a:solidFill>
                              <a:latin typeface="Cambria Math"/>
                              <a:ea typeface="Cambria Math"/>
                            </a:rPr>
                          </m:ctrlPr>
                        </m:sSupPr>
                        <m:e>
                          <m:d>
                            <m:dPr>
                              <m:ctrlPr>
                                <a:rPr lang="en-US" sz="2400" b="0" i="1" smtClean="0">
                                  <a:solidFill>
                                    <a:schemeClr val="tx1"/>
                                  </a:solidFill>
                                  <a:latin typeface="Cambria Math"/>
                                  <a:ea typeface="Cambria Math"/>
                                </a:rPr>
                              </m:ctrlPr>
                            </m:dPr>
                            <m:e>
                              <m:r>
                                <a:rPr lang="en-US" sz="2400" b="0" i="1" smtClean="0">
                                  <a:solidFill>
                                    <a:schemeClr val="tx1"/>
                                  </a:solidFill>
                                  <a:latin typeface="Cambria Math"/>
                                  <a:ea typeface="Cambria Math"/>
                                </a:rPr>
                                <m:t>𝛻</m:t>
                              </m:r>
                              <m:r>
                                <a:rPr lang="el-GR" sz="2400" b="0" i="1" smtClean="0">
                                  <a:solidFill>
                                    <a:schemeClr val="tx1"/>
                                  </a:solidFill>
                                  <a:latin typeface="Cambria Math"/>
                                  <a:ea typeface="Cambria Math"/>
                                </a:rPr>
                                <m:t>𝜙</m:t>
                              </m:r>
                            </m:e>
                          </m:d>
                        </m:e>
                        <m:sup>
                          <m:r>
                            <a:rPr lang="en-US" sz="2400" b="0" i="1" smtClean="0">
                              <a:solidFill>
                                <a:schemeClr val="tx1"/>
                              </a:solidFill>
                              <a:latin typeface="Cambria Math"/>
                              <a:ea typeface="Cambria Math"/>
                            </a:rPr>
                            <m:t>6</m:t>
                          </m:r>
                        </m:sup>
                      </m:sSup>
                    </m:oMath>
                  </m:oMathPara>
                </a14:m>
                <a:endParaRPr lang="en-GB" sz="2400" dirty="0">
                  <a:solidFill>
                    <a:schemeClr val="tx1"/>
                  </a:solidFill>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2438400" y="2690515"/>
                <a:ext cx="1057404" cy="461665"/>
              </a:xfrm>
              <a:prstGeom prst="rect">
                <a:avLst/>
              </a:prstGeom>
              <a:blipFill rotWithShape="1">
                <a:blip r:embed="rId6"/>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3325573" y="3120777"/>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2" name="TextBox 21"/>
              <p:cNvSpPr txBox="1">
                <a:spLocks noRot="1" noChangeAspect="1" noMove="1" noResize="1" noEditPoints="1" noAdjustHandles="1" noChangeArrowheads="1" noChangeShapeType="1" noTextEdit="1"/>
              </p:cNvSpPr>
              <p:nvPr/>
            </p:nvSpPr>
            <p:spPr>
              <a:xfrm>
                <a:off x="3325573" y="3120777"/>
                <a:ext cx="484427" cy="461665"/>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911469" y="3886201"/>
                <a:ext cx="110395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oMath>
                  </m:oMathPara>
                </a14:m>
                <a:endParaRPr lang="en-GB" sz="2400" dirty="0">
                  <a:solidFill>
                    <a:schemeClr val="tx1"/>
                  </a:solidFill>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911469" y="3886201"/>
                <a:ext cx="1103957" cy="461665"/>
              </a:xfrm>
              <a:prstGeom prst="rect">
                <a:avLst/>
              </a:prstGeom>
              <a:blipFill rotWithShape="1">
                <a:blip r:embed="rId8"/>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Rectangle 1"/>
              <p:cNvSpPr/>
              <p:nvPr/>
            </p:nvSpPr>
            <p:spPr>
              <a:xfrm>
                <a:off x="1447800" y="4347865"/>
                <a:ext cx="1907766"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sSup>
                        <m:sSupPr>
                          <m:ctrlPr>
                            <a:rPr lang="en-US" sz="2400" i="1">
                              <a:latin typeface="Cambria Math"/>
                              <a:ea typeface="Cambria Math"/>
                            </a:rPr>
                          </m:ctrlPr>
                        </m:sSupPr>
                        <m:e>
                          <m:d>
                            <m:dPr>
                              <m:ctrlPr>
                                <a:rPr lang="en-US" sz="2400" i="1">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i="1">
                              <a:latin typeface="Cambria Math"/>
                              <a:ea typeface="Cambria Math"/>
                            </a:rPr>
                            <m:t>2</m:t>
                          </m:r>
                        </m:sup>
                      </m:sSup>
                    </m:oMath>
                  </m:oMathPara>
                </a14:m>
                <a:endParaRPr lang="en-GB" sz="2400" dirty="0"/>
              </a:p>
            </p:txBody>
          </p:sp>
        </mc:Choice>
        <mc:Fallback xmlns="">
          <p:sp>
            <p:nvSpPr>
              <p:cNvPr id="2" name="Rectangle 1"/>
              <p:cNvSpPr>
                <a:spLocks noRot="1" noChangeAspect="1" noMove="1" noResize="1" noEditPoints="1" noAdjustHandles="1" noChangeArrowheads="1" noChangeShapeType="1" noTextEdit="1"/>
              </p:cNvSpPr>
              <p:nvPr/>
            </p:nvSpPr>
            <p:spPr>
              <a:xfrm>
                <a:off x="1447800" y="4347865"/>
                <a:ext cx="1907766" cy="461665"/>
              </a:xfrm>
              <a:prstGeom prst="rect">
                <a:avLst/>
              </a:prstGeom>
              <a:blipFill rotWithShape="1">
                <a:blip r:embed="rId9"/>
                <a:stretch>
                  <a:fillRect b="-157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784680" y="3886200"/>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2784680" y="3886200"/>
                <a:ext cx="484427"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914400" y="5257800"/>
                <a:ext cx="1246560"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400" b="0" i="1" smtClean="0">
                              <a:latin typeface="Cambria Math"/>
                              <a:ea typeface="Cambria Math"/>
                            </a:rPr>
                          </m:ctrlPr>
                        </m:sSupPr>
                        <m:e>
                          <m:d>
                            <m:dPr>
                              <m:ctrlPr>
                                <a:rPr lang="en-US" sz="2400" i="1" smtClean="0">
                                  <a:latin typeface="Cambria Math"/>
                                  <a:ea typeface="Cambria Math"/>
                                </a:rPr>
                              </m:ctrlPr>
                            </m:dPr>
                            <m:e>
                              <m:r>
                                <a:rPr lang="en-US" sz="2400" i="1">
                                  <a:latin typeface="Cambria Math"/>
                                  <a:ea typeface="Cambria Math"/>
                                </a:rPr>
                                <m:t>𝛻𝛻</m:t>
                              </m:r>
                              <m:r>
                                <a:rPr lang="el-GR" sz="2400" i="1">
                                  <a:latin typeface="Cambria Math"/>
                                  <a:ea typeface="Cambria Math"/>
                                </a:rPr>
                                <m:t>𝜙</m:t>
                              </m:r>
                            </m:e>
                          </m:d>
                        </m:e>
                        <m:sup>
                          <m:r>
                            <a:rPr lang="en-US" sz="2400" b="0" i="1" smtClean="0">
                              <a:latin typeface="Cambria Math"/>
                              <a:ea typeface="Cambria Math"/>
                            </a:rPr>
                            <m:t>2</m:t>
                          </m:r>
                        </m:sup>
                      </m:sSup>
                    </m:oMath>
                  </m:oMathPara>
                </a14:m>
                <a:endParaRPr lang="en-GB" sz="2400" dirty="0">
                  <a:solidFill>
                    <a:schemeClr val="tx1"/>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914400" y="5257800"/>
                <a:ext cx="1246560" cy="461665"/>
              </a:xfrm>
              <a:prstGeom prst="rect">
                <a:avLst/>
              </a:prstGeom>
              <a:blipFill rotWithShape="1">
                <a:blip r:embed="rId11"/>
                <a:stretch>
                  <a:fillRect b="-1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TextBox 25"/>
              <p:cNvSpPr txBox="1"/>
              <p:nvPr/>
            </p:nvSpPr>
            <p:spPr>
              <a:xfrm>
                <a:off x="2059800" y="5548012"/>
                <a:ext cx="48442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a:ea typeface="Cambria Math"/>
                        </a:rPr>
                        <m:t>…</m:t>
                      </m:r>
                    </m:oMath>
                  </m:oMathPara>
                </a14:m>
                <a:endParaRPr lang="en-GB" sz="2400" dirty="0">
                  <a:solidFill>
                    <a:schemeClr val="tx1"/>
                  </a:solidFill>
                </a:endParaRPr>
              </a:p>
            </p:txBody>
          </p:sp>
        </mc:Choice>
        <mc:Fallback xmlns="">
          <p:sp>
            <p:nvSpPr>
              <p:cNvPr id="26" name="TextBox 25"/>
              <p:cNvSpPr txBox="1">
                <a:spLocks noRot="1" noChangeAspect="1" noMove="1" noResize="1" noEditPoints="1" noAdjustHandles="1" noChangeArrowheads="1" noChangeShapeType="1" noTextEdit="1"/>
              </p:cNvSpPr>
              <p:nvPr/>
            </p:nvSpPr>
            <p:spPr>
              <a:xfrm>
                <a:off x="2059800" y="5548012"/>
                <a:ext cx="484427" cy="461665"/>
              </a:xfrm>
              <a:prstGeom prst="rect">
                <a:avLst/>
              </a:prstGeom>
              <a:blipFill rotWithShape="1">
                <a:blip r:embed="rId12"/>
                <a:stretch>
                  <a:fillRect/>
                </a:stretch>
              </a:blipFill>
            </p:spPr>
            <p:txBody>
              <a:bodyPr/>
              <a:lstStyle/>
              <a:p>
                <a:r>
                  <a:rPr lang="en-GB">
                    <a:noFill/>
                  </a:rPr>
                  <a:t> </a:t>
                </a:r>
              </a:p>
            </p:txBody>
          </p:sp>
        </mc:Fallback>
      </mc:AlternateContent>
      <p:cxnSp>
        <p:nvCxnSpPr>
          <p:cNvPr id="9" name="Straight Connector 8"/>
          <p:cNvCxnSpPr/>
          <p:nvPr/>
        </p:nvCxnSpPr>
        <p:spPr>
          <a:xfrm>
            <a:off x="-609600" y="37338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85800" y="5105400"/>
            <a:ext cx="10896600" cy="0"/>
          </a:xfrm>
          <a:prstGeom prst="line">
            <a:avLst/>
          </a:prstGeom>
          <a:ln w="3175">
            <a:solidFill>
              <a:srgbClr val="A6A6A6">
                <a:alpha val="50196"/>
              </a:srgb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Rectangle 9"/>
              <p:cNvSpPr/>
              <p:nvPr/>
            </p:nvSpPr>
            <p:spPr>
              <a:xfrm>
                <a:off x="5029200" y="2895600"/>
                <a:ext cx="1186735"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latin typeface="Cambria Math"/>
                              <a:ea typeface="Cambria Math"/>
                            </a:rPr>
                          </m:ctrlPr>
                        </m:sSubPr>
                        <m:e>
                          <m:r>
                            <a:rPr lang="en-US" sz="2800" i="1">
                              <a:latin typeface="Cambria Math"/>
                              <a:ea typeface="Cambria Math"/>
                            </a:rPr>
                            <m:t>𝐺</m:t>
                          </m:r>
                        </m:e>
                        <m:sub>
                          <m:r>
                            <a:rPr lang="en-US" sz="2800" i="1">
                              <a:latin typeface="Cambria Math"/>
                              <a:ea typeface="Cambria Math"/>
                            </a:rPr>
                            <m:t>2</m:t>
                          </m:r>
                        </m:sub>
                      </m:sSub>
                      <m:d>
                        <m:dPr>
                          <m:ctrlPr>
                            <a:rPr lang="en-US" sz="2800" i="1">
                              <a:latin typeface="Cambria Math"/>
                              <a:ea typeface="Cambria Math"/>
                            </a:rPr>
                          </m:ctrlPr>
                        </m:dPr>
                        <m:e>
                          <m:r>
                            <a:rPr lang="en-US" sz="2800" i="1">
                              <a:latin typeface="Cambria Math"/>
                              <a:ea typeface="Cambria Math"/>
                            </a:rPr>
                            <m:t>𝑋</m:t>
                          </m:r>
                        </m:e>
                      </m:d>
                    </m:oMath>
                  </m:oMathPara>
                </a14:m>
                <a:endParaRPr lang="en-GB" sz="2800" dirty="0"/>
              </a:p>
            </p:txBody>
          </p:sp>
        </mc:Choice>
        <mc:Fallback xmlns="">
          <p:sp>
            <p:nvSpPr>
              <p:cNvPr id="10" name="Rectangle 9"/>
              <p:cNvSpPr>
                <a:spLocks noRot="1" noChangeAspect="1" noMove="1" noResize="1" noEditPoints="1" noAdjustHandles="1" noChangeArrowheads="1" noChangeShapeType="1" noTextEdit="1"/>
              </p:cNvSpPr>
              <p:nvPr/>
            </p:nvSpPr>
            <p:spPr>
              <a:xfrm>
                <a:off x="5029200" y="2895600"/>
                <a:ext cx="1186735" cy="523220"/>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6958427" y="2819400"/>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6958427" y="2819400"/>
                <a:ext cx="2261773" cy="523092"/>
              </a:xfrm>
              <a:prstGeom prst="rect">
                <a:avLst/>
              </a:prstGeom>
              <a:blipFill rotWithShape="1">
                <a:blip r:embed="rId14"/>
                <a:stretch>
                  <a:fillRect/>
                </a:stretch>
              </a:blipFill>
            </p:spPr>
            <p:txBody>
              <a:bodyPr/>
              <a:lstStyle/>
              <a:p>
                <a:r>
                  <a:rPr lang="en-GB">
                    <a:noFill/>
                  </a:rPr>
                  <a:t> </a:t>
                </a:r>
              </a:p>
            </p:txBody>
          </p:sp>
        </mc:Fallback>
      </mc:AlternateContent>
      <p:cxnSp>
        <p:nvCxnSpPr>
          <p:cNvPr id="12" name="Straight Arrow Connector 11"/>
          <p:cNvCxnSpPr/>
          <p:nvPr/>
        </p:nvCxnSpPr>
        <p:spPr>
          <a:xfrm>
            <a:off x="4191000" y="3124200"/>
            <a:ext cx="457200" cy="0"/>
          </a:xfrm>
          <a:prstGeom prst="straightConnector1">
            <a:avLst/>
          </a:prstGeom>
          <a:ln w="12700">
            <a:solidFill>
              <a:schemeClr val="bg1">
                <a:lumMod val="50000"/>
              </a:schemeClr>
            </a:solidFill>
            <a:tailEnd type="arrow" w="lg" len="lg"/>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4191000" y="4419600"/>
            <a:ext cx="457200" cy="0"/>
          </a:xfrm>
          <a:prstGeom prst="straightConnector1">
            <a:avLst/>
          </a:prstGeom>
          <a:ln w="12700">
            <a:solidFill>
              <a:schemeClr val="bg1">
                <a:lumMod val="50000"/>
              </a:schemeClr>
            </a:solidFill>
            <a:tailEnd type="arrow" w="lg" len="lg"/>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4191000" y="5638800"/>
            <a:ext cx="457200" cy="0"/>
          </a:xfrm>
          <a:prstGeom prst="straightConnector1">
            <a:avLst/>
          </a:prstGeom>
          <a:ln w="12700">
            <a:solidFill>
              <a:schemeClr val="bg1">
                <a:lumMod val="50000"/>
              </a:schemeClr>
            </a:solidFill>
            <a:tailEnd type="arrow"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4" name="Rectangle 33"/>
              <p:cNvSpPr/>
              <p:nvPr/>
            </p:nvSpPr>
            <p:spPr>
              <a:xfrm>
                <a:off x="5029200" y="4191000"/>
                <a:ext cx="1844351" cy="5232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latin typeface="Cambria Math"/>
                              <a:ea typeface="Cambria Math"/>
                            </a:rPr>
                          </m:ctrlPr>
                        </m:sSubPr>
                        <m:e>
                          <m:r>
                            <a:rPr lang="en-US" sz="2800" i="1">
                              <a:latin typeface="Cambria Math"/>
                              <a:ea typeface="Cambria Math"/>
                            </a:rPr>
                            <m:t>𝐺</m:t>
                          </m:r>
                        </m:e>
                        <m:sub>
                          <m:r>
                            <a:rPr lang="en-US" sz="2800" b="0" i="1" smtClean="0">
                              <a:latin typeface="Cambria Math"/>
                              <a:ea typeface="Cambria Math"/>
                            </a:rPr>
                            <m:t>3</m:t>
                          </m:r>
                        </m:sub>
                      </m:sSub>
                      <m:d>
                        <m:dPr>
                          <m:ctrlPr>
                            <a:rPr lang="en-US" sz="2800" i="1">
                              <a:latin typeface="Cambria Math"/>
                              <a:ea typeface="Cambria Math"/>
                            </a:rPr>
                          </m:ctrlPr>
                        </m:dPr>
                        <m:e>
                          <m:r>
                            <a:rPr lang="en-US" sz="2800" i="1">
                              <a:latin typeface="Cambria Math"/>
                              <a:ea typeface="Cambria Math"/>
                            </a:rPr>
                            <m:t>𝑋</m:t>
                          </m:r>
                        </m:e>
                      </m:d>
                      <m:sSup>
                        <m:sSupPr>
                          <m:ctrlPr>
                            <a:rPr lang="en-US" sz="2800" b="0" i="1" smtClean="0">
                              <a:latin typeface="Cambria Math"/>
                              <a:ea typeface="Cambria Math"/>
                            </a:rPr>
                          </m:ctrlPr>
                        </m:sSupPr>
                        <m:e>
                          <m:r>
                            <a:rPr lang="en-US" sz="2800" i="1">
                              <a:latin typeface="Cambria Math"/>
                              <a:ea typeface="Cambria Math"/>
                            </a:rPr>
                            <m:t>𝛻</m:t>
                          </m:r>
                        </m:e>
                        <m:sup>
                          <m:r>
                            <a:rPr lang="en-US" sz="2800" b="0" i="1" smtClean="0">
                              <a:latin typeface="Cambria Math"/>
                              <a:ea typeface="Cambria Math"/>
                            </a:rPr>
                            <m:t>2</m:t>
                          </m:r>
                        </m:sup>
                      </m:sSup>
                      <m:r>
                        <a:rPr lang="el-GR" sz="2800" i="1">
                          <a:latin typeface="Cambria Math"/>
                          <a:ea typeface="Cambria Math"/>
                        </a:rPr>
                        <m:t>𝜙</m:t>
                      </m:r>
                    </m:oMath>
                  </m:oMathPara>
                </a14:m>
                <a:endParaRPr lang="en-GB" sz="2800" dirty="0"/>
              </a:p>
            </p:txBody>
          </p:sp>
        </mc:Choice>
        <mc:Fallback xmlns="">
          <p:sp>
            <p:nvSpPr>
              <p:cNvPr id="34" name="Rectangle 33"/>
              <p:cNvSpPr>
                <a:spLocks noRot="1" noChangeAspect="1" noMove="1" noResize="1" noEditPoints="1" noAdjustHandles="1" noChangeArrowheads="1" noChangeShapeType="1" noTextEdit="1"/>
              </p:cNvSpPr>
              <p:nvPr/>
            </p:nvSpPr>
            <p:spPr>
              <a:xfrm>
                <a:off x="5029200" y="4191000"/>
                <a:ext cx="1844351" cy="523220"/>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5" name="Rectangle 34"/>
              <p:cNvSpPr/>
              <p:nvPr/>
            </p:nvSpPr>
            <p:spPr>
              <a:xfrm>
                <a:off x="5029200" y="5420380"/>
                <a:ext cx="2573397" cy="55079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smtClean="0">
                              <a:latin typeface="Cambria Math"/>
                              <a:ea typeface="Cambria Math"/>
                            </a:rPr>
                          </m:ctrlPr>
                        </m:sSubPr>
                        <m:e>
                          <m:r>
                            <a:rPr lang="en-US" sz="2800" i="1">
                              <a:latin typeface="Cambria Math"/>
                              <a:ea typeface="Cambria Math"/>
                            </a:rPr>
                            <m:t>𝐺</m:t>
                          </m:r>
                        </m:e>
                        <m:sub>
                          <m:r>
                            <a:rPr lang="en-US" sz="2800" b="0" i="1" smtClean="0">
                              <a:latin typeface="Cambria Math"/>
                              <a:ea typeface="Cambria Math"/>
                            </a:rPr>
                            <m:t>4,</m:t>
                          </m:r>
                          <m:r>
                            <a:rPr lang="en-US" sz="2800" b="0" i="1" smtClean="0">
                              <a:latin typeface="Cambria Math"/>
                              <a:ea typeface="Cambria Math"/>
                            </a:rPr>
                            <m:t>𝑋</m:t>
                          </m:r>
                        </m:sub>
                      </m:sSub>
                      <m:d>
                        <m:dPr>
                          <m:ctrlPr>
                            <a:rPr lang="en-US" sz="2800" i="1">
                              <a:latin typeface="Cambria Math"/>
                              <a:ea typeface="Cambria Math"/>
                            </a:rPr>
                          </m:ctrlPr>
                        </m:dPr>
                        <m:e>
                          <m:r>
                            <a:rPr lang="en-US" sz="2800" i="1">
                              <a:latin typeface="Cambria Math"/>
                              <a:ea typeface="Cambria Math"/>
                            </a:rPr>
                            <m:t>𝑋</m:t>
                          </m:r>
                        </m:e>
                      </m:d>
                      <m:sSup>
                        <m:sSupPr>
                          <m:ctrlPr>
                            <a:rPr lang="en-US" sz="2800" i="1">
                              <a:latin typeface="Cambria Math"/>
                              <a:ea typeface="Cambria Math"/>
                            </a:rPr>
                          </m:ctrlPr>
                        </m:sSupPr>
                        <m:e>
                          <m:d>
                            <m:dPr>
                              <m:ctrlPr>
                                <a:rPr lang="en-US" sz="2800" i="1">
                                  <a:latin typeface="Cambria Math"/>
                                  <a:ea typeface="Cambria Math"/>
                                </a:rPr>
                              </m:ctrlPr>
                            </m:dPr>
                            <m:e>
                              <m:r>
                                <a:rPr lang="en-US" sz="2800" i="1">
                                  <a:latin typeface="Cambria Math"/>
                                  <a:ea typeface="Cambria Math"/>
                                </a:rPr>
                                <m:t>𝛻𝛻</m:t>
                              </m:r>
                              <m:r>
                                <a:rPr lang="el-GR" sz="2800" i="1">
                                  <a:latin typeface="Cambria Math"/>
                                  <a:ea typeface="Cambria Math"/>
                                </a:rPr>
                                <m:t>𝜙</m:t>
                              </m:r>
                            </m:e>
                          </m:d>
                        </m:e>
                        <m:sup>
                          <m:r>
                            <a:rPr lang="en-US" sz="2800" i="1">
                              <a:latin typeface="Cambria Math"/>
                              <a:ea typeface="Cambria Math"/>
                            </a:rPr>
                            <m:t>2</m:t>
                          </m:r>
                        </m:sup>
                      </m:sSup>
                    </m:oMath>
                  </m:oMathPara>
                </a14:m>
                <a:endParaRPr lang="en-GB" sz="2800" dirty="0"/>
              </a:p>
            </p:txBody>
          </p:sp>
        </mc:Choice>
        <mc:Fallback xmlns="">
          <p:sp>
            <p:nvSpPr>
              <p:cNvPr id="35" name="Rectangle 34"/>
              <p:cNvSpPr>
                <a:spLocks noRot="1" noChangeAspect="1" noMove="1" noResize="1" noEditPoints="1" noAdjustHandles="1" noChangeArrowheads="1" noChangeShapeType="1" noTextEdit="1"/>
              </p:cNvSpPr>
              <p:nvPr/>
            </p:nvSpPr>
            <p:spPr>
              <a:xfrm>
                <a:off x="5029200" y="5420380"/>
                <a:ext cx="2573397" cy="550792"/>
              </a:xfrm>
              <a:prstGeom prst="rect">
                <a:avLst/>
              </a:prstGeom>
              <a:blipFill rotWithShape="1">
                <a:blip r:embed="rId16"/>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3683800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2600" y="2013488"/>
            <a:ext cx="4959824" cy="1104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2031"/>
          <a:stretch/>
        </p:blipFill>
        <p:spPr bwMode="auto">
          <a:xfrm>
            <a:off x="9677400" y="4842542"/>
            <a:ext cx="1225455"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0279"/>
          <a:stretch/>
        </p:blipFill>
        <p:spPr bwMode="auto">
          <a:xfrm>
            <a:off x="9213376" y="3775747"/>
            <a:ext cx="3054824"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795630" y="675255"/>
            <a:ext cx="341407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Positivity in </a:t>
            </a:r>
            <a:r>
              <a:rPr lang="en-US" sz="2500" dirty="0" err="1" smtClean="0">
                <a:solidFill>
                  <a:schemeClr val="tx1">
                    <a:lumMod val="75000"/>
                    <a:lumOff val="25000"/>
                  </a:schemeClr>
                </a:solidFill>
                <a:latin typeface="Malgun Gothic" panose="020B0503020000020004" pitchFamily="34" charset="-127"/>
                <a:ea typeface="Malgun Gothic" panose="020B0503020000020004" pitchFamily="34" charset="-127"/>
              </a:rPr>
              <a:t>Horndeski</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9" name="TextBox 8"/>
              <p:cNvSpPr txBox="1"/>
              <p:nvPr/>
            </p:nvSpPr>
            <p:spPr>
              <a:xfrm>
                <a:off x="601146" y="1371600"/>
                <a:ext cx="3513654"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a:ea typeface="Cambria Math"/>
                        </a:rPr>
                        <m:t>ℒ</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ℒ</m:t>
                          </m:r>
                        </m:e>
                        <m:sub>
                          <m:r>
                            <a:rPr lang="en-US" sz="2400" b="0" i="1" smtClean="0">
                              <a:latin typeface="Cambria Math"/>
                              <a:ea typeface="Cambria Math"/>
                            </a:rPr>
                            <m:t>𝐺𝑅</m:t>
                          </m:r>
                        </m:sub>
                      </m:sSub>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ℒ</m:t>
                          </m:r>
                        </m:e>
                        <m:sub>
                          <m:r>
                            <m:rPr>
                              <m:sty m:val="p"/>
                            </m:rPr>
                            <a:rPr lang="en-US" sz="2400" b="0" i="0" smtClean="0">
                              <a:latin typeface="Cambria Math"/>
                              <a:ea typeface="Cambria Math"/>
                            </a:rPr>
                            <m:t>Scalar</m:t>
                          </m:r>
                          <m:r>
                            <a:rPr lang="en-US" sz="2400" b="0" i="1" smtClean="0">
                              <a:latin typeface="Cambria Math"/>
                              <a:ea typeface="Cambria Math"/>
                            </a:rPr>
                            <m:t>−</m:t>
                          </m:r>
                          <m:r>
                            <m:rPr>
                              <m:sty m:val="p"/>
                            </m:rPr>
                            <a:rPr lang="en-US" sz="2400" b="0" i="0" smtClean="0">
                              <a:latin typeface="Cambria Math"/>
                              <a:ea typeface="Cambria Math"/>
                            </a:rPr>
                            <m:t>Tensor</m:t>
                          </m:r>
                        </m:sub>
                      </m:sSub>
                    </m:oMath>
                  </m:oMathPara>
                </a14:m>
                <a:endParaRPr lang="en-GB" sz="2400" dirty="0"/>
              </a:p>
            </p:txBody>
          </p:sp>
        </mc:Choice>
        <mc:Fallback xmlns="">
          <p:sp>
            <p:nvSpPr>
              <p:cNvPr id="9" name="TextBox 8"/>
              <p:cNvSpPr txBox="1">
                <a:spLocks noRot="1" noChangeAspect="1" noMove="1" noResize="1" noEditPoints="1" noAdjustHandles="1" noChangeArrowheads="1" noChangeShapeType="1" noTextEdit="1"/>
              </p:cNvSpPr>
              <p:nvPr/>
            </p:nvSpPr>
            <p:spPr>
              <a:xfrm>
                <a:off x="601146" y="1371600"/>
                <a:ext cx="3513654" cy="461665"/>
              </a:xfrm>
              <a:prstGeom prst="rect">
                <a:avLst/>
              </a:prstGeom>
              <a:blipFill rotWithShape="1">
                <a:blip r:embed="rId4"/>
                <a:stretch>
                  <a:fillRect b="-2632"/>
                </a:stretch>
              </a:blipFill>
            </p:spPr>
            <p:txBody>
              <a:bodyPr/>
              <a:lstStyle/>
              <a:p>
                <a:r>
                  <a:rPr lang="en-GB">
                    <a:noFill/>
                  </a:rPr>
                  <a:t> </a:t>
                </a:r>
              </a:p>
            </p:txBody>
          </p:sp>
        </mc:Fallback>
      </mc:AlternateContent>
      <p:sp>
        <p:nvSpPr>
          <p:cNvPr id="8" name="Rectangle 7"/>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39488658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2600" y="2013488"/>
            <a:ext cx="4959824" cy="1104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2031"/>
          <a:stretch/>
        </p:blipFill>
        <p:spPr bwMode="auto">
          <a:xfrm>
            <a:off x="9677400" y="4842542"/>
            <a:ext cx="1225455"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0279"/>
          <a:stretch/>
        </p:blipFill>
        <p:spPr bwMode="auto">
          <a:xfrm>
            <a:off x="9213376" y="3775747"/>
            <a:ext cx="3054824"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795630" y="675255"/>
            <a:ext cx="341407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Positivity in </a:t>
            </a:r>
            <a:r>
              <a:rPr lang="en-US" sz="2500" dirty="0" err="1" smtClean="0">
                <a:solidFill>
                  <a:schemeClr val="tx1">
                    <a:lumMod val="75000"/>
                    <a:lumOff val="25000"/>
                  </a:schemeClr>
                </a:solidFill>
                <a:latin typeface="Malgun Gothic" panose="020B0503020000020004" pitchFamily="34" charset="-127"/>
                <a:ea typeface="Malgun Gothic" panose="020B0503020000020004" pitchFamily="34" charset="-127"/>
              </a:rPr>
              <a:t>Horndeski</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5" name="TextBox 4"/>
              <p:cNvSpPr txBox="1"/>
              <p:nvPr/>
            </p:nvSpPr>
            <p:spPr>
              <a:xfrm>
                <a:off x="6172200" y="626561"/>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6172200" y="626561"/>
                <a:ext cx="2261773" cy="52309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601146" y="1371600"/>
                <a:ext cx="6254982" cy="48532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a:ea typeface="Cambria Math"/>
                        </a:rPr>
                        <m:t>ℒ</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ℒ</m:t>
                          </m:r>
                        </m:e>
                        <m:sub>
                          <m:r>
                            <a:rPr lang="en-US" sz="2400" b="0" i="1" smtClean="0">
                              <a:latin typeface="Cambria Math"/>
                              <a:ea typeface="Cambria Math"/>
                            </a:rPr>
                            <m:t>𝐺𝑅</m:t>
                          </m:r>
                        </m:sub>
                      </m:sSub>
                      <m:r>
                        <a:rPr lang="en-US" sz="2400" b="0" i="1" smtClean="0">
                          <a:latin typeface="Cambria Math"/>
                          <a:ea typeface="Cambria Math"/>
                        </a:rPr>
                        <m:t>+</m:t>
                      </m:r>
                      <m:sSub>
                        <m:sSubPr>
                          <m:ctrlPr>
                            <a:rPr lang="en-US" sz="2400" i="1">
                              <a:latin typeface="Cambria Math"/>
                              <a:ea typeface="Cambria Math"/>
                            </a:rPr>
                          </m:ctrlPr>
                        </m:sSubPr>
                        <m:e>
                          <m:r>
                            <a:rPr lang="en-US" sz="2400" i="1">
                              <a:latin typeface="Cambria Math"/>
                              <a:ea typeface="Cambria Math"/>
                            </a:rPr>
                            <m:t>𝐺</m:t>
                          </m:r>
                        </m:e>
                        <m:sub>
                          <m:r>
                            <a:rPr lang="en-US" sz="2400" i="1">
                              <a:latin typeface="Cambria Math"/>
                              <a:ea typeface="Cambria Math"/>
                            </a:rPr>
                            <m:t>4</m:t>
                          </m:r>
                        </m:sub>
                      </m:sSub>
                      <m:d>
                        <m:dPr>
                          <m:ctrlPr>
                            <a:rPr lang="en-US" sz="2400" i="1">
                              <a:latin typeface="Cambria Math"/>
                              <a:ea typeface="Cambria Math"/>
                            </a:rPr>
                          </m:ctrlPr>
                        </m:dPr>
                        <m:e>
                          <m:r>
                            <a:rPr lang="en-US" sz="2400" i="1">
                              <a:latin typeface="Cambria Math"/>
                              <a:ea typeface="Cambria Math"/>
                            </a:rPr>
                            <m:t>𝑋</m:t>
                          </m:r>
                        </m:e>
                      </m:d>
                      <m:r>
                        <a:rPr lang="en-US" sz="2400" i="1">
                          <a:latin typeface="Cambria Math"/>
                          <a:ea typeface="Cambria Math"/>
                        </a:rPr>
                        <m:t>𝑅</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2</m:t>
                          </m:r>
                        </m:sub>
                      </m:sSub>
                      <m:d>
                        <m:dPr>
                          <m:ctrlPr>
                            <a:rPr lang="en-US" sz="2400" b="0" i="1" smtClean="0">
                              <a:latin typeface="Cambria Math"/>
                              <a:ea typeface="Cambria Math"/>
                            </a:rPr>
                          </m:ctrlPr>
                        </m:dPr>
                        <m:e>
                          <m:r>
                            <a:rPr lang="en-US" sz="2400" b="0" i="1" smtClean="0">
                              <a:latin typeface="Cambria Math"/>
                              <a:ea typeface="Cambria Math"/>
                            </a:rPr>
                            <m:t>𝑋</m:t>
                          </m:r>
                        </m:e>
                      </m:d>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4,</m:t>
                          </m:r>
                          <m:r>
                            <a:rPr lang="en-US" sz="2400" b="0" i="1" smtClean="0">
                              <a:latin typeface="Cambria Math"/>
                              <a:ea typeface="Cambria Math"/>
                            </a:rPr>
                            <m:t>𝑋</m:t>
                          </m:r>
                        </m:sub>
                      </m:sSub>
                      <m:r>
                        <a:rPr lang="en-US" sz="2400" b="0" i="1" smtClean="0">
                          <a:latin typeface="Cambria Math"/>
                          <a:ea typeface="Cambria Math"/>
                        </a:rPr>
                        <m:t>(</m:t>
                      </m:r>
                      <m:r>
                        <a:rPr lang="en-US" sz="2400" b="0" i="1" smtClean="0">
                          <a:latin typeface="Cambria Math"/>
                          <a:ea typeface="Cambria Math"/>
                        </a:rPr>
                        <m:t>𝑋</m:t>
                      </m:r>
                      <m:r>
                        <a:rPr lang="en-US" sz="2400" b="0" i="1" smtClean="0">
                          <a:latin typeface="Cambria Math"/>
                          <a:ea typeface="Cambria Math"/>
                        </a:rPr>
                        <m:t>) </m:t>
                      </m:r>
                      <m:sSup>
                        <m:sSupPr>
                          <m:ctrlPr>
                            <a:rPr lang="en-US" sz="2400" b="0" i="1" smtClean="0">
                              <a:latin typeface="Cambria Math"/>
                              <a:ea typeface="Cambria Math"/>
                            </a:rPr>
                          </m:ctrlPr>
                        </m:sSupPr>
                        <m:e>
                          <m:r>
                            <a:rPr lang="en-US" sz="2400" b="0" i="1" smtClean="0">
                              <a:latin typeface="Cambria Math"/>
                              <a:ea typeface="Cambria Math"/>
                            </a:rPr>
                            <m:t>(</m:t>
                          </m:r>
                          <m:r>
                            <a:rPr lang="en-US" sz="2400" i="1" smtClean="0">
                              <a:latin typeface="Cambria Math"/>
                              <a:ea typeface="Cambria Math"/>
                            </a:rPr>
                            <m:t>𝛻𝛻</m:t>
                          </m:r>
                          <m:r>
                            <a:rPr lang="el-GR" sz="2400" i="1">
                              <a:latin typeface="Cambria Math"/>
                              <a:ea typeface="Cambria Math"/>
                            </a:rPr>
                            <m:t>𝜙</m:t>
                          </m:r>
                          <m:r>
                            <a:rPr lang="en-US" sz="2400" b="0" i="1" smtClean="0">
                              <a:latin typeface="Cambria Math"/>
                              <a:ea typeface="Cambria Math"/>
                            </a:rPr>
                            <m:t>)</m:t>
                          </m:r>
                        </m:e>
                        <m:sup>
                          <m:r>
                            <a:rPr lang="en-US" sz="2400" b="0" i="1" smtClean="0">
                              <a:latin typeface="Cambria Math"/>
                              <a:ea typeface="Cambria Math"/>
                            </a:rPr>
                            <m:t>2</m:t>
                          </m:r>
                        </m:sup>
                      </m:sSup>
                    </m:oMath>
                  </m:oMathPara>
                </a14:m>
                <a:endParaRPr lang="en-GB" sz="2400" dirty="0"/>
              </a:p>
            </p:txBody>
          </p:sp>
        </mc:Choice>
        <mc:Fallback xmlns="">
          <p:sp>
            <p:nvSpPr>
              <p:cNvPr id="10" name="TextBox 9"/>
              <p:cNvSpPr txBox="1">
                <a:spLocks noRot="1" noChangeAspect="1" noMove="1" noResize="1" noEditPoints="1" noAdjustHandles="1" noChangeArrowheads="1" noChangeShapeType="1" noTextEdit="1"/>
              </p:cNvSpPr>
              <p:nvPr/>
            </p:nvSpPr>
            <p:spPr>
              <a:xfrm>
                <a:off x="601146" y="1371600"/>
                <a:ext cx="6254982" cy="485326"/>
              </a:xfrm>
              <a:prstGeom prst="rect">
                <a:avLst/>
              </a:prstGeom>
              <a:blipFill rotWithShape="1">
                <a:blip r:embed="rId5"/>
                <a:stretch>
                  <a:fillRect b="-13750"/>
                </a:stretch>
              </a:blipFill>
            </p:spPr>
            <p:txBody>
              <a:bodyPr/>
              <a:lstStyle/>
              <a:p>
                <a:r>
                  <a:rPr lang="en-GB">
                    <a:noFill/>
                  </a:rPr>
                  <a:t> </a:t>
                </a:r>
              </a:p>
            </p:txBody>
          </p:sp>
        </mc:Fallback>
      </mc:AlternateContent>
      <p:sp>
        <p:nvSpPr>
          <p:cNvPr id="9" name="Rectangle 8"/>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
        <p:nvSpPr>
          <p:cNvPr id="2" name="Rectangle 1"/>
          <p:cNvSpPr/>
          <p:nvPr/>
        </p:nvSpPr>
        <p:spPr>
          <a:xfrm>
            <a:off x="1219200" y="1366613"/>
            <a:ext cx="914400" cy="4853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293519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2600" y="2013488"/>
            <a:ext cx="4959824" cy="1104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2031"/>
          <a:stretch/>
        </p:blipFill>
        <p:spPr bwMode="auto">
          <a:xfrm>
            <a:off x="9677400" y="4842542"/>
            <a:ext cx="1225455"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0279"/>
          <a:stretch/>
        </p:blipFill>
        <p:spPr bwMode="auto">
          <a:xfrm>
            <a:off x="9213376" y="3775747"/>
            <a:ext cx="3054824"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795630" y="675255"/>
            <a:ext cx="341407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Positivity in </a:t>
            </a:r>
            <a:r>
              <a:rPr lang="en-US" sz="2500" dirty="0" err="1" smtClean="0">
                <a:solidFill>
                  <a:schemeClr val="tx1">
                    <a:lumMod val="75000"/>
                    <a:lumOff val="25000"/>
                  </a:schemeClr>
                </a:solidFill>
                <a:latin typeface="Malgun Gothic" panose="020B0503020000020004" pitchFamily="34" charset="-127"/>
                <a:ea typeface="Malgun Gothic" panose="020B0503020000020004" pitchFamily="34" charset="-127"/>
              </a:rPr>
              <a:t>Horndeski</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9" name="Left Brace 8"/>
          <p:cNvSpPr/>
          <p:nvPr/>
        </p:nvSpPr>
        <p:spPr>
          <a:xfrm rot="16200000">
            <a:off x="4220627" y="-285557"/>
            <a:ext cx="268808" cy="4553773"/>
          </a:xfrm>
          <a:prstGeom prst="leftBrace">
            <a:avLst>
              <a:gd name="adj1" fmla="val 23684"/>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 name="TextBox 9"/>
          <p:cNvSpPr txBox="1"/>
          <p:nvPr/>
        </p:nvSpPr>
        <p:spPr>
          <a:xfrm>
            <a:off x="2971800" y="2114066"/>
            <a:ext cx="2879891" cy="369332"/>
          </a:xfrm>
          <a:prstGeom prst="rect">
            <a:avLst/>
          </a:prstGeom>
          <a:noFill/>
          <a:ln>
            <a:noFill/>
          </a:ln>
        </p:spPr>
        <p:txBody>
          <a:bodyPr wrap="none" rtlCol="0">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Part of ``</a:t>
            </a:r>
            <a:r>
              <a:rPr lang="en-US" dirty="0" err="1" smtClean="0">
                <a:solidFill>
                  <a:schemeClr val="bg1">
                    <a:lumMod val="50000"/>
                  </a:schemeClr>
                </a:solidFill>
                <a:latin typeface="Malgun Gothic" panose="020B0503020000020004" pitchFamily="34" charset="-127"/>
                <a:ea typeface="Malgun Gothic" panose="020B0503020000020004" pitchFamily="34" charset="-127"/>
              </a:rPr>
              <a:t>Horndeski</a:t>
            </a:r>
            <a:r>
              <a:rPr lang="en-US" dirty="0" smtClean="0">
                <a:solidFill>
                  <a:schemeClr val="bg1">
                    <a:lumMod val="50000"/>
                  </a:schemeClr>
                </a:solidFill>
                <a:latin typeface="Malgun Gothic" panose="020B0503020000020004" pitchFamily="34" charset="-127"/>
                <a:ea typeface="Malgun Gothic" panose="020B0503020000020004" pitchFamily="34" charset="-127"/>
              </a:rPr>
              <a:t>’’ class </a:t>
            </a:r>
            <a:endParaRPr lang="en-GB" dirty="0">
              <a:solidFill>
                <a:schemeClr val="bg1">
                  <a:lumMod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13" name="TextBox 12"/>
              <p:cNvSpPr txBox="1"/>
              <p:nvPr/>
            </p:nvSpPr>
            <p:spPr>
              <a:xfrm>
                <a:off x="6172200" y="626561"/>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6172200" y="626561"/>
                <a:ext cx="2261773" cy="52309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601146" y="1371600"/>
                <a:ext cx="6254982" cy="48532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a:ea typeface="Cambria Math"/>
                        </a:rPr>
                        <m:t>ℒ</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ℒ</m:t>
                          </m:r>
                        </m:e>
                        <m:sub>
                          <m:r>
                            <a:rPr lang="en-US" sz="2400" b="0" i="1" smtClean="0">
                              <a:latin typeface="Cambria Math"/>
                              <a:ea typeface="Cambria Math"/>
                            </a:rPr>
                            <m:t>𝐺𝑅</m:t>
                          </m:r>
                        </m:sub>
                      </m:sSub>
                      <m:r>
                        <a:rPr lang="en-US" sz="2400" b="0" i="1" smtClean="0">
                          <a:latin typeface="Cambria Math"/>
                          <a:ea typeface="Cambria Math"/>
                        </a:rPr>
                        <m:t>+</m:t>
                      </m:r>
                      <m:sSub>
                        <m:sSubPr>
                          <m:ctrlPr>
                            <a:rPr lang="en-US" sz="2400" i="1">
                              <a:latin typeface="Cambria Math"/>
                              <a:ea typeface="Cambria Math"/>
                            </a:rPr>
                          </m:ctrlPr>
                        </m:sSubPr>
                        <m:e>
                          <m:r>
                            <a:rPr lang="en-US" sz="2400" i="1">
                              <a:latin typeface="Cambria Math"/>
                              <a:ea typeface="Cambria Math"/>
                            </a:rPr>
                            <m:t>𝐺</m:t>
                          </m:r>
                        </m:e>
                        <m:sub>
                          <m:r>
                            <a:rPr lang="en-US" sz="2400" i="1">
                              <a:latin typeface="Cambria Math"/>
                              <a:ea typeface="Cambria Math"/>
                            </a:rPr>
                            <m:t>4</m:t>
                          </m:r>
                        </m:sub>
                      </m:sSub>
                      <m:d>
                        <m:dPr>
                          <m:ctrlPr>
                            <a:rPr lang="en-US" sz="2400" i="1">
                              <a:latin typeface="Cambria Math"/>
                              <a:ea typeface="Cambria Math"/>
                            </a:rPr>
                          </m:ctrlPr>
                        </m:dPr>
                        <m:e>
                          <m:r>
                            <a:rPr lang="en-US" sz="2400" i="1">
                              <a:latin typeface="Cambria Math"/>
                              <a:ea typeface="Cambria Math"/>
                            </a:rPr>
                            <m:t>𝑋</m:t>
                          </m:r>
                        </m:e>
                      </m:d>
                      <m:r>
                        <a:rPr lang="en-US" sz="2400" i="1">
                          <a:latin typeface="Cambria Math"/>
                          <a:ea typeface="Cambria Math"/>
                        </a:rPr>
                        <m:t>𝑅</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2</m:t>
                          </m:r>
                        </m:sub>
                      </m:sSub>
                      <m:d>
                        <m:dPr>
                          <m:ctrlPr>
                            <a:rPr lang="en-US" sz="2400" b="0" i="1" smtClean="0">
                              <a:latin typeface="Cambria Math"/>
                              <a:ea typeface="Cambria Math"/>
                            </a:rPr>
                          </m:ctrlPr>
                        </m:dPr>
                        <m:e>
                          <m:r>
                            <a:rPr lang="en-US" sz="2400" b="0" i="1" smtClean="0">
                              <a:latin typeface="Cambria Math"/>
                              <a:ea typeface="Cambria Math"/>
                            </a:rPr>
                            <m:t>𝑋</m:t>
                          </m:r>
                        </m:e>
                      </m:d>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4,</m:t>
                          </m:r>
                          <m:r>
                            <a:rPr lang="en-US" sz="2400" b="0" i="1" smtClean="0">
                              <a:latin typeface="Cambria Math"/>
                              <a:ea typeface="Cambria Math"/>
                            </a:rPr>
                            <m:t>𝑋</m:t>
                          </m:r>
                        </m:sub>
                      </m:sSub>
                      <m:r>
                        <a:rPr lang="en-US" sz="2400" b="0" i="1" smtClean="0">
                          <a:latin typeface="Cambria Math"/>
                          <a:ea typeface="Cambria Math"/>
                        </a:rPr>
                        <m:t>(</m:t>
                      </m:r>
                      <m:r>
                        <a:rPr lang="en-US" sz="2400" b="0" i="1" smtClean="0">
                          <a:latin typeface="Cambria Math"/>
                          <a:ea typeface="Cambria Math"/>
                        </a:rPr>
                        <m:t>𝑋</m:t>
                      </m:r>
                      <m:r>
                        <a:rPr lang="en-US" sz="2400" b="0" i="1" smtClean="0">
                          <a:latin typeface="Cambria Math"/>
                          <a:ea typeface="Cambria Math"/>
                        </a:rPr>
                        <m:t>) </m:t>
                      </m:r>
                      <m:sSup>
                        <m:sSupPr>
                          <m:ctrlPr>
                            <a:rPr lang="en-US" sz="2400" b="0" i="1" smtClean="0">
                              <a:latin typeface="Cambria Math"/>
                              <a:ea typeface="Cambria Math"/>
                            </a:rPr>
                          </m:ctrlPr>
                        </m:sSupPr>
                        <m:e>
                          <m:r>
                            <a:rPr lang="en-US" sz="2400" b="0" i="1" smtClean="0">
                              <a:latin typeface="Cambria Math"/>
                              <a:ea typeface="Cambria Math"/>
                            </a:rPr>
                            <m:t>(</m:t>
                          </m:r>
                          <m:r>
                            <a:rPr lang="en-US" sz="2400" i="1" smtClean="0">
                              <a:latin typeface="Cambria Math"/>
                              <a:ea typeface="Cambria Math"/>
                            </a:rPr>
                            <m:t>𝛻𝛻</m:t>
                          </m:r>
                          <m:r>
                            <a:rPr lang="el-GR" sz="2400" i="1">
                              <a:latin typeface="Cambria Math"/>
                              <a:ea typeface="Cambria Math"/>
                            </a:rPr>
                            <m:t>𝜙</m:t>
                          </m:r>
                          <m:r>
                            <a:rPr lang="en-US" sz="2400" b="0" i="1" smtClean="0">
                              <a:latin typeface="Cambria Math"/>
                              <a:ea typeface="Cambria Math"/>
                            </a:rPr>
                            <m:t>)</m:t>
                          </m:r>
                        </m:e>
                        <m:sup>
                          <m:r>
                            <a:rPr lang="en-US" sz="2400" b="0" i="1" smtClean="0">
                              <a:latin typeface="Cambria Math"/>
                              <a:ea typeface="Cambria Math"/>
                            </a:rPr>
                            <m:t>2</m:t>
                          </m:r>
                        </m:sup>
                      </m:sSup>
                    </m:oMath>
                  </m:oMathPara>
                </a14:m>
                <a:endParaRPr lang="en-GB" sz="2400" dirty="0"/>
              </a:p>
            </p:txBody>
          </p:sp>
        </mc:Choice>
        <mc:Fallback xmlns="">
          <p:sp>
            <p:nvSpPr>
              <p:cNvPr id="14" name="TextBox 13"/>
              <p:cNvSpPr txBox="1">
                <a:spLocks noRot="1" noChangeAspect="1" noMove="1" noResize="1" noEditPoints="1" noAdjustHandles="1" noChangeArrowheads="1" noChangeShapeType="1" noTextEdit="1"/>
              </p:cNvSpPr>
              <p:nvPr/>
            </p:nvSpPr>
            <p:spPr>
              <a:xfrm>
                <a:off x="601146" y="1371600"/>
                <a:ext cx="6254982" cy="485326"/>
              </a:xfrm>
              <a:prstGeom prst="rect">
                <a:avLst/>
              </a:prstGeom>
              <a:blipFill rotWithShape="1">
                <a:blip r:embed="rId5"/>
                <a:stretch>
                  <a:fillRect b="-13750"/>
                </a:stretch>
              </a:blipFill>
            </p:spPr>
            <p:txBody>
              <a:bodyPr/>
              <a:lstStyle/>
              <a:p>
                <a:r>
                  <a:rPr lang="en-GB">
                    <a:noFill/>
                  </a:rPr>
                  <a:t> </a:t>
                </a:r>
              </a:p>
            </p:txBody>
          </p:sp>
        </mc:Fallback>
      </mc:AlternateContent>
      <p:sp>
        <p:nvSpPr>
          <p:cNvPr id="11" name="Rectangle 10"/>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
        <p:nvSpPr>
          <p:cNvPr id="15" name="Rectangle 14"/>
          <p:cNvSpPr/>
          <p:nvPr/>
        </p:nvSpPr>
        <p:spPr>
          <a:xfrm>
            <a:off x="1219200" y="1366613"/>
            <a:ext cx="914400" cy="4853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9546892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2600" y="2013488"/>
            <a:ext cx="4959824" cy="1104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2031"/>
          <a:stretch/>
        </p:blipFill>
        <p:spPr bwMode="auto">
          <a:xfrm>
            <a:off x="9677400" y="4842542"/>
            <a:ext cx="1225455"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0" name="Group 19"/>
          <p:cNvGrpSpPr/>
          <p:nvPr/>
        </p:nvGrpSpPr>
        <p:grpSpPr>
          <a:xfrm>
            <a:off x="964343" y="2622096"/>
            <a:ext cx="1746713" cy="1506056"/>
            <a:chOff x="381000" y="1177713"/>
            <a:chExt cx="2164023" cy="2092456"/>
          </a:xfrm>
        </p:grpSpPr>
        <p:pic>
          <p:nvPicPr>
            <p:cNvPr id="21" name="Picture 7" descr="https://upload.wikimedia.org/wikipedia/commons/thumb/7/75/Mandelstam.svg/298px-Mandelstam.sv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26" name="TextBox 25"/>
              <p:cNvSpPr txBox="1"/>
              <p:nvPr/>
            </p:nvSpPr>
            <p:spPr>
              <a:xfrm>
                <a:off x="838200" y="37005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6" name="TextBox 25"/>
              <p:cNvSpPr txBox="1">
                <a:spLocks noRot="1" noChangeAspect="1" noMove="1" noResize="1" noEditPoints="1" noAdjustHandles="1" noChangeArrowheads="1" noChangeShapeType="1" noTextEdit="1"/>
              </p:cNvSpPr>
              <p:nvPr/>
            </p:nvSpPr>
            <p:spPr>
              <a:xfrm>
                <a:off x="838200" y="3700564"/>
                <a:ext cx="401072" cy="369332"/>
              </a:xfrm>
              <a:prstGeom prst="rect">
                <a:avLst/>
              </a:prstGeom>
              <a:blipFill rotWithShape="1">
                <a:blip r:embed="rId5"/>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818128" y="26220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7" name="TextBox 26"/>
              <p:cNvSpPr txBox="1">
                <a:spLocks noRot="1" noChangeAspect="1" noMove="1" noResize="1" noEditPoints="1" noAdjustHandles="1" noChangeArrowheads="1" noChangeShapeType="1" noTextEdit="1"/>
              </p:cNvSpPr>
              <p:nvPr/>
            </p:nvSpPr>
            <p:spPr>
              <a:xfrm>
                <a:off x="818128" y="2622096"/>
                <a:ext cx="401072" cy="369332"/>
              </a:xfrm>
              <a:prstGeom prst="rect">
                <a:avLst/>
              </a:prstGeom>
              <a:blipFill rotWithShape="1">
                <a:blip r:embed="rId6"/>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2418328" y="26220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2418328" y="2622096"/>
                <a:ext cx="401072" cy="369332"/>
              </a:xfrm>
              <a:prstGeom prst="rect">
                <a:avLst/>
              </a:prstGeom>
              <a:blipFill rotWithShape="1">
                <a:blip r:embed="rId7"/>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2362200" y="36888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9" name="TextBox 28"/>
              <p:cNvSpPr txBox="1">
                <a:spLocks noRot="1" noChangeAspect="1" noMove="1" noResize="1" noEditPoints="1" noAdjustHandles="1" noChangeArrowheads="1" noChangeShapeType="1" noTextEdit="1"/>
              </p:cNvSpPr>
              <p:nvPr/>
            </p:nvSpPr>
            <p:spPr>
              <a:xfrm>
                <a:off x="2362200" y="3688896"/>
                <a:ext cx="401072" cy="369332"/>
              </a:xfrm>
              <a:prstGeom prst="rect">
                <a:avLst/>
              </a:prstGeom>
              <a:blipFill rotWithShape="1">
                <a:blip r:embed="rId8"/>
                <a:stretch>
                  <a:fillRect b="-11475"/>
                </a:stretch>
              </a:blipFill>
            </p:spPr>
            <p:txBody>
              <a:bodyPr/>
              <a:lstStyle/>
              <a:p>
                <a:r>
                  <a:rPr lang="en-GB">
                    <a:noFill/>
                  </a:rPr>
                  <a:t> </a:t>
                </a:r>
              </a:p>
            </p:txBody>
          </p:sp>
        </mc:Fallback>
      </mc:AlternateContent>
      <p:pic>
        <p:nvPicPr>
          <p:cNvPr id="3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0279"/>
          <a:stretch/>
        </p:blipFill>
        <p:spPr bwMode="auto">
          <a:xfrm>
            <a:off x="9213376" y="3775747"/>
            <a:ext cx="3054824"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795630" y="675255"/>
            <a:ext cx="341407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Positivity in </a:t>
            </a:r>
            <a:r>
              <a:rPr lang="en-US" sz="2500" dirty="0" err="1" smtClean="0">
                <a:solidFill>
                  <a:schemeClr val="tx1">
                    <a:lumMod val="75000"/>
                    <a:lumOff val="25000"/>
                  </a:schemeClr>
                </a:solidFill>
                <a:latin typeface="Malgun Gothic" panose="020B0503020000020004" pitchFamily="34" charset="-127"/>
                <a:ea typeface="Malgun Gothic" panose="020B0503020000020004" pitchFamily="34" charset="-127"/>
              </a:rPr>
              <a:t>Horndeski</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12" name="TextBox 11"/>
              <p:cNvSpPr txBox="1"/>
              <p:nvPr/>
            </p:nvSpPr>
            <p:spPr>
              <a:xfrm>
                <a:off x="3145784" y="2743200"/>
                <a:ext cx="5312416" cy="6163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𝐴</m:t>
                      </m:r>
                      <m:r>
                        <a:rPr lang="en-US" sz="3200" b="0" i="1" smtClean="0">
                          <a:latin typeface="Cambria Math"/>
                        </a:rPr>
                        <m:t> ~ </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1" smtClean="0">
                              <a:solidFill>
                                <a:srgbClr val="C00000"/>
                              </a:solidFill>
                              <a:latin typeface="Cambria Math"/>
                              <a:ea typeface="Cambria Math"/>
                            </a:rPr>
                            <m:t>2,</m:t>
                          </m:r>
                          <m:r>
                            <a:rPr lang="en-US" sz="3200" b="0" i="1" smtClean="0">
                              <a:solidFill>
                                <a:srgbClr val="C00000"/>
                              </a:solidFill>
                              <a:latin typeface="Cambria Math"/>
                              <a:ea typeface="Cambria Math"/>
                            </a:rPr>
                            <m:t>𝑋𝑋</m:t>
                          </m:r>
                        </m:sub>
                      </m:sSub>
                      <m:r>
                        <a:rPr lang="en-US" sz="3200" b="0" i="1" smtClean="0">
                          <a:latin typeface="Cambria Math"/>
                          <a:ea typeface="Cambria Math"/>
                        </a:rPr>
                        <m:t> </m:t>
                      </m:r>
                      <m:sSup>
                        <m:sSupPr>
                          <m:ctrlPr>
                            <a:rPr lang="en-US" sz="3200" b="0" i="1" smtClean="0">
                              <a:latin typeface="Cambria Math"/>
                              <a:ea typeface="Cambria Math"/>
                            </a:rPr>
                          </m:ctrlPr>
                        </m:sSupPr>
                        <m:e>
                          <m:r>
                            <a:rPr lang="en-US" sz="3200" b="0" i="1" smtClean="0">
                              <a:latin typeface="Cambria Math"/>
                              <a:ea typeface="Cambria Math"/>
                            </a:rPr>
                            <m:t>𝑠</m:t>
                          </m:r>
                        </m:e>
                        <m:sup>
                          <m:r>
                            <a:rPr lang="en-US" sz="3200" b="0" i="1" smtClean="0">
                              <a:latin typeface="Cambria Math"/>
                              <a:ea typeface="Cambria Math"/>
                            </a:rPr>
                            <m:t>2</m:t>
                          </m:r>
                        </m:sup>
                      </m:sSup>
                      <m:r>
                        <a:rPr lang="en-US" sz="3200" b="0" i="1" smtClean="0">
                          <a:latin typeface="Cambria Math"/>
                          <a:ea typeface="Cambria Math"/>
                        </a:rPr>
                        <m:t>−</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1" smtClean="0">
                              <a:solidFill>
                                <a:srgbClr val="C00000"/>
                              </a:solidFill>
                              <a:latin typeface="Cambria Math"/>
                              <a:ea typeface="Cambria Math"/>
                            </a:rPr>
                            <m:t>4,</m:t>
                          </m:r>
                          <m:r>
                            <a:rPr lang="en-US" sz="3200" b="0" i="1" smtClean="0">
                              <a:solidFill>
                                <a:srgbClr val="C00000"/>
                              </a:solidFill>
                              <a:latin typeface="Cambria Math"/>
                              <a:ea typeface="Cambria Math"/>
                            </a:rPr>
                            <m:t>𝑋𝑋</m:t>
                          </m:r>
                        </m:sub>
                      </m:sSub>
                      <m:r>
                        <a:rPr lang="en-US" sz="3200" b="0" i="1" smtClean="0">
                          <a:latin typeface="Cambria Math"/>
                          <a:ea typeface="Cambria Math"/>
                        </a:rPr>
                        <m:t> </m:t>
                      </m:r>
                      <m:sSup>
                        <m:sSupPr>
                          <m:ctrlPr>
                            <a:rPr lang="en-US" sz="3200" b="0" i="1" smtClean="0">
                              <a:latin typeface="Cambria Math"/>
                              <a:ea typeface="Cambria Math"/>
                            </a:rPr>
                          </m:ctrlPr>
                        </m:sSupPr>
                        <m:e>
                          <m:r>
                            <a:rPr lang="en-US" sz="3200" b="0" i="1" smtClean="0">
                              <a:latin typeface="Cambria Math"/>
                              <a:ea typeface="Cambria Math"/>
                            </a:rPr>
                            <m:t>𝑠</m:t>
                          </m:r>
                        </m:e>
                        <m:sup>
                          <m:r>
                            <a:rPr lang="en-US" sz="3200" b="0" i="1" smtClean="0">
                              <a:latin typeface="Cambria Math"/>
                              <a:ea typeface="Cambria Math"/>
                            </a:rPr>
                            <m:t>2</m:t>
                          </m:r>
                        </m:sup>
                      </m:sSup>
                      <m:r>
                        <a:rPr lang="en-US" sz="3200" b="0" i="1" smtClean="0">
                          <a:latin typeface="Cambria Math"/>
                          <a:ea typeface="Cambria Math"/>
                        </a:rPr>
                        <m:t>𝑡</m:t>
                      </m:r>
                      <m:r>
                        <a:rPr lang="en-US" sz="3200" b="0" i="1" smtClean="0">
                          <a:latin typeface="Cambria Math"/>
                          <a:ea typeface="Cambria Math"/>
                        </a:rPr>
                        <m:t>+…</m:t>
                      </m:r>
                    </m:oMath>
                  </m:oMathPara>
                </a14:m>
                <a:endParaRPr lang="en-GB" sz="3200" dirty="0"/>
              </a:p>
            </p:txBody>
          </p:sp>
        </mc:Choice>
        <mc:Fallback xmlns="">
          <p:sp>
            <p:nvSpPr>
              <p:cNvPr id="12" name="TextBox 11"/>
              <p:cNvSpPr txBox="1">
                <a:spLocks noRot="1" noChangeAspect="1" noMove="1" noResize="1" noEditPoints="1" noAdjustHandles="1" noChangeArrowheads="1" noChangeShapeType="1" noTextEdit="1"/>
              </p:cNvSpPr>
              <p:nvPr/>
            </p:nvSpPr>
            <p:spPr>
              <a:xfrm>
                <a:off x="3145784" y="2743200"/>
                <a:ext cx="5312416" cy="616323"/>
              </a:xfrm>
              <a:prstGeom prst="rect">
                <a:avLst/>
              </a:prstGeom>
              <a:blipFill rotWithShape="1">
                <a:blip r:embed="rId11"/>
                <a:stretch>
                  <a:fillRect/>
                </a:stretch>
              </a:blipFill>
            </p:spPr>
            <p:txBody>
              <a:bodyPr/>
              <a:lstStyle/>
              <a:p>
                <a:r>
                  <a:rPr lang="en-GB">
                    <a:noFill/>
                  </a:rPr>
                  <a:t> </a:t>
                </a:r>
              </a:p>
            </p:txBody>
          </p:sp>
        </mc:Fallback>
      </mc:AlternateContent>
      <p:sp>
        <p:nvSpPr>
          <p:cNvPr id="32" name="Left Brace 31"/>
          <p:cNvSpPr/>
          <p:nvPr/>
        </p:nvSpPr>
        <p:spPr>
          <a:xfrm rot="16200000">
            <a:off x="4220627" y="-285557"/>
            <a:ext cx="268808" cy="4553773"/>
          </a:xfrm>
          <a:prstGeom prst="leftBrace">
            <a:avLst>
              <a:gd name="adj1" fmla="val 23684"/>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TextBox 32"/>
          <p:cNvSpPr txBox="1"/>
          <p:nvPr/>
        </p:nvSpPr>
        <p:spPr>
          <a:xfrm>
            <a:off x="2971800" y="2114066"/>
            <a:ext cx="2879891" cy="369332"/>
          </a:xfrm>
          <a:prstGeom prst="rect">
            <a:avLst/>
          </a:prstGeom>
          <a:noFill/>
          <a:ln>
            <a:noFill/>
          </a:ln>
        </p:spPr>
        <p:txBody>
          <a:bodyPr wrap="none" rtlCol="0">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Part of ``</a:t>
            </a:r>
            <a:r>
              <a:rPr lang="en-US" dirty="0" err="1" smtClean="0">
                <a:solidFill>
                  <a:schemeClr val="bg1">
                    <a:lumMod val="50000"/>
                  </a:schemeClr>
                </a:solidFill>
                <a:latin typeface="Malgun Gothic" panose="020B0503020000020004" pitchFamily="34" charset="-127"/>
                <a:ea typeface="Malgun Gothic" panose="020B0503020000020004" pitchFamily="34" charset="-127"/>
              </a:rPr>
              <a:t>Horndeski</a:t>
            </a:r>
            <a:r>
              <a:rPr lang="en-US" dirty="0" smtClean="0">
                <a:solidFill>
                  <a:schemeClr val="bg1">
                    <a:lumMod val="50000"/>
                  </a:schemeClr>
                </a:solidFill>
                <a:latin typeface="Malgun Gothic" panose="020B0503020000020004" pitchFamily="34" charset="-127"/>
                <a:ea typeface="Malgun Gothic" panose="020B0503020000020004" pitchFamily="34" charset="-127"/>
              </a:rPr>
              <a:t>’’ class </a:t>
            </a:r>
            <a:endParaRPr lang="en-GB" dirty="0">
              <a:solidFill>
                <a:schemeClr val="bg1">
                  <a:lumMod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6" name="TextBox 35"/>
              <p:cNvSpPr txBox="1"/>
              <p:nvPr/>
            </p:nvSpPr>
            <p:spPr>
              <a:xfrm>
                <a:off x="6172200" y="626561"/>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36" name="TextBox 35"/>
              <p:cNvSpPr txBox="1">
                <a:spLocks noRot="1" noChangeAspect="1" noMove="1" noResize="1" noEditPoints="1" noAdjustHandles="1" noChangeArrowheads="1" noChangeShapeType="1" noTextEdit="1"/>
              </p:cNvSpPr>
              <p:nvPr/>
            </p:nvSpPr>
            <p:spPr>
              <a:xfrm>
                <a:off x="6172200" y="626561"/>
                <a:ext cx="2261773" cy="523092"/>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7" name="TextBox 36"/>
              <p:cNvSpPr txBox="1"/>
              <p:nvPr/>
            </p:nvSpPr>
            <p:spPr>
              <a:xfrm>
                <a:off x="601146" y="1371600"/>
                <a:ext cx="6254982" cy="48532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a:ea typeface="Cambria Math"/>
                        </a:rPr>
                        <m:t>ℒ</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ℒ</m:t>
                          </m:r>
                        </m:e>
                        <m:sub>
                          <m:r>
                            <a:rPr lang="en-US" sz="2400" b="0" i="1" smtClean="0">
                              <a:latin typeface="Cambria Math"/>
                              <a:ea typeface="Cambria Math"/>
                            </a:rPr>
                            <m:t>𝐺𝑅</m:t>
                          </m:r>
                        </m:sub>
                      </m:sSub>
                      <m:r>
                        <a:rPr lang="en-US" sz="2400" b="0" i="1" smtClean="0">
                          <a:latin typeface="Cambria Math"/>
                          <a:ea typeface="Cambria Math"/>
                        </a:rPr>
                        <m:t>+</m:t>
                      </m:r>
                      <m:sSub>
                        <m:sSubPr>
                          <m:ctrlPr>
                            <a:rPr lang="en-US" sz="2400" i="1">
                              <a:latin typeface="Cambria Math"/>
                              <a:ea typeface="Cambria Math"/>
                            </a:rPr>
                          </m:ctrlPr>
                        </m:sSubPr>
                        <m:e>
                          <m:r>
                            <a:rPr lang="en-US" sz="2400" i="1">
                              <a:latin typeface="Cambria Math"/>
                              <a:ea typeface="Cambria Math"/>
                            </a:rPr>
                            <m:t>𝐺</m:t>
                          </m:r>
                        </m:e>
                        <m:sub>
                          <m:r>
                            <a:rPr lang="en-US" sz="2400" i="1">
                              <a:latin typeface="Cambria Math"/>
                              <a:ea typeface="Cambria Math"/>
                            </a:rPr>
                            <m:t>4</m:t>
                          </m:r>
                        </m:sub>
                      </m:sSub>
                      <m:d>
                        <m:dPr>
                          <m:ctrlPr>
                            <a:rPr lang="en-US" sz="2400" i="1">
                              <a:latin typeface="Cambria Math"/>
                              <a:ea typeface="Cambria Math"/>
                            </a:rPr>
                          </m:ctrlPr>
                        </m:dPr>
                        <m:e>
                          <m:r>
                            <a:rPr lang="en-US" sz="2400" i="1">
                              <a:latin typeface="Cambria Math"/>
                              <a:ea typeface="Cambria Math"/>
                            </a:rPr>
                            <m:t>𝑋</m:t>
                          </m:r>
                        </m:e>
                      </m:d>
                      <m:r>
                        <a:rPr lang="en-US" sz="2400" i="1">
                          <a:latin typeface="Cambria Math"/>
                          <a:ea typeface="Cambria Math"/>
                        </a:rPr>
                        <m:t>𝑅</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2</m:t>
                          </m:r>
                        </m:sub>
                      </m:sSub>
                      <m:d>
                        <m:dPr>
                          <m:ctrlPr>
                            <a:rPr lang="en-US" sz="2400" b="0" i="1" smtClean="0">
                              <a:latin typeface="Cambria Math"/>
                              <a:ea typeface="Cambria Math"/>
                            </a:rPr>
                          </m:ctrlPr>
                        </m:dPr>
                        <m:e>
                          <m:r>
                            <a:rPr lang="en-US" sz="2400" b="0" i="1" smtClean="0">
                              <a:latin typeface="Cambria Math"/>
                              <a:ea typeface="Cambria Math"/>
                            </a:rPr>
                            <m:t>𝑋</m:t>
                          </m:r>
                        </m:e>
                      </m:d>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4,</m:t>
                          </m:r>
                          <m:r>
                            <a:rPr lang="en-US" sz="2400" b="0" i="1" smtClean="0">
                              <a:latin typeface="Cambria Math"/>
                              <a:ea typeface="Cambria Math"/>
                            </a:rPr>
                            <m:t>𝑋</m:t>
                          </m:r>
                        </m:sub>
                      </m:sSub>
                      <m:r>
                        <a:rPr lang="en-US" sz="2400" b="0" i="1" smtClean="0">
                          <a:latin typeface="Cambria Math"/>
                          <a:ea typeface="Cambria Math"/>
                        </a:rPr>
                        <m:t>(</m:t>
                      </m:r>
                      <m:r>
                        <a:rPr lang="en-US" sz="2400" b="0" i="1" smtClean="0">
                          <a:latin typeface="Cambria Math"/>
                          <a:ea typeface="Cambria Math"/>
                        </a:rPr>
                        <m:t>𝑋</m:t>
                      </m:r>
                      <m:r>
                        <a:rPr lang="en-US" sz="2400" b="0" i="1" smtClean="0">
                          <a:latin typeface="Cambria Math"/>
                          <a:ea typeface="Cambria Math"/>
                        </a:rPr>
                        <m:t>) </m:t>
                      </m:r>
                      <m:sSup>
                        <m:sSupPr>
                          <m:ctrlPr>
                            <a:rPr lang="en-US" sz="2400" b="0" i="1" smtClean="0">
                              <a:latin typeface="Cambria Math"/>
                              <a:ea typeface="Cambria Math"/>
                            </a:rPr>
                          </m:ctrlPr>
                        </m:sSupPr>
                        <m:e>
                          <m:r>
                            <a:rPr lang="en-US" sz="2400" b="0" i="1" smtClean="0">
                              <a:latin typeface="Cambria Math"/>
                              <a:ea typeface="Cambria Math"/>
                            </a:rPr>
                            <m:t>(</m:t>
                          </m:r>
                          <m:r>
                            <a:rPr lang="en-US" sz="2400" i="1" smtClean="0">
                              <a:latin typeface="Cambria Math"/>
                              <a:ea typeface="Cambria Math"/>
                            </a:rPr>
                            <m:t>𝛻𝛻</m:t>
                          </m:r>
                          <m:r>
                            <a:rPr lang="el-GR" sz="2400" i="1">
                              <a:latin typeface="Cambria Math"/>
                              <a:ea typeface="Cambria Math"/>
                            </a:rPr>
                            <m:t>𝜙</m:t>
                          </m:r>
                          <m:r>
                            <a:rPr lang="en-US" sz="2400" b="0" i="1" smtClean="0">
                              <a:latin typeface="Cambria Math"/>
                              <a:ea typeface="Cambria Math"/>
                            </a:rPr>
                            <m:t>)</m:t>
                          </m:r>
                        </m:e>
                        <m:sup>
                          <m:r>
                            <a:rPr lang="en-US" sz="2400" b="0" i="1" smtClean="0">
                              <a:latin typeface="Cambria Math"/>
                              <a:ea typeface="Cambria Math"/>
                            </a:rPr>
                            <m:t>2</m:t>
                          </m:r>
                        </m:sup>
                      </m:sSup>
                    </m:oMath>
                  </m:oMathPara>
                </a14:m>
                <a:endParaRPr lang="en-GB" sz="2400" dirty="0"/>
              </a:p>
            </p:txBody>
          </p:sp>
        </mc:Choice>
        <mc:Fallback xmlns="">
          <p:sp>
            <p:nvSpPr>
              <p:cNvPr id="37" name="TextBox 36"/>
              <p:cNvSpPr txBox="1">
                <a:spLocks noRot="1" noChangeAspect="1" noMove="1" noResize="1" noEditPoints="1" noAdjustHandles="1" noChangeArrowheads="1" noChangeShapeType="1" noTextEdit="1"/>
              </p:cNvSpPr>
              <p:nvPr/>
            </p:nvSpPr>
            <p:spPr>
              <a:xfrm>
                <a:off x="601146" y="1371600"/>
                <a:ext cx="6254982" cy="485326"/>
              </a:xfrm>
              <a:prstGeom prst="rect">
                <a:avLst/>
              </a:prstGeom>
              <a:blipFill rotWithShape="1">
                <a:blip r:embed="rId13"/>
                <a:stretch>
                  <a:fillRect b="-13750"/>
                </a:stretch>
              </a:blipFill>
            </p:spPr>
            <p:txBody>
              <a:bodyPr/>
              <a:lstStyle/>
              <a:p>
                <a:r>
                  <a:rPr lang="en-GB">
                    <a:noFill/>
                  </a:rPr>
                  <a:t> </a:t>
                </a:r>
              </a:p>
            </p:txBody>
          </p:sp>
        </mc:Fallback>
      </mc:AlternateContent>
      <p:sp>
        <p:nvSpPr>
          <p:cNvPr id="34" name="Rectangle 3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
        <p:nvSpPr>
          <p:cNvPr id="38" name="Rectangle 37"/>
          <p:cNvSpPr/>
          <p:nvPr/>
        </p:nvSpPr>
        <p:spPr>
          <a:xfrm>
            <a:off x="1219200" y="1366613"/>
            <a:ext cx="914400" cy="4853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2896410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2600" y="2013488"/>
            <a:ext cx="4959824" cy="1104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2031"/>
          <a:stretch/>
        </p:blipFill>
        <p:spPr bwMode="auto">
          <a:xfrm>
            <a:off x="9677400" y="4842542"/>
            <a:ext cx="1225455"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0" name="Group 19"/>
          <p:cNvGrpSpPr/>
          <p:nvPr/>
        </p:nvGrpSpPr>
        <p:grpSpPr>
          <a:xfrm>
            <a:off x="964343" y="2622096"/>
            <a:ext cx="1746713" cy="1506056"/>
            <a:chOff x="381000" y="1177713"/>
            <a:chExt cx="2164023" cy="2092456"/>
          </a:xfrm>
        </p:grpSpPr>
        <p:pic>
          <p:nvPicPr>
            <p:cNvPr id="21" name="Picture 7" descr="https://upload.wikimedia.org/wikipedia/commons/thumb/7/75/Mandelstam.svg/298px-Mandelstam.sv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26" name="TextBox 25"/>
              <p:cNvSpPr txBox="1"/>
              <p:nvPr/>
            </p:nvSpPr>
            <p:spPr>
              <a:xfrm>
                <a:off x="838200" y="37005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6" name="TextBox 25"/>
              <p:cNvSpPr txBox="1">
                <a:spLocks noRot="1" noChangeAspect="1" noMove="1" noResize="1" noEditPoints="1" noAdjustHandles="1" noChangeArrowheads="1" noChangeShapeType="1" noTextEdit="1"/>
              </p:cNvSpPr>
              <p:nvPr/>
            </p:nvSpPr>
            <p:spPr>
              <a:xfrm>
                <a:off x="838200" y="3700564"/>
                <a:ext cx="401072" cy="369332"/>
              </a:xfrm>
              <a:prstGeom prst="rect">
                <a:avLst/>
              </a:prstGeom>
              <a:blipFill rotWithShape="1">
                <a:blip r:embed="rId5"/>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818128" y="26220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7" name="TextBox 26"/>
              <p:cNvSpPr txBox="1">
                <a:spLocks noRot="1" noChangeAspect="1" noMove="1" noResize="1" noEditPoints="1" noAdjustHandles="1" noChangeArrowheads="1" noChangeShapeType="1" noTextEdit="1"/>
              </p:cNvSpPr>
              <p:nvPr/>
            </p:nvSpPr>
            <p:spPr>
              <a:xfrm>
                <a:off x="818128" y="2622096"/>
                <a:ext cx="401072" cy="369332"/>
              </a:xfrm>
              <a:prstGeom prst="rect">
                <a:avLst/>
              </a:prstGeom>
              <a:blipFill rotWithShape="1">
                <a:blip r:embed="rId6"/>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2418328" y="26220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2418328" y="2622096"/>
                <a:ext cx="401072" cy="369332"/>
              </a:xfrm>
              <a:prstGeom prst="rect">
                <a:avLst/>
              </a:prstGeom>
              <a:blipFill rotWithShape="1">
                <a:blip r:embed="rId7"/>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2362200" y="36888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9" name="TextBox 28"/>
              <p:cNvSpPr txBox="1">
                <a:spLocks noRot="1" noChangeAspect="1" noMove="1" noResize="1" noEditPoints="1" noAdjustHandles="1" noChangeArrowheads="1" noChangeShapeType="1" noTextEdit="1"/>
              </p:cNvSpPr>
              <p:nvPr/>
            </p:nvSpPr>
            <p:spPr>
              <a:xfrm>
                <a:off x="2362200" y="3688896"/>
                <a:ext cx="401072" cy="369332"/>
              </a:xfrm>
              <a:prstGeom prst="rect">
                <a:avLst/>
              </a:prstGeom>
              <a:blipFill rotWithShape="1">
                <a:blip r:embed="rId8"/>
                <a:stretch>
                  <a:fillRect b="-11475"/>
                </a:stretch>
              </a:blipFill>
            </p:spPr>
            <p:txBody>
              <a:bodyPr/>
              <a:lstStyle/>
              <a:p>
                <a:r>
                  <a:rPr lang="en-GB">
                    <a:noFill/>
                  </a:rPr>
                  <a:t> </a:t>
                </a:r>
              </a:p>
            </p:txBody>
          </p:sp>
        </mc:Fallback>
      </mc:AlternateContent>
      <p:pic>
        <p:nvPicPr>
          <p:cNvPr id="3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0279"/>
          <a:stretch/>
        </p:blipFill>
        <p:spPr bwMode="auto">
          <a:xfrm>
            <a:off x="9213376" y="3775747"/>
            <a:ext cx="3054824"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795630" y="675255"/>
            <a:ext cx="341407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Positivity in </a:t>
            </a:r>
            <a:r>
              <a:rPr lang="en-US" sz="2500" dirty="0" err="1" smtClean="0">
                <a:solidFill>
                  <a:schemeClr val="tx1">
                    <a:lumMod val="75000"/>
                    <a:lumOff val="25000"/>
                  </a:schemeClr>
                </a:solidFill>
                <a:latin typeface="Malgun Gothic" panose="020B0503020000020004" pitchFamily="34" charset="-127"/>
                <a:ea typeface="Malgun Gothic" panose="020B0503020000020004" pitchFamily="34" charset="-127"/>
              </a:rPr>
              <a:t>Horndeski</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12" name="TextBox 11"/>
              <p:cNvSpPr txBox="1"/>
              <p:nvPr/>
            </p:nvSpPr>
            <p:spPr>
              <a:xfrm>
                <a:off x="3145784" y="2743200"/>
                <a:ext cx="5312416" cy="6163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𝐴</m:t>
                      </m:r>
                      <m:r>
                        <a:rPr lang="en-US" sz="3200" b="0" i="1" smtClean="0">
                          <a:latin typeface="Cambria Math"/>
                        </a:rPr>
                        <m:t> ~ </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1" smtClean="0">
                              <a:solidFill>
                                <a:srgbClr val="C00000"/>
                              </a:solidFill>
                              <a:latin typeface="Cambria Math"/>
                              <a:ea typeface="Cambria Math"/>
                            </a:rPr>
                            <m:t>2,</m:t>
                          </m:r>
                          <m:r>
                            <a:rPr lang="en-US" sz="3200" b="0" i="1" smtClean="0">
                              <a:solidFill>
                                <a:srgbClr val="C00000"/>
                              </a:solidFill>
                              <a:latin typeface="Cambria Math"/>
                              <a:ea typeface="Cambria Math"/>
                            </a:rPr>
                            <m:t>𝑋𝑋</m:t>
                          </m:r>
                        </m:sub>
                      </m:sSub>
                      <m:r>
                        <a:rPr lang="en-US" sz="3200" b="0" i="1" smtClean="0">
                          <a:latin typeface="Cambria Math"/>
                          <a:ea typeface="Cambria Math"/>
                        </a:rPr>
                        <m:t> </m:t>
                      </m:r>
                      <m:sSup>
                        <m:sSupPr>
                          <m:ctrlPr>
                            <a:rPr lang="en-US" sz="3200" b="0" i="1" smtClean="0">
                              <a:latin typeface="Cambria Math"/>
                              <a:ea typeface="Cambria Math"/>
                            </a:rPr>
                          </m:ctrlPr>
                        </m:sSupPr>
                        <m:e>
                          <m:r>
                            <a:rPr lang="en-US" sz="3200" b="0" i="1" smtClean="0">
                              <a:latin typeface="Cambria Math"/>
                              <a:ea typeface="Cambria Math"/>
                            </a:rPr>
                            <m:t>𝑠</m:t>
                          </m:r>
                        </m:e>
                        <m:sup>
                          <m:r>
                            <a:rPr lang="en-US" sz="3200" b="0" i="1" smtClean="0">
                              <a:latin typeface="Cambria Math"/>
                              <a:ea typeface="Cambria Math"/>
                            </a:rPr>
                            <m:t>2</m:t>
                          </m:r>
                        </m:sup>
                      </m:sSup>
                      <m:r>
                        <a:rPr lang="en-US" sz="3200" b="0" i="1" smtClean="0">
                          <a:latin typeface="Cambria Math"/>
                          <a:ea typeface="Cambria Math"/>
                        </a:rPr>
                        <m:t>−</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1" smtClean="0">
                              <a:solidFill>
                                <a:srgbClr val="C00000"/>
                              </a:solidFill>
                              <a:latin typeface="Cambria Math"/>
                              <a:ea typeface="Cambria Math"/>
                            </a:rPr>
                            <m:t>4,</m:t>
                          </m:r>
                          <m:r>
                            <a:rPr lang="en-US" sz="3200" b="0" i="1" smtClean="0">
                              <a:solidFill>
                                <a:srgbClr val="C00000"/>
                              </a:solidFill>
                              <a:latin typeface="Cambria Math"/>
                              <a:ea typeface="Cambria Math"/>
                            </a:rPr>
                            <m:t>𝑋𝑋</m:t>
                          </m:r>
                        </m:sub>
                      </m:sSub>
                      <m:r>
                        <a:rPr lang="en-US" sz="3200" b="0" i="1" smtClean="0">
                          <a:latin typeface="Cambria Math"/>
                          <a:ea typeface="Cambria Math"/>
                        </a:rPr>
                        <m:t> </m:t>
                      </m:r>
                      <m:sSup>
                        <m:sSupPr>
                          <m:ctrlPr>
                            <a:rPr lang="en-US" sz="3200" b="0" i="1" smtClean="0">
                              <a:latin typeface="Cambria Math"/>
                              <a:ea typeface="Cambria Math"/>
                            </a:rPr>
                          </m:ctrlPr>
                        </m:sSupPr>
                        <m:e>
                          <m:r>
                            <a:rPr lang="en-US" sz="3200" b="0" i="1" smtClean="0">
                              <a:latin typeface="Cambria Math"/>
                              <a:ea typeface="Cambria Math"/>
                            </a:rPr>
                            <m:t>𝑠</m:t>
                          </m:r>
                        </m:e>
                        <m:sup>
                          <m:r>
                            <a:rPr lang="en-US" sz="3200" b="0" i="1" smtClean="0">
                              <a:latin typeface="Cambria Math"/>
                              <a:ea typeface="Cambria Math"/>
                            </a:rPr>
                            <m:t>2</m:t>
                          </m:r>
                        </m:sup>
                      </m:sSup>
                      <m:r>
                        <a:rPr lang="en-US" sz="3200" b="0" i="1" smtClean="0">
                          <a:latin typeface="Cambria Math"/>
                          <a:ea typeface="Cambria Math"/>
                        </a:rPr>
                        <m:t>𝑡</m:t>
                      </m:r>
                      <m:r>
                        <a:rPr lang="en-US" sz="3200" b="0" i="1" smtClean="0">
                          <a:latin typeface="Cambria Math"/>
                          <a:ea typeface="Cambria Math"/>
                        </a:rPr>
                        <m:t>+…</m:t>
                      </m:r>
                    </m:oMath>
                  </m:oMathPara>
                </a14:m>
                <a:endParaRPr lang="en-GB" sz="3200" dirty="0"/>
              </a:p>
            </p:txBody>
          </p:sp>
        </mc:Choice>
        <mc:Fallback xmlns="">
          <p:sp>
            <p:nvSpPr>
              <p:cNvPr id="12" name="TextBox 11"/>
              <p:cNvSpPr txBox="1">
                <a:spLocks noRot="1" noChangeAspect="1" noMove="1" noResize="1" noEditPoints="1" noAdjustHandles="1" noChangeArrowheads="1" noChangeShapeType="1" noTextEdit="1"/>
              </p:cNvSpPr>
              <p:nvPr/>
            </p:nvSpPr>
            <p:spPr>
              <a:xfrm>
                <a:off x="3145784" y="2743200"/>
                <a:ext cx="5312416" cy="616323"/>
              </a:xfrm>
              <a:prstGeom prst="rect">
                <a:avLst/>
              </a:prstGeom>
              <a:blipFill rotWithShape="1">
                <a:blip r:embed="rId11"/>
                <a:stretch>
                  <a:fillRect/>
                </a:stretch>
              </a:blipFill>
            </p:spPr>
            <p:txBody>
              <a:bodyPr/>
              <a:lstStyle/>
              <a:p>
                <a:r>
                  <a:rPr lang="en-GB">
                    <a:noFill/>
                  </a:rPr>
                  <a:t> </a:t>
                </a:r>
              </a:p>
            </p:txBody>
          </p:sp>
        </mc:Fallback>
      </mc:AlternateContent>
      <p:sp>
        <p:nvSpPr>
          <p:cNvPr id="33" name="Rounded Rectangle 32"/>
          <p:cNvSpPr/>
          <p:nvPr/>
        </p:nvSpPr>
        <p:spPr>
          <a:xfrm>
            <a:off x="3231082" y="3435723"/>
            <a:ext cx="5074718" cy="798751"/>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Left Brace 33"/>
          <p:cNvSpPr/>
          <p:nvPr/>
        </p:nvSpPr>
        <p:spPr>
          <a:xfrm rot="16200000">
            <a:off x="4220627" y="-285557"/>
            <a:ext cx="268808" cy="4553773"/>
          </a:xfrm>
          <a:prstGeom prst="leftBrace">
            <a:avLst>
              <a:gd name="adj1" fmla="val 23684"/>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5" name="TextBox 34"/>
          <p:cNvSpPr txBox="1"/>
          <p:nvPr/>
        </p:nvSpPr>
        <p:spPr>
          <a:xfrm>
            <a:off x="2971800" y="2114066"/>
            <a:ext cx="2879891" cy="369332"/>
          </a:xfrm>
          <a:prstGeom prst="rect">
            <a:avLst/>
          </a:prstGeom>
          <a:noFill/>
          <a:ln>
            <a:noFill/>
          </a:ln>
        </p:spPr>
        <p:txBody>
          <a:bodyPr wrap="none" rtlCol="0">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Part of ``</a:t>
            </a:r>
            <a:r>
              <a:rPr lang="en-US" dirty="0" err="1" smtClean="0">
                <a:solidFill>
                  <a:schemeClr val="bg1">
                    <a:lumMod val="50000"/>
                  </a:schemeClr>
                </a:solidFill>
                <a:latin typeface="Malgun Gothic" panose="020B0503020000020004" pitchFamily="34" charset="-127"/>
                <a:ea typeface="Malgun Gothic" panose="020B0503020000020004" pitchFamily="34" charset="-127"/>
              </a:rPr>
              <a:t>Horndeski</a:t>
            </a:r>
            <a:r>
              <a:rPr lang="en-US" dirty="0" smtClean="0">
                <a:solidFill>
                  <a:schemeClr val="bg1">
                    <a:lumMod val="50000"/>
                  </a:schemeClr>
                </a:solidFill>
                <a:latin typeface="Malgun Gothic" panose="020B0503020000020004" pitchFamily="34" charset="-127"/>
                <a:ea typeface="Malgun Gothic" panose="020B0503020000020004" pitchFamily="34" charset="-127"/>
              </a:rPr>
              <a:t>’’ class </a:t>
            </a:r>
            <a:endParaRPr lang="en-GB" dirty="0">
              <a:solidFill>
                <a:schemeClr val="bg1">
                  <a:lumMod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7" name="Rectangle 36"/>
              <p:cNvSpPr/>
              <p:nvPr/>
            </p:nvSpPr>
            <p:spPr>
              <a:xfrm>
                <a:off x="3651091" y="3505200"/>
                <a:ext cx="4349909" cy="606384"/>
              </a:xfrm>
              <a:prstGeom prst="rect">
                <a:avLst/>
              </a:prstGeom>
            </p:spPr>
            <p:txBody>
              <a:bodyPr wrap="none">
                <a:spAutoFit/>
              </a:bodyPr>
              <a:lstStyle/>
              <a:p>
                <a14:m>
                  <m:oMath xmlns:m="http://schemas.openxmlformats.org/officeDocument/2006/math">
                    <m:sSub>
                      <m:sSubPr>
                        <m:ctrlPr>
                          <a:rPr lang="en-US" sz="3200" i="1" smtClean="0">
                            <a:solidFill>
                              <a:srgbClr val="C00000"/>
                            </a:solidFill>
                            <a:latin typeface="Cambria Math"/>
                            <a:ea typeface="Cambria Math"/>
                          </a:rPr>
                        </m:ctrlPr>
                      </m:sSubPr>
                      <m:e>
                        <m:r>
                          <a:rPr lang="en-US" sz="3200" i="1">
                            <a:solidFill>
                              <a:srgbClr val="C00000"/>
                            </a:solidFill>
                            <a:latin typeface="Cambria Math"/>
                            <a:ea typeface="Cambria Math"/>
                          </a:rPr>
                          <m:t>𝐺</m:t>
                        </m:r>
                      </m:e>
                      <m:sub>
                        <m:r>
                          <a:rPr lang="en-US" sz="3200" i="1">
                            <a:solidFill>
                              <a:srgbClr val="C00000"/>
                            </a:solidFill>
                            <a:latin typeface="Cambria Math"/>
                            <a:ea typeface="Cambria Math"/>
                          </a:rPr>
                          <m:t>2,</m:t>
                        </m:r>
                        <m:r>
                          <a:rPr lang="en-US" sz="3200" i="1">
                            <a:solidFill>
                              <a:srgbClr val="C00000"/>
                            </a:solidFill>
                            <a:latin typeface="Cambria Math"/>
                            <a:ea typeface="Cambria Math"/>
                          </a:rPr>
                          <m:t>𝑋𝑋</m:t>
                        </m:r>
                      </m:sub>
                    </m:sSub>
                    <m:r>
                      <a:rPr lang="en-US" sz="3200" b="0" i="1" smtClean="0">
                        <a:solidFill>
                          <a:schemeClr val="tx1"/>
                        </a:solidFill>
                        <a:latin typeface="Cambria Math"/>
                        <a:ea typeface="Cambria Math"/>
                      </a:rPr>
                      <m:t>&gt;0,</m:t>
                    </m:r>
                    <m:r>
                      <a:rPr lang="en-US" sz="3200" b="0" i="1" smtClean="0">
                        <a:solidFill>
                          <a:srgbClr val="C00000"/>
                        </a:solidFill>
                        <a:latin typeface="Cambria Math"/>
                        <a:ea typeface="Cambria Math"/>
                      </a:rPr>
                      <m:t>   </m:t>
                    </m:r>
                  </m:oMath>
                </a14:m>
                <a:r>
                  <a:rPr lang="en-GB" sz="3200" dirty="0" smtClean="0"/>
                  <a:t>    </a:t>
                </a:r>
                <a14:m>
                  <m:oMath xmlns:m="http://schemas.openxmlformats.org/officeDocument/2006/math">
                    <m:r>
                      <a:rPr lang="en-US" sz="3200" b="0" i="0" smtClean="0">
                        <a:solidFill>
                          <a:srgbClr val="C00000"/>
                        </a:solidFill>
                        <a:latin typeface="Cambria Math"/>
                        <a:ea typeface="Cambria Math"/>
                      </a:rPr>
                      <m:t>−</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0" smtClean="0">
                            <a:solidFill>
                              <a:srgbClr val="C00000"/>
                            </a:solidFill>
                            <a:latin typeface="Cambria Math"/>
                            <a:ea typeface="Cambria Math"/>
                          </a:rPr>
                          <m:t>4,</m:t>
                        </m:r>
                        <m:r>
                          <a:rPr lang="en-US" sz="3200" b="0" i="1" smtClean="0">
                            <a:solidFill>
                              <a:srgbClr val="C00000"/>
                            </a:solidFill>
                            <a:latin typeface="Cambria Math"/>
                            <a:ea typeface="Cambria Math"/>
                          </a:rPr>
                          <m:t>𝑋𝑋</m:t>
                        </m:r>
                      </m:sub>
                    </m:sSub>
                    <m:r>
                      <a:rPr lang="en-US" sz="3200" i="1" smtClean="0">
                        <a:solidFill>
                          <a:schemeClr val="tx1"/>
                        </a:solidFill>
                        <a:latin typeface="Cambria Math"/>
                        <a:ea typeface="Cambria Math"/>
                      </a:rPr>
                      <m:t>≳</m:t>
                    </m:r>
                    <m:r>
                      <a:rPr lang="en-US" sz="3200" b="0" i="1" smtClean="0">
                        <a:solidFill>
                          <a:schemeClr val="tx1"/>
                        </a:solidFill>
                        <a:latin typeface="Cambria Math"/>
                        <a:ea typeface="Cambria Math"/>
                      </a:rPr>
                      <m:t>0</m:t>
                    </m:r>
                  </m:oMath>
                </a14:m>
                <a:endParaRPr lang="en-GB" sz="3200" dirty="0">
                  <a:solidFill>
                    <a:schemeClr val="tx1"/>
                  </a:solidFill>
                </a:endParaRPr>
              </a:p>
            </p:txBody>
          </p:sp>
        </mc:Choice>
        <mc:Fallback xmlns="">
          <p:sp>
            <p:nvSpPr>
              <p:cNvPr id="37" name="Rectangle 36"/>
              <p:cNvSpPr>
                <a:spLocks noRot="1" noChangeAspect="1" noMove="1" noResize="1" noEditPoints="1" noAdjustHandles="1" noChangeArrowheads="1" noChangeShapeType="1" noTextEdit="1"/>
              </p:cNvSpPr>
              <p:nvPr/>
            </p:nvSpPr>
            <p:spPr>
              <a:xfrm>
                <a:off x="3651091" y="3505200"/>
                <a:ext cx="4349909" cy="606384"/>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8" name="TextBox 37"/>
              <p:cNvSpPr txBox="1"/>
              <p:nvPr/>
            </p:nvSpPr>
            <p:spPr>
              <a:xfrm>
                <a:off x="6172200" y="626561"/>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38" name="TextBox 37"/>
              <p:cNvSpPr txBox="1">
                <a:spLocks noRot="1" noChangeAspect="1" noMove="1" noResize="1" noEditPoints="1" noAdjustHandles="1" noChangeArrowheads="1" noChangeShapeType="1" noTextEdit="1"/>
              </p:cNvSpPr>
              <p:nvPr/>
            </p:nvSpPr>
            <p:spPr>
              <a:xfrm>
                <a:off x="6172200" y="626561"/>
                <a:ext cx="2261773" cy="523092"/>
              </a:xfrm>
              <a:prstGeom prst="rect">
                <a:avLst/>
              </a:prstGeom>
              <a:blipFill rotWithShape="1">
                <a:blip r:embed="rId1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9" name="TextBox 38"/>
              <p:cNvSpPr txBox="1"/>
              <p:nvPr/>
            </p:nvSpPr>
            <p:spPr>
              <a:xfrm>
                <a:off x="601146" y="1371600"/>
                <a:ext cx="6254982" cy="48532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a:ea typeface="Cambria Math"/>
                        </a:rPr>
                        <m:t>ℒ</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ℒ</m:t>
                          </m:r>
                        </m:e>
                        <m:sub>
                          <m:r>
                            <a:rPr lang="en-US" sz="2400" b="0" i="1" smtClean="0">
                              <a:latin typeface="Cambria Math"/>
                              <a:ea typeface="Cambria Math"/>
                            </a:rPr>
                            <m:t>𝐺𝑅</m:t>
                          </m:r>
                        </m:sub>
                      </m:sSub>
                      <m:r>
                        <a:rPr lang="en-US" sz="2400" b="0" i="1" smtClean="0">
                          <a:latin typeface="Cambria Math"/>
                          <a:ea typeface="Cambria Math"/>
                        </a:rPr>
                        <m:t>+</m:t>
                      </m:r>
                      <m:sSub>
                        <m:sSubPr>
                          <m:ctrlPr>
                            <a:rPr lang="en-US" sz="2400" i="1">
                              <a:latin typeface="Cambria Math"/>
                              <a:ea typeface="Cambria Math"/>
                            </a:rPr>
                          </m:ctrlPr>
                        </m:sSubPr>
                        <m:e>
                          <m:r>
                            <a:rPr lang="en-US" sz="2400" i="1">
                              <a:latin typeface="Cambria Math"/>
                              <a:ea typeface="Cambria Math"/>
                            </a:rPr>
                            <m:t>𝐺</m:t>
                          </m:r>
                        </m:e>
                        <m:sub>
                          <m:r>
                            <a:rPr lang="en-US" sz="2400" i="1">
                              <a:latin typeface="Cambria Math"/>
                              <a:ea typeface="Cambria Math"/>
                            </a:rPr>
                            <m:t>4</m:t>
                          </m:r>
                        </m:sub>
                      </m:sSub>
                      <m:d>
                        <m:dPr>
                          <m:ctrlPr>
                            <a:rPr lang="en-US" sz="2400" i="1">
                              <a:latin typeface="Cambria Math"/>
                              <a:ea typeface="Cambria Math"/>
                            </a:rPr>
                          </m:ctrlPr>
                        </m:dPr>
                        <m:e>
                          <m:r>
                            <a:rPr lang="en-US" sz="2400" i="1">
                              <a:latin typeface="Cambria Math"/>
                              <a:ea typeface="Cambria Math"/>
                            </a:rPr>
                            <m:t>𝑋</m:t>
                          </m:r>
                        </m:e>
                      </m:d>
                      <m:r>
                        <a:rPr lang="en-US" sz="2400" i="1">
                          <a:latin typeface="Cambria Math"/>
                          <a:ea typeface="Cambria Math"/>
                        </a:rPr>
                        <m:t>𝑅</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2</m:t>
                          </m:r>
                        </m:sub>
                      </m:sSub>
                      <m:d>
                        <m:dPr>
                          <m:ctrlPr>
                            <a:rPr lang="en-US" sz="2400" b="0" i="1" smtClean="0">
                              <a:latin typeface="Cambria Math"/>
                              <a:ea typeface="Cambria Math"/>
                            </a:rPr>
                          </m:ctrlPr>
                        </m:dPr>
                        <m:e>
                          <m:r>
                            <a:rPr lang="en-US" sz="2400" b="0" i="1" smtClean="0">
                              <a:latin typeface="Cambria Math"/>
                              <a:ea typeface="Cambria Math"/>
                            </a:rPr>
                            <m:t>𝑋</m:t>
                          </m:r>
                        </m:e>
                      </m:d>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4,</m:t>
                          </m:r>
                          <m:r>
                            <a:rPr lang="en-US" sz="2400" b="0" i="1" smtClean="0">
                              <a:latin typeface="Cambria Math"/>
                              <a:ea typeface="Cambria Math"/>
                            </a:rPr>
                            <m:t>𝑋</m:t>
                          </m:r>
                        </m:sub>
                      </m:sSub>
                      <m:r>
                        <a:rPr lang="en-US" sz="2400" b="0" i="1" smtClean="0">
                          <a:latin typeface="Cambria Math"/>
                          <a:ea typeface="Cambria Math"/>
                        </a:rPr>
                        <m:t>(</m:t>
                      </m:r>
                      <m:r>
                        <a:rPr lang="en-US" sz="2400" b="0" i="1" smtClean="0">
                          <a:latin typeface="Cambria Math"/>
                          <a:ea typeface="Cambria Math"/>
                        </a:rPr>
                        <m:t>𝑋</m:t>
                      </m:r>
                      <m:r>
                        <a:rPr lang="en-US" sz="2400" b="0" i="1" smtClean="0">
                          <a:latin typeface="Cambria Math"/>
                          <a:ea typeface="Cambria Math"/>
                        </a:rPr>
                        <m:t>) </m:t>
                      </m:r>
                      <m:sSup>
                        <m:sSupPr>
                          <m:ctrlPr>
                            <a:rPr lang="en-US" sz="2400" b="0" i="1" smtClean="0">
                              <a:latin typeface="Cambria Math"/>
                              <a:ea typeface="Cambria Math"/>
                            </a:rPr>
                          </m:ctrlPr>
                        </m:sSupPr>
                        <m:e>
                          <m:r>
                            <a:rPr lang="en-US" sz="2400" b="0" i="1" smtClean="0">
                              <a:latin typeface="Cambria Math"/>
                              <a:ea typeface="Cambria Math"/>
                            </a:rPr>
                            <m:t>(</m:t>
                          </m:r>
                          <m:r>
                            <a:rPr lang="en-US" sz="2400" i="1" smtClean="0">
                              <a:latin typeface="Cambria Math"/>
                              <a:ea typeface="Cambria Math"/>
                            </a:rPr>
                            <m:t>𝛻𝛻</m:t>
                          </m:r>
                          <m:r>
                            <a:rPr lang="el-GR" sz="2400" i="1">
                              <a:latin typeface="Cambria Math"/>
                              <a:ea typeface="Cambria Math"/>
                            </a:rPr>
                            <m:t>𝜙</m:t>
                          </m:r>
                          <m:r>
                            <a:rPr lang="en-US" sz="2400" b="0" i="1" smtClean="0">
                              <a:latin typeface="Cambria Math"/>
                              <a:ea typeface="Cambria Math"/>
                            </a:rPr>
                            <m:t>)</m:t>
                          </m:r>
                        </m:e>
                        <m:sup>
                          <m:r>
                            <a:rPr lang="en-US" sz="2400" b="0" i="1" smtClean="0">
                              <a:latin typeface="Cambria Math"/>
                              <a:ea typeface="Cambria Math"/>
                            </a:rPr>
                            <m:t>2</m:t>
                          </m:r>
                        </m:sup>
                      </m:sSup>
                    </m:oMath>
                  </m:oMathPara>
                </a14:m>
                <a:endParaRPr lang="en-GB" sz="2400" dirty="0"/>
              </a:p>
            </p:txBody>
          </p:sp>
        </mc:Choice>
        <mc:Fallback xmlns="">
          <p:sp>
            <p:nvSpPr>
              <p:cNvPr id="39" name="TextBox 38"/>
              <p:cNvSpPr txBox="1">
                <a:spLocks noRot="1" noChangeAspect="1" noMove="1" noResize="1" noEditPoints="1" noAdjustHandles="1" noChangeArrowheads="1" noChangeShapeType="1" noTextEdit="1"/>
              </p:cNvSpPr>
              <p:nvPr/>
            </p:nvSpPr>
            <p:spPr>
              <a:xfrm>
                <a:off x="601146" y="1371600"/>
                <a:ext cx="6254982" cy="485326"/>
              </a:xfrm>
              <a:prstGeom prst="rect">
                <a:avLst/>
              </a:prstGeom>
              <a:blipFill rotWithShape="1">
                <a:blip r:embed="rId14"/>
                <a:stretch>
                  <a:fillRect b="-13750"/>
                </a:stretch>
              </a:blipFill>
            </p:spPr>
            <p:txBody>
              <a:bodyPr/>
              <a:lstStyle/>
              <a:p>
                <a:r>
                  <a:rPr lang="en-GB">
                    <a:noFill/>
                  </a:rPr>
                  <a:t> </a:t>
                </a:r>
              </a:p>
            </p:txBody>
          </p:sp>
        </mc:Fallback>
      </mc:AlternateContent>
      <p:sp>
        <p:nvSpPr>
          <p:cNvPr id="32" name="Rectangle 31"/>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
        <p:nvSpPr>
          <p:cNvPr id="40" name="Rectangle 39"/>
          <p:cNvSpPr/>
          <p:nvPr/>
        </p:nvSpPr>
        <p:spPr>
          <a:xfrm>
            <a:off x="1219200" y="1366613"/>
            <a:ext cx="914400" cy="4853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2769329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2600" y="2013488"/>
            <a:ext cx="4959824" cy="1104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2031"/>
          <a:stretch/>
        </p:blipFill>
        <p:spPr bwMode="auto">
          <a:xfrm>
            <a:off x="9677400" y="4842542"/>
            <a:ext cx="1225455"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descr="Image result for vector boson scattering"/>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24597" b="75403" l="35000" r="86000">
                        <a14:foregroundMark x1="40500" y1="32661" x2="40500" y2="35887"/>
                        <a14:foregroundMark x1="44500" y1="36290" x2="44250" y2="39919"/>
                        <a14:foregroundMark x1="48500" y1="39113" x2="48500" y2="43952"/>
                        <a14:foregroundMark x1="35750" y1="29032" x2="51000" y2="44758"/>
                        <a14:foregroundMark x1="52000" y1="58065" x2="37000" y2="75403"/>
                        <a14:foregroundMark x1="64750" y1="58065" x2="86000" y2="75000"/>
                        <a14:foregroundMark x1="63500" y1="47984" x2="84250" y2="24597"/>
                        <a14:foregroundMark x1="63000" y1="45161" x2="79500" y2="27016"/>
                        <a14:foregroundMark x1="64250" y1="47984" x2="81000" y2="30645"/>
                        <a14:foregroundMark x1="53750" y1="43952" x2="35750" y2="26613"/>
                        <a14:foregroundMark x1="52250" y1="46371" x2="36000" y2="30645"/>
                        <a14:foregroundMark x1="52250" y1="55645" x2="37000" y2="72581"/>
                        <a14:foregroundMark x1="54500" y1="58871" x2="38500" y2="75403"/>
                        <a14:foregroundMark x1="64250" y1="61290" x2="83500" y2="74597"/>
                        <a14:foregroundMark x1="65750" y1="57258" x2="83750" y2="70161"/>
                      </a14:backgroundRemoval>
                    </a14:imgEffect>
                  </a14:imgLayer>
                </a14:imgProps>
              </a:ext>
              <a:ext uri="{28A0092B-C50C-407E-A947-70E740481C1C}">
                <a14:useLocalDpi xmlns:a14="http://schemas.microsoft.com/office/drawing/2010/main" val="0"/>
              </a:ext>
            </a:extLst>
          </a:blip>
          <a:srcRect l="35142" t="26587" r="17912" b="25983"/>
          <a:stretch/>
        </p:blipFill>
        <p:spPr bwMode="auto">
          <a:xfrm>
            <a:off x="1038607" y="4755696"/>
            <a:ext cx="1598186" cy="100111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454785">
            <a:off x="2051257" y="5505298"/>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rot="19287496">
            <a:off x="1019687" y="5541683"/>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p:cNvCxnSpPr>
            <a:stCxn id="4" idx="1"/>
            <a:endCxn id="4" idx="3"/>
          </p:cNvCxnSpPr>
          <p:nvPr/>
        </p:nvCxnSpPr>
        <p:spPr>
          <a:xfrm>
            <a:off x="2078144" y="5456328"/>
            <a:ext cx="555826" cy="25034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endCxn id="8" idx="3"/>
          </p:cNvCxnSpPr>
          <p:nvPr/>
        </p:nvCxnSpPr>
        <p:spPr>
          <a:xfrm flipV="1">
            <a:off x="1038607" y="5427967"/>
            <a:ext cx="524281" cy="278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a:off x="2472670" y="5388401"/>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14" name="TextBox 13"/>
              <p:cNvSpPr txBox="1">
                <a:spLocks noRot="1" noChangeAspect="1" noMove="1" noResize="1" noEditPoints="1" noAdjustHandles="1" noChangeArrowheads="1" noChangeShapeType="1" noTextEdit="1"/>
              </p:cNvSpPr>
              <p:nvPr/>
            </p:nvSpPr>
            <p:spPr>
              <a:xfrm>
                <a:off x="2472670" y="5388401"/>
                <a:ext cx="401072" cy="369332"/>
              </a:xfrm>
              <a:prstGeom prst="rect">
                <a:avLst/>
              </a:prstGeom>
              <a:blipFill rotWithShape="1">
                <a:blip r:embed="rId6"/>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776198" y="53769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17" name="TextBox 16"/>
              <p:cNvSpPr txBox="1">
                <a:spLocks noRot="1" noChangeAspect="1" noMove="1" noResize="1" noEditPoints="1" noAdjustHandles="1" noChangeArrowheads="1" noChangeShapeType="1" noTextEdit="1"/>
              </p:cNvSpPr>
              <p:nvPr/>
            </p:nvSpPr>
            <p:spPr>
              <a:xfrm>
                <a:off x="776198" y="5376964"/>
                <a:ext cx="401072" cy="369332"/>
              </a:xfrm>
              <a:prstGeom prst="rect">
                <a:avLst/>
              </a:prstGeom>
              <a:blipFill rotWithShape="1">
                <a:blip r:embed="rId7"/>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796270" y="4450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18" name="TextBox 17"/>
              <p:cNvSpPr txBox="1">
                <a:spLocks noRot="1" noChangeAspect="1" noMove="1" noResize="1" noEditPoints="1" noAdjustHandles="1" noChangeArrowheads="1" noChangeShapeType="1" noTextEdit="1"/>
              </p:cNvSpPr>
              <p:nvPr/>
            </p:nvSpPr>
            <p:spPr>
              <a:xfrm>
                <a:off x="796270" y="4450896"/>
                <a:ext cx="566694" cy="391646"/>
              </a:xfrm>
              <a:prstGeom prst="rect">
                <a:avLst/>
              </a:prstGeom>
              <a:blipFill rotWithShape="1">
                <a:blip r:embed="rId8"/>
                <a:stretch>
                  <a:fillRect b="-312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2472670" y="4450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19" name="TextBox 18"/>
              <p:cNvSpPr txBox="1">
                <a:spLocks noRot="1" noChangeAspect="1" noMove="1" noResize="1" noEditPoints="1" noAdjustHandles="1" noChangeArrowheads="1" noChangeShapeType="1" noTextEdit="1"/>
              </p:cNvSpPr>
              <p:nvPr/>
            </p:nvSpPr>
            <p:spPr>
              <a:xfrm>
                <a:off x="2472670" y="4450896"/>
                <a:ext cx="566694" cy="391646"/>
              </a:xfrm>
              <a:prstGeom prst="rect">
                <a:avLst/>
              </a:prstGeom>
              <a:blipFill rotWithShape="1">
                <a:blip r:embed="rId8"/>
                <a:stretch>
                  <a:fillRect b="-3125"/>
                </a:stretch>
              </a:blipFill>
            </p:spPr>
            <p:txBody>
              <a:bodyPr/>
              <a:lstStyle/>
              <a:p>
                <a:r>
                  <a:rPr lang="en-GB">
                    <a:noFill/>
                  </a:rPr>
                  <a:t> </a:t>
                </a:r>
              </a:p>
            </p:txBody>
          </p:sp>
        </mc:Fallback>
      </mc:AlternateContent>
      <p:grpSp>
        <p:nvGrpSpPr>
          <p:cNvPr id="20" name="Group 19"/>
          <p:cNvGrpSpPr/>
          <p:nvPr/>
        </p:nvGrpSpPr>
        <p:grpSpPr>
          <a:xfrm>
            <a:off x="964343" y="2622096"/>
            <a:ext cx="1746713" cy="1506056"/>
            <a:chOff x="381000" y="1177713"/>
            <a:chExt cx="2164023" cy="2092456"/>
          </a:xfrm>
        </p:grpSpPr>
        <p:pic>
          <p:nvPicPr>
            <p:cNvPr id="21" name="Picture 7" descr="https://upload.wikimedia.org/wikipedia/commons/thumb/7/75/Mandelstam.svg/298px-Mandelstam.svg.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26" name="TextBox 25"/>
              <p:cNvSpPr txBox="1"/>
              <p:nvPr/>
            </p:nvSpPr>
            <p:spPr>
              <a:xfrm>
                <a:off x="838200" y="37005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6" name="TextBox 25"/>
              <p:cNvSpPr txBox="1">
                <a:spLocks noRot="1" noChangeAspect="1" noMove="1" noResize="1" noEditPoints="1" noAdjustHandles="1" noChangeArrowheads="1" noChangeShapeType="1" noTextEdit="1"/>
              </p:cNvSpPr>
              <p:nvPr/>
            </p:nvSpPr>
            <p:spPr>
              <a:xfrm>
                <a:off x="838200" y="3700564"/>
                <a:ext cx="401072" cy="369332"/>
              </a:xfrm>
              <a:prstGeom prst="rect">
                <a:avLst/>
              </a:prstGeom>
              <a:blipFill rotWithShape="1">
                <a:blip r:embed="rId10"/>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818128" y="26220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7" name="TextBox 26"/>
              <p:cNvSpPr txBox="1">
                <a:spLocks noRot="1" noChangeAspect="1" noMove="1" noResize="1" noEditPoints="1" noAdjustHandles="1" noChangeArrowheads="1" noChangeShapeType="1" noTextEdit="1"/>
              </p:cNvSpPr>
              <p:nvPr/>
            </p:nvSpPr>
            <p:spPr>
              <a:xfrm>
                <a:off x="818128" y="2622096"/>
                <a:ext cx="401072" cy="369332"/>
              </a:xfrm>
              <a:prstGeom prst="rect">
                <a:avLst/>
              </a:prstGeom>
              <a:blipFill rotWithShape="1">
                <a:blip r:embed="rId11"/>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2418328" y="26220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2418328" y="2622096"/>
                <a:ext cx="401072" cy="369332"/>
              </a:xfrm>
              <a:prstGeom prst="rect">
                <a:avLst/>
              </a:prstGeom>
              <a:blipFill rotWithShape="1">
                <a:blip r:embed="rId12"/>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2362200" y="36888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9" name="TextBox 28"/>
              <p:cNvSpPr txBox="1">
                <a:spLocks noRot="1" noChangeAspect="1" noMove="1" noResize="1" noEditPoints="1" noAdjustHandles="1" noChangeArrowheads="1" noChangeShapeType="1" noTextEdit="1"/>
              </p:cNvSpPr>
              <p:nvPr/>
            </p:nvSpPr>
            <p:spPr>
              <a:xfrm>
                <a:off x="2362200" y="3688896"/>
                <a:ext cx="401072" cy="369332"/>
              </a:xfrm>
              <a:prstGeom prst="rect">
                <a:avLst/>
              </a:prstGeom>
              <a:blipFill rotWithShape="1">
                <a:blip r:embed="rId13"/>
                <a:stretch>
                  <a:fillRect b="-11475"/>
                </a:stretch>
              </a:blipFill>
            </p:spPr>
            <p:txBody>
              <a:bodyPr/>
              <a:lstStyle/>
              <a:p>
                <a:r>
                  <a:rPr lang="en-GB">
                    <a:noFill/>
                  </a:rPr>
                  <a:t> </a:t>
                </a:r>
              </a:p>
            </p:txBody>
          </p:sp>
        </mc:Fallback>
      </mc:AlternateContent>
      <p:pic>
        <p:nvPicPr>
          <p:cNvPr id="3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0279"/>
          <a:stretch/>
        </p:blipFill>
        <p:spPr bwMode="auto">
          <a:xfrm>
            <a:off x="9213376" y="3775747"/>
            <a:ext cx="3054824"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795630" y="675255"/>
            <a:ext cx="341407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Positivity in </a:t>
            </a:r>
            <a:r>
              <a:rPr lang="en-US" sz="2500" dirty="0" err="1" smtClean="0">
                <a:solidFill>
                  <a:schemeClr val="tx1">
                    <a:lumMod val="75000"/>
                    <a:lumOff val="25000"/>
                  </a:schemeClr>
                </a:solidFill>
                <a:latin typeface="Malgun Gothic" panose="020B0503020000020004" pitchFamily="34" charset="-127"/>
                <a:ea typeface="Malgun Gothic" panose="020B0503020000020004" pitchFamily="34" charset="-127"/>
              </a:rPr>
              <a:t>Horndeski</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12" name="TextBox 11"/>
              <p:cNvSpPr txBox="1"/>
              <p:nvPr/>
            </p:nvSpPr>
            <p:spPr>
              <a:xfrm>
                <a:off x="3145784" y="2743200"/>
                <a:ext cx="5312416" cy="6163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𝐴</m:t>
                      </m:r>
                      <m:r>
                        <a:rPr lang="en-US" sz="3200" b="0" i="1" smtClean="0">
                          <a:latin typeface="Cambria Math"/>
                        </a:rPr>
                        <m:t> ~ </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1" smtClean="0">
                              <a:solidFill>
                                <a:srgbClr val="C00000"/>
                              </a:solidFill>
                              <a:latin typeface="Cambria Math"/>
                              <a:ea typeface="Cambria Math"/>
                            </a:rPr>
                            <m:t>2,</m:t>
                          </m:r>
                          <m:r>
                            <a:rPr lang="en-US" sz="3200" b="0" i="1" smtClean="0">
                              <a:solidFill>
                                <a:srgbClr val="C00000"/>
                              </a:solidFill>
                              <a:latin typeface="Cambria Math"/>
                              <a:ea typeface="Cambria Math"/>
                            </a:rPr>
                            <m:t>𝑋𝑋</m:t>
                          </m:r>
                        </m:sub>
                      </m:sSub>
                      <m:r>
                        <a:rPr lang="en-US" sz="3200" b="0" i="1" smtClean="0">
                          <a:latin typeface="Cambria Math"/>
                          <a:ea typeface="Cambria Math"/>
                        </a:rPr>
                        <m:t> </m:t>
                      </m:r>
                      <m:sSup>
                        <m:sSupPr>
                          <m:ctrlPr>
                            <a:rPr lang="en-US" sz="3200" b="0" i="1" smtClean="0">
                              <a:latin typeface="Cambria Math"/>
                              <a:ea typeface="Cambria Math"/>
                            </a:rPr>
                          </m:ctrlPr>
                        </m:sSupPr>
                        <m:e>
                          <m:r>
                            <a:rPr lang="en-US" sz="3200" b="0" i="1" smtClean="0">
                              <a:latin typeface="Cambria Math"/>
                              <a:ea typeface="Cambria Math"/>
                            </a:rPr>
                            <m:t>𝑠</m:t>
                          </m:r>
                        </m:e>
                        <m:sup>
                          <m:r>
                            <a:rPr lang="en-US" sz="3200" b="0" i="1" smtClean="0">
                              <a:latin typeface="Cambria Math"/>
                              <a:ea typeface="Cambria Math"/>
                            </a:rPr>
                            <m:t>2</m:t>
                          </m:r>
                        </m:sup>
                      </m:sSup>
                      <m:r>
                        <a:rPr lang="en-US" sz="3200" b="0" i="1" smtClean="0">
                          <a:latin typeface="Cambria Math"/>
                          <a:ea typeface="Cambria Math"/>
                        </a:rPr>
                        <m:t>−</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1" smtClean="0">
                              <a:solidFill>
                                <a:srgbClr val="C00000"/>
                              </a:solidFill>
                              <a:latin typeface="Cambria Math"/>
                              <a:ea typeface="Cambria Math"/>
                            </a:rPr>
                            <m:t>4,</m:t>
                          </m:r>
                          <m:r>
                            <a:rPr lang="en-US" sz="3200" b="0" i="1" smtClean="0">
                              <a:solidFill>
                                <a:srgbClr val="C00000"/>
                              </a:solidFill>
                              <a:latin typeface="Cambria Math"/>
                              <a:ea typeface="Cambria Math"/>
                            </a:rPr>
                            <m:t>𝑋𝑋</m:t>
                          </m:r>
                        </m:sub>
                      </m:sSub>
                      <m:r>
                        <a:rPr lang="en-US" sz="3200" b="0" i="1" smtClean="0">
                          <a:latin typeface="Cambria Math"/>
                          <a:ea typeface="Cambria Math"/>
                        </a:rPr>
                        <m:t> </m:t>
                      </m:r>
                      <m:sSup>
                        <m:sSupPr>
                          <m:ctrlPr>
                            <a:rPr lang="en-US" sz="3200" b="0" i="1" smtClean="0">
                              <a:latin typeface="Cambria Math"/>
                              <a:ea typeface="Cambria Math"/>
                            </a:rPr>
                          </m:ctrlPr>
                        </m:sSupPr>
                        <m:e>
                          <m:r>
                            <a:rPr lang="en-US" sz="3200" b="0" i="1" smtClean="0">
                              <a:latin typeface="Cambria Math"/>
                              <a:ea typeface="Cambria Math"/>
                            </a:rPr>
                            <m:t>𝑠</m:t>
                          </m:r>
                        </m:e>
                        <m:sup>
                          <m:r>
                            <a:rPr lang="en-US" sz="3200" b="0" i="1" smtClean="0">
                              <a:latin typeface="Cambria Math"/>
                              <a:ea typeface="Cambria Math"/>
                            </a:rPr>
                            <m:t>2</m:t>
                          </m:r>
                        </m:sup>
                      </m:sSup>
                      <m:r>
                        <a:rPr lang="en-US" sz="3200" b="0" i="1" smtClean="0">
                          <a:latin typeface="Cambria Math"/>
                          <a:ea typeface="Cambria Math"/>
                        </a:rPr>
                        <m:t>𝑡</m:t>
                      </m:r>
                      <m:r>
                        <a:rPr lang="en-US" sz="3200" b="0" i="1" smtClean="0">
                          <a:latin typeface="Cambria Math"/>
                          <a:ea typeface="Cambria Math"/>
                        </a:rPr>
                        <m:t>+…</m:t>
                      </m:r>
                    </m:oMath>
                  </m:oMathPara>
                </a14:m>
                <a:endParaRPr lang="en-GB" sz="3200" dirty="0"/>
              </a:p>
            </p:txBody>
          </p:sp>
        </mc:Choice>
        <mc:Fallback xmlns="">
          <p:sp>
            <p:nvSpPr>
              <p:cNvPr id="12" name="TextBox 11"/>
              <p:cNvSpPr txBox="1">
                <a:spLocks noRot="1" noChangeAspect="1" noMove="1" noResize="1" noEditPoints="1" noAdjustHandles="1" noChangeArrowheads="1" noChangeShapeType="1" noTextEdit="1"/>
              </p:cNvSpPr>
              <p:nvPr/>
            </p:nvSpPr>
            <p:spPr>
              <a:xfrm>
                <a:off x="3145784" y="2743200"/>
                <a:ext cx="5312416" cy="616323"/>
              </a:xfrm>
              <a:prstGeom prst="rect">
                <a:avLst/>
              </a:prstGeom>
              <a:blipFill rotWithShape="1">
                <a:blip r:embed="rId1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3154420" y="4572000"/>
                <a:ext cx="3039294" cy="61632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i="1" smtClean="0">
                          <a:latin typeface="Cambria Math"/>
                        </a:rPr>
                        <m:t>𝐴</m:t>
                      </m:r>
                      <m:r>
                        <a:rPr lang="en-US" sz="3200" i="1" smtClean="0">
                          <a:latin typeface="Cambria Math"/>
                        </a:rPr>
                        <m:t> ~ </m:t>
                      </m:r>
                      <m:sSub>
                        <m:sSubPr>
                          <m:ctrlPr>
                            <a:rPr lang="en-US" sz="3200" i="1">
                              <a:solidFill>
                                <a:srgbClr val="C00000"/>
                              </a:solidFill>
                              <a:latin typeface="Cambria Math"/>
                              <a:ea typeface="Cambria Math"/>
                            </a:rPr>
                          </m:ctrlPr>
                        </m:sSubPr>
                        <m:e>
                          <m:r>
                            <a:rPr lang="en-US" sz="3200" i="1">
                              <a:solidFill>
                                <a:srgbClr val="C00000"/>
                              </a:solidFill>
                              <a:latin typeface="Cambria Math"/>
                              <a:ea typeface="Cambria Math"/>
                            </a:rPr>
                            <m:t>𝐺</m:t>
                          </m:r>
                        </m:e>
                        <m:sub>
                          <m:r>
                            <a:rPr lang="en-US" sz="3200" b="0" i="1" smtClean="0">
                              <a:solidFill>
                                <a:srgbClr val="C00000"/>
                              </a:solidFill>
                              <a:latin typeface="Cambria Math"/>
                              <a:ea typeface="Cambria Math"/>
                            </a:rPr>
                            <m:t>4</m:t>
                          </m:r>
                          <m:r>
                            <a:rPr lang="en-US" sz="3200" i="1">
                              <a:solidFill>
                                <a:srgbClr val="C00000"/>
                              </a:solidFill>
                              <a:latin typeface="Cambria Math"/>
                              <a:ea typeface="Cambria Math"/>
                            </a:rPr>
                            <m:t>,</m:t>
                          </m:r>
                          <m:r>
                            <a:rPr lang="en-US" sz="3200" i="1">
                              <a:solidFill>
                                <a:srgbClr val="C00000"/>
                              </a:solidFill>
                              <a:latin typeface="Cambria Math"/>
                              <a:ea typeface="Cambria Math"/>
                            </a:rPr>
                            <m:t>𝑋</m:t>
                          </m:r>
                        </m:sub>
                      </m:sSub>
                      <m:r>
                        <a:rPr lang="en-US" sz="3200" i="1">
                          <a:latin typeface="Cambria Math"/>
                          <a:ea typeface="Cambria Math"/>
                        </a:rPr>
                        <m:t> </m:t>
                      </m:r>
                      <m:sSup>
                        <m:sSupPr>
                          <m:ctrlPr>
                            <a:rPr lang="en-US" sz="3200" i="1">
                              <a:latin typeface="Cambria Math"/>
                              <a:ea typeface="Cambria Math"/>
                            </a:rPr>
                          </m:ctrlPr>
                        </m:sSupPr>
                        <m:e>
                          <m:r>
                            <a:rPr lang="en-US" sz="3200" i="1">
                              <a:latin typeface="Cambria Math"/>
                              <a:ea typeface="Cambria Math"/>
                            </a:rPr>
                            <m:t>𝑠</m:t>
                          </m:r>
                        </m:e>
                        <m:sup>
                          <m:r>
                            <a:rPr lang="en-US" sz="3200" i="1">
                              <a:latin typeface="Cambria Math"/>
                              <a:ea typeface="Cambria Math"/>
                            </a:rPr>
                            <m:t>2</m:t>
                          </m:r>
                        </m:sup>
                      </m:sSup>
                      <m:r>
                        <a:rPr lang="en-US" sz="3200" b="0" i="1" smtClean="0">
                          <a:latin typeface="Cambria Math"/>
                          <a:ea typeface="Cambria Math"/>
                        </a:rPr>
                        <m:t>+…</m:t>
                      </m:r>
                    </m:oMath>
                  </m:oMathPara>
                </a14:m>
                <a:endParaRPr lang="en-GB" sz="3200" dirty="0"/>
              </a:p>
            </p:txBody>
          </p:sp>
        </mc:Choice>
        <mc:Fallback xmlns="">
          <p:sp>
            <p:nvSpPr>
              <p:cNvPr id="13" name="Rectangle 12"/>
              <p:cNvSpPr>
                <a:spLocks noRot="1" noChangeAspect="1" noMove="1" noResize="1" noEditPoints="1" noAdjustHandles="1" noChangeArrowheads="1" noChangeShapeType="1" noTextEdit="1"/>
              </p:cNvSpPr>
              <p:nvPr/>
            </p:nvSpPr>
            <p:spPr>
              <a:xfrm>
                <a:off x="3154420" y="4572000"/>
                <a:ext cx="3039294" cy="616323"/>
              </a:xfrm>
              <a:prstGeom prst="rect">
                <a:avLst/>
              </a:prstGeom>
              <a:blipFill rotWithShape="1">
                <a:blip r:embed="rId17"/>
                <a:stretch>
                  <a:fillRect/>
                </a:stretch>
              </a:blipFill>
            </p:spPr>
            <p:txBody>
              <a:bodyPr/>
              <a:lstStyle/>
              <a:p>
                <a:r>
                  <a:rPr lang="en-GB">
                    <a:noFill/>
                  </a:rPr>
                  <a:t> </a:t>
                </a:r>
              </a:p>
            </p:txBody>
          </p:sp>
        </mc:Fallback>
      </mc:AlternateContent>
      <p:sp>
        <p:nvSpPr>
          <p:cNvPr id="35" name="Rounded Rectangle 34"/>
          <p:cNvSpPr/>
          <p:nvPr/>
        </p:nvSpPr>
        <p:spPr>
          <a:xfrm>
            <a:off x="3231082" y="3435723"/>
            <a:ext cx="5074718" cy="798751"/>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Left Brace 35"/>
          <p:cNvSpPr/>
          <p:nvPr/>
        </p:nvSpPr>
        <p:spPr>
          <a:xfrm rot="16200000">
            <a:off x="4220627" y="-285557"/>
            <a:ext cx="268808" cy="4553773"/>
          </a:xfrm>
          <a:prstGeom prst="leftBrace">
            <a:avLst>
              <a:gd name="adj1" fmla="val 23684"/>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7" name="TextBox 36"/>
          <p:cNvSpPr txBox="1"/>
          <p:nvPr/>
        </p:nvSpPr>
        <p:spPr>
          <a:xfrm>
            <a:off x="2971800" y="2114066"/>
            <a:ext cx="2879891" cy="369332"/>
          </a:xfrm>
          <a:prstGeom prst="rect">
            <a:avLst/>
          </a:prstGeom>
          <a:noFill/>
          <a:ln>
            <a:noFill/>
          </a:ln>
        </p:spPr>
        <p:txBody>
          <a:bodyPr wrap="none" rtlCol="0">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Part of ``</a:t>
            </a:r>
            <a:r>
              <a:rPr lang="en-US" dirty="0" err="1" smtClean="0">
                <a:solidFill>
                  <a:schemeClr val="bg1">
                    <a:lumMod val="50000"/>
                  </a:schemeClr>
                </a:solidFill>
                <a:latin typeface="Malgun Gothic" panose="020B0503020000020004" pitchFamily="34" charset="-127"/>
                <a:ea typeface="Malgun Gothic" panose="020B0503020000020004" pitchFamily="34" charset="-127"/>
              </a:rPr>
              <a:t>Horndeski</a:t>
            </a:r>
            <a:r>
              <a:rPr lang="en-US" dirty="0" smtClean="0">
                <a:solidFill>
                  <a:schemeClr val="bg1">
                    <a:lumMod val="50000"/>
                  </a:schemeClr>
                </a:solidFill>
                <a:latin typeface="Malgun Gothic" panose="020B0503020000020004" pitchFamily="34" charset="-127"/>
                <a:ea typeface="Malgun Gothic" panose="020B0503020000020004" pitchFamily="34" charset="-127"/>
              </a:rPr>
              <a:t>’’ class </a:t>
            </a:r>
            <a:endParaRPr lang="en-GB" dirty="0">
              <a:solidFill>
                <a:schemeClr val="bg1">
                  <a:lumMod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0" name="TextBox 39"/>
              <p:cNvSpPr txBox="1"/>
              <p:nvPr/>
            </p:nvSpPr>
            <p:spPr>
              <a:xfrm>
                <a:off x="6172200" y="626561"/>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6172200" y="626561"/>
                <a:ext cx="2261773" cy="523092"/>
              </a:xfrm>
              <a:prstGeom prst="rect">
                <a:avLst/>
              </a:prstGeom>
              <a:blipFill rotWithShape="1">
                <a:blip r:embed="rId1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1" name="TextBox 40"/>
              <p:cNvSpPr txBox="1"/>
              <p:nvPr/>
            </p:nvSpPr>
            <p:spPr>
              <a:xfrm>
                <a:off x="601146" y="1371600"/>
                <a:ext cx="6254982" cy="48532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a:ea typeface="Cambria Math"/>
                        </a:rPr>
                        <m:t>ℒ</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ℒ</m:t>
                          </m:r>
                        </m:e>
                        <m:sub>
                          <m:r>
                            <a:rPr lang="en-US" sz="2400" b="0" i="1" smtClean="0">
                              <a:latin typeface="Cambria Math"/>
                              <a:ea typeface="Cambria Math"/>
                            </a:rPr>
                            <m:t>𝐺𝑅</m:t>
                          </m:r>
                        </m:sub>
                      </m:sSub>
                      <m:r>
                        <a:rPr lang="en-US" sz="2400" b="0" i="1" smtClean="0">
                          <a:latin typeface="Cambria Math"/>
                          <a:ea typeface="Cambria Math"/>
                        </a:rPr>
                        <m:t>+</m:t>
                      </m:r>
                      <m:sSub>
                        <m:sSubPr>
                          <m:ctrlPr>
                            <a:rPr lang="en-US" sz="2400" i="1">
                              <a:latin typeface="Cambria Math"/>
                              <a:ea typeface="Cambria Math"/>
                            </a:rPr>
                          </m:ctrlPr>
                        </m:sSubPr>
                        <m:e>
                          <m:r>
                            <a:rPr lang="en-US" sz="2400" i="1">
                              <a:latin typeface="Cambria Math"/>
                              <a:ea typeface="Cambria Math"/>
                            </a:rPr>
                            <m:t>𝐺</m:t>
                          </m:r>
                        </m:e>
                        <m:sub>
                          <m:r>
                            <a:rPr lang="en-US" sz="2400" i="1">
                              <a:latin typeface="Cambria Math"/>
                              <a:ea typeface="Cambria Math"/>
                            </a:rPr>
                            <m:t>4</m:t>
                          </m:r>
                        </m:sub>
                      </m:sSub>
                      <m:d>
                        <m:dPr>
                          <m:ctrlPr>
                            <a:rPr lang="en-US" sz="2400" i="1">
                              <a:latin typeface="Cambria Math"/>
                              <a:ea typeface="Cambria Math"/>
                            </a:rPr>
                          </m:ctrlPr>
                        </m:dPr>
                        <m:e>
                          <m:r>
                            <a:rPr lang="en-US" sz="2400" i="1">
                              <a:latin typeface="Cambria Math"/>
                              <a:ea typeface="Cambria Math"/>
                            </a:rPr>
                            <m:t>𝑋</m:t>
                          </m:r>
                        </m:e>
                      </m:d>
                      <m:r>
                        <a:rPr lang="en-US" sz="2400" i="1">
                          <a:latin typeface="Cambria Math"/>
                          <a:ea typeface="Cambria Math"/>
                        </a:rPr>
                        <m:t>𝑅</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2</m:t>
                          </m:r>
                        </m:sub>
                      </m:sSub>
                      <m:d>
                        <m:dPr>
                          <m:ctrlPr>
                            <a:rPr lang="en-US" sz="2400" b="0" i="1" smtClean="0">
                              <a:latin typeface="Cambria Math"/>
                              <a:ea typeface="Cambria Math"/>
                            </a:rPr>
                          </m:ctrlPr>
                        </m:dPr>
                        <m:e>
                          <m:r>
                            <a:rPr lang="en-US" sz="2400" b="0" i="1" smtClean="0">
                              <a:latin typeface="Cambria Math"/>
                              <a:ea typeface="Cambria Math"/>
                            </a:rPr>
                            <m:t>𝑋</m:t>
                          </m:r>
                        </m:e>
                      </m:d>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4,</m:t>
                          </m:r>
                          <m:r>
                            <a:rPr lang="en-US" sz="2400" b="0" i="1" smtClean="0">
                              <a:latin typeface="Cambria Math"/>
                              <a:ea typeface="Cambria Math"/>
                            </a:rPr>
                            <m:t>𝑋</m:t>
                          </m:r>
                        </m:sub>
                      </m:sSub>
                      <m:r>
                        <a:rPr lang="en-US" sz="2400" b="0" i="1" smtClean="0">
                          <a:latin typeface="Cambria Math"/>
                          <a:ea typeface="Cambria Math"/>
                        </a:rPr>
                        <m:t>(</m:t>
                      </m:r>
                      <m:r>
                        <a:rPr lang="en-US" sz="2400" b="0" i="1" smtClean="0">
                          <a:latin typeface="Cambria Math"/>
                          <a:ea typeface="Cambria Math"/>
                        </a:rPr>
                        <m:t>𝑋</m:t>
                      </m:r>
                      <m:r>
                        <a:rPr lang="en-US" sz="2400" b="0" i="1" smtClean="0">
                          <a:latin typeface="Cambria Math"/>
                          <a:ea typeface="Cambria Math"/>
                        </a:rPr>
                        <m:t>) </m:t>
                      </m:r>
                      <m:sSup>
                        <m:sSupPr>
                          <m:ctrlPr>
                            <a:rPr lang="en-US" sz="2400" b="0" i="1" smtClean="0">
                              <a:latin typeface="Cambria Math"/>
                              <a:ea typeface="Cambria Math"/>
                            </a:rPr>
                          </m:ctrlPr>
                        </m:sSupPr>
                        <m:e>
                          <m:r>
                            <a:rPr lang="en-US" sz="2400" b="0" i="1" smtClean="0">
                              <a:latin typeface="Cambria Math"/>
                              <a:ea typeface="Cambria Math"/>
                            </a:rPr>
                            <m:t>(</m:t>
                          </m:r>
                          <m:r>
                            <a:rPr lang="en-US" sz="2400" i="1" smtClean="0">
                              <a:latin typeface="Cambria Math"/>
                              <a:ea typeface="Cambria Math"/>
                            </a:rPr>
                            <m:t>𝛻𝛻</m:t>
                          </m:r>
                          <m:r>
                            <a:rPr lang="el-GR" sz="2400" i="1">
                              <a:latin typeface="Cambria Math"/>
                              <a:ea typeface="Cambria Math"/>
                            </a:rPr>
                            <m:t>𝜙</m:t>
                          </m:r>
                          <m:r>
                            <a:rPr lang="en-US" sz="2400" b="0" i="1" smtClean="0">
                              <a:latin typeface="Cambria Math"/>
                              <a:ea typeface="Cambria Math"/>
                            </a:rPr>
                            <m:t>)</m:t>
                          </m:r>
                        </m:e>
                        <m:sup>
                          <m:r>
                            <a:rPr lang="en-US" sz="2400" b="0" i="1" smtClean="0">
                              <a:latin typeface="Cambria Math"/>
                              <a:ea typeface="Cambria Math"/>
                            </a:rPr>
                            <m:t>2</m:t>
                          </m:r>
                        </m:sup>
                      </m:sSup>
                    </m:oMath>
                  </m:oMathPara>
                </a14:m>
                <a:endParaRPr lang="en-GB" sz="2400" dirty="0"/>
              </a:p>
            </p:txBody>
          </p:sp>
        </mc:Choice>
        <mc:Fallback xmlns="">
          <p:sp>
            <p:nvSpPr>
              <p:cNvPr id="41" name="TextBox 40"/>
              <p:cNvSpPr txBox="1">
                <a:spLocks noRot="1" noChangeAspect="1" noMove="1" noResize="1" noEditPoints="1" noAdjustHandles="1" noChangeArrowheads="1" noChangeShapeType="1" noTextEdit="1"/>
              </p:cNvSpPr>
              <p:nvPr/>
            </p:nvSpPr>
            <p:spPr>
              <a:xfrm>
                <a:off x="601146" y="1371600"/>
                <a:ext cx="6254982" cy="485326"/>
              </a:xfrm>
              <a:prstGeom prst="rect">
                <a:avLst/>
              </a:prstGeom>
              <a:blipFill rotWithShape="1">
                <a:blip r:embed="rId19"/>
                <a:stretch>
                  <a:fillRect b="-1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Rectangle 41"/>
              <p:cNvSpPr/>
              <p:nvPr/>
            </p:nvSpPr>
            <p:spPr>
              <a:xfrm>
                <a:off x="3651091" y="3505200"/>
                <a:ext cx="4349909" cy="606384"/>
              </a:xfrm>
              <a:prstGeom prst="rect">
                <a:avLst/>
              </a:prstGeom>
            </p:spPr>
            <p:txBody>
              <a:bodyPr wrap="none">
                <a:spAutoFit/>
              </a:bodyPr>
              <a:lstStyle/>
              <a:p>
                <a14:m>
                  <m:oMath xmlns:m="http://schemas.openxmlformats.org/officeDocument/2006/math">
                    <m:sSub>
                      <m:sSubPr>
                        <m:ctrlPr>
                          <a:rPr lang="en-US" sz="3200" i="1" smtClean="0">
                            <a:solidFill>
                              <a:srgbClr val="C00000"/>
                            </a:solidFill>
                            <a:latin typeface="Cambria Math"/>
                            <a:ea typeface="Cambria Math"/>
                          </a:rPr>
                        </m:ctrlPr>
                      </m:sSubPr>
                      <m:e>
                        <m:r>
                          <a:rPr lang="en-US" sz="3200" i="1">
                            <a:solidFill>
                              <a:srgbClr val="C00000"/>
                            </a:solidFill>
                            <a:latin typeface="Cambria Math"/>
                            <a:ea typeface="Cambria Math"/>
                          </a:rPr>
                          <m:t>𝐺</m:t>
                        </m:r>
                      </m:e>
                      <m:sub>
                        <m:r>
                          <a:rPr lang="en-US" sz="3200" i="1">
                            <a:solidFill>
                              <a:srgbClr val="C00000"/>
                            </a:solidFill>
                            <a:latin typeface="Cambria Math"/>
                            <a:ea typeface="Cambria Math"/>
                          </a:rPr>
                          <m:t>2,</m:t>
                        </m:r>
                        <m:r>
                          <a:rPr lang="en-US" sz="3200" i="1">
                            <a:solidFill>
                              <a:srgbClr val="C00000"/>
                            </a:solidFill>
                            <a:latin typeface="Cambria Math"/>
                            <a:ea typeface="Cambria Math"/>
                          </a:rPr>
                          <m:t>𝑋𝑋</m:t>
                        </m:r>
                      </m:sub>
                    </m:sSub>
                    <m:r>
                      <a:rPr lang="en-US" sz="3200" b="0" i="1" smtClean="0">
                        <a:solidFill>
                          <a:schemeClr val="tx1"/>
                        </a:solidFill>
                        <a:latin typeface="Cambria Math"/>
                        <a:ea typeface="Cambria Math"/>
                      </a:rPr>
                      <m:t>&gt;0,</m:t>
                    </m:r>
                    <m:r>
                      <a:rPr lang="en-US" sz="3200" b="0" i="1" smtClean="0">
                        <a:solidFill>
                          <a:srgbClr val="C00000"/>
                        </a:solidFill>
                        <a:latin typeface="Cambria Math"/>
                        <a:ea typeface="Cambria Math"/>
                      </a:rPr>
                      <m:t>   </m:t>
                    </m:r>
                  </m:oMath>
                </a14:m>
                <a:r>
                  <a:rPr lang="en-GB" sz="3200" dirty="0" smtClean="0"/>
                  <a:t>    </a:t>
                </a:r>
                <a14:m>
                  <m:oMath xmlns:m="http://schemas.openxmlformats.org/officeDocument/2006/math">
                    <m:r>
                      <a:rPr lang="en-US" sz="3200" b="0" i="0" smtClean="0">
                        <a:solidFill>
                          <a:srgbClr val="C00000"/>
                        </a:solidFill>
                        <a:latin typeface="Cambria Math"/>
                        <a:ea typeface="Cambria Math"/>
                      </a:rPr>
                      <m:t>−</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0" smtClean="0">
                            <a:solidFill>
                              <a:srgbClr val="C00000"/>
                            </a:solidFill>
                            <a:latin typeface="Cambria Math"/>
                            <a:ea typeface="Cambria Math"/>
                          </a:rPr>
                          <m:t>4,</m:t>
                        </m:r>
                        <m:r>
                          <a:rPr lang="en-US" sz="3200" b="0" i="1" smtClean="0">
                            <a:solidFill>
                              <a:srgbClr val="C00000"/>
                            </a:solidFill>
                            <a:latin typeface="Cambria Math"/>
                            <a:ea typeface="Cambria Math"/>
                          </a:rPr>
                          <m:t>𝑋𝑋</m:t>
                        </m:r>
                      </m:sub>
                    </m:sSub>
                    <m:r>
                      <a:rPr lang="en-US" sz="3200" i="1" smtClean="0">
                        <a:solidFill>
                          <a:schemeClr val="tx1"/>
                        </a:solidFill>
                        <a:latin typeface="Cambria Math"/>
                        <a:ea typeface="Cambria Math"/>
                      </a:rPr>
                      <m:t>≳</m:t>
                    </m:r>
                    <m:r>
                      <a:rPr lang="en-US" sz="3200" b="0" i="1" smtClean="0">
                        <a:solidFill>
                          <a:schemeClr val="tx1"/>
                        </a:solidFill>
                        <a:latin typeface="Cambria Math"/>
                        <a:ea typeface="Cambria Math"/>
                      </a:rPr>
                      <m:t>0</m:t>
                    </m:r>
                  </m:oMath>
                </a14:m>
                <a:endParaRPr lang="en-GB" sz="3200" dirty="0">
                  <a:solidFill>
                    <a:schemeClr val="tx1"/>
                  </a:solidFill>
                </a:endParaRPr>
              </a:p>
            </p:txBody>
          </p:sp>
        </mc:Choice>
        <mc:Fallback xmlns="">
          <p:sp>
            <p:nvSpPr>
              <p:cNvPr id="42" name="Rectangle 41"/>
              <p:cNvSpPr>
                <a:spLocks noRot="1" noChangeAspect="1" noMove="1" noResize="1" noEditPoints="1" noAdjustHandles="1" noChangeArrowheads="1" noChangeShapeType="1" noTextEdit="1"/>
              </p:cNvSpPr>
              <p:nvPr/>
            </p:nvSpPr>
            <p:spPr>
              <a:xfrm>
                <a:off x="3651091" y="3505200"/>
                <a:ext cx="4349909" cy="606384"/>
              </a:xfrm>
              <a:prstGeom prst="rect">
                <a:avLst/>
              </a:prstGeom>
              <a:blipFill rotWithShape="1">
                <a:blip r:embed="rId20"/>
                <a:stretch>
                  <a:fillRect/>
                </a:stretch>
              </a:blipFill>
            </p:spPr>
            <p:txBody>
              <a:bodyPr/>
              <a:lstStyle/>
              <a:p>
                <a:r>
                  <a:rPr lang="en-GB">
                    <a:noFill/>
                  </a:rPr>
                  <a:t> </a:t>
                </a:r>
              </a:p>
            </p:txBody>
          </p:sp>
        </mc:Fallback>
      </mc:AlternateContent>
      <p:sp>
        <p:nvSpPr>
          <p:cNvPr id="34" name="Rectangle 3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
        <p:nvSpPr>
          <p:cNvPr id="39" name="Rectangle 38"/>
          <p:cNvSpPr/>
          <p:nvPr/>
        </p:nvSpPr>
        <p:spPr>
          <a:xfrm>
            <a:off x="1219200" y="1366613"/>
            <a:ext cx="914400" cy="4853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316178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2600" y="2013488"/>
            <a:ext cx="4959824" cy="1104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2031"/>
          <a:stretch/>
        </p:blipFill>
        <p:spPr bwMode="auto">
          <a:xfrm>
            <a:off x="9677400" y="4842542"/>
            <a:ext cx="1225455"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descr="Image result for vector boson scattering"/>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24597" b="75403" l="35000" r="86000">
                        <a14:foregroundMark x1="40500" y1="32661" x2="40500" y2="35887"/>
                        <a14:foregroundMark x1="44500" y1="36290" x2="44250" y2="39919"/>
                        <a14:foregroundMark x1="48500" y1="39113" x2="48500" y2="43952"/>
                        <a14:foregroundMark x1="35750" y1="29032" x2="51000" y2="44758"/>
                        <a14:foregroundMark x1="52000" y1="58065" x2="37000" y2="75403"/>
                        <a14:foregroundMark x1="64750" y1="58065" x2="86000" y2="75000"/>
                        <a14:foregroundMark x1="63500" y1="47984" x2="84250" y2="24597"/>
                        <a14:foregroundMark x1="63000" y1="45161" x2="79500" y2="27016"/>
                        <a14:foregroundMark x1="64250" y1="47984" x2="81000" y2="30645"/>
                        <a14:foregroundMark x1="53750" y1="43952" x2="35750" y2="26613"/>
                        <a14:foregroundMark x1="52250" y1="46371" x2="36000" y2="30645"/>
                        <a14:foregroundMark x1="52250" y1="55645" x2="37000" y2="72581"/>
                        <a14:foregroundMark x1="54500" y1="58871" x2="38500" y2="75403"/>
                        <a14:foregroundMark x1="64250" y1="61290" x2="83500" y2="74597"/>
                        <a14:foregroundMark x1="65750" y1="57258" x2="83750" y2="70161"/>
                      </a14:backgroundRemoval>
                    </a14:imgEffect>
                  </a14:imgLayer>
                </a14:imgProps>
              </a:ext>
              <a:ext uri="{28A0092B-C50C-407E-A947-70E740481C1C}">
                <a14:useLocalDpi xmlns:a14="http://schemas.microsoft.com/office/drawing/2010/main" val="0"/>
              </a:ext>
            </a:extLst>
          </a:blip>
          <a:srcRect l="35142" t="26587" r="17912" b="25983"/>
          <a:stretch/>
        </p:blipFill>
        <p:spPr bwMode="auto">
          <a:xfrm>
            <a:off x="1038607" y="4755696"/>
            <a:ext cx="1598186" cy="100111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454785">
            <a:off x="2051257" y="5505298"/>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rot="19287496">
            <a:off x="1019687" y="5541683"/>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p:cNvCxnSpPr>
            <a:stCxn id="4" idx="1"/>
            <a:endCxn id="4" idx="3"/>
          </p:cNvCxnSpPr>
          <p:nvPr/>
        </p:nvCxnSpPr>
        <p:spPr>
          <a:xfrm>
            <a:off x="2078144" y="5456328"/>
            <a:ext cx="555826" cy="25034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endCxn id="8" idx="3"/>
          </p:cNvCxnSpPr>
          <p:nvPr/>
        </p:nvCxnSpPr>
        <p:spPr>
          <a:xfrm flipV="1">
            <a:off x="1038607" y="5427967"/>
            <a:ext cx="524281" cy="278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a:off x="2472670" y="5388401"/>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14" name="TextBox 13"/>
              <p:cNvSpPr txBox="1">
                <a:spLocks noRot="1" noChangeAspect="1" noMove="1" noResize="1" noEditPoints="1" noAdjustHandles="1" noChangeArrowheads="1" noChangeShapeType="1" noTextEdit="1"/>
              </p:cNvSpPr>
              <p:nvPr/>
            </p:nvSpPr>
            <p:spPr>
              <a:xfrm>
                <a:off x="2472670" y="5388401"/>
                <a:ext cx="401072" cy="369332"/>
              </a:xfrm>
              <a:prstGeom prst="rect">
                <a:avLst/>
              </a:prstGeom>
              <a:blipFill rotWithShape="1">
                <a:blip r:embed="rId6"/>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776198" y="53769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17" name="TextBox 16"/>
              <p:cNvSpPr txBox="1">
                <a:spLocks noRot="1" noChangeAspect="1" noMove="1" noResize="1" noEditPoints="1" noAdjustHandles="1" noChangeArrowheads="1" noChangeShapeType="1" noTextEdit="1"/>
              </p:cNvSpPr>
              <p:nvPr/>
            </p:nvSpPr>
            <p:spPr>
              <a:xfrm>
                <a:off x="776198" y="5376964"/>
                <a:ext cx="401072" cy="369332"/>
              </a:xfrm>
              <a:prstGeom prst="rect">
                <a:avLst/>
              </a:prstGeom>
              <a:blipFill rotWithShape="1">
                <a:blip r:embed="rId7"/>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796270" y="4450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18" name="TextBox 17"/>
              <p:cNvSpPr txBox="1">
                <a:spLocks noRot="1" noChangeAspect="1" noMove="1" noResize="1" noEditPoints="1" noAdjustHandles="1" noChangeArrowheads="1" noChangeShapeType="1" noTextEdit="1"/>
              </p:cNvSpPr>
              <p:nvPr/>
            </p:nvSpPr>
            <p:spPr>
              <a:xfrm>
                <a:off x="796270" y="4450896"/>
                <a:ext cx="566694" cy="391646"/>
              </a:xfrm>
              <a:prstGeom prst="rect">
                <a:avLst/>
              </a:prstGeom>
              <a:blipFill rotWithShape="1">
                <a:blip r:embed="rId8"/>
                <a:stretch>
                  <a:fillRect b="-312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2472670" y="4450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19" name="TextBox 18"/>
              <p:cNvSpPr txBox="1">
                <a:spLocks noRot="1" noChangeAspect="1" noMove="1" noResize="1" noEditPoints="1" noAdjustHandles="1" noChangeArrowheads="1" noChangeShapeType="1" noTextEdit="1"/>
              </p:cNvSpPr>
              <p:nvPr/>
            </p:nvSpPr>
            <p:spPr>
              <a:xfrm>
                <a:off x="2472670" y="4450896"/>
                <a:ext cx="566694" cy="391646"/>
              </a:xfrm>
              <a:prstGeom prst="rect">
                <a:avLst/>
              </a:prstGeom>
              <a:blipFill rotWithShape="1">
                <a:blip r:embed="rId8"/>
                <a:stretch>
                  <a:fillRect b="-3125"/>
                </a:stretch>
              </a:blipFill>
            </p:spPr>
            <p:txBody>
              <a:bodyPr/>
              <a:lstStyle/>
              <a:p>
                <a:r>
                  <a:rPr lang="en-GB">
                    <a:noFill/>
                  </a:rPr>
                  <a:t> </a:t>
                </a:r>
              </a:p>
            </p:txBody>
          </p:sp>
        </mc:Fallback>
      </mc:AlternateContent>
      <p:grpSp>
        <p:nvGrpSpPr>
          <p:cNvPr id="20" name="Group 19"/>
          <p:cNvGrpSpPr/>
          <p:nvPr/>
        </p:nvGrpSpPr>
        <p:grpSpPr>
          <a:xfrm>
            <a:off x="964343" y="2622096"/>
            <a:ext cx="1746713" cy="1506056"/>
            <a:chOff x="381000" y="1177713"/>
            <a:chExt cx="2164023" cy="2092456"/>
          </a:xfrm>
        </p:grpSpPr>
        <p:pic>
          <p:nvPicPr>
            <p:cNvPr id="21" name="Picture 7" descr="https://upload.wikimedia.org/wikipedia/commons/thumb/7/75/Mandelstam.svg/298px-Mandelstam.svg.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26" name="TextBox 25"/>
              <p:cNvSpPr txBox="1"/>
              <p:nvPr/>
            </p:nvSpPr>
            <p:spPr>
              <a:xfrm>
                <a:off x="838200" y="37005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6" name="TextBox 25"/>
              <p:cNvSpPr txBox="1">
                <a:spLocks noRot="1" noChangeAspect="1" noMove="1" noResize="1" noEditPoints="1" noAdjustHandles="1" noChangeArrowheads="1" noChangeShapeType="1" noTextEdit="1"/>
              </p:cNvSpPr>
              <p:nvPr/>
            </p:nvSpPr>
            <p:spPr>
              <a:xfrm>
                <a:off x="838200" y="3700564"/>
                <a:ext cx="401072" cy="369332"/>
              </a:xfrm>
              <a:prstGeom prst="rect">
                <a:avLst/>
              </a:prstGeom>
              <a:blipFill rotWithShape="1">
                <a:blip r:embed="rId10"/>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818128" y="26220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7" name="TextBox 26"/>
              <p:cNvSpPr txBox="1">
                <a:spLocks noRot="1" noChangeAspect="1" noMove="1" noResize="1" noEditPoints="1" noAdjustHandles="1" noChangeArrowheads="1" noChangeShapeType="1" noTextEdit="1"/>
              </p:cNvSpPr>
              <p:nvPr/>
            </p:nvSpPr>
            <p:spPr>
              <a:xfrm>
                <a:off x="818128" y="2622096"/>
                <a:ext cx="401072" cy="369332"/>
              </a:xfrm>
              <a:prstGeom prst="rect">
                <a:avLst/>
              </a:prstGeom>
              <a:blipFill rotWithShape="1">
                <a:blip r:embed="rId11"/>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2418328" y="26220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2418328" y="2622096"/>
                <a:ext cx="401072" cy="369332"/>
              </a:xfrm>
              <a:prstGeom prst="rect">
                <a:avLst/>
              </a:prstGeom>
              <a:blipFill rotWithShape="1">
                <a:blip r:embed="rId12"/>
                <a:stretch>
                  <a:fillRect b="-114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2362200" y="3688896"/>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9" name="TextBox 28"/>
              <p:cNvSpPr txBox="1">
                <a:spLocks noRot="1" noChangeAspect="1" noMove="1" noResize="1" noEditPoints="1" noAdjustHandles="1" noChangeArrowheads="1" noChangeShapeType="1" noTextEdit="1"/>
              </p:cNvSpPr>
              <p:nvPr/>
            </p:nvSpPr>
            <p:spPr>
              <a:xfrm>
                <a:off x="2362200" y="3688896"/>
                <a:ext cx="401072" cy="369332"/>
              </a:xfrm>
              <a:prstGeom prst="rect">
                <a:avLst/>
              </a:prstGeom>
              <a:blipFill rotWithShape="1">
                <a:blip r:embed="rId13"/>
                <a:stretch>
                  <a:fillRect b="-11475"/>
                </a:stretch>
              </a:blipFill>
            </p:spPr>
            <p:txBody>
              <a:bodyPr/>
              <a:lstStyle/>
              <a:p>
                <a:r>
                  <a:rPr lang="en-GB">
                    <a:noFill/>
                  </a:rPr>
                  <a:t> </a:t>
                </a:r>
              </a:p>
            </p:txBody>
          </p:sp>
        </mc:Fallback>
      </mc:AlternateContent>
      <p:pic>
        <p:nvPicPr>
          <p:cNvPr id="3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0279"/>
          <a:stretch/>
        </p:blipFill>
        <p:spPr bwMode="auto">
          <a:xfrm>
            <a:off x="9213376" y="3775747"/>
            <a:ext cx="3054824" cy="42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TextBox 30"/>
          <p:cNvSpPr txBox="1"/>
          <p:nvPr/>
        </p:nvSpPr>
        <p:spPr>
          <a:xfrm>
            <a:off x="795630" y="675255"/>
            <a:ext cx="341407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Positivity in </a:t>
            </a:r>
            <a:r>
              <a:rPr lang="en-US" sz="2500" dirty="0" err="1" smtClean="0">
                <a:solidFill>
                  <a:schemeClr val="tx1">
                    <a:lumMod val="75000"/>
                    <a:lumOff val="25000"/>
                  </a:schemeClr>
                </a:solidFill>
                <a:latin typeface="Malgun Gothic" panose="020B0503020000020004" pitchFamily="34" charset="-127"/>
                <a:ea typeface="Malgun Gothic" panose="020B0503020000020004" pitchFamily="34" charset="-127"/>
              </a:rPr>
              <a:t>Horndeski</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12" name="TextBox 11"/>
              <p:cNvSpPr txBox="1"/>
              <p:nvPr/>
            </p:nvSpPr>
            <p:spPr>
              <a:xfrm>
                <a:off x="3145784" y="2743200"/>
                <a:ext cx="5312416" cy="6163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𝐴</m:t>
                      </m:r>
                      <m:r>
                        <a:rPr lang="en-US" sz="3200" b="0" i="1" smtClean="0">
                          <a:latin typeface="Cambria Math"/>
                        </a:rPr>
                        <m:t> ~ </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1" smtClean="0">
                              <a:solidFill>
                                <a:srgbClr val="C00000"/>
                              </a:solidFill>
                              <a:latin typeface="Cambria Math"/>
                              <a:ea typeface="Cambria Math"/>
                            </a:rPr>
                            <m:t>2,</m:t>
                          </m:r>
                          <m:r>
                            <a:rPr lang="en-US" sz="3200" b="0" i="1" smtClean="0">
                              <a:solidFill>
                                <a:srgbClr val="C00000"/>
                              </a:solidFill>
                              <a:latin typeface="Cambria Math"/>
                              <a:ea typeface="Cambria Math"/>
                            </a:rPr>
                            <m:t>𝑋𝑋</m:t>
                          </m:r>
                        </m:sub>
                      </m:sSub>
                      <m:r>
                        <a:rPr lang="en-US" sz="3200" b="0" i="1" smtClean="0">
                          <a:latin typeface="Cambria Math"/>
                          <a:ea typeface="Cambria Math"/>
                        </a:rPr>
                        <m:t> </m:t>
                      </m:r>
                      <m:sSup>
                        <m:sSupPr>
                          <m:ctrlPr>
                            <a:rPr lang="en-US" sz="3200" b="0" i="1" smtClean="0">
                              <a:latin typeface="Cambria Math"/>
                              <a:ea typeface="Cambria Math"/>
                            </a:rPr>
                          </m:ctrlPr>
                        </m:sSupPr>
                        <m:e>
                          <m:r>
                            <a:rPr lang="en-US" sz="3200" b="0" i="1" smtClean="0">
                              <a:latin typeface="Cambria Math"/>
                              <a:ea typeface="Cambria Math"/>
                            </a:rPr>
                            <m:t>𝑠</m:t>
                          </m:r>
                        </m:e>
                        <m:sup>
                          <m:r>
                            <a:rPr lang="en-US" sz="3200" b="0" i="1" smtClean="0">
                              <a:latin typeface="Cambria Math"/>
                              <a:ea typeface="Cambria Math"/>
                            </a:rPr>
                            <m:t>2</m:t>
                          </m:r>
                        </m:sup>
                      </m:sSup>
                      <m:r>
                        <a:rPr lang="en-US" sz="3200" b="0" i="1" smtClean="0">
                          <a:latin typeface="Cambria Math"/>
                          <a:ea typeface="Cambria Math"/>
                        </a:rPr>
                        <m:t>−</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1" smtClean="0">
                              <a:solidFill>
                                <a:srgbClr val="C00000"/>
                              </a:solidFill>
                              <a:latin typeface="Cambria Math"/>
                              <a:ea typeface="Cambria Math"/>
                            </a:rPr>
                            <m:t>4,</m:t>
                          </m:r>
                          <m:r>
                            <a:rPr lang="en-US" sz="3200" b="0" i="1" smtClean="0">
                              <a:solidFill>
                                <a:srgbClr val="C00000"/>
                              </a:solidFill>
                              <a:latin typeface="Cambria Math"/>
                              <a:ea typeface="Cambria Math"/>
                            </a:rPr>
                            <m:t>𝑋𝑋</m:t>
                          </m:r>
                        </m:sub>
                      </m:sSub>
                      <m:r>
                        <a:rPr lang="en-US" sz="3200" b="0" i="1" smtClean="0">
                          <a:latin typeface="Cambria Math"/>
                          <a:ea typeface="Cambria Math"/>
                        </a:rPr>
                        <m:t> </m:t>
                      </m:r>
                      <m:sSup>
                        <m:sSupPr>
                          <m:ctrlPr>
                            <a:rPr lang="en-US" sz="3200" b="0" i="1" smtClean="0">
                              <a:latin typeface="Cambria Math"/>
                              <a:ea typeface="Cambria Math"/>
                            </a:rPr>
                          </m:ctrlPr>
                        </m:sSupPr>
                        <m:e>
                          <m:r>
                            <a:rPr lang="en-US" sz="3200" b="0" i="1" smtClean="0">
                              <a:latin typeface="Cambria Math"/>
                              <a:ea typeface="Cambria Math"/>
                            </a:rPr>
                            <m:t>𝑠</m:t>
                          </m:r>
                        </m:e>
                        <m:sup>
                          <m:r>
                            <a:rPr lang="en-US" sz="3200" b="0" i="1" smtClean="0">
                              <a:latin typeface="Cambria Math"/>
                              <a:ea typeface="Cambria Math"/>
                            </a:rPr>
                            <m:t>2</m:t>
                          </m:r>
                        </m:sup>
                      </m:sSup>
                      <m:r>
                        <a:rPr lang="en-US" sz="3200" b="0" i="1" smtClean="0">
                          <a:latin typeface="Cambria Math"/>
                          <a:ea typeface="Cambria Math"/>
                        </a:rPr>
                        <m:t>𝑡</m:t>
                      </m:r>
                      <m:r>
                        <a:rPr lang="en-US" sz="3200" b="0" i="1" smtClean="0">
                          <a:latin typeface="Cambria Math"/>
                          <a:ea typeface="Cambria Math"/>
                        </a:rPr>
                        <m:t>+…</m:t>
                      </m:r>
                    </m:oMath>
                  </m:oMathPara>
                </a14:m>
                <a:endParaRPr lang="en-GB" sz="3200" dirty="0"/>
              </a:p>
            </p:txBody>
          </p:sp>
        </mc:Choice>
        <mc:Fallback xmlns="">
          <p:sp>
            <p:nvSpPr>
              <p:cNvPr id="12" name="TextBox 11"/>
              <p:cNvSpPr txBox="1">
                <a:spLocks noRot="1" noChangeAspect="1" noMove="1" noResize="1" noEditPoints="1" noAdjustHandles="1" noChangeArrowheads="1" noChangeShapeType="1" noTextEdit="1"/>
              </p:cNvSpPr>
              <p:nvPr/>
            </p:nvSpPr>
            <p:spPr>
              <a:xfrm>
                <a:off x="3145784" y="2743200"/>
                <a:ext cx="5312416" cy="616323"/>
              </a:xfrm>
              <a:prstGeom prst="rect">
                <a:avLst/>
              </a:prstGeom>
              <a:blipFill rotWithShape="1">
                <a:blip r:embed="rId1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3154420" y="4572000"/>
                <a:ext cx="3039294" cy="61632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200" i="1" smtClean="0">
                          <a:latin typeface="Cambria Math"/>
                        </a:rPr>
                        <m:t>𝐴</m:t>
                      </m:r>
                      <m:r>
                        <a:rPr lang="en-US" sz="3200" i="1" smtClean="0">
                          <a:latin typeface="Cambria Math"/>
                        </a:rPr>
                        <m:t> ~ </m:t>
                      </m:r>
                      <m:sSub>
                        <m:sSubPr>
                          <m:ctrlPr>
                            <a:rPr lang="en-US" sz="3200" i="1">
                              <a:solidFill>
                                <a:srgbClr val="C00000"/>
                              </a:solidFill>
                              <a:latin typeface="Cambria Math"/>
                              <a:ea typeface="Cambria Math"/>
                            </a:rPr>
                          </m:ctrlPr>
                        </m:sSubPr>
                        <m:e>
                          <m:r>
                            <a:rPr lang="en-US" sz="3200" i="1">
                              <a:solidFill>
                                <a:srgbClr val="C00000"/>
                              </a:solidFill>
                              <a:latin typeface="Cambria Math"/>
                              <a:ea typeface="Cambria Math"/>
                            </a:rPr>
                            <m:t>𝐺</m:t>
                          </m:r>
                        </m:e>
                        <m:sub>
                          <m:r>
                            <a:rPr lang="en-US" sz="3200" b="0" i="1" smtClean="0">
                              <a:solidFill>
                                <a:srgbClr val="C00000"/>
                              </a:solidFill>
                              <a:latin typeface="Cambria Math"/>
                              <a:ea typeface="Cambria Math"/>
                            </a:rPr>
                            <m:t>4</m:t>
                          </m:r>
                          <m:r>
                            <a:rPr lang="en-US" sz="3200" i="1">
                              <a:solidFill>
                                <a:srgbClr val="C00000"/>
                              </a:solidFill>
                              <a:latin typeface="Cambria Math"/>
                              <a:ea typeface="Cambria Math"/>
                            </a:rPr>
                            <m:t>,</m:t>
                          </m:r>
                          <m:r>
                            <a:rPr lang="en-US" sz="3200" i="1">
                              <a:solidFill>
                                <a:srgbClr val="C00000"/>
                              </a:solidFill>
                              <a:latin typeface="Cambria Math"/>
                              <a:ea typeface="Cambria Math"/>
                            </a:rPr>
                            <m:t>𝑋</m:t>
                          </m:r>
                        </m:sub>
                      </m:sSub>
                      <m:r>
                        <a:rPr lang="en-US" sz="3200" i="1">
                          <a:latin typeface="Cambria Math"/>
                          <a:ea typeface="Cambria Math"/>
                        </a:rPr>
                        <m:t> </m:t>
                      </m:r>
                      <m:sSup>
                        <m:sSupPr>
                          <m:ctrlPr>
                            <a:rPr lang="en-US" sz="3200" i="1">
                              <a:latin typeface="Cambria Math"/>
                              <a:ea typeface="Cambria Math"/>
                            </a:rPr>
                          </m:ctrlPr>
                        </m:sSupPr>
                        <m:e>
                          <m:r>
                            <a:rPr lang="en-US" sz="3200" i="1">
                              <a:latin typeface="Cambria Math"/>
                              <a:ea typeface="Cambria Math"/>
                            </a:rPr>
                            <m:t>𝑠</m:t>
                          </m:r>
                        </m:e>
                        <m:sup>
                          <m:r>
                            <a:rPr lang="en-US" sz="3200" i="1">
                              <a:latin typeface="Cambria Math"/>
                              <a:ea typeface="Cambria Math"/>
                            </a:rPr>
                            <m:t>2</m:t>
                          </m:r>
                        </m:sup>
                      </m:sSup>
                      <m:r>
                        <a:rPr lang="en-US" sz="3200" b="0" i="1" smtClean="0">
                          <a:latin typeface="Cambria Math"/>
                          <a:ea typeface="Cambria Math"/>
                        </a:rPr>
                        <m:t>+…</m:t>
                      </m:r>
                    </m:oMath>
                  </m:oMathPara>
                </a14:m>
                <a:endParaRPr lang="en-GB" sz="3200" dirty="0"/>
              </a:p>
            </p:txBody>
          </p:sp>
        </mc:Choice>
        <mc:Fallback xmlns="">
          <p:sp>
            <p:nvSpPr>
              <p:cNvPr id="13" name="Rectangle 12"/>
              <p:cNvSpPr>
                <a:spLocks noRot="1" noChangeAspect="1" noMove="1" noResize="1" noEditPoints="1" noAdjustHandles="1" noChangeArrowheads="1" noChangeShapeType="1" noTextEdit="1"/>
              </p:cNvSpPr>
              <p:nvPr/>
            </p:nvSpPr>
            <p:spPr>
              <a:xfrm>
                <a:off x="3154420" y="4572000"/>
                <a:ext cx="3039294" cy="616323"/>
              </a:xfrm>
              <a:prstGeom prst="rect">
                <a:avLst/>
              </a:prstGeom>
              <a:blipFill rotWithShape="1">
                <a:blip r:embed="rId17"/>
                <a:stretch>
                  <a:fillRect/>
                </a:stretch>
              </a:blipFill>
            </p:spPr>
            <p:txBody>
              <a:bodyPr/>
              <a:lstStyle/>
              <a:p>
                <a:r>
                  <a:rPr lang="en-GB">
                    <a:noFill/>
                  </a:rPr>
                  <a:t> </a:t>
                </a:r>
              </a:p>
            </p:txBody>
          </p:sp>
        </mc:Fallback>
      </mc:AlternateContent>
      <p:sp>
        <p:nvSpPr>
          <p:cNvPr id="16" name="Rounded Rectangle 15"/>
          <p:cNvSpPr/>
          <p:nvPr/>
        </p:nvSpPr>
        <p:spPr>
          <a:xfrm>
            <a:off x="3231082" y="3435723"/>
            <a:ext cx="5074718" cy="798751"/>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34" name="Rectangle 33"/>
              <p:cNvSpPr/>
              <p:nvPr/>
            </p:nvSpPr>
            <p:spPr>
              <a:xfrm>
                <a:off x="5194621" y="5251077"/>
                <a:ext cx="1739579" cy="60638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solidFill>
                                <a:srgbClr val="C00000"/>
                              </a:solidFill>
                              <a:latin typeface="Cambria Math"/>
                              <a:ea typeface="Cambria Math"/>
                            </a:rPr>
                          </m:ctrlPr>
                        </m:sSubPr>
                        <m:e>
                          <m:r>
                            <a:rPr lang="en-US" sz="3200" i="1">
                              <a:solidFill>
                                <a:srgbClr val="C00000"/>
                              </a:solidFill>
                              <a:latin typeface="Cambria Math"/>
                              <a:ea typeface="Cambria Math"/>
                            </a:rPr>
                            <m:t>𝐺</m:t>
                          </m:r>
                        </m:e>
                        <m:sub>
                          <m:r>
                            <a:rPr lang="en-US" sz="3200" b="0" i="1" smtClean="0">
                              <a:solidFill>
                                <a:srgbClr val="C00000"/>
                              </a:solidFill>
                              <a:latin typeface="Cambria Math"/>
                              <a:ea typeface="Cambria Math"/>
                            </a:rPr>
                            <m:t>4</m:t>
                          </m:r>
                          <m:r>
                            <a:rPr lang="en-US" sz="3200" i="1">
                              <a:solidFill>
                                <a:srgbClr val="C00000"/>
                              </a:solidFill>
                              <a:latin typeface="Cambria Math"/>
                              <a:ea typeface="Cambria Math"/>
                            </a:rPr>
                            <m:t>,</m:t>
                          </m:r>
                          <m:r>
                            <a:rPr lang="en-US" sz="3200" i="1">
                              <a:solidFill>
                                <a:srgbClr val="C00000"/>
                              </a:solidFill>
                              <a:latin typeface="Cambria Math"/>
                              <a:ea typeface="Cambria Math"/>
                            </a:rPr>
                            <m:t>𝑋</m:t>
                          </m:r>
                        </m:sub>
                      </m:sSub>
                      <m:r>
                        <a:rPr lang="en-US" sz="3200" b="0" i="1" smtClean="0">
                          <a:solidFill>
                            <a:schemeClr val="tx1"/>
                          </a:solidFill>
                          <a:latin typeface="Cambria Math"/>
                          <a:ea typeface="Cambria Math"/>
                        </a:rPr>
                        <m:t>&gt;0</m:t>
                      </m:r>
                    </m:oMath>
                  </m:oMathPara>
                </a14:m>
                <a:endParaRPr lang="en-GB" sz="3200" dirty="0">
                  <a:solidFill>
                    <a:schemeClr val="tx1"/>
                  </a:solidFill>
                </a:endParaRPr>
              </a:p>
            </p:txBody>
          </p:sp>
        </mc:Choice>
        <mc:Fallback xmlns="">
          <p:sp>
            <p:nvSpPr>
              <p:cNvPr id="34" name="Rectangle 33"/>
              <p:cNvSpPr>
                <a:spLocks noRot="1" noChangeAspect="1" noMove="1" noResize="1" noEditPoints="1" noAdjustHandles="1" noChangeArrowheads="1" noChangeShapeType="1" noTextEdit="1"/>
              </p:cNvSpPr>
              <p:nvPr/>
            </p:nvSpPr>
            <p:spPr>
              <a:xfrm>
                <a:off x="5194621" y="5251077"/>
                <a:ext cx="1739579" cy="606384"/>
              </a:xfrm>
              <a:prstGeom prst="rect">
                <a:avLst/>
              </a:prstGeom>
              <a:blipFill rotWithShape="1">
                <a:blip r:embed="rId18"/>
                <a:stretch>
                  <a:fillRect/>
                </a:stretch>
              </a:blipFill>
            </p:spPr>
            <p:txBody>
              <a:bodyPr/>
              <a:lstStyle/>
              <a:p>
                <a:r>
                  <a:rPr lang="en-GB">
                    <a:noFill/>
                  </a:rPr>
                  <a:t> </a:t>
                </a:r>
              </a:p>
            </p:txBody>
          </p:sp>
        </mc:Fallback>
      </mc:AlternateContent>
      <p:sp>
        <p:nvSpPr>
          <p:cNvPr id="35" name="Rounded Rectangle 34"/>
          <p:cNvSpPr/>
          <p:nvPr/>
        </p:nvSpPr>
        <p:spPr>
          <a:xfrm>
            <a:off x="3231082" y="5181600"/>
            <a:ext cx="5074718" cy="798751"/>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Left Brace 37"/>
          <p:cNvSpPr/>
          <p:nvPr/>
        </p:nvSpPr>
        <p:spPr>
          <a:xfrm rot="16200000">
            <a:off x="4220627" y="-285557"/>
            <a:ext cx="268808" cy="4553773"/>
          </a:xfrm>
          <a:prstGeom prst="leftBrace">
            <a:avLst>
              <a:gd name="adj1" fmla="val 23684"/>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TextBox 38"/>
          <p:cNvSpPr txBox="1"/>
          <p:nvPr/>
        </p:nvSpPr>
        <p:spPr>
          <a:xfrm>
            <a:off x="2971800" y="2114066"/>
            <a:ext cx="2879891" cy="369332"/>
          </a:xfrm>
          <a:prstGeom prst="rect">
            <a:avLst/>
          </a:prstGeom>
          <a:noFill/>
          <a:ln>
            <a:noFill/>
          </a:ln>
        </p:spPr>
        <p:txBody>
          <a:bodyPr wrap="none" rtlCol="0">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Part of ``</a:t>
            </a:r>
            <a:r>
              <a:rPr lang="en-US" dirty="0" err="1" smtClean="0">
                <a:solidFill>
                  <a:schemeClr val="bg1">
                    <a:lumMod val="50000"/>
                  </a:schemeClr>
                </a:solidFill>
                <a:latin typeface="Malgun Gothic" panose="020B0503020000020004" pitchFamily="34" charset="-127"/>
                <a:ea typeface="Malgun Gothic" panose="020B0503020000020004" pitchFamily="34" charset="-127"/>
              </a:rPr>
              <a:t>Horndeski</a:t>
            </a:r>
            <a:r>
              <a:rPr lang="en-US" dirty="0" smtClean="0">
                <a:solidFill>
                  <a:schemeClr val="bg1">
                    <a:lumMod val="50000"/>
                  </a:schemeClr>
                </a:solidFill>
                <a:latin typeface="Malgun Gothic" panose="020B0503020000020004" pitchFamily="34" charset="-127"/>
                <a:ea typeface="Malgun Gothic" panose="020B0503020000020004" pitchFamily="34" charset="-127"/>
              </a:rPr>
              <a:t>’’ class </a:t>
            </a:r>
            <a:endParaRPr lang="en-GB" dirty="0">
              <a:solidFill>
                <a:schemeClr val="bg1">
                  <a:lumMod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37" name="TextBox 36"/>
              <p:cNvSpPr txBox="1"/>
              <p:nvPr/>
            </p:nvSpPr>
            <p:spPr>
              <a:xfrm>
                <a:off x="6172200" y="626561"/>
                <a:ext cx="2261773" cy="52309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lumMod val="50000"/>
                            </a:schemeClr>
                          </a:solidFill>
                          <a:latin typeface="Cambria Math"/>
                        </a:rPr>
                        <m:t>(</m:t>
                      </m:r>
                      <m:r>
                        <a:rPr lang="en-US" sz="2400" b="0" i="1" smtClean="0">
                          <a:solidFill>
                            <a:schemeClr val="bg1">
                              <a:lumMod val="50000"/>
                            </a:schemeClr>
                          </a:solidFill>
                          <a:latin typeface="Cambria Math"/>
                        </a:rPr>
                        <m:t>𝑋</m:t>
                      </m:r>
                      <m:r>
                        <a:rPr lang="en-US" sz="2400" b="0" i="1" smtClean="0">
                          <a:solidFill>
                            <a:schemeClr val="bg1">
                              <a:lumMod val="50000"/>
                            </a:schemeClr>
                          </a:solidFill>
                          <a:latin typeface="Cambria Math"/>
                        </a:rPr>
                        <m:t>=−</m:t>
                      </m:r>
                      <m:box>
                        <m:boxPr>
                          <m:ctrlPr>
                            <a:rPr lang="en-US" sz="2400" b="0" i="1" smtClean="0">
                              <a:solidFill>
                                <a:schemeClr val="bg1">
                                  <a:lumMod val="50000"/>
                                </a:schemeClr>
                              </a:solidFill>
                              <a:latin typeface="Cambria Math"/>
                            </a:rPr>
                          </m:ctrlPr>
                        </m:boxPr>
                        <m:e>
                          <m:argPr>
                            <m:argSz m:val="-1"/>
                          </m:argPr>
                          <m:f>
                            <m:fPr>
                              <m:ctrlPr>
                                <a:rPr lang="en-US" sz="2400" b="0" i="1" smtClean="0">
                                  <a:solidFill>
                                    <a:schemeClr val="bg1">
                                      <a:lumMod val="50000"/>
                                    </a:schemeClr>
                                  </a:solidFill>
                                  <a:latin typeface="Cambria Math"/>
                                </a:rPr>
                              </m:ctrlPr>
                            </m:fPr>
                            <m:num>
                              <m:r>
                                <a:rPr lang="en-US" sz="2400" b="0" i="1" smtClean="0">
                                  <a:solidFill>
                                    <a:schemeClr val="bg1">
                                      <a:lumMod val="50000"/>
                                    </a:schemeClr>
                                  </a:solidFill>
                                  <a:latin typeface="Cambria Math"/>
                                </a:rPr>
                                <m:t>1</m:t>
                              </m:r>
                            </m:num>
                            <m:den>
                              <m:r>
                                <a:rPr lang="en-US" sz="2400" b="0" i="1" smtClean="0">
                                  <a:solidFill>
                                    <a:schemeClr val="bg1">
                                      <a:lumMod val="50000"/>
                                    </a:schemeClr>
                                  </a:solidFill>
                                  <a:latin typeface="Cambria Math"/>
                                </a:rPr>
                                <m:t>2</m:t>
                              </m:r>
                            </m:den>
                          </m:f>
                        </m:e>
                      </m:box>
                      <m:sSup>
                        <m:sSupPr>
                          <m:ctrlPr>
                            <a:rPr lang="en-US" sz="2400" b="0" i="1" smtClean="0">
                              <a:solidFill>
                                <a:schemeClr val="bg1">
                                  <a:lumMod val="50000"/>
                                </a:schemeClr>
                              </a:solidFill>
                              <a:latin typeface="Cambria Math"/>
                              <a:ea typeface="Cambria Math"/>
                            </a:rPr>
                          </m:ctrlPr>
                        </m:sSupPr>
                        <m:e>
                          <m:d>
                            <m:dPr>
                              <m:ctrlPr>
                                <a:rPr lang="en-US" sz="2400" b="0" i="1" smtClean="0">
                                  <a:solidFill>
                                    <a:schemeClr val="bg1">
                                      <a:lumMod val="50000"/>
                                    </a:schemeClr>
                                  </a:solidFill>
                                  <a:latin typeface="Cambria Math"/>
                                  <a:ea typeface="Cambria Math"/>
                                </a:rPr>
                              </m:ctrlPr>
                            </m:dPr>
                            <m:e>
                              <m:r>
                                <a:rPr lang="en-US" sz="2400" b="0" i="1" smtClean="0">
                                  <a:solidFill>
                                    <a:schemeClr val="bg1">
                                      <a:lumMod val="50000"/>
                                    </a:schemeClr>
                                  </a:solidFill>
                                  <a:latin typeface="Cambria Math"/>
                                  <a:ea typeface="Cambria Math"/>
                                </a:rPr>
                                <m:t>𝛻</m:t>
                              </m:r>
                              <m:r>
                                <a:rPr lang="el-GR" sz="2400" b="0" i="1" smtClean="0">
                                  <a:solidFill>
                                    <a:schemeClr val="bg1">
                                      <a:lumMod val="50000"/>
                                    </a:schemeClr>
                                  </a:solidFill>
                                  <a:latin typeface="Cambria Math"/>
                                  <a:ea typeface="Cambria Math"/>
                                </a:rPr>
                                <m:t>𝜙</m:t>
                              </m:r>
                            </m:e>
                          </m:d>
                        </m:e>
                        <m:sup>
                          <m:r>
                            <a:rPr lang="en-US" sz="2400" b="0" i="1" smtClean="0">
                              <a:solidFill>
                                <a:schemeClr val="bg1">
                                  <a:lumMod val="50000"/>
                                </a:schemeClr>
                              </a:solidFill>
                              <a:latin typeface="Cambria Math"/>
                              <a:ea typeface="Cambria Math"/>
                            </a:rPr>
                            <m:t>2</m:t>
                          </m:r>
                        </m:sup>
                      </m:sSup>
                      <m:r>
                        <a:rPr lang="en-US" sz="2400" b="0" i="1" smtClean="0">
                          <a:solidFill>
                            <a:schemeClr val="bg1">
                              <a:lumMod val="50000"/>
                            </a:schemeClr>
                          </a:solidFill>
                          <a:latin typeface="Cambria Math"/>
                          <a:ea typeface="Cambria Math"/>
                        </a:rPr>
                        <m:t>)</m:t>
                      </m:r>
                    </m:oMath>
                  </m:oMathPara>
                </a14:m>
                <a:endParaRPr lang="en-GB" sz="2400" dirty="0">
                  <a:solidFill>
                    <a:schemeClr val="bg1">
                      <a:lumMod val="50000"/>
                    </a:schemeClr>
                  </a:solidFill>
                </a:endParaRPr>
              </a:p>
            </p:txBody>
          </p:sp>
        </mc:Choice>
        <mc:Fallback xmlns="">
          <p:sp>
            <p:nvSpPr>
              <p:cNvPr id="37" name="TextBox 36"/>
              <p:cNvSpPr txBox="1">
                <a:spLocks noRot="1" noChangeAspect="1" noMove="1" noResize="1" noEditPoints="1" noAdjustHandles="1" noChangeArrowheads="1" noChangeShapeType="1" noTextEdit="1"/>
              </p:cNvSpPr>
              <p:nvPr/>
            </p:nvSpPr>
            <p:spPr>
              <a:xfrm>
                <a:off x="6172200" y="626561"/>
                <a:ext cx="2261773" cy="523092"/>
              </a:xfrm>
              <a:prstGeom prst="rect">
                <a:avLst/>
              </a:prstGeom>
              <a:blipFill rotWithShape="1">
                <a:blip r:embed="rId1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1" name="TextBox 40"/>
              <p:cNvSpPr txBox="1"/>
              <p:nvPr/>
            </p:nvSpPr>
            <p:spPr>
              <a:xfrm>
                <a:off x="601146" y="1371600"/>
                <a:ext cx="6254982" cy="48532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a:ea typeface="Cambria Math"/>
                        </a:rPr>
                        <m:t>ℒ</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ℒ</m:t>
                          </m:r>
                        </m:e>
                        <m:sub>
                          <m:r>
                            <a:rPr lang="en-US" sz="2400" b="0" i="1" smtClean="0">
                              <a:latin typeface="Cambria Math"/>
                              <a:ea typeface="Cambria Math"/>
                            </a:rPr>
                            <m:t>𝐺𝑅</m:t>
                          </m:r>
                        </m:sub>
                      </m:sSub>
                      <m:r>
                        <a:rPr lang="en-US" sz="2400" b="0" i="1" smtClean="0">
                          <a:latin typeface="Cambria Math"/>
                          <a:ea typeface="Cambria Math"/>
                        </a:rPr>
                        <m:t>+</m:t>
                      </m:r>
                      <m:sSub>
                        <m:sSubPr>
                          <m:ctrlPr>
                            <a:rPr lang="en-US" sz="2400" i="1">
                              <a:latin typeface="Cambria Math"/>
                              <a:ea typeface="Cambria Math"/>
                            </a:rPr>
                          </m:ctrlPr>
                        </m:sSubPr>
                        <m:e>
                          <m:r>
                            <a:rPr lang="en-US" sz="2400" i="1">
                              <a:latin typeface="Cambria Math"/>
                              <a:ea typeface="Cambria Math"/>
                            </a:rPr>
                            <m:t>𝐺</m:t>
                          </m:r>
                        </m:e>
                        <m:sub>
                          <m:r>
                            <a:rPr lang="en-US" sz="2400" i="1">
                              <a:latin typeface="Cambria Math"/>
                              <a:ea typeface="Cambria Math"/>
                            </a:rPr>
                            <m:t>4</m:t>
                          </m:r>
                        </m:sub>
                      </m:sSub>
                      <m:d>
                        <m:dPr>
                          <m:ctrlPr>
                            <a:rPr lang="en-US" sz="2400" i="1">
                              <a:latin typeface="Cambria Math"/>
                              <a:ea typeface="Cambria Math"/>
                            </a:rPr>
                          </m:ctrlPr>
                        </m:dPr>
                        <m:e>
                          <m:r>
                            <a:rPr lang="en-US" sz="2400" i="1">
                              <a:latin typeface="Cambria Math"/>
                              <a:ea typeface="Cambria Math"/>
                            </a:rPr>
                            <m:t>𝑋</m:t>
                          </m:r>
                        </m:e>
                      </m:d>
                      <m:r>
                        <a:rPr lang="en-US" sz="2400" i="1">
                          <a:latin typeface="Cambria Math"/>
                          <a:ea typeface="Cambria Math"/>
                        </a:rPr>
                        <m:t>𝑅</m:t>
                      </m:r>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2</m:t>
                          </m:r>
                        </m:sub>
                      </m:sSub>
                      <m:d>
                        <m:dPr>
                          <m:ctrlPr>
                            <a:rPr lang="en-US" sz="2400" b="0" i="1" smtClean="0">
                              <a:latin typeface="Cambria Math"/>
                              <a:ea typeface="Cambria Math"/>
                            </a:rPr>
                          </m:ctrlPr>
                        </m:dPr>
                        <m:e>
                          <m:r>
                            <a:rPr lang="en-US" sz="2400" b="0" i="1" smtClean="0">
                              <a:latin typeface="Cambria Math"/>
                              <a:ea typeface="Cambria Math"/>
                            </a:rPr>
                            <m:t>𝑋</m:t>
                          </m:r>
                        </m:e>
                      </m:d>
                      <m:r>
                        <a:rPr lang="en-US" sz="2400" b="0" i="1" smtClean="0">
                          <a:latin typeface="Cambria Math"/>
                          <a:ea typeface="Cambria Math"/>
                        </a:rPr>
                        <m:t>+</m:t>
                      </m:r>
                      <m:sSub>
                        <m:sSubPr>
                          <m:ctrlPr>
                            <a:rPr lang="en-US" sz="2400" b="0" i="1" smtClean="0">
                              <a:latin typeface="Cambria Math"/>
                              <a:ea typeface="Cambria Math"/>
                            </a:rPr>
                          </m:ctrlPr>
                        </m:sSubPr>
                        <m:e>
                          <m:r>
                            <a:rPr lang="en-US" sz="2400" b="0" i="1" smtClean="0">
                              <a:latin typeface="Cambria Math"/>
                              <a:ea typeface="Cambria Math"/>
                            </a:rPr>
                            <m:t>𝐺</m:t>
                          </m:r>
                        </m:e>
                        <m:sub>
                          <m:r>
                            <a:rPr lang="en-US" sz="2400" b="0" i="1" smtClean="0">
                              <a:latin typeface="Cambria Math"/>
                              <a:ea typeface="Cambria Math"/>
                            </a:rPr>
                            <m:t>4,</m:t>
                          </m:r>
                          <m:r>
                            <a:rPr lang="en-US" sz="2400" b="0" i="1" smtClean="0">
                              <a:latin typeface="Cambria Math"/>
                              <a:ea typeface="Cambria Math"/>
                            </a:rPr>
                            <m:t>𝑋</m:t>
                          </m:r>
                        </m:sub>
                      </m:sSub>
                      <m:r>
                        <a:rPr lang="en-US" sz="2400" b="0" i="1" smtClean="0">
                          <a:latin typeface="Cambria Math"/>
                          <a:ea typeface="Cambria Math"/>
                        </a:rPr>
                        <m:t>(</m:t>
                      </m:r>
                      <m:r>
                        <a:rPr lang="en-US" sz="2400" b="0" i="1" smtClean="0">
                          <a:latin typeface="Cambria Math"/>
                          <a:ea typeface="Cambria Math"/>
                        </a:rPr>
                        <m:t>𝑋</m:t>
                      </m:r>
                      <m:r>
                        <a:rPr lang="en-US" sz="2400" b="0" i="1" smtClean="0">
                          <a:latin typeface="Cambria Math"/>
                          <a:ea typeface="Cambria Math"/>
                        </a:rPr>
                        <m:t>) </m:t>
                      </m:r>
                      <m:sSup>
                        <m:sSupPr>
                          <m:ctrlPr>
                            <a:rPr lang="en-US" sz="2400" b="0" i="1" smtClean="0">
                              <a:latin typeface="Cambria Math"/>
                              <a:ea typeface="Cambria Math"/>
                            </a:rPr>
                          </m:ctrlPr>
                        </m:sSupPr>
                        <m:e>
                          <m:r>
                            <a:rPr lang="en-US" sz="2400" b="0" i="1" smtClean="0">
                              <a:latin typeface="Cambria Math"/>
                              <a:ea typeface="Cambria Math"/>
                            </a:rPr>
                            <m:t>(</m:t>
                          </m:r>
                          <m:r>
                            <a:rPr lang="en-US" sz="2400" i="1" smtClean="0">
                              <a:latin typeface="Cambria Math"/>
                              <a:ea typeface="Cambria Math"/>
                            </a:rPr>
                            <m:t>𝛻𝛻</m:t>
                          </m:r>
                          <m:r>
                            <a:rPr lang="el-GR" sz="2400" i="1">
                              <a:latin typeface="Cambria Math"/>
                              <a:ea typeface="Cambria Math"/>
                            </a:rPr>
                            <m:t>𝜙</m:t>
                          </m:r>
                          <m:r>
                            <a:rPr lang="en-US" sz="2400" b="0" i="1" smtClean="0">
                              <a:latin typeface="Cambria Math"/>
                              <a:ea typeface="Cambria Math"/>
                            </a:rPr>
                            <m:t>)</m:t>
                          </m:r>
                        </m:e>
                        <m:sup>
                          <m:r>
                            <a:rPr lang="en-US" sz="2400" b="0" i="1" smtClean="0">
                              <a:latin typeface="Cambria Math"/>
                              <a:ea typeface="Cambria Math"/>
                            </a:rPr>
                            <m:t>2</m:t>
                          </m:r>
                        </m:sup>
                      </m:sSup>
                    </m:oMath>
                  </m:oMathPara>
                </a14:m>
                <a:endParaRPr lang="en-GB" sz="2400" dirty="0"/>
              </a:p>
            </p:txBody>
          </p:sp>
        </mc:Choice>
        <mc:Fallback xmlns="">
          <p:sp>
            <p:nvSpPr>
              <p:cNvPr id="41" name="TextBox 40"/>
              <p:cNvSpPr txBox="1">
                <a:spLocks noRot="1" noChangeAspect="1" noMove="1" noResize="1" noEditPoints="1" noAdjustHandles="1" noChangeArrowheads="1" noChangeShapeType="1" noTextEdit="1"/>
              </p:cNvSpPr>
              <p:nvPr/>
            </p:nvSpPr>
            <p:spPr>
              <a:xfrm>
                <a:off x="601146" y="1371600"/>
                <a:ext cx="6254982" cy="485326"/>
              </a:xfrm>
              <a:prstGeom prst="rect">
                <a:avLst/>
              </a:prstGeom>
              <a:blipFill rotWithShape="1">
                <a:blip r:embed="rId20"/>
                <a:stretch>
                  <a:fillRect b="-1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Rectangle 41"/>
              <p:cNvSpPr/>
              <p:nvPr/>
            </p:nvSpPr>
            <p:spPr>
              <a:xfrm>
                <a:off x="3651091" y="3505200"/>
                <a:ext cx="4349909" cy="606384"/>
              </a:xfrm>
              <a:prstGeom prst="rect">
                <a:avLst/>
              </a:prstGeom>
            </p:spPr>
            <p:txBody>
              <a:bodyPr wrap="none">
                <a:spAutoFit/>
              </a:bodyPr>
              <a:lstStyle/>
              <a:p>
                <a14:m>
                  <m:oMath xmlns:m="http://schemas.openxmlformats.org/officeDocument/2006/math">
                    <m:sSub>
                      <m:sSubPr>
                        <m:ctrlPr>
                          <a:rPr lang="en-US" sz="3200" i="1" smtClean="0">
                            <a:solidFill>
                              <a:srgbClr val="C00000"/>
                            </a:solidFill>
                            <a:latin typeface="Cambria Math"/>
                            <a:ea typeface="Cambria Math"/>
                          </a:rPr>
                        </m:ctrlPr>
                      </m:sSubPr>
                      <m:e>
                        <m:r>
                          <a:rPr lang="en-US" sz="3200" i="1">
                            <a:solidFill>
                              <a:srgbClr val="C00000"/>
                            </a:solidFill>
                            <a:latin typeface="Cambria Math"/>
                            <a:ea typeface="Cambria Math"/>
                          </a:rPr>
                          <m:t>𝐺</m:t>
                        </m:r>
                      </m:e>
                      <m:sub>
                        <m:r>
                          <a:rPr lang="en-US" sz="3200" i="1">
                            <a:solidFill>
                              <a:srgbClr val="C00000"/>
                            </a:solidFill>
                            <a:latin typeface="Cambria Math"/>
                            <a:ea typeface="Cambria Math"/>
                          </a:rPr>
                          <m:t>2,</m:t>
                        </m:r>
                        <m:r>
                          <a:rPr lang="en-US" sz="3200" i="1">
                            <a:solidFill>
                              <a:srgbClr val="C00000"/>
                            </a:solidFill>
                            <a:latin typeface="Cambria Math"/>
                            <a:ea typeface="Cambria Math"/>
                          </a:rPr>
                          <m:t>𝑋𝑋</m:t>
                        </m:r>
                      </m:sub>
                    </m:sSub>
                    <m:r>
                      <a:rPr lang="en-US" sz="3200" b="0" i="1" smtClean="0">
                        <a:solidFill>
                          <a:schemeClr val="tx1"/>
                        </a:solidFill>
                        <a:latin typeface="Cambria Math"/>
                        <a:ea typeface="Cambria Math"/>
                      </a:rPr>
                      <m:t>&gt;0,</m:t>
                    </m:r>
                    <m:r>
                      <a:rPr lang="en-US" sz="3200" b="0" i="1" smtClean="0">
                        <a:solidFill>
                          <a:srgbClr val="C00000"/>
                        </a:solidFill>
                        <a:latin typeface="Cambria Math"/>
                        <a:ea typeface="Cambria Math"/>
                      </a:rPr>
                      <m:t>   </m:t>
                    </m:r>
                  </m:oMath>
                </a14:m>
                <a:r>
                  <a:rPr lang="en-GB" sz="3200" dirty="0" smtClean="0"/>
                  <a:t>    </a:t>
                </a:r>
                <a14:m>
                  <m:oMath xmlns:m="http://schemas.openxmlformats.org/officeDocument/2006/math">
                    <m:r>
                      <a:rPr lang="en-US" sz="3200" b="0" i="0" smtClean="0">
                        <a:solidFill>
                          <a:srgbClr val="C00000"/>
                        </a:solidFill>
                        <a:latin typeface="Cambria Math"/>
                        <a:ea typeface="Cambria Math"/>
                      </a:rPr>
                      <m:t>−</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𝐺</m:t>
                        </m:r>
                      </m:e>
                      <m:sub>
                        <m:r>
                          <a:rPr lang="en-US" sz="3200" b="0" i="0" smtClean="0">
                            <a:solidFill>
                              <a:srgbClr val="C00000"/>
                            </a:solidFill>
                            <a:latin typeface="Cambria Math"/>
                            <a:ea typeface="Cambria Math"/>
                          </a:rPr>
                          <m:t>4,</m:t>
                        </m:r>
                        <m:r>
                          <a:rPr lang="en-US" sz="3200" b="0" i="1" smtClean="0">
                            <a:solidFill>
                              <a:srgbClr val="C00000"/>
                            </a:solidFill>
                            <a:latin typeface="Cambria Math"/>
                            <a:ea typeface="Cambria Math"/>
                          </a:rPr>
                          <m:t>𝑋𝑋</m:t>
                        </m:r>
                      </m:sub>
                    </m:sSub>
                    <m:r>
                      <a:rPr lang="en-US" sz="3200" i="1" smtClean="0">
                        <a:solidFill>
                          <a:schemeClr val="tx1"/>
                        </a:solidFill>
                        <a:latin typeface="Cambria Math"/>
                        <a:ea typeface="Cambria Math"/>
                      </a:rPr>
                      <m:t>≳</m:t>
                    </m:r>
                    <m:r>
                      <a:rPr lang="en-US" sz="3200" b="0" i="1" smtClean="0">
                        <a:solidFill>
                          <a:schemeClr val="tx1"/>
                        </a:solidFill>
                        <a:latin typeface="Cambria Math"/>
                        <a:ea typeface="Cambria Math"/>
                      </a:rPr>
                      <m:t>0</m:t>
                    </m:r>
                  </m:oMath>
                </a14:m>
                <a:endParaRPr lang="en-GB" sz="3200" dirty="0">
                  <a:solidFill>
                    <a:schemeClr val="tx1"/>
                  </a:solidFill>
                </a:endParaRPr>
              </a:p>
            </p:txBody>
          </p:sp>
        </mc:Choice>
        <mc:Fallback xmlns="">
          <p:sp>
            <p:nvSpPr>
              <p:cNvPr id="42" name="Rectangle 41"/>
              <p:cNvSpPr>
                <a:spLocks noRot="1" noChangeAspect="1" noMove="1" noResize="1" noEditPoints="1" noAdjustHandles="1" noChangeArrowheads="1" noChangeShapeType="1" noTextEdit="1"/>
              </p:cNvSpPr>
              <p:nvPr/>
            </p:nvSpPr>
            <p:spPr>
              <a:xfrm>
                <a:off x="3651091" y="3505200"/>
                <a:ext cx="4349909" cy="606384"/>
              </a:xfrm>
              <a:prstGeom prst="rect">
                <a:avLst/>
              </a:prstGeom>
              <a:blipFill rotWithShape="1">
                <a:blip r:embed="rId21"/>
                <a:stretch>
                  <a:fillRect/>
                </a:stretch>
              </a:blipFill>
            </p:spPr>
            <p:txBody>
              <a:bodyPr/>
              <a:lstStyle/>
              <a:p>
                <a:r>
                  <a:rPr lang="en-GB">
                    <a:noFill/>
                  </a:rPr>
                  <a:t> </a:t>
                </a:r>
              </a:p>
            </p:txBody>
          </p:sp>
        </mc:Fallback>
      </mc:AlternateContent>
      <p:sp>
        <p:nvSpPr>
          <p:cNvPr id="36" name="Rectangle 35"/>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
        <p:nvSpPr>
          <p:cNvPr id="43" name="Rectangle 42"/>
          <p:cNvSpPr/>
          <p:nvPr/>
        </p:nvSpPr>
        <p:spPr>
          <a:xfrm>
            <a:off x="1219200" y="1366613"/>
            <a:ext cx="914400" cy="4853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2293690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2702984"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Our Assumptions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40012654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2702984"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Our Assumptions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5" name="TextBox 4"/>
          <p:cNvSpPr txBox="1"/>
          <p:nvPr/>
        </p:nvSpPr>
        <p:spPr>
          <a:xfrm>
            <a:off x="1356259" y="1397237"/>
            <a:ext cx="6052362" cy="830997"/>
          </a:xfrm>
          <a:prstGeom prst="rect">
            <a:avLst/>
          </a:prstGeom>
          <a:noFill/>
        </p:spPr>
        <p:txBody>
          <a:bodyPr wrap="none" rtlCol="0">
            <a:spAutoFit/>
          </a:bodyPr>
          <a:lstStyle/>
          <a:p>
            <a:pPr lvl="1"/>
            <a:r>
              <a:rPr lang="en-US" sz="2400" dirty="0" smtClean="0">
                <a:latin typeface="Malgun Gothic" panose="020B0503020000020004" pitchFamily="34" charset="-127"/>
                <a:ea typeface="Malgun Gothic" panose="020B0503020000020004" pitchFamily="34" charset="-127"/>
              </a:rPr>
              <a:t>	</a:t>
            </a:r>
            <a:r>
              <a:rPr lang="en-US" sz="2400" u="sng" dirty="0" smtClean="0">
                <a:latin typeface="Malgun Gothic" panose="020B0503020000020004" pitchFamily="34" charset="-127"/>
                <a:ea typeface="Malgun Gothic" panose="020B0503020000020004" pitchFamily="34" charset="-127"/>
              </a:rPr>
              <a:t>Flat </a:t>
            </a:r>
            <a:r>
              <a:rPr lang="en-US" sz="2400" u="sng" dirty="0">
                <a:latin typeface="Malgun Gothic" panose="020B0503020000020004" pitchFamily="34" charset="-127"/>
                <a:ea typeface="Malgun Gothic" panose="020B0503020000020004" pitchFamily="34" charset="-127"/>
              </a:rPr>
              <a:t>s</a:t>
            </a:r>
            <a:r>
              <a:rPr lang="en-US" sz="2400" u="sng" dirty="0" smtClean="0">
                <a:latin typeface="Malgun Gothic" panose="020B0503020000020004" pitchFamily="34" charset="-127"/>
                <a:ea typeface="Malgun Gothic" panose="020B0503020000020004" pitchFamily="34" charset="-127"/>
              </a:rPr>
              <a:t>pace positivity</a:t>
            </a:r>
            <a:r>
              <a:rPr lang="en-US" sz="2400" dirty="0" smtClean="0">
                <a:latin typeface="Malgun Gothic" panose="020B0503020000020004" pitchFamily="34" charset="-127"/>
                <a:ea typeface="Malgun Gothic" panose="020B0503020000020004" pitchFamily="34" charset="-127"/>
              </a:rPr>
              <a:t> continues to </a:t>
            </a:r>
          </a:p>
          <a:p>
            <a:r>
              <a:rPr lang="en-US" sz="2400" dirty="0" smtClean="0">
                <a:latin typeface="Malgun Gothic" panose="020B0503020000020004" pitchFamily="34" charset="-127"/>
                <a:ea typeface="Malgun Gothic" panose="020B0503020000020004" pitchFamily="34" charset="-127"/>
              </a:rPr>
              <a:t>	hold on </a:t>
            </a:r>
            <a:r>
              <a:rPr lang="en-US" sz="2400" u="sng" dirty="0" smtClean="0">
                <a:latin typeface="Malgun Gothic" panose="020B0503020000020004" pitchFamily="34" charset="-127"/>
                <a:ea typeface="Malgun Gothic" panose="020B0503020000020004" pitchFamily="34" charset="-127"/>
              </a:rPr>
              <a:t>Cosmological background</a:t>
            </a:r>
            <a:endParaRPr lang="en-GB" sz="2400" u="sng" dirty="0">
              <a:latin typeface="Malgun Gothic" panose="020B0503020000020004" pitchFamily="34" charset="-127"/>
              <a:ea typeface="Malgun Gothic" panose="020B0503020000020004" pitchFamily="34" charset="-127"/>
            </a:endParaRPr>
          </a:p>
        </p:txBody>
      </p:sp>
      <p:pic>
        <p:nvPicPr>
          <p:cNvPr id="1026" name="Picture 2" descr="Image result for flat versus de sit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1143000"/>
            <a:ext cx="1414755" cy="14084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lat space wireframe"/>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b="53241"/>
          <a:stretch/>
        </p:blipFill>
        <p:spPr bwMode="auto">
          <a:xfrm rot="10800000">
            <a:off x="304800" y="1266807"/>
            <a:ext cx="1613722" cy="116085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8949883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2702984"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Our Assumptions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5" name="TextBox 4"/>
          <p:cNvSpPr txBox="1"/>
          <p:nvPr/>
        </p:nvSpPr>
        <p:spPr>
          <a:xfrm>
            <a:off x="1356259" y="1397237"/>
            <a:ext cx="6052362" cy="830997"/>
          </a:xfrm>
          <a:prstGeom prst="rect">
            <a:avLst/>
          </a:prstGeom>
          <a:noFill/>
        </p:spPr>
        <p:txBody>
          <a:bodyPr wrap="none" rtlCol="0">
            <a:spAutoFit/>
          </a:bodyPr>
          <a:lstStyle/>
          <a:p>
            <a:pPr lvl="1"/>
            <a:r>
              <a:rPr lang="en-US" sz="2400" dirty="0" smtClean="0">
                <a:latin typeface="Malgun Gothic" panose="020B0503020000020004" pitchFamily="34" charset="-127"/>
                <a:ea typeface="Malgun Gothic" panose="020B0503020000020004" pitchFamily="34" charset="-127"/>
              </a:rPr>
              <a:t>	</a:t>
            </a:r>
            <a:r>
              <a:rPr lang="en-US" sz="2400" u="sng" dirty="0" smtClean="0">
                <a:latin typeface="Malgun Gothic" panose="020B0503020000020004" pitchFamily="34" charset="-127"/>
                <a:ea typeface="Malgun Gothic" panose="020B0503020000020004" pitchFamily="34" charset="-127"/>
              </a:rPr>
              <a:t>Flat </a:t>
            </a:r>
            <a:r>
              <a:rPr lang="en-US" sz="2400" u="sng" dirty="0">
                <a:latin typeface="Malgun Gothic" panose="020B0503020000020004" pitchFamily="34" charset="-127"/>
                <a:ea typeface="Malgun Gothic" panose="020B0503020000020004" pitchFamily="34" charset="-127"/>
              </a:rPr>
              <a:t>s</a:t>
            </a:r>
            <a:r>
              <a:rPr lang="en-US" sz="2400" u="sng" dirty="0" smtClean="0">
                <a:latin typeface="Malgun Gothic" panose="020B0503020000020004" pitchFamily="34" charset="-127"/>
                <a:ea typeface="Malgun Gothic" panose="020B0503020000020004" pitchFamily="34" charset="-127"/>
              </a:rPr>
              <a:t>pace positivity</a:t>
            </a:r>
            <a:r>
              <a:rPr lang="en-US" sz="2400" dirty="0" smtClean="0">
                <a:latin typeface="Malgun Gothic" panose="020B0503020000020004" pitchFamily="34" charset="-127"/>
                <a:ea typeface="Malgun Gothic" panose="020B0503020000020004" pitchFamily="34" charset="-127"/>
              </a:rPr>
              <a:t> continues to </a:t>
            </a:r>
          </a:p>
          <a:p>
            <a:r>
              <a:rPr lang="en-US" sz="2400" dirty="0" smtClean="0">
                <a:latin typeface="Malgun Gothic" panose="020B0503020000020004" pitchFamily="34" charset="-127"/>
                <a:ea typeface="Malgun Gothic" panose="020B0503020000020004" pitchFamily="34" charset="-127"/>
              </a:rPr>
              <a:t>	hold on </a:t>
            </a:r>
            <a:r>
              <a:rPr lang="en-US" sz="2400" u="sng" dirty="0" smtClean="0">
                <a:latin typeface="Malgun Gothic" panose="020B0503020000020004" pitchFamily="34" charset="-127"/>
                <a:ea typeface="Malgun Gothic" panose="020B0503020000020004" pitchFamily="34" charset="-127"/>
              </a:rPr>
              <a:t>Cosmological background</a:t>
            </a:r>
            <a:endParaRPr lang="en-GB" sz="2400" u="sng" dirty="0">
              <a:latin typeface="Malgun Gothic" panose="020B0503020000020004" pitchFamily="34" charset="-127"/>
              <a:ea typeface="Malgun Gothic" panose="020B0503020000020004" pitchFamily="34" charset="-127"/>
            </a:endParaRPr>
          </a:p>
        </p:txBody>
      </p:sp>
      <p:sp>
        <p:nvSpPr>
          <p:cNvPr id="38" name="TextBox 37"/>
          <p:cNvSpPr txBox="1"/>
          <p:nvPr/>
        </p:nvSpPr>
        <p:spPr>
          <a:xfrm>
            <a:off x="1356259" y="2895600"/>
            <a:ext cx="5422062" cy="461665"/>
          </a:xfrm>
          <a:prstGeom prst="rect">
            <a:avLst/>
          </a:prstGeom>
          <a:noFill/>
        </p:spPr>
        <p:txBody>
          <a:bodyPr wrap="none" rtlCol="0">
            <a:spAutoFit/>
          </a:bodyPr>
          <a:lstStyle/>
          <a:p>
            <a:pPr lvl="1"/>
            <a:r>
              <a:rPr lang="en-US" sz="2400" dirty="0" smtClean="0">
                <a:latin typeface="Malgun Gothic" panose="020B0503020000020004" pitchFamily="34" charset="-127"/>
                <a:ea typeface="Malgun Gothic" panose="020B0503020000020004" pitchFamily="34" charset="-127"/>
              </a:rPr>
              <a:t>	Particular subset of </a:t>
            </a:r>
            <a:r>
              <a:rPr lang="en-US" sz="2400" dirty="0" err="1" smtClean="0">
                <a:latin typeface="Malgun Gothic" panose="020B0503020000020004" pitchFamily="34" charset="-127"/>
                <a:ea typeface="Malgun Gothic" panose="020B0503020000020004" pitchFamily="34" charset="-127"/>
              </a:rPr>
              <a:t>Horndeski</a:t>
            </a:r>
            <a:r>
              <a:rPr lang="en-US" sz="2400" dirty="0" smtClean="0">
                <a:latin typeface="Malgun Gothic" panose="020B0503020000020004" pitchFamily="34" charset="-127"/>
                <a:ea typeface="Malgun Gothic" panose="020B0503020000020004" pitchFamily="34" charset="-127"/>
              </a:rPr>
              <a:t> </a:t>
            </a:r>
          </a:p>
        </p:txBody>
      </p:sp>
      <p:pic>
        <p:nvPicPr>
          <p:cNvPr id="1026" name="Picture 2" descr="Image result for flat versus de sit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1143000"/>
            <a:ext cx="1414755" cy="14084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lat space wireframe"/>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b="53241"/>
          <a:stretch/>
        </p:blipFill>
        <p:spPr bwMode="auto">
          <a:xfrm rot="10800000">
            <a:off x="304800" y="1266807"/>
            <a:ext cx="1613722" cy="11608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hino cartoon"/>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foregroundMark x1="53000" y1="31250" x2="28750" y2="42500"/>
                        <a14:foregroundMark x1="28750" y1="57500" x2="30750" y2="30250"/>
                        <a14:foregroundMark x1="21750" y1="62500" x2="7750" y2="42500"/>
                        <a14:foregroundMark x1="30750" y1="51500" x2="19750" y2="43500"/>
                      </a14:backgroundRemoval>
                    </a14:imgEffect>
                  </a14:imgLayer>
                </a14:imgProps>
              </a:ext>
              <a:ext uri="{28A0092B-C50C-407E-A947-70E740481C1C}">
                <a14:useLocalDpi xmlns:a14="http://schemas.microsoft.com/office/drawing/2010/main" val="0"/>
              </a:ext>
            </a:extLst>
          </a:blip>
          <a:srcRect/>
          <a:stretch>
            <a:fillRect/>
          </a:stretch>
        </p:blipFill>
        <p:spPr bwMode="auto">
          <a:xfrm>
            <a:off x="7315200" y="3073014"/>
            <a:ext cx="946505" cy="94650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7772400" y="3272135"/>
            <a:ext cx="354584" cy="461665"/>
          </a:xfrm>
          <a:prstGeom prst="rect">
            <a:avLst/>
          </a:prstGeom>
          <a:noFill/>
        </p:spPr>
        <p:txBody>
          <a:bodyPr wrap="none" rtlCol="0">
            <a:spAutoFit/>
          </a:bodyPr>
          <a:lstStyle/>
          <a:p>
            <a:r>
              <a:rPr lang="en-US" sz="2400" dirty="0" smtClean="0">
                <a:solidFill>
                  <a:schemeClr val="bg1"/>
                </a:solidFill>
                <a:latin typeface="Malgun Gothic" panose="020B0503020000020004" pitchFamily="34" charset="-127"/>
                <a:ea typeface="Malgun Gothic" panose="020B0503020000020004" pitchFamily="34" charset="-127"/>
              </a:rPr>
              <a:t>2</a:t>
            </a:r>
            <a:endParaRPr lang="en-GB" sz="2400" dirty="0">
              <a:solidFill>
                <a:schemeClr val="bg1"/>
              </a:solidFill>
              <a:latin typeface="Malgun Gothic" panose="020B0503020000020004" pitchFamily="34" charset="-127"/>
              <a:ea typeface="Malgun Gothic" panose="020B0503020000020004" pitchFamily="34" charset="-127"/>
            </a:endParaRPr>
          </a:p>
        </p:txBody>
      </p:sp>
      <p:pic>
        <p:nvPicPr>
          <p:cNvPr id="44" name="Picture 6" descr="Image result for rhino cartoon"/>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foregroundMark x1="53000" y1="31250" x2="28750" y2="42500"/>
                        <a14:foregroundMark x1="28750" y1="57500" x2="30750" y2="30250"/>
                        <a14:foregroundMark x1="21750" y1="62500" x2="7750" y2="42500"/>
                        <a14:foregroundMark x1="30750" y1="51500" x2="19750" y2="43500"/>
                      </a14:backgroundRemoval>
                    </a14:imgEffect>
                  </a14:imgLayer>
                </a14:imgProps>
              </a:ext>
              <a:ext uri="{28A0092B-C50C-407E-A947-70E740481C1C}">
                <a14:useLocalDpi xmlns:a14="http://schemas.microsoft.com/office/drawing/2010/main" val="0"/>
              </a:ext>
            </a:extLst>
          </a:blip>
          <a:srcRect/>
          <a:stretch>
            <a:fillRect/>
          </a:stretch>
        </p:blipFill>
        <p:spPr bwMode="auto">
          <a:xfrm>
            <a:off x="7848600" y="3396895"/>
            <a:ext cx="946505" cy="946505"/>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8305800" y="3596016"/>
            <a:ext cx="354584" cy="461665"/>
          </a:xfrm>
          <a:prstGeom prst="rect">
            <a:avLst/>
          </a:prstGeom>
          <a:noFill/>
        </p:spPr>
        <p:txBody>
          <a:bodyPr wrap="none" rtlCol="0">
            <a:spAutoFit/>
          </a:bodyPr>
          <a:lstStyle/>
          <a:p>
            <a:r>
              <a:rPr lang="en-US" sz="2400" dirty="0" smtClean="0">
                <a:solidFill>
                  <a:schemeClr val="bg1"/>
                </a:solidFill>
                <a:latin typeface="Malgun Gothic" panose="020B0503020000020004" pitchFamily="34" charset="-127"/>
                <a:ea typeface="Malgun Gothic" panose="020B0503020000020004" pitchFamily="34" charset="-127"/>
              </a:rPr>
              <a:t>4</a:t>
            </a:r>
            <a:endParaRPr lang="en-GB" sz="2400" dirty="0">
              <a:solidFill>
                <a:schemeClr val="bg1"/>
              </a:solidFill>
              <a:latin typeface="Malgun Gothic" panose="020B0503020000020004" pitchFamily="34" charset="-127"/>
              <a:ea typeface="Malgun Gothic" panose="020B0503020000020004" pitchFamily="34" charset="-127"/>
            </a:endParaRPr>
          </a:p>
        </p:txBody>
      </p:sp>
      <p:pic>
        <p:nvPicPr>
          <p:cNvPr id="46" name="Picture 6" descr="Image result for rhino cartoon"/>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foregroundMark x1="53000" y1="31250" x2="28750" y2="42500"/>
                        <a14:foregroundMark x1="28750" y1="57500" x2="30750" y2="30250"/>
                        <a14:foregroundMark x1="21750" y1="62500" x2="7750" y2="42500"/>
                        <a14:foregroundMark x1="30750" y1="51500" x2="19750" y2="43500"/>
                      </a14:backgroundRemoval>
                    </a14:imgEffect>
                  </a14:imgLayer>
                </a14:imgProps>
              </a:ext>
              <a:ext uri="{28A0092B-C50C-407E-A947-70E740481C1C}">
                <a14:useLocalDpi xmlns:a14="http://schemas.microsoft.com/office/drawing/2010/main" val="0"/>
              </a:ext>
            </a:extLst>
          </a:blip>
          <a:srcRect/>
          <a:stretch>
            <a:fillRect/>
          </a:stretch>
        </p:blipFill>
        <p:spPr bwMode="auto">
          <a:xfrm>
            <a:off x="348895" y="3073014"/>
            <a:ext cx="946505" cy="946505"/>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p:cNvSpPr txBox="1"/>
          <p:nvPr/>
        </p:nvSpPr>
        <p:spPr>
          <a:xfrm>
            <a:off x="806095" y="3272135"/>
            <a:ext cx="354584" cy="461665"/>
          </a:xfrm>
          <a:prstGeom prst="rect">
            <a:avLst/>
          </a:prstGeom>
          <a:noFill/>
        </p:spPr>
        <p:txBody>
          <a:bodyPr wrap="none" rtlCol="0">
            <a:spAutoFit/>
          </a:bodyPr>
          <a:lstStyle/>
          <a:p>
            <a:r>
              <a:rPr lang="en-US" sz="2400" dirty="0" smtClean="0">
                <a:solidFill>
                  <a:schemeClr val="bg1"/>
                </a:solidFill>
                <a:latin typeface="Malgun Gothic" panose="020B0503020000020004" pitchFamily="34" charset="-127"/>
                <a:ea typeface="Malgun Gothic" panose="020B0503020000020004" pitchFamily="34" charset="-127"/>
              </a:rPr>
              <a:t>3</a:t>
            </a:r>
            <a:endParaRPr lang="en-GB" sz="2400" dirty="0">
              <a:solidFill>
                <a:schemeClr val="bg1"/>
              </a:solidFill>
              <a:latin typeface="Malgun Gothic" panose="020B0503020000020004" pitchFamily="34" charset="-127"/>
              <a:ea typeface="Malgun Gothic" panose="020B0503020000020004" pitchFamily="34" charset="-127"/>
            </a:endParaRPr>
          </a:p>
        </p:txBody>
      </p:sp>
      <p:pic>
        <p:nvPicPr>
          <p:cNvPr id="48" name="Picture 6" descr="Image result for rhino cartoon"/>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100000" l="0" r="100000">
                        <a14:foregroundMark x1="53000" y1="31250" x2="28750" y2="42500"/>
                        <a14:foregroundMark x1="28750" y1="57500" x2="30750" y2="30250"/>
                        <a14:foregroundMark x1="21750" y1="62500" x2="7750" y2="42500"/>
                        <a14:foregroundMark x1="30750" y1="51500" x2="19750" y2="43500"/>
                      </a14:backgroundRemoval>
                    </a14:imgEffect>
                  </a14:imgLayer>
                </a14:imgProps>
              </a:ext>
              <a:ext uri="{28A0092B-C50C-407E-A947-70E740481C1C}">
                <a14:useLocalDpi xmlns:a14="http://schemas.microsoft.com/office/drawing/2010/main" val="0"/>
              </a:ext>
            </a:extLst>
          </a:blip>
          <a:srcRect/>
          <a:stretch>
            <a:fillRect/>
          </a:stretch>
        </p:blipFill>
        <p:spPr bwMode="auto">
          <a:xfrm>
            <a:off x="882295" y="3396895"/>
            <a:ext cx="946505" cy="946505"/>
          </a:xfrm>
          <a:prstGeom prst="rect">
            <a:avLst/>
          </a:prstGeom>
          <a:noFill/>
          <a:extLst>
            <a:ext uri="{909E8E84-426E-40DD-AFC4-6F175D3DCCD1}">
              <a14:hiddenFill xmlns:a14="http://schemas.microsoft.com/office/drawing/2010/main">
                <a:solidFill>
                  <a:srgbClr val="FFFFFF"/>
                </a:solidFill>
              </a14:hiddenFill>
            </a:ext>
          </a:extLst>
        </p:spPr>
      </p:pic>
      <p:sp>
        <p:nvSpPr>
          <p:cNvPr id="49" name="TextBox 48"/>
          <p:cNvSpPr txBox="1"/>
          <p:nvPr/>
        </p:nvSpPr>
        <p:spPr>
          <a:xfrm>
            <a:off x="1339495" y="3596016"/>
            <a:ext cx="354584" cy="461665"/>
          </a:xfrm>
          <a:prstGeom prst="rect">
            <a:avLst/>
          </a:prstGeom>
          <a:noFill/>
        </p:spPr>
        <p:txBody>
          <a:bodyPr wrap="none" rtlCol="0">
            <a:spAutoFit/>
          </a:bodyPr>
          <a:lstStyle/>
          <a:p>
            <a:r>
              <a:rPr lang="en-US" sz="2400" dirty="0" smtClean="0">
                <a:solidFill>
                  <a:schemeClr val="bg1"/>
                </a:solidFill>
                <a:latin typeface="Malgun Gothic" panose="020B0503020000020004" pitchFamily="34" charset="-127"/>
                <a:ea typeface="Malgun Gothic" panose="020B0503020000020004" pitchFamily="34" charset="-127"/>
              </a:rPr>
              <a:t>5</a:t>
            </a:r>
            <a:endParaRPr lang="en-GB" sz="2400" dirty="0">
              <a:solidFill>
                <a:schemeClr val="bg1"/>
              </a:solidFill>
              <a:latin typeface="Malgun Gothic" panose="020B0503020000020004" pitchFamily="34" charset="-127"/>
              <a:ea typeface="Malgun Gothic" panose="020B0503020000020004" pitchFamily="34" charset="-127"/>
            </a:endParaRPr>
          </a:p>
        </p:txBody>
      </p:sp>
      <p:sp>
        <p:nvSpPr>
          <p:cNvPr id="32" name="Rectangle 31"/>
          <p:cNvSpPr/>
          <p:nvPr/>
        </p:nvSpPr>
        <p:spPr>
          <a:xfrm>
            <a:off x="76200" y="3126432"/>
            <a:ext cx="1752600" cy="1140768"/>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0" name="Straight Connector 49"/>
          <p:cNvCxnSpPr/>
          <p:nvPr/>
        </p:nvCxnSpPr>
        <p:spPr>
          <a:xfrm>
            <a:off x="-914400" y="2667000"/>
            <a:ext cx="106680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4" name="TextBox 33"/>
              <p:cNvSpPr txBox="1"/>
              <p:nvPr/>
            </p:nvSpPr>
            <p:spPr>
              <a:xfrm>
                <a:off x="2806842" y="3476440"/>
                <a:ext cx="3605924" cy="584775"/>
              </a:xfrm>
              <a:prstGeom prst="rect">
                <a:avLst/>
              </a:prstGeom>
              <a:noFill/>
            </p:spPr>
            <p:txBody>
              <a:bodyPr wrap="none" rtlCol="0">
                <a:spAutoFit/>
              </a:bodyPr>
              <a:lstStyle/>
              <a:p>
                <a:r>
                  <a:rPr lang="en-US" sz="3200" b="0" dirty="0" smtClean="0">
                    <a:latin typeface="Malgun Gothic" panose="020B0503020000020004" pitchFamily="34" charset="-127"/>
                    <a:ea typeface="Malgun Gothic" panose="020B0503020000020004" pitchFamily="34" charset="-127"/>
                  </a:rPr>
                  <a:t>Only</a:t>
                </a:r>
                <a:r>
                  <a:rPr lang="en-US" sz="3200" b="0" dirty="0" smtClean="0">
                    <a:ea typeface="Cambria Math"/>
                  </a:rPr>
                  <a:t>  </a:t>
                </a:r>
                <a14:m>
                  <m:oMath xmlns:m="http://schemas.openxmlformats.org/officeDocument/2006/math">
                    <m:sSub>
                      <m:sSubPr>
                        <m:ctrlPr>
                          <a:rPr lang="en-US" sz="3200" b="0" i="1" smtClean="0">
                            <a:latin typeface="Cambria Math"/>
                            <a:ea typeface="Cambria Math"/>
                          </a:rPr>
                        </m:ctrlPr>
                      </m:sSubPr>
                      <m:e>
                        <m:r>
                          <a:rPr lang="en-US" sz="3200" b="0" i="1" smtClean="0">
                            <a:latin typeface="Cambria Math"/>
                            <a:ea typeface="Cambria Math"/>
                          </a:rPr>
                          <m:t>𝐺</m:t>
                        </m:r>
                      </m:e>
                      <m:sub>
                        <m:r>
                          <a:rPr lang="en-US" sz="3200" b="0" i="1" smtClean="0">
                            <a:latin typeface="Cambria Math"/>
                            <a:ea typeface="Cambria Math"/>
                          </a:rPr>
                          <m:t>2</m:t>
                        </m:r>
                      </m:sub>
                    </m:sSub>
                    <m:r>
                      <a:rPr lang="en-US" sz="3200" b="0" i="1" smtClean="0">
                        <a:latin typeface="Cambria Math"/>
                        <a:ea typeface="Cambria Math"/>
                      </a:rPr>
                      <m:t>(</m:t>
                    </m:r>
                    <m:r>
                      <a:rPr lang="en-US" sz="3200" b="0" i="1" smtClean="0">
                        <a:latin typeface="Cambria Math"/>
                        <a:ea typeface="Cambria Math"/>
                      </a:rPr>
                      <m:t>𝑋</m:t>
                    </m:r>
                    <m:r>
                      <a:rPr lang="en-US" sz="3200" b="0" i="1" smtClean="0">
                        <a:latin typeface="Cambria Math"/>
                        <a:ea typeface="Cambria Math"/>
                      </a:rPr>
                      <m:t>)</m:t>
                    </m:r>
                  </m:oMath>
                </a14:m>
                <a:r>
                  <a:rPr lang="en-GB" sz="3200" dirty="0" smtClean="0"/>
                  <a:t>,  </a:t>
                </a:r>
                <a14:m>
                  <m:oMath xmlns:m="http://schemas.openxmlformats.org/officeDocument/2006/math">
                    <m:sSub>
                      <m:sSubPr>
                        <m:ctrlPr>
                          <a:rPr lang="en-US" sz="3200" b="0" i="1" smtClean="0">
                            <a:latin typeface="Cambria Math"/>
                          </a:rPr>
                        </m:ctrlPr>
                      </m:sSubPr>
                      <m:e>
                        <m:r>
                          <a:rPr lang="en-US" sz="3200" b="0" i="1" smtClean="0">
                            <a:latin typeface="Cambria Math"/>
                          </a:rPr>
                          <m:t>𝐺</m:t>
                        </m:r>
                      </m:e>
                      <m:sub>
                        <m:r>
                          <a:rPr lang="en-US" sz="3200" b="0" i="1" smtClean="0">
                            <a:latin typeface="Cambria Math"/>
                          </a:rPr>
                          <m:t>4</m:t>
                        </m:r>
                      </m:sub>
                    </m:sSub>
                    <m:r>
                      <a:rPr lang="en-US" sz="3200" b="0" i="1" smtClean="0">
                        <a:latin typeface="Cambria Math"/>
                      </a:rPr>
                      <m:t>(</m:t>
                    </m:r>
                    <m:r>
                      <a:rPr lang="en-US" sz="3200" b="0" i="1" smtClean="0">
                        <a:latin typeface="Cambria Math"/>
                      </a:rPr>
                      <m:t>𝑋</m:t>
                    </m:r>
                    <m:r>
                      <a:rPr lang="en-US" sz="3200" b="0" i="1" smtClean="0">
                        <a:latin typeface="Cambria Math"/>
                      </a:rPr>
                      <m:t>)</m:t>
                    </m:r>
                  </m:oMath>
                </a14:m>
                <a:endParaRPr lang="en-GB" sz="3200" dirty="0"/>
              </a:p>
            </p:txBody>
          </p:sp>
        </mc:Choice>
        <mc:Fallback xmlns="">
          <p:sp>
            <p:nvSpPr>
              <p:cNvPr id="34" name="TextBox 33"/>
              <p:cNvSpPr txBox="1">
                <a:spLocks noRot="1" noChangeAspect="1" noMove="1" noResize="1" noEditPoints="1" noAdjustHandles="1" noChangeArrowheads="1" noChangeShapeType="1" noTextEdit="1"/>
              </p:cNvSpPr>
              <p:nvPr/>
            </p:nvSpPr>
            <p:spPr>
              <a:xfrm>
                <a:off x="2806842" y="3476440"/>
                <a:ext cx="3605924" cy="584775"/>
              </a:xfrm>
              <a:prstGeom prst="rect">
                <a:avLst/>
              </a:prstGeom>
              <a:blipFill rotWithShape="1">
                <a:blip r:embed="rId8"/>
                <a:stretch>
                  <a:fillRect l="-4223" t="-16667" b="-34375"/>
                </a:stretch>
              </a:blipFill>
            </p:spPr>
            <p:txBody>
              <a:bodyPr/>
              <a:lstStyle/>
              <a:p>
                <a:r>
                  <a:rPr lang="en-GB">
                    <a:noFill/>
                  </a:rPr>
                  <a:t> </a:t>
                </a:r>
              </a:p>
            </p:txBody>
          </p:sp>
        </mc:Fallback>
      </mc:AlternateContent>
      <p:sp>
        <p:nvSpPr>
          <p:cNvPr id="19" name="Rectangle 18"/>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95777296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2702984"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Our Assumptions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5" name="TextBox 4"/>
          <p:cNvSpPr txBox="1"/>
          <p:nvPr/>
        </p:nvSpPr>
        <p:spPr>
          <a:xfrm>
            <a:off x="1356259" y="1397237"/>
            <a:ext cx="6052362" cy="830997"/>
          </a:xfrm>
          <a:prstGeom prst="rect">
            <a:avLst/>
          </a:prstGeom>
          <a:noFill/>
        </p:spPr>
        <p:txBody>
          <a:bodyPr wrap="none" rtlCol="0">
            <a:spAutoFit/>
          </a:bodyPr>
          <a:lstStyle/>
          <a:p>
            <a:pPr lvl="1"/>
            <a:r>
              <a:rPr lang="en-US" sz="2400" dirty="0" smtClean="0">
                <a:latin typeface="Malgun Gothic" panose="020B0503020000020004" pitchFamily="34" charset="-127"/>
                <a:ea typeface="Malgun Gothic" panose="020B0503020000020004" pitchFamily="34" charset="-127"/>
              </a:rPr>
              <a:t>	</a:t>
            </a:r>
            <a:r>
              <a:rPr lang="en-US" sz="2400" u="sng" dirty="0" smtClean="0">
                <a:latin typeface="Malgun Gothic" panose="020B0503020000020004" pitchFamily="34" charset="-127"/>
                <a:ea typeface="Malgun Gothic" panose="020B0503020000020004" pitchFamily="34" charset="-127"/>
              </a:rPr>
              <a:t>Flat </a:t>
            </a:r>
            <a:r>
              <a:rPr lang="en-US" sz="2400" u="sng" dirty="0">
                <a:latin typeface="Malgun Gothic" panose="020B0503020000020004" pitchFamily="34" charset="-127"/>
                <a:ea typeface="Malgun Gothic" panose="020B0503020000020004" pitchFamily="34" charset="-127"/>
              </a:rPr>
              <a:t>s</a:t>
            </a:r>
            <a:r>
              <a:rPr lang="en-US" sz="2400" u="sng" dirty="0" smtClean="0">
                <a:latin typeface="Malgun Gothic" panose="020B0503020000020004" pitchFamily="34" charset="-127"/>
                <a:ea typeface="Malgun Gothic" panose="020B0503020000020004" pitchFamily="34" charset="-127"/>
              </a:rPr>
              <a:t>pace positivity</a:t>
            </a:r>
            <a:r>
              <a:rPr lang="en-US" sz="2400" dirty="0" smtClean="0">
                <a:latin typeface="Malgun Gothic" panose="020B0503020000020004" pitchFamily="34" charset="-127"/>
                <a:ea typeface="Malgun Gothic" panose="020B0503020000020004" pitchFamily="34" charset="-127"/>
              </a:rPr>
              <a:t> continues to </a:t>
            </a:r>
          </a:p>
          <a:p>
            <a:r>
              <a:rPr lang="en-US" sz="2400" dirty="0" smtClean="0">
                <a:latin typeface="Malgun Gothic" panose="020B0503020000020004" pitchFamily="34" charset="-127"/>
                <a:ea typeface="Malgun Gothic" panose="020B0503020000020004" pitchFamily="34" charset="-127"/>
              </a:rPr>
              <a:t>	hold on </a:t>
            </a:r>
            <a:r>
              <a:rPr lang="en-US" sz="2400" u="sng" dirty="0" smtClean="0">
                <a:latin typeface="Malgun Gothic" panose="020B0503020000020004" pitchFamily="34" charset="-127"/>
                <a:ea typeface="Malgun Gothic" panose="020B0503020000020004" pitchFamily="34" charset="-127"/>
              </a:rPr>
              <a:t>Cosmological background</a:t>
            </a:r>
            <a:endParaRPr lang="en-GB" sz="2400" u="sng" dirty="0">
              <a:latin typeface="Malgun Gothic" panose="020B0503020000020004" pitchFamily="34" charset="-127"/>
              <a:ea typeface="Malgun Gothic" panose="020B0503020000020004" pitchFamily="34" charset="-127"/>
            </a:endParaRPr>
          </a:p>
        </p:txBody>
      </p:sp>
      <p:sp>
        <p:nvSpPr>
          <p:cNvPr id="38" name="TextBox 37"/>
          <p:cNvSpPr txBox="1"/>
          <p:nvPr/>
        </p:nvSpPr>
        <p:spPr>
          <a:xfrm>
            <a:off x="1356259" y="2895600"/>
            <a:ext cx="5422062" cy="461665"/>
          </a:xfrm>
          <a:prstGeom prst="rect">
            <a:avLst/>
          </a:prstGeom>
          <a:noFill/>
        </p:spPr>
        <p:txBody>
          <a:bodyPr wrap="none" rtlCol="0">
            <a:spAutoFit/>
          </a:bodyPr>
          <a:lstStyle/>
          <a:p>
            <a:pPr lvl="1"/>
            <a:r>
              <a:rPr lang="en-US" sz="2400" dirty="0" smtClean="0">
                <a:latin typeface="Malgun Gothic" panose="020B0503020000020004" pitchFamily="34" charset="-127"/>
                <a:ea typeface="Malgun Gothic" panose="020B0503020000020004" pitchFamily="34" charset="-127"/>
              </a:rPr>
              <a:t>	Particular subset of </a:t>
            </a:r>
            <a:r>
              <a:rPr lang="en-US" sz="2400" dirty="0" err="1" smtClean="0">
                <a:latin typeface="Malgun Gothic" panose="020B0503020000020004" pitchFamily="34" charset="-127"/>
                <a:ea typeface="Malgun Gothic" panose="020B0503020000020004" pitchFamily="34" charset="-127"/>
              </a:rPr>
              <a:t>Horndeski</a:t>
            </a:r>
            <a:r>
              <a:rPr lang="en-US" sz="2400" dirty="0" smtClean="0">
                <a:latin typeface="Malgun Gothic" panose="020B0503020000020004" pitchFamily="34" charset="-127"/>
                <a:ea typeface="Malgun Gothic" panose="020B0503020000020004" pitchFamily="34" charset="-127"/>
              </a:rPr>
              <a:t> </a:t>
            </a:r>
          </a:p>
        </p:txBody>
      </p:sp>
      <p:sp>
        <p:nvSpPr>
          <p:cNvPr id="39" name="TextBox 38"/>
          <p:cNvSpPr txBox="1"/>
          <p:nvPr/>
        </p:nvSpPr>
        <p:spPr>
          <a:xfrm>
            <a:off x="1356259" y="4419600"/>
            <a:ext cx="4693336" cy="461665"/>
          </a:xfrm>
          <a:prstGeom prst="rect">
            <a:avLst/>
          </a:prstGeom>
          <a:noFill/>
        </p:spPr>
        <p:txBody>
          <a:bodyPr wrap="none" rtlCol="0">
            <a:spAutoFit/>
          </a:bodyPr>
          <a:lstStyle/>
          <a:p>
            <a:pPr lvl="1"/>
            <a:r>
              <a:rPr lang="en-US" sz="2400" dirty="0" smtClean="0">
                <a:latin typeface="Malgun Gothic" panose="020B0503020000020004" pitchFamily="34" charset="-127"/>
                <a:ea typeface="Malgun Gothic" panose="020B0503020000020004" pitchFamily="34" charset="-127"/>
              </a:rPr>
              <a:t>	Particular parametrization</a:t>
            </a:r>
          </a:p>
        </p:txBody>
      </p:sp>
      <mc:AlternateContent xmlns:mc="http://schemas.openxmlformats.org/markup-compatibility/2006" xmlns:a14="http://schemas.microsoft.com/office/drawing/2010/main">
        <mc:Choice Requires="a14">
          <p:sp>
            <p:nvSpPr>
              <p:cNvPr id="9" name="TextBox 8"/>
              <p:cNvSpPr txBox="1"/>
              <p:nvPr/>
            </p:nvSpPr>
            <p:spPr>
              <a:xfrm>
                <a:off x="2819400" y="4953000"/>
                <a:ext cx="3620350"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latin typeface="Cambria Math"/>
                              <a:ea typeface="Cambria Math"/>
                            </a:rPr>
                          </m:ctrlPr>
                        </m:sSubPr>
                        <m:e>
                          <m:r>
                            <a:rPr lang="en-US" sz="3200" b="0" i="1" smtClean="0">
                              <a:latin typeface="Cambria Math"/>
                              <a:ea typeface="Cambria Math"/>
                            </a:rPr>
                            <m:t>𝐺</m:t>
                          </m:r>
                        </m:e>
                        <m:sub>
                          <m:r>
                            <a:rPr lang="en-US" sz="3200" b="0" i="1" smtClean="0">
                              <a:latin typeface="Cambria Math"/>
                              <a:ea typeface="Cambria Math"/>
                            </a:rPr>
                            <m:t>𝑛</m:t>
                          </m:r>
                        </m:sub>
                      </m:sSub>
                      <m:d>
                        <m:dPr>
                          <m:ctrlPr>
                            <a:rPr lang="en-US" sz="3200" b="0" i="1" smtClean="0">
                              <a:latin typeface="Cambria Math"/>
                              <a:ea typeface="Cambria Math"/>
                            </a:rPr>
                          </m:ctrlPr>
                        </m:dPr>
                        <m:e>
                          <m:r>
                            <a:rPr lang="en-US" sz="3200" b="0" i="1" smtClean="0">
                              <a:latin typeface="Cambria Math"/>
                              <a:ea typeface="Cambria Math"/>
                            </a:rPr>
                            <m:t>𝑡</m:t>
                          </m:r>
                        </m:e>
                      </m:d>
                      <m:r>
                        <a:rPr lang="en-US" sz="3200" b="0" i="1" smtClean="0">
                          <a:latin typeface="Cambria Math"/>
                          <a:ea typeface="Cambria Math"/>
                        </a:rPr>
                        <m:t>→</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𝑐</m:t>
                          </m:r>
                        </m:e>
                        <m:sub>
                          <m:r>
                            <a:rPr lang="en-US" sz="3200" b="0" i="1" smtClean="0">
                              <a:solidFill>
                                <a:srgbClr val="C00000"/>
                              </a:solidFill>
                              <a:latin typeface="Cambria Math"/>
                              <a:ea typeface="Cambria Math"/>
                            </a:rPr>
                            <m:t>𝑛</m:t>
                          </m:r>
                        </m:sub>
                      </m:sSub>
                      <m:r>
                        <a:rPr lang="en-US" sz="3200" b="0" i="1" smtClean="0">
                          <a:latin typeface="Cambria Math"/>
                          <a:ea typeface="Cambria Math"/>
                        </a:rPr>
                        <m:t> </m:t>
                      </m:r>
                      <m:sSub>
                        <m:sSubPr>
                          <m:ctrlPr>
                            <a:rPr lang="en-US" sz="3200" b="0" i="1" smtClean="0">
                              <a:latin typeface="Cambria Math"/>
                              <a:ea typeface="Cambria Math"/>
                            </a:rPr>
                          </m:ctrlPr>
                        </m:sSubPr>
                        <m:e>
                          <m:r>
                            <m:rPr>
                              <m:sty m:val="p"/>
                            </m:rPr>
                            <a:rPr lang="el-GR" sz="3200" b="0" i="1" smtClean="0">
                              <a:latin typeface="Cambria Math"/>
                              <a:ea typeface="Cambria Math"/>
                            </a:rPr>
                            <m:t>Ω</m:t>
                          </m:r>
                        </m:e>
                        <m:sub>
                          <m:r>
                            <m:rPr>
                              <m:sty m:val="p"/>
                            </m:rPr>
                            <a:rPr lang="en-US" sz="3200" b="0" i="0" smtClean="0">
                              <a:latin typeface="Cambria Math"/>
                              <a:ea typeface="Cambria Math"/>
                            </a:rPr>
                            <m:t>DE</m:t>
                          </m:r>
                        </m:sub>
                      </m:sSub>
                      <m:r>
                        <a:rPr lang="en-US" sz="3200" b="0" i="1" smtClean="0">
                          <a:latin typeface="Cambria Math"/>
                          <a:ea typeface="Cambria Math"/>
                        </a:rPr>
                        <m:t>(</m:t>
                      </m:r>
                      <m:r>
                        <a:rPr lang="en-US" sz="3200" b="0" i="1" smtClean="0">
                          <a:latin typeface="Cambria Math"/>
                          <a:ea typeface="Cambria Math"/>
                        </a:rPr>
                        <m:t>𝑡</m:t>
                      </m:r>
                      <m:r>
                        <a:rPr lang="en-US" sz="3200" b="0" i="1" smtClean="0">
                          <a:latin typeface="Cambria Math"/>
                          <a:ea typeface="Cambria Math"/>
                        </a:rPr>
                        <m:t>)</m:t>
                      </m:r>
                    </m:oMath>
                  </m:oMathPara>
                </a14:m>
                <a:endParaRPr lang="en-GB" sz="3200" dirty="0"/>
              </a:p>
            </p:txBody>
          </p:sp>
        </mc:Choice>
        <mc:Fallback xmlns="">
          <p:sp>
            <p:nvSpPr>
              <p:cNvPr id="9" name="TextBox 8"/>
              <p:cNvSpPr txBox="1">
                <a:spLocks noRot="1" noChangeAspect="1" noMove="1" noResize="1" noEditPoints="1" noAdjustHandles="1" noChangeArrowheads="1" noChangeShapeType="1" noTextEdit="1"/>
              </p:cNvSpPr>
              <p:nvPr/>
            </p:nvSpPr>
            <p:spPr>
              <a:xfrm>
                <a:off x="2819400" y="4953000"/>
                <a:ext cx="3620350" cy="584775"/>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0" name="TextBox 39"/>
              <p:cNvSpPr txBox="1"/>
              <p:nvPr/>
            </p:nvSpPr>
            <p:spPr>
              <a:xfrm>
                <a:off x="2806842" y="3476440"/>
                <a:ext cx="3605924" cy="584775"/>
              </a:xfrm>
              <a:prstGeom prst="rect">
                <a:avLst/>
              </a:prstGeom>
              <a:noFill/>
            </p:spPr>
            <p:txBody>
              <a:bodyPr wrap="none" rtlCol="0">
                <a:spAutoFit/>
              </a:bodyPr>
              <a:lstStyle/>
              <a:p>
                <a:r>
                  <a:rPr lang="en-US" sz="3200" b="0" dirty="0" smtClean="0">
                    <a:latin typeface="Malgun Gothic" panose="020B0503020000020004" pitchFamily="34" charset="-127"/>
                    <a:ea typeface="Malgun Gothic" panose="020B0503020000020004" pitchFamily="34" charset="-127"/>
                  </a:rPr>
                  <a:t>Only</a:t>
                </a:r>
                <a:r>
                  <a:rPr lang="en-US" sz="3200" b="0" dirty="0" smtClean="0">
                    <a:ea typeface="Cambria Math"/>
                  </a:rPr>
                  <a:t>  </a:t>
                </a:r>
                <a14:m>
                  <m:oMath xmlns:m="http://schemas.openxmlformats.org/officeDocument/2006/math">
                    <m:sSub>
                      <m:sSubPr>
                        <m:ctrlPr>
                          <a:rPr lang="en-US" sz="3200" b="0" i="1" smtClean="0">
                            <a:latin typeface="Cambria Math"/>
                            <a:ea typeface="Cambria Math"/>
                          </a:rPr>
                        </m:ctrlPr>
                      </m:sSubPr>
                      <m:e>
                        <m:r>
                          <a:rPr lang="en-US" sz="3200" b="0" i="1" smtClean="0">
                            <a:latin typeface="Cambria Math"/>
                            <a:ea typeface="Cambria Math"/>
                          </a:rPr>
                          <m:t>𝐺</m:t>
                        </m:r>
                      </m:e>
                      <m:sub>
                        <m:r>
                          <a:rPr lang="en-US" sz="3200" b="0" i="1" smtClean="0">
                            <a:latin typeface="Cambria Math"/>
                            <a:ea typeface="Cambria Math"/>
                          </a:rPr>
                          <m:t>2</m:t>
                        </m:r>
                      </m:sub>
                    </m:sSub>
                    <m:r>
                      <a:rPr lang="en-US" sz="3200" b="0" i="1" smtClean="0">
                        <a:latin typeface="Cambria Math"/>
                        <a:ea typeface="Cambria Math"/>
                      </a:rPr>
                      <m:t>(</m:t>
                    </m:r>
                    <m:r>
                      <a:rPr lang="en-US" sz="3200" b="0" i="1" smtClean="0">
                        <a:latin typeface="Cambria Math"/>
                        <a:ea typeface="Cambria Math"/>
                      </a:rPr>
                      <m:t>𝑋</m:t>
                    </m:r>
                    <m:r>
                      <a:rPr lang="en-US" sz="3200" b="0" i="1" smtClean="0">
                        <a:latin typeface="Cambria Math"/>
                        <a:ea typeface="Cambria Math"/>
                      </a:rPr>
                      <m:t>)</m:t>
                    </m:r>
                  </m:oMath>
                </a14:m>
                <a:r>
                  <a:rPr lang="en-GB" sz="3200" dirty="0" smtClean="0"/>
                  <a:t>,  </a:t>
                </a:r>
                <a14:m>
                  <m:oMath xmlns:m="http://schemas.openxmlformats.org/officeDocument/2006/math">
                    <m:sSub>
                      <m:sSubPr>
                        <m:ctrlPr>
                          <a:rPr lang="en-US" sz="3200" b="0" i="1" smtClean="0">
                            <a:latin typeface="Cambria Math"/>
                          </a:rPr>
                        </m:ctrlPr>
                      </m:sSubPr>
                      <m:e>
                        <m:r>
                          <a:rPr lang="en-US" sz="3200" b="0" i="1" smtClean="0">
                            <a:latin typeface="Cambria Math"/>
                          </a:rPr>
                          <m:t>𝐺</m:t>
                        </m:r>
                      </m:e>
                      <m:sub>
                        <m:r>
                          <a:rPr lang="en-US" sz="3200" b="0" i="1" smtClean="0">
                            <a:latin typeface="Cambria Math"/>
                          </a:rPr>
                          <m:t>4</m:t>
                        </m:r>
                      </m:sub>
                    </m:sSub>
                    <m:r>
                      <a:rPr lang="en-US" sz="3200" b="0" i="1" smtClean="0">
                        <a:latin typeface="Cambria Math"/>
                      </a:rPr>
                      <m:t>(</m:t>
                    </m:r>
                    <m:r>
                      <a:rPr lang="en-US" sz="3200" b="0" i="1" smtClean="0">
                        <a:latin typeface="Cambria Math"/>
                      </a:rPr>
                      <m:t>𝑋</m:t>
                    </m:r>
                    <m:r>
                      <a:rPr lang="en-US" sz="3200" b="0" i="1" smtClean="0">
                        <a:latin typeface="Cambria Math"/>
                      </a:rPr>
                      <m:t>)</m:t>
                    </m:r>
                  </m:oMath>
                </a14:m>
                <a:endParaRPr lang="en-GB" sz="3200" dirty="0"/>
              </a:p>
            </p:txBody>
          </p:sp>
        </mc:Choice>
        <mc:Fallback xmlns="">
          <p:sp>
            <p:nvSpPr>
              <p:cNvPr id="40" name="TextBox 39"/>
              <p:cNvSpPr txBox="1">
                <a:spLocks noRot="1" noChangeAspect="1" noMove="1" noResize="1" noEditPoints="1" noAdjustHandles="1" noChangeArrowheads="1" noChangeShapeType="1" noTextEdit="1"/>
              </p:cNvSpPr>
              <p:nvPr/>
            </p:nvSpPr>
            <p:spPr>
              <a:xfrm>
                <a:off x="2806842" y="3476440"/>
                <a:ext cx="3605924" cy="584775"/>
              </a:xfrm>
              <a:prstGeom prst="rect">
                <a:avLst/>
              </a:prstGeom>
              <a:blipFill rotWithShape="1">
                <a:blip r:embed="rId4"/>
                <a:stretch>
                  <a:fillRect l="-4223" t="-16667" b="-34375"/>
                </a:stretch>
              </a:blipFill>
            </p:spPr>
            <p:txBody>
              <a:bodyPr/>
              <a:lstStyle/>
              <a:p>
                <a:r>
                  <a:rPr lang="en-GB">
                    <a:noFill/>
                  </a:rPr>
                  <a:t> </a:t>
                </a:r>
              </a:p>
            </p:txBody>
          </p:sp>
        </mc:Fallback>
      </mc:AlternateContent>
      <p:pic>
        <p:nvPicPr>
          <p:cNvPr id="1026" name="Picture 2" descr="Image result for flat versus de sitt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3800" y="1143000"/>
            <a:ext cx="1414755" cy="14084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lat space wireframe"/>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b="53241"/>
          <a:stretch/>
        </p:blipFill>
        <p:spPr bwMode="auto">
          <a:xfrm rot="10800000">
            <a:off x="304800" y="1266807"/>
            <a:ext cx="1613722" cy="11608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hino cartoon"/>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foregroundMark x1="53000" y1="31250" x2="28750" y2="42500"/>
                        <a14:foregroundMark x1="28750" y1="57500" x2="30750" y2="30250"/>
                        <a14:foregroundMark x1="21750" y1="62500" x2="7750" y2="42500"/>
                        <a14:foregroundMark x1="30750" y1="51500" x2="19750" y2="43500"/>
                      </a14:backgroundRemoval>
                    </a14:imgEffect>
                  </a14:imgLayer>
                </a14:imgProps>
              </a:ext>
              <a:ext uri="{28A0092B-C50C-407E-A947-70E740481C1C}">
                <a14:useLocalDpi xmlns:a14="http://schemas.microsoft.com/office/drawing/2010/main" val="0"/>
              </a:ext>
            </a:extLst>
          </a:blip>
          <a:srcRect/>
          <a:stretch>
            <a:fillRect/>
          </a:stretch>
        </p:blipFill>
        <p:spPr bwMode="auto">
          <a:xfrm>
            <a:off x="7315200" y="3073014"/>
            <a:ext cx="946505" cy="94650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7772400" y="3272135"/>
            <a:ext cx="354584" cy="461665"/>
          </a:xfrm>
          <a:prstGeom prst="rect">
            <a:avLst/>
          </a:prstGeom>
          <a:noFill/>
        </p:spPr>
        <p:txBody>
          <a:bodyPr wrap="none" rtlCol="0">
            <a:spAutoFit/>
          </a:bodyPr>
          <a:lstStyle/>
          <a:p>
            <a:r>
              <a:rPr lang="en-US" sz="2400" dirty="0" smtClean="0">
                <a:solidFill>
                  <a:schemeClr val="bg1"/>
                </a:solidFill>
                <a:latin typeface="Malgun Gothic" panose="020B0503020000020004" pitchFamily="34" charset="-127"/>
                <a:ea typeface="Malgun Gothic" panose="020B0503020000020004" pitchFamily="34" charset="-127"/>
              </a:rPr>
              <a:t>2</a:t>
            </a:r>
            <a:endParaRPr lang="en-GB" sz="2400" dirty="0">
              <a:solidFill>
                <a:schemeClr val="bg1"/>
              </a:solidFill>
              <a:latin typeface="Malgun Gothic" panose="020B0503020000020004" pitchFamily="34" charset="-127"/>
              <a:ea typeface="Malgun Gothic" panose="020B0503020000020004" pitchFamily="34" charset="-127"/>
            </a:endParaRPr>
          </a:p>
        </p:txBody>
      </p:sp>
      <p:pic>
        <p:nvPicPr>
          <p:cNvPr id="44" name="Picture 6" descr="Image result for rhino cartoon"/>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foregroundMark x1="53000" y1="31250" x2="28750" y2="42500"/>
                        <a14:foregroundMark x1="28750" y1="57500" x2="30750" y2="30250"/>
                        <a14:foregroundMark x1="21750" y1="62500" x2="7750" y2="42500"/>
                        <a14:foregroundMark x1="30750" y1="51500" x2="19750" y2="43500"/>
                      </a14:backgroundRemoval>
                    </a14:imgEffect>
                  </a14:imgLayer>
                </a14:imgProps>
              </a:ext>
              <a:ext uri="{28A0092B-C50C-407E-A947-70E740481C1C}">
                <a14:useLocalDpi xmlns:a14="http://schemas.microsoft.com/office/drawing/2010/main" val="0"/>
              </a:ext>
            </a:extLst>
          </a:blip>
          <a:srcRect/>
          <a:stretch>
            <a:fillRect/>
          </a:stretch>
        </p:blipFill>
        <p:spPr bwMode="auto">
          <a:xfrm>
            <a:off x="7848600" y="3396895"/>
            <a:ext cx="946505" cy="946505"/>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8305800" y="3596016"/>
            <a:ext cx="354584" cy="461665"/>
          </a:xfrm>
          <a:prstGeom prst="rect">
            <a:avLst/>
          </a:prstGeom>
          <a:noFill/>
        </p:spPr>
        <p:txBody>
          <a:bodyPr wrap="none" rtlCol="0">
            <a:spAutoFit/>
          </a:bodyPr>
          <a:lstStyle/>
          <a:p>
            <a:r>
              <a:rPr lang="en-US" sz="2400" dirty="0" smtClean="0">
                <a:solidFill>
                  <a:schemeClr val="bg1"/>
                </a:solidFill>
                <a:latin typeface="Malgun Gothic" panose="020B0503020000020004" pitchFamily="34" charset="-127"/>
                <a:ea typeface="Malgun Gothic" panose="020B0503020000020004" pitchFamily="34" charset="-127"/>
              </a:rPr>
              <a:t>4</a:t>
            </a:r>
            <a:endParaRPr lang="en-GB" sz="2400" dirty="0">
              <a:solidFill>
                <a:schemeClr val="bg1"/>
              </a:solidFill>
              <a:latin typeface="Malgun Gothic" panose="020B0503020000020004" pitchFamily="34" charset="-127"/>
              <a:ea typeface="Malgun Gothic" panose="020B0503020000020004" pitchFamily="34" charset="-127"/>
            </a:endParaRPr>
          </a:p>
        </p:txBody>
      </p:sp>
      <p:pic>
        <p:nvPicPr>
          <p:cNvPr id="46" name="Picture 6" descr="Image result for rhino cartoon"/>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foregroundMark x1="53000" y1="31250" x2="28750" y2="42500"/>
                        <a14:foregroundMark x1="28750" y1="57500" x2="30750" y2="30250"/>
                        <a14:foregroundMark x1="21750" y1="62500" x2="7750" y2="42500"/>
                        <a14:foregroundMark x1="30750" y1="51500" x2="19750" y2="43500"/>
                      </a14:backgroundRemoval>
                    </a14:imgEffect>
                  </a14:imgLayer>
                </a14:imgProps>
              </a:ext>
              <a:ext uri="{28A0092B-C50C-407E-A947-70E740481C1C}">
                <a14:useLocalDpi xmlns:a14="http://schemas.microsoft.com/office/drawing/2010/main" val="0"/>
              </a:ext>
            </a:extLst>
          </a:blip>
          <a:srcRect/>
          <a:stretch>
            <a:fillRect/>
          </a:stretch>
        </p:blipFill>
        <p:spPr bwMode="auto">
          <a:xfrm>
            <a:off x="348895" y="3073014"/>
            <a:ext cx="946505" cy="946505"/>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p:cNvSpPr txBox="1"/>
          <p:nvPr/>
        </p:nvSpPr>
        <p:spPr>
          <a:xfrm>
            <a:off x="806095" y="3272135"/>
            <a:ext cx="354584" cy="461665"/>
          </a:xfrm>
          <a:prstGeom prst="rect">
            <a:avLst/>
          </a:prstGeom>
          <a:noFill/>
        </p:spPr>
        <p:txBody>
          <a:bodyPr wrap="none" rtlCol="0">
            <a:spAutoFit/>
          </a:bodyPr>
          <a:lstStyle/>
          <a:p>
            <a:r>
              <a:rPr lang="en-US" sz="2400" dirty="0" smtClean="0">
                <a:solidFill>
                  <a:schemeClr val="bg1"/>
                </a:solidFill>
                <a:latin typeface="Malgun Gothic" panose="020B0503020000020004" pitchFamily="34" charset="-127"/>
                <a:ea typeface="Malgun Gothic" panose="020B0503020000020004" pitchFamily="34" charset="-127"/>
              </a:rPr>
              <a:t>3</a:t>
            </a:r>
            <a:endParaRPr lang="en-GB" sz="2400" dirty="0">
              <a:solidFill>
                <a:schemeClr val="bg1"/>
              </a:solidFill>
              <a:latin typeface="Malgun Gothic" panose="020B0503020000020004" pitchFamily="34" charset="-127"/>
              <a:ea typeface="Malgun Gothic" panose="020B0503020000020004" pitchFamily="34" charset="-127"/>
            </a:endParaRPr>
          </a:p>
        </p:txBody>
      </p:sp>
      <p:pic>
        <p:nvPicPr>
          <p:cNvPr id="48" name="Picture 6" descr="Image result for rhino cartoon"/>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foregroundMark x1="53000" y1="31250" x2="28750" y2="42500"/>
                        <a14:foregroundMark x1="28750" y1="57500" x2="30750" y2="30250"/>
                        <a14:foregroundMark x1="21750" y1="62500" x2="7750" y2="42500"/>
                        <a14:foregroundMark x1="30750" y1="51500" x2="19750" y2="43500"/>
                      </a14:backgroundRemoval>
                    </a14:imgEffect>
                  </a14:imgLayer>
                </a14:imgProps>
              </a:ext>
              <a:ext uri="{28A0092B-C50C-407E-A947-70E740481C1C}">
                <a14:useLocalDpi xmlns:a14="http://schemas.microsoft.com/office/drawing/2010/main" val="0"/>
              </a:ext>
            </a:extLst>
          </a:blip>
          <a:srcRect/>
          <a:stretch>
            <a:fillRect/>
          </a:stretch>
        </p:blipFill>
        <p:spPr bwMode="auto">
          <a:xfrm>
            <a:off x="882295" y="3396895"/>
            <a:ext cx="946505" cy="946505"/>
          </a:xfrm>
          <a:prstGeom prst="rect">
            <a:avLst/>
          </a:prstGeom>
          <a:noFill/>
          <a:extLst>
            <a:ext uri="{909E8E84-426E-40DD-AFC4-6F175D3DCCD1}">
              <a14:hiddenFill xmlns:a14="http://schemas.microsoft.com/office/drawing/2010/main">
                <a:solidFill>
                  <a:srgbClr val="FFFFFF"/>
                </a:solidFill>
              </a14:hiddenFill>
            </a:ext>
          </a:extLst>
        </p:spPr>
      </p:pic>
      <p:sp>
        <p:nvSpPr>
          <p:cNvPr id="49" name="TextBox 48"/>
          <p:cNvSpPr txBox="1"/>
          <p:nvPr/>
        </p:nvSpPr>
        <p:spPr>
          <a:xfrm>
            <a:off x="1339495" y="3596016"/>
            <a:ext cx="354584" cy="461665"/>
          </a:xfrm>
          <a:prstGeom prst="rect">
            <a:avLst/>
          </a:prstGeom>
          <a:noFill/>
        </p:spPr>
        <p:txBody>
          <a:bodyPr wrap="none" rtlCol="0">
            <a:spAutoFit/>
          </a:bodyPr>
          <a:lstStyle/>
          <a:p>
            <a:r>
              <a:rPr lang="en-US" sz="2400" dirty="0" smtClean="0">
                <a:solidFill>
                  <a:schemeClr val="bg1"/>
                </a:solidFill>
                <a:latin typeface="Malgun Gothic" panose="020B0503020000020004" pitchFamily="34" charset="-127"/>
                <a:ea typeface="Malgun Gothic" panose="020B0503020000020004" pitchFamily="34" charset="-127"/>
              </a:rPr>
              <a:t>5</a:t>
            </a:r>
            <a:endParaRPr lang="en-GB" sz="2400" dirty="0">
              <a:solidFill>
                <a:schemeClr val="bg1"/>
              </a:solidFill>
              <a:latin typeface="Malgun Gothic" panose="020B0503020000020004" pitchFamily="34" charset="-127"/>
              <a:ea typeface="Malgun Gothic" panose="020B0503020000020004" pitchFamily="34" charset="-127"/>
            </a:endParaRPr>
          </a:p>
        </p:txBody>
      </p:sp>
      <p:sp>
        <p:nvSpPr>
          <p:cNvPr id="32" name="Rectangle 31"/>
          <p:cNvSpPr/>
          <p:nvPr/>
        </p:nvSpPr>
        <p:spPr>
          <a:xfrm>
            <a:off x="76200" y="3126432"/>
            <a:ext cx="1752600" cy="1140768"/>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2" name="Picture 8" descr="Image result for dark energy"/>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660343" y="4727600"/>
            <a:ext cx="2256217" cy="1269122"/>
          </a:xfrm>
          <a:prstGeom prst="rect">
            <a:avLst/>
          </a:prstGeom>
          <a:noFill/>
          <a:extLst>
            <a:ext uri="{909E8E84-426E-40DD-AFC4-6F175D3DCCD1}">
              <a14:hiddenFill xmlns:a14="http://schemas.microsoft.com/office/drawing/2010/main">
                <a:solidFill>
                  <a:srgbClr val="FFFFFF"/>
                </a:solidFill>
              </a14:hiddenFill>
            </a:ext>
          </a:extLst>
        </p:spPr>
      </p:pic>
      <p:cxnSp>
        <p:nvCxnSpPr>
          <p:cNvPr id="50" name="Straight Connector 49"/>
          <p:cNvCxnSpPr/>
          <p:nvPr/>
        </p:nvCxnSpPr>
        <p:spPr>
          <a:xfrm>
            <a:off x="-914400" y="2667000"/>
            <a:ext cx="106680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762000" y="4343400"/>
            <a:ext cx="106680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grpSp>
        <p:nvGrpSpPr>
          <p:cNvPr id="58" name="Group 57"/>
          <p:cNvGrpSpPr/>
          <p:nvPr/>
        </p:nvGrpSpPr>
        <p:grpSpPr>
          <a:xfrm>
            <a:off x="397739" y="4495800"/>
            <a:ext cx="1050061" cy="880603"/>
            <a:chOff x="381000" y="1177713"/>
            <a:chExt cx="2164023" cy="2092456"/>
          </a:xfrm>
        </p:grpSpPr>
        <p:pic>
          <p:nvPicPr>
            <p:cNvPr id="59" name="Picture 7" descr="https://upload.wikimedia.org/wikipedia/commons/thumb/7/75/Mandelstam.svg/298px-Mandelstam.svg.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60" name="Rectangle 59"/>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52" name="Straight Arrow Connector 51"/>
          <p:cNvCxnSpPr/>
          <p:nvPr/>
        </p:nvCxnSpPr>
        <p:spPr>
          <a:xfrm flipV="1">
            <a:off x="457200" y="4980479"/>
            <a:ext cx="0" cy="96312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457199" y="5943600"/>
            <a:ext cx="2133601"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5" name="TextBox 54"/>
              <p:cNvSpPr txBox="1"/>
              <p:nvPr/>
            </p:nvSpPr>
            <p:spPr>
              <a:xfrm>
                <a:off x="2590800" y="5812056"/>
                <a:ext cx="33457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𝑡</m:t>
                      </m:r>
                    </m:oMath>
                  </m:oMathPara>
                </a14:m>
                <a:endParaRPr lang="en-GB" dirty="0"/>
              </a:p>
            </p:txBody>
          </p:sp>
        </mc:Choice>
        <mc:Fallback xmlns="">
          <p:sp>
            <p:nvSpPr>
              <p:cNvPr id="55" name="TextBox 54"/>
              <p:cNvSpPr txBox="1">
                <a:spLocks noRot="1" noChangeAspect="1" noMove="1" noResize="1" noEditPoints="1" noAdjustHandles="1" noChangeArrowheads="1" noChangeShapeType="1" noTextEdit="1"/>
              </p:cNvSpPr>
              <p:nvPr/>
            </p:nvSpPr>
            <p:spPr>
              <a:xfrm>
                <a:off x="2590800" y="5812056"/>
                <a:ext cx="334579" cy="369332"/>
              </a:xfrm>
              <a:prstGeom prst="rect">
                <a:avLst/>
              </a:prstGeom>
              <a:blipFill rotWithShape="1">
                <a:blip r:embed="rId12"/>
                <a:stretch>
                  <a:fillRect/>
                </a:stretch>
              </a:blipFill>
            </p:spPr>
            <p:txBody>
              <a:bodyPr/>
              <a:lstStyle/>
              <a:p>
                <a:r>
                  <a:rPr lang="en-GB">
                    <a:noFill/>
                  </a:rPr>
                  <a:t> </a:t>
                </a:r>
              </a:p>
            </p:txBody>
          </p:sp>
        </mc:Fallback>
      </mc:AlternateContent>
      <p:sp>
        <p:nvSpPr>
          <p:cNvPr id="56" name="Freeform 55"/>
          <p:cNvSpPr/>
          <p:nvPr/>
        </p:nvSpPr>
        <p:spPr>
          <a:xfrm>
            <a:off x="536028" y="4944169"/>
            <a:ext cx="1970689" cy="1000577"/>
          </a:xfrm>
          <a:custGeom>
            <a:avLst/>
            <a:gdLst>
              <a:gd name="connsiteX0" fmla="*/ 0 w 1970689"/>
              <a:gd name="connsiteY0" fmla="*/ 999431 h 1000577"/>
              <a:gd name="connsiteX1" fmla="*/ 441434 w 1970689"/>
              <a:gd name="connsiteY1" fmla="*/ 952134 h 1000577"/>
              <a:gd name="connsiteX2" fmla="*/ 772510 w 1970689"/>
              <a:gd name="connsiteY2" fmla="*/ 684121 h 1000577"/>
              <a:gd name="connsiteX3" fmla="*/ 1040524 w 1970689"/>
              <a:gd name="connsiteY3" fmla="*/ 258452 h 1000577"/>
              <a:gd name="connsiteX4" fmla="*/ 1277006 w 1970689"/>
              <a:gd name="connsiteY4" fmla="*/ 6203 h 1000577"/>
              <a:gd name="connsiteX5" fmla="*/ 1560786 w 1970689"/>
              <a:gd name="connsiteY5" fmla="*/ 510700 h 1000577"/>
              <a:gd name="connsiteX6" fmla="*/ 1970689 w 1970689"/>
              <a:gd name="connsiteY6" fmla="*/ 762948 h 1000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70689" h="1000577">
                <a:moveTo>
                  <a:pt x="0" y="999431"/>
                </a:moveTo>
                <a:cubicBezTo>
                  <a:pt x="156341" y="1002058"/>
                  <a:pt x="312682" y="1004686"/>
                  <a:pt x="441434" y="952134"/>
                </a:cubicBezTo>
                <a:cubicBezTo>
                  <a:pt x="570186" y="899582"/>
                  <a:pt x="672662" y="799735"/>
                  <a:pt x="772510" y="684121"/>
                </a:cubicBezTo>
                <a:cubicBezTo>
                  <a:pt x="872358" y="568507"/>
                  <a:pt x="956441" y="371438"/>
                  <a:pt x="1040524" y="258452"/>
                </a:cubicBezTo>
                <a:cubicBezTo>
                  <a:pt x="1124607" y="145466"/>
                  <a:pt x="1190296" y="-35838"/>
                  <a:pt x="1277006" y="6203"/>
                </a:cubicBezTo>
                <a:cubicBezTo>
                  <a:pt x="1363716" y="48244"/>
                  <a:pt x="1445172" y="384576"/>
                  <a:pt x="1560786" y="510700"/>
                </a:cubicBezTo>
                <a:cubicBezTo>
                  <a:pt x="1676400" y="636824"/>
                  <a:pt x="1823544" y="699886"/>
                  <a:pt x="1970689" y="762948"/>
                </a:cubicBezTo>
              </a:path>
            </a:pathLst>
          </a:cu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65752571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 descr="C:\Users\Scott\Dropbox\Current_Projects\Applications\Herchel_Smith_Grade7\1_Cover_Letter\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25" name="Rectangle 24"/>
          <p:cNvSpPr/>
          <p:nvPr/>
        </p:nvSpPr>
        <p:spPr>
          <a:xfrm>
            <a:off x="2643422" y="2355753"/>
            <a:ext cx="1295400" cy="15377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838200" y="3983747"/>
            <a:ext cx="1463860" cy="15322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438400" y="3983747"/>
            <a:ext cx="1524000" cy="1538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4247177" y="3998896"/>
            <a:ext cx="1295400" cy="153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4" name="TextBox 3"/>
              <p:cNvSpPr txBox="1"/>
              <p:nvPr/>
            </p:nvSpPr>
            <p:spPr>
              <a:xfrm>
                <a:off x="2971800" y="609600"/>
                <a:ext cx="558230"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𝐵</m:t>
                          </m:r>
                        </m:sub>
                      </m:sSub>
                    </m:oMath>
                  </m:oMathPara>
                </a14:m>
                <a:endParaRPr lang="en-GB" sz="2400" dirty="0">
                  <a:solidFill>
                    <a:srgbClr val="C00000"/>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71800" y="609600"/>
                <a:ext cx="558230" cy="461665"/>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2971800" y="1138535"/>
                <a:ext cx="60253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accent3">
                                  <a:lumMod val="50000"/>
                                </a:schemeClr>
                              </a:solidFill>
                              <a:latin typeface="Cambria Math"/>
                            </a:rPr>
                          </m:ctrlPr>
                        </m:sSubPr>
                        <m:e>
                          <m:r>
                            <a:rPr lang="en-US" sz="2400" b="0" i="1" smtClean="0">
                              <a:solidFill>
                                <a:schemeClr val="accent3">
                                  <a:lumMod val="50000"/>
                                </a:schemeClr>
                              </a:solidFill>
                              <a:latin typeface="Cambria Math"/>
                            </a:rPr>
                            <m:t>𝑐</m:t>
                          </m:r>
                        </m:e>
                        <m:sub>
                          <m:r>
                            <a:rPr lang="en-US" sz="2400" b="0" i="1" smtClean="0">
                              <a:solidFill>
                                <a:schemeClr val="accent3">
                                  <a:lumMod val="50000"/>
                                </a:schemeClr>
                              </a:solidFill>
                              <a:latin typeface="Cambria Math"/>
                            </a:rPr>
                            <m:t>𝑀</m:t>
                          </m:r>
                        </m:sub>
                      </m:sSub>
                    </m:oMath>
                  </m:oMathPara>
                </a14:m>
                <a:endParaRPr lang="en-GB" sz="2400" dirty="0">
                  <a:solidFill>
                    <a:schemeClr val="accent3">
                      <a:lumMod val="50000"/>
                    </a:schemeClr>
                  </a:solidFill>
                </a:endParaRPr>
              </a:p>
            </p:txBody>
          </p:sp>
        </mc:Choice>
        <mc:Fallback xmlns="">
          <p:sp>
            <p:nvSpPr>
              <p:cNvPr id="32" name="TextBox 31"/>
              <p:cNvSpPr txBox="1">
                <a:spLocks noRot="1" noChangeAspect="1" noMove="1" noResize="1" noEditPoints="1" noAdjustHandles="1" noChangeArrowheads="1" noChangeShapeType="1" noTextEdit="1"/>
              </p:cNvSpPr>
              <p:nvPr/>
            </p:nvSpPr>
            <p:spPr>
              <a:xfrm>
                <a:off x="2971800" y="1138535"/>
                <a:ext cx="602537" cy="46166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2971800" y="1676400"/>
                <a:ext cx="55553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tx2">
                                  <a:lumMod val="50000"/>
                                </a:schemeClr>
                              </a:solidFill>
                              <a:latin typeface="Cambria Math"/>
                            </a:rPr>
                          </m:ctrlPr>
                        </m:sSubPr>
                        <m:e>
                          <m:r>
                            <a:rPr lang="en-US" sz="2400" b="0" i="1" smtClean="0">
                              <a:solidFill>
                                <a:schemeClr val="tx2">
                                  <a:lumMod val="50000"/>
                                </a:schemeClr>
                              </a:solidFill>
                              <a:latin typeface="Cambria Math"/>
                            </a:rPr>
                            <m:t>𝑐</m:t>
                          </m:r>
                        </m:e>
                        <m:sub>
                          <m:r>
                            <a:rPr lang="en-US" sz="2400" b="0" i="1" smtClean="0">
                              <a:solidFill>
                                <a:schemeClr val="tx2">
                                  <a:lumMod val="50000"/>
                                </a:schemeClr>
                              </a:solidFill>
                              <a:latin typeface="Cambria Math"/>
                            </a:rPr>
                            <m:t>𝑇</m:t>
                          </m:r>
                        </m:sub>
                      </m:sSub>
                    </m:oMath>
                  </m:oMathPara>
                </a14:m>
                <a:endParaRPr lang="en-GB" sz="2400" dirty="0">
                  <a:solidFill>
                    <a:schemeClr val="tx2">
                      <a:lumMod val="50000"/>
                    </a:schemeClr>
                  </a:solidFill>
                </a:endParaRPr>
              </a:p>
            </p:txBody>
          </p:sp>
        </mc:Choice>
        <mc:Fallback xmlns="">
          <p:sp>
            <p:nvSpPr>
              <p:cNvPr id="33" name="TextBox 32"/>
              <p:cNvSpPr txBox="1">
                <a:spLocks noRot="1" noChangeAspect="1" noMove="1" noResize="1" noEditPoints="1" noAdjustHandles="1" noChangeArrowheads="1" noChangeShapeType="1" noTextEdit="1"/>
              </p:cNvSpPr>
              <p:nvPr/>
            </p:nvSpPr>
            <p:spPr>
              <a:xfrm>
                <a:off x="2971800" y="1676400"/>
                <a:ext cx="555537" cy="461665"/>
              </a:xfrm>
              <a:prstGeom prst="rect">
                <a:avLst/>
              </a:prstGeom>
              <a:blipFill rotWithShape="1">
                <a:blip r:embed="rId6"/>
                <a:stretch>
                  <a:fillRect/>
                </a:stretch>
              </a:blipFill>
            </p:spPr>
            <p:txBody>
              <a:bodyPr/>
              <a:lstStyle/>
              <a:p>
                <a:r>
                  <a:rPr lang="en-GB">
                    <a:noFill/>
                  </a:rPr>
                  <a:t> </a:t>
                </a:r>
              </a:p>
            </p:txBody>
          </p:sp>
        </mc:Fallback>
      </mc:AlternateContent>
      <p:sp>
        <p:nvSpPr>
          <p:cNvPr id="5" name="TextBox 4"/>
          <p:cNvSpPr txBox="1"/>
          <p:nvPr/>
        </p:nvSpPr>
        <p:spPr>
          <a:xfrm>
            <a:off x="3958238" y="725817"/>
            <a:ext cx="3794821" cy="369332"/>
          </a:xfrm>
          <a:prstGeom prst="rect">
            <a:avLst/>
          </a:prstGeom>
          <a:noFill/>
        </p:spPr>
        <p:txBody>
          <a:bodyPr wrap="none" rtlCol="0">
            <a:spAutoFit/>
          </a:bodyPr>
          <a:lstStyle/>
          <a:p>
            <a:r>
              <a:rPr lang="en-US" dirty="0" smtClean="0"/>
              <a:t>‘Braiding’ (mixing of scalar and tensor)</a:t>
            </a:r>
            <a:endParaRPr lang="en-GB" dirty="0"/>
          </a:p>
        </p:txBody>
      </p:sp>
      <mc:AlternateContent xmlns:mc="http://schemas.openxmlformats.org/markup-compatibility/2006" xmlns:a14="http://schemas.microsoft.com/office/drawing/2010/main">
        <mc:Choice Requires="a14">
          <p:sp>
            <p:nvSpPr>
              <p:cNvPr id="34" name="TextBox 33"/>
              <p:cNvSpPr txBox="1"/>
              <p:nvPr/>
            </p:nvSpPr>
            <p:spPr>
              <a:xfrm>
                <a:off x="3977579" y="1219200"/>
                <a:ext cx="3302764" cy="369332"/>
              </a:xfrm>
              <a:prstGeom prst="rect">
                <a:avLst/>
              </a:prstGeom>
              <a:noFill/>
            </p:spPr>
            <p:txBody>
              <a:bodyPr wrap="none" rtlCol="0">
                <a:spAutoFit/>
              </a:bodyPr>
              <a:lstStyle/>
              <a:p>
                <a:r>
                  <a:rPr lang="en-US" dirty="0" smtClean="0"/>
                  <a:t>Time-dependence of </a:t>
                </a:r>
                <a14:m>
                  <m:oMath xmlns:m="http://schemas.openxmlformats.org/officeDocument/2006/math">
                    <m:sSub>
                      <m:sSubPr>
                        <m:ctrlPr>
                          <a:rPr lang="en-US" b="0" i="1" smtClean="0">
                            <a:latin typeface="Cambria Math"/>
                          </a:rPr>
                        </m:ctrlPr>
                      </m:sSubPr>
                      <m:e>
                        <m:r>
                          <a:rPr lang="en-US" b="0" i="1" smtClean="0">
                            <a:latin typeface="Cambria Math"/>
                          </a:rPr>
                          <m:t>𝑀</m:t>
                        </m:r>
                      </m:e>
                      <m:sub>
                        <m:r>
                          <a:rPr lang="en-US" b="0" i="1" smtClean="0">
                            <a:latin typeface="Cambria Math"/>
                          </a:rPr>
                          <m:t>𝑃</m:t>
                        </m:r>
                      </m:sub>
                    </m:sSub>
                  </m:oMath>
                </a14:m>
                <a:r>
                  <a:rPr lang="en-GB" dirty="0" smtClean="0"/>
                  <a:t> (i.e. </a:t>
                </a:r>
                <a14:m>
                  <m:oMath xmlns:m="http://schemas.openxmlformats.org/officeDocument/2006/math">
                    <m:sSub>
                      <m:sSubPr>
                        <m:ctrlPr>
                          <a:rPr lang="en-US" b="0" i="1" dirty="0" smtClean="0">
                            <a:latin typeface="Cambria Math"/>
                          </a:rPr>
                        </m:ctrlPr>
                      </m:sSubPr>
                      <m:e>
                        <m:r>
                          <a:rPr lang="en-US" b="0" i="1" dirty="0" smtClean="0">
                            <a:latin typeface="Cambria Math"/>
                          </a:rPr>
                          <m:t>𝐺</m:t>
                        </m:r>
                      </m:e>
                      <m:sub>
                        <m:r>
                          <a:rPr lang="en-US" b="0" i="1" dirty="0" smtClean="0">
                            <a:latin typeface="Cambria Math"/>
                          </a:rPr>
                          <m:t>𝑁</m:t>
                        </m:r>
                      </m:sub>
                    </m:sSub>
                  </m:oMath>
                </a14:m>
                <a:r>
                  <a:rPr lang="en-GB" dirty="0" smtClean="0"/>
                  <a:t>)</a:t>
                </a:r>
                <a:endParaRPr lang="en-GB" dirty="0"/>
              </a:p>
            </p:txBody>
          </p:sp>
        </mc:Choice>
        <mc:Fallback xmlns="">
          <p:sp>
            <p:nvSpPr>
              <p:cNvPr id="34" name="TextBox 33"/>
              <p:cNvSpPr txBox="1">
                <a:spLocks noRot="1" noChangeAspect="1" noMove="1" noResize="1" noEditPoints="1" noAdjustHandles="1" noChangeArrowheads="1" noChangeShapeType="1" noTextEdit="1"/>
              </p:cNvSpPr>
              <p:nvPr/>
            </p:nvSpPr>
            <p:spPr>
              <a:xfrm>
                <a:off x="3977579" y="1219200"/>
                <a:ext cx="3302764" cy="369332"/>
              </a:xfrm>
              <a:prstGeom prst="rect">
                <a:avLst/>
              </a:prstGeom>
              <a:blipFill rotWithShape="1">
                <a:blip r:embed="rId7"/>
                <a:stretch>
                  <a:fillRect l="-1476" t="-8197" r="-738" b="-24590"/>
                </a:stretch>
              </a:blipFill>
            </p:spPr>
            <p:txBody>
              <a:bodyPr/>
              <a:lstStyle/>
              <a:p>
                <a:r>
                  <a:rPr lang="en-GB">
                    <a:noFill/>
                  </a:rPr>
                  <a:t> </a:t>
                </a:r>
              </a:p>
            </p:txBody>
          </p:sp>
        </mc:Fallback>
      </mc:AlternateContent>
      <p:sp>
        <p:nvSpPr>
          <p:cNvPr id="35" name="TextBox 34"/>
          <p:cNvSpPr txBox="1"/>
          <p:nvPr/>
        </p:nvSpPr>
        <p:spPr>
          <a:xfrm>
            <a:off x="3962400" y="1752600"/>
            <a:ext cx="2546146" cy="369332"/>
          </a:xfrm>
          <a:prstGeom prst="rect">
            <a:avLst/>
          </a:prstGeom>
          <a:noFill/>
        </p:spPr>
        <p:txBody>
          <a:bodyPr wrap="none" rtlCol="0">
            <a:spAutoFit/>
          </a:bodyPr>
          <a:lstStyle/>
          <a:p>
            <a:r>
              <a:rPr lang="en-US" dirty="0" smtClean="0"/>
              <a:t>Gravitational wave speed</a:t>
            </a:r>
            <a:endParaRPr lang="en-GB" dirty="0"/>
          </a:p>
        </p:txBody>
      </p:sp>
      <mc:AlternateContent xmlns:mc="http://schemas.openxmlformats.org/markup-compatibility/2006" xmlns:a14="http://schemas.microsoft.com/office/drawing/2010/main">
        <mc:Choice Requires="a14">
          <p:sp>
            <p:nvSpPr>
              <p:cNvPr id="2" name="TextBox 1"/>
              <p:cNvSpPr txBox="1"/>
              <p:nvPr/>
            </p:nvSpPr>
            <p:spPr>
              <a:xfrm>
                <a:off x="631846" y="941990"/>
                <a:ext cx="1244828" cy="830997"/>
              </a:xfrm>
              <a:prstGeom prst="rect">
                <a:avLst/>
              </a:prstGeom>
              <a:noFill/>
            </p:spPr>
            <p:txBody>
              <a:bodyPr wrap="none" rtlCol="0">
                <a:spAutoFit/>
              </a:bodyPr>
              <a:lstStyle/>
              <a:p>
                <a:r>
                  <a:rPr lang="en-US" sz="2400" dirty="0" smtClean="0"/>
                  <a:t> </a:t>
                </a:r>
                <a14:m>
                  <m:oMath xmlns:m="http://schemas.openxmlformats.org/officeDocument/2006/math">
                    <m:r>
                      <a:rPr lang="en-US" sz="2400" i="1" smtClean="0">
                        <a:latin typeface="Cambria Math"/>
                      </a:rPr>
                      <m:t> </m:t>
                    </m:r>
                    <m:sSub>
                      <m:sSubPr>
                        <m:ctrlPr>
                          <a:rPr lang="en-US" sz="2400" b="0" i="1" smtClean="0">
                            <a:latin typeface="Cambria Math"/>
                          </a:rPr>
                        </m:ctrlPr>
                      </m:sSubPr>
                      <m:e>
                        <m:r>
                          <a:rPr lang="en-US" sz="2400" b="0" i="1" smtClean="0">
                            <a:latin typeface="Cambria Math"/>
                          </a:rPr>
                          <m:t>𝐺</m:t>
                        </m:r>
                      </m:e>
                      <m:sub>
                        <m:r>
                          <a:rPr lang="en-US" sz="2400" b="0" i="1" smtClean="0">
                            <a:latin typeface="Cambria Math"/>
                          </a:rPr>
                          <m:t>2</m:t>
                        </m:r>
                      </m:sub>
                    </m:sSub>
                    <m:d>
                      <m:dPr>
                        <m:ctrlPr>
                          <a:rPr lang="en-US" sz="2400" b="0" i="1" smtClean="0">
                            <a:latin typeface="Cambria Math"/>
                          </a:rPr>
                        </m:ctrlPr>
                      </m:dPr>
                      <m:e>
                        <m:r>
                          <a:rPr lang="en-US" sz="2400" b="0" i="1" smtClean="0">
                            <a:latin typeface="Cambria Math"/>
                          </a:rPr>
                          <m:t>𝑋</m:t>
                        </m:r>
                      </m:e>
                    </m:d>
                    <m:r>
                      <a:rPr lang="en-US" sz="2400" b="0" i="1" smtClean="0">
                        <a:latin typeface="Cambria Math"/>
                      </a:rPr>
                      <m:t>  </m:t>
                    </m:r>
                  </m:oMath>
                </a14:m>
                <a:endParaRPr lang="en-US" sz="2400" b="0" i="1" dirty="0" smtClean="0">
                  <a:latin typeface="Cambria Math"/>
                </a:endParaRPr>
              </a:p>
              <a:p>
                <a:pPr/>
                <a14:m>
                  <m:oMathPara xmlns:m="http://schemas.openxmlformats.org/officeDocument/2006/math">
                    <m:oMathParaPr>
                      <m:jc m:val="centerGroup"/>
                    </m:oMathParaPr>
                    <m:oMath xmlns:m="http://schemas.openxmlformats.org/officeDocument/2006/math">
                      <m:sSub>
                        <m:sSubPr>
                          <m:ctrlPr>
                            <a:rPr lang="en-US" sz="2400" b="0" i="1" smtClean="0">
                              <a:latin typeface="Cambria Math"/>
                            </a:rPr>
                          </m:ctrlPr>
                        </m:sSubPr>
                        <m:e>
                          <m:r>
                            <a:rPr lang="en-US" sz="2400" b="0" i="1" smtClean="0">
                              <a:latin typeface="Cambria Math"/>
                            </a:rPr>
                            <m:t>𝐺</m:t>
                          </m:r>
                        </m:e>
                        <m:sub>
                          <m:r>
                            <a:rPr lang="en-US" sz="2400" b="0" i="1" smtClean="0">
                              <a:latin typeface="Cambria Math"/>
                            </a:rPr>
                            <m:t>4</m:t>
                          </m:r>
                        </m:sub>
                      </m:sSub>
                      <m:r>
                        <a:rPr lang="en-US" sz="2400" b="0" i="1" smtClean="0">
                          <a:latin typeface="Cambria Math"/>
                        </a:rPr>
                        <m:t>(</m:t>
                      </m:r>
                      <m:r>
                        <a:rPr lang="en-US" sz="2400" b="0" i="1" smtClean="0">
                          <a:latin typeface="Cambria Math"/>
                        </a:rPr>
                        <m:t>𝑋</m:t>
                      </m:r>
                      <m:r>
                        <a:rPr lang="en-US" sz="2400" b="0" i="1" smtClean="0">
                          <a:latin typeface="Cambria Math"/>
                        </a:rPr>
                        <m:t>)</m:t>
                      </m:r>
                    </m:oMath>
                  </m:oMathPara>
                </a14:m>
                <a:endParaRPr lang="en-GB" sz="2400" dirty="0"/>
              </a:p>
            </p:txBody>
          </p:sp>
        </mc:Choice>
        <mc:Fallback xmlns="">
          <p:sp>
            <p:nvSpPr>
              <p:cNvPr id="2" name="TextBox 1"/>
              <p:cNvSpPr txBox="1">
                <a:spLocks noRot="1" noChangeAspect="1" noMove="1" noResize="1" noEditPoints="1" noAdjustHandles="1" noChangeArrowheads="1" noChangeShapeType="1" noTextEdit="1"/>
              </p:cNvSpPr>
              <p:nvPr/>
            </p:nvSpPr>
            <p:spPr>
              <a:xfrm>
                <a:off x="631846" y="941990"/>
                <a:ext cx="1244828" cy="830997"/>
              </a:xfrm>
              <a:prstGeom prst="rect">
                <a:avLst/>
              </a:prstGeom>
              <a:blipFill rotWithShape="1">
                <a:blip r:embed="rId8"/>
                <a:stretch>
                  <a:fillRect b="-9559"/>
                </a:stretch>
              </a:blipFill>
            </p:spPr>
            <p:txBody>
              <a:bodyPr/>
              <a:lstStyle/>
              <a:p>
                <a:r>
                  <a:rPr lang="en-GB">
                    <a:noFill/>
                  </a:rPr>
                  <a:t> </a:t>
                </a:r>
              </a:p>
            </p:txBody>
          </p:sp>
        </mc:Fallback>
      </mc:AlternateContent>
      <p:cxnSp>
        <p:nvCxnSpPr>
          <p:cNvPr id="9" name="Straight Arrow Connector 8"/>
          <p:cNvCxnSpPr/>
          <p:nvPr/>
        </p:nvCxnSpPr>
        <p:spPr>
          <a:xfrm>
            <a:off x="2057400" y="1403866"/>
            <a:ext cx="677095" cy="0"/>
          </a:xfrm>
          <a:prstGeom prst="straightConnector1">
            <a:avLst/>
          </a:prstGeom>
          <a:ln>
            <a:solidFill>
              <a:schemeClr val="tx2">
                <a:lumMod val="50000"/>
              </a:schemeClr>
            </a:solidFill>
            <a:tailEnd type="arrow" w="lg" len="lg"/>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42102746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Scott\Dropbox\Conferences_and_Seminars\2019\Groningen_Seminar_11Apr\Talk\pos_plot_n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84048"/>
            <a:ext cx="5943600"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 descr="C:\Users\Scott\Dropbox\Current_Projects\Applications\Herchel_Smith_Grade7\1_Cover_Letter\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3" name="Rectangle 2"/>
          <p:cNvSpPr/>
          <p:nvPr/>
        </p:nvSpPr>
        <p:spPr>
          <a:xfrm>
            <a:off x="1020328" y="747342"/>
            <a:ext cx="1295400" cy="14955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808130" y="2355753"/>
            <a:ext cx="1524000" cy="15264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643422" y="2355753"/>
            <a:ext cx="1295400" cy="15377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838200" y="3983747"/>
            <a:ext cx="1463860" cy="15322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438400" y="3983747"/>
            <a:ext cx="1524000" cy="1538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4247177" y="3998896"/>
            <a:ext cx="1295400" cy="153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4" name="TextBox 3"/>
              <p:cNvSpPr txBox="1"/>
              <p:nvPr/>
            </p:nvSpPr>
            <p:spPr>
              <a:xfrm>
                <a:off x="2971800" y="609600"/>
                <a:ext cx="558230"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𝐵</m:t>
                          </m:r>
                        </m:sub>
                      </m:sSub>
                    </m:oMath>
                  </m:oMathPara>
                </a14:m>
                <a:endParaRPr lang="en-GB" sz="2400" dirty="0">
                  <a:solidFill>
                    <a:srgbClr val="C00000"/>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71800" y="609600"/>
                <a:ext cx="558230" cy="46166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2971800" y="1138535"/>
                <a:ext cx="60253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accent3">
                                  <a:lumMod val="50000"/>
                                </a:schemeClr>
                              </a:solidFill>
                              <a:latin typeface="Cambria Math"/>
                            </a:rPr>
                          </m:ctrlPr>
                        </m:sSubPr>
                        <m:e>
                          <m:r>
                            <a:rPr lang="en-US" sz="2400" b="0" i="1" smtClean="0">
                              <a:solidFill>
                                <a:schemeClr val="accent3">
                                  <a:lumMod val="50000"/>
                                </a:schemeClr>
                              </a:solidFill>
                              <a:latin typeface="Cambria Math"/>
                            </a:rPr>
                            <m:t>𝑐</m:t>
                          </m:r>
                        </m:e>
                        <m:sub>
                          <m:r>
                            <a:rPr lang="en-US" sz="2400" b="0" i="1" smtClean="0">
                              <a:solidFill>
                                <a:schemeClr val="accent3">
                                  <a:lumMod val="50000"/>
                                </a:schemeClr>
                              </a:solidFill>
                              <a:latin typeface="Cambria Math"/>
                            </a:rPr>
                            <m:t>𝑀</m:t>
                          </m:r>
                        </m:sub>
                      </m:sSub>
                    </m:oMath>
                  </m:oMathPara>
                </a14:m>
                <a:endParaRPr lang="en-GB" sz="2400" dirty="0">
                  <a:solidFill>
                    <a:schemeClr val="accent3">
                      <a:lumMod val="50000"/>
                    </a:schemeClr>
                  </a:solidFill>
                </a:endParaRPr>
              </a:p>
            </p:txBody>
          </p:sp>
        </mc:Choice>
        <mc:Fallback xmlns="">
          <p:sp>
            <p:nvSpPr>
              <p:cNvPr id="32" name="TextBox 31"/>
              <p:cNvSpPr txBox="1">
                <a:spLocks noRot="1" noChangeAspect="1" noMove="1" noResize="1" noEditPoints="1" noAdjustHandles="1" noChangeArrowheads="1" noChangeShapeType="1" noTextEdit="1"/>
              </p:cNvSpPr>
              <p:nvPr/>
            </p:nvSpPr>
            <p:spPr>
              <a:xfrm>
                <a:off x="2971800" y="1138535"/>
                <a:ext cx="602537" cy="461665"/>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2971800" y="1676400"/>
                <a:ext cx="55553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tx2">
                                  <a:lumMod val="50000"/>
                                </a:schemeClr>
                              </a:solidFill>
                              <a:latin typeface="Cambria Math"/>
                            </a:rPr>
                          </m:ctrlPr>
                        </m:sSubPr>
                        <m:e>
                          <m:r>
                            <a:rPr lang="en-US" sz="2400" b="0" i="1" smtClean="0">
                              <a:solidFill>
                                <a:schemeClr val="tx2">
                                  <a:lumMod val="50000"/>
                                </a:schemeClr>
                              </a:solidFill>
                              <a:latin typeface="Cambria Math"/>
                            </a:rPr>
                            <m:t>𝑐</m:t>
                          </m:r>
                        </m:e>
                        <m:sub>
                          <m:r>
                            <a:rPr lang="en-US" sz="2400" b="0" i="1" smtClean="0">
                              <a:solidFill>
                                <a:schemeClr val="tx2">
                                  <a:lumMod val="50000"/>
                                </a:schemeClr>
                              </a:solidFill>
                              <a:latin typeface="Cambria Math"/>
                            </a:rPr>
                            <m:t>𝑇</m:t>
                          </m:r>
                        </m:sub>
                      </m:sSub>
                    </m:oMath>
                  </m:oMathPara>
                </a14:m>
                <a:endParaRPr lang="en-GB" sz="2400" dirty="0">
                  <a:solidFill>
                    <a:schemeClr val="tx2">
                      <a:lumMod val="50000"/>
                    </a:schemeClr>
                  </a:solidFill>
                </a:endParaRPr>
              </a:p>
            </p:txBody>
          </p:sp>
        </mc:Choice>
        <mc:Fallback xmlns="">
          <p:sp>
            <p:nvSpPr>
              <p:cNvPr id="33" name="TextBox 32"/>
              <p:cNvSpPr txBox="1">
                <a:spLocks noRot="1" noChangeAspect="1" noMove="1" noResize="1" noEditPoints="1" noAdjustHandles="1" noChangeArrowheads="1" noChangeShapeType="1" noTextEdit="1"/>
              </p:cNvSpPr>
              <p:nvPr/>
            </p:nvSpPr>
            <p:spPr>
              <a:xfrm>
                <a:off x="2971800" y="1676400"/>
                <a:ext cx="555537" cy="461665"/>
              </a:xfrm>
              <a:prstGeom prst="rect">
                <a:avLst/>
              </a:prstGeom>
              <a:blipFill rotWithShape="1">
                <a:blip r:embed="rId7"/>
                <a:stretch>
                  <a:fillRect/>
                </a:stretch>
              </a:blipFill>
            </p:spPr>
            <p:txBody>
              <a:bodyPr/>
              <a:lstStyle/>
              <a:p>
                <a:r>
                  <a:rPr lang="en-GB">
                    <a:noFill/>
                  </a:rPr>
                  <a:t> </a:t>
                </a:r>
              </a:p>
            </p:txBody>
          </p:sp>
        </mc:Fallback>
      </mc:AlternateContent>
      <p:sp>
        <p:nvSpPr>
          <p:cNvPr id="5" name="TextBox 4"/>
          <p:cNvSpPr txBox="1"/>
          <p:nvPr/>
        </p:nvSpPr>
        <p:spPr>
          <a:xfrm>
            <a:off x="3958238" y="725817"/>
            <a:ext cx="3794821" cy="369332"/>
          </a:xfrm>
          <a:prstGeom prst="rect">
            <a:avLst/>
          </a:prstGeom>
          <a:noFill/>
        </p:spPr>
        <p:txBody>
          <a:bodyPr wrap="none" rtlCol="0">
            <a:spAutoFit/>
          </a:bodyPr>
          <a:lstStyle/>
          <a:p>
            <a:r>
              <a:rPr lang="en-US" dirty="0" smtClean="0"/>
              <a:t>‘Braiding’ (mixing of scalar and tensor)</a:t>
            </a:r>
            <a:endParaRPr lang="en-GB" dirty="0"/>
          </a:p>
        </p:txBody>
      </p:sp>
      <mc:AlternateContent xmlns:mc="http://schemas.openxmlformats.org/markup-compatibility/2006" xmlns:a14="http://schemas.microsoft.com/office/drawing/2010/main">
        <mc:Choice Requires="a14">
          <p:sp>
            <p:nvSpPr>
              <p:cNvPr id="34" name="TextBox 33"/>
              <p:cNvSpPr txBox="1"/>
              <p:nvPr/>
            </p:nvSpPr>
            <p:spPr>
              <a:xfrm>
                <a:off x="3977579" y="1219200"/>
                <a:ext cx="3302764" cy="369332"/>
              </a:xfrm>
              <a:prstGeom prst="rect">
                <a:avLst/>
              </a:prstGeom>
              <a:noFill/>
            </p:spPr>
            <p:txBody>
              <a:bodyPr wrap="none" rtlCol="0">
                <a:spAutoFit/>
              </a:bodyPr>
              <a:lstStyle/>
              <a:p>
                <a:r>
                  <a:rPr lang="en-US" dirty="0" smtClean="0"/>
                  <a:t>Time-dependence of </a:t>
                </a:r>
                <a14:m>
                  <m:oMath xmlns:m="http://schemas.openxmlformats.org/officeDocument/2006/math">
                    <m:sSub>
                      <m:sSubPr>
                        <m:ctrlPr>
                          <a:rPr lang="en-US" b="0" i="1" smtClean="0">
                            <a:latin typeface="Cambria Math"/>
                          </a:rPr>
                        </m:ctrlPr>
                      </m:sSubPr>
                      <m:e>
                        <m:r>
                          <a:rPr lang="en-US" b="0" i="1" smtClean="0">
                            <a:latin typeface="Cambria Math"/>
                          </a:rPr>
                          <m:t>𝑀</m:t>
                        </m:r>
                      </m:e>
                      <m:sub>
                        <m:r>
                          <a:rPr lang="en-US" b="0" i="1" smtClean="0">
                            <a:latin typeface="Cambria Math"/>
                          </a:rPr>
                          <m:t>𝑃</m:t>
                        </m:r>
                      </m:sub>
                    </m:sSub>
                  </m:oMath>
                </a14:m>
                <a:r>
                  <a:rPr lang="en-GB" dirty="0" smtClean="0"/>
                  <a:t> (i.e. </a:t>
                </a:r>
                <a14:m>
                  <m:oMath xmlns:m="http://schemas.openxmlformats.org/officeDocument/2006/math">
                    <m:sSub>
                      <m:sSubPr>
                        <m:ctrlPr>
                          <a:rPr lang="en-US" b="0" i="1" dirty="0" smtClean="0">
                            <a:latin typeface="Cambria Math"/>
                          </a:rPr>
                        </m:ctrlPr>
                      </m:sSubPr>
                      <m:e>
                        <m:r>
                          <a:rPr lang="en-US" b="0" i="1" dirty="0" smtClean="0">
                            <a:latin typeface="Cambria Math"/>
                          </a:rPr>
                          <m:t>𝐺</m:t>
                        </m:r>
                      </m:e>
                      <m:sub>
                        <m:r>
                          <a:rPr lang="en-US" b="0" i="1" dirty="0" smtClean="0">
                            <a:latin typeface="Cambria Math"/>
                          </a:rPr>
                          <m:t>𝑁</m:t>
                        </m:r>
                      </m:sub>
                    </m:sSub>
                  </m:oMath>
                </a14:m>
                <a:r>
                  <a:rPr lang="en-GB" dirty="0" smtClean="0"/>
                  <a:t>)</a:t>
                </a:r>
                <a:endParaRPr lang="en-GB" dirty="0"/>
              </a:p>
            </p:txBody>
          </p:sp>
        </mc:Choice>
        <mc:Fallback xmlns="">
          <p:sp>
            <p:nvSpPr>
              <p:cNvPr id="34" name="TextBox 33"/>
              <p:cNvSpPr txBox="1">
                <a:spLocks noRot="1" noChangeAspect="1" noMove="1" noResize="1" noEditPoints="1" noAdjustHandles="1" noChangeArrowheads="1" noChangeShapeType="1" noTextEdit="1"/>
              </p:cNvSpPr>
              <p:nvPr/>
            </p:nvSpPr>
            <p:spPr>
              <a:xfrm>
                <a:off x="3977579" y="1219200"/>
                <a:ext cx="3302764" cy="369332"/>
              </a:xfrm>
              <a:prstGeom prst="rect">
                <a:avLst/>
              </a:prstGeom>
              <a:blipFill rotWithShape="1">
                <a:blip r:embed="rId8"/>
                <a:stretch>
                  <a:fillRect l="-1476" t="-8197" r="-738" b="-24590"/>
                </a:stretch>
              </a:blipFill>
            </p:spPr>
            <p:txBody>
              <a:bodyPr/>
              <a:lstStyle/>
              <a:p>
                <a:r>
                  <a:rPr lang="en-GB">
                    <a:noFill/>
                  </a:rPr>
                  <a:t> </a:t>
                </a:r>
              </a:p>
            </p:txBody>
          </p:sp>
        </mc:Fallback>
      </mc:AlternateContent>
      <p:sp>
        <p:nvSpPr>
          <p:cNvPr id="35" name="TextBox 34"/>
          <p:cNvSpPr txBox="1"/>
          <p:nvPr/>
        </p:nvSpPr>
        <p:spPr>
          <a:xfrm>
            <a:off x="3962400" y="1752600"/>
            <a:ext cx="2546146" cy="369332"/>
          </a:xfrm>
          <a:prstGeom prst="rect">
            <a:avLst/>
          </a:prstGeom>
          <a:noFill/>
        </p:spPr>
        <p:txBody>
          <a:bodyPr wrap="none" rtlCol="0">
            <a:spAutoFit/>
          </a:bodyPr>
          <a:lstStyle/>
          <a:p>
            <a:r>
              <a:rPr lang="en-US" dirty="0" smtClean="0"/>
              <a:t>Gravitational wave speed</a:t>
            </a:r>
            <a:endParaRPr lang="en-GB" dirty="0"/>
          </a:p>
        </p:txBody>
      </p:sp>
      <p:sp>
        <p:nvSpPr>
          <p:cNvPr id="29" name="Rectangle 28"/>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30391814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Scott\Dropbox\Conferences_and_Seminars\2019\Groningen_Seminar_11Apr\Talk\pos_plot_n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84048"/>
            <a:ext cx="5943600"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 descr="C:\Users\Scott\Dropbox\Current_Projects\Applications\Herchel_Smith_Grade7\1_Cover_Letter\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3" name="Rectangle 2"/>
          <p:cNvSpPr/>
          <p:nvPr/>
        </p:nvSpPr>
        <p:spPr>
          <a:xfrm>
            <a:off x="1020328" y="747342"/>
            <a:ext cx="1295400" cy="14955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808130" y="2355753"/>
            <a:ext cx="1524000" cy="15264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643422" y="2355753"/>
            <a:ext cx="1295400" cy="15377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838200" y="3983747"/>
            <a:ext cx="1463860" cy="15322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438400" y="3983747"/>
            <a:ext cx="1524000" cy="1538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4247177" y="3998896"/>
            <a:ext cx="1295400" cy="153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4" name="TextBox 3"/>
              <p:cNvSpPr txBox="1"/>
              <p:nvPr/>
            </p:nvSpPr>
            <p:spPr>
              <a:xfrm>
                <a:off x="2971800" y="609600"/>
                <a:ext cx="558230"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rgbClr val="C00000"/>
                              </a:solidFill>
                              <a:latin typeface="Cambria Math"/>
                            </a:rPr>
                          </m:ctrlPr>
                        </m:sSubPr>
                        <m:e>
                          <m:r>
                            <a:rPr lang="en-US" sz="2400" b="0" i="1" smtClean="0">
                              <a:solidFill>
                                <a:srgbClr val="C00000"/>
                              </a:solidFill>
                              <a:latin typeface="Cambria Math"/>
                            </a:rPr>
                            <m:t>𝑐</m:t>
                          </m:r>
                        </m:e>
                        <m:sub>
                          <m:r>
                            <a:rPr lang="en-US" sz="2400" b="0" i="1" smtClean="0">
                              <a:solidFill>
                                <a:srgbClr val="C00000"/>
                              </a:solidFill>
                              <a:latin typeface="Cambria Math"/>
                            </a:rPr>
                            <m:t>𝐵</m:t>
                          </m:r>
                        </m:sub>
                      </m:sSub>
                    </m:oMath>
                  </m:oMathPara>
                </a14:m>
                <a:endParaRPr lang="en-GB" sz="2400" dirty="0">
                  <a:solidFill>
                    <a:srgbClr val="C00000"/>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71800" y="609600"/>
                <a:ext cx="558230" cy="461665"/>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2971800" y="1138535"/>
                <a:ext cx="60253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accent3">
                                  <a:lumMod val="50000"/>
                                </a:schemeClr>
                              </a:solidFill>
                              <a:latin typeface="Cambria Math"/>
                            </a:rPr>
                          </m:ctrlPr>
                        </m:sSubPr>
                        <m:e>
                          <m:r>
                            <a:rPr lang="en-US" sz="2400" b="0" i="1" smtClean="0">
                              <a:solidFill>
                                <a:schemeClr val="accent3">
                                  <a:lumMod val="50000"/>
                                </a:schemeClr>
                              </a:solidFill>
                              <a:latin typeface="Cambria Math"/>
                            </a:rPr>
                            <m:t>𝑐</m:t>
                          </m:r>
                        </m:e>
                        <m:sub>
                          <m:r>
                            <a:rPr lang="en-US" sz="2400" b="0" i="1" smtClean="0">
                              <a:solidFill>
                                <a:schemeClr val="accent3">
                                  <a:lumMod val="50000"/>
                                </a:schemeClr>
                              </a:solidFill>
                              <a:latin typeface="Cambria Math"/>
                            </a:rPr>
                            <m:t>𝑀</m:t>
                          </m:r>
                        </m:sub>
                      </m:sSub>
                    </m:oMath>
                  </m:oMathPara>
                </a14:m>
                <a:endParaRPr lang="en-GB" sz="2400" dirty="0">
                  <a:solidFill>
                    <a:schemeClr val="accent3">
                      <a:lumMod val="50000"/>
                    </a:schemeClr>
                  </a:solidFill>
                </a:endParaRPr>
              </a:p>
            </p:txBody>
          </p:sp>
        </mc:Choice>
        <mc:Fallback xmlns="">
          <p:sp>
            <p:nvSpPr>
              <p:cNvPr id="32" name="TextBox 31"/>
              <p:cNvSpPr txBox="1">
                <a:spLocks noRot="1" noChangeAspect="1" noMove="1" noResize="1" noEditPoints="1" noAdjustHandles="1" noChangeArrowheads="1" noChangeShapeType="1" noTextEdit="1"/>
              </p:cNvSpPr>
              <p:nvPr/>
            </p:nvSpPr>
            <p:spPr>
              <a:xfrm>
                <a:off x="2971800" y="1138535"/>
                <a:ext cx="602537" cy="461665"/>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2971800" y="1676400"/>
                <a:ext cx="55553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tx2">
                                  <a:lumMod val="50000"/>
                                </a:schemeClr>
                              </a:solidFill>
                              <a:latin typeface="Cambria Math"/>
                            </a:rPr>
                          </m:ctrlPr>
                        </m:sSubPr>
                        <m:e>
                          <m:r>
                            <a:rPr lang="en-US" sz="2400" b="0" i="1" smtClean="0">
                              <a:solidFill>
                                <a:schemeClr val="tx2">
                                  <a:lumMod val="50000"/>
                                </a:schemeClr>
                              </a:solidFill>
                              <a:latin typeface="Cambria Math"/>
                            </a:rPr>
                            <m:t>𝑐</m:t>
                          </m:r>
                        </m:e>
                        <m:sub>
                          <m:r>
                            <a:rPr lang="en-US" sz="2400" b="0" i="1" smtClean="0">
                              <a:solidFill>
                                <a:schemeClr val="tx2">
                                  <a:lumMod val="50000"/>
                                </a:schemeClr>
                              </a:solidFill>
                              <a:latin typeface="Cambria Math"/>
                            </a:rPr>
                            <m:t>𝑇</m:t>
                          </m:r>
                        </m:sub>
                      </m:sSub>
                    </m:oMath>
                  </m:oMathPara>
                </a14:m>
                <a:endParaRPr lang="en-GB" sz="2400" dirty="0">
                  <a:solidFill>
                    <a:schemeClr val="tx2">
                      <a:lumMod val="50000"/>
                    </a:schemeClr>
                  </a:solidFill>
                </a:endParaRPr>
              </a:p>
            </p:txBody>
          </p:sp>
        </mc:Choice>
        <mc:Fallback xmlns="">
          <p:sp>
            <p:nvSpPr>
              <p:cNvPr id="33" name="TextBox 32"/>
              <p:cNvSpPr txBox="1">
                <a:spLocks noRot="1" noChangeAspect="1" noMove="1" noResize="1" noEditPoints="1" noAdjustHandles="1" noChangeArrowheads="1" noChangeShapeType="1" noTextEdit="1"/>
              </p:cNvSpPr>
              <p:nvPr/>
            </p:nvSpPr>
            <p:spPr>
              <a:xfrm>
                <a:off x="2971800" y="1676400"/>
                <a:ext cx="555537" cy="461665"/>
              </a:xfrm>
              <a:prstGeom prst="rect">
                <a:avLst/>
              </a:prstGeom>
              <a:blipFill rotWithShape="1">
                <a:blip r:embed="rId7"/>
                <a:stretch>
                  <a:fillRect/>
                </a:stretch>
              </a:blipFill>
            </p:spPr>
            <p:txBody>
              <a:bodyPr/>
              <a:lstStyle/>
              <a:p>
                <a:r>
                  <a:rPr lang="en-GB">
                    <a:noFill/>
                  </a:rPr>
                  <a:t> </a:t>
                </a:r>
              </a:p>
            </p:txBody>
          </p:sp>
        </mc:Fallback>
      </mc:AlternateContent>
      <p:sp>
        <p:nvSpPr>
          <p:cNvPr id="5" name="TextBox 4"/>
          <p:cNvSpPr txBox="1"/>
          <p:nvPr/>
        </p:nvSpPr>
        <p:spPr>
          <a:xfrm>
            <a:off x="3958238" y="725817"/>
            <a:ext cx="3794821" cy="369332"/>
          </a:xfrm>
          <a:prstGeom prst="rect">
            <a:avLst/>
          </a:prstGeom>
          <a:noFill/>
        </p:spPr>
        <p:txBody>
          <a:bodyPr wrap="none" rtlCol="0">
            <a:spAutoFit/>
          </a:bodyPr>
          <a:lstStyle/>
          <a:p>
            <a:r>
              <a:rPr lang="en-US" dirty="0" smtClean="0"/>
              <a:t>‘Braiding’ (mixing of scalar and tensor)</a:t>
            </a:r>
            <a:endParaRPr lang="en-GB" dirty="0"/>
          </a:p>
        </p:txBody>
      </p:sp>
      <mc:AlternateContent xmlns:mc="http://schemas.openxmlformats.org/markup-compatibility/2006" xmlns:a14="http://schemas.microsoft.com/office/drawing/2010/main">
        <mc:Choice Requires="a14">
          <p:sp>
            <p:nvSpPr>
              <p:cNvPr id="34" name="TextBox 33"/>
              <p:cNvSpPr txBox="1"/>
              <p:nvPr/>
            </p:nvSpPr>
            <p:spPr>
              <a:xfrm>
                <a:off x="3977579" y="1219200"/>
                <a:ext cx="3302764" cy="369332"/>
              </a:xfrm>
              <a:prstGeom prst="rect">
                <a:avLst/>
              </a:prstGeom>
              <a:noFill/>
            </p:spPr>
            <p:txBody>
              <a:bodyPr wrap="none" rtlCol="0">
                <a:spAutoFit/>
              </a:bodyPr>
              <a:lstStyle/>
              <a:p>
                <a:r>
                  <a:rPr lang="en-US" dirty="0" smtClean="0"/>
                  <a:t>Time-dependence of </a:t>
                </a:r>
                <a14:m>
                  <m:oMath xmlns:m="http://schemas.openxmlformats.org/officeDocument/2006/math">
                    <m:sSub>
                      <m:sSubPr>
                        <m:ctrlPr>
                          <a:rPr lang="en-US" b="0" i="1" smtClean="0">
                            <a:latin typeface="Cambria Math"/>
                          </a:rPr>
                        </m:ctrlPr>
                      </m:sSubPr>
                      <m:e>
                        <m:r>
                          <a:rPr lang="en-US" b="0" i="1" smtClean="0">
                            <a:latin typeface="Cambria Math"/>
                          </a:rPr>
                          <m:t>𝑀</m:t>
                        </m:r>
                      </m:e>
                      <m:sub>
                        <m:r>
                          <a:rPr lang="en-US" b="0" i="1" smtClean="0">
                            <a:latin typeface="Cambria Math"/>
                          </a:rPr>
                          <m:t>𝑃</m:t>
                        </m:r>
                      </m:sub>
                    </m:sSub>
                  </m:oMath>
                </a14:m>
                <a:r>
                  <a:rPr lang="en-GB" dirty="0" smtClean="0"/>
                  <a:t> (i.e. </a:t>
                </a:r>
                <a14:m>
                  <m:oMath xmlns:m="http://schemas.openxmlformats.org/officeDocument/2006/math">
                    <m:sSub>
                      <m:sSubPr>
                        <m:ctrlPr>
                          <a:rPr lang="en-US" b="0" i="1" dirty="0" smtClean="0">
                            <a:latin typeface="Cambria Math"/>
                          </a:rPr>
                        </m:ctrlPr>
                      </m:sSubPr>
                      <m:e>
                        <m:r>
                          <a:rPr lang="en-US" b="0" i="1" dirty="0" smtClean="0">
                            <a:latin typeface="Cambria Math"/>
                          </a:rPr>
                          <m:t>𝐺</m:t>
                        </m:r>
                      </m:e>
                      <m:sub>
                        <m:r>
                          <a:rPr lang="en-US" b="0" i="1" dirty="0" smtClean="0">
                            <a:latin typeface="Cambria Math"/>
                          </a:rPr>
                          <m:t>𝑁</m:t>
                        </m:r>
                      </m:sub>
                    </m:sSub>
                  </m:oMath>
                </a14:m>
                <a:r>
                  <a:rPr lang="en-GB" dirty="0" smtClean="0"/>
                  <a:t>)</a:t>
                </a:r>
                <a:endParaRPr lang="en-GB" dirty="0"/>
              </a:p>
            </p:txBody>
          </p:sp>
        </mc:Choice>
        <mc:Fallback xmlns="">
          <p:sp>
            <p:nvSpPr>
              <p:cNvPr id="34" name="TextBox 33"/>
              <p:cNvSpPr txBox="1">
                <a:spLocks noRot="1" noChangeAspect="1" noMove="1" noResize="1" noEditPoints="1" noAdjustHandles="1" noChangeArrowheads="1" noChangeShapeType="1" noTextEdit="1"/>
              </p:cNvSpPr>
              <p:nvPr/>
            </p:nvSpPr>
            <p:spPr>
              <a:xfrm>
                <a:off x="3977579" y="1219200"/>
                <a:ext cx="3302764" cy="369332"/>
              </a:xfrm>
              <a:prstGeom prst="rect">
                <a:avLst/>
              </a:prstGeom>
              <a:blipFill rotWithShape="1">
                <a:blip r:embed="rId8"/>
                <a:stretch>
                  <a:fillRect l="-1476" t="-8197" r="-738" b="-24590"/>
                </a:stretch>
              </a:blipFill>
            </p:spPr>
            <p:txBody>
              <a:bodyPr/>
              <a:lstStyle/>
              <a:p>
                <a:r>
                  <a:rPr lang="en-GB">
                    <a:noFill/>
                  </a:rPr>
                  <a:t> </a:t>
                </a:r>
              </a:p>
            </p:txBody>
          </p:sp>
        </mc:Fallback>
      </mc:AlternateContent>
      <p:sp>
        <p:nvSpPr>
          <p:cNvPr id="35" name="TextBox 34"/>
          <p:cNvSpPr txBox="1"/>
          <p:nvPr/>
        </p:nvSpPr>
        <p:spPr>
          <a:xfrm>
            <a:off x="3962400" y="1752600"/>
            <a:ext cx="2546146" cy="369332"/>
          </a:xfrm>
          <a:prstGeom prst="rect">
            <a:avLst/>
          </a:prstGeom>
          <a:noFill/>
        </p:spPr>
        <p:txBody>
          <a:bodyPr wrap="none" rtlCol="0">
            <a:spAutoFit/>
          </a:bodyPr>
          <a:lstStyle/>
          <a:p>
            <a:r>
              <a:rPr lang="en-US" dirty="0" smtClean="0"/>
              <a:t>Gravitational wave speed</a:t>
            </a:r>
            <a:endParaRPr lang="en-GB" dirty="0"/>
          </a:p>
        </p:txBody>
      </p:sp>
      <p:sp>
        <p:nvSpPr>
          <p:cNvPr id="6" name="Freeform 5"/>
          <p:cNvSpPr/>
          <p:nvPr/>
        </p:nvSpPr>
        <p:spPr>
          <a:xfrm>
            <a:off x="793250" y="928048"/>
            <a:ext cx="2154666" cy="4940489"/>
          </a:xfrm>
          <a:custGeom>
            <a:avLst/>
            <a:gdLst>
              <a:gd name="connsiteX0" fmla="*/ 2154666 w 2154666"/>
              <a:gd name="connsiteY0" fmla="*/ 0 h 4940489"/>
              <a:gd name="connsiteX1" fmla="*/ 1049198 w 2154666"/>
              <a:gd name="connsiteY1" fmla="*/ 573206 h 4940489"/>
              <a:gd name="connsiteX2" fmla="*/ 80207 w 2154666"/>
              <a:gd name="connsiteY2" fmla="*/ 2197289 h 4940489"/>
              <a:gd name="connsiteX3" fmla="*/ 121150 w 2154666"/>
              <a:gd name="connsiteY3" fmla="*/ 4039737 h 4940489"/>
              <a:gd name="connsiteX4" fmla="*/ 653413 w 2154666"/>
              <a:gd name="connsiteY4" fmla="*/ 4940489 h 4940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4666" h="4940489">
                <a:moveTo>
                  <a:pt x="2154666" y="0"/>
                </a:moveTo>
                <a:cubicBezTo>
                  <a:pt x="1774803" y="103495"/>
                  <a:pt x="1394941" y="206991"/>
                  <a:pt x="1049198" y="573206"/>
                </a:cubicBezTo>
                <a:cubicBezTo>
                  <a:pt x="703455" y="939421"/>
                  <a:pt x="234882" y="1619534"/>
                  <a:pt x="80207" y="2197289"/>
                </a:cubicBezTo>
                <a:cubicBezTo>
                  <a:pt x="-74468" y="2775044"/>
                  <a:pt x="25616" y="3582537"/>
                  <a:pt x="121150" y="4039737"/>
                </a:cubicBezTo>
                <a:cubicBezTo>
                  <a:pt x="216684" y="4496937"/>
                  <a:pt x="435048" y="4718713"/>
                  <a:pt x="653413" y="4940489"/>
                </a:cubicBezTo>
              </a:path>
            </a:pathLst>
          </a:custGeom>
          <a:noFill/>
          <a:ln>
            <a:solidFill>
              <a:srgbClr val="C00000"/>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8"/>
          <p:cNvSpPr/>
          <p:nvPr/>
        </p:nvSpPr>
        <p:spPr>
          <a:xfrm>
            <a:off x="1760135" y="1419367"/>
            <a:ext cx="1215077" cy="4531057"/>
          </a:xfrm>
          <a:custGeom>
            <a:avLst/>
            <a:gdLst>
              <a:gd name="connsiteX0" fmla="*/ 1215077 w 1215077"/>
              <a:gd name="connsiteY0" fmla="*/ 0 h 4531057"/>
              <a:gd name="connsiteX1" fmla="*/ 409859 w 1215077"/>
              <a:gd name="connsiteY1" fmla="*/ 914400 h 4531057"/>
              <a:gd name="connsiteX2" fmla="*/ 426 w 1215077"/>
              <a:gd name="connsiteY2" fmla="*/ 2238233 h 4531057"/>
              <a:gd name="connsiteX3" fmla="*/ 478098 w 1215077"/>
              <a:gd name="connsiteY3" fmla="*/ 3862317 h 4531057"/>
              <a:gd name="connsiteX4" fmla="*/ 1160486 w 1215077"/>
              <a:gd name="connsiteY4" fmla="*/ 4531057 h 45310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5077" h="4531057">
                <a:moveTo>
                  <a:pt x="1215077" y="0"/>
                </a:moveTo>
                <a:cubicBezTo>
                  <a:pt x="913689" y="270680"/>
                  <a:pt x="612301" y="541361"/>
                  <a:pt x="409859" y="914400"/>
                </a:cubicBezTo>
                <a:cubicBezTo>
                  <a:pt x="207417" y="1287439"/>
                  <a:pt x="-10947" y="1746914"/>
                  <a:pt x="426" y="2238233"/>
                </a:cubicBezTo>
                <a:cubicBezTo>
                  <a:pt x="11799" y="2729553"/>
                  <a:pt x="284755" y="3480180"/>
                  <a:pt x="478098" y="3862317"/>
                </a:cubicBezTo>
                <a:cubicBezTo>
                  <a:pt x="671441" y="4244454"/>
                  <a:pt x="915963" y="4387755"/>
                  <a:pt x="1160486" y="4531057"/>
                </a:cubicBezTo>
              </a:path>
            </a:pathLst>
          </a:custGeom>
          <a:noFill/>
          <a:ln>
            <a:solidFill>
              <a:schemeClr val="accent3">
                <a:lumMod val="50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9"/>
          <p:cNvSpPr/>
          <p:nvPr/>
        </p:nvSpPr>
        <p:spPr>
          <a:xfrm>
            <a:off x="2658054" y="2060812"/>
            <a:ext cx="1995833" cy="3862316"/>
          </a:xfrm>
          <a:custGeom>
            <a:avLst/>
            <a:gdLst>
              <a:gd name="connsiteX0" fmla="*/ 385397 w 1995833"/>
              <a:gd name="connsiteY0" fmla="*/ 0 h 3862316"/>
              <a:gd name="connsiteX1" fmla="*/ 3259 w 1995833"/>
              <a:gd name="connsiteY1" fmla="*/ 1310185 h 3862316"/>
              <a:gd name="connsiteX2" fmla="*/ 576465 w 1995833"/>
              <a:gd name="connsiteY2" fmla="*/ 2743200 h 3862316"/>
              <a:gd name="connsiteX3" fmla="*/ 1995833 w 1995833"/>
              <a:gd name="connsiteY3" fmla="*/ 3862316 h 3862316"/>
            </a:gdLst>
            <a:ahLst/>
            <a:cxnLst>
              <a:cxn ang="0">
                <a:pos x="connsiteX0" y="connsiteY0"/>
              </a:cxn>
              <a:cxn ang="0">
                <a:pos x="connsiteX1" y="connsiteY1"/>
              </a:cxn>
              <a:cxn ang="0">
                <a:pos x="connsiteX2" y="connsiteY2"/>
              </a:cxn>
              <a:cxn ang="0">
                <a:pos x="connsiteX3" y="connsiteY3"/>
              </a:cxn>
            </a:cxnLst>
            <a:rect l="l" t="t" r="r" b="b"/>
            <a:pathLst>
              <a:path w="1995833" h="3862316">
                <a:moveTo>
                  <a:pt x="385397" y="0"/>
                </a:moveTo>
                <a:cubicBezTo>
                  <a:pt x="178405" y="426492"/>
                  <a:pt x="-28586" y="852985"/>
                  <a:pt x="3259" y="1310185"/>
                </a:cubicBezTo>
                <a:cubicBezTo>
                  <a:pt x="35104" y="1767385"/>
                  <a:pt x="244369" y="2317845"/>
                  <a:pt x="576465" y="2743200"/>
                </a:cubicBezTo>
                <a:cubicBezTo>
                  <a:pt x="908561" y="3168555"/>
                  <a:pt x="1452197" y="3515435"/>
                  <a:pt x="1995833" y="3862316"/>
                </a:cubicBezTo>
              </a:path>
            </a:pathLst>
          </a:custGeom>
          <a:noFill/>
          <a:ln>
            <a:solidFill>
              <a:schemeClr val="tx2">
                <a:lumMod val="50000"/>
              </a:schemeClr>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7445031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Scott\Dropbox\Conferences_and_Seminars\2019\Groningen_Seminar_11Apr\Talk\pos_plot_n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84048"/>
            <a:ext cx="5943600"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 descr="C:\Users\Scott\Dropbox\Current_Projects\Applications\Herchel_Smith_Grade7\1_Cover_Letter\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3" name="Rectangle 2"/>
          <p:cNvSpPr/>
          <p:nvPr/>
        </p:nvSpPr>
        <p:spPr>
          <a:xfrm>
            <a:off x="1020328" y="747342"/>
            <a:ext cx="1295400" cy="14955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808130" y="2355753"/>
            <a:ext cx="1524000" cy="15264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643422" y="2355753"/>
            <a:ext cx="1295400" cy="15377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838200" y="3983747"/>
            <a:ext cx="1463860" cy="15322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438400" y="3983747"/>
            <a:ext cx="1524000" cy="1538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4247177" y="3998896"/>
            <a:ext cx="1295400" cy="153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3168532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Scott\Dropbox\Conferences_and_Seminars\2019\Groningen_Seminar_11Apr\Talk\pos_plot_n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84048"/>
            <a:ext cx="5943600"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 descr="C:\Users\Scott\Dropbox\Current_Projects\Applications\Herchel_Smith_Grade7\1_Cover_Letter\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3" name="Rectangle 2"/>
          <p:cNvSpPr/>
          <p:nvPr/>
        </p:nvSpPr>
        <p:spPr>
          <a:xfrm>
            <a:off x="1020328" y="747342"/>
            <a:ext cx="1295400" cy="14955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808130" y="2355753"/>
            <a:ext cx="1524000" cy="15264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643422" y="2355753"/>
            <a:ext cx="1295400" cy="15377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838200" y="3983747"/>
            <a:ext cx="1463860" cy="15322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438400" y="3983747"/>
            <a:ext cx="1524000" cy="1538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4247177" y="3998896"/>
            <a:ext cx="1295400" cy="153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4416874" y="2355752"/>
            <a:ext cx="4572000" cy="1569660"/>
          </a:xfrm>
          <a:prstGeom prst="rect">
            <a:avLst/>
          </a:prstGeom>
        </p:spPr>
        <p:txBody>
          <a:bodyPr>
            <a:spAutoFit/>
          </a:bodyPr>
          <a:lstStyle/>
          <a:p>
            <a:r>
              <a:rPr lang="en-GB" sz="2400" dirty="0" smtClean="0">
                <a:latin typeface="Malgun Gothic" panose="020B0503020000020004" pitchFamily="34" charset="-127"/>
                <a:ea typeface="Malgun Gothic" panose="020B0503020000020004" pitchFamily="34" charset="-127"/>
              </a:rPr>
              <a:t>CMB 		(Planck 2015)</a:t>
            </a:r>
            <a:endParaRPr lang="en-GB"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BAO  		(SDSS/BOSS) </a:t>
            </a:r>
          </a:p>
          <a:p>
            <a:r>
              <a:rPr lang="en-GB" sz="2400" dirty="0" smtClean="0">
                <a:latin typeface="Malgun Gothic" panose="020B0503020000020004" pitchFamily="34" charset="-127"/>
                <a:ea typeface="Malgun Gothic" panose="020B0503020000020004" pitchFamily="34" charset="-127"/>
              </a:rPr>
              <a:t>RSD 		(BOSS/6dF)</a:t>
            </a:r>
            <a:endParaRPr lang="en-US"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Matter	(SDSS </a:t>
            </a:r>
            <a:r>
              <a:rPr lang="en-GB" sz="2400" dirty="0">
                <a:latin typeface="Malgun Gothic" panose="020B0503020000020004" pitchFamily="34" charset="-127"/>
                <a:ea typeface="Malgun Gothic" panose="020B0503020000020004" pitchFamily="34" charset="-127"/>
              </a:rPr>
              <a:t>DR4 LRG</a:t>
            </a:r>
            <a:r>
              <a:rPr lang="en-GB" sz="2400" dirty="0" smtClean="0">
                <a:latin typeface="Malgun Gothic" panose="020B0503020000020004" pitchFamily="34" charset="-127"/>
                <a:ea typeface="Malgun Gothic" panose="020B0503020000020004" pitchFamily="34" charset="-127"/>
              </a:rPr>
              <a:t>)</a:t>
            </a:r>
            <a:endParaRPr lang="en-GB" sz="2400" dirty="0">
              <a:latin typeface="Malgun Gothic" panose="020B0503020000020004" pitchFamily="34" charset="-127"/>
              <a:ea typeface="Malgun Gothic" panose="020B0503020000020004" pitchFamily="34" charset="-127"/>
            </a:endParaRPr>
          </a:p>
        </p:txBody>
      </p:sp>
      <p:sp>
        <p:nvSpPr>
          <p:cNvPr id="19" name="Rectangle 18"/>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423856297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Scott\Dropbox\Conferences_and_Seminars\2019\Groningen_Seminar_11Apr\Talk\pos_plot_n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84048"/>
            <a:ext cx="5943600"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7480" y="533400"/>
            <a:ext cx="4864520" cy="1791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0" name="Rectangle 19"/>
          <p:cNvSpPr/>
          <p:nvPr/>
        </p:nvSpPr>
        <p:spPr>
          <a:xfrm>
            <a:off x="3346030" y="533400"/>
            <a:ext cx="1371600" cy="170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6" descr="C:\Users\Scott\Dropbox\Conferences_and_Seminars\2019\Groningen_Seminar_11Apr\Talk\pos_plot_p123.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8022" t="6489" r="5409" b="76411"/>
          <a:stretch/>
        </p:blipFill>
        <p:spPr bwMode="auto">
          <a:xfrm>
            <a:off x="3041230" y="1035169"/>
            <a:ext cx="1706592" cy="1098431"/>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Straight Connector 28"/>
          <p:cNvCxnSpPr/>
          <p:nvPr/>
        </p:nvCxnSpPr>
        <p:spPr>
          <a:xfrm flipH="1">
            <a:off x="2938450" y="960120"/>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0" name="Straight Connector 29"/>
          <p:cNvCxnSpPr/>
          <p:nvPr/>
        </p:nvCxnSpPr>
        <p:spPr>
          <a:xfrm>
            <a:off x="2938452" y="960120"/>
            <a:ext cx="0" cy="128274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2819400" y="1251677"/>
            <a:ext cx="5514012" cy="10369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p:nvPr/>
        </p:nvCxnSpPr>
        <p:spPr>
          <a:xfrm flipH="1">
            <a:off x="2938452" y="1251677"/>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21" name="Picture 2" descr="C:\Users\Scott\Dropbox\Current_Projects\Applications\Herchel_Smith_Grade7\1_Cover_Letter\log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2" name="Rectangle 1"/>
          <p:cNvSpPr/>
          <p:nvPr/>
        </p:nvSpPr>
        <p:spPr>
          <a:xfrm>
            <a:off x="4416874" y="2355752"/>
            <a:ext cx="4572000" cy="1569660"/>
          </a:xfrm>
          <a:prstGeom prst="rect">
            <a:avLst/>
          </a:prstGeom>
        </p:spPr>
        <p:txBody>
          <a:bodyPr>
            <a:spAutoFit/>
          </a:bodyPr>
          <a:lstStyle/>
          <a:p>
            <a:r>
              <a:rPr lang="en-GB" sz="2400" dirty="0" smtClean="0">
                <a:latin typeface="Malgun Gothic" panose="020B0503020000020004" pitchFamily="34" charset="-127"/>
                <a:ea typeface="Malgun Gothic" panose="020B0503020000020004" pitchFamily="34" charset="-127"/>
              </a:rPr>
              <a:t>CMB 		(Planck 2015)</a:t>
            </a:r>
            <a:endParaRPr lang="en-GB"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BAO  		(SDSS/BOSS) </a:t>
            </a:r>
          </a:p>
          <a:p>
            <a:r>
              <a:rPr lang="en-GB" sz="2400" dirty="0" smtClean="0">
                <a:latin typeface="Malgun Gothic" panose="020B0503020000020004" pitchFamily="34" charset="-127"/>
                <a:ea typeface="Malgun Gothic" panose="020B0503020000020004" pitchFamily="34" charset="-127"/>
              </a:rPr>
              <a:t>RSD 		(BOSS/6dF)</a:t>
            </a:r>
            <a:endParaRPr lang="en-US"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Matter	(SDSS </a:t>
            </a:r>
            <a:r>
              <a:rPr lang="en-GB" sz="2400" dirty="0">
                <a:latin typeface="Malgun Gothic" panose="020B0503020000020004" pitchFamily="34" charset="-127"/>
                <a:ea typeface="Malgun Gothic" panose="020B0503020000020004" pitchFamily="34" charset="-127"/>
              </a:rPr>
              <a:t>DR4 LRG</a:t>
            </a:r>
            <a:r>
              <a:rPr lang="en-GB" sz="2400" dirty="0" smtClean="0">
                <a:latin typeface="Malgun Gothic" panose="020B0503020000020004" pitchFamily="34" charset="-127"/>
                <a:ea typeface="Malgun Gothic" panose="020B0503020000020004" pitchFamily="34" charset="-127"/>
              </a:rPr>
              <a:t>)</a:t>
            </a:r>
            <a:endParaRPr lang="en-GB" sz="2400" dirty="0">
              <a:latin typeface="Malgun Gothic" panose="020B0503020000020004" pitchFamily="34" charset="-127"/>
              <a:ea typeface="Malgun Gothic" panose="020B0503020000020004" pitchFamily="34" charset="-127"/>
            </a:endParaRPr>
          </a:p>
        </p:txBody>
      </p:sp>
      <p:sp>
        <p:nvSpPr>
          <p:cNvPr id="24" name="Rectangle 2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12360886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Scott\Dropbox\Conferences_and_Seminars\2019\Groningen_Seminar_11Apr\Talk\pos_plot_p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84048"/>
            <a:ext cx="5943600"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480" y="533400"/>
            <a:ext cx="4864520" cy="1791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0" name="Rectangle 19"/>
          <p:cNvSpPr/>
          <p:nvPr/>
        </p:nvSpPr>
        <p:spPr>
          <a:xfrm>
            <a:off x="3346030" y="533400"/>
            <a:ext cx="1371600" cy="170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6" descr="C:\Users\Scott\Dropbox\Conferences_and_Seminars\2019\Groningen_Seminar_11Apr\Talk\pos_plot_p12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68022" t="6489" r="5409" b="76411"/>
          <a:stretch/>
        </p:blipFill>
        <p:spPr bwMode="auto">
          <a:xfrm>
            <a:off x="3041230" y="1035169"/>
            <a:ext cx="1706592" cy="1098431"/>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Straight Connector 28"/>
          <p:cNvCxnSpPr/>
          <p:nvPr/>
        </p:nvCxnSpPr>
        <p:spPr>
          <a:xfrm flipH="1">
            <a:off x="2938450" y="960120"/>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0" name="Straight Connector 29"/>
          <p:cNvCxnSpPr/>
          <p:nvPr/>
        </p:nvCxnSpPr>
        <p:spPr>
          <a:xfrm>
            <a:off x="2938452" y="960120"/>
            <a:ext cx="0" cy="128274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2819400" y="1601494"/>
            <a:ext cx="5514012" cy="6870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p:nvPr/>
        </p:nvCxnSpPr>
        <p:spPr>
          <a:xfrm flipH="1">
            <a:off x="2938452" y="1600200"/>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5775878" y="2728978"/>
            <a:ext cx="1451648" cy="938891"/>
            <a:chOff x="5638800" y="2545896"/>
            <a:chExt cx="2263166" cy="1306837"/>
          </a:xfrm>
        </p:grpSpPr>
        <p:pic>
          <p:nvPicPr>
            <p:cNvPr id="18" name="Picture 4" descr="Image result for vector boson scattering"/>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24597" b="75403" l="35000" r="86000">
                          <a14:foregroundMark x1="40500" y1="32661" x2="40500" y2="35887"/>
                          <a14:foregroundMark x1="44500" y1="36290" x2="44250" y2="39919"/>
                          <a14:foregroundMark x1="48500" y1="39113" x2="48500" y2="43952"/>
                          <a14:foregroundMark x1="35750" y1="29032" x2="51000" y2="44758"/>
                          <a14:foregroundMark x1="52000" y1="58065" x2="37000" y2="75403"/>
                          <a14:foregroundMark x1="64750" y1="58065" x2="86000" y2="75000"/>
                          <a14:foregroundMark x1="63500" y1="47984" x2="84250" y2="24597"/>
                          <a14:foregroundMark x1="63000" y1="45161" x2="79500" y2="27016"/>
                          <a14:foregroundMark x1="64250" y1="47984" x2="81000" y2="30645"/>
                          <a14:foregroundMark x1="53750" y1="43952" x2="35750" y2="26613"/>
                          <a14:foregroundMark x1="52250" y1="46371" x2="36000" y2="30645"/>
                          <a14:foregroundMark x1="52250" y1="55645" x2="37000" y2="72581"/>
                          <a14:foregroundMark x1="54500" y1="58871" x2="38500" y2="75403"/>
                          <a14:foregroundMark x1="64250" y1="61290" x2="83500" y2="74597"/>
                          <a14:foregroundMark x1="65750" y1="57258" x2="83750" y2="70161"/>
                        </a14:backgroundRemoval>
                      </a14:imgEffect>
                    </a14:imgLayer>
                  </a14:imgProps>
                </a:ext>
                <a:ext uri="{28A0092B-C50C-407E-A947-70E740481C1C}">
                  <a14:useLocalDpi xmlns:a14="http://schemas.microsoft.com/office/drawing/2010/main" val="0"/>
                </a:ext>
              </a:extLst>
            </a:blip>
            <a:srcRect l="35142" t="26587" r="17912" b="25983"/>
            <a:stretch/>
          </p:blipFill>
          <p:spPr bwMode="auto">
            <a:xfrm>
              <a:off x="5901209" y="2850696"/>
              <a:ext cx="1598186" cy="1001110"/>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rot="1454785">
              <a:off x="6913859" y="3600298"/>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rot="19287496">
              <a:off x="5882289" y="3636683"/>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Connector 23"/>
            <p:cNvCxnSpPr>
              <a:stCxn id="21" idx="1"/>
              <a:endCxn id="21" idx="3"/>
            </p:cNvCxnSpPr>
            <p:nvPr/>
          </p:nvCxnSpPr>
          <p:spPr>
            <a:xfrm>
              <a:off x="6940746" y="3551328"/>
              <a:ext cx="555826" cy="25034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endCxn id="23" idx="3"/>
            </p:cNvCxnSpPr>
            <p:nvPr/>
          </p:nvCxnSpPr>
          <p:spPr>
            <a:xfrm flipV="1">
              <a:off x="5901209" y="3522967"/>
              <a:ext cx="524281" cy="278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6" name="TextBox 25"/>
                <p:cNvSpPr txBox="1"/>
                <p:nvPr/>
              </p:nvSpPr>
              <p:spPr>
                <a:xfrm>
                  <a:off x="7335272" y="3483401"/>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6" name="TextBox 25"/>
                <p:cNvSpPr txBox="1">
                  <a:spLocks noRot="1" noChangeAspect="1" noMove="1" noResize="1" noEditPoints="1" noAdjustHandles="1" noChangeArrowheads="1" noChangeShapeType="1" noTextEdit="1"/>
                </p:cNvSpPr>
                <p:nvPr/>
              </p:nvSpPr>
              <p:spPr>
                <a:xfrm>
                  <a:off x="7335272" y="3483401"/>
                  <a:ext cx="401072" cy="369332"/>
                </a:xfrm>
                <a:prstGeom prst="rect">
                  <a:avLst/>
                </a:prstGeom>
                <a:blipFill rotWithShape="1">
                  <a:blip r:embed="rId7"/>
                  <a:stretch>
                    <a:fillRect l="-7143" r="-38095" b="-5454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5638800" y="34719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5638800" y="3471964"/>
                  <a:ext cx="401072" cy="369332"/>
                </a:xfrm>
                <a:prstGeom prst="rect">
                  <a:avLst/>
                </a:prstGeom>
                <a:blipFill rotWithShape="1">
                  <a:blip r:embed="rId8"/>
                  <a:stretch>
                    <a:fillRect l="-4651" r="-37209"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1" name="TextBox 30"/>
                <p:cNvSpPr txBox="1"/>
                <p:nvPr/>
              </p:nvSpPr>
              <p:spPr>
                <a:xfrm>
                  <a:off x="5658872" y="2545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31" name="TextBox 30"/>
                <p:cNvSpPr txBox="1">
                  <a:spLocks noRot="1" noChangeAspect="1" noMove="1" noResize="1" noEditPoints="1" noAdjustHandles="1" noChangeArrowheads="1" noChangeShapeType="1" noTextEdit="1"/>
                </p:cNvSpPr>
                <p:nvPr/>
              </p:nvSpPr>
              <p:spPr>
                <a:xfrm>
                  <a:off x="5658872" y="2545896"/>
                  <a:ext cx="566694" cy="391646"/>
                </a:xfrm>
                <a:prstGeom prst="rect">
                  <a:avLst/>
                </a:prstGeom>
                <a:blipFill rotWithShape="1">
                  <a:blip r:embed="rId9"/>
                  <a:stretch>
                    <a:fillRect r="-27119" b="-4347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7335272" y="2545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32" name="TextBox 31"/>
                <p:cNvSpPr txBox="1">
                  <a:spLocks noRot="1" noChangeAspect="1" noMove="1" noResize="1" noEditPoints="1" noAdjustHandles="1" noChangeArrowheads="1" noChangeShapeType="1" noTextEdit="1"/>
                </p:cNvSpPr>
                <p:nvPr/>
              </p:nvSpPr>
              <p:spPr>
                <a:xfrm>
                  <a:off x="7335272" y="2545896"/>
                  <a:ext cx="566694" cy="391646"/>
                </a:xfrm>
                <a:prstGeom prst="rect">
                  <a:avLst/>
                </a:prstGeom>
                <a:blipFill rotWithShape="1">
                  <a:blip r:embed="rId10"/>
                  <a:stretch>
                    <a:fillRect r="-25000" b="-43478"/>
                  </a:stretch>
                </a:blipFill>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33" name="Rectangle 32"/>
              <p:cNvSpPr/>
              <p:nvPr/>
            </p:nvSpPr>
            <p:spPr>
              <a:xfrm>
                <a:off x="7162800" y="2984071"/>
                <a:ext cx="144526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solidFill>
                                <a:srgbClr val="C00000"/>
                              </a:solidFill>
                              <a:latin typeface="Cambria Math"/>
                              <a:ea typeface="Cambria Math"/>
                            </a:rPr>
                          </m:ctrlPr>
                        </m:sSubPr>
                        <m:e>
                          <m:r>
                            <a:rPr lang="en-US" sz="3200" i="1" smtClean="0">
                              <a:solidFill>
                                <a:srgbClr val="C00000"/>
                              </a:solidFill>
                              <a:latin typeface="Cambria Math"/>
                              <a:ea typeface="Cambria Math"/>
                            </a:rPr>
                            <m:t>𝑐</m:t>
                          </m:r>
                        </m:e>
                        <m:sub>
                          <m:r>
                            <a:rPr lang="en-US" sz="3200" b="0" i="1" smtClean="0">
                              <a:solidFill>
                                <a:srgbClr val="C00000"/>
                              </a:solidFill>
                              <a:latin typeface="Cambria Math"/>
                              <a:ea typeface="Cambria Math"/>
                            </a:rPr>
                            <m:t>𝑇</m:t>
                          </m:r>
                        </m:sub>
                      </m:sSub>
                      <m:r>
                        <a:rPr lang="en-US" sz="3200" b="0" i="1" smtClean="0">
                          <a:solidFill>
                            <a:schemeClr val="tx1"/>
                          </a:solidFill>
                          <a:latin typeface="Cambria Math"/>
                          <a:ea typeface="Cambria Math"/>
                        </a:rPr>
                        <m:t>&lt;0</m:t>
                      </m:r>
                    </m:oMath>
                  </m:oMathPara>
                </a14:m>
                <a:endParaRPr lang="en-GB" sz="3200" dirty="0">
                  <a:solidFill>
                    <a:schemeClr val="tx1"/>
                  </a:solidFill>
                </a:endParaRPr>
              </a:p>
            </p:txBody>
          </p:sp>
        </mc:Choice>
        <mc:Fallback xmlns="">
          <p:sp>
            <p:nvSpPr>
              <p:cNvPr id="33" name="Rectangle 32"/>
              <p:cNvSpPr>
                <a:spLocks noRot="1" noChangeAspect="1" noMove="1" noResize="1" noEditPoints="1" noAdjustHandles="1" noChangeArrowheads="1" noChangeShapeType="1" noTextEdit="1"/>
              </p:cNvSpPr>
              <p:nvPr/>
            </p:nvSpPr>
            <p:spPr>
              <a:xfrm>
                <a:off x="7162800" y="2984071"/>
                <a:ext cx="1445267" cy="584775"/>
              </a:xfrm>
              <a:prstGeom prst="rect">
                <a:avLst/>
              </a:prstGeom>
              <a:blipFill rotWithShape="1">
                <a:blip r:embed="rId11"/>
                <a:stretch>
                  <a:fillRect/>
                </a:stretch>
              </a:blipFill>
            </p:spPr>
            <p:txBody>
              <a:bodyPr/>
              <a:lstStyle/>
              <a:p>
                <a:r>
                  <a:rPr lang="en-GB">
                    <a:noFill/>
                  </a:rPr>
                  <a:t> </a:t>
                </a:r>
              </a:p>
            </p:txBody>
          </p:sp>
        </mc:Fallback>
      </mc:AlternateContent>
      <p:sp>
        <p:nvSpPr>
          <p:cNvPr id="44" name="TextBox 43"/>
          <p:cNvSpPr txBox="1"/>
          <p:nvPr/>
        </p:nvSpPr>
        <p:spPr>
          <a:xfrm>
            <a:off x="5715000" y="2362200"/>
            <a:ext cx="869149"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Prior I:</a:t>
            </a:r>
            <a:endParaRPr lang="en-GB" dirty="0">
              <a:latin typeface="Malgun Gothic" panose="020B0503020000020004" pitchFamily="34" charset="-127"/>
              <a:ea typeface="Malgun Gothic" panose="020B0503020000020004" pitchFamily="34" charset="-127"/>
            </a:endParaRPr>
          </a:p>
        </p:txBody>
      </p:sp>
      <p:sp>
        <p:nvSpPr>
          <p:cNvPr id="9" name="Rounded Rectangle 8"/>
          <p:cNvSpPr/>
          <p:nvPr/>
        </p:nvSpPr>
        <p:spPr>
          <a:xfrm>
            <a:off x="7227526" y="3088836"/>
            <a:ext cx="1687874" cy="480010"/>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6" name="Picture 2" descr="C:\Users\Scott\Dropbox\Current_Projects\Applications\Herchel_Smith_Grade7\1_Cover_Letter\logo.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35" name="Rectangle 34"/>
          <p:cNvSpPr/>
          <p:nvPr/>
        </p:nvSpPr>
        <p:spPr>
          <a:xfrm>
            <a:off x="4416874" y="2355752"/>
            <a:ext cx="4572000" cy="1569660"/>
          </a:xfrm>
          <a:prstGeom prst="rect">
            <a:avLst/>
          </a:prstGeom>
        </p:spPr>
        <p:txBody>
          <a:bodyPr>
            <a:spAutoFit/>
          </a:bodyPr>
          <a:lstStyle/>
          <a:p>
            <a:r>
              <a:rPr lang="en-GB" sz="2400" dirty="0" smtClean="0">
                <a:latin typeface="Malgun Gothic" panose="020B0503020000020004" pitchFamily="34" charset="-127"/>
                <a:ea typeface="Malgun Gothic" panose="020B0503020000020004" pitchFamily="34" charset="-127"/>
              </a:rPr>
              <a:t>CMB 	</a:t>
            </a:r>
            <a:endParaRPr lang="en-GB"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BAO  	 </a:t>
            </a:r>
          </a:p>
          <a:p>
            <a:r>
              <a:rPr lang="en-GB" sz="2400" dirty="0" smtClean="0">
                <a:latin typeface="Malgun Gothic" panose="020B0503020000020004" pitchFamily="34" charset="-127"/>
                <a:ea typeface="Malgun Gothic" panose="020B0503020000020004" pitchFamily="34" charset="-127"/>
              </a:rPr>
              <a:t>RSD 	</a:t>
            </a:r>
            <a:endParaRPr lang="en-US"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Matter</a:t>
            </a:r>
            <a:endParaRPr lang="en-GB" sz="2400" dirty="0">
              <a:latin typeface="Malgun Gothic" panose="020B0503020000020004" pitchFamily="34" charset="-127"/>
              <a:ea typeface="Malgun Gothic" panose="020B0503020000020004" pitchFamily="34" charset="-127"/>
            </a:endParaRPr>
          </a:p>
        </p:txBody>
      </p:sp>
      <p:sp>
        <p:nvSpPr>
          <p:cNvPr id="3" name="Rectangle 2"/>
          <p:cNvSpPr/>
          <p:nvPr/>
        </p:nvSpPr>
        <p:spPr>
          <a:xfrm>
            <a:off x="4410694" y="2288588"/>
            <a:ext cx="1039294" cy="163682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176906650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Users\Scott\Dropbox\Conferences_and_Seminars\2019\Groningen_Seminar_11Apr\Talk\pos_plot_p1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84048"/>
            <a:ext cx="5943601"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480" y="533400"/>
            <a:ext cx="4864520" cy="1791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Rectangle 19"/>
          <p:cNvSpPr/>
          <p:nvPr/>
        </p:nvSpPr>
        <p:spPr>
          <a:xfrm>
            <a:off x="3346030" y="533400"/>
            <a:ext cx="1371600" cy="170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6" descr="C:\Users\Scott\Dropbox\Conferences_and_Seminars\2019\Groningen_Seminar_11Apr\Talk\pos_plot_p12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68022" t="6489" r="5409" b="76411"/>
          <a:stretch/>
        </p:blipFill>
        <p:spPr bwMode="auto">
          <a:xfrm>
            <a:off x="3041230" y="1035169"/>
            <a:ext cx="1706592" cy="1098431"/>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Straight Connector 28"/>
          <p:cNvCxnSpPr/>
          <p:nvPr/>
        </p:nvCxnSpPr>
        <p:spPr>
          <a:xfrm flipH="1">
            <a:off x="2938450" y="960120"/>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0" name="Straight Connector 29"/>
          <p:cNvCxnSpPr/>
          <p:nvPr/>
        </p:nvCxnSpPr>
        <p:spPr>
          <a:xfrm>
            <a:off x="2938452" y="960120"/>
            <a:ext cx="0" cy="128274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2819400" y="1905000"/>
            <a:ext cx="5514012" cy="3835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p:nvPr/>
        </p:nvCxnSpPr>
        <p:spPr>
          <a:xfrm flipH="1">
            <a:off x="2938452" y="1905000"/>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5775878" y="2728978"/>
            <a:ext cx="1451648" cy="938891"/>
            <a:chOff x="5638800" y="2545896"/>
            <a:chExt cx="2263166" cy="1306837"/>
          </a:xfrm>
        </p:grpSpPr>
        <p:pic>
          <p:nvPicPr>
            <p:cNvPr id="19" name="Picture 4" descr="Image result for vector boson scattering"/>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24597" b="75403" l="35000" r="86000">
                          <a14:foregroundMark x1="40500" y1="32661" x2="40500" y2="35887"/>
                          <a14:foregroundMark x1="44500" y1="36290" x2="44250" y2="39919"/>
                          <a14:foregroundMark x1="48500" y1="39113" x2="48500" y2="43952"/>
                          <a14:foregroundMark x1="35750" y1="29032" x2="51000" y2="44758"/>
                          <a14:foregroundMark x1="52000" y1="58065" x2="37000" y2="75403"/>
                          <a14:foregroundMark x1="64750" y1="58065" x2="86000" y2="75000"/>
                          <a14:foregroundMark x1="63500" y1="47984" x2="84250" y2="24597"/>
                          <a14:foregroundMark x1="63000" y1="45161" x2="79500" y2="27016"/>
                          <a14:foregroundMark x1="64250" y1="47984" x2="81000" y2="30645"/>
                          <a14:foregroundMark x1="53750" y1="43952" x2="35750" y2="26613"/>
                          <a14:foregroundMark x1="52250" y1="46371" x2="36000" y2="30645"/>
                          <a14:foregroundMark x1="52250" y1="55645" x2="37000" y2="72581"/>
                          <a14:foregroundMark x1="54500" y1="58871" x2="38500" y2="75403"/>
                          <a14:foregroundMark x1="64250" y1="61290" x2="83500" y2="74597"/>
                          <a14:foregroundMark x1="65750" y1="57258" x2="83750" y2="70161"/>
                        </a14:backgroundRemoval>
                      </a14:imgEffect>
                    </a14:imgLayer>
                  </a14:imgProps>
                </a:ext>
                <a:ext uri="{28A0092B-C50C-407E-A947-70E740481C1C}">
                  <a14:useLocalDpi xmlns:a14="http://schemas.microsoft.com/office/drawing/2010/main" val="0"/>
                </a:ext>
              </a:extLst>
            </a:blip>
            <a:srcRect l="35142" t="26587" r="17912" b="25983"/>
            <a:stretch/>
          </p:blipFill>
          <p:spPr bwMode="auto">
            <a:xfrm>
              <a:off x="5901209" y="2850696"/>
              <a:ext cx="1598186" cy="100111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p:cNvSpPr/>
            <p:nvPr/>
          </p:nvSpPr>
          <p:spPr>
            <a:xfrm rot="1454785">
              <a:off x="6913859" y="3600298"/>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rot="19287496">
              <a:off x="5882289" y="3636683"/>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5" name="Straight Connector 24"/>
            <p:cNvCxnSpPr>
              <a:stCxn id="23" idx="1"/>
              <a:endCxn id="23" idx="3"/>
            </p:cNvCxnSpPr>
            <p:nvPr/>
          </p:nvCxnSpPr>
          <p:spPr>
            <a:xfrm>
              <a:off x="6940746" y="3551328"/>
              <a:ext cx="555826" cy="25034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endCxn id="24" idx="3"/>
            </p:cNvCxnSpPr>
            <p:nvPr/>
          </p:nvCxnSpPr>
          <p:spPr>
            <a:xfrm flipV="1">
              <a:off x="5901209" y="3522967"/>
              <a:ext cx="524281" cy="278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8" name="TextBox 27"/>
                <p:cNvSpPr txBox="1"/>
                <p:nvPr/>
              </p:nvSpPr>
              <p:spPr>
                <a:xfrm>
                  <a:off x="7335272" y="3483401"/>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7335272" y="3483401"/>
                  <a:ext cx="401072" cy="369332"/>
                </a:xfrm>
                <a:prstGeom prst="rect">
                  <a:avLst/>
                </a:prstGeom>
                <a:blipFill rotWithShape="1">
                  <a:blip r:embed="rId7"/>
                  <a:stretch>
                    <a:fillRect l="-7143" r="-38095" b="-5454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1" name="TextBox 30"/>
                <p:cNvSpPr txBox="1"/>
                <p:nvPr/>
              </p:nvSpPr>
              <p:spPr>
                <a:xfrm>
                  <a:off x="5638800" y="34719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1" name="TextBox 30"/>
                <p:cNvSpPr txBox="1">
                  <a:spLocks noRot="1" noChangeAspect="1" noMove="1" noResize="1" noEditPoints="1" noAdjustHandles="1" noChangeArrowheads="1" noChangeShapeType="1" noTextEdit="1"/>
                </p:cNvSpPr>
                <p:nvPr/>
              </p:nvSpPr>
              <p:spPr>
                <a:xfrm>
                  <a:off x="5638800" y="3471964"/>
                  <a:ext cx="401072" cy="369332"/>
                </a:xfrm>
                <a:prstGeom prst="rect">
                  <a:avLst/>
                </a:prstGeom>
                <a:blipFill rotWithShape="1">
                  <a:blip r:embed="rId8"/>
                  <a:stretch>
                    <a:fillRect l="-4651" r="-37209"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5658872" y="2545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32" name="TextBox 31"/>
                <p:cNvSpPr txBox="1">
                  <a:spLocks noRot="1" noChangeAspect="1" noMove="1" noResize="1" noEditPoints="1" noAdjustHandles="1" noChangeArrowheads="1" noChangeShapeType="1" noTextEdit="1"/>
                </p:cNvSpPr>
                <p:nvPr/>
              </p:nvSpPr>
              <p:spPr>
                <a:xfrm>
                  <a:off x="5658872" y="2545896"/>
                  <a:ext cx="566694" cy="391646"/>
                </a:xfrm>
                <a:prstGeom prst="rect">
                  <a:avLst/>
                </a:prstGeom>
                <a:blipFill rotWithShape="1">
                  <a:blip r:embed="rId9"/>
                  <a:stretch>
                    <a:fillRect r="-27119" b="-4347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7335272" y="2545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33" name="TextBox 32"/>
                <p:cNvSpPr txBox="1">
                  <a:spLocks noRot="1" noChangeAspect="1" noMove="1" noResize="1" noEditPoints="1" noAdjustHandles="1" noChangeArrowheads="1" noChangeShapeType="1" noTextEdit="1"/>
                </p:cNvSpPr>
                <p:nvPr/>
              </p:nvSpPr>
              <p:spPr>
                <a:xfrm>
                  <a:off x="7335272" y="2545896"/>
                  <a:ext cx="566694" cy="391646"/>
                </a:xfrm>
                <a:prstGeom prst="rect">
                  <a:avLst/>
                </a:prstGeom>
                <a:blipFill rotWithShape="1">
                  <a:blip r:embed="rId10"/>
                  <a:stretch>
                    <a:fillRect r="-25000" b="-43478"/>
                  </a:stretch>
                </a:blipFill>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34" name="Rectangle 33"/>
              <p:cNvSpPr/>
              <p:nvPr/>
            </p:nvSpPr>
            <p:spPr>
              <a:xfrm>
                <a:off x="7162800" y="2984071"/>
                <a:ext cx="144526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solidFill>
                                <a:srgbClr val="C00000"/>
                              </a:solidFill>
                              <a:latin typeface="Cambria Math"/>
                              <a:ea typeface="Cambria Math"/>
                            </a:rPr>
                          </m:ctrlPr>
                        </m:sSubPr>
                        <m:e>
                          <m:r>
                            <a:rPr lang="en-US" sz="3200" i="1" smtClean="0">
                              <a:solidFill>
                                <a:srgbClr val="C00000"/>
                              </a:solidFill>
                              <a:latin typeface="Cambria Math"/>
                              <a:ea typeface="Cambria Math"/>
                            </a:rPr>
                            <m:t>𝑐</m:t>
                          </m:r>
                        </m:e>
                        <m:sub>
                          <m:r>
                            <a:rPr lang="en-US" sz="3200" b="0" i="1" smtClean="0">
                              <a:solidFill>
                                <a:srgbClr val="C00000"/>
                              </a:solidFill>
                              <a:latin typeface="Cambria Math"/>
                              <a:ea typeface="Cambria Math"/>
                            </a:rPr>
                            <m:t>𝑇</m:t>
                          </m:r>
                        </m:sub>
                      </m:sSub>
                      <m:r>
                        <a:rPr lang="en-US" sz="3200" b="0" i="1" smtClean="0">
                          <a:solidFill>
                            <a:schemeClr val="tx1"/>
                          </a:solidFill>
                          <a:latin typeface="Cambria Math"/>
                          <a:ea typeface="Cambria Math"/>
                        </a:rPr>
                        <m:t>&lt;0</m:t>
                      </m:r>
                    </m:oMath>
                  </m:oMathPara>
                </a14:m>
                <a:endParaRPr lang="en-GB" sz="3200" dirty="0">
                  <a:solidFill>
                    <a:schemeClr val="tx1"/>
                  </a:solidFill>
                </a:endParaRPr>
              </a:p>
            </p:txBody>
          </p:sp>
        </mc:Choice>
        <mc:Fallback xmlns="">
          <p:sp>
            <p:nvSpPr>
              <p:cNvPr id="34" name="Rectangle 33"/>
              <p:cNvSpPr>
                <a:spLocks noRot="1" noChangeAspect="1" noMove="1" noResize="1" noEditPoints="1" noAdjustHandles="1" noChangeArrowheads="1" noChangeShapeType="1" noTextEdit="1"/>
              </p:cNvSpPr>
              <p:nvPr/>
            </p:nvSpPr>
            <p:spPr>
              <a:xfrm>
                <a:off x="7162800" y="2984071"/>
                <a:ext cx="1445267" cy="584775"/>
              </a:xfrm>
              <a:prstGeom prst="rect">
                <a:avLst/>
              </a:prstGeom>
              <a:blipFill rotWithShape="1">
                <a:blip r:embed="rId11"/>
                <a:stretch>
                  <a:fillRect/>
                </a:stretch>
              </a:blipFill>
            </p:spPr>
            <p:txBody>
              <a:bodyPr/>
              <a:lstStyle/>
              <a:p>
                <a:r>
                  <a:rPr lang="en-GB">
                    <a:noFill/>
                  </a:rPr>
                  <a:t> </a:t>
                </a:r>
              </a:p>
            </p:txBody>
          </p:sp>
        </mc:Fallback>
      </mc:AlternateContent>
      <p:grpSp>
        <p:nvGrpSpPr>
          <p:cNvPr id="35" name="Group 34"/>
          <p:cNvGrpSpPr/>
          <p:nvPr/>
        </p:nvGrpSpPr>
        <p:grpSpPr>
          <a:xfrm>
            <a:off x="5847179" y="4511737"/>
            <a:ext cx="1284734" cy="1078468"/>
            <a:chOff x="6894391" y="4267200"/>
            <a:chExt cx="2001272" cy="1506056"/>
          </a:xfrm>
        </p:grpSpPr>
        <p:grpSp>
          <p:nvGrpSpPr>
            <p:cNvPr id="36" name="Group 35"/>
            <p:cNvGrpSpPr/>
            <p:nvPr/>
          </p:nvGrpSpPr>
          <p:grpSpPr>
            <a:xfrm>
              <a:off x="7040606" y="4267200"/>
              <a:ext cx="1746713" cy="1506056"/>
              <a:chOff x="381000" y="1177713"/>
              <a:chExt cx="2164023" cy="2092456"/>
            </a:xfrm>
          </p:grpSpPr>
          <p:pic>
            <p:nvPicPr>
              <p:cNvPr id="41" name="Picture 7" descr="https://upload.wikimedia.org/wikipedia/commons/thumb/7/75/Mandelstam.svg/298px-Mandelstam.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42" name="Rectangle 41"/>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37" name="TextBox 36"/>
                <p:cNvSpPr txBox="1"/>
                <p:nvPr/>
              </p:nvSpPr>
              <p:spPr>
                <a:xfrm>
                  <a:off x="6914463" y="5345668"/>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7" name="TextBox 36"/>
                <p:cNvSpPr txBox="1">
                  <a:spLocks noRot="1" noChangeAspect="1" noMove="1" noResize="1" noEditPoints="1" noAdjustHandles="1" noChangeArrowheads="1" noChangeShapeType="1" noTextEdit="1"/>
                </p:cNvSpPr>
                <p:nvPr/>
              </p:nvSpPr>
              <p:spPr>
                <a:xfrm>
                  <a:off x="6914463" y="5345668"/>
                  <a:ext cx="401072" cy="369332"/>
                </a:xfrm>
                <a:prstGeom prst="rect">
                  <a:avLst/>
                </a:prstGeom>
                <a:blipFill rotWithShape="1">
                  <a:blip r:embed="rId13"/>
                  <a:stretch>
                    <a:fillRect l="-4651" r="-37209"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8" name="TextBox 37"/>
                <p:cNvSpPr txBox="1"/>
                <p:nvPr/>
              </p:nvSpPr>
              <p:spPr>
                <a:xfrm>
                  <a:off x="6894391" y="42672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8" name="TextBox 37"/>
                <p:cNvSpPr txBox="1">
                  <a:spLocks noRot="1" noChangeAspect="1" noMove="1" noResize="1" noEditPoints="1" noAdjustHandles="1" noChangeArrowheads="1" noChangeShapeType="1" noTextEdit="1"/>
                </p:cNvSpPr>
                <p:nvPr/>
              </p:nvSpPr>
              <p:spPr>
                <a:xfrm>
                  <a:off x="6894391" y="4267200"/>
                  <a:ext cx="401072" cy="369332"/>
                </a:xfrm>
                <a:prstGeom prst="rect">
                  <a:avLst/>
                </a:prstGeom>
                <a:blipFill rotWithShape="1">
                  <a:blip r:embed="rId14"/>
                  <a:stretch>
                    <a:fillRect l="-4762" r="-40476"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9" name="TextBox 38"/>
                <p:cNvSpPr txBox="1"/>
                <p:nvPr/>
              </p:nvSpPr>
              <p:spPr>
                <a:xfrm>
                  <a:off x="8494591" y="42672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9" name="TextBox 38"/>
                <p:cNvSpPr txBox="1">
                  <a:spLocks noRot="1" noChangeAspect="1" noMove="1" noResize="1" noEditPoints="1" noAdjustHandles="1" noChangeArrowheads="1" noChangeShapeType="1" noTextEdit="1"/>
                </p:cNvSpPr>
                <p:nvPr/>
              </p:nvSpPr>
              <p:spPr>
                <a:xfrm>
                  <a:off x="8494591" y="4267200"/>
                  <a:ext cx="401072" cy="369332"/>
                </a:xfrm>
                <a:prstGeom prst="rect">
                  <a:avLst/>
                </a:prstGeom>
                <a:blipFill rotWithShape="1">
                  <a:blip r:embed="rId15"/>
                  <a:stretch>
                    <a:fillRect l="-7143" r="-38095"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0" name="TextBox 39"/>
                <p:cNvSpPr txBox="1"/>
                <p:nvPr/>
              </p:nvSpPr>
              <p:spPr>
                <a:xfrm>
                  <a:off x="8438463" y="53340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40" name="TextBox 39"/>
                <p:cNvSpPr txBox="1">
                  <a:spLocks noRot="1" noChangeAspect="1" noMove="1" noResize="1" noEditPoints="1" noAdjustHandles="1" noChangeArrowheads="1" noChangeShapeType="1" noTextEdit="1"/>
                </p:cNvSpPr>
                <p:nvPr/>
              </p:nvSpPr>
              <p:spPr>
                <a:xfrm>
                  <a:off x="8438463" y="5334000"/>
                  <a:ext cx="401072" cy="369332"/>
                </a:xfrm>
                <a:prstGeom prst="rect">
                  <a:avLst/>
                </a:prstGeom>
                <a:blipFill rotWithShape="1">
                  <a:blip r:embed="rId16"/>
                  <a:stretch>
                    <a:fillRect l="-7143" r="-38095" b="-54545"/>
                  </a:stretch>
                </a:blipFill>
              </p:spPr>
              <p:txBody>
                <a:bodyPr/>
                <a:lstStyle/>
                <a:p>
                  <a:r>
                    <a:rPr lang="en-GB">
                      <a:noFill/>
                    </a:rPr>
                    <a:t> </a:t>
                  </a:r>
                </a:p>
              </p:txBody>
            </p:sp>
          </mc:Fallback>
        </mc:AlternateContent>
      </p:grpSp>
      <p:sp>
        <p:nvSpPr>
          <p:cNvPr id="46" name="TextBox 45"/>
          <p:cNvSpPr txBox="1"/>
          <p:nvPr/>
        </p:nvSpPr>
        <p:spPr>
          <a:xfrm>
            <a:off x="5715000" y="3962756"/>
            <a:ext cx="931665"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Prior II:</a:t>
            </a:r>
            <a:endParaRPr lang="en-GB" dirty="0">
              <a:latin typeface="Malgun Gothic" panose="020B0503020000020004" pitchFamily="34" charset="-127"/>
              <a:ea typeface="Malgun Gothic" panose="020B0503020000020004" pitchFamily="34" charset="-127"/>
            </a:endParaRPr>
          </a:p>
        </p:txBody>
      </p:sp>
      <p:sp>
        <p:nvSpPr>
          <p:cNvPr id="47" name="TextBox 46"/>
          <p:cNvSpPr txBox="1"/>
          <p:nvPr/>
        </p:nvSpPr>
        <p:spPr>
          <a:xfrm>
            <a:off x="5715000" y="2362200"/>
            <a:ext cx="869149"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Prior I:</a:t>
            </a:r>
            <a:endParaRPr lang="en-GB"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8" name="Rectangle 47"/>
              <p:cNvSpPr/>
              <p:nvPr/>
            </p:nvSpPr>
            <p:spPr>
              <a:xfrm>
                <a:off x="7164556" y="4757448"/>
                <a:ext cx="1853071"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𝑐</m:t>
                          </m:r>
                        </m:e>
                        <m:sub>
                          <m:r>
                            <a:rPr lang="en-US" sz="3200" b="0" i="1" smtClean="0">
                              <a:solidFill>
                                <a:srgbClr val="C00000"/>
                              </a:solidFill>
                              <a:latin typeface="Cambria Math"/>
                              <a:ea typeface="Cambria Math"/>
                            </a:rPr>
                            <m:t>𝐵</m:t>
                          </m:r>
                        </m:sub>
                      </m:sSub>
                      <m:r>
                        <a:rPr lang="en-US" sz="3200" b="0" i="1" smtClean="0">
                          <a:solidFill>
                            <a:schemeClr val="tx1"/>
                          </a:solidFill>
                          <a:latin typeface="Cambria Math"/>
                          <a:ea typeface="Cambria Math"/>
                        </a:rPr>
                        <m:t>&lt;2</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𝑐</m:t>
                          </m:r>
                        </m:e>
                        <m:sub>
                          <m:r>
                            <a:rPr lang="en-US" sz="3200" b="0" i="1" smtClean="0">
                              <a:solidFill>
                                <a:srgbClr val="C00000"/>
                              </a:solidFill>
                              <a:latin typeface="Cambria Math"/>
                              <a:ea typeface="Cambria Math"/>
                            </a:rPr>
                            <m:t>𝑇</m:t>
                          </m:r>
                        </m:sub>
                      </m:sSub>
                    </m:oMath>
                  </m:oMathPara>
                </a14:m>
                <a:endParaRPr lang="en-GB" sz="3200" dirty="0"/>
              </a:p>
            </p:txBody>
          </p:sp>
        </mc:Choice>
        <mc:Fallback xmlns="">
          <p:sp>
            <p:nvSpPr>
              <p:cNvPr id="48" name="Rectangle 47"/>
              <p:cNvSpPr>
                <a:spLocks noRot="1" noChangeAspect="1" noMove="1" noResize="1" noEditPoints="1" noAdjustHandles="1" noChangeArrowheads="1" noChangeShapeType="1" noTextEdit="1"/>
              </p:cNvSpPr>
              <p:nvPr/>
            </p:nvSpPr>
            <p:spPr>
              <a:xfrm>
                <a:off x="7164556" y="4757448"/>
                <a:ext cx="1853071" cy="584775"/>
              </a:xfrm>
              <a:prstGeom prst="rect">
                <a:avLst/>
              </a:prstGeom>
              <a:blipFill rotWithShape="1">
                <a:blip r:embed="rId17"/>
                <a:stretch>
                  <a:fillRect/>
                </a:stretch>
              </a:blipFill>
            </p:spPr>
            <p:txBody>
              <a:bodyPr/>
              <a:lstStyle/>
              <a:p>
                <a:r>
                  <a:rPr lang="en-GB">
                    <a:noFill/>
                  </a:rPr>
                  <a:t> </a:t>
                </a:r>
              </a:p>
            </p:txBody>
          </p:sp>
        </mc:Fallback>
      </mc:AlternateContent>
      <p:sp>
        <p:nvSpPr>
          <p:cNvPr id="49" name="Rounded Rectangle 48"/>
          <p:cNvSpPr/>
          <p:nvPr/>
        </p:nvSpPr>
        <p:spPr>
          <a:xfrm>
            <a:off x="7227526" y="4853990"/>
            <a:ext cx="1687874" cy="480010"/>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2" descr="C:\Users\Scott\Dropbox\Current_Projects\Applications\Herchel_Smith_Grade7\1_Cover_Letter\logo.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0"/>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52" name="Rectangle 51"/>
          <p:cNvSpPr/>
          <p:nvPr/>
        </p:nvSpPr>
        <p:spPr>
          <a:xfrm>
            <a:off x="4416874" y="2355752"/>
            <a:ext cx="4572000" cy="1569660"/>
          </a:xfrm>
          <a:prstGeom prst="rect">
            <a:avLst/>
          </a:prstGeom>
        </p:spPr>
        <p:txBody>
          <a:bodyPr>
            <a:spAutoFit/>
          </a:bodyPr>
          <a:lstStyle/>
          <a:p>
            <a:r>
              <a:rPr lang="en-GB" sz="2400" dirty="0" smtClean="0">
                <a:latin typeface="Malgun Gothic" panose="020B0503020000020004" pitchFamily="34" charset="-127"/>
                <a:ea typeface="Malgun Gothic" panose="020B0503020000020004" pitchFamily="34" charset="-127"/>
              </a:rPr>
              <a:t>CMB 	</a:t>
            </a:r>
            <a:endParaRPr lang="en-GB"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BAO  	 </a:t>
            </a:r>
          </a:p>
          <a:p>
            <a:r>
              <a:rPr lang="en-GB" sz="2400" dirty="0" smtClean="0">
                <a:latin typeface="Malgun Gothic" panose="020B0503020000020004" pitchFamily="34" charset="-127"/>
                <a:ea typeface="Malgun Gothic" panose="020B0503020000020004" pitchFamily="34" charset="-127"/>
              </a:rPr>
              <a:t>RSD 	</a:t>
            </a:r>
            <a:endParaRPr lang="en-US"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Matter</a:t>
            </a:r>
            <a:endParaRPr lang="en-GB" sz="2400" dirty="0">
              <a:latin typeface="Malgun Gothic" panose="020B0503020000020004" pitchFamily="34" charset="-127"/>
              <a:ea typeface="Malgun Gothic" panose="020B0503020000020004" pitchFamily="34" charset="-127"/>
            </a:endParaRPr>
          </a:p>
        </p:txBody>
      </p:sp>
      <p:sp>
        <p:nvSpPr>
          <p:cNvPr id="53" name="Rectangle 52"/>
          <p:cNvSpPr/>
          <p:nvPr/>
        </p:nvSpPr>
        <p:spPr>
          <a:xfrm>
            <a:off x="4410694" y="2288588"/>
            <a:ext cx="1039294" cy="163682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5700404" y="2231490"/>
            <a:ext cx="3062596" cy="163682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49221732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Users\Scott\Dropbox\Conferences_and_Seminars\2019\Groningen_Seminar_11Apr\Talk\pos_plot_p1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84048"/>
            <a:ext cx="5943600"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7480" y="533400"/>
            <a:ext cx="4864520" cy="1791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0" name="Rectangle 19"/>
          <p:cNvSpPr/>
          <p:nvPr/>
        </p:nvSpPr>
        <p:spPr>
          <a:xfrm>
            <a:off x="3346030" y="533400"/>
            <a:ext cx="1371600" cy="170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6" descr="C:\Users\Scott\Dropbox\Conferences_and_Seminars\2019\Groningen_Seminar_11Apr\Talk\pos_plot_p123.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8022" t="6489" r="5409" b="76411"/>
          <a:stretch/>
        </p:blipFill>
        <p:spPr bwMode="auto">
          <a:xfrm>
            <a:off x="3041230" y="1035169"/>
            <a:ext cx="1706592" cy="1098431"/>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Straight Connector 28"/>
          <p:cNvCxnSpPr/>
          <p:nvPr/>
        </p:nvCxnSpPr>
        <p:spPr>
          <a:xfrm flipH="1">
            <a:off x="2938450" y="960120"/>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p:nvPr/>
        </p:nvCxnSpPr>
        <p:spPr>
          <a:xfrm flipH="1">
            <a:off x="2938452" y="2242868"/>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938452" y="960120"/>
            <a:ext cx="0" cy="128274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5775878" y="2728978"/>
            <a:ext cx="1451648" cy="938891"/>
            <a:chOff x="5638800" y="2545896"/>
            <a:chExt cx="2263166" cy="1306837"/>
          </a:xfrm>
        </p:grpSpPr>
        <p:pic>
          <p:nvPicPr>
            <p:cNvPr id="19" name="Picture 4" descr="Image result for vector boson scattering"/>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24597" b="75403" l="35000" r="86000">
                          <a14:foregroundMark x1="40500" y1="32661" x2="40500" y2="35887"/>
                          <a14:foregroundMark x1="44500" y1="36290" x2="44250" y2="39919"/>
                          <a14:foregroundMark x1="48500" y1="39113" x2="48500" y2="43952"/>
                          <a14:foregroundMark x1="35750" y1="29032" x2="51000" y2="44758"/>
                          <a14:foregroundMark x1="52000" y1="58065" x2="37000" y2="75403"/>
                          <a14:foregroundMark x1="64750" y1="58065" x2="86000" y2="75000"/>
                          <a14:foregroundMark x1="63500" y1="47984" x2="84250" y2="24597"/>
                          <a14:foregroundMark x1="63000" y1="45161" x2="79500" y2="27016"/>
                          <a14:foregroundMark x1="64250" y1="47984" x2="81000" y2="30645"/>
                          <a14:foregroundMark x1="53750" y1="43952" x2="35750" y2="26613"/>
                          <a14:foregroundMark x1="52250" y1="46371" x2="36000" y2="30645"/>
                          <a14:foregroundMark x1="52250" y1="55645" x2="37000" y2="72581"/>
                          <a14:foregroundMark x1="54500" y1="58871" x2="38500" y2="75403"/>
                          <a14:foregroundMark x1="64250" y1="61290" x2="83500" y2="74597"/>
                          <a14:foregroundMark x1="65750" y1="57258" x2="83750" y2="70161"/>
                        </a14:backgroundRemoval>
                      </a14:imgEffect>
                    </a14:imgLayer>
                  </a14:imgProps>
                </a:ext>
                <a:ext uri="{28A0092B-C50C-407E-A947-70E740481C1C}">
                  <a14:useLocalDpi xmlns:a14="http://schemas.microsoft.com/office/drawing/2010/main" val="0"/>
                </a:ext>
              </a:extLst>
            </a:blip>
            <a:srcRect l="35142" t="26587" r="17912" b="25983"/>
            <a:stretch/>
          </p:blipFill>
          <p:spPr bwMode="auto">
            <a:xfrm>
              <a:off x="5901209" y="2850696"/>
              <a:ext cx="1598186" cy="1001110"/>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rot="1454785">
              <a:off x="6913859" y="3600298"/>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rot="19287496">
              <a:off x="5882289" y="3636683"/>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Connector 23"/>
            <p:cNvCxnSpPr>
              <a:stCxn id="21" idx="1"/>
              <a:endCxn id="21" idx="3"/>
            </p:cNvCxnSpPr>
            <p:nvPr/>
          </p:nvCxnSpPr>
          <p:spPr>
            <a:xfrm>
              <a:off x="6940746" y="3551328"/>
              <a:ext cx="555826" cy="25034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endCxn id="23" idx="3"/>
            </p:cNvCxnSpPr>
            <p:nvPr/>
          </p:nvCxnSpPr>
          <p:spPr>
            <a:xfrm flipV="1">
              <a:off x="5901209" y="3522967"/>
              <a:ext cx="524281" cy="278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6" name="TextBox 25"/>
                <p:cNvSpPr txBox="1"/>
                <p:nvPr/>
              </p:nvSpPr>
              <p:spPr>
                <a:xfrm>
                  <a:off x="7335272" y="3483401"/>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6" name="TextBox 25"/>
                <p:cNvSpPr txBox="1">
                  <a:spLocks noRot="1" noChangeAspect="1" noMove="1" noResize="1" noEditPoints="1" noAdjustHandles="1" noChangeArrowheads="1" noChangeShapeType="1" noTextEdit="1"/>
                </p:cNvSpPr>
                <p:nvPr/>
              </p:nvSpPr>
              <p:spPr>
                <a:xfrm>
                  <a:off x="7335272" y="3483401"/>
                  <a:ext cx="401072" cy="369332"/>
                </a:xfrm>
                <a:prstGeom prst="rect">
                  <a:avLst/>
                </a:prstGeom>
                <a:blipFill rotWithShape="1">
                  <a:blip r:embed="rId8"/>
                  <a:stretch>
                    <a:fillRect l="-7143" r="-38095" b="-5454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5638800" y="34719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5638800" y="3471964"/>
                  <a:ext cx="401072" cy="369332"/>
                </a:xfrm>
                <a:prstGeom prst="rect">
                  <a:avLst/>
                </a:prstGeom>
                <a:blipFill rotWithShape="1">
                  <a:blip r:embed="rId9"/>
                  <a:stretch>
                    <a:fillRect l="-4651" r="-37209"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1" name="TextBox 30"/>
                <p:cNvSpPr txBox="1"/>
                <p:nvPr/>
              </p:nvSpPr>
              <p:spPr>
                <a:xfrm>
                  <a:off x="5658872" y="2545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31" name="TextBox 30"/>
                <p:cNvSpPr txBox="1">
                  <a:spLocks noRot="1" noChangeAspect="1" noMove="1" noResize="1" noEditPoints="1" noAdjustHandles="1" noChangeArrowheads="1" noChangeShapeType="1" noTextEdit="1"/>
                </p:cNvSpPr>
                <p:nvPr/>
              </p:nvSpPr>
              <p:spPr>
                <a:xfrm>
                  <a:off x="5658872" y="2545896"/>
                  <a:ext cx="566694" cy="391646"/>
                </a:xfrm>
                <a:prstGeom prst="rect">
                  <a:avLst/>
                </a:prstGeom>
                <a:blipFill rotWithShape="1">
                  <a:blip r:embed="rId10"/>
                  <a:stretch>
                    <a:fillRect r="-27119" b="-4347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7335272" y="2545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32" name="TextBox 31"/>
                <p:cNvSpPr txBox="1">
                  <a:spLocks noRot="1" noChangeAspect="1" noMove="1" noResize="1" noEditPoints="1" noAdjustHandles="1" noChangeArrowheads="1" noChangeShapeType="1" noTextEdit="1"/>
                </p:cNvSpPr>
                <p:nvPr/>
              </p:nvSpPr>
              <p:spPr>
                <a:xfrm>
                  <a:off x="7335272" y="2545896"/>
                  <a:ext cx="566694" cy="391646"/>
                </a:xfrm>
                <a:prstGeom prst="rect">
                  <a:avLst/>
                </a:prstGeom>
                <a:blipFill rotWithShape="1">
                  <a:blip r:embed="rId11"/>
                  <a:stretch>
                    <a:fillRect r="-25000" b="-43478"/>
                  </a:stretch>
                </a:blipFill>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33" name="Rectangle 32"/>
              <p:cNvSpPr/>
              <p:nvPr/>
            </p:nvSpPr>
            <p:spPr>
              <a:xfrm>
                <a:off x="7162800" y="2984071"/>
                <a:ext cx="144526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solidFill>
                                <a:srgbClr val="C00000"/>
                              </a:solidFill>
                              <a:latin typeface="Cambria Math"/>
                              <a:ea typeface="Cambria Math"/>
                            </a:rPr>
                          </m:ctrlPr>
                        </m:sSubPr>
                        <m:e>
                          <m:r>
                            <a:rPr lang="en-US" sz="3200" i="1" smtClean="0">
                              <a:solidFill>
                                <a:srgbClr val="C00000"/>
                              </a:solidFill>
                              <a:latin typeface="Cambria Math"/>
                              <a:ea typeface="Cambria Math"/>
                            </a:rPr>
                            <m:t>𝑐</m:t>
                          </m:r>
                        </m:e>
                        <m:sub>
                          <m:r>
                            <a:rPr lang="en-US" sz="3200" b="0" i="1" smtClean="0">
                              <a:solidFill>
                                <a:srgbClr val="C00000"/>
                              </a:solidFill>
                              <a:latin typeface="Cambria Math"/>
                              <a:ea typeface="Cambria Math"/>
                            </a:rPr>
                            <m:t>𝑇</m:t>
                          </m:r>
                        </m:sub>
                      </m:sSub>
                      <m:r>
                        <a:rPr lang="en-US" sz="3200" b="0" i="1" smtClean="0">
                          <a:solidFill>
                            <a:schemeClr val="tx1"/>
                          </a:solidFill>
                          <a:latin typeface="Cambria Math"/>
                          <a:ea typeface="Cambria Math"/>
                        </a:rPr>
                        <m:t>&lt;0</m:t>
                      </m:r>
                    </m:oMath>
                  </m:oMathPara>
                </a14:m>
                <a:endParaRPr lang="en-GB" sz="3200" dirty="0">
                  <a:solidFill>
                    <a:schemeClr val="tx1"/>
                  </a:solidFill>
                </a:endParaRPr>
              </a:p>
            </p:txBody>
          </p:sp>
        </mc:Choice>
        <mc:Fallback xmlns="">
          <p:sp>
            <p:nvSpPr>
              <p:cNvPr id="33" name="Rectangle 32"/>
              <p:cNvSpPr>
                <a:spLocks noRot="1" noChangeAspect="1" noMove="1" noResize="1" noEditPoints="1" noAdjustHandles="1" noChangeArrowheads="1" noChangeShapeType="1" noTextEdit="1"/>
              </p:cNvSpPr>
              <p:nvPr/>
            </p:nvSpPr>
            <p:spPr>
              <a:xfrm>
                <a:off x="7162800" y="2984071"/>
                <a:ext cx="1445267" cy="584775"/>
              </a:xfrm>
              <a:prstGeom prst="rect">
                <a:avLst/>
              </a:prstGeom>
              <a:blipFill rotWithShape="1">
                <a:blip r:embed="rId12"/>
                <a:stretch>
                  <a:fillRect/>
                </a:stretch>
              </a:blipFill>
            </p:spPr>
            <p:txBody>
              <a:bodyPr/>
              <a:lstStyle/>
              <a:p>
                <a:r>
                  <a:rPr lang="en-GB">
                    <a:noFill/>
                  </a:rPr>
                  <a:t> </a:t>
                </a:r>
              </a:p>
            </p:txBody>
          </p:sp>
        </mc:Fallback>
      </mc:AlternateContent>
      <p:grpSp>
        <p:nvGrpSpPr>
          <p:cNvPr id="34" name="Group 33"/>
          <p:cNvGrpSpPr/>
          <p:nvPr/>
        </p:nvGrpSpPr>
        <p:grpSpPr>
          <a:xfrm>
            <a:off x="5847179" y="4511737"/>
            <a:ext cx="1284734" cy="1078468"/>
            <a:chOff x="6894391" y="4267200"/>
            <a:chExt cx="2001272" cy="1506056"/>
          </a:xfrm>
        </p:grpSpPr>
        <p:grpSp>
          <p:nvGrpSpPr>
            <p:cNvPr id="35" name="Group 34"/>
            <p:cNvGrpSpPr/>
            <p:nvPr/>
          </p:nvGrpSpPr>
          <p:grpSpPr>
            <a:xfrm>
              <a:off x="7040606" y="4267200"/>
              <a:ext cx="1746713" cy="1506056"/>
              <a:chOff x="381000" y="1177713"/>
              <a:chExt cx="2164023" cy="2092456"/>
            </a:xfrm>
          </p:grpSpPr>
          <p:pic>
            <p:nvPicPr>
              <p:cNvPr id="40" name="Picture 7" descr="https://upload.wikimedia.org/wikipedia/commons/thumb/7/75/Mandelstam.svg/298px-Mandelstam.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36" name="TextBox 35"/>
                <p:cNvSpPr txBox="1"/>
                <p:nvPr/>
              </p:nvSpPr>
              <p:spPr>
                <a:xfrm>
                  <a:off x="6914463" y="5345668"/>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6" name="TextBox 35"/>
                <p:cNvSpPr txBox="1">
                  <a:spLocks noRot="1" noChangeAspect="1" noMove="1" noResize="1" noEditPoints="1" noAdjustHandles="1" noChangeArrowheads="1" noChangeShapeType="1" noTextEdit="1"/>
                </p:cNvSpPr>
                <p:nvPr/>
              </p:nvSpPr>
              <p:spPr>
                <a:xfrm>
                  <a:off x="6914463" y="5345668"/>
                  <a:ext cx="401072" cy="369332"/>
                </a:xfrm>
                <a:prstGeom prst="rect">
                  <a:avLst/>
                </a:prstGeom>
                <a:blipFill rotWithShape="1">
                  <a:blip r:embed="rId14"/>
                  <a:stretch>
                    <a:fillRect l="-4651" r="-37209"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7" name="TextBox 36"/>
                <p:cNvSpPr txBox="1"/>
                <p:nvPr/>
              </p:nvSpPr>
              <p:spPr>
                <a:xfrm>
                  <a:off x="6894391" y="42672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7" name="TextBox 36"/>
                <p:cNvSpPr txBox="1">
                  <a:spLocks noRot="1" noChangeAspect="1" noMove="1" noResize="1" noEditPoints="1" noAdjustHandles="1" noChangeArrowheads="1" noChangeShapeType="1" noTextEdit="1"/>
                </p:cNvSpPr>
                <p:nvPr/>
              </p:nvSpPr>
              <p:spPr>
                <a:xfrm>
                  <a:off x="6894391" y="4267200"/>
                  <a:ext cx="401072" cy="369332"/>
                </a:xfrm>
                <a:prstGeom prst="rect">
                  <a:avLst/>
                </a:prstGeom>
                <a:blipFill rotWithShape="1">
                  <a:blip r:embed="rId15"/>
                  <a:stretch>
                    <a:fillRect l="-4762" r="-40476"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8" name="TextBox 37"/>
                <p:cNvSpPr txBox="1"/>
                <p:nvPr/>
              </p:nvSpPr>
              <p:spPr>
                <a:xfrm>
                  <a:off x="8494591" y="42672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8" name="TextBox 37"/>
                <p:cNvSpPr txBox="1">
                  <a:spLocks noRot="1" noChangeAspect="1" noMove="1" noResize="1" noEditPoints="1" noAdjustHandles="1" noChangeArrowheads="1" noChangeShapeType="1" noTextEdit="1"/>
                </p:cNvSpPr>
                <p:nvPr/>
              </p:nvSpPr>
              <p:spPr>
                <a:xfrm>
                  <a:off x="8494591" y="4267200"/>
                  <a:ext cx="401072" cy="369332"/>
                </a:xfrm>
                <a:prstGeom prst="rect">
                  <a:avLst/>
                </a:prstGeom>
                <a:blipFill rotWithShape="1">
                  <a:blip r:embed="rId16"/>
                  <a:stretch>
                    <a:fillRect l="-7143" r="-38095"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9" name="TextBox 38"/>
                <p:cNvSpPr txBox="1"/>
                <p:nvPr/>
              </p:nvSpPr>
              <p:spPr>
                <a:xfrm>
                  <a:off x="8438463" y="53340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9" name="TextBox 38"/>
                <p:cNvSpPr txBox="1">
                  <a:spLocks noRot="1" noChangeAspect="1" noMove="1" noResize="1" noEditPoints="1" noAdjustHandles="1" noChangeArrowheads="1" noChangeShapeType="1" noTextEdit="1"/>
                </p:cNvSpPr>
                <p:nvPr/>
              </p:nvSpPr>
              <p:spPr>
                <a:xfrm>
                  <a:off x="8438463" y="5334000"/>
                  <a:ext cx="401072" cy="369332"/>
                </a:xfrm>
                <a:prstGeom prst="rect">
                  <a:avLst/>
                </a:prstGeom>
                <a:blipFill rotWithShape="1">
                  <a:blip r:embed="rId17"/>
                  <a:stretch>
                    <a:fillRect l="-7143" r="-38095" b="-54545"/>
                  </a:stretch>
                </a:blipFill>
              </p:spPr>
              <p:txBody>
                <a:bodyPr/>
                <a:lstStyle/>
                <a:p>
                  <a:r>
                    <a:rPr lang="en-GB">
                      <a:noFill/>
                    </a:rPr>
                    <a:t> </a:t>
                  </a:r>
                </a:p>
              </p:txBody>
            </p:sp>
          </mc:Fallback>
        </mc:AlternateContent>
      </p:grpSp>
      <p:sp>
        <p:nvSpPr>
          <p:cNvPr id="45" name="TextBox 44"/>
          <p:cNvSpPr txBox="1"/>
          <p:nvPr/>
        </p:nvSpPr>
        <p:spPr>
          <a:xfrm>
            <a:off x="5715000" y="3962756"/>
            <a:ext cx="931665"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Prior II:</a:t>
            </a:r>
            <a:endParaRPr lang="en-GB" dirty="0">
              <a:latin typeface="Malgun Gothic" panose="020B0503020000020004" pitchFamily="34" charset="-127"/>
              <a:ea typeface="Malgun Gothic" panose="020B0503020000020004" pitchFamily="34" charset="-127"/>
            </a:endParaRPr>
          </a:p>
        </p:txBody>
      </p:sp>
      <p:sp>
        <p:nvSpPr>
          <p:cNvPr id="46" name="TextBox 45"/>
          <p:cNvSpPr txBox="1"/>
          <p:nvPr/>
        </p:nvSpPr>
        <p:spPr>
          <a:xfrm>
            <a:off x="5715000" y="2362200"/>
            <a:ext cx="869149"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Prior I:</a:t>
            </a:r>
            <a:endParaRPr lang="en-GB"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7" name="Rectangle 46"/>
              <p:cNvSpPr/>
              <p:nvPr/>
            </p:nvSpPr>
            <p:spPr>
              <a:xfrm>
                <a:off x="7164556" y="4757448"/>
                <a:ext cx="1853071"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𝑐</m:t>
                          </m:r>
                        </m:e>
                        <m:sub>
                          <m:r>
                            <a:rPr lang="en-US" sz="3200" b="0" i="1" smtClean="0">
                              <a:solidFill>
                                <a:srgbClr val="C00000"/>
                              </a:solidFill>
                              <a:latin typeface="Cambria Math"/>
                              <a:ea typeface="Cambria Math"/>
                            </a:rPr>
                            <m:t>𝐵</m:t>
                          </m:r>
                        </m:sub>
                      </m:sSub>
                      <m:r>
                        <a:rPr lang="en-US" sz="3200" b="0" i="1" smtClean="0">
                          <a:solidFill>
                            <a:schemeClr val="tx1"/>
                          </a:solidFill>
                          <a:latin typeface="Cambria Math"/>
                          <a:ea typeface="Cambria Math"/>
                        </a:rPr>
                        <m:t>&lt;2</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𝑐</m:t>
                          </m:r>
                        </m:e>
                        <m:sub>
                          <m:r>
                            <a:rPr lang="en-US" sz="3200" b="0" i="1" smtClean="0">
                              <a:solidFill>
                                <a:srgbClr val="C00000"/>
                              </a:solidFill>
                              <a:latin typeface="Cambria Math"/>
                              <a:ea typeface="Cambria Math"/>
                            </a:rPr>
                            <m:t>𝑇</m:t>
                          </m:r>
                        </m:sub>
                      </m:sSub>
                    </m:oMath>
                  </m:oMathPara>
                </a14:m>
                <a:endParaRPr lang="en-GB" sz="3200" dirty="0"/>
              </a:p>
            </p:txBody>
          </p:sp>
        </mc:Choice>
        <mc:Fallback xmlns="">
          <p:sp>
            <p:nvSpPr>
              <p:cNvPr id="47" name="Rectangle 46"/>
              <p:cNvSpPr>
                <a:spLocks noRot="1" noChangeAspect="1" noMove="1" noResize="1" noEditPoints="1" noAdjustHandles="1" noChangeArrowheads="1" noChangeShapeType="1" noTextEdit="1"/>
              </p:cNvSpPr>
              <p:nvPr/>
            </p:nvSpPr>
            <p:spPr>
              <a:xfrm>
                <a:off x="7164556" y="4757448"/>
                <a:ext cx="1853071" cy="584775"/>
              </a:xfrm>
              <a:prstGeom prst="rect">
                <a:avLst/>
              </a:prstGeom>
              <a:blipFill rotWithShape="1">
                <a:blip r:embed="rId18"/>
                <a:stretch>
                  <a:fillRect/>
                </a:stretch>
              </a:blipFill>
            </p:spPr>
            <p:txBody>
              <a:bodyPr/>
              <a:lstStyle/>
              <a:p>
                <a:r>
                  <a:rPr lang="en-GB">
                    <a:noFill/>
                  </a:rPr>
                  <a:t> </a:t>
                </a:r>
              </a:p>
            </p:txBody>
          </p:sp>
        </mc:Fallback>
      </mc:AlternateContent>
      <p:sp>
        <p:nvSpPr>
          <p:cNvPr id="48" name="Rounded Rectangle 47"/>
          <p:cNvSpPr/>
          <p:nvPr/>
        </p:nvSpPr>
        <p:spPr>
          <a:xfrm>
            <a:off x="7227526" y="3088835"/>
            <a:ext cx="1687874" cy="2253387"/>
          </a:xfrm>
          <a:prstGeom prst="roundRect">
            <a:avLst>
              <a:gd name="adj" fmla="val 8581"/>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2" descr="C:\Users\Scott\Dropbox\Current_Projects\Applications\Herchel_Smith_Grade7\1_Cover_Letter\logo.png"/>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49" name="TextBox 48"/>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51" name="Rectangle 50"/>
          <p:cNvSpPr/>
          <p:nvPr/>
        </p:nvSpPr>
        <p:spPr>
          <a:xfrm>
            <a:off x="4416874" y="2355752"/>
            <a:ext cx="4572000" cy="1569660"/>
          </a:xfrm>
          <a:prstGeom prst="rect">
            <a:avLst/>
          </a:prstGeom>
        </p:spPr>
        <p:txBody>
          <a:bodyPr>
            <a:spAutoFit/>
          </a:bodyPr>
          <a:lstStyle/>
          <a:p>
            <a:r>
              <a:rPr lang="en-GB" sz="2400" dirty="0" smtClean="0">
                <a:latin typeface="Malgun Gothic" panose="020B0503020000020004" pitchFamily="34" charset="-127"/>
                <a:ea typeface="Malgun Gothic" panose="020B0503020000020004" pitchFamily="34" charset="-127"/>
              </a:rPr>
              <a:t>CMB 	</a:t>
            </a:r>
            <a:endParaRPr lang="en-GB"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BAO  	 </a:t>
            </a:r>
          </a:p>
          <a:p>
            <a:r>
              <a:rPr lang="en-GB" sz="2400" dirty="0" smtClean="0">
                <a:latin typeface="Malgun Gothic" panose="020B0503020000020004" pitchFamily="34" charset="-127"/>
                <a:ea typeface="Malgun Gothic" panose="020B0503020000020004" pitchFamily="34" charset="-127"/>
              </a:rPr>
              <a:t>RSD 	</a:t>
            </a:r>
            <a:endParaRPr lang="en-US"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Matter</a:t>
            </a:r>
            <a:endParaRPr lang="en-GB" sz="2400" dirty="0">
              <a:latin typeface="Malgun Gothic" panose="020B0503020000020004" pitchFamily="34" charset="-127"/>
              <a:ea typeface="Malgun Gothic" panose="020B0503020000020004" pitchFamily="34" charset="-127"/>
            </a:endParaRPr>
          </a:p>
        </p:txBody>
      </p:sp>
      <p:sp>
        <p:nvSpPr>
          <p:cNvPr id="52" name="Rectangle 51"/>
          <p:cNvSpPr/>
          <p:nvPr/>
        </p:nvSpPr>
        <p:spPr>
          <a:xfrm>
            <a:off x="4410694" y="2288588"/>
            <a:ext cx="1039294" cy="163682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358649318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Users\Scott\Dropbox\Conferences_and_Seminars\2019\Groningen_Seminar_11Apr\Talk\pos_plot_p1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84048"/>
            <a:ext cx="5943600" cy="5943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cxnSp>
        <p:nvCxnSpPr>
          <p:cNvPr id="12" name="Straight Connector 11">
            <a:extLst>
              <a:ext uri="{FF2B5EF4-FFF2-40B4-BE49-F238E27FC236}">
                <a16:creationId xmlns:a16="http://schemas.microsoft.com/office/drawing/2014/main" xmlns=""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xmlns="" id="{B0649482-2142-46A5-867C-3C69A95B5F6B}"/>
              </a:ext>
            </a:extLst>
          </p:cNvPr>
          <p:cNvSpPr/>
          <p:nvPr/>
        </p:nvSpPr>
        <p:spPr>
          <a:xfrm>
            <a:off x="762000" y="1"/>
            <a:ext cx="7565636" cy="369332"/>
          </a:xfrm>
          <a:prstGeom prst="rect">
            <a:avLst/>
          </a:prstGeom>
          <a:solidFill>
            <a:srgbClr val="FF4B4B"/>
          </a:solidFill>
          <a:ln w="3175">
            <a:solidFill>
              <a:srgbClr val="AD01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26308" y="0"/>
            <a:ext cx="1593706" cy="369332"/>
          </a:xfrm>
          <a:prstGeom prst="rect">
            <a:avLst/>
          </a:prstGeom>
          <a:noFill/>
        </p:spPr>
        <p:txBody>
          <a:bodyPr wrap="none" rtlCol="0">
            <a:spAutoFit/>
          </a:bodyPr>
          <a:lstStyle/>
          <a:p>
            <a:r>
              <a:rPr lang="en-US"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rPr>
              <a:t>Scott Melville</a:t>
            </a:r>
            <a:endParaRPr lang="en-GB" dirty="0">
              <a:solidFill>
                <a:schemeClr val="bg1"/>
              </a:solidFill>
              <a:latin typeface="Malgun Gothic" panose="020B0503020000020004" pitchFamily="34" charset="-127"/>
              <a:ea typeface="Malgun Gothic" panose="020B0503020000020004" pitchFamily="34" charset="-127"/>
              <a:cs typeface="Times New Roman" panose="02020603050405020304" pitchFamily="18" charset="0"/>
            </a:endParaRPr>
          </a:p>
        </p:txBody>
      </p:sp>
      <p:sp>
        <p:nvSpPr>
          <p:cNvPr id="11" name="Rectangle 10"/>
          <p:cNvSpPr/>
          <p:nvPr/>
        </p:nvSpPr>
        <p:spPr>
          <a:xfrm>
            <a:off x="4410694" y="598355"/>
            <a:ext cx="2078588" cy="1306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7480" y="533400"/>
            <a:ext cx="4864520" cy="1791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9372600" y="2926318"/>
            <a:ext cx="2635593" cy="369332"/>
          </a:xfrm>
          <a:prstGeom prst="rect">
            <a:avLst/>
          </a:prstGeom>
          <a:noFill/>
        </p:spPr>
        <p:txBody>
          <a:bodyPr wrap="none" rtlCol="0">
            <a:spAutoFit/>
          </a:bodyPr>
          <a:lstStyle/>
          <a:p>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[SM, </a:t>
            </a:r>
            <a:r>
              <a:rPr lang="en-US" dirty="0" err="1" smtClean="0">
                <a:solidFill>
                  <a:schemeClr val="tx1">
                    <a:lumMod val="50000"/>
                    <a:lumOff val="50000"/>
                  </a:schemeClr>
                </a:solidFill>
                <a:latin typeface="Malgun Gothic" panose="020B0503020000020004" pitchFamily="34" charset="-127"/>
                <a:ea typeface="Malgun Gothic" panose="020B0503020000020004" pitchFamily="34" charset="-127"/>
              </a:rPr>
              <a:t>Noller</a:t>
            </a:r>
            <a:r>
              <a:rPr lang="en-US" dirty="0" smtClean="0">
                <a:solidFill>
                  <a:schemeClr val="tx1">
                    <a:lumMod val="50000"/>
                    <a:lumOff val="50000"/>
                  </a:schemeClr>
                </a:solidFill>
                <a:latin typeface="Malgun Gothic" panose="020B0503020000020004" pitchFamily="34" charset="-127"/>
                <a:ea typeface="Malgun Gothic" panose="020B0503020000020004" pitchFamily="34" charset="-127"/>
              </a:rPr>
              <a:t>, 1904.xxxxx]</a:t>
            </a:r>
            <a:endParaRPr lang="en-GB"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0" name="Rectangle 19"/>
          <p:cNvSpPr/>
          <p:nvPr/>
        </p:nvSpPr>
        <p:spPr>
          <a:xfrm>
            <a:off x="3346030" y="533400"/>
            <a:ext cx="1371600" cy="170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6" descr="C:\Users\Scott\Dropbox\Conferences_and_Seminars\2019\Groningen_Seminar_11Apr\Talk\pos_plot_p123.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8022" t="6489" r="5409" b="76411"/>
          <a:stretch/>
        </p:blipFill>
        <p:spPr bwMode="auto">
          <a:xfrm>
            <a:off x="3041230" y="1035169"/>
            <a:ext cx="1706592" cy="1098431"/>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Straight Connector 28"/>
          <p:cNvCxnSpPr/>
          <p:nvPr/>
        </p:nvCxnSpPr>
        <p:spPr>
          <a:xfrm flipH="1">
            <a:off x="2938450" y="960120"/>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574630" y="2242868"/>
            <a:ext cx="4807370"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p:nvPr/>
        </p:nvCxnSpPr>
        <p:spPr>
          <a:xfrm flipH="1">
            <a:off x="2938452" y="2242868"/>
            <a:ext cx="539496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938452" y="960120"/>
            <a:ext cx="0" cy="128274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5775878" y="2728978"/>
            <a:ext cx="1451648" cy="938891"/>
            <a:chOff x="5638800" y="2545896"/>
            <a:chExt cx="2263166" cy="1306837"/>
          </a:xfrm>
        </p:grpSpPr>
        <p:pic>
          <p:nvPicPr>
            <p:cNvPr id="19" name="Picture 4" descr="Image result for vector boson scattering"/>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24597" b="75403" l="35000" r="86000">
                          <a14:foregroundMark x1="40500" y1="32661" x2="40500" y2="35887"/>
                          <a14:foregroundMark x1="44500" y1="36290" x2="44250" y2="39919"/>
                          <a14:foregroundMark x1="48500" y1="39113" x2="48500" y2="43952"/>
                          <a14:foregroundMark x1="35750" y1="29032" x2="51000" y2="44758"/>
                          <a14:foregroundMark x1="52000" y1="58065" x2="37000" y2="75403"/>
                          <a14:foregroundMark x1="64750" y1="58065" x2="86000" y2="75000"/>
                          <a14:foregroundMark x1="63500" y1="47984" x2="84250" y2="24597"/>
                          <a14:foregroundMark x1="63000" y1="45161" x2="79500" y2="27016"/>
                          <a14:foregroundMark x1="64250" y1="47984" x2="81000" y2="30645"/>
                          <a14:foregroundMark x1="53750" y1="43952" x2="35750" y2="26613"/>
                          <a14:foregroundMark x1="52250" y1="46371" x2="36000" y2="30645"/>
                          <a14:foregroundMark x1="52250" y1="55645" x2="37000" y2="72581"/>
                          <a14:foregroundMark x1="54500" y1="58871" x2="38500" y2="75403"/>
                          <a14:foregroundMark x1="64250" y1="61290" x2="83500" y2="74597"/>
                          <a14:foregroundMark x1="65750" y1="57258" x2="83750" y2="70161"/>
                        </a14:backgroundRemoval>
                      </a14:imgEffect>
                    </a14:imgLayer>
                  </a14:imgProps>
                </a:ext>
                <a:ext uri="{28A0092B-C50C-407E-A947-70E740481C1C}">
                  <a14:useLocalDpi xmlns:a14="http://schemas.microsoft.com/office/drawing/2010/main" val="0"/>
                </a:ext>
              </a:extLst>
            </a:blip>
            <a:srcRect l="35142" t="26587" r="17912" b="25983"/>
            <a:stretch/>
          </p:blipFill>
          <p:spPr bwMode="auto">
            <a:xfrm>
              <a:off x="5901209" y="2850696"/>
              <a:ext cx="1598186" cy="1001110"/>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rot="1454785">
              <a:off x="6913859" y="3600298"/>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rot="19287496">
              <a:off x="5882289" y="3636683"/>
              <a:ext cx="6096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Connector 23"/>
            <p:cNvCxnSpPr>
              <a:stCxn id="21" idx="1"/>
              <a:endCxn id="21" idx="3"/>
            </p:cNvCxnSpPr>
            <p:nvPr/>
          </p:nvCxnSpPr>
          <p:spPr>
            <a:xfrm>
              <a:off x="6940746" y="3551328"/>
              <a:ext cx="555826" cy="25034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endCxn id="23" idx="3"/>
            </p:cNvCxnSpPr>
            <p:nvPr/>
          </p:nvCxnSpPr>
          <p:spPr>
            <a:xfrm flipV="1">
              <a:off x="5901209" y="3522967"/>
              <a:ext cx="524281" cy="2787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6" name="TextBox 25"/>
                <p:cNvSpPr txBox="1"/>
                <p:nvPr/>
              </p:nvSpPr>
              <p:spPr>
                <a:xfrm>
                  <a:off x="7335272" y="3483401"/>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6" name="TextBox 25"/>
                <p:cNvSpPr txBox="1">
                  <a:spLocks noRot="1" noChangeAspect="1" noMove="1" noResize="1" noEditPoints="1" noAdjustHandles="1" noChangeArrowheads="1" noChangeShapeType="1" noTextEdit="1"/>
                </p:cNvSpPr>
                <p:nvPr/>
              </p:nvSpPr>
              <p:spPr>
                <a:xfrm>
                  <a:off x="7335272" y="3483401"/>
                  <a:ext cx="401072" cy="369332"/>
                </a:xfrm>
                <a:prstGeom prst="rect">
                  <a:avLst/>
                </a:prstGeom>
                <a:blipFill rotWithShape="1">
                  <a:blip r:embed="rId8"/>
                  <a:stretch>
                    <a:fillRect l="-7143" r="-38095" b="-5454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5638800" y="3471964"/>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28" name="TextBox 27"/>
                <p:cNvSpPr txBox="1">
                  <a:spLocks noRot="1" noChangeAspect="1" noMove="1" noResize="1" noEditPoints="1" noAdjustHandles="1" noChangeArrowheads="1" noChangeShapeType="1" noTextEdit="1"/>
                </p:cNvSpPr>
                <p:nvPr/>
              </p:nvSpPr>
              <p:spPr>
                <a:xfrm>
                  <a:off x="5638800" y="3471964"/>
                  <a:ext cx="401072" cy="369332"/>
                </a:xfrm>
                <a:prstGeom prst="rect">
                  <a:avLst/>
                </a:prstGeom>
                <a:blipFill rotWithShape="1">
                  <a:blip r:embed="rId9"/>
                  <a:stretch>
                    <a:fillRect l="-4651" r="-37209"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1" name="TextBox 30"/>
                <p:cNvSpPr txBox="1"/>
                <p:nvPr/>
              </p:nvSpPr>
              <p:spPr>
                <a:xfrm>
                  <a:off x="5658872" y="2545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31" name="TextBox 30"/>
                <p:cNvSpPr txBox="1">
                  <a:spLocks noRot="1" noChangeAspect="1" noMove="1" noResize="1" noEditPoints="1" noAdjustHandles="1" noChangeArrowheads="1" noChangeShapeType="1" noTextEdit="1"/>
                </p:cNvSpPr>
                <p:nvPr/>
              </p:nvSpPr>
              <p:spPr>
                <a:xfrm>
                  <a:off x="5658872" y="2545896"/>
                  <a:ext cx="566694" cy="391646"/>
                </a:xfrm>
                <a:prstGeom prst="rect">
                  <a:avLst/>
                </a:prstGeom>
                <a:blipFill rotWithShape="1">
                  <a:blip r:embed="rId10"/>
                  <a:stretch>
                    <a:fillRect r="-27119" b="-4347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7335272" y="2545896"/>
                  <a:ext cx="566694" cy="39164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h</m:t>
                            </m:r>
                          </m:e>
                          <m:sub>
                            <m:r>
                              <a:rPr lang="en-US" b="0" i="1" smtClean="0">
                                <a:latin typeface="Cambria Math"/>
                                <a:ea typeface="Cambria Math"/>
                              </a:rPr>
                              <m:t>𝜇</m:t>
                            </m:r>
                            <m:r>
                              <m:rPr>
                                <m:sty m:val="p"/>
                              </m:rPr>
                              <a:rPr lang="el-GR" i="1">
                                <a:latin typeface="Cambria Math"/>
                                <a:ea typeface="Cambria Math"/>
                              </a:rPr>
                              <m:t>ν</m:t>
                            </m:r>
                          </m:sub>
                        </m:sSub>
                      </m:oMath>
                    </m:oMathPara>
                  </a14:m>
                  <a:endParaRPr lang="en-GB" i="1" dirty="0"/>
                </a:p>
              </p:txBody>
            </p:sp>
          </mc:Choice>
          <mc:Fallback xmlns="">
            <p:sp>
              <p:nvSpPr>
                <p:cNvPr id="32" name="TextBox 31"/>
                <p:cNvSpPr txBox="1">
                  <a:spLocks noRot="1" noChangeAspect="1" noMove="1" noResize="1" noEditPoints="1" noAdjustHandles="1" noChangeArrowheads="1" noChangeShapeType="1" noTextEdit="1"/>
                </p:cNvSpPr>
                <p:nvPr/>
              </p:nvSpPr>
              <p:spPr>
                <a:xfrm>
                  <a:off x="7335272" y="2545896"/>
                  <a:ext cx="566694" cy="391646"/>
                </a:xfrm>
                <a:prstGeom prst="rect">
                  <a:avLst/>
                </a:prstGeom>
                <a:blipFill rotWithShape="1">
                  <a:blip r:embed="rId11"/>
                  <a:stretch>
                    <a:fillRect r="-25000" b="-43478"/>
                  </a:stretch>
                </a:blipFill>
              </p:spPr>
              <p:txBody>
                <a:bodyPr/>
                <a:lstStyle/>
                <a:p>
                  <a:r>
                    <a:rPr lang="en-GB">
                      <a:noFill/>
                    </a:rPr>
                    <a:t> </a:t>
                  </a:r>
                </a:p>
              </p:txBody>
            </p:sp>
          </mc:Fallback>
        </mc:AlternateContent>
      </p:grpSp>
      <mc:AlternateContent xmlns:mc="http://schemas.openxmlformats.org/markup-compatibility/2006" xmlns:a14="http://schemas.microsoft.com/office/drawing/2010/main">
        <mc:Choice Requires="a14">
          <p:sp>
            <p:nvSpPr>
              <p:cNvPr id="33" name="Rectangle 32"/>
              <p:cNvSpPr/>
              <p:nvPr/>
            </p:nvSpPr>
            <p:spPr>
              <a:xfrm>
                <a:off x="7162800" y="2984071"/>
                <a:ext cx="144526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solidFill>
                                <a:srgbClr val="C00000"/>
                              </a:solidFill>
                              <a:latin typeface="Cambria Math"/>
                              <a:ea typeface="Cambria Math"/>
                            </a:rPr>
                          </m:ctrlPr>
                        </m:sSubPr>
                        <m:e>
                          <m:r>
                            <a:rPr lang="en-US" sz="3200" i="1" smtClean="0">
                              <a:solidFill>
                                <a:srgbClr val="C00000"/>
                              </a:solidFill>
                              <a:latin typeface="Cambria Math"/>
                              <a:ea typeface="Cambria Math"/>
                            </a:rPr>
                            <m:t>𝑐</m:t>
                          </m:r>
                        </m:e>
                        <m:sub>
                          <m:r>
                            <a:rPr lang="en-US" sz="3200" b="0" i="1" smtClean="0">
                              <a:solidFill>
                                <a:srgbClr val="C00000"/>
                              </a:solidFill>
                              <a:latin typeface="Cambria Math"/>
                              <a:ea typeface="Cambria Math"/>
                            </a:rPr>
                            <m:t>𝑇</m:t>
                          </m:r>
                        </m:sub>
                      </m:sSub>
                      <m:r>
                        <a:rPr lang="en-US" sz="3200" b="0" i="1" smtClean="0">
                          <a:solidFill>
                            <a:schemeClr val="tx1"/>
                          </a:solidFill>
                          <a:latin typeface="Cambria Math"/>
                          <a:ea typeface="Cambria Math"/>
                        </a:rPr>
                        <m:t>&lt;0</m:t>
                      </m:r>
                    </m:oMath>
                  </m:oMathPara>
                </a14:m>
                <a:endParaRPr lang="en-GB" sz="3200" dirty="0">
                  <a:solidFill>
                    <a:schemeClr val="tx1"/>
                  </a:solidFill>
                </a:endParaRPr>
              </a:p>
            </p:txBody>
          </p:sp>
        </mc:Choice>
        <mc:Fallback xmlns="">
          <p:sp>
            <p:nvSpPr>
              <p:cNvPr id="33" name="Rectangle 32"/>
              <p:cNvSpPr>
                <a:spLocks noRot="1" noChangeAspect="1" noMove="1" noResize="1" noEditPoints="1" noAdjustHandles="1" noChangeArrowheads="1" noChangeShapeType="1" noTextEdit="1"/>
              </p:cNvSpPr>
              <p:nvPr/>
            </p:nvSpPr>
            <p:spPr>
              <a:xfrm>
                <a:off x="7162800" y="2984071"/>
                <a:ext cx="1445267" cy="584775"/>
              </a:xfrm>
              <a:prstGeom prst="rect">
                <a:avLst/>
              </a:prstGeom>
              <a:blipFill rotWithShape="1">
                <a:blip r:embed="rId12"/>
                <a:stretch>
                  <a:fillRect/>
                </a:stretch>
              </a:blipFill>
            </p:spPr>
            <p:txBody>
              <a:bodyPr/>
              <a:lstStyle/>
              <a:p>
                <a:r>
                  <a:rPr lang="en-GB">
                    <a:noFill/>
                  </a:rPr>
                  <a:t> </a:t>
                </a:r>
              </a:p>
            </p:txBody>
          </p:sp>
        </mc:Fallback>
      </mc:AlternateContent>
      <p:grpSp>
        <p:nvGrpSpPr>
          <p:cNvPr id="34" name="Group 33"/>
          <p:cNvGrpSpPr/>
          <p:nvPr/>
        </p:nvGrpSpPr>
        <p:grpSpPr>
          <a:xfrm>
            <a:off x="5847179" y="4511737"/>
            <a:ext cx="1284734" cy="1078468"/>
            <a:chOff x="6894391" y="4267200"/>
            <a:chExt cx="2001272" cy="1506056"/>
          </a:xfrm>
        </p:grpSpPr>
        <p:grpSp>
          <p:nvGrpSpPr>
            <p:cNvPr id="35" name="Group 34"/>
            <p:cNvGrpSpPr/>
            <p:nvPr/>
          </p:nvGrpSpPr>
          <p:grpSpPr>
            <a:xfrm>
              <a:off x="7040606" y="4267200"/>
              <a:ext cx="1746713" cy="1506056"/>
              <a:chOff x="381000" y="1177713"/>
              <a:chExt cx="2164023" cy="2092456"/>
            </a:xfrm>
          </p:grpSpPr>
          <p:pic>
            <p:nvPicPr>
              <p:cNvPr id="40" name="Picture 7" descr="https://upload.wikimedia.org/wikipedia/commons/thumb/7/75/Mandelstam.svg/298px-Mandelstam.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36" name="TextBox 35"/>
                <p:cNvSpPr txBox="1"/>
                <p:nvPr/>
              </p:nvSpPr>
              <p:spPr>
                <a:xfrm>
                  <a:off x="6914463" y="5345668"/>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6" name="TextBox 35"/>
                <p:cNvSpPr txBox="1">
                  <a:spLocks noRot="1" noChangeAspect="1" noMove="1" noResize="1" noEditPoints="1" noAdjustHandles="1" noChangeArrowheads="1" noChangeShapeType="1" noTextEdit="1"/>
                </p:cNvSpPr>
                <p:nvPr/>
              </p:nvSpPr>
              <p:spPr>
                <a:xfrm>
                  <a:off x="6914463" y="5345668"/>
                  <a:ext cx="401072" cy="369332"/>
                </a:xfrm>
                <a:prstGeom prst="rect">
                  <a:avLst/>
                </a:prstGeom>
                <a:blipFill rotWithShape="1">
                  <a:blip r:embed="rId14"/>
                  <a:stretch>
                    <a:fillRect l="-4651" r="-37209"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7" name="TextBox 36"/>
                <p:cNvSpPr txBox="1"/>
                <p:nvPr/>
              </p:nvSpPr>
              <p:spPr>
                <a:xfrm>
                  <a:off x="6894391" y="42672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7" name="TextBox 36"/>
                <p:cNvSpPr txBox="1">
                  <a:spLocks noRot="1" noChangeAspect="1" noMove="1" noResize="1" noEditPoints="1" noAdjustHandles="1" noChangeArrowheads="1" noChangeShapeType="1" noTextEdit="1"/>
                </p:cNvSpPr>
                <p:nvPr/>
              </p:nvSpPr>
              <p:spPr>
                <a:xfrm>
                  <a:off x="6894391" y="4267200"/>
                  <a:ext cx="401072" cy="369332"/>
                </a:xfrm>
                <a:prstGeom prst="rect">
                  <a:avLst/>
                </a:prstGeom>
                <a:blipFill rotWithShape="1">
                  <a:blip r:embed="rId15"/>
                  <a:stretch>
                    <a:fillRect l="-4762" r="-40476"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8" name="TextBox 37"/>
                <p:cNvSpPr txBox="1"/>
                <p:nvPr/>
              </p:nvSpPr>
              <p:spPr>
                <a:xfrm>
                  <a:off x="8494591" y="42672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8" name="TextBox 37"/>
                <p:cNvSpPr txBox="1">
                  <a:spLocks noRot="1" noChangeAspect="1" noMove="1" noResize="1" noEditPoints="1" noAdjustHandles="1" noChangeArrowheads="1" noChangeShapeType="1" noTextEdit="1"/>
                </p:cNvSpPr>
                <p:nvPr/>
              </p:nvSpPr>
              <p:spPr>
                <a:xfrm>
                  <a:off x="8494591" y="4267200"/>
                  <a:ext cx="401072" cy="369332"/>
                </a:xfrm>
                <a:prstGeom prst="rect">
                  <a:avLst/>
                </a:prstGeom>
                <a:blipFill rotWithShape="1">
                  <a:blip r:embed="rId16"/>
                  <a:stretch>
                    <a:fillRect l="-7143" r="-38095" b="-581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9" name="TextBox 38"/>
                <p:cNvSpPr txBox="1"/>
                <p:nvPr/>
              </p:nvSpPr>
              <p:spPr>
                <a:xfrm>
                  <a:off x="8438463" y="5334000"/>
                  <a:ext cx="401072"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l-GR" i="1" smtClean="0">
                            <a:latin typeface="Cambria Math"/>
                          </a:rPr>
                          <m:t>𝜙</m:t>
                        </m:r>
                      </m:oMath>
                    </m:oMathPara>
                  </a14:m>
                  <a:endParaRPr lang="en-GB" i="1" dirty="0"/>
                </a:p>
              </p:txBody>
            </p:sp>
          </mc:Choice>
          <mc:Fallback xmlns="">
            <p:sp>
              <p:nvSpPr>
                <p:cNvPr id="39" name="TextBox 38"/>
                <p:cNvSpPr txBox="1">
                  <a:spLocks noRot="1" noChangeAspect="1" noMove="1" noResize="1" noEditPoints="1" noAdjustHandles="1" noChangeArrowheads="1" noChangeShapeType="1" noTextEdit="1"/>
                </p:cNvSpPr>
                <p:nvPr/>
              </p:nvSpPr>
              <p:spPr>
                <a:xfrm>
                  <a:off x="8438463" y="5334000"/>
                  <a:ext cx="401072" cy="369332"/>
                </a:xfrm>
                <a:prstGeom prst="rect">
                  <a:avLst/>
                </a:prstGeom>
                <a:blipFill rotWithShape="1">
                  <a:blip r:embed="rId17"/>
                  <a:stretch>
                    <a:fillRect l="-7143" r="-38095" b="-54545"/>
                  </a:stretch>
                </a:blipFill>
              </p:spPr>
              <p:txBody>
                <a:bodyPr/>
                <a:lstStyle/>
                <a:p>
                  <a:r>
                    <a:rPr lang="en-GB">
                      <a:noFill/>
                    </a:rPr>
                    <a:t> </a:t>
                  </a:r>
                </a:p>
              </p:txBody>
            </p:sp>
          </mc:Fallback>
        </mc:AlternateContent>
      </p:grpSp>
      <p:sp>
        <p:nvSpPr>
          <p:cNvPr id="45" name="TextBox 44"/>
          <p:cNvSpPr txBox="1"/>
          <p:nvPr/>
        </p:nvSpPr>
        <p:spPr>
          <a:xfrm>
            <a:off x="5715000" y="3962756"/>
            <a:ext cx="931665"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Prior II:</a:t>
            </a:r>
            <a:endParaRPr lang="en-GB" dirty="0">
              <a:latin typeface="Malgun Gothic" panose="020B0503020000020004" pitchFamily="34" charset="-127"/>
              <a:ea typeface="Malgun Gothic" panose="020B0503020000020004" pitchFamily="34" charset="-127"/>
            </a:endParaRPr>
          </a:p>
        </p:txBody>
      </p:sp>
      <p:sp>
        <p:nvSpPr>
          <p:cNvPr id="46" name="TextBox 45"/>
          <p:cNvSpPr txBox="1"/>
          <p:nvPr/>
        </p:nvSpPr>
        <p:spPr>
          <a:xfrm>
            <a:off x="5715000" y="2362200"/>
            <a:ext cx="869149" cy="369332"/>
          </a:xfrm>
          <a:prstGeom prst="rect">
            <a:avLst/>
          </a:prstGeom>
          <a:noFill/>
        </p:spPr>
        <p:txBody>
          <a:bodyPr wrap="none" rtlCol="0">
            <a:spAutoFit/>
          </a:bodyPr>
          <a:lstStyle/>
          <a:p>
            <a:r>
              <a:rPr lang="en-US" dirty="0" smtClean="0">
                <a:latin typeface="Malgun Gothic" panose="020B0503020000020004" pitchFamily="34" charset="-127"/>
                <a:ea typeface="Malgun Gothic" panose="020B0503020000020004" pitchFamily="34" charset="-127"/>
              </a:rPr>
              <a:t>Prior I:</a:t>
            </a:r>
            <a:endParaRPr lang="en-GB"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7" name="Rectangle 46"/>
              <p:cNvSpPr/>
              <p:nvPr/>
            </p:nvSpPr>
            <p:spPr>
              <a:xfrm>
                <a:off x="7164556" y="4757448"/>
                <a:ext cx="1853071"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𝑐</m:t>
                          </m:r>
                        </m:e>
                        <m:sub>
                          <m:r>
                            <a:rPr lang="en-US" sz="3200" b="0" i="1" smtClean="0">
                              <a:solidFill>
                                <a:srgbClr val="C00000"/>
                              </a:solidFill>
                              <a:latin typeface="Cambria Math"/>
                              <a:ea typeface="Cambria Math"/>
                            </a:rPr>
                            <m:t>𝐵</m:t>
                          </m:r>
                        </m:sub>
                      </m:sSub>
                      <m:r>
                        <a:rPr lang="en-US" sz="3200" b="0" i="1" smtClean="0">
                          <a:solidFill>
                            <a:schemeClr val="tx1"/>
                          </a:solidFill>
                          <a:latin typeface="Cambria Math"/>
                          <a:ea typeface="Cambria Math"/>
                        </a:rPr>
                        <m:t>&lt;2</m:t>
                      </m:r>
                      <m:sSub>
                        <m:sSubPr>
                          <m:ctrlPr>
                            <a:rPr lang="en-US" sz="3200" b="0" i="1" smtClean="0">
                              <a:solidFill>
                                <a:srgbClr val="C00000"/>
                              </a:solidFill>
                              <a:latin typeface="Cambria Math"/>
                              <a:ea typeface="Cambria Math"/>
                            </a:rPr>
                          </m:ctrlPr>
                        </m:sSubPr>
                        <m:e>
                          <m:r>
                            <a:rPr lang="en-US" sz="3200" b="0" i="1" smtClean="0">
                              <a:solidFill>
                                <a:srgbClr val="C00000"/>
                              </a:solidFill>
                              <a:latin typeface="Cambria Math"/>
                              <a:ea typeface="Cambria Math"/>
                            </a:rPr>
                            <m:t>𝑐</m:t>
                          </m:r>
                        </m:e>
                        <m:sub>
                          <m:r>
                            <a:rPr lang="en-US" sz="3200" b="0" i="1" smtClean="0">
                              <a:solidFill>
                                <a:srgbClr val="C00000"/>
                              </a:solidFill>
                              <a:latin typeface="Cambria Math"/>
                              <a:ea typeface="Cambria Math"/>
                            </a:rPr>
                            <m:t>𝑇</m:t>
                          </m:r>
                        </m:sub>
                      </m:sSub>
                    </m:oMath>
                  </m:oMathPara>
                </a14:m>
                <a:endParaRPr lang="en-GB" sz="3200" dirty="0"/>
              </a:p>
            </p:txBody>
          </p:sp>
        </mc:Choice>
        <mc:Fallback xmlns="">
          <p:sp>
            <p:nvSpPr>
              <p:cNvPr id="47" name="Rectangle 46"/>
              <p:cNvSpPr>
                <a:spLocks noRot="1" noChangeAspect="1" noMove="1" noResize="1" noEditPoints="1" noAdjustHandles="1" noChangeArrowheads="1" noChangeShapeType="1" noTextEdit="1"/>
              </p:cNvSpPr>
              <p:nvPr/>
            </p:nvSpPr>
            <p:spPr>
              <a:xfrm>
                <a:off x="7164556" y="4757448"/>
                <a:ext cx="1853071" cy="584775"/>
              </a:xfrm>
              <a:prstGeom prst="rect">
                <a:avLst/>
              </a:prstGeom>
              <a:blipFill rotWithShape="1">
                <a:blip r:embed="rId18"/>
                <a:stretch>
                  <a:fillRect/>
                </a:stretch>
              </a:blipFill>
            </p:spPr>
            <p:txBody>
              <a:bodyPr/>
              <a:lstStyle/>
              <a:p>
                <a:r>
                  <a:rPr lang="en-GB">
                    <a:noFill/>
                  </a:rPr>
                  <a:t> </a:t>
                </a:r>
              </a:p>
            </p:txBody>
          </p:sp>
        </mc:Fallback>
      </mc:AlternateContent>
      <p:sp>
        <p:nvSpPr>
          <p:cNvPr id="48" name="Rounded Rectangle 47"/>
          <p:cNvSpPr/>
          <p:nvPr/>
        </p:nvSpPr>
        <p:spPr>
          <a:xfrm>
            <a:off x="7227526" y="3088835"/>
            <a:ext cx="1687874" cy="2253387"/>
          </a:xfrm>
          <a:prstGeom prst="roundRect">
            <a:avLst>
              <a:gd name="adj" fmla="val 8581"/>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2" descr="C:\Users\Scott\Dropbox\Current_Projects\Applications\Herchel_Smith_Grade7\1_Cover_Letter\logo.png"/>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49" name="TextBox 48"/>
          <p:cNvSpPr txBox="1"/>
          <p:nvPr/>
        </p:nvSpPr>
        <p:spPr>
          <a:xfrm>
            <a:off x="838200" y="0"/>
            <a:ext cx="3944991" cy="369332"/>
          </a:xfrm>
          <a:prstGeom prst="rect">
            <a:avLst/>
          </a:prstGeom>
          <a:noFill/>
        </p:spPr>
        <p:txBody>
          <a:bodyPr wrap="none" rtlCol="0">
            <a:spAutoFit/>
          </a:bodyPr>
          <a:lstStyle/>
          <a:p>
            <a:pPr algn="l"/>
            <a:r>
              <a:rPr lang="en-GB" sz="1800" dirty="0" smtClean="0">
                <a:solidFill>
                  <a:schemeClr val="bg1"/>
                </a:solidFill>
                <a:latin typeface="Malgun Gothic" panose="020B0503020000020004" pitchFamily="34" charset="-127"/>
                <a:ea typeface="Malgun Gothic" panose="020B0503020000020004" pitchFamily="34" charset="-127"/>
              </a:rPr>
              <a:t>Parameter estimation with positivity</a:t>
            </a:r>
            <a:endParaRPr lang="en-GB" dirty="0">
              <a:solidFill>
                <a:schemeClr val="bg1"/>
              </a:solidFill>
              <a:latin typeface="Malgun Gothic" panose="020B0503020000020004" pitchFamily="34" charset="-127"/>
              <a:ea typeface="Malgun Gothic" panose="020B0503020000020004" pitchFamily="34" charset="-127"/>
            </a:endParaRPr>
          </a:p>
        </p:txBody>
      </p:sp>
      <p:sp>
        <p:nvSpPr>
          <p:cNvPr id="2" name="Rectangle 1"/>
          <p:cNvSpPr/>
          <p:nvPr/>
        </p:nvSpPr>
        <p:spPr>
          <a:xfrm>
            <a:off x="5775878" y="2362200"/>
            <a:ext cx="3596722" cy="3352800"/>
          </a:xfrm>
          <a:prstGeom prst="rect">
            <a:avLst/>
          </a:prstGeom>
          <a:solidFill>
            <a:srgbClr val="FFFFFF">
              <a:alpha val="69804"/>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5449988" y="3505200"/>
            <a:ext cx="3922612" cy="1323439"/>
          </a:xfrm>
          <a:prstGeom prst="rect">
            <a:avLst/>
          </a:prstGeom>
          <a:noFill/>
        </p:spPr>
        <p:txBody>
          <a:bodyPr wrap="square" rtlCol="0">
            <a:spAutoFit/>
          </a:bodyPr>
          <a:lstStyle/>
          <a:p>
            <a:pPr algn="ctr"/>
            <a:r>
              <a:rPr lang="en-US" sz="3200" dirty="0" smtClean="0">
                <a:solidFill>
                  <a:srgbClr val="C00000"/>
                </a:solidFill>
                <a:latin typeface="Malgun Gothic" panose="020B0503020000020004" pitchFamily="34" charset="-127"/>
                <a:ea typeface="Malgun Gothic" panose="020B0503020000020004" pitchFamily="34" charset="-127"/>
              </a:rPr>
              <a:t>Positivity</a:t>
            </a:r>
            <a:r>
              <a:rPr lang="en-US" sz="3200" dirty="0" smtClean="0">
                <a:latin typeface="Malgun Gothic" panose="020B0503020000020004" pitchFamily="34" charset="-127"/>
                <a:ea typeface="Malgun Gothic" panose="020B0503020000020004" pitchFamily="34" charset="-127"/>
              </a:rPr>
              <a:t> </a:t>
            </a:r>
          </a:p>
          <a:p>
            <a:r>
              <a:rPr lang="en-US" sz="2400" dirty="0" smtClean="0">
                <a:latin typeface="Malgun Gothic" panose="020B0503020000020004" pitchFamily="34" charset="-127"/>
                <a:ea typeface="Malgun Gothic" panose="020B0503020000020004" pitchFamily="34" charset="-127"/>
              </a:rPr>
              <a:t> </a:t>
            </a:r>
          </a:p>
          <a:p>
            <a:pPr algn="ctr"/>
            <a:r>
              <a:rPr lang="en-US" sz="2400" b="1" dirty="0" smtClean="0">
                <a:latin typeface="Malgun Gothic" panose="020B0503020000020004" pitchFamily="34" charset="-127"/>
                <a:ea typeface="Malgun Gothic" panose="020B0503020000020004" pitchFamily="34" charset="-127"/>
              </a:rPr>
              <a:t>Data more constraining</a:t>
            </a:r>
            <a:endParaRPr lang="en-GB" sz="2400" b="1" dirty="0">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4" name="TextBox 3"/>
              <p:cNvSpPr txBox="1"/>
              <p:nvPr/>
            </p:nvSpPr>
            <p:spPr>
              <a:xfrm rot="5400000">
                <a:off x="7152038" y="4028765"/>
                <a:ext cx="655949" cy="52322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800" b="0" i="1" smtClean="0">
                          <a:latin typeface="Cambria Math"/>
                        </a:rPr>
                        <m:t>⇒ </m:t>
                      </m:r>
                    </m:oMath>
                  </m:oMathPara>
                </a14:m>
                <a:endParaRPr lang="en-GB" sz="2800" dirty="0"/>
              </a:p>
            </p:txBody>
          </p:sp>
        </mc:Choice>
        <mc:Fallback xmlns="">
          <p:sp>
            <p:nvSpPr>
              <p:cNvPr id="4" name="TextBox 3"/>
              <p:cNvSpPr txBox="1">
                <a:spLocks noRot="1" noChangeAspect="1" noMove="1" noResize="1" noEditPoints="1" noAdjustHandles="1" noChangeArrowheads="1" noChangeShapeType="1" noTextEdit="1"/>
              </p:cNvSpPr>
              <p:nvPr/>
            </p:nvSpPr>
            <p:spPr>
              <a:xfrm rot="5400000">
                <a:off x="7152038" y="4028765"/>
                <a:ext cx="655949" cy="523220"/>
              </a:xfrm>
              <a:prstGeom prst="rect">
                <a:avLst/>
              </a:prstGeom>
              <a:blipFill rotWithShape="1">
                <a:blip r:embed="rId20"/>
                <a:stretch>
                  <a:fillRect/>
                </a:stretch>
              </a:blipFill>
            </p:spPr>
            <p:txBody>
              <a:bodyPr/>
              <a:lstStyle/>
              <a:p>
                <a:r>
                  <a:rPr lang="en-GB">
                    <a:noFill/>
                  </a:rPr>
                  <a:t> </a:t>
                </a:r>
              </a:p>
            </p:txBody>
          </p:sp>
        </mc:Fallback>
      </mc:AlternateContent>
      <p:sp>
        <p:nvSpPr>
          <p:cNvPr id="51" name="Rectangle 50"/>
          <p:cNvSpPr/>
          <p:nvPr/>
        </p:nvSpPr>
        <p:spPr>
          <a:xfrm>
            <a:off x="4416874" y="2355752"/>
            <a:ext cx="4572000" cy="1569660"/>
          </a:xfrm>
          <a:prstGeom prst="rect">
            <a:avLst/>
          </a:prstGeom>
        </p:spPr>
        <p:txBody>
          <a:bodyPr>
            <a:spAutoFit/>
          </a:bodyPr>
          <a:lstStyle/>
          <a:p>
            <a:r>
              <a:rPr lang="en-GB" sz="2400" dirty="0" smtClean="0">
                <a:latin typeface="Malgun Gothic" panose="020B0503020000020004" pitchFamily="34" charset="-127"/>
                <a:ea typeface="Malgun Gothic" panose="020B0503020000020004" pitchFamily="34" charset="-127"/>
              </a:rPr>
              <a:t>CMB 	</a:t>
            </a:r>
            <a:endParaRPr lang="en-GB"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BAO  	 </a:t>
            </a:r>
          </a:p>
          <a:p>
            <a:r>
              <a:rPr lang="en-GB" sz="2400" dirty="0" smtClean="0">
                <a:latin typeface="Malgun Gothic" panose="020B0503020000020004" pitchFamily="34" charset="-127"/>
                <a:ea typeface="Malgun Gothic" panose="020B0503020000020004" pitchFamily="34" charset="-127"/>
              </a:rPr>
              <a:t>RSD 	</a:t>
            </a:r>
            <a:endParaRPr lang="en-US" sz="2400" dirty="0">
              <a:latin typeface="Malgun Gothic" panose="020B0503020000020004" pitchFamily="34" charset="-127"/>
              <a:ea typeface="Malgun Gothic" panose="020B0503020000020004" pitchFamily="34" charset="-127"/>
            </a:endParaRPr>
          </a:p>
          <a:p>
            <a:r>
              <a:rPr lang="en-GB" sz="2400" dirty="0" smtClean="0">
                <a:latin typeface="Malgun Gothic" panose="020B0503020000020004" pitchFamily="34" charset="-127"/>
                <a:ea typeface="Malgun Gothic" panose="020B0503020000020004" pitchFamily="34" charset="-127"/>
              </a:rPr>
              <a:t>Matter</a:t>
            </a:r>
            <a:endParaRPr lang="en-GB" sz="2400" dirty="0">
              <a:latin typeface="Malgun Gothic" panose="020B0503020000020004" pitchFamily="34" charset="-127"/>
              <a:ea typeface="Malgun Gothic" panose="020B0503020000020004" pitchFamily="34" charset="-127"/>
            </a:endParaRPr>
          </a:p>
        </p:txBody>
      </p:sp>
      <p:sp>
        <p:nvSpPr>
          <p:cNvPr id="52" name="Rectangle 51"/>
          <p:cNvSpPr/>
          <p:nvPr/>
        </p:nvSpPr>
        <p:spPr>
          <a:xfrm>
            <a:off x="4410694" y="2288588"/>
            <a:ext cx="1039294" cy="163682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2938450" y="1905000"/>
            <a:ext cx="5383550" cy="33786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14385534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summ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428601"/>
            <a:ext cx="4829398" cy="3219599"/>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Summary</a:t>
            </a:r>
            <a:endParaRPr lang="en-GB" dirty="0"/>
          </a:p>
        </p:txBody>
      </p:sp>
      <p:sp>
        <p:nvSpPr>
          <p:cNvPr id="5" name="Rectangle 4"/>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85337743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lnSpcReduction="10000"/>
          </a:bodyPr>
          <a:lstStyle/>
          <a:p>
            <a:r>
              <a:rPr lang="en-US" dirty="0" smtClean="0"/>
              <a:t>Summary</a:t>
            </a:r>
            <a:endParaRPr lang="en-GB" dirty="0"/>
          </a:p>
        </p:txBody>
      </p:sp>
      <p:cxnSp>
        <p:nvCxnSpPr>
          <p:cNvPr id="35" name="Straight Connector 34">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pic>
        <p:nvPicPr>
          <p:cNvPr id="36" name="Picture 2" descr="C:\Users\Scott\Dropbox\Current_Projects\Applications\Herchel_Smith_Grade7\1_Cover_Letter\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3101974" y="1981200"/>
            <a:ext cx="2155826" cy="1447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2" name="Group 41"/>
          <p:cNvGrpSpPr/>
          <p:nvPr/>
        </p:nvGrpSpPr>
        <p:grpSpPr>
          <a:xfrm>
            <a:off x="439508" y="411521"/>
            <a:ext cx="2240715" cy="1977298"/>
            <a:chOff x="381000" y="1177713"/>
            <a:chExt cx="2164023" cy="2092456"/>
          </a:xfrm>
        </p:grpSpPr>
        <p:pic>
          <p:nvPicPr>
            <p:cNvPr id="43" name="Picture 42" descr="https://upload.wikimedia.org/wikipedia/commons/thumb/7/75/Mandelstam.svg/298px-Mandelstam.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43"/>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8" name="Rectangle 47"/>
          <p:cNvSpPr/>
          <p:nvPr/>
        </p:nvSpPr>
        <p:spPr>
          <a:xfrm>
            <a:off x="2003832" y="1178598"/>
            <a:ext cx="3253968" cy="523220"/>
          </a:xfrm>
          <a:prstGeom prst="rect">
            <a:avLst/>
          </a:prstGeom>
        </p:spPr>
        <p:txBody>
          <a:bodyPr wrap="none">
            <a:spAutoFit/>
          </a:bodyPr>
          <a:lstStyle/>
          <a:p>
            <a:r>
              <a:rPr lang="en-US" sz="2800" dirty="0" smtClean="0">
                <a:solidFill>
                  <a:schemeClr val="bg1">
                    <a:lumMod val="50000"/>
                  </a:schemeClr>
                </a:solidFill>
              </a:rPr>
              <a:t>Unitary, causal, local</a:t>
            </a:r>
            <a:endParaRPr lang="en-GB" sz="2800" dirty="0">
              <a:solidFill>
                <a:schemeClr val="bg1">
                  <a:lumMod val="50000"/>
                </a:schemeClr>
              </a:solidFill>
            </a:endParaRPr>
          </a:p>
        </p:txBody>
      </p:sp>
      <mc:AlternateContent xmlns:mc="http://schemas.openxmlformats.org/markup-compatibility/2006" xmlns:a14="http://schemas.microsoft.com/office/drawing/2010/main">
        <mc:Choice Requires="a14">
          <p:sp>
            <p:nvSpPr>
              <p:cNvPr id="49" name="Rectangle 48"/>
              <p:cNvSpPr/>
              <p:nvPr/>
            </p:nvSpPr>
            <p:spPr>
              <a:xfrm>
                <a:off x="4410469" y="1752600"/>
                <a:ext cx="2826928" cy="523220"/>
              </a:xfrm>
              <a:prstGeom prst="rect">
                <a:avLst/>
              </a:prstGeom>
            </p:spPr>
            <p:txBody>
              <a:bodyPr wrap="none">
                <a:spAutoFit/>
              </a:bodyPr>
              <a:lstStyle/>
              <a:p>
                <a14:m>
                  <m:oMath xmlns:m="http://schemas.openxmlformats.org/officeDocument/2006/math">
                    <m:sSub>
                      <m:sSubPr>
                        <m:ctrlPr>
                          <a:rPr lang="en-US" sz="2800" i="1" smtClean="0">
                            <a:solidFill>
                              <a:schemeClr val="accent2">
                                <a:lumMod val="50000"/>
                              </a:schemeClr>
                            </a:solidFill>
                            <a:latin typeface="Cambria Math"/>
                          </a:rPr>
                        </m:ctrlPr>
                      </m:sSubPr>
                      <m:e>
                        <m:r>
                          <a:rPr lang="en-US" sz="2800" i="1">
                            <a:solidFill>
                              <a:schemeClr val="accent2">
                                <a:lumMod val="50000"/>
                              </a:schemeClr>
                            </a:solidFill>
                            <a:latin typeface="Cambria Math"/>
                          </a:rPr>
                          <m:t>𝑐</m:t>
                        </m:r>
                      </m:e>
                      <m:sub>
                        <m:r>
                          <a:rPr lang="en-US" sz="2800" b="0" i="1" smtClean="0">
                            <a:solidFill>
                              <a:schemeClr val="accent2">
                                <a:lumMod val="50000"/>
                              </a:schemeClr>
                            </a:solidFill>
                            <a:latin typeface="Cambria Math"/>
                          </a:rPr>
                          <m:t>𝑠𝑠</m:t>
                        </m:r>
                      </m:sub>
                    </m:sSub>
                    <m:r>
                      <a:rPr lang="en-US" sz="2800" b="0" i="1" smtClean="0">
                        <a:latin typeface="Cambria Math"/>
                      </a:rPr>
                      <m:t>&gt;0 </m:t>
                    </m:r>
                  </m:oMath>
                </a14:m>
                <a:r>
                  <a:rPr lang="en-GB" sz="2800" dirty="0" smtClean="0"/>
                  <a:t> , </a:t>
                </a:r>
                <a14:m>
                  <m:oMath xmlns:m="http://schemas.openxmlformats.org/officeDocument/2006/math">
                    <m:sSub>
                      <m:sSubPr>
                        <m:ctrlPr>
                          <a:rPr lang="en-US" sz="2800" i="1">
                            <a:solidFill>
                              <a:schemeClr val="accent2">
                                <a:lumMod val="50000"/>
                              </a:schemeClr>
                            </a:solidFill>
                            <a:latin typeface="Cambria Math"/>
                          </a:rPr>
                        </m:ctrlPr>
                      </m:sSubPr>
                      <m:e>
                        <m:r>
                          <a:rPr lang="en-US" sz="2800" i="1">
                            <a:solidFill>
                              <a:schemeClr val="accent2">
                                <a:lumMod val="50000"/>
                              </a:schemeClr>
                            </a:solidFill>
                            <a:latin typeface="Cambria Math"/>
                          </a:rPr>
                          <m:t>𝑐</m:t>
                        </m:r>
                      </m:e>
                      <m:sub>
                        <m:r>
                          <a:rPr lang="en-US" sz="2800" i="1">
                            <a:solidFill>
                              <a:schemeClr val="accent2">
                                <a:lumMod val="50000"/>
                              </a:schemeClr>
                            </a:solidFill>
                            <a:latin typeface="Cambria Math"/>
                          </a:rPr>
                          <m:t>𝑠𝑠</m:t>
                        </m:r>
                        <m:r>
                          <a:rPr lang="en-US" sz="2800" b="0" i="1" smtClean="0">
                            <a:solidFill>
                              <a:schemeClr val="accent2">
                                <a:lumMod val="50000"/>
                              </a:schemeClr>
                            </a:solidFill>
                            <a:latin typeface="Cambria Math"/>
                          </a:rPr>
                          <m:t>𝑡</m:t>
                        </m:r>
                      </m:sub>
                    </m:sSub>
                    <m:r>
                      <a:rPr lang="en-US" sz="2800" i="1" smtClean="0">
                        <a:latin typeface="Cambria Math"/>
                      </a:rPr>
                      <m:t>≳</m:t>
                    </m:r>
                    <m:r>
                      <a:rPr lang="en-US" sz="2800" b="0" i="1" smtClean="0">
                        <a:latin typeface="Cambria Math"/>
                      </a:rPr>
                      <m:t>0</m:t>
                    </m:r>
                  </m:oMath>
                </a14:m>
                <a:endParaRPr lang="en-GB" sz="2800" dirty="0">
                  <a:solidFill>
                    <a:srgbClr val="C00000"/>
                  </a:solidFill>
                </a:endParaRPr>
              </a:p>
            </p:txBody>
          </p:sp>
        </mc:Choice>
        <mc:Fallback xmlns="">
          <p:sp>
            <p:nvSpPr>
              <p:cNvPr id="49" name="Rectangle 48"/>
              <p:cNvSpPr>
                <a:spLocks noRot="1" noChangeAspect="1" noMove="1" noResize="1" noEditPoints="1" noAdjustHandles="1" noChangeArrowheads="1" noChangeShapeType="1" noTextEdit="1"/>
              </p:cNvSpPr>
              <p:nvPr/>
            </p:nvSpPr>
            <p:spPr>
              <a:xfrm>
                <a:off x="4410469" y="1752600"/>
                <a:ext cx="2826928" cy="523220"/>
              </a:xfrm>
              <a:prstGeom prst="rect">
                <a:avLst/>
              </a:prstGeom>
              <a:blipFill rotWithShape="1">
                <a:blip r:embed="rId4"/>
                <a:stretch>
                  <a:fillRect t="-10588" b="-3294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1" name="TextBox 50"/>
              <p:cNvSpPr txBox="1"/>
              <p:nvPr/>
            </p:nvSpPr>
            <p:spPr>
              <a:xfrm>
                <a:off x="381000" y="391482"/>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51" name="TextBox 50"/>
              <p:cNvSpPr txBox="1">
                <a:spLocks noRot="1" noChangeAspect="1" noMove="1" noResize="1" noEditPoints="1" noAdjustHandles="1" noChangeArrowheads="1" noChangeShapeType="1" noTextEdit="1"/>
              </p:cNvSpPr>
              <p:nvPr/>
            </p:nvSpPr>
            <p:spPr>
              <a:xfrm>
                <a:off x="381000" y="391482"/>
                <a:ext cx="432618" cy="46166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2" name="TextBox 51"/>
              <p:cNvSpPr txBox="1"/>
              <p:nvPr/>
            </p:nvSpPr>
            <p:spPr>
              <a:xfrm>
                <a:off x="381282" y="1915483"/>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52" name="TextBox 51"/>
              <p:cNvSpPr txBox="1">
                <a:spLocks noRot="1" noChangeAspect="1" noMove="1" noResize="1" noEditPoints="1" noAdjustHandles="1" noChangeArrowheads="1" noChangeShapeType="1" noTextEdit="1"/>
              </p:cNvSpPr>
              <p:nvPr/>
            </p:nvSpPr>
            <p:spPr>
              <a:xfrm>
                <a:off x="381282" y="1915483"/>
                <a:ext cx="432618" cy="4616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3" name="TextBox 52"/>
              <p:cNvSpPr txBox="1"/>
              <p:nvPr/>
            </p:nvSpPr>
            <p:spPr>
              <a:xfrm>
                <a:off x="2286282" y="391483"/>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53" name="TextBox 52"/>
              <p:cNvSpPr txBox="1">
                <a:spLocks noRot="1" noChangeAspect="1" noMove="1" noResize="1" noEditPoints="1" noAdjustHandles="1" noChangeArrowheads="1" noChangeShapeType="1" noTextEdit="1"/>
              </p:cNvSpPr>
              <p:nvPr/>
            </p:nvSpPr>
            <p:spPr>
              <a:xfrm>
                <a:off x="2286282" y="391483"/>
                <a:ext cx="432618"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4" name="TextBox 53"/>
              <p:cNvSpPr txBox="1"/>
              <p:nvPr/>
            </p:nvSpPr>
            <p:spPr>
              <a:xfrm>
                <a:off x="2286564" y="191548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54" name="TextBox 53"/>
              <p:cNvSpPr txBox="1">
                <a:spLocks noRot="1" noChangeAspect="1" noMove="1" noResize="1" noEditPoints="1" noAdjustHandles="1" noChangeArrowheads="1" noChangeShapeType="1" noTextEdit="1"/>
              </p:cNvSpPr>
              <p:nvPr/>
            </p:nvSpPr>
            <p:spPr>
              <a:xfrm>
                <a:off x="2286564" y="1915484"/>
                <a:ext cx="432618" cy="461665"/>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5" name="TextBox 54"/>
              <p:cNvSpPr txBox="1"/>
              <p:nvPr/>
            </p:nvSpPr>
            <p:spPr>
              <a:xfrm>
                <a:off x="2688414" y="381000"/>
                <a:ext cx="6150786" cy="95692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800" b="0" i="1" smtClean="0">
                              <a:latin typeface="Cambria Math"/>
                            </a:rPr>
                          </m:ctrlPr>
                        </m:sSubPr>
                        <m:e>
                          <m:r>
                            <a:rPr lang="en-US" sz="2800" b="0" i="1" smtClean="0">
                              <a:latin typeface="Cambria Math"/>
                            </a:rPr>
                            <m:t>𝐴</m:t>
                          </m:r>
                        </m:e>
                        <m:sub>
                          <m:r>
                            <a:rPr lang="en-US" sz="2800" b="0" i="1" smtClean="0">
                              <a:latin typeface="Cambria Math"/>
                            </a:rPr>
                            <m:t>𝐸𝐹𝑇</m:t>
                          </m:r>
                        </m:sub>
                      </m:sSub>
                      <m:d>
                        <m:dPr>
                          <m:ctrlPr>
                            <a:rPr lang="en-US" sz="2800" b="0" i="1" smtClean="0">
                              <a:latin typeface="Cambria Math"/>
                            </a:rPr>
                          </m:ctrlPr>
                        </m:dPr>
                        <m:e>
                          <m:r>
                            <a:rPr lang="en-US" sz="2800" b="0" i="1" smtClean="0">
                              <a:latin typeface="Cambria Math"/>
                            </a:rPr>
                            <m:t>𝑠</m:t>
                          </m:r>
                        </m:e>
                      </m:d>
                      <m:r>
                        <a:rPr lang="en-US" sz="2800" b="0" i="1" smtClean="0">
                          <a:latin typeface="Cambria Math"/>
                        </a:rPr>
                        <m:t>=</m:t>
                      </m:r>
                      <m:sSub>
                        <m:sSubPr>
                          <m:ctrlPr>
                            <a:rPr lang="en-US" sz="2800" b="0" i="1" smtClean="0">
                              <a:latin typeface="Cambria Math"/>
                            </a:rPr>
                          </m:ctrlPr>
                        </m:sSubPr>
                        <m:e>
                          <m:r>
                            <a:rPr lang="en-US" sz="2800" b="0" i="1" smtClean="0">
                              <a:latin typeface="Cambria Math"/>
                            </a:rPr>
                            <m:t>𝑐</m:t>
                          </m:r>
                        </m:e>
                        <m:sub>
                          <m:r>
                            <a:rPr lang="en-US" sz="2800" b="0" i="1" smtClean="0">
                              <a:latin typeface="Cambria Math"/>
                            </a:rPr>
                            <m:t>0</m:t>
                          </m:r>
                        </m:sub>
                      </m:sSub>
                      <m:r>
                        <a:rPr lang="en-US" sz="2800" b="0" i="1" smtClean="0">
                          <a:latin typeface="Cambria Math"/>
                        </a:rPr>
                        <m:t>+</m:t>
                      </m:r>
                      <m:sSub>
                        <m:sSubPr>
                          <m:ctrlPr>
                            <a:rPr lang="en-US" sz="2800" b="0" i="1" smtClean="0">
                              <a:solidFill>
                                <a:schemeClr val="tx2">
                                  <a:lumMod val="50000"/>
                                </a:schemeClr>
                              </a:solidFill>
                              <a:latin typeface="Cambria Math"/>
                            </a:rPr>
                          </m:ctrlPr>
                        </m:sSubPr>
                        <m:e>
                          <m:r>
                            <a:rPr lang="en-US" sz="2800" b="0" i="1" smtClean="0">
                              <a:solidFill>
                                <a:schemeClr val="tx2">
                                  <a:lumMod val="50000"/>
                                </a:schemeClr>
                              </a:solidFill>
                              <a:latin typeface="Cambria Math"/>
                            </a:rPr>
                            <m:t>𝑐</m:t>
                          </m:r>
                        </m:e>
                        <m:sub>
                          <m:r>
                            <a:rPr lang="en-US" sz="2800" b="0" i="1" smtClean="0">
                              <a:solidFill>
                                <a:schemeClr val="tx2">
                                  <a:lumMod val="50000"/>
                                </a:schemeClr>
                              </a:solidFill>
                              <a:latin typeface="Cambria Math"/>
                            </a:rPr>
                            <m:t>𝑠𝑠</m:t>
                          </m:r>
                        </m:sub>
                      </m:sSub>
                      <m:f>
                        <m:fPr>
                          <m:ctrlPr>
                            <a:rPr lang="en-US" sz="2800" b="0" i="1" smtClean="0">
                              <a:latin typeface="Cambria Math"/>
                            </a:rPr>
                          </m:ctrlPr>
                        </m:fPr>
                        <m:num>
                          <m:sSup>
                            <m:sSupPr>
                              <m:ctrlPr>
                                <a:rPr lang="en-US" sz="2800" b="0" i="1" smtClean="0">
                                  <a:latin typeface="Cambria Math"/>
                                </a:rPr>
                              </m:ctrlPr>
                            </m:sSupPr>
                            <m:e>
                              <m:r>
                                <a:rPr lang="en-US" sz="2800" b="0" i="1" smtClean="0">
                                  <a:latin typeface="Cambria Math"/>
                                </a:rPr>
                                <m:t>𝑠</m:t>
                              </m:r>
                            </m:e>
                            <m:sup>
                              <m:r>
                                <a:rPr lang="en-US" sz="2800" b="0" i="1" smtClean="0">
                                  <a:latin typeface="Cambria Math"/>
                                </a:rPr>
                                <m:t>2</m:t>
                              </m:r>
                            </m:sup>
                          </m:sSup>
                        </m:num>
                        <m:den>
                          <m:sSup>
                            <m:sSupPr>
                              <m:ctrlPr>
                                <a:rPr lang="en-US" sz="2800" b="0" i="1" smtClean="0">
                                  <a:latin typeface="Cambria Math"/>
                                </a:rPr>
                              </m:ctrlPr>
                            </m:sSupPr>
                            <m:e>
                              <m:r>
                                <a:rPr lang="en-US" sz="2800" b="0" i="1" smtClean="0">
                                  <a:latin typeface="Cambria Math"/>
                                </a:rPr>
                                <m:t>𝑀</m:t>
                              </m:r>
                            </m:e>
                            <m:sup>
                              <m:r>
                                <a:rPr lang="en-US" sz="2800" b="0" i="1" smtClean="0">
                                  <a:latin typeface="Cambria Math"/>
                                </a:rPr>
                                <m:t>4</m:t>
                              </m:r>
                            </m:sup>
                          </m:sSup>
                        </m:den>
                      </m:f>
                      <m:r>
                        <a:rPr lang="en-US" sz="2800" b="0" i="1" smtClean="0">
                          <a:latin typeface="Cambria Math"/>
                        </a:rPr>
                        <m:t>+</m:t>
                      </m:r>
                      <m:sSub>
                        <m:sSubPr>
                          <m:ctrlPr>
                            <a:rPr lang="en-US" sz="2800" b="0" i="1" smtClean="0">
                              <a:solidFill>
                                <a:schemeClr val="accent2">
                                  <a:lumMod val="50000"/>
                                </a:schemeClr>
                              </a:solidFill>
                              <a:latin typeface="Cambria Math"/>
                            </a:rPr>
                          </m:ctrlPr>
                        </m:sSubPr>
                        <m:e>
                          <m:r>
                            <a:rPr lang="en-US" sz="2800" b="0" i="1" smtClean="0">
                              <a:solidFill>
                                <a:schemeClr val="accent2">
                                  <a:lumMod val="50000"/>
                                </a:schemeClr>
                              </a:solidFill>
                              <a:latin typeface="Cambria Math"/>
                            </a:rPr>
                            <m:t>𝑐</m:t>
                          </m:r>
                        </m:e>
                        <m:sub>
                          <m:r>
                            <a:rPr lang="en-US" sz="2800" b="0" i="1" smtClean="0">
                              <a:solidFill>
                                <a:schemeClr val="accent2">
                                  <a:lumMod val="50000"/>
                                </a:schemeClr>
                              </a:solidFill>
                              <a:latin typeface="Cambria Math"/>
                            </a:rPr>
                            <m:t>𝑠𝑠𝑡</m:t>
                          </m:r>
                        </m:sub>
                      </m:sSub>
                      <m:f>
                        <m:fPr>
                          <m:ctrlPr>
                            <a:rPr lang="en-US" sz="2800" i="1">
                              <a:latin typeface="Cambria Math"/>
                            </a:rPr>
                          </m:ctrlPr>
                        </m:fPr>
                        <m:num>
                          <m:sSup>
                            <m:sSupPr>
                              <m:ctrlPr>
                                <a:rPr lang="en-US" sz="2800" b="0" i="1" smtClean="0">
                                  <a:latin typeface="Cambria Math"/>
                                </a:rPr>
                              </m:ctrlPr>
                            </m:sSupPr>
                            <m:e>
                              <m:r>
                                <a:rPr lang="en-US" sz="2800" i="1">
                                  <a:latin typeface="Cambria Math"/>
                                </a:rPr>
                                <m:t>𝑠</m:t>
                              </m:r>
                            </m:e>
                            <m:sup>
                              <m:r>
                                <a:rPr lang="en-US" sz="2800" b="0" i="1" smtClean="0">
                                  <a:latin typeface="Cambria Math"/>
                                </a:rPr>
                                <m:t>2</m:t>
                              </m:r>
                            </m:sup>
                          </m:sSup>
                          <m:r>
                            <a:rPr lang="en-US" sz="2800" b="0" i="1" smtClean="0">
                              <a:latin typeface="Cambria Math"/>
                            </a:rPr>
                            <m:t>𝑡</m:t>
                          </m:r>
                        </m:num>
                        <m:den>
                          <m:sSup>
                            <m:sSupPr>
                              <m:ctrlPr>
                                <a:rPr lang="en-US" sz="2800" b="0" i="1" smtClean="0">
                                  <a:latin typeface="Cambria Math"/>
                                </a:rPr>
                              </m:ctrlPr>
                            </m:sSupPr>
                            <m:e>
                              <m:r>
                                <a:rPr lang="en-US" sz="2800" b="0" i="1" smtClean="0">
                                  <a:latin typeface="Cambria Math"/>
                                </a:rPr>
                                <m:t>𝑀</m:t>
                              </m:r>
                            </m:e>
                            <m:sup>
                              <m:r>
                                <a:rPr lang="en-US" sz="2800" b="0" i="1" smtClean="0">
                                  <a:latin typeface="Cambria Math"/>
                                </a:rPr>
                                <m:t>6</m:t>
                              </m:r>
                            </m:sup>
                          </m:sSup>
                        </m:den>
                      </m:f>
                      <m:r>
                        <a:rPr lang="en-US" sz="2800" b="0" i="1" smtClean="0">
                          <a:latin typeface="Cambria Math"/>
                        </a:rPr>
                        <m:t>+…</m:t>
                      </m:r>
                    </m:oMath>
                  </m:oMathPara>
                </a14:m>
                <a:endParaRPr lang="en-GB" sz="2800" dirty="0"/>
              </a:p>
            </p:txBody>
          </p:sp>
        </mc:Choice>
        <mc:Fallback xmlns="">
          <p:sp>
            <p:nvSpPr>
              <p:cNvPr id="55" name="TextBox 54"/>
              <p:cNvSpPr txBox="1">
                <a:spLocks noRot="1" noChangeAspect="1" noMove="1" noResize="1" noEditPoints="1" noAdjustHandles="1" noChangeArrowheads="1" noChangeShapeType="1" noTextEdit="1"/>
              </p:cNvSpPr>
              <p:nvPr/>
            </p:nvSpPr>
            <p:spPr>
              <a:xfrm>
                <a:off x="2688414" y="381000"/>
                <a:ext cx="6150786" cy="956929"/>
              </a:xfrm>
              <a:prstGeom prst="rect">
                <a:avLst/>
              </a:prstGeom>
              <a:blipFill rotWithShape="1">
                <a:blip r:embed="rId12"/>
                <a:stretch>
                  <a:fillRect/>
                </a:stretch>
              </a:blipFill>
            </p:spPr>
            <p:txBody>
              <a:bodyPr/>
              <a:lstStyle/>
              <a:p>
                <a:r>
                  <a:rPr lang="en-GB">
                    <a:noFill/>
                  </a:rPr>
                  <a:t> </a:t>
                </a:r>
              </a:p>
            </p:txBody>
          </p:sp>
        </mc:Fallback>
      </mc:AlternateContent>
      <p:sp>
        <p:nvSpPr>
          <p:cNvPr id="31" name="Rounded Rectangle 30"/>
          <p:cNvSpPr/>
          <p:nvPr/>
        </p:nvSpPr>
        <p:spPr>
          <a:xfrm>
            <a:off x="4179887" y="1752600"/>
            <a:ext cx="3420635" cy="560019"/>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72218966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lnSpcReduction="10000"/>
          </a:bodyPr>
          <a:lstStyle/>
          <a:p>
            <a:r>
              <a:rPr lang="en-US" dirty="0" smtClean="0"/>
              <a:t>Summary</a:t>
            </a:r>
            <a:endParaRPr lang="en-GB" dirty="0"/>
          </a:p>
        </p:txBody>
      </p:sp>
      <p:pic>
        <p:nvPicPr>
          <p:cNvPr id="30" name="Picture 6" descr="C:\Users\Scott\Dropbox\Conferences_and_Seminars\2019\Groningen_Seminar_11Apr\Talk\pos_plot_p123.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425" b="10348"/>
          <a:stretch/>
        </p:blipFill>
        <p:spPr bwMode="auto">
          <a:xfrm>
            <a:off x="762000" y="2252133"/>
            <a:ext cx="3903672" cy="3996267"/>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Connector 34">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pic>
        <p:nvPicPr>
          <p:cNvPr id="36" name="Picture 2" descr="C:\Users\Scott\Dropbox\Current_Projects\Applications\Herchel_Smith_Grade7\1_Cover_Letter\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3101974" y="1981200"/>
            <a:ext cx="2155826" cy="1447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2" name="Group 41"/>
          <p:cNvGrpSpPr/>
          <p:nvPr/>
        </p:nvGrpSpPr>
        <p:grpSpPr>
          <a:xfrm>
            <a:off x="439508" y="411521"/>
            <a:ext cx="2240715" cy="1977298"/>
            <a:chOff x="381000" y="1177713"/>
            <a:chExt cx="2164023" cy="2092456"/>
          </a:xfrm>
        </p:grpSpPr>
        <p:pic>
          <p:nvPicPr>
            <p:cNvPr id="43" name="Picture 42" descr="https://upload.wikimedia.org/wikipedia/commons/thumb/7/75/Mandelstam.svg/298px-Mandelstam.sv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43"/>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51" name="TextBox 50"/>
              <p:cNvSpPr txBox="1"/>
              <p:nvPr/>
            </p:nvSpPr>
            <p:spPr>
              <a:xfrm>
                <a:off x="381000" y="391482"/>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51" name="TextBox 50"/>
              <p:cNvSpPr txBox="1">
                <a:spLocks noRot="1" noChangeAspect="1" noMove="1" noResize="1" noEditPoints="1" noAdjustHandles="1" noChangeArrowheads="1" noChangeShapeType="1" noTextEdit="1"/>
              </p:cNvSpPr>
              <p:nvPr/>
            </p:nvSpPr>
            <p:spPr>
              <a:xfrm>
                <a:off x="381000" y="391482"/>
                <a:ext cx="432618" cy="46166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2" name="TextBox 51"/>
              <p:cNvSpPr txBox="1"/>
              <p:nvPr/>
            </p:nvSpPr>
            <p:spPr>
              <a:xfrm>
                <a:off x="381282" y="1915483"/>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52" name="TextBox 51"/>
              <p:cNvSpPr txBox="1">
                <a:spLocks noRot="1" noChangeAspect="1" noMove="1" noResize="1" noEditPoints="1" noAdjustHandles="1" noChangeArrowheads="1" noChangeShapeType="1" noTextEdit="1"/>
              </p:cNvSpPr>
              <p:nvPr/>
            </p:nvSpPr>
            <p:spPr>
              <a:xfrm>
                <a:off x="381282" y="1915483"/>
                <a:ext cx="432618" cy="4616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3" name="TextBox 52"/>
              <p:cNvSpPr txBox="1"/>
              <p:nvPr/>
            </p:nvSpPr>
            <p:spPr>
              <a:xfrm>
                <a:off x="2286282" y="391483"/>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53" name="TextBox 52"/>
              <p:cNvSpPr txBox="1">
                <a:spLocks noRot="1" noChangeAspect="1" noMove="1" noResize="1" noEditPoints="1" noAdjustHandles="1" noChangeArrowheads="1" noChangeShapeType="1" noTextEdit="1"/>
              </p:cNvSpPr>
              <p:nvPr/>
            </p:nvSpPr>
            <p:spPr>
              <a:xfrm>
                <a:off x="2286282" y="391483"/>
                <a:ext cx="432618"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4" name="TextBox 53"/>
              <p:cNvSpPr txBox="1"/>
              <p:nvPr/>
            </p:nvSpPr>
            <p:spPr>
              <a:xfrm>
                <a:off x="2286564" y="191548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54" name="TextBox 53"/>
              <p:cNvSpPr txBox="1">
                <a:spLocks noRot="1" noChangeAspect="1" noMove="1" noResize="1" noEditPoints="1" noAdjustHandles="1" noChangeArrowheads="1" noChangeShapeType="1" noTextEdit="1"/>
              </p:cNvSpPr>
              <p:nvPr/>
            </p:nvSpPr>
            <p:spPr>
              <a:xfrm>
                <a:off x="2286564" y="1915484"/>
                <a:ext cx="432618" cy="461665"/>
              </a:xfrm>
              <a:prstGeom prst="rect">
                <a:avLst/>
              </a:prstGeom>
              <a:blipFill rotWithShape="1">
                <a:blip r:embed="rId11"/>
                <a:stretch>
                  <a:fillRect/>
                </a:stretch>
              </a:blipFill>
            </p:spPr>
            <p:txBody>
              <a:bodyPr/>
              <a:lstStyle/>
              <a:p>
                <a:r>
                  <a:rPr lang="en-GB">
                    <a:noFill/>
                  </a:rPr>
                  <a:t> </a:t>
                </a:r>
              </a:p>
            </p:txBody>
          </p:sp>
        </mc:Fallback>
      </mc:AlternateContent>
      <p:sp>
        <p:nvSpPr>
          <p:cNvPr id="58" name="TextBox 57"/>
          <p:cNvSpPr txBox="1"/>
          <p:nvPr/>
        </p:nvSpPr>
        <p:spPr>
          <a:xfrm>
            <a:off x="2568855" y="2743200"/>
            <a:ext cx="1884298"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Dark Energy</a:t>
            </a:r>
            <a:endParaRPr lang="en-GB" sz="2400" dirty="0">
              <a:latin typeface="Malgun Gothic" panose="020B0503020000020004" pitchFamily="34" charset="-127"/>
              <a:ea typeface="Malgun Gothic" panose="020B0503020000020004" pitchFamily="34" charset="-127"/>
            </a:endParaRPr>
          </a:p>
        </p:txBody>
      </p:sp>
      <p:cxnSp>
        <p:nvCxnSpPr>
          <p:cNvPr id="40" name="Straight Connector 39"/>
          <p:cNvCxnSpPr/>
          <p:nvPr/>
        </p:nvCxnSpPr>
        <p:spPr>
          <a:xfrm>
            <a:off x="-609600" y="2438400"/>
            <a:ext cx="105156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2631072" y="3124200"/>
            <a:ext cx="1712328" cy="430887"/>
          </a:xfrm>
          <a:prstGeom prst="rect">
            <a:avLst/>
          </a:prstGeom>
        </p:spPr>
        <p:txBody>
          <a:bodyPr wrap="none">
            <a:spAutoFit/>
          </a:bodyPr>
          <a:lstStyle/>
          <a:p>
            <a:r>
              <a:rPr lang="en-GB" sz="2200" dirty="0" smtClean="0">
                <a:solidFill>
                  <a:schemeClr val="tx1">
                    <a:lumMod val="50000"/>
                    <a:lumOff val="50000"/>
                  </a:schemeClr>
                </a:solidFill>
              </a:rPr>
              <a:t>[1904.05874]</a:t>
            </a:r>
            <a:endParaRPr lang="en-GB" sz="2200" dirty="0">
              <a:solidFill>
                <a:schemeClr val="tx1">
                  <a:lumMod val="50000"/>
                  <a:lumOff val="50000"/>
                </a:schemeClr>
              </a:solidFill>
            </a:endParaRPr>
          </a:p>
        </p:txBody>
      </p:sp>
      <p:sp>
        <p:nvSpPr>
          <p:cNvPr id="29" name="Rectangle 28"/>
          <p:cNvSpPr/>
          <p:nvPr/>
        </p:nvSpPr>
        <p:spPr>
          <a:xfrm>
            <a:off x="2003832" y="1178598"/>
            <a:ext cx="3253968" cy="523220"/>
          </a:xfrm>
          <a:prstGeom prst="rect">
            <a:avLst/>
          </a:prstGeom>
        </p:spPr>
        <p:txBody>
          <a:bodyPr wrap="none">
            <a:spAutoFit/>
          </a:bodyPr>
          <a:lstStyle/>
          <a:p>
            <a:r>
              <a:rPr lang="en-US" sz="2800" dirty="0" smtClean="0">
                <a:solidFill>
                  <a:schemeClr val="bg1">
                    <a:lumMod val="50000"/>
                  </a:schemeClr>
                </a:solidFill>
              </a:rPr>
              <a:t>Unitary, causal, local</a:t>
            </a:r>
            <a:endParaRPr lang="en-GB" sz="2800" dirty="0">
              <a:solidFill>
                <a:schemeClr val="bg1">
                  <a:lumMod val="50000"/>
                </a:schemeClr>
              </a:solidFill>
            </a:endParaRPr>
          </a:p>
        </p:txBody>
      </p:sp>
      <mc:AlternateContent xmlns:mc="http://schemas.openxmlformats.org/markup-compatibility/2006" xmlns:a14="http://schemas.microsoft.com/office/drawing/2010/main">
        <mc:Choice Requires="a14">
          <p:sp>
            <p:nvSpPr>
              <p:cNvPr id="32" name="Rectangle 31"/>
              <p:cNvSpPr/>
              <p:nvPr/>
            </p:nvSpPr>
            <p:spPr>
              <a:xfrm>
                <a:off x="4410469" y="1752600"/>
                <a:ext cx="2826928" cy="523220"/>
              </a:xfrm>
              <a:prstGeom prst="rect">
                <a:avLst/>
              </a:prstGeom>
            </p:spPr>
            <p:txBody>
              <a:bodyPr wrap="none">
                <a:spAutoFit/>
              </a:bodyPr>
              <a:lstStyle/>
              <a:p>
                <a14:m>
                  <m:oMath xmlns:m="http://schemas.openxmlformats.org/officeDocument/2006/math">
                    <m:sSub>
                      <m:sSubPr>
                        <m:ctrlPr>
                          <a:rPr lang="en-US" sz="2800" i="1" smtClean="0">
                            <a:solidFill>
                              <a:schemeClr val="accent2">
                                <a:lumMod val="50000"/>
                              </a:schemeClr>
                            </a:solidFill>
                            <a:latin typeface="Cambria Math"/>
                          </a:rPr>
                        </m:ctrlPr>
                      </m:sSubPr>
                      <m:e>
                        <m:r>
                          <a:rPr lang="en-US" sz="2800" i="1">
                            <a:solidFill>
                              <a:schemeClr val="accent2">
                                <a:lumMod val="50000"/>
                              </a:schemeClr>
                            </a:solidFill>
                            <a:latin typeface="Cambria Math"/>
                          </a:rPr>
                          <m:t>𝑐</m:t>
                        </m:r>
                      </m:e>
                      <m:sub>
                        <m:r>
                          <a:rPr lang="en-US" sz="2800" b="0" i="1" smtClean="0">
                            <a:solidFill>
                              <a:schemeClr val="accent2">
                                <a:lumMod val="50000"/>
                              </a:schemeClr>
                            </a:solidFill>
                            <a:latin typeface="Cambria Math"/>
                          </a:rPr>
                          <m:t>𝑠𝑠</m:t>
                        </m:r>
                      </m:sub>
                    </m:sSub>
                    <m:r>
                      <a:rPr lang="en-US" sz="2800" b="0" i="1" smtClean="0">
                        <a:latin typeface="Cambria Math"/>
                      </a:rPr>
                      <m:t>&gt;0 </m:t>
                    </m:r>
                  </m:oMath>
                </a14:m>
                <a:r>
                  <a:rPr lang="en-GB" sz="2800" dirty="0" smtClean="0"/>
                  <a:t> , </a:t>
                </a:r>
                <a14:m>
                  <m:oMath xmlns:m="http://schemas.openxmlformats.org/officeDocument/2006/math">
                    <m:sSub>
                      <m:sSubPr>
                        <m:ctrlPr>
                          <a:rPr lang="en-US" sz="2800" i="1">
                            <a:solidFill>
                              <a:schemeClr val="accent2">
                                <a:lumMod val="50000"/>
                              </a:schemeClr>
                            </a:solidFill>
                            <a:latin typeface="Cambria Math"/>
                          </a:rPr>
                        </m:ctrlPr>
                      </m:sSubPr>
                      <m:e>
                        <m:r>
                          <a:rPr lang="en-US" sz="2800" i="1">
                            <a:solidFill>
                              <a:schemeClr val="accent2">
                                <a:lumMod val="50000"/>
                              </a:schemeClr>
                            </a:solidFill>
                            <a:latin typeface="Cambria Math"/>
                          </a:rPr>
                          <m:t>𝑐</m:t>
                        </m:r>
                      </m:e>
                      <m:sub>
                        <m:r>
                          <a:rPr lang="en-US" sz="2800" i="1">
                            <a:solidFill>
                              <a:schemeClr val="accent2">
                                <a:lumMod val="50000"/>
                              </a:schemeClr>
                            </a:solidFill>
                            <a:latin typeface="Cambria Math"/>
                          </a:rPr>
                          <m:t>𝑠𝑠</m:t>
                        </m:r>
                        <m:r>
                          <a:rPr lang="en-US" sz="2800" b="0" i="1" smtClean="0">
                            <a:solidFill>
                              <a:schemeClr val="accent2">
                                <a:lumMod val="50000"/>
                              </a:schemeClr>
                            </a:solidFill>
                            <a:latin typeface="Cambria Math"/>
                          </a:rPr>
                          <m:t>𝑡</m:t>
                        </m:r>
                      </m:sub>
                    </m:sSub>
                    <m:r>
                      <a:rPr lang="en-US" sz="2800" i="1" smtClean="0">
                        <a:latin typeface="Cambria Math"/>
                      </a:rPr>
                      <m:t>≳</m:t>
                    </m:r>
                    <m:r>
                      <a:rPr lang="en-US" sz="2800" b="0" i="1" smtClean="0">
                        <a:latin typeface="Cambria Math"/>
                      </a:rPr>
                      <m:t>0</m:t>
                    </m:r>
                  </m:oMath>
                </a14:m>
                <a:endParaRPr lang="en-GB" sz="2800" dirty="0">
                  <a:solidFill>
                    <a:srgbClr val="C00000"/>
                  </a:solidFill>
                </a:endParaRPr>
              </a:p>
            </p:txBody>
          </p:sp>
        </mc:Choice>
        <mc:Fallback xmlns="">
          <p:sp>
            <p:nvSpPr>
              <p:cNvPr id="32" name="Rectangle 31"/>
              <p:cNvSpPr>
                <a:spLocks noRot="1" noChangeAspect="1" noMove="1" noResize="1" noEditPoints="1" noAdjustHandles="1" noChangeArrowheads="1" noChangeShapeType="1" noTextEdit="1"/>
              </p:cNvSpPr>
              <p:nvPr/>
            </p:nvSpPr>
            <p:spPr>
              <a:xfrm>
                <a:off x="4410469" y="1752600"/>
                <a:ext cx="2826928" cy="523220"/>
              </a:xfrm>
              <a:prstGeom prst="rect">
                <a:avLst/>
              </a:prstGeom>
              <a:blipFill rotWithShape="1">
                <a:blip r:embed="rId12"/>
                <a:stretch>
                  <a:fillRect t="-10588" b="-3294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2688414" y="381000"/>
                <a:ext cx="6150786" cy="95692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800" b="0" i="1" smtClean="0">
                              <a:latin typeface="Cambria Math"/>
                            </a:rPr>
                          </m:ctrlPr>
                        </m:sSubPr>
                        <m:e>
                          <m:r>
                            <a:rPr lang="en-US" sz="2800" b="0" i="1" smtClean="0">
                              <a:latin typeface="Cambria Math"/>
                            </a:rPr>
                            <m:t>𝐴</m:t>
                          </m:r>
                        </m:e>
                        <m:sub>
                          <m:r>
                            <a:rPr lang="en-US" sz="2800" b="0" i="1" smtClean="0">
                              <a:latin typeface="Cambria Math"/>
                            </a:rPr>
                            <m:t>𝐸𝐹𝑇</m:t>
                          </m:r>
                        </m:sub>
                      </m:sSub>
                      <m:d>
                        <m:dPr>
                          <m:ctrlPr>
                            <a:rPr lang="en-US" sz="2800" b="0" i="1" smtClean="0">
                              <a:latin typeface="Cambria Math"/>
                            </a:rPr>
                          </m:ctrlPr>
                        </m:dPr>
                        <m:e>
                          <m:r>
                            <a:rPr lang="en-US" sz="2800" b="0" i="1" smtClean="0">
                              <a:latin typeface="Cambria Math"/>
                            </a:rPr>
                            <m:t>𝑠</m:t>
                          </m:r>
                        </m:e>
                      </m:d>
                      <m:r>
                        <a:rPr lang="en-US" sz="2800" b="0" i="1" smtClean="0">
                          <a:latin typeface="Cambria Math"/>
                        </a:rPr>
                        <m:t>=</m:t>
                      </m:r>
                      <m:sSub>
                        <m:sSubPr>
                          <m:ctrlPr>
                            <a:rPr lang="en-US" sz="2800" b="0" i="1" smtClean="0">
                              <a:latin typeface="Cambria Math"/>
                            </a:rPr>
                          </m:ctrlPr>
                        </m:sSubPr>
                        <m:e>
                          <m:r>
                            <a:rPr lang="en-US" sz="2800" b="0" i="1" smtClean="0">
                              <a:latin typeface="Cambria Math"/>
                            </a:rPr>
                            <m:t>𝑐</m:t>
                          </m:r>
                        </m:e>
                        <m:sub>
                          <m:r>
                            <a:rPr lang="en-US" sz="2800" b="0" i="1" smtClean="0">
                              <a:latin typeface="Cambria Math"/>
                            </a:rPr>
                            <m:t>0</m:t>
                          </m:r>
                        </m:sub>
                      </m:sSub>
                      <m:r>
                        <a:rPr lang="en-US" sz="2800" b="0" i="1" smtClean="0">
                          <a:latin typeface="Cambria Math"/>
                        </a:rPr>
                        <m:t>+</m:t>
                      </m:r>
                      <m:sSub>
                        <m:sSubPr>
                          <m:ctrlPr>
                            <a:rPr lang="en-US" sz="2800" b="0" i="1" smtClean="0">
                              <a:solidFill>
                                <a:schemeClr val="tx2">
                                  <a:lumMod val="50000"/>
                                </a:schemeClr>
                              </a:solidFill>
                              <a:latin typeface="Cambria Math"/>
                            </a:rPr>
                          </m:ctrlPr>
                        </m:sSubPr>
                        <m:e>
                          <m:r>
                            <a:rPr lang="en-US" sz="2800" b="0" i="1" smtClean="0">
                              <a:solidFill>
                                <a:schemeClr val="tx2">
                                  <a:lumMod val="50000"/>
                                </a:schemeClr>
                              </a:solidFill>
                              <a:latin typeface="Cambria Math"/>
                            </a:rPr>
                            <m:t>𝑐</m:t>
                          </m:r>
                        </m:e>
                        <m:sub>
                          <m:r>
                            <a:rPr lang="en-US" sz="2800" b="0" i="1" smtClean="0">
                              <a:solidFill>
                                <a:schemeClr val="tx2">
                                  <a:lumMod val="50000"/>
                                </a:schemeClr>
                              </a:solidFill>
                              <a:latin typeface="Cambria Math"/>
                            </a:rPr>
                            <m:t>𝑠𝑠</m:t>
                          </m:r>
                        </m:sub>
                      </m:sSub>
                      <m:f>
                        <m:fPr>
                          <m:ctrlPr>
                            <a:rPr lang="en-US" sz="2800" b="0" i="1" smtClean="0">
                              <a:latin typeface="Cambria Math"/>
                            </a:rPr>
                          </m:ctrlPr>
                        </m:fPr>
                        <m:num>
                          <m:sSup>
                            <m:sSupPr>
                              <m:ctrlPr>
                                <a:rPr lang="en-US" sz="2800" b="0" i="1" smtClean="0">
                                  <a:latin typeface="Cambria Math"/>
                                </a:rPr>
                              </m:ctrlPr>
                            </m:sSupPr>
                            <m:e>
                              <m:r>
                                <a:rPr lang="en-US" sz="2800" b="0" i="1" smtClean="0">
                                  <a:latin typeface="Cambria Math"/>
                                </a:rPr>
                                <m:t>𝑠</m:t>
                              </m:r>
                            </m:e>
                            <m:sup>
                              <m:r>
                                <a:rPr lang="en-US" sz="2800" b="0" i="1" smtClean="0">
                                  <a:latin typeface="Cambria Math"/>
                                </a:rPr>
                                <m:t>2</m:t>
                              </m:r>
                            </m:sup>
                          </m:sSup>
                        </m:num>
                        <m:den>
                          <m:sSup>
                            <m:sSupPr>
                              <m:ctrlPr>
                                <a:rPr lang="en-US" sz="2800" b="0" i="1" smtClean="0">
                                  <a:latin typeface="Cambria Math"/>
                                </a:rPr>
                              </m:ctrlPr>
                            </m:sSupPr>
                            <m:e>
                              <m:r>
                                <a:rPr lang="en-US" sz="2800" b="0" i="1" smtClean="0">
                                  <a:latin typeface="Cambria Math"/>
                                </a:rPr>
                                <m:t>𝑀</m:t>
                              </m:r>
                            </m:e>
                            <m:sup>
                              <m:r>
                                <a:rPr lang="en-US" sz="2800" b="0" i="1" smtClean="0">
                                  <a:latin typeface="Cambria Math"/>
                                </a:rPr>
                                <m:t>4</m:t>
                              </m:r>
                            </m:sup>
                          </m:sSup>
                        </m:den>
                      </m:f>
                      <m:r>
                        <a:rPr lang="en-US" sz="2800" b="0" i="1" smtClean="0">
                          <a:latin typeface="Cambria Math"/>
                        </a:rPr>
                        <m:t>+</m:t>
                      </m:r>
                      <m:sSub>
                        <m:sSubPr>
                          <m:ctrlPr>
                            <a:rPr lang="en-US" sz="2800" b="0" i="1" smtClean="0">
                              <a:solidFill>
                                <a:schemeClr val="accent2">
                                  <a:lumMod val="50000"/>
                                </a:schemeClr>
                              </a:solidFill>
                              <a:latin typeface="Cambria Math"/>
                            </a:rPr>
                          </m:ctrlPr>
                        </m:sSubPr>
                        <m:e>
                          <m:r>
                            <a:rPr lang="en-US" sz="2800" b="0" i="1" smtClean="0">
                              <a:solidFill>
                                <a:schemeClr val="accent2">
                                  <a:lumMod val="50000"/>
                                </a:schemeClr>
                              </a:solidFill>
                              <a:latin typeface="Cambria Math"/>
                            </a:rPr>
                            <m:t>𝑐</m:t>
                          </m:r>
                        </m:e>
                        <m:sub>
                          <m:r>
                            <a:rPr lang="en-US" sz="2800" b="0" i="1" smtClean="0">
                              <a:solidFill>
                                <a:schemeClr val="accent2">
                                  <a:lumMod val="50000"/>
                                </a:schemeClr>
                              </a:solidFill>
                              <a:latin typeface="Cambria Math"/>
                            </a:rPr>
                            <m:t>𝑠𝑠𝑡</m:t>
                          </m:r>
                        </m:sub>
                      </m:sSub>
                      <m:f>
                        <m:fPr>
                          <m:ctrlPr>
                            <a:rPr lang="en-US" sz="2800" i="1">
                              <a:latin typeface="Cambria Math"/>
                            </a:rPr>
                          </m:ctrlPr>
                        </m:fPr>
                        <m:num>
                          <m:sSup>
                            <m:sSupPr>
                              <m:ctrlPr>
                                <a:rPr lang="en-US" sz="2800" b="0" i="1" smtClean="0">
                                  <a:latin typeface="Cambria Math"/>
                                </a:rPr>
                              </m:ctrlPr>
                            </m:sSupPr>
                            <m:e>
                              <m:r>
                                <a:rPr lang="en-US" sz="2800" i="1">
                                  <a:latin typeface="Cambria Math"/>
                                </a:rPr>
                                <m:t>𝑠</m:t>
                              </m:r>
                            </m:e>
                            <m:sup>
                              <m:r>
                                <a:rPr lang="en-US" sz="2800" b="0" i="1" smtClean="0">
                                  <a:latin typeface="Cambria Math"/>
                                </a:rPr>
                                <m:t>2</m:t>
                              </m:r>
                            </m:sup>
                          </m:sSup>
                          <m:r>
                            <a:rPr lang="en-US" sz="2800" b="0" i="1" smtClean="0">
                              <a:latin typeface="Cambria Math"/>
                            </a:rPr>
                            <m:t>𝑡</m:t>
                          </m:r>
                        </m:num>
                        <m:den>
                          <m:sSup>
                            <m:sSupPr>
                              <m:ctrlPr>
                                <a:rPr lang="en-US" sz="2800" b="0" i="1" smtClean="0">
                                  <a:latin typeface="Cambria Math"/>
                                </a:rPr>
                              </m:ctrlPr>
                            </m:sSupPr>
                            <m:e>
                              <m:r>
                                <a:rPr lang="en-US" sz="2800" b="0" i="1" smtClean="0">
                                  <a:latin typeface="Cambria Math"/>
                                </a:rPr>
                                <m:t>𝑀</m:t>
                              </m:r>
                            </m:e>
                            <m:sup>
                              <m:r>
                                <a:rPr lang="en-US" sz="2800" b="0" i="1" smtClean="0">
                                  <a:latin typeface="Cambria Math"/>
                                </a:rPr>
                                <m:t>6</m:t>
                              </m:r>
                            </m:sup>
                          </m:sSup>
                        </m:den>
                      </m:f>
                      <m:r>
                        <a:rPr lang="en-US" sz="2800" b="0" i="1" smtClean="0">
                          <a:latin typeface="Cambria Math"/>
                        </a:rPr>
                        <m:t>+…</m:t>
                      </m:r>
                    </m:oMath>
                  </m:oMathPara>
                </a14:m>
                <a:endParaRPr lang="en-GB" sz="2800" dirty="0"/>
              </a:p>
            </p:txBody>
          </p:sp>
        </mc:Choice>
        <mc:Fallback xmlns="">
          <p:sp>
            <p:nvSpPr>
              <p:cNvPr id="33" name="TextBox 32"/>
              <p:cNvSpPr txBox="1">
                <a:spLocks noRot="1" noChangeAspect="1" noMove="1" noResize="1" noEditPoints="1" noAdjustHandles="1" noChangeArrowheads="1" noChangeShapeType="1" noTextEdit="1"/>
              </p:cNvSpPr>
              <p:nvPr/>
            </p:nvSpPr>
            <p:spPr>
              <a:xfrm>
                <a:off x="2688414" y="381000"/>
                <a:ext cx="6150786" cy="956929"/>
              </a:xfrm>
              <a:prstGeom prst="rect">
                <a:avLst/>
              </a:prstGeom>
              <a:blipFill rotWithShape="1">
                <a:blip r:embed="rId13"/>
                <a:stretch>
                  <a:fillRect/>
                </a:stretch>
              </a:blipFill>
            </p:spPr>
            <p:txBody>
              <a:bodyPr/>
              <a:lstStyle/>
              <a:p>
                <a:r>
                  <a:rPr lang="en-GB">
                    <a:noFill/>
                  </a:rPr>
                  <a:t> </a:t>
                </a:r>
              </a:p>
            </p:txBody>
          </p:sp>
        </mc:Fallback>
      </mc:AlternateContent>
      <p:sp>
        <p:nvSpPr>
          <p:cNvPr id="34" name="Rounded Rectangle 33"/>
          <p:cNvSpPr/>
          <p:nvPr/>
        </p:nvSpPr>
        <p:spPr>
          <a:xfrm>
            <a:off x="4179887" y="1752600"/>
            <a:ext cx="3420635" cy="560019"/>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235266412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lnSpcReduction="10000"/>
          </a:bodyPr>
          <a:lstStyle/>
          <a:p>
            <a:r>
              <a:rPr lang="en-US" dirty="0" smtClean="0"/>
              <a:t>Summary</a:t>
            </a:r>
            <a:endParaRPr lang="en-GB" dirty="0"/>
          </a:p>
        </p:txBody>
      </p:sp>
      <p:pic>
        <p:nvPicPr>
          <p:cNvPr id="30" name="Picture 6" descr="C:\Users\Scott\Dropbox\Conferences_and_Seminars\2019\Groningen_Seminar_11Apr\Talk\pos_plot_p123.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425" b="10348"/>
          <a:stretch/>
        </p:blipFill>
        <p:spPr bwMode="auto">
          <a:xfrm>
            <a:off x="762000" y="2252133"/>
            <a:ext cx="3903672" cy="3996267"/>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Connector 34">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pic>
        <p:nvPicPr>
          <p:cNvPr id="36" name="Picture 2" descr="C:\Users\Scott\Dropbox\Current_Projects\Applications\Herchel_Smith_Grade7\1_Cover_Letter\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3101974" y="1981200"/>
            <a:ext cx="2155826" cy="1447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2" name="Group 41"/>
          <p:cNvGrpSpPr/>
          <p:nvPr/>
        </p:nvGrpSpPr>
        <p:grpSpPr>
          <a:xfrm>
            <a:off x="439508" y="411521"/>
            <a:ext cx="2240715" cy="1977298"/>
            <a:chOff x="381000" y="1177713"/>
            <a:chExt cx="2164023" cy="2092456"/>
          </a:xfrm>
        </p:grpSpPr>
        <p:pic>
          <p:nvPicPr>
            <p:cNvPr id="43" name="Picture 42" descr="https://upload.wikimedia.org/wikipedia/commons/thumb/7/75/Mandelstam.svg/298px-Mandelstam.sv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307751"/>
              <a:ext cx="2164023" cy="1917121"/>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43"/>
            <p:cNvSpPr/>
            <p:nvPr/>
          </p:nvSpPr>
          <p:spPr>
            <a:xfrm>
              <a:off x="381000"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381000" y="2732021"/>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2213642" y="1177713"/>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2213642" y="2771482"/>
              <a:ext cx="304800" cy="4986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51" name="TextBox 50"/>
              <p:cNvSpPr txBox="1"/>
              <p:nvPr/>
            </p:nvSpPr>
            <p:spPr>
              <a:xfrm>
                <a:off x="381000" y="391482"/>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51" name="TextBox 50"/>
              <p:cNvSpPr txBox="1">
                <a:spLocks noRot="1" noChangeAspect="1" noMove="1" noResize="1" noEditPoints="1" noAdjustHandles="1" noChangeArrowheads="1" noChangeShapeType="1" noTextEdit="1"/>
              </p:cNvSpPr>
              <p:nvPr/>
            </p:nvSpPr>
            <p:spPr>
              <a:xfrm>
                <a:off x="381000" y="391482"/>
                <a:ext cx="432618" cy="461665"/>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2" name="TextBox 51"/>
              <p:cNvSpPr txBox="1"/>
              <p:nvPr/>
            </p:nvSpPr>
            <p:spPr>
              <a:xfrm>
                <a:off x="381282" y="1915483"/>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52" name="TextBox 51"/>
              <p:cNvSpPr txBox="1">
                <a:spLocks noRot="1" noChangeAspect="1" noMove="1" noResize="1" noEditPoints="1" noAdjustHandles="1" noChangeArrowheads="1" noChangeShapeType="1" noTextEdit="1"/>
              </p:cNvSpPr>
              <p:nvPr/>
            </p:nvSpPr>
            <p:spPr>
              <a:xfrm>
                <a:off x="381282" y="1915483"/>
                <a:ext cx="432618" cy="4616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3" name="TextBox 52"/>
              <p:cNvSpPr txBox="1"/>
              <p:nvPr/>
            </p:nvSpPr>
            <p:spPr>
              <a:xfrm>
                <a:off x="2286282" y="391483"/>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tx2">
                              <a:lumMod val="50000"/>
                            </a:schemeClr>
                          </a:solidFill>
                          <a:latin typeface="Cambria Math"/>
                        </a:rPr>
                        <m:t>𝑎</m:t>
                      </m:r>
                    </m:oMath>
                  </m:oMathPara>
                </a14:m>
                <a:endParaRPr lang="en-GB" sz="2400" dirty="0">
                  <a:solidFill>
                    <a:schemeClr val="tx2">
                      <a:lumMod val="50000"/>
                    </a:schemeClr>
                  </a:solidFill>
                </a:endParaRPr>
              </a:p>
            </p:txBody>
          </p:sp>
        </mc:Choice>
        <mc:Fallback xmlns="">
          <p:sp>
            <p:nvSpPr>
              <p:cNvPr id="53" name="TextBox 52"/>
              <p:cNvSpPr txBox="1">
                <a:spLocks noRot="1" noChangeAspect="1" noMove="1" noResize="1" noEditPoints="1" noAdjustHandles="1" noChangeArrowheads="1" noChangeShapeType="1" noTextEdit="1"/>
              </p:cNvSpPr>
              <p:nvPr/>
            </p:nvSpPr>
            <p:spPr>
              <a:xfrm>
                <a:off x="2286282" y="391483"/>
                <a:ext cx="432618" cy="461665"/>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4" name="TextBox 53"/>
              <p:cNvSpPr txBox="1"/>
              <p:nvPr/>
            </p:nvSpPr>
            <p:spPr>
              <a:xfrm>
                <a:off x="2286564" y="1915484"/>
                <a:ext cx="432618"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accent3">
                              <a:lumMod val="50000"/>
                            </a:schemeClr>
                          </a:solidFill>
                          <a:latin typeface="Cambria Math"/>
                        </a:rPr>
                        <m:t>𝑏</m:t>
                      </m:r>
                    </m:oMath>
                  </m:oMathPara>
                </a14:m>
                <a:endParaRPr lang="en-GB" sz="2400" dirty="0">
                  <a:solidFill>
                    <a:schemeClr val="accent3">
                      <a:lumMod val="50000"/>
                    </a:schemeClr>
                  </a:solidFill>
                </a:endParaRPr>
              </a:p>
            </p:txBody>
          </p:sp>
        </mc:Choice>
        <mc:Fallback xmlns="">
          <p:sp>
            <p:nvSpPr>
              <p:cNvPr id="54" name="TextBox 53"/>
              <p:cNvSpPr txBox="1">
                <a:spLocks noRot="1" noChangeAspect="1" noMove="1" noResize="1" noEditPoints="1" noAdjustHandles="1" noChangeArrowheads="1" noChangeShapeType="1" noTextEdit="1"/>
              </p:cNvSpPr>
              <p:nvPr/>
            </p:nvSpPr>
            <p:spPr>
              <a:xfrm>
                <a:off x="2286564" y="1915484"/>
                <a:ext cx="432618" cy="461665"/>
              </a:xfrm>
              <a:prstGeom prst="rect">
                <a:avLst/>
              </a:prstGeom>
              <a:blipFill rotWithShape="1">
                <a:blip r:embed="rId11"/>
                <a:stretch>
                  <a:fillRect/>
                </a:stretch>
              </a:blipFill>
            </p:spPr>
            <p:txBody>
              <a:bodyPr/>
              <a:lstStyle/>
              <a:p>
                <a:r>
                  <a:rPr lang="en-GB">
                    <a:noFill/>
                  </a:rPr>
                  <a:t> </a:t>
                </a:r>
              </a:p>
            </p:txBody>
          </p:sp>
        </mc:Fallback>
      </mc:AlternateContent>
      <p:sp>
        <p:nvSpPr>
          <p:cNvPr id="58" name="TextBox 57"/>
          <p:cNvSpPr txBox="1"/>
          <p:nvPr/>
        </p:nvSpPr>
        <p:spPr>
          <a:xfrm>
            <a:off x="2568855" y="2743200"/>
            <a:ext cx="1884298"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Dark Energy</a:t>
            </a:r>
            <a:endParaRPr lang="en-GB" sz="2400" dirty="0">
              <a:latin typeface="Malgun Gothic" panose="020B0503020000020004" pitchFamily="34" charset="-127"/>
              <a:ea typeface="Malgun Gothic" panose="020B0503020000020004" pitchFamily="34" charset="-127"/>
            </a:endParaRPr>
          </a:p>
        </p:txBody>
      </p:sp>
      <p:cxnSp>
        <p:nvCxnSpPr>
          <p:cNvPr id="4" name="Straight Connector 3"/>
          <p:cNvCxnSpPr/>
          <p:nvPr/>
        </p:nvCxnSpPr>
        <p:spPr>
          <a:xfrm flipH="1" flipV="1">
            <a:off x="4544818" y="2438400"/>
            <a:ext cx="103382" cy="373380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609600" y="2438400"/>
            <a:ext cx="105156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4666544" y="2738735"/>
            <a:ext cx="1353256"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Up next:</a:t>
            </a:r>
            <a:endParaRPr lang="en-GB" sz="2400" dirty="0">
              <a:latin typeface="Malgun Gothic" panose="020B0503020000020004" pitchFamily="34" charset="-127"/>
              <a:ea typeface="Malgun Gothic" panose="020B0503020000020004" pitchFamily="34" charset="-127"/>
            </a:endParaRPr>
          </a:p>
        </p:txBody>
      </p:sp>
      <p:sp>
        <p:nvSpPr>
          <p:cNvPr id="5" name="Rectangle 4"/>
          <p:cNvSpPr/>
          <p:nvPr/>
        </p:nvSpPr>
        <p:spPr>
          <a:xfrm>
            <a:off x="2631072" y="3124200"/>
            <a:ext cx="1712328" cy="430887"/>
          </a:xfrm>
          <a:prstGeom prst="rect">
            <a:avLst/>
          </a:prstGeom>
        </p:spPr>
        <p:txBody>
          <a:bodyPr wrap="none">
            <a:spAutoFit/>
          </a:bodyPr>
          <a:lstStyle/>
          <a:p>
            <a:r>
              <a:rPr lang="en-GB" sz="2200" dirty="0" smtClean="0">
                <a:solidFill>
                  <a:schemeClr val="tx1">
                    <a:lumMod val="50000"/>
                    <a:lumOff val="50000"/>
                  </a:schemeClr>
                </a:solidFill>
              </a:rPr>
              <a:t>[1904.05874]</a:t>
            </a:r>
            <a:endParaRPr lang="en-GB" sz="2200" dirty="0">
              <a:solidFill>
                <a:schemeClr val="tx1">
                  <a:lumMod val="50000"/>
                  <a:lumOff val="50000"/>
                </a:schemeClr>
              </a:solidFill>
            </a:endParaRPr>
          </a:p>
        </p:txBody>
      </p:sp>
      <p:sp>
        <p:nvSpPr>
          <p:cNvPr id="8" name="TextBox 7"/>
          <p:cNvSpPr txBox="1"/>
          <p:nvPr/>
        </p:nvSpPr>
        <p:spPr>
          <a:xfrm>
            <a:off x="4876800" y="4338935"/>
            <a:ext cx="1322798"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Inflation</a:t>
            </a:r>
            <a:endParaRPr lang="en-GB" sz="2400" dirty="0">
              <a:latin typeface="Malgun Gothic" panose="020B0503020000020004" pitchFamily="34" charset="-127"/>
              <a:ea typeface="Malgun Gothic" panose="020B0503020000020004" pitchFamily="34" charset="-127"/>
            </a:endParaRPr>
          </a:p>
        </p:txBody>
      </p:sp>
      <p:sp>
        <p:nvSpPr>
          <p:cNvPr id="37" name="TextBox 36"/>
          <p:cNvSpPr txBox="1"/>
          <p:nvPr/>
        </p:nvSpPr>
        <p:spPr>
          <a:xfrm>
            <a:off x="4879792" y="5177135"/>
            <a:ext cx="3575979"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Beyond Standard Model</a:t>
            </a:r>
            <a:endParaRPr lang="en-GB" sz="2400" dirty="0">
              <a:latin typeface="Malgun Gothic" panose="020B0503020000020004" pitchFamily="34" charset="-127"/>
              <a:ea typeface="Malgun Gothic" panose="020B0503020000020004" pitchFamily="34" charset="-127"/>
            </a:endParaRPr>
          </a:p>
        </p:txBody>
      </p:sp>
      <p:sp>
        <p:nvSpPr>
          <p:cNvPr id="38" name="TextBox 37"/>
          <p:cNvSpPr txBox="1"/>
          <p:nvPr/>
        </p:nvSpPr>
        <p:spPr>
          <a:xfrm>
            <a:off x="4879792" y="3500735"/>
            <a:ext cx="4015971"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Improved positivity bounds</a:t>
            </a:r>
            <a:endParaRPr lang="en-GB" sz="2400" dirty="0">
              <a:latin typeface="Malgun Gothic" panose="020B0503020000020004" pitchFamily="34" charset="-127"/>
              <a:ea typeface="Malgun Gothic" panose="020B0503020000020004" pitchFamily="34" charset="-127"/>
            </a:endParaRPr>
          </a:p>
        </p:txBody>
      </p:sp>
      <p:sp>
        <p:nvSpPr>
          <p:cNvPr id="39" name="Rectangle 38"/>
          <p:cNvSpPr/>
          <p:nvPr/>
        </p:nvSpPr>
        <p:spPr>
          <a:xfrm>
            <a:off x="2003832" y="1178598"/>
            <a:ext cx="3253968" cy="523220"/>
          </a:xfrm>
          <a:prstGeom prst="rect">
            <a:avLst/>
          </a:prstGeom>
        </p:spPr>
        <p:txBody>
          <a:bodyPr wrap="none">
            <a:spAutoFit/>
          </a:bodyPr>
          <a:lstStyle/>
          <a:p>
            <a:r>
              <a:rPr lang="en-US" sz="2800" dirty="0" smtClean="0">
                <a:solidFill>
                  <a:schemeClr val="bg1">
                    <a:lumMod val="50000"/>
                  </a:schemeClr>
                </a:solidFill>
              </a:rPr>
              <a:t>Unitary, causal, local</a:t>
            </a:r>
            <a:endParaRPr lang="en-GB" sz="2800" dirty="0">
              <a:solidFill>
                <a:schemeClr val="bg1">
                  <a:lumMod val="50000"/>
                </a:schemeClr>
              </a:solidFill>
            </a:endParaRPr>
          </a:p>
        </p:txBody>
      </p:sp>
      <mc:AlternateContent xmlns:mc="http://schemas.openxmlformats.org/markup-compatibility/2006" xmlns:a14="http://schemas.microsoft.com/office/drawing/2010/main">
        <mc:Choice Requires="a14">
          <p:sp>
            <p:nvSpPr>
              <p:cNvPr id="50" name="Rectangle 49"/>
              <p:cNvSpPr/>
              <p:nvPr/>
            </p:nvSpPr>
            <p:spPr>
              <a:xfrm>
                <a:off x="4410469" y="1752600"/>
                <a:ext cx="2826928" cy="523220"/>
              </a:xfrm>
              <a:prstGeom prst="rect">
                <a:avLst/>
              </a:prstGeom>
            </p:spPr>
            <p:txBody>
              <a:bodyPr wrap="none">
                <a:spAutoFit/>
              </a:bodyPr>
              <a:lstStyle/>
              <a:p>
                <a14:m>
                  <m:oMath xmlns:m="http://schemas.openxmlformats.org/officeDocument/2006/math">
                    <m:sSub>
                      <m:sSubPr>
                        <m:ctrlPr>
                          <a:rPr lang="en-US" sz="2800" i="1" smtClean="0">
                            <a:solidFill>
                              <a:schemeClr val="accent2">
                                <a:lumMod val="50000"/>
                              </a:schemeClr>
                            </a:solidFill>
                            <a:latin typeface="Cambria Math"/>
                          </a:rPr>
                        </m:ctrlPr>
                      </m:sSubPr>
                      <m:e>
                        <m:r>
                          <a:rPr lang="en-US" sz="2800" i="1">
                            <a:solidFill>
                              <a:schemeClr val="accent2">
                                <a:lumMod val="50000"/>
                              </a:schemeClr>
                            </a:solidFill>
                            <a:latin typeface="Cambria Math"/>
                          </a:rPr>
                          <m:t>𝑐</m:t>
                        </m:r>
                      </m:e>
                      <m:sub>
                        <m:r>
                          <a:rPr lang="en-US" sz="2800" b="0" i="1" smtClean="0">
                            <a:solidFill>
                              <a:schemeClr val="accent2">
                                <a:lumMod val="50000"/>
                              </a:schemeClr>
                            </a:solidFill>
                            <a:latin typeface="Cambria Math"/>
                          </a:rPr>
                          <m:t>𝑠𝑠</m:t>
                        </m:r>
                      </m:sub>
                    </m:sSub>
                    <m:r>
                      <a:rPr lang="en-US" sz="2800" b="0" i="1" smtClean="0">
                        <a:latin typeface="Cambria Math"/>
                      </a:rPr>
                      <m:t>&gt;0 </m:t>
                    </m:r>
                  </m:oMath>
                </a14:m>
                <a:r>
                  <a:rPr lang="en-GB" sz="2800" dirty="0" smtClean="0"/>
                  <a:t> , </a:t>
                </a:r>
                <a14:m>
                  <m:oMath xmlns:m="http://schemas.openxmlformats.org/officeDocument/2006/math">
                    <m:sSub>
                      <m:sSubPr>
                        <m:ctrlPr>
                          <a:rPr lang="en-US" sz="2800" i="1">
                            <a:solidFill>
                              <a:schemeClr val="accent2">
                                <a:lumMod val="50000"/>
                              </a:schemeClr>
                            </a:solidFill>
                            <a:latin typeface="Cambria Math"/>
                          </a:rPr>
                        </m:ctrlPr>
                      </m:sSubPr>
                      <m:e>
                        <m:r>
                          <a:rPr lang="en-US" sz="2800" i="1">
                            <a:solidFill>
                              <a:schemeClr val="accent2">
                                <a:lumMod val="50000"/>
                              </a:schemeClr>
                            </a:solidFill>
                            <a:latin typeface="Cambria Math"/>
                          </a:rPr>
                          <m:t>𝑐</m:t>
                        </m:r>
                      </m:e>
                      <m:sub>
                        <m:r>
                          <a:rPr lang="en-US" sz="2800" i="1">
                            <a:solidFill>
                              <a:schemeClr val="accent2">
                                <a:lumMod val="50000"/>
                              </a:schemeClr>
                            </a:solidFill>
                            <a:latin typeface="Cambria Math"/>
                          </a:rPr>
                          <m:t>𝑠𝑠</m:t>
                        </m:r>
                        <m:r>
                          <a:rPr lang="en-US" sz="2800" b="0" i="1" smtClean="0">
                            <a:solidFill>
                              <a:schemeClr val="accent2">
                                <a:lumMod val="50000"/>
                              </a:schemeClr>
                            </a:solidFill>
                            <a:latin typeface="Cambria Math"/>
                          </a:rPr>
                          <m:t>𝑡</m:t>
                        </m:r>
                      </m:sub>
                    </m:sSub>
                    <m:r>
                      <a:rPr lang="en-US" sz="2800" i="1" smtClean="0">
                        <a:latin typeface="Cambria Math"/>
                      </a:rPr>
                      <m:t>≳</m:t>
                    </m:r>
                    <m:r>
                      <a:rPr lang="en-US" sz="2800" b="0" i="1" smtClean="0">
                        <a:latin typeface="Cambria Math"/>
                      </a:rPr>
                      <m:t>0</m:t>
                    </m:r>
                  </m:oMath>
                </a14:m>
                <a:endParaRPr lang="en-GB" sz="2800" dirty="0">
                  <a:solidFill>
                    <a:srgbClr val="C00000"/>
                  </a:solidFill>
                </a:endParaRPr>
              </a:p>
            </p:txBody>
          </p:sp>
        </mc:Choice>
        <mc:Fallback xmlns="">
          <p:sp>
            <p:nvSpPr>
              <p:cNvPr id="50" name="Rectangle 49"/>
              <p:cNvSpPr>
                <a:spLocks noRot="1" noChangeAspect="1" noMove="1" noResize="1" noEditPoints="1" noAdjustHandles="1" noChangeArrowheads="1" noChangeShapeType="1" noTextEdit="1"/>
              </p:cNvSpPr>
              <p:nvPr/>
            </p:nvSpPr>
            <p:spPr>
              <a:xfrm>
                <a:off x="4410469" y="1752600"/>
                <a:ext cx="2826928" cy="523220"/>
              </a:xfrm>
              <a:prstGeom prst="rect">
                <a:avLst/>
              </a:prstGeom>
              <a:blipFill rotWithShape="1">
                <a:blip r:embed="rId12"/>
                <a:stretch>
                  <a:fillRect t="-10588" b="-3294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6" name="TextBox 55"/>
              <p:cNvSpPr txBox="1"/>
              <p:nvPr/>
            </p:nvSpPr>
            <p:spPr>
              <a:xfrm>
                <a:off x="2688414" y="381000"/>
                <a:ext cx="6150786" cy="95692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800" b="0" i="1" smtClean="0">
                              <a:latin typeface="Cambria Math"/>
                            </a:rPr>
                          </m:ctrlPr>
                        </m:sSubPr>
                        <m:e>
                          <m:r>
                            <a:rPr lang="en-US" sz="2800" b="0" i="1" smtClean="0">
                              <a:latin typeface="Cambria Math"/>
                            </a:rPr>
                            <m:t>𝐴</m:t>
                          </m:r>
                        </m:e>
                        <m:sub>
                          <m:r>
                            <a:rPr lang="en-US" sz="2800" b="0" i="1" smtClean="0">
                              <a:latin typeface="Cambria Math"/>
                            </a:rPr>
                            <m:t>𝐸𝐹𝑇</m:t>
                          </m:r>
                        </m:sub>
                      </m:sSub>
                      <m:d>
                        <m:dPr>
                          <m:ctrlPr>
                            <a:rPr lang="en-US" sz="2800" b="0" i="1" smtClean="0">
                              <a:latin typeface="Cambria Math"/>
                            </a:rPr>
                          </m:ctrlPr>
                        </m:dPr>
                        <m:e>
                          <m:r>
                            <a:rPr lang="en-US" sz="2800" b="0" i="1" smtClean="0">
                              <a:latin typeface="Cambria Math"/>
                            </a:rPr>
                            <m:t>𝑠</m:t>
                          </m:r>
                        </m:e>
                      </m:d>
                      <m:r>
                        <a:rPr lang="en-US" sz="2800" b="0" i="1" smtClean="0">
                          <a:latin typeface="Cambria Math"/>
                        </a:rPr>
                        <m:t>=</m:t>
                      </m:r>
                      <m:sSub>
                        <m:sSubPr>
                          <m:ctrlPr>
                            <a:rPr lang="en-US" sz="2800" b="0" i="1" smtClean="0">
                              <a:latin typeface="Cambria Math"/>
                            </a:rPr>
                          </m:ctrlPr>
                        </m:sSubPr>
                        <m:e>
                          <m:r>
                            <a:rPr lang="en-US" sz="2800" b="0" i="1" smtClean="0">
                              <a:latin typeface="Cambria Math"/>
                            </a:rPr>
                            <m:t>𝑐</m:t>
                          </m:r>
                        </m:e>
                        <m:sub>
                          <m:r>
                            <a:rPr lang="en-US" sz="2800" b="0" i="1" smtClean="0">
                              <a:latin typeface="Cambria Math"/>
                            </a:rPr>
                            <m:t>0</m:t>
                          </m:r>
                        </m:sub>
                      </m:sSub>
                      <m:r>
                        <a:rPr lang="en-US" sz="2800" b="0" i="1" smtClean="0">
                          <a:latin typeface="Cambria Math"/>
                        </a:rPr>
                        <m:t>+</m:t>
                      </m:r>
                      <m:sSub>
                        <m:sSubPr>
                          <m:ctrlPr>
                            <a:rPr lang="en-US" sz="2800" b="0" i="1" smtClean="0">
                              <a:solidFill>
                                <a:schemeClr val="tx2">
                                  <a:lumMod val="50000"/>
                                </a:schemeClr>
                              </a:solidFill>
                              <a:latin typeface="Cambria Math"/>
                            </a:rPr>
                          </m:ctrlPr>
                        </m:sSubPr>
                        <m:e>
                          <m:r>
                            <a:rPr lang="en-US" sz="2800" b="0" i="1" smtClean="0">
                              <a:solidFill>
                                <a:schemeClr val="tx2">
                                  <a:lumMod val="50000"/>
                                </a:schemeClr>
                              </a:solidFill>
                              <a:latin typeface="Cambria Math"/>
                            </a:rPr>
                            <m:t>𝑐</m:t>
                          </m:r>
                        </m:e>
                        <m:sub>
                          <m:r>
                            <a:rPr lang="en-US" sz="2800" b="0" i="1" smtClean="0">
                              <a:solidFill>
                                <a:schemeClr val="tx2">
                                  <a:lumMod val="50000"/>
                                </a:schemeClr>
                              </a:solidFill>
                              <a:latin typeface="Cambria Math"/>
                            </a:rPr>
                            <m:t>𝑠𝑠</m:t>
                          </m:r>
                        </m:sub>
                      </m:sSub>
                      <m:f>
                        <m:fPr>
                          <m:ctrlPr>
                            <a:rPr lang="en-US" sz="2800" b="0" i="1" smtClean="0">
                              <a:latin typeface="Cambria Math"/>
                            </a:rPr>
                          </m:ctrlPr>
                        </m:fPr>
                        <m:num>
                          <m:sSup>
                            <m:sSupPr>
                              <m:ctrlPr>
                                <a:rPr lang="en-US" sz="2800" b="0" i="1" smtClean="0">
                                  <a:latin typeface="Cambria Math"/>
                                </a:rPr>
                              </m:ctrlPr>
                            </m:sSupPr>
                            <m:e>
                              <m:r>
                                <a:rPr lang="en-US" sz="2800" b="0" i="1" smtClean="0">
                                  <a:latin typeface="Cambria Math"/>
                                </a:rPr>
                                <m:t>𝑠</m:t>
                              </m:r>
                            </m:e>
                            <m:sup>
                              <m:r>
                                <a:rPr lang="en-US" sz="2800" b="0" i="1" smtClean="0">
                                  <a:latin typeface="Cambria Math"/>
                                </a:rPr>
                                <m:t>2</m:t>
                              </m:r>
                            </m:sup>
                          </m:sSup>
                        </m:num>
                        <m:den>
                          <m:sSup>
                            <m:sSupPr>
                              <m:ctrlPr>
                                <a:rPr lang="en-US" sz="2800" b="0" i="1" smtClean="0">
                                  <a:latin typeface="Cambria Math"/>
                                </a:rPr>
                              </m:ctrlPr>
                            </m:sSupPr>
                            <m:e>
                              <m:r>
                                <a:rPr lang="en-US" sz="2800" b="0" i="1" smtClean="0">
                                  <a:latin typeface="Cambria Math"/>
                                </a:rPr>
                                <m:t>𝑀</m:t>
                              </m:r>
                            </m:e>
                            <m:sup>
                              <m:r>
                                <a:rPr lang="en-US" sz="2800" b="0" i="1" smtClean="0">
                                  <a:latin typeface="Cambria Math"/>
                                </a:rPr>
                                <m:t>4</m:t>
                              </m:r>
                            </m:sup>
                          </m:sSup>
                        </m:den>
                      </m:f>
                      <m:r>
                        <a:rPr lang="en-US" sz="2800" b="0" i="1" smtClean="0">
                          <a:latin typeface="Cambria Math"/>
                        </a:rPr>
                        <m:t>+</m:t>
                      </m:r>
                      <m:sSub>
                        <m:sSubPr>
                          <m:ctrlPr>
                            <a:rPr lang="en-US" sz="2800" b="0" i="1" smtClean="0">
                              <a:solidFill>
                                <a:schemeClr val="accent2">
                                  <a:lumMod val="50000"/>
                                </a:schemeClr>
                              </a:solidFill>
                              <a:latin typeface="Cambria Math"/>
                            </a:rPr>
                          </m:ctrlPr>
                        </m:sSubPr>
                        <m:e>
                          <m:r>
                            <a:rPr lang="en-US" sz="2800" b="0" i="1" smtClean="0">
                              <a:solidFill>
                                <a:schemeClr val="accent2">
                                  <a:lumMod val="50000"/>
                                </a:schemeClr>
                              </a:solidFill>
                              <a:latin typeface="Cambria Math"/>
                            </a:rPr>
                            <m:t>𝑐</m:t>
                          </m:r>
                        </m:e>
                        <m:sub>
                          <m:r>
                            <a:rPr lang="en-US" sz="2800" b="0" i="1" smtClean="0">
                              <a:solidFill>
                                <a:schemeClr val="accent2">
                                  <a:lumMod val="50000"/>
                                </a:schemeClr>
                              </a:solidFill>
                              <a:latin typeface="Cambria Math"/>
                            </a:rPr>
                            <m:t>𝑠𝑠𝑡</m:t>
                          </m:r>
                        </m:sub>
                      </m:sSub>
                      <m:f>
                        <m:fPr>
                          <m:ctrlPr>
                            <a:rPr lang="en-US" sz="2800" i="1">
                              <a:latin typeface="Cambria Math"/>
                            </a:rPr>
                          </m:ctrlPr>
                        </m:fPr>
                        <m:num>
                          <m:sSup>
                            <m:sSupPr>
                              <m:ctrlPr>
                                <a:rPr lang="en-US" sz="2800" b="0" i="1" smtClean="0">
                                  <a:latin typeface="Cambria Math"/>
                                </a:rPr>
                              </m:ctrlPr>
                            </m:sSupPr>
                            <m:e>
                              <m:r>
                                <a:rPr lang="en-US" sz="2800" i="1">
                                  <a:latin typeface="Cambria Math"/>
                                </a:rPr>
                                <m:t>𝑠</m:t>
                              </m:r>
                            </m:e>
                            <m:sup>
                              <m:r>
                                <a:rPr lang="en-US" sz="2800" b="0" i="1" smtClean="0">
                                  <a:latin typeface="Cambria Math"/>
                                </a:rPr>
                                <m:t>2</m:t>
                              </m:r>
                            </m:sup>
                          </m:sSup>
                          <m:r>
                            <a:rPr lang="en-US" sz="2800" b="0" i="1" smtClean="0">
                              <a:latin typeface="Cambria Math"/>
                            </a:rPr>
                            <m:t>𝑡</m:t>
                          </m:r>
                        </m:num>
                        <m:den>
                          <m:sSup>
                            <m:sSupPr>
                              <m:ctrlPr>
                                <a:rPr lang="en-US" sz="2800" b="0" i="1" smtClean="0">
                                  <a:latin typeface="Cambria Math"/>
                                </a:rPr>
                              </m:ctrlPr>
                            </m:sSupPr>
                            <m:e>
                              <m:r>
                                <a:rPr lang="en-US" sz="2800" b="0" i="1" smtClean="0">
                                  <a:latin typeface="Cambria Math"/>
                                </a:rPr>
                                <m:t>𝑀</m:t>
                              </m:r>
                            </m:e>
                            <m:sup>
                              <m:r>
                                <a:rPr lang="en-US" sz="2800" b="0" i="1" smtClean="0">
                                  <a:latin typeface="Cambria Math"/>
                                </a:rPr>
                                <m:t>6</m:t>
                              </m:r>
                            </m:sup>
                          </m:sSup>
                        </m:den>
                      </m:f>
                      <m:r>
                        <a:rPr lang="en-US" sz="2800" b="0" i="1" smtClean="0">
                          <a:latin typeface="Cambria Math"/>
                        </a:rPr>
                        <m:t>+…</m:t>
                      </m:r>
                    </m:oMath>
                  </m:oMathPara>
                </a14:m>
                <a:endParaRPr lang="en-GB" sz="2800" dirty="0"/>
              </a:p>
            </p:txBody>
          </p:sp>
        </mc:Choice>
        <mc:Fallback xmlns="">
          <p:sp>
            <p:nvSpPr>
              <p:cNvPr id="56" name="TextBox 55"/>
              <p:cNvSpPr txBox="1">
                <a:spLocks noRot="1" noChangeAspect="1" noMove="1" noResize="1" noEditPoints="1" noAdjustHandles="1" noChangeArrowheads="1" noChangeShapeType="1" noTextEdit="1"/>
              </p:cNvSpPr>
              <p:nvPr/>
            </p:nvSpPr>
            <p:spPr>
              <a:xfrm>
                <a:off x="2688414" y="381000"/>
                <a:ext cx="6150786" cy="956929"/>
              </a:xfrm>
              <a:prstGeom prst="rect">
                <a:avLst/>
              </a:prstGeom>
              <a:blipFill rotWithShape="1">
                <a:blip r:embed="rId13"/>
                <a:stretch>
                  <a:fillRect/>
                </a:stretch>
              </a:blipFill>
            </p:spPr>
            <p:txBody>
              <a:bodyPr/>
              <a:lstStyle/>
              <a:p>
                <a:r>
                  <a:rPr lang="en-GB">
                    <a:noFill/>
                  </a:rPr>
                  <a:t> </a:t>
                </a:r>
              </a:p>
            </p:txBody>
          </p:sp>
        </mc:Fallback>
      </mc:AlternateContent>
      <p:sp>
        <p:nvSpPr>
          <p:cNvPr id="57" name="Rounded Rectangle 56"/>
          <p:cNvSpPr/>
          <p:nvPr/>
        </p:nvSpPr>
        <p:spPr>
          <a:xfrm>
            <a:off x="4179887" y="1752600"/>
            <a:ext cx="3420635" cy="560019"/>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p:spTree>
    <p:extLst>
      <p:ext uri="{BB962C8B-B14F-4D97-AF65-F5344CB8AC3E}">
        <p14:creationId xmlns:p14="http://schemas.microsoft.com/office/powerpoint/2010/main" val="64023878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lnSpcReduction="10000"/>
          </a:bodyPr>
          <a:lstStyle/>
          <a:p>
            <a:r>
              <a:rPr lang="en-US" dirty="0" smtClean="0"/>
              <a:t>Backup Slides</a:t>
            </a:r>
            <a:endParaRPr lang="en-GB" dirty="0"/>
          </a:p>
        </p:txBody>
      </p:sp>
      <p:sp>
        <p:nvSpPr>
          <p:cNvPr id="3" name="TextBox 2"/>
          <p:cNvSpPr txBox="1"/>
          <p:nvPr/>
        </p:nvSpPr>
        <p:spPr>
          <a:xfrm>
            <a:off x="3334603" y="2684256"/>
            <a:ext cx="2736647" cy="584775"/>
          </a:xfrm>
          <a:prstGeom prst="rect">
            <a:avLst/>
          </a:prstGeom>
          <a:noFill/>
        </p:spPr>
        <p:txBody>
          <a:bodyPr wrap="none" rtlCol="0">
            <a:spAutoFit/>
          </a:bodyPr>
          <a:lstStyle/>
          <a:p>
            <a:r>
              <a:rPr lang="en-US" sz="3200" dirty="0" smtClean="0">
                <a:latin typeface="Malgun Gothic" panose="020B0503020000020004" pitchFamily="34" charset="-127"/>
                <a:ea typeface="Malgun Gothic" panose="020B0503020000020004" pitchFamily="34" charset="-127"/>
              </a:rPr>
              <a:t>Backup Slides</a:t>
            </a:r>
            <a:endParaRPr lang="en-GB" sz="3200" dirty="0">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48905883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cxnSp>
        <p:nvCxnSpPr>
          <p:cNvPr id="13" name="Straight Arrow Connector 12"/>
          <p:cNvCxnSpPr/>
          <p:nvPr/>
        </p:nvCxnSpPr>
        <p:spPr>
          <a:xfrm>
            <a:off x="1714500" y="2299786"/>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521366" y="2299786"/>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479545" y="2341639"/>
            <a:ext cx="52290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IR</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17" name="TextBox 16"/>
          <p:cNvSpPr txBox="1"/>
          <p:nvPr/>
        </p:nvSpPr>
        <p:spPr>
          <a:xfrm>
            <a:off x="7696200" y="2343835"/>
            <a:ext cx="69923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UV</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9" name="TextBox 8"/>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2760525607"/>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cxnSp>
        <p:nvCxnSpPr>
          <p:cNvPr id="38" name="Straight Connector 37"/>
          <p:cNvCxnSpPr/>
          <p:nvPr/>
        </p:nvCxnSpPr>
        <p:spPr>
          <a:xfrm flipV="1">
            <a:off x="4495800" y="762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4495800" y="1125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flipV="1">
            <a:off x="4114800" y="762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4114800" y="1125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Oval 42"/>
          <p:cNvSpPr/>
          <p:nvPr/>
        </p:nvSpPr>
        <p:spPr>
          <a:xfrm>
            <a:off x="4459226" y="1086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0" name="Straight Arrow Connector 19"/>
          <p:cNvCxnSpPr/>
          <p:nvPr/>
        </p:nvCxnSpPr>
        <p:spPr>
          <a:xfrm>
            <a:off x="1714500" y="2299786"/>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3521366" y="2299786"/>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479545" y="2341639"/>
            <a:ext cx="52290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IR</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24" name="TextBox 23"/>
          <p:cNvSpPr txBox="1"/>
          <p:nvPr/>
        </p:nvSpPr>
        <p:spPr>
          <a:xfrm>
            <a:off x="7696200" y="2343835"/>
            <a:ext cx="69923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UV</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25" name="TextBox 24"/>
              <p:cNvSpPr txBox="1"/>
              <p:nvPr/>
            </p:nvSpPr>
            <p:spPr>
              <a:xfrm>
                <a:off x="3996337" y="1499208"/>
                <a:ext cx="1566263"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EFT</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3996337" y="1499208"/>
                <a:ext cx="1566263" cy="553998"/>
              </a:xfrm>
              <a:prstGeom prst="rect">
                <a:avLst/>
              </a:prstGeom>
              <a:blipFill rotWithShape="1">
                <a:blip r:embed="rId2"/>
                <a:stretch>
                  <a:fillRect/>
                </a:stretch>
              </a:blipFill>
            </p:spPr>
            <p:txBody>
              <a:bodyPr/>
              <a:lstStyle/>
              <a:p>
                <a:r>
                  <a:rPr lang="en-GB">
                    <a:noFill/>
                  </a:rPr>
                  <a:t> </a:t>
                </a:r>
              </a:p>
            </p:txBody>
          </p:sp>
        </mc:Fallback>
      </mc:AlternateContent>
      <p:sp>
        <p:nvSpPr>
          <p:cNvPr id="16" name="TextBox 15"/>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52748802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cxnSp>
        <p:nvCxnSpPr>
          <p:cNvPr id="62" name="Straight Arrow Connector 61"/>
          <p:cNvCxnSpPr/>
          <p:nvPr/>
        </p:nvCxnSpPr>
        <p:spPr>
          <a:xfrm>
            <a:off x="1714500" y="2299786"/>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299786"/>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5" name="TextBox 84">
                <a:extLst>
                  <a:ext uri="{FF2B5EF4-FFF2-40B4-BE49-F238E27FC236}">
                    <a16:creationId xmlns="" xmlns:a16="http://schemas.microsoft.com/office/drawing/2014/main" id="{A6BF93DB-FA7C-423A-845E-CFBB296383B7}"/>
                  </a:ext>
                </a:extLst>
              </p:cNvPr>
              <p:cNvSpPr txBox="1"/>
              <p:nvPr/>
            </p:nvSpPr>
            <p:spPr>
              <a:xfrm>
                <a:off x="6715197" y="1782381"/>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85" name="TextBox 84">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715197" y="1782381"/>
                <a:ext cx="498726" cy="400110"/>
              </a:xfrm>
              <a:prstGeom prst="rect">
                <a:avLst/>
              </a:prstGeom>
              <a:blipFill rotWithShape="1">
                <a:blip r:embed="rId2"/>
                <a:stretch>
                  <a:fillRect/>
                </a:stretch>
              </a:blipFill>
            </p:spPr>
            <p:txBody>
              <a:bodyPr/>
              <a:lstStyle/>
              <a:p>
                <a:r>
                  <a:rPr lang="en-GB">
                    <a:noFill/>
                  </a:rPr>
                  <a:t> </a:t>
                </a:r>
              </a:p>
            </p:txBody>
          </p:sp>
        </mc:Fallback>
      </mc:AlternateContent>
      <p:cxnSp>
        <p:nvCxnSpPr>
          <p:cNvPr id="29" name="Straight Connector 28"/>
          <p:cNvCxnSpPr/>
          <p:nvPr/>
        </p:nvCxnSpPr>
        <p:spPr>
          <a:xfrm flipV="1">
            <a:off x="6934200" y="2133600"/>
            <a:ext cx="0" cy="3048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4479545" y="2341639"/>
            <a:ext cx="52290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IR</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sp>
        <p:nvSpPr>
          <p:cNvPr id="8" name="TextBox 7"/>
          <p:cNvSpPr txBox="1"/>
          <p:nvPr/>
        </p:nvSpPr>
        <p:spPr>
          <a:xfrm>
            <a:off x="7391400" y="835372"/>
            <a:ext cx="752129" cy="584775"/>
          </a:xfrm>
          <a:prstGeom prst="rect">
            <a:avLst/>
          </a:prstGeom>
          <a:noFill/>
        </p:spPr>
        <p:txBody>
          <a:bodyPr wrap="none" rtlCol="0">
            <a:spAutoFit/>
          </a:bodyPr>
          <a:lstStyle/>
          <a:p>
            <a:r>
              <a:rPr lang="en-US" sz="3200" dirty="0" smtClean="0">
                <a:latin typeface="Malgun Gothic" panose="020B0503020000020004" pitchFamily="34" charset="-127"/>
                <a:ea typeface="Malgun Gothic" panose="020B0503020000020004" pitchFamily="34" charset="-127"/>
              </a:rPr>
              <a:t>???</a:t>
            </a:r>
            <a:endParaRPr lang="en-GB" sz="3200" dirty="0">
              <a:latin typeface="Malgun Gothic" panose="020B0503020000020004" pitchFamily="34" charset="-127"/>
              <a:ea typeface="Malgun Gothic" panose="020B0503020000020004" pitchFamily="34" charset="-127"/>
            </a:endParaRPr>
          </a:p>
        </p:txBody>
      </p:sp>
      <p:cxnSp>
        <p:nvCxnSpPr>
          <p:cNvPr id="44" name="Straight Connector 43"/>
          <p:cNvCxnSpPr/>
          <p:nvPr/>
        </p:nvCxnSpPr>
        <p:spPr>
          <a:xfrm flipV="1">
            <a:off x="4495800" y="762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495800" y="1125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flipV="1">
            <a:off x="4114800" y="76200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H="1">
            <a:off x="4114800" y="1125180"/>
            <a:ext cx="365760" cy="3657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Oval 47"/>
          <p:cNvSpPr/>
          <p:nvPr/>
        </p:nvSpPr>
        <p:spPr>
          <a:xfrm>
            <a:off x="4459226" y="1086194"/>
            <a:ext cx="79243" cy="762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p:cNvSpPr txBox="1"/>
          <p:nvPr/>
        </p:nvSpPr>
        <p:spPr>
          <a:xfrm>
            <a:off x="7696200" y="2343835"/>
            <a:ext cx="69923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UV</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19" name="TextBox 18"/>
              <p:cNvSpPr txBox="1"/>
              <p:nvPr/>
            </p:nvSpPr>
            <p:spPr>
              <a:xfrm>
                <a:off x="7331390" y="1512004"/>
                <a:ext cx="1431610"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UV</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19" name="TextBox 18"/>
              <p:cNvSpPr txBox="1">
                <a:spLocks noRot="1" noChangeAspect="1" noMove="1" noResize="1" noEditPoints="1" noAdjustHandles="1" noChangeArrowheads="1" noChangeShapeType="1" noTextEdit="1"/>
              </p:cNvSpPr>
              <p:nvPr/>
            </p:nvSpPr>
            <p:spPr>
              <a:xfrm>
                <a:off x="7331390" y="1512004"/>
                <a:ext cx="1431610" cy="553998"/>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3996337" y="1499208"/>
                <a:ext cx="1566263"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EFT</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3996337" y="1499208"/>
                <a:ext cx="1566263" cy="553998"/>
              </a:xfrm>
              <a:prstGeom prst="rect">
                <a:avLst/>
              </a:prstGeom>
              <a:blipFill rotWithShape="1">
                <a:blip r:embed="rId4"/>
                <a:stretch>
                  <a:fillRect/>
                </a:stretch>
              </a:blipFill>
            </p:spPr>
            <p:txBody>
              <a:bodyPr/>
              <a:lstStyle/>
              <a:p>
                <a:r>
                  <a:rPr lang="en-GB">
                    <a:noFill/>
                  </a:rPr>
                  <a:t> </a:t>
                </a:r>
              </a:p>
            </p:txBody>
          </p:sp>
        </mc:Fallback>
      </mc:AlternateContent>
      <p:sp>
        <p:nvSpPr>
          <p:cNvPr id="22" name="TextBox 21"/>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96199156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6" name="TextBox 85"/>
              <p:cNvSpPr txBox="1"/>
              <p:nvPr/>
            </p:nvSpPr>
            <p:spPr>
              <a:xfrm>
                <a:off x="7331390" y="1512004"/>
                <a:ext cx="1431610"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UV</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86" name="TextBox 85"/>
              <p:cNvSpPr txBox="1">
                <a:spLocks noRot="1" noChangeAspect="1" noMove="1" noResize="1" noEditPoints="1" noAdjustHandles="1" noChangeArrowheads="1" noChangeShapeType="1" noTextEdit="1"/>
              </p:cNvSpPr>
              <p:nvPr/>
            </p:nvSpPr>
            <p:spPr>
              <a:xfrm>
                <a:off x="7331390" y="1512004"/>
                <a:ext cx="1431610" cy="553998"/>
              </a:xfrm>
              <a:prstGeom prst="rect">
                <a:avLst/>
              </a:prstGeom>
              <a:blipFill rotWithShape="1">
                <a:blip r:embed="rId2"/>
                <a:stretch>
                  <a:fillRect/>
                </a:stretch>
              </a:blipFill>
            </p:spPr>
            <p:txBody>
              <a:bodyPr/>
              <a:lstStyle/>
              <a:p>
                <a:r>
                  <a:rPr lang="en-GB">
                    <a:noFill/>
                  </a:rPr>
                  <a:t> </a:t>
                </a:r>
              </a:p>
            </p:txBody>
          </p:sp>
        </mc:Fallback>
      </mc:AlternateContent>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sp>
        <p:nvSpPr>
          <p:cNvPr id="5" name="TextBox 4"/>
          <p:cNvSpPr txBox="1"/>
          <p:nvPr/>
        </p:nvSpPr>
        <p:spPr>
          <a:xfrm>
            <a:off x="7696200" y="2352437"/>
            <a:ext cx="69923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UV</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TextBox 36"/>
              <p:cNvSpPr txBox="1"/>
              <p:nvPr/>
            </p:nvSpPr>
            <p:spPr>
              <a:xfrm>
                <a:off x="3996337" y="1499208"/>
                <a:ext cx="1566263"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EFT</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37" name="TextBox 36"/>
              <p:cNvSpPr txBox="1">
                <a:spLocks noRot="1" noChangeAspect="1" noMove="1" noResize="1" noEditPoints="1" noAdjustHandles="1" noChangeArrowheads="1" noChangeShapeType="1" noTextEdit="1"/>
              </p:cNvSpPr>
              <p:nvPr/>
            </p:nvSpPr>
            <p:spPr>
              <a:xfrm>
                <a:off x="3996337" y="1499208"/>
                <a:ext cx="1566263" cy="553998"/>
              </a:xfrm>
              <a:prstGeom prst="rect">
                <a:avLst/>
              </a:prstGeom>
              <a:blipFill rotWithShape="1">
                <a:blip r:embed="rId3"/>
                <a:stretch>
                  <a:fillRect/>
                </a:stretch>
              </a:blipFill>
            </p:spPr>
            <p:txBody>
              <a:bodyPr/>
              <a:lstStyle/>
              <a:p>
                <a:r>
                  <a:rPr lang="en-GB">
                    <a:noFill/>
                  </a:rPr>
                  <a:t> </a:t>
                </a:r>
              </a:p>
            </p:txBody>
          </p:sp>
        </mc:Fallback>
      </mc:AlternateContent>
      <p:sp>
        <p:nvSpPr>
          <p:cNvPr id="36" name="TextBox 35"/>
          <p:cNvSpPr txBox="1"/>
          <p:nvPr/>
        </p:nvSpPr>
        <p:spPr>
          <a:xfrm>
            <a:off x="4479545" y="2350241"/>
            <a:ext cx="52290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IR</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4"/>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38" name="Straight Connector 37"/>
          <p:cNvCxnSpPr/>
          <p:nvPr/>
        </p:nvCxnSpPr>
        <p:spPr>
          <a:xfrm flipV="1">
            <a:off x="6934200" y="2142202"/>
            <a:ext cx="0" cy="3048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5"/>
                <a:stretch>
                  <a:fillRect/>
                </a:stretch>
              </a:blipFill>
            </p:spPr>
            <p:txBody>
              <a:bodyPr/>
              <a:lstStyle/>
              <a:p>
                <a:r>
                  <a:rPr lang="en-GB">
                    <a:noFill/>
                  </a:rPr>
                  <a:t> </a:t>
                </a:r>
              </a:p>
            </p:txBody>
          </p:sp>
        </mc:Fallback>
      </mc:AlternateContent>
      <p:sp>
        <p:nvSpPr>
          <p:cNvPr id="25" name="Rectangle 24"/>
          <p:cNvSpPr/>
          <p:nvPr/>
        </p:nvSpPr>
        <p:spPr>
          <a:xfrm>
            <a:off x="2667000" y="3336251"/>
            <a:ext cx="4057795" cy="4799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109421118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86" name="TextBox 85"/>
              <p:cNvSpPr txBox="1"/>
              <p:nvPr/>
            </p:nvSpPr>
            <p:spPr>
              <a:xfrm>
                <a:off x="7331390" y="1512004"/>
                <a:ext cx="1431610"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UV</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86" name="TextBox 85"/>
              <p:cNvSpPr txBox="1">
                <a:spLocks noRot="1" noChangeAspect="1" noMove="1" noResize="1" noEditPoints="1" noAdjustHandles="1" noChangeArrowheads="1" noChangeShapeType="1" noTextEdit="1"/>
              </p:cNvSpPr>
              <p:nvPr/>
            </p:nvSpPr>
            <p:spPr>
              <a:xfrm>
                <a:off x="7331390" y="1512004"/>
                <a:ext cx="1431610" cy="553998"/>
              </a:xfrm>
              <a:prstGeom prst="rect">
                <a:avLst/>
              </a:prstGeom>
              <a:blipFill rotWithShape="1">
                <a:blip r:embed="rId2"/>
                <a:stretch>
                  <a:fillRect/>
                </a:stretch>
              </a:blipFill>
            </p:spPr>
            <p:txBody>
              <a:bodyPr/>
              <a:lstStyle/>
              <a:p>
                <a:r>
                  <a:rPr lang="en-GB">
                    <a:noFill/>
                  </a:rPr>
                  <a:t> </a:t>
                </a:r>
              </a:p>
            </p:txBody>
          </p:sp>
        </mc:Fallback>
      </mc:AlternateContent>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sp>
        <p:nvSpPr>
          <p:cNvPr id="5" name="TextBox 4"/>
          <p:cNvSpPr txBox="1"/>
          <p:nvPr/>
        </p:nvSpPr>
        <p:spPr>
          <a:xfrm>
            <a:off x="7696200" y="2352437"/>
            <a:ext cx="69923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UV</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TextBox 36"/>
              <p:cNvSpPr txBox="1"/>
              <p:nvPr/>
            </p:nvSpPr>
            <p:spPr>
              <a:xfrm>
                <a:off x="3996337" y="1499208"/>
                <a:ext cx="1566263"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EFT</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37" name="TextBox 36"/>
              <p:cNvSpPr txBox="1">
                <a:spLocks noRot="1" noChangeAspect="1" noMove="1" noResize="1" noEditPoints="1" noAdjustHandles="1" noChangeArrowheads="1" noChangeShapeType="1" noTextEdit="1"/>
              </p:cNvSpPr>
              <p:nvPr/>
            </p:nvSpPr>
            <p:spPr>
              <a:xfrm>
                <a:off x="3996337" y="1499208"/>
                <a:ext cx="1566263" cy="553998"/>
              </a:xfrm>
              <a:prstGeom prst="rect">
                <a:avLst/>
              </a:prstGeom>
              <a:blipFill rotWithShape="1">
                <a:blip r:embed="rId3"/>
                <a:stretch>
                  <a:fillRect/>
                </a:stretch>
              </a:blipFill>
            </p:spPr>
            <p:txBody>
              <a:bodyPr/>
              <a:lstStyle/>
              <a:p>
                <a:r>
                  <a:rPr lang="en-GB">
                    <a:noFill/>
                  </a:rPr>
                  <a:t> </a:t>
                </a:r>
              </a:p>
            </p:txBody>
          </p:sp>
        </mc:Fallback>
      </mc:AlternateContent>
      <p:sp>
        <p:nvSpPr>
          <p:cNvPr id="36" name="TextBox 35"/>
          <p:cNvSpPr txBox="1"/>
          <p:nvPr/>
        </p:nvSpPr>
        <p:spPr>
          <a:xfrm>
            <a:off x="4479545" y="2350241"/>
            <a:ext cx="52290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IR</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4"/>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6934200" y="2142202"/>
            <a:ext cx="0" cy="3048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1115766" y="4724400"/>
                <a:ext cx="7418634" cy="477054"/>
              </a:xfrm>
              <a:prstGeom prst="rect">
                <a:avLst/>
              </a:prstGeom>
            </p:spPr>
            <p:txBody>
              <a:bodyPr wrap="none">
                <a:spAutoFit/>
              </a:bodyPr>
              <a:lstStyle/>
              <a:p>
                <a14:m>
                  <m:oMath xmlns:m="http://schemas.openxmlformats.org/officeDocument/2006/math">
                    <m:r>
                      <a:rPr lang="en-US" sz="2500" b="0" i="1" smtClean="0">
                        <a:latin typeface="Cambria Math"/>
                      </a:rPr>
                      <m:t>⇒ </m:t>
                    </m:r>
                    <m:r>
                      <a:rPr lang="en-US" sz="2500" i="1" smtClean="0">
                        <a:latin typeface="Cambria Math"/>
                      </a:rPr>
                      <m:t>𝐴</m:t>
                    </m:r>
                    <m:d>
                      <m:dPr>
                        <m:ctrlPr>
                          <a:rPr lang="en-US" sz="2500" i="1">
                            <a:latin typeface="Cambria Math"/>
                          </a:rPr>
                        </m:ctrlPr>
                      </m:dPr>
                      <m:e>
                        <m:r>
                          <a:rPr lang="en-US" sz="2500" i="1">
                            <a:latin typeface="Cambria Math"/>
                          </a:rPr>
                          <m:t>𝑠</m:t>
                        </m:r>
                      </m:e>
                    </m:d>
                  </m:oMath>
                </a14:m>
                <a:r>
                  <a:rPr lang="en-GB" sz="2500" dirty="0">
                    <a:latin typeface="Malgun Gothic" panose="020B0503020000020004" pitchFamily="34" charset="-127"/>
                    <a:ea typeface="Malgun Gothic" panose="020B0503020000020004" pitchFamily="34" charset="-127"/>
                  </a:rPr>
                  <a:t> </a:t>
                </a:r>
                <a:r>
                  <a:rPr lang="en-GB" sz="2500" dirty="0" smtClean="0">
                    <a:latin typeface="Malgun Gothic" panose="020B0503020000020004" pitchFamily="34" charset="-127"/>
                    <a:ea typeface="Malgun Gothic" panose="020B0503020000020004" pitchFamily="34" charset="-127"/>
                  </a:rPr>
                  <a:t>is analytic </a:t>
                </a:r>
                <a:r>
                  <a:rPr lang="en-GB" sz="2200" dirty="0" smtClean="0">
                    <a:latin typeface="Malgun Gothic" panose="020B0503020000020004" pitchFamily="34" charset="-127"/>
                    <a:ea typeface="Malgun Gothic" panose="020B0503020000020004" pitchFamily="34" charset="-127"/>
                  </a:rPr>
                  <a:t>(up to known poles &amp; branch cuts)</a:t>
                </a:r>
                <a:endParaRPr lang="en-GB" sz="2200" dirty="0">
                  <a:latin typeface="Malgun Gothic" panose="020B0503020000020004" pitchFamily="34" charset="-127"/>
                  <a:ea typeface="Malgun Gothic" panose="020B0503020000020004" pitchFamily="34" charset="-127"/>
                </a:endParaRPr>
              </a:p>
            </p:txBody>
          </p:sp>
        </mc:Choice>
        <mc:Fallback xmlns="">
          <p:sp>
            <p:nvSpPr>
              <p:cNvPr id="25" name="Rectangle 24"/>
              <p:cNvSpPr>
                <a:spLocks noRot="1" noChangeAspect="1" noMove="1" noResize="1" noEditPoints="1" noAdjustHandles="1" noChangeArrowheads="1" noChangeShapeType="1" noTextEdit="1"/>
              </p:cNvSpPr>
              <p:nvPr/>
            </p:nvSpPr>
            <p:spPr>
              <a:xfrm>
                <a:off x="1115766" y="4724400"/>
                <a:ext cx="7418634" cy="477054"/>
              </a:xfrm>
              <a:prstGeom prst="rect">
                <a:avLst/>
              </a:prstGeom>
              <a:blipFill rotWithShape="1">
                <a:blip r:embed="rId6"/>
                <a:stretch>
                  <a:fillRect t="-8974" r="-247" b="-30769"/>
                </a:stretch>
              </a:blipFill>
            </p:spPr>
            <p:txBody>
              <a:bodyPr/>
              <a:lstStyle/>
              <a:p>
                <a:r>
                  <a:rPr lang="en-GB">
                    <a:noFill/>
                  </a:rPr>
                  <a:t> </a:t>
                </a:r>
              </a:p>
            </p:txBody>
          </p:sp>
        </mc:Fallback>
      </mc:AlternateContent>
      <p:sp>
        <p:nvSpPr>
          <p:cNvPr id="26" name="TextBox 25"/>
          <p:cNvSpPr txBox="1"/>
          <p:nvPr/>
        </p:nvSpPr>
        <p:spPr>
          <a:xfrm>
            <a:off x="762000" y="3987225"/>
            <a:ext cx="1832553" cy="584775"/>
          </a:xfrm>
          <a:prstGeom prst="rect">
            <a:avLst/>
          </a:prstGeom>
          <a:noFill/>
        </p:spPr>
        <p:txBody>
          <a:bodyPr wrap="none" rtlCol="0">
            <a:spAutoFit/>
          </a:bodyPr>
          <a:lstStyle/>
          <a:p>
            <a:r>
              <a:rPr lang="en-US" sz="3200" dirty="0" smtClean="0">
                <a:latin typeface="Malgun Gothic" panose="020B0503020000020004" pitchFamily="34" charset="-127"/>
                <a:ea typeface="Malgun Gothic" panose="020B0503020000020004" pitchFamily="34" charset="-127"/>
              </a:rPr>
              <a:t>Causality</a:t>
            </a:r>
            <a:endParaRPr lang="en-GB" sz="3200" dirty="0">
              <a:latin typeface="Malgun Gothic" panose="020B0503020000020004" pitchFamily="34" charset="-127"/>
              <a:ea typeface="Malgun Gothic" panose="020B0503020000020004" pitchFamily="34" charset="-127"/>
            </a:endParaRPr>
          </a:p>
        </p:txBody>
      </p:sp>
      <p:sp>
        <p:nvSpPr>
          <p:cNvPr id="27" name="Rectangle 26"/>
          <p:cNvSpPr/>
          <p:nvPr/>
        </p:nvSpPr>
        <p:spPr>
          <a:xfrm>
            <a:off x="2667000" y="3336251"/>
            <a:ext cx="4057795" cy="4799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327558742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mc:AlternateContent xmlns:mc="http://schemas.openxmlformats.org/markup-compatibility/2006" xmlns:a14="http://schemas.microsoft.com/office/drawing/2010/main">
        <mc:Choice Requires="a14">
          <p:sp>
            <p:nvSpPr>
              <p:cNvPr id="86" name="TextBox 85"/>
              <p:cNvSpPr txBox="1"/>
              <p:nvPr/>
            </p:nvSpPr>
            <p:spPr>
              <a:xfrm>
                <a:off x="7331390" y="1512004"/>
                <a:ext cx="1431610"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UV</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86" name="TextBox 85"/>
              <p:cNvSpPr txBox="1">
                <a:spLocks noRot="1" noChangeAspect="1" noMove="1" noResize="1" noEditPoints="1" noAdjustHandles="1" noChangeArrowheads="1" noChangeShapeType="1" noTextEdit="1"/>
              </p:cNvSpPr>
              <p:nvPr/>
            </p:nvSpPr>
            <p:spPr>
              <a:xfrm>
                <a:off x="7331390" y="1512004"/>
                <a:ext cx="1431610" cy="553998"/>
              </a:xfrm>
              <a:prstGeom prst="rect">
                <a:avLst/>
              </a:prstGeom>
              <a:blipFill rotWithShape="1">
                <a:blip r:embed="rId2"/>
                <a:stretch>
                  <a:fillRect/>
                </a:stretch>
              </a:blipFill>
            </p:spPr>
            <p:txBody>
              <a:bodyPr/>
              <a:lstStyle/>
              <a:p>
                <a:r>
                  <a:rPr lang="en-GB">
                    <a:noFill/>
                  </a:rPr>
                  <a:t> </a:t>
                </a:r>
              </a:p>
            </p:txBody>
          </p:sp>
        </mc:Fallback>
      </mc:AlternateContent>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sp>
        <p:nvSpPr>
          <p:cNvPr id="5" name="TextBox 4"/>
          <p:cNvSpPr txBox="1"/>
          <p:nvPr/>
        </p:nvSpPr>
        <p:spPr>
          <a:xfrm>
            <a:off x="7696200" y="2352437"/>
            <a:ext cx="69923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UV</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TextBox 36"/>
              <p:cNvSpPr txBox="1"/>
              <p:nvPr/>
            </p:nvSpPr>
            <p:spPr>
              <a:xfrm>
                <a:off x="3996337" y="1499208"/>
                <a:ext cx="1566263" cy="55399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000" b="0" i="1" smtClean="0">
                              <a:latin typeface="Cambria Math"/>
                            </a:rPr>
                          </m:ctrlPr>
                        </m:sSubPr>
                        <m:e>
                          <m:r>
                            <a:rPr lang="en-US" sz="3000" b="0" i="1" smtClean="0">
                              <a:latin typeface="Cambria Math"/>
                            </a:rPr>
                            <m:t>𝐴</m:t>
                          </m:r>
                        </m:e>
                        <m:sub>
                          <m:r>
                            <m:rPr>
                              <m:sty m:val="p"/>
                            </m:rPr>
                            <a:rPr lang="en-US" sz="3000" b="0" i="0" smtClean="0">
                              <a:latin typeface="Cambria Math"/>
                            </a:rPr>
                            <m:t>EFT</m:t>
                          </m:r>
                        </m:sub>
                      </m:sSub>
                      <m:r>
                        <a:rPr lang="en-US" sz="3000" b="0" i="1" smtClean="0">
                          <a:solidFill>
                            <a:schemeClr val="tx1"/>
                          </a:solidFill>
                          <a:latin typeface="Cambria Math"/>
                        </a:rPr>
                        <m:t>(</m:t>
                      </m:r>
                      <m:r>
                        <a:rPr lang="en-US" sz="3000" b="0" i="1" smtClean="0">
                          <a:solidFill>
                            <a:schemeClr val="tx1"/>
                          </a:solidFill>
                          <a:latin typeface="Cambria Math"/>
                        </a:rPr>
                        <m:t>𝑠</m:t>
                      </m:r>
                      <m:r>
                        <a:rPr lang="en-US" sz="3000" b="0" i="1" smtClean="0">
                          <a:solidFill>
                            <a:schemeClr val="tx1"/>
                          </a:solidFill>
                          <a:latin typeface="Cambria Math"/>
                        </a:rPr>
                        <m:t>)</m:t>
                      </m:r>
                    </m:oMath>
                  </m:oMathPara>
                </a14:m>
                <a:endParaRPr lang="en-GB" sz="3000" dirty="0">
                  <a:solidFill>
                    <a:schemeClr val="bg1"/>
                  </a:solidFill>
                </a:endParaRPr>
              </a:p>
            </p:txBody>
          </p:sp>
        </mc:Choice>
        <mc:Fallback xmlns="">
          <p:sp>
            <p:nvSpPr>
              <p:cNvPr id="37" name="TextBox 36"/>
              <p:cNvSpPr txBox="1">
                <a:spLocks noRot="1" noChangeAspect="1" noMove="1" noResize="1" noEditPoints="1" noAdjustHandles="1" noChangeArrowheads="1" noChangeShapeType="1" noTextEdit="1"/>
              </p:cNvSpPr>
              <p:nvPr/>
            </p:nvSpPr>
            <p:spPr>
              <a:xfrm>
                <a:off x="3996337" y="1499208"/>
                <a:ext cx="1566263" cy="553998"/>
              </a:xfrm>
              <a:prstGeom prst="rect">
                <a:avLst/>
              </a:prstGeom>
              <a:blipFill rotWithShape="1">
                <a:blip r:embed="rId3"/>
                <a:stretch>
                  <a:fillRect/>
                </a:stretch>
              </a:blipFill>
            </p:spPr>
            <p:txBody>
              <a:bodyPr/>
              <a:lstStyle/>
              <a:p>
                <a:r>
                  <a:rPr lang="en-GB">
                    <a:noFill/>
                  </a:rPr>
                  <a:t> </a:t>
                </a:r>
              </a:p>
            </p:txBody>
          </p:sp>
        </mc:Fallback>
      </mc:AlternateContent>
      <p:sp>
        <p:nvSpPr>
          <p:cNvPr id="36" name="TextBox 35"/>
          <p:cNvSpPr txBox="1"/>
          <p:nvPr/>
        </p:nvSpPr>
        <p:spPr>
          <a:xfrm>
            <a:off x="4479545" y="2350241"/>
            <a:ext cx="522900" cy="553998"/>
          </a:xfrm>
          <a:prstGeom prst="rect">
            <a:avLst/>
          </a:prstGeom>
          <a:noFill/>
        </p:spPr>
        <p:txBody>
          <a:bodyPr wrap="none" rtlCol="0">
            <a:spAutoFit/>
          </a:bodyPr>
          <a:lstStyle/>
          <a:p>
            <a:r>
              <a:rPr lang="en-US" sz="3000" dirty="0">
                <a:solidFill>
                  <a:schemeClr val="tx1">
                    <a:lumMod val="50000"/>
                    <a:lumOff val="50000"/>
                  </a:schemeClr>
                </a:solidFill>
                <a:latin typeface="Malgun Gothic" panose="020B0503020000020004" pitchFamily="34" charset="-127"/>
                <a:ea typeface="Malgun Gothic" panose="020B0503020000020004" pitchFamily="34" charset="-127"/>
              </a:rPr>
              <a:t>IR</a:t>
            </a:r>
            <a:endParaRPr lang="en-GB" sz="3000" dirty="0">
              <a:solidFill>
                <a:schemeClr val="tx1">
                  <a:lumMod val="50000"/>
                  <a:lumOff val="50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4"/>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6934200" y="2142202"/>
            <a:ext cx="0" cy="3048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1115766" y="4724400"/>
                <a:ext cx="7418634" cy="477054"/>
              </a:xfrm>
              <a:prstGeom prst="rect">
                <a:avLst/>
              </a:prstGeom>
            </p:spPr>
            <p:txBody>
              <a:bodyPr wrap="none">
                <a:spAutoFit/>
              </a:bodyPr>
              <a:lstStyle/>
              <a:p>
                <a14:m>
                  <m:oMath xmlns:m="http://schemas.openxmlformats.org/officeDocument/2006/math">
                    <m:r>
                      <a:rPr lang="en-US" sz="2500" b="0" i="1" smtClean="0">
                        <a:latin typeface="Cambria Math"/>
                      </a:rPr>
                      <m:t>⇒ </m:t>
                    </m:r>
                    <m:r>
                      <a:rPr lang="en-US" sz="2500" i="1" smtClean="0">
                        <a:latin typeface="Cambria Math"/>
                      </a:rPr>
                      <m:t>𝐴</m:t>
                    </m:r>
                    <m:d>
                      <m:dPr>
                        <m:ctrlPr>
                          <a:rPr lang="en-US" sz="2500" i="1">
                            <a:latin typeface="Cambria Math"/>
                          </a:rPr>
                        </m:ctrlPr>
                      </m:dPr>
                      <m:e>
                        <m:r>
                          <a:rPr lang="en-US" sz="2500" i="1">
                            <a:latin typeface="Cambria Math"/>
                          </a:rPr>
                          <m:t>𝑠</m:t>
                        </m:r>
                      </m:e>
                    </m:d>
                  </m:oMath>
                </a14:m>
                <a:r>
                  <a:rPr lang="en-GB" sz="2500" dirty="0">
                    <a:latin typeface="Malgun Gothic" panose="020B0503020000020004" pitchFamily="34" charset="-127"/>
                    <a:ea typeface="Malgun Gothic" panose="020B0503020000020004" pitchFamily="34" charset="-127"/>
                  </a:rPr>
                  <a:t> </a:t>
                </a:r>
                <a:r>
                  <a:rPr lang="en-GB" sz="2500" dirty="0" smtClean="0">
                    <a:latin typeface="Malgun Gothic" panose="020B0503020000020004" pitchFamily="34" charset="-127"/>
                    <a:ea typeface="Malgun Gothic" panose="020B0503020000020004" pitchFamily="34" charset="-127"/>
                  </a:rPr>
                  <a:t>is analytic </a:t>
                </a:r>
                <a:r>
                  <a:rPr lang="en-GB" sz="2200" dirty="0" smtClean="0">
                    <a:latin typeface="Malgun Gothic" panose="020B0503020000020004" pitchFamily="34" charset="-127"/>
                    <a:ea typeface="Malgun Gothic" panose="020B0503020000020004" pitchFamily="34" charset="-127"/>
                  </a:rPr>
                  <a:t>(up to known poles &amp; branch cuts)</a:t>
                </a:r>
                <a:endParaRPr lang="en-GB" sz="2200" dirty="0">
                  <a:latin typeface="Malgun Gothic" panose="020B0503020000020004" pitchFamily="34" charset="-127"/>
                  <a:ea typeface="Malgun Gothic" panose="020B0503020000020004" pitchFamily="34" charset="-127"/>
                </a:endParaRPr>
              </a:p>
            </p:txBody>
          </p:sp>
        </mc:Choice>
        <mc:Fallback xmlns="">
          <p:sp>
            <p:nvSpPr>
              <p:cNvPr id="25" name="Rectangle 24"/>
              <p:cNvSpPr>
                <a:spLocks noRot="1" noChangeAspect="1" noMove="1" noResize="1" noEditPoints="1" noAdjustHandles="1" noChangeArrowheads="1" noChangeShapeType="1" noTextEdit="1"/>
              </p:cNvSpPr>
              <p:nvPr/>
            </p:nvSpPr>
            <p:spPr>
              <a:xfrm>
                <a:off x="1115766" y="4724400"/>
                <a:ext cx="7418634" cy="477054"/>
              </a:xfrm>
              <a:prstGeom prst="rect">
                <a:avLst/>
              </a:prstGeom>
              <a:blipFill rotWithShape="1">
                <a:blip r:embed="rId6"/>
                <a:stretch>
                  <a:fillRect t="-8974" r="-247" b="-30769"/>
                </a:stretch>
              </a:blipFill>
            </p:spPr>
            <p:txBody>
              <a:bodyPr/>
              <a:lstStyle/>
              <a:p>
                <a:r>
                  <a:rPr lang="en-GB">
                    <a:noFill/>
                  </a:rPr>
                  <a:t> </a:t>
                </a:r>
              </a:p>
            </p:txBody>
          </p:sp>
        </mc:Fallback>
      </mc:AlternateContent>
      <p:sp>
        <p:nvSpPr>
          <p:cNvPr id="26" name="TextBox 25"/>
          <p:cNvSpPr txBox="1"/>
          <p:nvPr/>
        </p:nvSpPr>
        <p:spPr>
          <a:xfrm>
            <a:off x="762000" y="3987225"/>
            <a:ext cx="1832553" cy="584775"/>
          </a:xfrm>
          <a:prstGeom prst="rect">
            <a:avLst/>
          </a:prstGeom>
          <a:noFill/>
        </p:spPr>
        <p:txBody>
          <a:bodyPr wrap="none" rtlCol="0">
            <a:spAutoFit/>
          </a:bodyPr>
          <a:lstStyle/>
          <a:p>
            <a:r>
              <a:rPr lang="en-US" sz="3200" dirty="0" smtClean="0">
                <a:latin typeface="Malgun Gothic" panose="020B0503020000020004" pitchFamily="34" charset="-127"/>
                <a:ea typeface="Malgun Gothic" panose="020B0503020000020004" pitchFamily="34" charset="-127"/>
              </a:rPr>
              <a:t>Causality</a:t>
            </a:r>
            <a:endParaRPr lang="en-GB" sz="3200" dirty="0">
              <a:latin typeface="Malgun Gothic" panose="020B0503020000020004" pitchFamily="34" charset="-127"/>
              <a:ea typeface="Malgun Gothic" panose="020B0503020000020004" pitchFamily="34" charset="-127"/>
            </a:endParaRPr>
          </a:p>
        </p:txBody>
      </p:sp>
      <p:sp>
        <p:nvSpPr>
          <p:cNvPr id="27" name="Rectangle 26"/>
          <p:cNvSpPr/>
          <p:nvPr/>
        </p:nvSpPr>
        <p:spPr>
          <a:xfrm>
            <a:off x="2667000" y="3336251"/>
            <a:ext cx="4057795" cy="4799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mc:AlternateContent xmlns:mc="http://schemas.openxmlformats.org/markup-compatibility/2006" xmlns:a14="http://schemas.microsoft.com/office/drawing/2010/main">
        <mc:Choice Requires="a14">
          <p:sp>
            <p:nvSpPr>
              <p:cNvPr id="29" name="TextBox 28"/>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29" name="TextBox 28"/>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0" name="TextBox 29"/>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30" name="TextBox 29"/>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8"/>
                <a:stretch>
                  <a:fillRect/>
                </a:stretch>
              </a:blipFill>
            </p:spPr>
            <p:txBody>
              <a:bodyPr/>
              <a:lstStyle/>
              <a:p>
                <a:r>
                  <a:rPr lang="en-GB">
                    <a:noFill/>
                  </a:rPr>
                  <a:t> </a:t>
                </a:r>
              </a:p>
            </p:txBody>
          </p:sp>
        </mc:Fallback>
      </mc:AlternateContent>
      <p:cxnSp>
        <p:nvCxnSpPr>
          <p:cNvPr id="31" name="Straight Connector 30"/>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mc:AlternateContent xmlns:mc="http://schemas.openxmlformats.org/markup-compatibility/2006" xmlns:a14="http://schemas.microsoft.com/office/drawing/2010/main">
        <mc:Choice Requires="a14">
          <p:sp>
            <p:nvSpPr>
              <p:cNvPr id="35" name="TextBox 34"/>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35" name="TextBox 34"/>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0" name="TextBox 39"/>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10"/>
                <a:stretch>
                  <a:fillRect/>
                </a:stretch>
              </a:blipFill>
            </p:spPr>
            <p:txBody>
              <a:bodyPr/>
              <a:lstStyle/>
              <a:p>
                <a:r>
                  <a:rPr lang="en-GB">
                    <a:noFill/>
                  </a:rPr>
                  <a:t> </a:t>
                </a:r>
              </a:p>
            </p:txBody>
          </p:sp>
        </mc:Fallback>
      </mc:AlternateContent>
      <p:cxnSp>
        <p:nvCxnSpPr>
          <p:cNvPr id="41" name="Straight Connector 40"/>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2451122331"/>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0" name="Straight Connector 59"/>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2"/>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3" name="TextBox 42"/>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4" name="TextBox 43"/>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5"/>
                <a:stretch>
                  <a:fillRect/>
                </a:stretch>
              </a:blipFill>
            </p:spPr>
            <p:txBody>
              <a:bodyPr/>
              <a:lstStyle/>
              <a:p>
                <a:r>
                  <a:rPr lang="en-GB">
                    <a:noFill/>
                  </a:rPr>
                  <a:t> </a:t>
                </a:r>
              </a:p>
            </p:txBody>
          </p:sp>
        </mc:Fallback>
      </mc:AlternateContent>
      <p:cxnSp>
        <p:nvCxnSpPr>
          <p:cNvPr id="45" name="Straight Connector 44"/>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57" name="Straight Connector 56"/>
          <p:cNvCxnSpPr/>
          <p:nvPr/>
        </p:nvCxnSpPr>
        <p:spPr>
          <a:xfrm>
            <a:off x="3579041"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6"/>
                <a:stretch>
                  <a:fillRect/>
                </a:stretch>
              </a:blipFill>
            </p:spPr>
            <p:txBody>
              <a:bodyPr/>
              <a:lstStyle/>
              <a:p>
                <a:r>
                  <a:rPr lang="en-GB">
                    <a:noFill/>
                  </a:rPr>
                  <a:t> </a:t>
                </a:r>
              </a:p>
            </p:txBody>
          </p:sp>
        </mc:Fallback>
      </mc:AlternateContent>
      <p:cxnSp>
        <p:nvCxnSpPr>
          <p:cNvPr id="63" name="Straight Connector 62"/>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TextBox 63"/>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64" name="TextBox 63"/>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7"/>
                <a:stretch>
                  <a:fillRect/>
                </a:stretch>
              </a:blipFill>
            </p:spPr>
            <p:txBody>
              <a:bodyPr/>
              <a:lstStyle/>
              <a:p>
                <a:r>
                  <a:rPr lang="en-GB">
                    <a:noFill/>
                  </a:rPr>
                  <a:t> </a:t>
                </a:r>
              </a:p>
            </p:txBody>
          </p:sp>
        </mc:Fallback>
      </mc:AlternateContent>
      <p:cxnSp>
        <p:nvCxnSpPr>
          <p:cNvPr id="66" name="Straight Connector 65"/>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4476951" y="1964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6" name="TextBox 55"/>
              <p:cNvSpPr txBox="1"/>
              <p:nvPr/>
            </p:nvSpPr>
            <p:spPr>
              <a:xfrm>
                <a:off x="4836265" y="1708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4836265" y="1708281"/>
                <a:ext cx="438005" cy="400110"/>
              </a:xfrm>
              <a:prstGeom prst="rect">
                <a:avLst/>
              </a:prstGeom>
              <a:blipFill rotWithShape="1">
                <a:blip r:embed="rId8"/>
                <a:stretch>
                  <a:fillRect/>
                </a:stretch>
              </a:blipFill>
            </p:spPr>
            <p:txBody>
              <a:bodyPr/>
              <a:lstStyle/>
              <a:p>
                <a:r>
                  <a:rPr lang="en-GB">
                    <a:noFill/>
                  </a:rPr>
                  <a:t> </a:t>
                </a:r>
              </a:p>
            </p:txBody>
          </p:sp>
        </mc:Fallback>
      </mc:AlternateContent>
      <p:sp>
        <p:nvSpPr>
          <p:cNvPr id="58" name="TextBox 57"/>
          <p:cNvSpPr txBox="1"/>
          <p:nvPr/>
        </p:nvSpPr>
        <p:spPr>
          <a:xfrm>
            <a:off x="4605608" y="2039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59" name="Straight Arrow Connector 58"/>
          <p:cNvCxnSpPr/>
          <p:nvPr/>
        </p:nvCxnSpPr>
        <p:spPr>
          <a:xfrm>
            <a:off x="4673525" y="1964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pic>
        <p:nvPicPr>
          <p:cNvPr id="144" name="Picture 2" descr="C:\Users\Scott\Dropbox\Current_Projects\Applications\Herchel_Smith_Grade7\1_Cover_Letter\logo.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65" name="Rectangle 64"/>
          <p:cNvSpPr/>
          <p:nvPr/>
        </p:nvSpPr>
        <p:spPr>
          <a:xfrm>
            <a:off x="2667000" y="3336251"/>
            <a:ext cx="4057795" cy="4799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35" name="Rectangle 34"/>
              <p:cNvSpPr/>
              <p:nvPr/>
            </p:nvSpPr>
            <p:spPr>
              <a:xfrm>
                <a:off x="1115766" y="4724400"/>
                <a:ext cx="7418634" cy="477054"/>
              </a:xfrm>
              <a:prstGeom prst="rect">
                <a:avLst/>
              </a:prstGeom>
            </p:spPr>
            <p:txBody>
              <a:bodyPr wrap="none">
                <a:spAutoFit/>
              </a:bodyPr>
              <a:lstStyle/>
              <a:p>
                <a14:m>
                  <m:oMath xmlns:m="http://schemas.openxmlformats.org/officeDocument/2006/math">
                    <m:r>
                      <a:rPr lang="en-US" sz="2500" b="0" i="1" smtClean="0">
                        <a:latin typeface="Cambria Math"/>
                      </a:rPr>
                      <m:t>⇒ </m:t>
                    </m:r>
                    <m:r>
                      <a:rPr lang="en-US" sz="2500" i="1" smtClean="0">
                        <a:latin typeface="Cambria Math"/>
                      </a:rPr>
                      <m:t>𝐴</m:t>
                    </m:r>
                    <m:d>
                      <m:dPr>
                        <m:ctrlPr>
                          <a:rPr lang="en-US" sz="2500" i="1">
                            <a:latin typeface="Cambria Math"/>
                          </a:rPr>
                        </m:ctrlPr>
                      </m:dPr>
                      <m:e>
                        <m:r>
                          <a:rPr lang="en-US" sz="2500" i="1">
                            <a:latin typeface="Cambria Math"/>
                          </a:rPr>
                          <m:t>𝑠</m:t>
                        </m:r>
                      </m:e>
                    </m:d>
                  </m:oMath>
                </a14:m>
                <a:r>
                  <a:rPr lang="en-GB" sz="2500" dirty="0">
                    <a:latin typeface="Malgun Gothic" panose="020B0503020000020004" pitchFamily="34" charset="-127"/>
                    <a:ea typeface="Malgun Gothic" panose="020B0503020000020004" pitchFamily="34" charset="-127"/>
                  </a:rPr>
                  <a:t> </a:t>
                </a:r>
                <a:r>
                  <a:rPr lang="en-GB" sz="2500" dirty="0" smtClean="0">
                    <a:latin typeface="Malgun Gothic" panose="020B0503020000020004" pitchFamily="34" charset="-127"/>
                    <a:ea typeface="Malgun Gothic" panose="020B0503020000020004" pitchFamily="34" charset="-127"/>
                  </a:rPr>
                  <a:t>is analytic </a:t>
                </a:r>
                <a:r>
                  <a:rPr lang="en-GB" sz="2200" dirty="0" smtClean="0">
                    <a:latin typeface="Malgun Gothic" panose="020B0503020000020004" pitchFamily="34" charset="-127"/>
                    <a:ea typeface="Malgun Gothic" panose="020B0503020000020004" pitchFamily="34" charset="-127"/>
                  </a:rPr>
                  <a:t>(up to known poles &amp; branch cuts)</a:t>
                </a:r>
                <a:endParaRPr lang="en-GB" sz="2200" dirty="0">
                  <a:latin typeface="Malgun Gothic" panose="020B0503020000020004" pitchFamily="34" charset="-127"/>
                  <a:ea typeface="Malgun Gothic" panose="020B0503020000020004" pitchFamily="34" charset="-127"/>
                </a:endParaRPr>
              </a:p>
            </p:txBody>
          </p:sp>
        </mc:Choice>
        <mc:Fallback xmlns="">
          <p:sp>
            <p:nvSpPr>
              <p:cNvPr id="35" name="Rectangle 34"/>
              <p:cNvSpPr>
                <a:spLocks noRot="1" noChangeAspect="1" noMove="1" noResize="1" noEditPoints="1" noAdjustHandles="1" noChangeArrowheads="1" noChangeShapeType="1" noTextEdit="1"/>
              </p:cNvSpPr>
              <p:nvPr/>
            </p:nvSpPr>
            <p:spPr>
              <a:xfrm>
                <a:off x="1115766" y="4724400"/>
                <a:ext cx="7418634" cy="477054"/>
              </a:xfrm>
              <a:prstGeom prst="rect">
                <a:avLst/>
              </a:prstGeom>
              <a:blipFill rotWithShape="1">
                <a:blip r:embed="rId10"/>
                <a:stretch>
                  <a:fillRect t="-8974" r="-247" b="-30769"/>
                </a:stretch>
              </a:blipFill>
            </p:spPr>
            <p:txBody>
              <a:bodyPr/>
              <a:lstStyle/>
              <a:p>
                <a:r>
                  <a:rPr lang="en-GB">
                    <a:noFill/>
                  </a:rPr>
                  <a:t> </a:t>
                </a:r>
              </a:p>
            </p:txBody>
          </p:sp>
        </mc:Fallback>
      </mc:AlternateContent>
      <p:sp>
        <p:nvSpPr>
          <p:cNvPr id="36" name="TextBox 35"/>
          <p:cNvSpPr txBox="1"/>
          <p:nvPr/>
        </p:nvSpPr>
        <p:spPr>
          <a:xfrm>
            <a:off x="762000" y="3987225"/>
            <a:ext cx="1832553" cy="584775"/>
          </a:xfrm>
          <a:prstGeom prst="rect">
            <a:avLst/>
          </a:prstGeom>
          <a:noFill/>
        </p:spPr>
        <p:txBody>
          <a:bodyPr wrap="none" rtlCol="0">
            <a:spAutoFit/>
          </a:bodyPr>
          <a:lstStyle/>
          <a:p>
            <a:r>
              <a:rPr lang="en-US" sz="3200" dirty="0" smtClean="0">
                <a:latin typeface="Malgun Gothic" panose="020B0503020000020004" pitchFamily="34" charset="-127"/>
                <a:ea typeface="Malgun Gothic" panose="020B0503020000020004" pitchFamily="34" charset="-127"/>
              </a:rPr>
              <a:t>Causality</a:t>
            </a:r>
            <a:endParaRPr lang="en-GB" sz="3200" dirty="0">
              <a:latin typeface="Malgun Gothic" panose="020B0503020000020004" pitchFamily="34" charset="-127"/>
              <a:ea typeface="Malgun Gothic" panose="020B0503020000020004" pitchFamily="34" charset="-127"/>
            </a:endParaRPr>
          </a:p>
        </p:txBody>
      </p:sp>
      <p:sp>
        <p:nvSpPr>
          <p:cNvPr id="37" name="TextBox 36"/>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682266068"/>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0" name="Straight Connector 59"/>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2"/>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3" name="TextBox 42"/>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4" name="TextBox 43"/>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5"/>
                <a:stretch>
                  <a:fillRect/>
                </a:stretch>
              </a:blipFill>
            </p:spPr>
            <p:txBody>
              <a:bodyPr/>
              <a:lstStyle/>
              <a:p>
                <a:r>
                  <a:rPr lang="en-GB">
                    <a:noFill/>
                  </a:rPr>
                  <a:t> </a:t>
                </a:r>
              </a:p>
            </p:txBody>
          </p:sp>
        </mc:Fallback>
      </mc:AlternateContent>
      <p:cxnSp>
        <p:nvCxnSpPr>
          <p:cNvPr id="45" name="Straight Connector 44"/>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57" name="Straight Connector 56"/>
          <p:cNvCxnSpPr/>
          <p:nvPr/>
        </p:nvCxnSpPr>
        <p:spPr>
          <a:xfrm>
            <a:off x="3579041"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6"/>
                <a:stretch>
                  <a:fillRect/>
                </a:stretch>
              </a:blipFill>
            </p:spPr>
            <p:txBody>
              <a:bodyPr/>
              <a:lstStyle/>
              <a:p>
                <a:r>
                  <a:rPr lang="en-GB">
                    <a:noFill/>
                  </a:rPr>
                  <a:t> </a:t>
                </a:r>
              </a:p>
            </p:txBody>
          </p:sp>
        </mc:Fallback>
      </mc:AlternateContent>
      <p:cxnSp>
        <p:nvCxnSpPr>
          <p:cNvPr id="63" name="Straight Connector 62"/>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TextBox 63"/>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64" name="TextBox 63"/>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7"/>
                <a:stretch>
                  <a:fillRect/>
                </a:stretch>
              </a:blipFill>
            </p:spPr>
            <p:txBody>
              <a:bodyPr/>
              <a:lstStyle/>
              <a:p>
                <a:r>
                  <a:rPr lang="en-GB">
                    <a:noFill/>
                  </a:rPr>
                  <a:t> </a:t>
                </a:r>
              </a:p>
            </p:txBody>
          </p:sp>
        </mc:Fallback>
      </mc:AlternateContent>
      <p:cxnSp>
        <p:nvCxnSpPr>
          <p:cNvPr id="66" name="Straight Connector 65"/>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4476951" y="1964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6" name="TextBox 55"/>
              <p:cNvSpPr txBox="1"/>
              <p:nvPr/>
            </p:nvSpPr>
            <p:spPr>
              <a:xfrm>
                <a:off x="4836265" y="1708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4836265" y="1708281"/>
                <a:ext cx="438005" cy="400110"/>
              </a:xfrm>
              <a:prstGeom prst="rect">
                <a:avLst/>
              </a:prstGeom>
              <a:blipFill rotWithShape="1">
                <a:blip r:embed="rId8"/>
                <a:stretch>
                  <a:fillRect/>
                </a:stretch>
              </a:blipFill>
            </p:spPr>
            <p:txBody>
              <a:bodyPr/>
              <a:lstStyle/>
              <a:p>
                <a:r>
                  <a:rPr lang="en-GB">
                    <a:noFill/>
                  </a:rPr>
                  <a:t> </a:t>
                </a:r>
              </a:p>
            </p:txBody>
          </p:sp>
        </mc:Fallback>
      </mc:AlternateContent>
      <p:sp>
        <p:nvSpPr>
          <p:cNvPr id="58" name="TextBox 57"/>
          <p:cNvSpPr txBox="1"/>
          <p:nvPr/>
        </p:nvSpPr>
        <p:spPr>
          <a:xfrm>
            <a:off x="4605608" y="2039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59" name="Straight Arrow Connector 58"/>
          <p:cNvCxnSpPr/>
          <p:nvPr/>
        </p:nvCxnSpPr>
        <p:spPr>
          <a:xfrm>
            <a:off x="4673525" y="1964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grpSp>
        <p:nvGrpSpPr>
          <p:cNvPr id="113" name="Group 112"/>
          <p:cNvGrpSpPr/>
          <p:nvPr/>
        </p:nvGrpSpPr>
        <p:grpSpPr>
          <a:xfrm>
            <a:off x="2317558" y="3336251"/>
            <a:ext cx="4616641" cy="3366917"/>
            <a:chOff x="2317558" y="1270249"/>
            <a:chExt cx="4616641" cy="3366917"/>
          </a:xfrm>
        </p:grpSpPr>
        <p:sp>
          <p:nvSpPr>
            <p:cNvPr id="114" name="Oval 113"/>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Rectangle 114"/>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Rectangle 115"/>
            <p:cNvSpPr/>
            <p:nvPr/>
          </p:nvSpPr>
          <p:spPr>
            <a:xfrm>
              <a:off x="2667000" y="1270249"/>
              <a:ext cx="4057795" cy="4799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17" name="Straight Connector 116"/>
          <p:cNvCxnSpPr/>
          <p:nvPr/>
        </p:nvCxnSpPr>
        <p:spPr>
          <a:xfrm flipV="1">
            <a:off x="5257800" y="4899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TextBox 117"/>
          <p:cNvSpPr txBox="1"/>
          <p:nvPr/>
        </p:nvSpPr>
        <p:spPr>
          <a:xfrm>
            <a:off x="5091656" y="4636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119" name="Straight Arrow Connector 118"/>
          <p:cNvCxnSpPr/>
          <p:nvPr/>
        </p:nvCxnSpPr>
        <p:spPr>
          <a:xfrm>
            <a:off x="1714500" y="4975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a:off x="3521366" y="4975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1" name="TextBox 120"/>
              <p:cNvSpPr txBox="1"/>
              <p:nvPr/>
            </p:nvSpPr>
            <p:spPr>
              <a:xfrm>
                <a:off x="7389921" y="3437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121" name="TextBox 120"/>
              <p:cNvSpPr txBox="1">
                <a:spLocks noRot="1" noChangeAspect="1" noMove="1" noResize="1" noEditPoints="1" noAdjustHandles="1" noChangeArrowheads="1" noChangeShapeType="1" noTextEdit="1"/>
              </p:cNvSpPr>
              <p:nvPr/>
            </p:nvSpPr>
            <p:spPr>
              <a:xfrm>
                <a:off x="7389921" y="3437602"/>
                <a:ext cx="349711" cy="369332"/>
              </a:xfrm>
              <a:prstGeom prst="rect">
                <a:avLst/>
              </a:prstGeom>
              <a:blipFill rotWithShape="1">
                <a:blip r:embed="rId9"/>
                <a:stretch>
                  <a:fillRect/>
                </a:stretch>
              </a:blipFill>
            </p:spPr>
            <p:txBody>
              <a:bodyPr/>
              <a:lstStyle/>
              <a:p>
                <a:r>
                  <a:rPr lang="en-GB">
                    <a:noFill/>
                  </a:rPr>
                  <a:t> </a:t>
                </a:r>
              </a:p>
            </p:txBody>
          </p:sp>
        </mc:Fallback>
      </mc:AlternateContent>
      <p:cxnSp>
        <p:nvCxnSpPr>
          <p:cNvPr id="122" name="Straight Connector 121"/>
          <p:cNvCxnSpPr/>
          <p:nvPr/>
        </p:nvCxnSpPr>
        <p:spPr>
          <a:xfrm>
            <a:off x="7389921" y="3449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a:off x="7389921" y="3818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4" name="TextBox 123">
                <a:extLst>
                  <a:ext uri="{FF2B5EF4-FFF2-40B4-BE49-F238E27FC236}">
                    <a16:creationId xmlns="" xmlns:a16="http://schemas.microsoft.com/office/drawing/2014/main" id="{A6BF93DB-FA7C-423A-845E-CFBB296383B7}"/>
                  </a:ext>
                </a:extLst>
              </p:cNvPr>
              <p:cNvSpPr txBox="1"/>
              <p:nvPr/>
            </p:nvSpPr>
            <p:spPr>
              <a:xfrm>
                <a:off x="6400800" y="3723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124" name="TextBox 123">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3723292"/>
                <a:ext cx="498726" cy="400110"/>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5" name="TextBox 124"/>
              <p:cNvSpPr txBox="1"/>
              <p:nvPr/>
            </p:nvSpPr>
            <p:spPr>
              <a:xfrm>
                <a:off x="3962400" y="4984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125" name="TextBox 124"/>
              <p:cNvSpPr txBox="1">
                <a:spLocks noRot="1" noChangeAspect="1" noMove="1" noResize="1" noEditPoints="1" noAdjustHandles="1" noChangeArrowheads="1" noChangeShapeType="1" noTextEdit="1"/>
              </p:cNvSpPr>
              <p:nvPr/>
            </p:nvSpPr>
            <p:spPr>
              <a:xfrm>
                <a:off x="3962400" y="4984479"/>
                <a:ext cx="547649" cy="369332"/>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6" name="TextBox 125"/>
              <p:cNvSpPr txBox="1"/>
              <p:nvPr/>
            </p:nvSpPr>
            <p:spPr>
              <a:xfrm>
                <a:off x="5801109" y="4984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126" name="TextBox 125"/>
              <p:cNvSpPr txBox="1">
                <a:spLocks noRot="1" noChangeAspect="1" noMove="1" noResize="1" noEditPoints="1" noAdjustHandles="1" noChangeArrowheads="1" noChangeShapeType="1" noTextEdit="1"/>
              </p:cNvSpPr>
              <p:nvPr/>
            </p:nvSpPr>
            <p:spPr>
              <a:xfrm>
                <a:off x="5801109" y="4984479"/>
                <a:ext cx="675891" cy="369332"/>
              </a:xfrm>
              <a:prstGeom prst="rect">
                <a:avLst/>
              </a:prstGeom>
              <a:blipFill rotWithShape="1">
                <a:blip r:embed="rId12"/>
                <a:stretch>
                  <a:fillRect/>
                </a:stretch>
              </a:blipFill>
            </p:spPr>
            <p:txBody>
              <a:bodyPr/>
              <a:lstStyle/>
              <a:p>
                <a:r>
                  <a:rPr lang="en-GB">
                    <a:noFill/>
                  </a:rPr>
                  <a:t> </a:t>
                </a:r>
              </a:p>
            </p:txBody>
          </p:sp>
        </mc:Fallback>
      </mc:AlternateContent>
      <p:cxnSp>
        <p:nvCxnSpPr>
          <p:cNvPr id="127" name="Straight Connector 126"/>
          <p:cNvCxnSpPr/>
          <p:nvPr/>
        </p:nvCxnSpPr>
        <p:spPr>
          <a:xfrm flipV="1">
            <a:off x="4191000" y="4899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flipV="1">
            <a:off x="6019800" y="4899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p:nvPr/>
        </p:nvCxnSpPr>
        <p:spPr>
          <a:xfrm>
            <a:off x="6019800" y="4899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4026782" y="4636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131" name="Straight Connector 130"/>
          <p:cNvCxnSpPr/>
          <p:nvPr/>
        </p:nvCxnSpPr>
        <p:spPr>
          <a:xfrm>
            <a:off x="3579041" y="4975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2" name="TextBox 131"/>
              <p:cNvSpPr txBox="1"/>
              <p:nvPr/>
            </p:nvSpPr>
            <p:spPr>
              <a:xfrm>
                <a:off x="4811676" y="5019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132" name="TextBox 131"/>
              <p:cNvSpPr txBox="1">
                <a:spLocks noRot="1" noChangeAspect="1" noMove="1" noResize="1" noEditPoints="1" noAdjustHandles="1" noChangeArrowheads="1" noChangeShapeType="1" noTextEdit="1"/>
              </p:cNvSpPr>
              <p:nvPr/>
            </p:nvSpPr>
            <p:spPr>
              <a:xfrm>
                <a:off x="4811676" y="5019437"/>
                <a:ext cx="903324" cy="323165"/>
              </a:xfrm>
              <a:prstGeom prst="rect">
                <a:avLst/>
              </a:prstGeom>
              <a:blipFill rotWithShape="1">
                <a:blip r:embed="rId13"/>
                <a:stretch>
                  <a:fillRect/>
                </a:stretch>
              </a:blipFill>
            </p:spPr>
            <p:txBody>
              <a:bodyPr/>
              <a:lstStyle/>
              <a:p>
                <a:r>
                  <a:rPr lang="en-GB">
                    <a:noFill/>
                  </a:rPr>
                  <a:t> </a:t>
                </a:r>
              </a:p>
            </p:txBody>
          </p:sp>
        </mc:Fallback>
      </mc:AlternateContent>
      <p:cxnSp>
        <p:nvCxnSpPr>
          <p:cNvPr id="133" name="Straight Connector 132"/>
          <p:cNvCxnSpPr/>
          <p:nvPr/>
        </p:nvCxnSpPr>
        <p:spPr>
          <a:xfrm flipV="1">
            <a:off x="3124200" y="4899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4" name="TextBox 133"/>
              <p:cNvSpPr txBox="1"/>
              <p:nvPr/>
            </p:nvSpPr>
            <p:spPr>
              <a:xfrm>
                <a:off x="2819400" y="4975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134" name="TextBox 133"/>
              <p:cNvSpPr txBox="1">
                <a:spLocks noRot="1" noChangeAspect="1" noMove="1" noResize="1" noEditPoints="1" noAdjustHandles="1" noChangeArrowheads="1" noChangeShapeType="1" noTextEdit="1"/>
              </p:cNvSpPr>
              <p:nvPr/>
            </p:nvSpPr>
            <p:spPr>
              <a:xfrm>
                <a:off x="2819400" y="4975503"/>
                <a:ext cx="512513" cy="369332"/>
              </a:xfrm>
              <a:prstGeom prst="rect">
                <a:avLst/>
              </a:prstGeom>
              <a:blipFill rotWithShape="1">
                <a:blip r:embed="rId14"/>
                <a:stretch>
                  <a:fillRect/>
                </a:stretch>
              </a:blipFill>
            </p:spPr>
            <p:txBody>
              <a:bodyPr/>
              <a:lstStyle/>
              <a:p>
                <a:r>
                  <a:rPr lang="en-GB">
                    <a:noFill/>
                  </a:rPr>
                  <a:t> </a:t>
                </a:r>
              </a:p>
            </p:txBody>
          </p:sp>
        </mc:Fallback>
      </mc:AlternateContent>
      <p:cxnSp>
        <p:nvCxnSpPr>
          <p:cNvPr id="135" name="Straight Connector 134"/>
          <p:cNvCxnSpPr/>
          <p:nvPr/>
        </p:nvCxnSpPr>
        <p:spPr>
          <a:xfrm>
            <a:off x="1600200" y="4885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136" name="Oval 135"/>
          <p:cNvSpPr/>
          <p:nvPr/>
        </p:nvSpPr>
        <p:spPr>
          <a:xfrm>
            <a:off x="4476951" y="4631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37" name="TextBox 136"/>
              <p:cNvSpPr txBox="1"/>
              <p:nvPr/>
            </p:nvSpPr>
            <p:spPr>
              <a:xfrm>
                <a:off x="4836265" y="4375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137" name="TextBox 136"/>
              <p:cNvSpPr txBox="1">
                <a:spLocks noRot="1" noChangeAspect="1" noMove="1" noResize="1" noEditPoints="1" noAdjustHandles="1" noChangeArrowheads="1" noChangeShapeType="1" noTextEdit="1"/>
              </p:cNvSpPr>
              <p:nvPr/>
            </p:nvSpPr>
            <p:spPr>
              <a:xfrm>
                <a:off x="4836265" y="4375281"/>
                <a:ext cx="438005" cy="400110"/>
              </a:xfrm>
              <a:prstGeom prst="rect">
                <a:avLst/>
              </a:prstGeom>
              <a:blipFill rotWithShape="1">
                <a:blip r:embed="rId15"/>
                <a:stretch>
                  <a:fillRect/>
                </a:stretch>
              </a:blipFill>
            </p:spPr>
            <p:txBody>
              <a:bodyPr/>
              <a:lstStyle/>
              <a:p>
                <a:r>
                  <a:rPr lang="en-GB">
                    <a:noFill/>
                  </a:rPr>
                  <a:t> </a:t>
                </a:r>
              </a:p>
            </p:txBody>
          </p:sp>
        </mc:Fallback>
      </mc:AlternateContent>
      <p:sp>
        <p:nvSpPr>
          <p:cNvPr id="138" name="TextBox 137"/>
          <p:cNvSpPr txBox="1"/>
          <p:nvPr/>
        </p:nvSpPr>
        <p:spPr>
          <a:xfrm>
            <a:off x="4605608" y="4706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139" name="Straight Arrow Connector 138"/>
          <p:cNvCxnSpPr/>
          <p:nvPr/>
        </p:nvCxnSpPr>
        <p:spPr>
          <a:xfrm>
            <a:off x="4673525" y="4631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cxnSp>
        <p:nvCxnSpPr>
          <p:cNvPr id="140" name="Straight Arrow Connector 139"/>
          <p:cNvCxnSpPr/>
          <p:nvPr/>
        </p:nvCxnSpPr>
        <p:spPr>
          <a:xfrm flipV="1">
            <a:off x="5055268" y="4504402"/>
            <a:ext cx="1678524" cy="2709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Straight Arrow Connector 140"/>
          <p:cNvCxnSpPr/>
          <p:nvPr/>
        </p:nvCxnSpPr>
        <p:spPr>
          <a:xfrm>
            <a:off x="4961847" y="5097946"/>
            <a:ext cx="1840930" cy="43944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p:nvPr/>
        </p:nvCxnSpPr>
        <p:spPr>
          <a:xfrm flipH="1" flipV="1">
            <a:off x="2667000" y="4504402"/>
            <a:ext cx="1678524" cy="2709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pic>
        <p:nvPicPr>
          <p:cNvPr id="144" name="Picture 2" descr="C:\Users\Scott\Dropbox\Current_Projects\Applications\Herchel_Smith_Grade7\1_Cover_Letter\logo.pn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145" name="TextBox 144"/>
              <p:cNvSpPr txBox="1"/>
              <p:nvPr/>
            </p:nvSpPr>
            <p:spPr>
              <a:xfrm rot="5400000">
                <a:off x="4403990" y="3232369"/>
                <a:ext cx="583814"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145" name="TextBox 144"/>
              <p:cNvSpPr txBox="1">
                <a:spLocks noRot="1" noChangeAspect="1" noMove="1" noResize="1" noEditPoints="1" noAdjustHandles="1" noChangeArrowheads="1" noChangeShapeType="1" noTextEdit="1"/>
              </p:cNvSpPr>
              <p:nvPr/>
            </p:nvSpPr>
            <p:spPr>
              <a:xfrm rot="5400000">
                <a:off x="4403990" y="3232369"/>
                <a:ext cx="583814" cy="584775"/>
              </a:xfrm>
              <a:prstGeom prst="rect">
                <a:avLst/>
              </a:prstGeom>
              <a:blipFill rotWithShape="1">
                <a:blip r:embed="rId17"/>
                <a:stretch>
                  <a:fillRect/>
                </a:stretch>
              </a:blipFill>
            </p:spPr>
            <p:txBody>
              <a:bodyPr/>
              <a:lstStyle/>
              <a:p>
                <a:r>
                  <a:rPr lang="en-GB">
                    <a:noFill/>
                  </a:rPr>
                  <a:t> </a:t>
                </a:r>
              </a:p>
            </p:txBody>
          </p:sp>
        </mc:Fallback>
      </mc:AlternateContent>
      <p:sp>
        <p:nvSpPr>
          <p:cNvPr id="69" name="TextBox 68"/>
          <p:cNvSpPr txBox="1"/>
          <p:nvPr/>
        </p:nvSpPr>
        <p:spPr>
          <a:xfrm>
            <a:off x="4782004" y="3286229"/>
            <a:ext cx="1669047"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(Causality)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70" name="TextBox 69"/>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408900449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0" name="Straight Connector 59"/>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2"/>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3" name="TextBox 42"/>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4" name="TextBox 43"/>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5"/>
                <a:stretch>
                  <a:fillRect/>
                </a:stretch>
              </a:blipFill>
            </p:spPr>
            <p:txBody>
              <a:bodyPr/>
              <a:lstStyle/>
              <a:p>
                <a:r>
                  <a:rPr lang="en-GB">
                    <a:noFill/>
                  </a:rPr>
                  <a:t> </a:t>
                </a:r>
              </a:p>
            </p:txBody>
          </p:sp>
        </mc:Fallback>
      </mc:AlternateContent>
      <p:cxnSp>
        <p:nvCxnSpPr>
          <p:cNvPr id="45" name="Straight Connector 44"/>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57" name="Straight Connector 56"/>
          <p:cNvCxnSpPr/>
          <p:nvPr/>
        </p:nvCxnSpPr>
        <p:spPr>
          <a:xfrm>
            <a:off x="3579041"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6"/>
                <a:stretch>
                  <a:fillRect/>
                </a:stretch>
              </a:blipFill>
            </p:spPr>
            <p:txBody>
              <a:bodyPr/>
              <a:lstStyle/>
              <a:p>
                <a:r>
                  <a:rPr lang="en-GB">
                    <a:noFill/>
                  </a:rPr>
                  <a:t> </a:t>
                </a:r>
              </a:p>
            </p:txBody>
          </p:sp>
        </mc:Fallback>
      </mc:AlternateContent>
      <p:cxnSp>
        <p:nvCxnSpPr>
          <p:cNvPr id="63" name="Straight Connector 62"/>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TextBox 63"/>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64" name="TextBox 63"/>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7"/>
                <a:stretch>
                  <a:fillRect/>
                </a:stretch>
              </a:blipFill>
            </p:spPr>
            <p:txBody>
              <a:bodyPr/>
              <a:lstStyle/>
              <a:p>
                <a:r>
                  <a:rPr lang="en-GB">
                    <a:noFill/>
                  </a:rPr>
                  <a:t> </a:t>
                </a:r>
              </a:p>
            </p:txBody>
          </p:sp>
        </mc:Fallback>
      </mc:AlternateContent>
      <p:cxnSp>
        <p:nvCxnSpPr>
          <p:cNvPr id="66" name="Straight Connector 65"/>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4476951" y="1964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6" name="TextBox 55"/>
              <p:cNvSpPr txBox="1"/>
              <p:nvPr/>
            </p:nvSpPr>
            <p:spPr>
              <a:xfrm>
                <a:off x="4836265" y="1708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4836265" y="1708281"/>
                <a:ext cx="438005" cy="400110"/>
              </a:xfrm>
              <a:prstGeom prst="rect">
                <a:avLst/>
              </a:prstGeom>
              <a:blipFill rotWithShape="1">
                <a:blip r:embed="rId8"/>
                <a:stretch>
                  <a:fillRect/>
                </a:stretch>
              </a:blipFill>
            </p:spPr>
            <p:txBody>
              <a:bodyPr/>
              <a:lstStyle/>
              <a:p>
                <a:r>
                  <a:rPr lang="en-GB">
                    <a:noFill/>
                  </a:rPr>
                  <a:t> </a:t>
                </a:r>
              </a:p>
            </p:txBody>
          </p:sp>
        </mc:Fallback>
      </mc:AlternateContent>
      <p:sp>
        <p:nvSpPr>
          <p:cNvPr id="58" name="TextBox 57"/>
          <p:cNvSpPr txBox="1"/>
          <p:nvPr/>
        </p:nvSpPr>
        <p:spPr>
          <a:xfrm>
            <a:off x="4605608" y="2039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59" name="Straight Arrow Connector 58"/>
          <p:cNvCxnSpPr/>
          <p:nvPr/>
        </p:nvCxnSpPr>
        <p:spPr>
          <a:xfrm>
            <a:off x="4673525" y="1964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grpSp>
        <p:nvGrpSpPr>
          <p:cNvPr id="65" name="Group 64"/>
          <p:cNvGrpSpPr/>
          <p:nvPr/>
        </p:nvGrpSpPr>
        <p:grpSpPr>
          <a:xfrm>
            <a:off x="2317558" y="3279032"/>
            <a:ext cx="4616641" cy="3426568"/>
            <a:chOff x="2317558" y="1210598"/>
            <a:chExt cx="4616641" cy="3426568"/>
          </a:xfrm>
        </p:grpSpPr>
        <p:sp>
          <p:nvSpPr>
            <p:cNvPr id="69" name="Oval 6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72" name="Straight Connector 71"/>
          <p:cNvCxnSpPr/>
          <p:nvPr/>
        </p:nvCxnSpPr>
        <p:spPr>
          <a:xfrm flipV="1">
            <a:off x="5257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5091656"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74" name="Straight Arrow Connector 73"/>
          <p:cNvCxnSpPr/>
          <p:nvPr/>
        </p:nvCxnSpPr>
        <p:spPr>
          <a:xfrm>
            <a:off x="1714500" y="4977820"/>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521366"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6" name="TextBox 75"/>
              <p:cNvSpPr txBox="1"/>
              <p:nvPr/>
            </p:nvSpPr>
            <p:spPr>
              <a:xfrm>
                <a:off x="7389921" y="3440034"/>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76" name="TextBox 75"/>
              <p:cNvSpPr txBox="1">
                <a:spLocks noRot="1" noChangeAspect="1" noMove="1" noResize="1" noEditPoints="1" noAdjustHandles="1" noChangeArrowheads="1" noChangeShapeType="1" noTextEdit="1"/>
              </p:cNvSpPr>
              <p:nvPr/>
            </p:nvSpPr>
            <p:spPr>
              <a:xfrm>
                <a:off x="7389921" y="3440034"/>
                <a:ext cx="349711" cy="369332"/>
              </a:xfrm>
              <a:prstGeom prst="rect">
                <a:avLst/>
              </a:prstGeom>
              <a:blipFill rotWithShape="1">
                <a:blip r:embed="rId9"/>
                <a:stretch>
                  <a:fillRect/>
                </a:stretch>
              </a:blipFill>
            </p:spPr>
            <p:txBody>
              <a:bodyPr/>
              <a:lstStyle/>
              <a:p>
                <a:r>
                  <a:rPr lang="en-GB">
                    <a:noFill/>
                  </a:rPr>
                  <a:t> </a:t>
                </a:r>
              </a:p>
            </p:txBody>
          </p:sp>
        </mc:Fallback>
      </mc:AlternateContent>
      <p:cxnSp>
        <p:nvCxnSpPr>
          <p:cNvPr id="77" name="Straight Connector 76"/>
          <p:cNvCxnSpPr/>
          <p:nvPr/>
        </p:nvCxnSpPr>
        <p:spPr>
          <a:xfrm>
            <a:off x="7389921" y="3451702"/>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389921" y="3821034"/>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9" name="TextBox 78">
                <a:extLst>
                  <a:ext uri="{FF2B5EF4-FFF2-40B4-BE49-F238E27FC236}">
                    <a16:creationId xmlns="" xmlns:a16="http://schemas.microsoft.com/office/drawing/2014/main" id="{A6BF93DB-FA7C-423A-845E-CFBB296383B7}"/>
                  </a:ext>
                </a:extLst>
              </p:cNvPr>
              <p:cNvSpPr txBox="1"/>
              <p:nvPr/>
            </p:nvSpPr>
            <p:spPr>
              <a:xfrm>
                <a:off x="6400800" y="3725724"/>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79" name="TextBox 7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3725724"/>
                <a:ext cx="498726" cy="400110"/>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3962400" y="4986911"/>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0" name="TextBox 79"/>
              <p:cNvSpPr txBox="1">
                <a:spLocks noRot="1" noChangeAspect="1" noMove="1" noResize="1" noEditPoints="1" noAdjustHandles="1" noChangeArrowheads="1" noChangeShapeType="1" noTextEdit="1"/>
              </p:cNvSpPr>
              <p:nvPr/>
            </p:nvSpPr>
            <p:spPr>
              <a:xfrm>
                <a:off x="3962400" y="4986911"/>
                <a:ext cx="547649" cy="369332"/>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1" name="TextBox 80"/>
              <p:cNvSpPr txBox="1"/>
              <p:nvPr/>
            </p:nvSpPr>
            <p:spPr>
              <a:xfrm>
                <a:off x="5801109" y="4986911"/>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1" name="TextBox 80"/>
              <p:cNvSpPr txBox="1">
                <a:spLocks noRot="1" noChangeAspect="1" noMove="1" noResize="1" noEditPoints="1" noAdjustHandles="1" noChangeArrowheads="1" noChangeShapeType="1" noTextEdit="1"/>
              </p:cNvSpPr>
              <p:nvPr/>
            </p:nvSpPr>
            <p:spPr>
              <a:xfrm>
                <a:off x="5801109" y="4986911"/>
                <a:ext cx="675891" cy="369332"/>
              </a:xfrm>
              <a:prstGeom prst="rect">
                <a:avLst/>
              </a:prstGeom>
              <a:blipFill rotWithShape="1">
                <a:blip r:embed="rId12"/>
                <a:stretch>
                  <a:fillRect/>
                </a:stretch>
              </a:blipFill>
            </p:spPr>
            <p:txBody>
              <a:bodyPr/>
              <a:lstStyle/>
              <a:p>
                <a:r>
                  <a:rPr lang="en-GB">
                    <a:noFill/>
                  </a:rPr>
                  <a:t> </a:t>
                </a:r>
              </a:p>
            </p:txBody>
          </p:sp>
        </mc:Fallback>
      </mc:AlternateContent>
      <p:cxnSp>
        <p:nvCxnSpPr>
          <p:cNvPr id="82" name="Straight Connector 81"/>
          <p:cNvCxnSpPr/>
          <p:nvPr/>
        </p:nvCxnSpPr>
        <p:spPr>
          <a:xfrm flipV="1">
            <a:off x="41910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V="1">
            <a:off x="6019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6019800" y="4901735"/>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4026782"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86" name="Straight Connector 85"/>
          <p:cNvCxnSpPr/>
          <p:nvPr/>
        </p:nvCxnSpPr>
        <p:spPr>
          <a:xfrm>
            <a:off x="3579041"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7" name="TextBox 86"/>
              <p:cNvSpPr txBox="1"/>
              <p:nvPr/>
            </p:nvSpPr>
            <p:spPr>
              <a:xfrm>
                <a:off x="4811676" y="5021869"/>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87" name="TextBox 86"/>
              <p:cNvSpPr txBox="1">
                <a:spLocks noRot="1" noChangeAspect="1" noMove="1" noResize="1" noEditPoints="1" noAdjustHandles="1" noChangeArrowheads="1" noChangeShapeType="1" noTextEdit="1"/>
              </p:cNvSpPr>
              <p:nvPr/>
            </p:nvSpPr>
            <p:spPr>
              <a:xfrm>
                <a:off x="4811676" y="5021869"/>
                <a:ext cx="903324" cy="323165"/>
              </a:xfrm>
              <a:prstGeom prst="rect">
                <a:avLst/>
              </a:prstGeom>
              <a:blipFill rotWithShape="1">
                <a:blip r:embed="rId13"/>
                <a:stretch>
                  <a:fillRect/>
                </a:stretch>
              </a:blipFill>
            </p:spPr>
            <p:txBody>
              <a:bodyPr/>
              <a:lstStyle/>
              <a:p>
                <a:r>
                  <a:rPr lang="en-GB">
                    <a:noFill/>
                  </a:rPr>
                  <a:t> </a:t>
                </a:r>
              </a:p>
            </p:txBody>
          </p:sp>
        </mc:Fallback>
      </mc:AlternateContent>
      <p:cxnSp>
        <p:nvCxnSpPr>
          <p:cNvPr id="88" name="Straight Connector 87"/>
          <p:cNvCxnSpPr/>
          <p:nvPr/>
        </p:nvCxnSpPr>
        <p:spPr>
          <a:xfrm flipV="1">
            <a:off x="31242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9" name="TextBox 88"/>
              <p:cNvSpPr txBox="1"/>
              <p:nvPr/>
            </p:nvSpPr>
            <p:spPr>
              <a:xfrm>
                <a:off x="2819400" y="4977935"/>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89" name="TextBox 88"/>
              <p:cNvSpPr txBox="1">
                <a:spLocks noRot="1" noChangeAspect="1" noMove="1" noResize="1" noEditPoints="1" noAdjustHandles="1" noChangeArrowheads="1" noChangeShapeType="1" noTextEdit="1"/>
              </p:cNvSpPr>
              <p:nvPr/>
            </p:nvSpPr>
            <p:spPr>
              <a:xfrm>
                <a:off x="2819400" y="4977935"/>
                <a:ext cx="512513" cy="369332"/>
              </a:xfrm>
              <a:prstGeom prst="rect">
                <a:avLst/>
              </a:prstGeom>
              <a:blipFill rotWithShape="1">
                <a:blip r:embed="rId14"/>
                <a:stretch>
                  <a:fillRect/>
                </a:stretch>
              </a:blipFill>
            </p:spPr>
            <p:txBody>
              <a:bodyPr/>
              <a:lstStyle/>
              <a:p>
                <a:r>
                  <a:rPr lang="en-GB">
                    <a:noFill/>
                  </a:rPr>
                  <a:t> </a:t>
                </a:r>
              </a:p>
            </p:txBody>
          </p:sp>
        </mc:Fallback>
      </mc:AlternateContent>
      <p:cxnSp>
        <p:nvCxnSpPr>
          <p:cNvPr id="90" name="Straight Connector 89"/>
          <p:cNvCxnSpPr/>
          <p:nvPr/>
        </p:nvCxnSpPr>
        <p:spPr>
          <a:xfrm>
            <a:off x="1600200" y="4887834"/>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91" name="Freeform: Shape 9"/>
          <p:cNvSpPr/>
          <p:nvPr/>
        </p:nvSpPr>
        <p:spPr>
          <a:xfrm>
            <a:off x="5860227" y="3754535"/>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none"/>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Shape 29"/>
          <p:cNvSpPr/>
          <p:nvPr/>
        </p:nvSpPr>
        <p:spPr>
          <a:xfrm flipH="1">
            <a:off x="1434745" y="3716493"/>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arrow"/>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93" name="TextBox 92"/>
              <p:cNvSpPr txBox="1"/>
              <p:nvPr/>
            </p:nvSpPr>
            <p:spPr>
              <a:xfrm>
                <a:off x="6724267" y="3598210"/>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3" name="TextBox 92"/>
              <p:cNvSpPr txBox="1">
                <a:spLocks noRot="1" noChangeAspect="1" noMove="1" noResize="1" noEditPoints="1" noAdjustHandles="1" noChangeArrowheads="1" noChangeShapeType="1" noTextEdit="1"/>
              </p:cNvSpPr>
              <p:nvPr/>
            </p:nvSpPr>
            <p:spPr>
              <a:xfrm>
                <a:off x="6724267" y="3598210"/>
                <a:ext cx="437940" cy="369332"/>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4" name="TextBox 93"/>
              <p:cNvSpPr txBox="1"/>
              <p:nvPr/>
            </p:nvSpPr>
            <p:spPr>
              <a:xfrm>
                <a:off x="1775534" y="5841475"/>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4" name="TextBox 93"/>
              <p:cNvSpPr txBox="1">
                <a:spLocks noRot="1" noChangeAspect="1" noMove="1" noResize="1" noEditPoints="1" noAdjustHandles="1" noChangeArrowheads="1" noChangeShapeType="1" noTextEdit="1"/>
              </p:cNvSpPr>
              <p:nvPr/>
            </p:nvSpPr>
            <p:spPr>
              <a:xfrm>
                <a:off x="1775534" y="5841475"/>
                <a:ext cx="437940" cy="369332"/>
              </a:xfrm>
              <a:prstGeom prst="rect">
                <a:avLst/>
              </a:prstGeom>
              <a:blipFill rotWithShape="1">
                <a:blip r:embed="rId16"/>
                <a:stretch>
                  <a:fillRect/>
                </a:stretch>
              </a:blipFill>
            </p:spPr>
            <p:txBody>
              <a:bodyPr/>
              <a:lstStyle/>
              <a:p>
                <a:r>
                  <a:rPr lang="en-GB">
                    <a:noFill/>
                  </a:rPr>
                  <a:t> </a:t>
                </a:r>
              </a:p>
            </p:txBody>
          </p:sp>
        </mc:Fallback>
      </mc:AlternateContent>
      <p:sp>
        <p:nvSpPr>
          <p:cNvPr id="95" name="TextBox 94"/>
          <p:cNvSpPr txBox="1"/>
          <p:nvPr/>
        </p:nvSpPr>
        <p:spPr>
          <a:xfrm>
            <a:off x="4605608" y="4708798"/>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sp>
        <p:nvSpPr>
          <p:cNvPr id="96" name="Oval 95"/>
          <p:cNvSpPr/>
          <p:nvPr/>
        </p:nvSpPr>
        <p:spPr>
          <a:xfrm>
            <a:off x="3985999"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p:cNvSpPr/>
          <p:nvPr/>
        </p:nvSpPr>
        <p:spPr>
          <a:xfrm>
            <a:off x="5070505"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8" name="Straight Arrow Connector 97"/>
          <p:cNvCxnSpPr/>
          <p:nvPr/>
        </p:nvCxnSpPr>
        <p:spPr>
          <a:xfrm flipH="1">
            <a:off x="5221800" y="4780599"/>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flipH="1">
            <a:off x="41400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H="1">
            <a:off x="6629400" y="48116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a:off x="6629400" y="5076810"/>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a:xfrm flipH="1">
            <a:off x="24384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a:off x="2438400" y="504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pic>
        <p:nvPicPr>
          <p:cNvPr id="105" name="Picture 2" descr="C:\Users\Scott\Dropbox\Current_Projects\Applications\Herchel_Smith_Grade7\1_Cover_Letter\logo.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mc:AlternateContent xmlns:mc="http://schemas.openxmlformats.org/markup-compatibility/2006" xmlns:a14="http://schemas.microsoft.com/office/drawing/2010/main">
        <mc:Choice Requires="a14">
          <p:sp>
            <p:nvSpPr>
              <p:cNvPr id="106" name="TextBox 105"/>
              <p:cNvSpPr txBox="1"/>
              <p:nvPr/>
            </p:nvSpPr>
            <p:spPr>
              <a:xfrm rot="5400000">
                <a:off x="4403990" y="3232369"/>
                <a:ext cx="583814"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106" name="TextBox 105"/>
              <p:cNvSpPr txBox="1">
                <a:spLocks noRot="1" noChangeAspect="1" noMove="1" noResize="1" noEditPoints="1" noAdjustHandles="1" noChangeArrowheads="1" noChangeShapeType="1" noTextEdit="1"/>
              </p:cNvSpPr>
              <p:nvPr/>
            </p:nvSpPr>
            <p:spPr>
              <a:xfrm rot="5400000">
                <a:off x="4403990" y="3232369"/>
                <a:ext cx="583814" cy="584775"/>
              </a:xfrm>
              <a:prstGeom prst="rect">
                <a:avLst/>
              </a:prstGeom>
              <a:blipFill rotWithShape="1">
                <a:blip r:embed="rId18"/>
                <a:stretch>
                  <a:fillRect/>
                </a:stretch>
              </a:blipFill>
            </p:spPr>
            <p:txBody>
              <a:bodyPr/>
              <a:lstStyle/>
              <a:p>
                <a:r>
                  <a:rPr lang="en-GB">
                    <a:noFill/>
                  </a:rPr>
                  <a:t> </a:t>
                </a:r>
              </a:p>
            </p:txBody>
          </p:sp>
        </mc:Fallback>
      </mc:AlternateContent>
      <p:sp>
        <p:nvSpPr>
          <p:cNvPr id="108" name="TextBox 107"/>
          <p:cNvSpPr txBox="1"/>
          <p:nvPr/>
        </p:nvSpPr>
        <p:spPr>
          <a:xfrm>
            <a:off x="4782004" y="3286229"/>
            <a:ext cx="1669047"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(Causality)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09" name="TextBox 108"/>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4176568434"/>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600200" y="609600"/>
            <a:ext cx="6167290" cy="3426568"/>
            <a:chOff x="1600200" y="609600"/>
            <a:chExt cx="6167290" cy="3426568"/>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0" name="Straight Connector 59"/>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2"/>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3" name="TextBox 42"/>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4" name="TextBox 43"/>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5"/>
                  <a:stretch>
                    <a:fillRect/>
                  </a:stretch>
                </a:blipFill>
              </p:spPr>
              <p:txBody>
                <a:bodyPr/>
                <a:lstStyle/>
                <a:p>
                  <a:r>
                    <a:rPr lang="en-GB">
                      <a:noFill/>
                    </a:rPr>
                    <a:t> </a:t>
                  </a:r>
                </a:p>
              </p:txBody>
            </p:sp>
          </mc:Fallback>
        </mc:AlternateContent>
        <p:cxnSp>
          <p:nvCxnSpPr>
            <p:cNvPr id="45" name="Straight Connector 44"/>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57" name="Straight Connector 56"/>
            <p:cNvCxnSpPr/>
            <p:nvPr/>
          </p:nvCxnSpPr>
          <p:spPr>
            <a:xfrm>
              <a:off x="3579041"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6"/>
                  <a:stretch>
                    <a:fillRect/>
                  </a:stretch>
                </a:blipFill>
              </p:spPr>
              <p:txBody>
                <a:bodyPr/>
                <a:lstStyle/>
                <a:p>
                  <a:r>
                    <a:rPr lang="en-GB">
                      <a:noFill/>
                    </a:rPr>
                    <a:t> </a:t>
                  </a:r>
                </a:p>
              </p:txBody>
            </p:sp>
          </mc:Fallback>
        </mc:AlternateContent>
        <p:cxnSp>
          <p:nvCxnSpPr>
            <p:cNvPr id="63" name="Straight Connector 62"/>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TextBox 63"/>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64" name="TextBox 63"/>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7"/>
                  <a:stretch>
                    <a:fillRect/>
                  </a:stretch>
                </a:blipFill>
              </p:spPr>
              <p:txBody>
                <a:bodyPr/>
                <a:lstStyle/>
                <a:p>
                  <a:r>
                    <a:rPr lang="en-GB">
                      <a:noFill/>
                    </a:rPr>
                    <a:t> </a:t>
                  </a:r>
                </a:p>
              </p:txBody>
            </p:sp>
          </mc:Fallback>
        </mc:AlternateContent>
        <p:cxnSp>
          <p:nvCxnSpPr>
            <p:cNvPr id="66" name="Straight Connector 65"/>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4476951" y="1964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6" name="TextBox 55"/>
                <p:cNvSpPr txBox="1"/>
                <p:nvPr/>
              </p:nvSpPr>
              <p:spPr>
                <a:xfrm>
                  <a:off x="4836265" y="1708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4836265" y="1708281"/>
                  <a:ext cx="438005" cy="400110"/>
                </a:xfrm>
                <a:prstGeom prst="rect">
                  <a:avLst/>
                </a:prstGeom>
                <a:blipFill rotWithShape="1">
                  <a:blip r:embed="rId8"/>
                  <a:stretch>
                    <a:fillRect/>
                  </a:stretch>
                </a:blipFill>
              </p:spPr>
              <p:txBody>
                <a:bodyPr/>
                <a:lstStyle/>
                <a:p>
                  <a:r>
                    <a:rPr lang="en-GB">
                      <a:noFill/>
                    </a:rPr>
                    <a:t> </a:t>
                  </a:r>
                </a:p>
              </p:txBody>
            </p:sp>
          </mc:Fallback>
        </mc:AlternateContent>
        <p:sp>
          <p:nvSpPr>
            <p:cNvPr id="58" name="TextBox 57"/>
            <p:cNvSpPr txBox="1"/>
            <p:nvPr/>
          </p:nvSpPr>
          <p:spPr>
            <a:xfrm>
              <a:off x="4605608" y="2039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59" name="Straight Arrow Connector 58"/>
            <p:cNvCxnSpPr/>
            <p:nvPr/>
          </p:nvCxnSpPr>
          <p:spPr>
            <a:xfrm>
              <a:off x="4673525" y="1964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65" name="Group 64"/>
          <p:cNvGrpSpPr/>
          <p:nvPr/>
        </p:nvGrpSpPr>
        <p:grpSpPr>
          <a:xfrm>
            <a:off x="2317558" y="3279032"/>
            <a:ext cx="4616641" cy="3426568"/>
            <a:chOff x="2317558" y="1210598"/>
            <a:chExt cx="4616641" cy="3426568"/>
          </a:xfrm>
        </p:grpSpPr>
        <p:sp>
          <p:nvSpPr>
            <p:cNvPr id="69" name="Oval 6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72" name="Straight Connector 71"/>
          <p:cNvCxnSpPr/>
          <p:nvPr/>
        </p:nvCxnSpPr>
        <p:spPr>
          <a:xfrm flipV="1">
            <a:off x="5257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5091656"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74" name="Straight Arrow Connector 73"/>
          <p:cNvCxnSpPr/>
          <p:nvPr/>
        </p:nvCxnSpPr>
        <p:spPr>
          <a:xfrm>
            <a:off x="1714500" y="4977820"/>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521366"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6" name="TextBox 75"/>
              <p:cNvSpPr txBox="1"/>
              <p:nvPr/>
            </p:nvSpPr>
            <p:spPr>
              <a:xfrm>
                <a:off x="7389921" y="3440034"/>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76" name="TextBox 75"/>
              <p:cNvSpPr txBox="1">
                <a:spLocks noRot="1" noChangeAspect="1" noMove="1" noResize="1" noEditPoints="1" noAdjustHandles="1" noChangeArrowheads="1" noChangeShapeType="1" noTextEdit="1"/>
              </p:cNvSpPr>
              <p:nvPr/>
            </p:nvSpPr>
            <p:spPr>
              <a:xfrm>
                <a:off x="7389921" y="3440034"/>
                <a:ext cx="349711" cy="369332"/>
              </a:xfrm>
              <a:prstGeom prst="rect">
                <a:avLst/>
              </a:prstGeom>
              <a:blipFill rotWithShape="1">
                <a:blip r:embed="rId9"/>
                <a:stretch>
                  <a:fillRect/>
                </a:stretch>
              </a:blipFill>
            </p:spPr>
            <p:txBody>
              <a:bodyPr/>
              <a:lstStyle/>
              <a:p>
                <a:r>
                  <a:rPr lang="en-GB">
                    <a:noFill/>
                  </a:rPr>
                  <a:t> </a:t>
                </a:r>
              </a:p>
            </p:txBody>
          </p:sp>
        </mc:Fallback>
      </mc:AlternateContent>
      <p:cxnSp>
        <p:nvCxnSpPr>
          <p:cNvPr id="77" name="Straight Connector 76"/>
          <p:cNvCxnSpPr/>
          <p:nvPr/>
        </p:nvCxnSpPr>
        <p:spPr>
          <a:xfrm>
            <a:off x="7389921" y="3451702"/>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389921" y="3821034"/>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9" name="TextBox 78">
                <a:extLst>
                  <a:ext uri="{FF2B5EF4-FFF2-40B4-BE49-F238E27FC236}">
                    <a16:creationId xmlns="" xmlns:a16="http://schemas.microsoft.com/office/drawing/2014/main" id="{A6BF93DB-FA7C-423A-845E-CFBB296383B7}"/>
                  </a:ext>
                </a:extLst>
              </p:cNvPr>
              <p:cNvSpPr txBox="1"/>
              <p:nvPr/>
            </p:nvSpPr>
            <p:spPr>
              <a:xfrm>
                <a:off x="6400800" y="3725724"/>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79" name="TextBox 7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3725724"/>
                <a:ext cx="498726" cy="400110"/>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3962400" y="4986911"/>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0" name="TextBox 79"/>
              <p:cNvSpPr txBox="1">
                <a:spLocks noRot="1" noChangeAspect="1" noMove="1" noResize="1" noEditPoints="1" noAdjustHandles="1" noChangeArrowheads="1" noChangeShapeType="1" noTextEdit="1"/>
              </p:cNvSpPr>
              <p:nvPr/>
            </p:nvSpPr>
            <p:spPr>
              <a:xfrm>
                <a:off x="3962400" y="4986911"/>
                <a:ext cx="547649" cy="369332"/>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1" name="TextBox 80"/>
              <p:cNvSpPr txBox="1"/>
              <p:nvPr/>
            </p:nvSpPr>
            <p:spPr>
              <a:xfrm>
                <a:off x="5801109" y="4986911"/>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1" name="TextBox 80"/>
              <p:cNvSpPr txBox="1">
                <a:spLocks noRot="1" noChangeAspect="1" noMove="1" noResize="1" noEditPoints="1" noAdjustHandles="1" noChangeArrowheads="1" noChangeShapeType="1" noTextEdit="1"/>
              </p:cNvSpPr>
              <p:nvPr/>
            </p:nvSpPr>
            <p:spPr>
              <a:xfrm>
                <a:off x="5801109" y="4986911"/>
                <a:ext cx="675891" cy="369332"/>
              </a:xfrm>
              <a:prstGeom prst="rect">
                <a:avLst/>
              </a:prstGeom>
              <a:blipFill rotWithShape="1">
                <a:blip r:embed="rId12"/>
                <a:stretch>
                  <a:fillRect/>
                </a:stretch>
              </a:blipFill>
            </p:spPr>
            <p:txBody>
              <a:bodyPr/>
              <a:lstStyle/>
              <a:p>
                <a:r>
                  <a:rPr lang="en-GB">
                    <a:noFill/>
                  </a:rPr>
                  <a:t> </a:t>
                </a:r>
              </a:p>
            </p:txBody>
          </p:sp>
        </mc:Fallback>
      </mc:AlternateContent>
      <p:cxnSp>
        <p:nvCxnSpPr>
          <p:cNvPr id="82" name="Straight Connector 81"/>
          <p:cNvCxnSpPr/>
          <p:nvPr/>
        </p:nvCxnSpPr>
        <p:spPr>
          <a:xfrm flipV="1">
            <a:off x="41910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V="1">
            <a:off x="6019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6019800" y="4901735"/>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4026782"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86" name="Straight Connector 85"/>
          <p:cNvCxnSpPr/>
          <p:nvPr/>
        </p:nvCxnSpPr>
        <p:spPr>
          <a:xfrm>
            <a:off x="3579041"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7" name="TextBox 86"/>
              <p:cNvSpPr txBox="1"/>
              <p:nvPr/>
            </p:nvSpPr>
            <p:spPr>
              <a:xfrm>
                <a:off x="4811676" y="5021869"/>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87" name="TextBox 86"/>
              <p:cNvSpPr txBox="1">
                <a:spLocks noRot="1" noChangeAspect="1" noMove="1" noResize="1" noEditPoints="1" noAdjustHandles="1" noChangeArrowheads="1" noChangeShapeType="1" noTextEdit="1"/>
              </p:cNvSpPr>
              <p:nvPr/>
            </p:nvSpPr>
            <p:spPr>
              <a:xfrm>
                <a:off x="4811676" y="5021869"/>
                <a:ext cx="903324" cy="323165"/>
              </a:xfrm>
              <a:prstGeom prst="rect">
                <a:avLst/>
              </a:prstGeom>
              <a:blipFill rotWithShape="1">
                <a:blip r:embed="rId13"/>
                <a:stretch>
                  <a:fillRect/>
                </a:stretch>
              </a:blipFill>
            </p:spPr>
            <p:txBody>
              <a:bodyPr/>
              <a:lstStyle/>
              <a:p>
                <a:r>
                  <a:rPr lang="en-GB">
                    <a:noFill/>
                  </a:rPr>
                  <a:t> </a:t>
                </a:r>
              </a:p>
            </p:txBody>
          </p:sp>
        </mc:Fallback>
      </mc:AlternateContent>
      <p:cxnSp>
        <p:nvCxnSpPr>
          <p:cNvPr id="88" name="Straight Connector 87"/>
          <p:cNvCxnSpPr/>
          <p:nvPr/>
        </p:nvCxnSpPr>
        <p:spPr>
          <a:xfrm flipV="1">
            <a:off x="31242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9" name="TextBox 88"/>
              <p:cNvSpPr txBox="1"/>
              <p:nvPr/>
            </p:nvSpPr>
            <p:spPr>
              <a:xfrm>
                <a:off x="2819400" y="4977935"/>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89" name="TextBox 88"/>
              <p:cNvSpPr txBox="1">
                <a:spLocks noRot="1" noChangeAspect="1" noMove="1" noResize="1" noEditPoints="1" noAdjustHandles="1" noChangeArrowheads="1" noChangeShapeType="1" noTextEdit="1"/>
              </p:cNvSpPr>
              <p:nvPr/>
            </p:nvSpPr>
            <p:spPr>
              <a:xfrm>
                <a:off x="2819400" y="4977935"/>
                <a:ext cx="512513" cy="369332"/>
              </a:xfrm>
              <a:prstGeom prst="rect">
                <a:avLst/>
              </a:prstGeom>
              <a:blipFill rotWithShape="1">
                <a:blip r:embed="rId14"/>
                <a:stretch>
                  <a:fillRect/>
                </a:stretch>
              </a:blipFill>
            </p:spPr>
            <p:txBody>
              <a:bodyPr/>
              <a:lstStyle/>
              <a:p>
                <a:r>
                  <a:rPr lang="en-GB">
                    <a:noFill/>
                  </a:rPr>
                  <a:t> </a:t>
                </a:r>
              </a:p>
            </p:txBody>
          </p:sp>
        </mc:Fallback>
      </mc:AlternateContent>
      <p:cxnSp>
        <p:nvCxnSpPr>
          <p:cNvPr id="90" name="Straight Connector 89"/>
          <p:cNvCxnSpPr/>
          <p:nvPr/>
        </p:nvCxnSpPr>
        <p:spPr>
          <a:xfrm>
            <a:off x="1600200" y="4887834"/>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91" name="Freeform: Shape 9"/>
          <p:cNvSpPr/>
          <p:nvPr/>
        </p:nvSpPr>
        <p:spPr>
          <a:xfrm>
            <a:off x="5860227" y="3754535"/>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none"/>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Shape 29"/>
          <p:cNvSpPr/>
          <p:nvPr/>
        </p:nvSpPr>
        <p:spPr>
          <a:xfrm flipH="1">
            <a:off x="1434745" y="3716493"/>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arrow"/>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93" name="TextBox 92"/>
              <p:cNvSpPr txBox="1"/>
              <p:nvPr/>
            </p:nvSpPr>
            <p:spPr>
              <a:xfrm>
                <a:off x="6724267" y="3598210"/>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3" name="TextBox 92"/>
              <p:cNvSpPr txBox="1">
                <a:spLocks noRot="1" noChangeAspect="1" noMove="1" noResize="1" noEditPoints="1" noAdjustHandles="1" noChangeArrowheads="1" noChangeShapeType="1" noTextEdit="1"/>
              </p:cNvSpPr>
              <p:nvPr/>
            </p:nvSpPr>
            <p:spPr>
              <a:xfrm>
                <a:off x="6724267" y="3598210"/>
                <a:ext cx="437940" cy="369332"/>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4" name="TextBox 93"/>
              <p:cNvSpPr txBox="1"/>
              <p:nvPr/>
            </p:nvSpPr>
            <p:spPr>
              <a:xfrm>
                <a:off x="1775534" y="5841475"/>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4" name="TextBox 93"/>
              <p:cNvSpPr txBox="1">
                <a:spLocks noRot="1" noChangeAspect="1" noMove="1" noResize="1" noEditPoints="1" noAdjustHandles="1" noChangeArrowheads="1" noChangeShapeType="1" noTextEdit="1"/>
              </p:cNvSpPr>
              <p:nvPr/>
            </p:nvSpPr>
            <p:spPr>
              <a:xfrm>
                <a:off x="1775534" y="5841475"/>
                <a:ext cx="437940" cy="369332"/>
              </a:xfrm>
              <a:prstGeom prst="rect">
                <a:avLst/>
              </a:prstGeom>
              <a:blipFill rotWithShape="1">
                <a:blip r:embed="rId16"/>
                <a:stretch>
                  <a:fillRect/>
                </a:stretch>
              </a:blipFill>
            </p:spPr>
            <p:txBody>
              <a:bodyPr/>
              <a:lstStyle/>
              <a:p>
                <a:r>
                  <a:rPr lang="en-GB">
                    <a:noFill/>
                  </a:rPr>
                  <a:t> </a:t>
                </a:r>
              </a:p>
            </p:txBody>
          </p:sp>
        </mc:Fallback>
      </mc:AlternateContent>
      <p:sp>
        <p:nvSpPr>
          <p:cNvPr id="95" name="TextBox 94"/>
          <p:cNvSpPr txBox="1"/>
          <p:nvPr/>
        </p:nvSpPr>
        <p:spPr>
          <a:xfrm>
            <a:off x="4605608" y="4708798"/>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sp>
        <p:nvSpPr>
          <p:cNvPr id="96" name="Oval 95"/>
          <p:cNvSpPr/>
          <p:nvPr/>
        </p:nvSpPr>
        <p:spPr>
          <a:xfrm>
            <a:off x="3985999"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p:cNvSpPr/>
          <p:nvPr/>
        </p:nvSpPr>
        <p:spPr>
          <a:xfrm>
            <a:off x="5070505"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8" name="Straight Arrow Connector 97"/>
          <p:cNvCxnSpPr/>
          <p:nvPr/>
        </p:nvCxnSpPr>
        <p:spPr>
          <a:xfrm flipH="1">
            <a:off x="5221800" y="4780599"/>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flipH="1">
            <a:off x="41400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H="1">
            <a:off x="6629400" y="48116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a:off x="6629400" y="5076810"/>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a:xfrm flipH="1">
            <a:off x="24384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a:off x="2438400" y="504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p:pic>
        <p:nvPicPr>
          <p:cNvPr id="105" name="Picture 2" descr="C:\Users\Scott\Dropbox\Current_Projects\Applications\Herchel_Smith_Grade7\1_Cover_Letter\logo.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mc:AlternateContent xmlns:mc="http://schemas.openxmlformats.org/markup-compatibility/2006" xmlns:a14="http://schemas.microsoft.com/office/drawing/2010/main">
        <mc:Choice Requires="a14">
          <p:sp>
            <p:nvSpPr>
              <p:cNvPr id="3" name="TextBox 2"/>
              <p:cNvSpPr txBox="1"/>
              <p:nvPr/>
            </p:nvSpPr>
            <p:spPr>
              <a:xfrm rot="5400000">
                <a:off x="4403990" y="3232369"/>
                <a:ext cx="583814"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3" name="TextBox 2"/>
              <p:cNvSpPr txBox="1">
                <a:spLocks noRot="1" noChangeAspect="1" noMove="1" noResize="1" noEditPoints="1" noAdjustHandles="1" noChangeArrowheads="1" noChangeShapeType="1" noTextEdit="1"/>
              </p:cNvSpPr>
              <p:nvPr/>
            </p:nvSpPr>
            <p:spPr>
              <a:xfrm rot="5400000">
                <a:off x="4403990" y="3232369"/>
                <a:ext cx="583814" cy="584775"/>
              </a:xfrm>
              <a:prstGeom prst="rect">
                <a:avLst/>
              </a:prstGeom>
              <a:blipFill rotWithShape="1">
                <a:blip r:embed="rId18"/>
                <a:stretch>
                  <a:fillRect/>
                </a:stretch>
              </a:blipFill>
            </p:spPr>
            <p:txBody>
              <a:bodyPr/>
              <a:lstStyle/>
              <a:p>
                <a:r>
                  <a:rPr lang="en-GB">
                    <a:noFill/>
                  </a:rPr>
                  <a:t> </a:t>
                </a:r>
              </a:p>
            </p:txBody>
          </p:sp>
        </mc:Fallback>
      </mc:AlternateContent>
      <p:sp>
        <p:nvSpPr>
          <p:cNvPr id="5" name="Rectangle 4"/>
          <p:cNvSpPr/>
          <p:nvPr/>
        </p:nvSpPr>
        <p:spPr>
          <a:xfrm>
            <a:off x="914400" y="675255"/>
            <a:ext cx="7696200" cy="2764779"/>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106" name="TextBox 105"/>
              <p:cNvSpPr txBox="1"/>
              <p:nvPr/>
            </p:nvSpPr>
            <p:spPr>
              <a:xfrm>
                <a:off x="3554010" y="2438400"/>
                <a:ext cx="2313390"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𝐸𝐹𝑇</m:t>
                          </m:r>
                        </m:sub>
                      </m:sSub>
                      <m:r>
                        <a:rPr lang="en-US" sz="4600" b="0" i="1" smtClean="0">
                          <a:latin typeface="Cambria Math"/>
                        </a:rPr>
                        <m:t>(</m:t>
                      </m:r>
                      <m:r>
                        <a:rPr lang="en-US" sz="4600" b="0" i="1" smtClean="0">
                          <a:latin typeface="Cambria Math"/>
                        </a:rPr>
                        <m:t>𝑠</m:t>
                      </m:r>
                      <m:r>
                        <a:rPr lang="en-US" sz="4600" b="0" i="1" smtClean="0">
                          <a:latin typeface="Cambria Math"/>
                        </a:rPr>
                        <m:t>)</m:t>
                      </m:r>
                    </m:oMath>
                  </m:oMathPara>
                </a14:m>
                <a:endParaRPr lang="en-GB" sz="4600" dirty="0"/>
              </a:p>
            </p:txBody>
          </p:sp>
        </mc:Choice>
        <mc:Fallback xmlns="">
          <p:sp>
            <p:nvSpPr>
              <p:cNvPr id="106" name="TextBox 105"/>
              <p:cNvSpPr txBox="1">
                <a:spLocks noRot="1" noChangeAspect="1" noMove="1" noResize="1" noEditPoints="1" noAdjustHandles="1" noChangeArrowheads="1" noChangeShapeType="1" noTextEdit="1"/>
              </p:cNvSpPr>
              <p:nvPr/>
            </p:nvSpPr>
            <p:spPr>
              <a:xfrm>
                <a:off x="3554010" y="2438400"/>
                <a:ext cx="2313390" cy="800219"/>
              </a:xfrm>
              <a:prstGeom prst="rect">
                <a:avLst/>
              </a:prstGeom>
              <a:blipFill rotWithShape="1">
                <a:blip r:embed="rId19"/>
                <a:stretch>
                  <a:fillRect/>
                </a:stretch>
              </a:blipFill>
            </p:spPr>
            <p:txBody>
              <a:bodyPr/>
              <a:lstStyle/>
              <a:p>
                <a:r>
                  <a:rPr lang="en-GB">
                    <a:noFill/>
                  </a:rPr>
                  <a:t> </a:t>
                </a:r>
              </a:p>
            </p:txBody>
          </p:sp>
        </mc:Fallback>
      </mc:AlternateContent>
      <p:sp>
        <p:nvSpPr>
          <p:cNvPr id="108" name="TextBox 107"/>
          <p:cNvSpPr txBox="1"/>
          <p:nvPr/>
        </p:nvSpPr>
        <p:spPr>
          <a:xfrm>
            <a:off x="4782004" y="3286229"/>
            <a:ext cx="1669047"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(Causality)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09" name="TextBox 108"/>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4167603062"/>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600200" y="609600"/>
            <a:ext cx="6167290" cy="3426568"/>
            <a:chOff x="1600200" y="609600"/>
            <a:chExt cx="6167290" cy="3426568"/>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0" name="Straight Connector 59"/>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2"/>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3" name="TextBox 42"/>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4" name="TextBox 43"/>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5"/>
                  <a:stretch>
                    <a:fillRect/>
                  </a:stretch>
                </a:blipFill>
              </p:spPr>
              <p:txBody>
                <a:bodyPr/>
                <a:lstStyle/>
                <a:p>
                  <a:r>
                    <a:rPr lang="en-GB">
                      <a:noFill/>
                    </a:rPr>
                    <a:t> </a:t>
                  </a:r>
                </a:p>
              </p:txBody>
            </p:sp>
          </mc:Fallback>
        </mc:AlternateContent>
        <p:cxnSp>
          <p:nvCxnSpPr>
            <p:cNvPr id="45" name="Straight Connector 44"/>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57" name="Straight Connector 56"/>
            <p:cNvCxnSpPr/>
            <p:nvPr/>
          </p:nvCxnSpPr>
          <p:spPr>
            <a:xfrm>
              <a:off x="3579041"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6"/>
                  <a:stretch>
                    <a:fillRect/>
                  </a:stretch>
                </a:blipFill>
              </p:spPr>
              <p:txBody>
                <a:bodyPr/>
                <a:lstStyle/>
                <a:p>
                  <a:r>
                    <a:rPr lang="en-GB">
                      <a:noFill/>
                    </a:rPr>
                    <a:t> </a:t>
                  </a:r>
                </a:p>
              </p:txBody>
            </p:sp>
          </mc:Fallback>
        </mc:AlternateContent>
        <p:cxnSp>
          <p:nvCxnSpPr>
            <p:cNvPr id="63" name="Straight Connector 62"/>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TextBox 63"/>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64" name="TextBox 63"/>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7"/>
                  <a:stretch>
                    <a:fillRect/>
                  </a:stretch>
                </a:blipFill>
              </p:spPr>
              <p:txBody>
                <a:bodyPr/>
                <a:lstStyle/>
                <a:p>
                  <a:r>
                    <a:rPr lang="en-GB">
                      <a:noFill/>
                    </a:rPr>
                    <a:t> </a:t>
                  </a:r>
                </a:p>
              </p:txBody>
            </p:sp>
          </mc:Fallback>
        </mc:AlternateContent>
        <p:cxnSp>
          <p:nvCxnSpPr>
            <p:cNvPr id="66" name="Straight Connector 65"/>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4476951" y="1964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6" name="TextBox 55"/>
                <p:cNvSpPr txBox="1"/>
                <p:nvPr/>
              </p:nvSpPr>
              <p:spPr>
                <a:xfrm>
                  <a:off x="4836265" y="1708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4836265" y="1708281"/>
                  <a:ext cx="438005" cy="400110"/>
                </a:xfrm>
                <a:prstGeom prst="rect">
                  <a:avLst/>
                </a:prstGeom>
                <a:blipFill rotWithShape="1">
                  <a:blip r:embed="rId8"/>
                  <a:stretch>
                    <a:fillRect/>
                  </a:stretch>
                </a:blipFill>
              </p:spPr>
              <p:txBody>
                <a:bodyPr/>
                <a:lstStyle/>
                <a:p>
                  <a:r>
                    <a:rPr lang="en-GB">
                      <a:noFill/>
                    </a:rPr>
                    <a:t> </a:t>
                  </a:r>
                </a:p>
              </p:txBody>
            </p:sp>
          </mc:Fallback>
        </mc:AlternateContent>
        <p:sp>
          <p:nvSpPr>
            <p:cNvPr id="58" name="TextBox 57"/>
            <p:cNvSpPr txBox="1"/>
            <p:nvPr/>
          </p:nvSpPr>
          <p:spPr>
            <a:xfrm>
              <a:off x="4605608" y="2039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59" name="Straight Arrow Connector 58"/>
            <p:cNvCxnSpPr/>
            <p:nvPr/>
          </p:nvCxnSpPr>
          <p:spPr>
            <a:xfrm>
              <a:off x="4673525" y="1964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65" name="Group 64"/>
          <p:cNvGrpSpPr/>
          <p:nvPr/>
        </p:nvGrpSpPr>
        <p:grpSpPr>
          <a:xfrm>
            <a:off x="2317558" y="3279032"/>
            <a:ext cx="4616641" cy="3426568"/>
            <a:chOff x="2317558" y="1210598"/>
            <a:chExt cx="4616641" cy="3426568"/>
          </a:xfrm>
        </p:grpSpPr>
        <p:sp>
          <p:nvSpPr>
            <p:cNvPr id="69" name="Oval 6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72" name="Straight Connector 71"/>
          <p:cNvCxnSpPr/>
          <p:nvPr/>
        </p:nvCxnSpPr>
        <p:spPr>
          <a:xfrm flipV="1">
            <a:off x="5257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5091656"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74" name="Straight Arrow Connector 73"/>
          <p:cNvCxnSpPr/>
          <p:nvPr/>
        </p:nvCxnSpPr>
        <p:spPr>
          <a:xfrm>
            <a:off x="1714500" y="4977820"/>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521366"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6" name="TextBox 75"/>
              <p:cNvSpPr txBox="1"/>
              <p:nvPr/>
            </p:nvSpPr>
            <p:spPr>
              <a:xfrm>
                <a:off x="7389921" y="3440034"/>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76" name="TextBox 75"/>
              <p:cNvSpPr txBox="1">
                <a:spLocks noRot="1" noChangeAspect="1" noMove="1" noResize="1" noEditPoints="1" noAdjustHandles="1" noChangeArrowheads="1" noChangeShapeType="1" noTextEdit="1"/>
              </p:cNvSpPr>
              <p:nvPr/>
            </p:nvSpPr>
            <p:spPr>
              <a:xfrm>
                <a:off x="7389921" y="3440034"/>
                <a:ext cx="349711" cy="369332"/>
              </a:xfrm>
              <a:prstGeom prst="rect">
                <a:avLst/>
              </a:prstGeom>
              <a:blipFill rotWithShape="1">
                <a:blip r:embed="rId9"/>
                <a:stretch>
                  <a:fillRect/>
                </a:stretch>
              </a:blipFill>
            </p:spPr>
            <p:txBody>
              <a:bodyPr/>
              <a:lstStyle/>
              <a:p>
                <a:r>
                  <a:rPr lang="en-GB">
                    <a:noFill/>
                  </a:rPr>
                  <a:t> </a:t>
                </a:r>
              </a:p>
            </p:txBody>
          </p:sp>
        </mc:Fallback>
      </mc:AlternateContent>
      <p:cxnSp>
        <p:nvCxnSpPr>
          <p:cNvPr id="77" name="Straight Connector 76"/>
          <p:cNvCxnSpPr/>
          <p:nvPr/>
        </p:nvCxnSpPr>
        <p:spPr>
          <a:xfrm>
            <a:off x="7389921" y="3451702"/>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389921" y="3821034"/>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9" name="TextBox 78">
                <a:extLst>
                  <a:ext uri="{FF2B5EF4-FFF2-40B4-BE49-F238E27FC236}">
                    <a16:creationId xmlns="" xmlns:a16="http://schemas.microsoft.com/office/drawing/2014/main" id="{A6BF93DB-FA7C-423A-845E-CFBB296383B7}"/>
                  </a:ext>
                </a:extLst>
              </p:cNvPr>
              <p:cNvSpPr txBox="1"/>
              <p:nvPr/>
            </p:nvSpPr>
            <p:spPr>
              <a:xfrm>
                <a:off x="6400800" y="3725724"/>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79" name="TextBox 7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3725724"/>
                <a:ext cx="498726" cy="400110"/>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3962400" y="4986911"/>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0" name="TextBox 79"/>
              <p:cNvSpPr txBox="1">
                <a:spLocks noRot="1" noChangeAspect="1" noMove="1" noResize="1" noEditPoints="1" noAdjustHandles="1" noChangeArrowheads="1" noChangeShapeType="1" noTextEdit="1"/>
              </p:cNvSpPr>
              <p:nvPr/>
            </p:nvSpPr>
            <p:spPr>
              <a:xfrm>
                <a:off x="3962400" y="4986911"/>
                <a:ext cx="547649" cy="369332"/>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1" name="TextBox 80"/>
              <p:cNvSpPr txBox="1"/>
              <p:nvPr/>
            </p:nvSpPr>
            <p:spPr>
              <a:xfrm>
                <a:off x="5801109" y="4986911"/>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1" name="TextBox 80"/>
              <p:cNvSpPr txBox="1">
                <a:spLocks noRot="1" noChangeAspect="1" noMove="1" noResize="1" noEditPoints="1" noAdjustHandles="1" noChangeArrowheads="1" noChangeShapeType="1" noTextEdit="1"/>
              </p:cNvSpPr>
              <p:nvPr/>
            </p:nvSpPr>
            <p:spPr>
              <a:xfrm>
                <a:off x="5801109" y="4986911"/>
                <a:ext cx="675891" cy="369332"/>
              </a:xfrm>
              <a:prstGeom prst="rect">
                <a:avLst/>
              </a:prstGeom>
              <a:blipFill rotWithShape="1">
                <a:blip r:embed="rId12"/>
                <a:stretch>
                  <a:fillRect/>
                </a:stretch>
              </a:blipFill>
            </p:spPr>
            <p:txBody>
              <a:bodyPr/>
              <a:lstStyle/>
              <a:p>
                <a:r>
                  <a:rPr lang="en-GB">
                    <a:noFill/>
                  </a:rPr>
                  <a:t> </a:t>
                </a:r>
              </a:p>
            </p:txBody>
          </p:sp>
        </mc:Fallback>
      </mc:AlternateContent>
      <p:cxnSp>
        <p:nvCxnSpPr>
          <p:cNvPr id="82" name="Straight Connector 81"/>
          <p:cNvCxnSpPr/>
          <p:nvPr/>
        </p:nvCxnSpPr>
        <p:spPr>
          <a:xfrm flipV="1">
            <a:off x="41910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V="1">
            <a:off x="6019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6019800" y="4901735"/>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4026782"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86" name="Straight Connector 85"/>
          <p:cNvCxnSpPr/>
          <p:nvPr/>
        </p:nvCxnSpPr>
        <p:spPr>
          <a:xfrm>
            <a:off x="3579041"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7" name="TextBox 86"/>
              <p:cNvSpPr txBox="1"/>
              <p:nvPr/>
            </p:nvSpPr>
            <p:spPr>
              <a:xfrm>
                <a:off x="4811676" y="5021869"/>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87" name="TextBox 86"/>
              <p:cNvSpPr txBox="1">
                <a:spLocks noRot="1" noChangeAspect="1" noMove="1" noResize="1" noEditPoints="1" noAdjustHandles="1" noChangeArrowheads="1" noChangeShapeType="1" noTextEdit="1"/>
              </p:cNvSpPr>
              <p:nvPr/>
            </p:nvSpPr>
            <p:spPr>
              <a:xfrm>
                <a:off x="4811676" y="5021869"/>
                <a:ext cx="903324" cy="323165"/>
              </a:xfrm>
              <a:prstGeom prst="rect">
                <a:avLst/>
              </a:prstGeom>
              <a:blipFill rotWithShape="1">
                <a:blip r:embed="rId13"/>
                <a:stretch>
                  <a:fillRect/>
                </a:stretch>
              </a:blipFill>
            </p:spPr>
            <p:txBody>
              <a:bodyPr/>
              <a:lstStyle/>
              <a:p>
                <a:r>
                  <a:rPr lang="en-GB">
                    <a:noFill/>
                  </a:rPr>
                  <a:t> </a:t>
                </a:r>
              </a:p>
            </p:txBody>
          </p:sp>
        </mc:Fallback>
      </mc:AlternateContent>
      <p:cxnSp>
        <p:nvCxnSpPr>
          <p:cNvPr id="88" name="Straight Connector 87"/>
          <p:cNvCxnSpPr/>
          <p:nvPr/>
        </p:nvCxnSpPr>
        <p:spPr>
          <a:xfrm flipV="1">
            <a:off x="31242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9" name="TextBox 88"/>
              <p:cNvSpPr txBox="1"/>
              <p:nvPr/>
            </p:nvSpPr>
            <p:spPr>
              <a:xfrm>
                <a:off x="2819400" y="4977935"/>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89" name="TextBox 88"/>
              <p:cNvSpPr txBox="1">
                <a:spLocks noRot="1" noChangeAspect="1" noMove="1" noResize="1" noEditPoints="1" noAdjustHandles="1" noChangeArrowheads="1" noChangeShapeType="1" noTextEdit="1"/>
              </p:cNvSpPr>
              <p:nvPr/>
            </p:nvSpPr>
            <p:spPr>
              <a:xfrm>
                <a:off x="2819400" y="4977935"/>
                <a:ext cx="512513" cy="369332"/>
              </a:xfrm>
              <a:prstGeom prst="rect">
                <a:avLst/>
              </a:prstGeom>
              <a:blipFill rotWithShape="1">
                <a:blip r:embed="rId14"/>
                <a:stretch>
                  <a:fillRect/>
                </a:stretch>
              </a:blipFill>
            </p:spPr>
            <p:txBody>
              <a:bodyPr/>
              <a:lstStyle/>
              <a:p>
                <a:r>
                  <a:rPr lang="en-GB">
                    <a:noFill/>
                  </a:rPr>
                  <a:t> </a:t>
                </a:r>
              </a:p>
            </p:txBody>
          </p:sp>
        </mc:Fallback>
      </mc:AlternateContent>
      <p:cxnSp>
        <p:nvCxnSpPr>
          <p:cNvPr id="90" name="Straight Connector 89"/>
          <p:cNvCxnSpPr/>
          <p:nvPr/>
        </p:nvCxnSpPr>
        <p:spPr>
          <a:xfrm>
            <a:off x="1600200" y="4887834"/>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91" name="Freeform: Shape 9"/>
          <p:cNvSpPr/>
          <p:nvPr/>
        </p:nvSpPr>
        <p:spPr>
          <a:xfrm>
            <a:off x="5860227" y="3754535"/>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none"/>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Shape 29"/>
          <p:cNvSpPr/>
          <p:nvPr/>
        </p:nvSpPr>
        <p:spPr>
          <a:xfrm flipH="1">
            <a:off x="1434745" y="3716493"/>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arrow"/>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93" name="TextBox 92"/>
              <p:cNvSpPr txBox="1"/>
              <p:nvPr/>
            </p:nvSpPr>
            <p:spPr>
              <a:xfrm>
                <a:off x="6724267" y="3598210"/>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3" name="TextBox 92"/>
              <p:cNvSpPr txBox="1">
                <a:spLocks noRot="1" noChangeAspect="1" noMove="1" noResize="1" noEditPoints="1" noAdjustHandles="1" noChangeArrowheads="1" noChangeShapeType="1" noTextEdit="1"/>
              </p:cNvSpPr>
              <p:nvPr/>
            </p:nvSpPr>
            <p:spPr>
              <a:xfrm>
                <a:off x="6724267" y="3598210"/>
                <a:ext cx="437940" cy="369332"/>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4" name="TextBox 93"/>
              <p:cNvSpPr txBox="1"/>
              <p:nvPr/>
            </p:nvSpPr>
            <p:spPr>
              <a:xfrm>
                <a:off x="1775534" y="5841475"/>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4" name="TextBox 93"/>
              <p:cNvSpPr txBox="1">
                <a:spLocks noRot="1" noChangeAspect="1" noMove="1" noResize="1" noEditPoints="1" noAdjustHandles="1" noChangeArrowheads="1" noChangeShapeType="1" noTextEdit="1"/>
              </p:cNvSpPr>
              <p:nvPr/>
            </p:nvSpPr>
            <p:spPr>
              <a:xfrm>
                <a:off x="1775534" y="5841475"/>
                <a:ext cx="437940" cy="369332"/>
              </a:xfrm>
              <a:prstGeom prst="rect">
                <a:avLst/>
              </a:prstGeom>
              <a:blipFill rotWithShape="1">
                <a:blip r:embed="rId16"/>
                <a:stretch>
                  <a:fillRect/>
                </a:stretch>
              </a:blipFill>
            </p:spPr>
            <p:txBody>
              <a:bodyPr/>
              <a:lstStyle/>
              <a:p>
                <a:r>
                  <a:rPr lang="en-GB">
                    <a:noFill/>
                  </a:rPr>
                  <a:t> </a:t>
                </a:r>
              </a:p>
            </p:txBody>
          </p:sp>
        </mc:Fallback>
      </mc:AlternateContent>
      <p:sp>
        <p:nvSpPr>
          <p:cNvPr id="95" name="TextBox 94"/>
          <p:cNvSpPr txBox="1"/>
          <p:nvPr/>
        </p:nvSpPr>
        <p:spPr>
          <a:xfrm>
            <a:off x="4605608" y="4708798"/>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sp>
        <p:nvSpPr>
          <p:cNvPr id="96" name="Oval 95"/>
          <p:cNvSpPr/>
          <p:nvPr/>
        </p:nvSpPr>
        <p:spPr>
          <a:xfrm>
            <a:off x="3985999"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p:cNvSpPr/>
          <p:nvPr/>
        </p:nvSpPr>
        <p:spPr>
          <a:xfrm>
            <a:off x="5070505"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8" name="Straight Arrow Connector 97"/>
          <p:cNvCxnSpPr/>
          <p:nvPr/>
        </p:nvCxnSpPr>
        <p:spPr>
          <a:xfrm flipH="1">
            <a:off x="5221800" y="4780599"/>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flipH="1">
            <a:off x="41400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H="1">
            <a:off x="6629400" y="48116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a:off x="6629400" y="5076810"/>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a:xfrm flipH="1">
            <a:off x="24384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a:off x="2438400" y="504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pic>
        <p:nvPicPr>
          <p:cNvPr id="105" name="Picture 2" descr="C:\Users\Scott\Dropbox\Current_Projects\Applications\Herchel_Smith_Grade7\1_Cover_Letter\logo.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sp>
        <p:nvSpPr>
          <p:cNvPr id="5" name="Rectangle 4"/>
          <p:cNvSpPr/>
          <p:nvPr/>
        </p:nvSpPr>
        <p:spPr>
          <a:xfrm>
            <a:off x="914400" y="669251"/>
            <a:ext cx="7696200" cy="5541555"/>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6" name="TextBox 5"/>
              <p:cNvSpPr txBox="1"/>
              <p:nvPr/>
            </p:nvSpPr>
            <p:spPr>
              <a:xfrm>
                <a:off x="3554010" y="2438400"/>
                <a:ext cx="2313390"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𝐸𝐹𝑇</m:t>
                          </m:r>
                        </m:sub>
                      </m:sSub>
                      <m:r>
                        <a:rPr lang="en-US" sz="4600" b="0" i="1" smtClean="0">
                          <a:latin typeface="Cambria Math"/>
                        </a:rPr>
                        <m:t>(</m:t>
                      </m:r>
                      <m:r>
                        <a:rPr lang="en-US" sz="4600" b="0" i="1" smtClean="0">
                          <a:latin typeface="Cambria Math"/>
                        </a:rPr>
                        <m:t>𝑠</m:t>
                      </m:r>
                      <m:r>
                        <a:rPr lang="en-US" sz="4600" b="0" i="1" smtClean="0">
                          <a:latin typeface="Cambria Math"/>
                        </a:rPr>
                        <m:t>)</m:t>
                      </m:r>
                    </m:oMath>
                  </m:oMathPara>
                </a14:m>
                <a:endParaRPr lang="en-GB" sz="4600" dirty="0"/>
              </a:p>
            </p:txBody>
          </p:sp>
        </mc:Choice>
        <mc:Fallback xmlns="">
          <p:sp>
            <p:nvSpPr>
              <p:cNvPr id="6" name="TextBox 5"/>
              <p:cNvSpPr txBox="1">
                <a:spLocks noRot="1" noChangeAspect="1" noMove="1" noResize="1" noEditPoints="1" noAdjustHandles="1" noChangeArrowheads="1" noChangeShapeType="1" noTextEdit="1"/>
              </p:cNvSpPr>
              <p:nvPr/>
            </p:nvSpPr>
            <p:spPr>
              <a:xfrm>
                <a:off x="3554010" y="2438400"/>
                <a:ext cx="2313390" cy="800219"/>
              </a:xfrm>
              <a:prstGeom prst="rect">
                <a:avLst/>
              </a:prstGeom>
              <a:blipFill rotWithShape="1">
                <a:blip r:embed="rId1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rot="5400000">
                <a:off x="4403990" y="3232369"/>
                <a:ext cx="583814"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3" name="TextBox 2"/>
              <p:cNvSpPr txBox="1">
                <a:spLocks noRot="1" noChangeAspect="1" noMove="1" noResize="1" noEditPoints="1" noAdjustHandles="1" noChangeArrowheads="1" noChangeShapeType="1" noTextEdit="1"/>
              </p:cNvSpPr>
              <p:nvPr/>
            </p:nvSpPr>
            <p:spPr>
              <a:xfrm rot="5400000">
                <a:off x="4403990" y="3232369"/>
                <a:ext cx="583814" cy="584775"/>
              </a:xfrm>
              <a:prstGeom prst="rect">
                <a:avLst/>
              </a:prstGeom>
              <a:blipFill rotWithShape="1">
                <a:blip r:embed="rId19"/>
                <a:stretch>
                  <a:fillRect/>
                </a:stretch>
              </a:blipFill>
            </p:spPr>
            <p:txBody>
              <a:bodyPr/>
              <a:lstStyle/>
              <a:p>
                <a:r>
                  <a:rPr lang="en-GB">
                    <a:noFill/>
                  </a:rPr>
                  <a:t> </a:t>
                </a:r>
              </a:p>
            </p:txBody>
          </p:sp>
        </mc:Fallback>
      </mc:AlternateContent>
      <p:cxnSp>
        <p:nvCxnSpPr>
          <p:cNvPr id="104" name="Straight Connector 103">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6" name="TextBox 105"/>
              <p:cNvSpPr txBox="1"/>
              <p:nvPr/>
            </p:nvSpPr>
            <p:spPr>
              <a:xfrm>
                <a:off x="877496" y="3847981"/>
                <a:ext cx="7656904"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m:rPr>
                          <m:sty m:val="p"/>
                        </m:rPr>
                        <a:rPr lang="en-US" sz="4600" b="0" i="0" smtClean="0">
                          <a:latin typeface="Cambria Math"/>
                        </a:rPr>
                        <m:t>Poles</m:t>
                      </m:r>
                      <m:r>
                        <a:rPr lang="en-US" sz="4600" b="0" i="1" smtClean="0">
                          <a:latin typeface="Cambria Math"/>
                        </a:rPr>
                        <m:t>+</m:t>
                      </m:r>
                      <m:r>
                        <m:rPr>
                          <m:sty m:val="p"/>
                        </m:rPr>
                        <a:rPr lang="en-US" sz="4600" b="0" i="0" smtClean="0">
                          <a:latin typeface="Cambria Math"/>
                        </a:rPr>
                        <m:t>Im</m:t>
                      </m:r>
                      <m:sSub>
                        <m:sSubPr>
                          <m:ctrlPr>
                            <a:rPr lang="en-US" sz="4600" b="0" i="1" smtClean="0">
                              <a:latin typeface="Cambria Math"/>
                            </a:rPr>
                          </m:ctrlPr>
                        </m:sSubPr>
                        <m:e>
                          <m:r>
                            <a:rPr lang="en-US" sz="4600" b="0" i="1" smtClean="0">
                              <a:latin typeface="Cambria Math"/>
                            </a:rPr>
                            <m:t> </m:t>
                          </m:r>
                          <m:r>
                            <a:rPr lang="en-US" sz="4600" b="0" i="1" smtClean="0">
                              <a:latin typeface="Cambria Math"/>
                            </a:rPr>
                            <m:t>𝐴</m:t>
                          </m:r>
                        </m:e>
                        <m:sub>
                          <m:r>
                            <a:rPr lang="en-US" sz="4600" b="0" i="1" smtClean="0">
                              <a:latin typeface="Cambria Math"/>
                            </a:rPr>
                            <m:t>𝑈𝑉</m:t>
                          </m:r>
                        </m:sub>
                      </m:sSub>
                      <m:r>
                        <a:rPr lang="en-US" sz="4600" b="0" i="1" smtClean="0">
                          <a:latin typeface="Cambria Math"/>
                        </a:rPr>
                        <m:t>(</m:t>
                      </m:r>
                      <m:r>
                        <a:rPr lang="en-US" sz="4600" b="0" i="1" smtClean="0">
                          <a:latin typeface="Cambria Math"/>
                        </a:rPr>
                        <m:t>𝑠</m:t>
                      </m:r>
                      <m:r>
                        <a:rPr lang="en-US" sz="4600" b="0" i="1" smtClean="0">
                          <a:latin typeface="Cambria Math"/>
                        </a:rPr>
                        <m:t>)+</m:t>
                      </m:r>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𝑈𝑉</m:t>
                          </m:r>
                        </m:sub>
                      </m:sSub>
                      <m:r>
                        <a:rPr lang="en-US" sz="4600" b="0" i="1" smtClean="0">
                          <a:latin typeface="Cambria Math"/>
                        </a:rPr>
                        <m:t>(</m:t>
                      </m:r>
                      <m:r>
                        <a:rPr lang="en-US" sz="4600" b="0" i="1" smtClean="0">
                          <a:latin typeface="Cambria Math"/>
                          <a:ea typeface="Cambria Math"/>
                        </a:rPr>
                        <m:t>∞</m:t>
                      </m:r>
                      <m:r>
                        <a:rPr lang="en-US" sz="4600" b="0" i="1" smtClean="0">
                          <a:latin typeface="Cambria Math"/>
                        </a:rPr>
                        <m:t>)</m:t>
                      </m:r>
                    </m:oMath>
                  </m:oMathPara>
                </a14:m>
                <a:endParaRPr lang="en-GB" sz="4600" dirty="0"/>
              </a:p>
            </p:txBody>
          </p:sp>
        </mc:Choice>
        <mc:Fallback xmlns="">
          <p:sp>
            <p:nvSpPr>
              <p:cNvPr id="106" name="TextBox 105"/>
              <p:cNvSpPr txBox="1">
                <a:spLocks noRot="1" noChangeAspect="1" noMove="1" noResize="1" noEditPoints="1" noAdjustHandles="1" noChangeArrowheads="1" noChangeShapeType="1" noTextEdit="1"/>
              </p:cNvSpPr>
              <p:nvPr/>
            </p:nvSpPr>
            <p:spPr>
              <a:xfrm>
                <a:off x="877496" y="3847981"/>
                <a:ext cx="7656904" cy="800219"/>
              </a:xfrm>
              <a:prstGeom prst="rect">
                <a:avLst/>
              </a:prstGeom>
              <a:blipFill rotWithShape="1">
                <a:blip r:embed="rId20"/>
                <a:stretch>
                  <a:fillRect/>
                </a:stretch>
              </a:blipFill>
            </p:spPr>
            <p:txBody>
              <a:bodyPr/>
              <a:lstStyle/>
              <a:p>
                <a:r>
                  <a:rPr lang="en-GB">
                    <a:noFill/>
                  </a:rPr>
                  <a:t> </a:t>
                </a:r>
              </a:p>
            </p:txBody>
          </p:sp>
        </mc:Fallback>
      </mc:AlternateContent>
      <p:sp>
        <p:nvSpPr>
          <p:cNvPr id="108" name="TextBox 107"/>
          <p:cNvSpPr txBox="1"/>
          <p:nvPr/>
        </p:nvSpPr>
        <p:spPr>
          <a:xfrm>
            <a:off x="4782004" y="3286229"/>
            <a:ext cx="1669047"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(Causality)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09" name="TextBox 108"/>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83789009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600200" y="609600"/>
            <a:ext cx="6167290" cy="3426568"/>
            <a:chOff x="1600200" y="609600"/>
            <a:chExt cx="6167290" cy="3426568"/>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0" name="Straight Connector 59"/>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2"/>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3" name="TextBox 42"/>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4" name="TextBox 43"/>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5"/>
                  <a:stretch>
                    <a:fillRect/>
                  </a:stretch>
                </a:blipFill>
              </p:spPr>
              <p:txBody>
                <a:bodyPr/>
                <a:lstStyle/>
                <a:p>
                  <a:r>
                    <a:rPr lang="en-GB">
                      <a:noFill/>
                    </a:rPr>
                    <a:t> </a:t>
                  </a:r>
                </a:p>
              </p:txBody>
            </p:sp>
          </mc:Fallback>
        </mc:AlternateContent>
        <p:cxnSp>
          <p:nvCxnSpPr>
            <p:cNvPr id="45" name="Straight Connector 44"/>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57" name="Straight Connector 56"/>
            <p:cNvCxnSpPr/>
            <p:nvPr/>
          </p:nvCxnSpPr>
          <p:spPr>
            <a:xfrm>
              <a:off x="3579041"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6"/>
                  <a:stretch>
                    <a:fillRect/>
                  </a:stretch>
                </a:blipFill>
              </p:spPr>
              <p:txBody>
                <a:bodyPr/>
                <a:lstStyle/>
                <a:p>
                  <a:r>
                    <a:rPr lang="en-GB">
                      <a:noFill/>
                    </a:rPr>
                    <a:t> </a:t>
                  </a:r>
                </a:p>
              </p:txBody>
            </p:sp>
          </mc:Fallback>
        </mc:AlternateContent>
        <p:cxnSp>
          <p:nvCxnSpPr>
            <p:cNvPr id="63" name="Straight Connector 62"/>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TextBox 63"/>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64" name="TextBox 63"/>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7"/>
                  <a:stretch>
                    <a:fillRect/>
                  </a:stretch>
                </a:blipFill>
              </p:spPr>
              <p:txBody>
                <a:bodyPr/>
                <a:lstStyle/>
                <a:p>
                  <a:r>
                    <a:rPr lang="en-GB">
                      <a:noFill/>
                    </a:rPr>
                    <a:t> </a:t>
                  </a:r>
                </a:p>
              </p:txBody>
            </p:sp>
          </mc:Fallback>
        </mc:AlternateContent>
        <p:cxnSp>
          <p:nvCxnSpPr>
            <p:cNvPr id="66" name="Straight Connector 65"/>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4476951" y="1964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6" name="TextBox 55"/>
                <p:cNvSpPr txBox="1"/>
                <p:nvPr/>
              </p:nvSpPr>
              <p:spPr>
                <a:xfrm>
                  <a:off x="4836265" y="1708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4836265" y="1708281"/>
                  <a:ext cx="438005" cy="400110"/>
                </a:xfrm>
                <a:prstGeom prst="rect">
                  <a:avLst/>
                </a:prstGeom>
                <a:blipFill rotWithShape="1">
                  <a:blip r:embed="rId8"/>
                  <a:stretch>
                    <a:fillRect/>
                  </a:stretch>
                </a:blipFill>
              </p:spPr>
              <p:txBody>
                <a:bodyPr/>
                <a:lstStyle/>
                <a:p>
                  <a:r>
                    <a:rPr lang="en-GB">
                      <a:noFill/>
                    </a:rPr>
                    <a:t> </a:t>
                  </a:r>
                </a:p>
              </p:txBody>
            </p:sp>
          </mc:Fallback>
        </mc:AlternateContent>
        <p:sp>
          <p:nvSpPr>
            <p:cNvPr id="58" name="TextBox 57"/>
            <p:cNvSpPr txBox="1"/>
            <p:nvPr/>
          </p:nvSpPr>
          <p:spPr>
            <a:xfrm>
              <a:off x="4605608" y="2039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59" name="Straight Arrow Connector 58"/>
            <p:cNvCxnSpPr/>
            <p:nvPr/>
          </p:nvCxnSpPr>
          <p:spPr>
            <a:xfrm>
              <a:off x="4673525" y="1964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65" name="Group 64"/>
          <p:cNvGrpSpPr/>
          <p:nvPr/>
        </p:nvGrpSpPr>
        <p:grpSpPr>
          <a:xfrm>
            <a:off x="2317558" y="3279032"/>
            <a:ext cx="4616641" cy="3426568"/>
            <a:chOff x="2317558" y="1210598"/>
            <a:chExt cx="4616641" cy="3426568"/>
          </a:xfrm>
        </p:grpSpPr>
        <p:sp>
          <p:nvSpPr>
            <p:cNvPr id="69" name="Oval 6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72" name="Straight Connector 71"/>
          <p:cNvCxnSpPr/>
          <p:nvPr/>
        </p:nvCxnSpPr>
        <p:spPr>
          <a:xfrm flipV="1">
            <a:off x="5257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5091656"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74" name="Straight Arrow Connector 73"/>
          <p:cNvCxnSpPr/>
          <p:nvPr/>
        </p:nvCxnSpPr>
        <p:spPr>
          <a:xfrm>
            <a:off x="1714500" y="4977820"/>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521366"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6" name="TextBox 75"/>
              <p:cNvSpPr txBox="1"/>
              <p:nvPr/>
            </p:nvSpPr>
            <p:spPr>
              <a:xfrm>
                <a:off x="7389921" y="3440034"/>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76" name="TextBox 75"/>
              <p:cNvSpPr txBox="1">
                <a:spLocks noRot="1" noChangeAspect="1" noMove="1" noResize="1" noEditPoints="1" noAdjustHandles="1" noChangeArrowheads="1" noChangeShapeType="1" noTextEdit="1"/>
              </p:cNvSpPr>
              <p:nvPr/>
            </p:nvSpPr>
            <p:spPr>
              <a:xfrm>
                <a:off x="7389921" y="3440034"/>
                <a:ext cx="349711" cy="369332"/>
              </a:xfrm>
              <a:prstGeom prst="rect">
                <a:avLst/>
              </a:prstGeom>
              <a:blipFill rotWithShape="1">
                <a:blip r:embed="rId9"/>
                <a:stretch>
                  <a:fillRect/>
                </a:stretch>
              </a:blipFill>
            </p:spPr>
            <p:txBody>
              <a:bodyPr/>
              <a:lstStyle/>
              <a:p>
                <a:r>
                  <a:rPr lang="en-GB">
                    <a:noFill/>
                  </a:rPr>
                  <a:t> </a:t>
                </a:r>
              </a:p>
            </p:txBody>
          </p:sp>
        </mc:Fallback>
      </mc:AlternateContent>
      <p:cxnSp>
        <p:nvCxnSpPr>
          <p:cNvPr id="77" name="Straight Connector 76"/>
          <p:cNvCxnSpPr/>
          <p:nvPr/>
        </p:nvCxnSpPr>
        <p:spPr>
          <a:xfrm>
            <a:off x="7389921" y="3451702"/>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389921" y="3821034"/>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9" name="TextBox 78">
                <a:extLst>
                  <a:ext uri="{FF2B5EF4-FFF2-40B4-BE49-F238E27FC236}">
                    <a16:creationId xmlns="" xmlns:a16="http://schemas.microsoft.com/office/drawing/2014/main" id="{A6BF93DB-FA7C-423A-845E-CFBB296383B7}"/>
                  </a:ext>
                </a:extLst>
              </p:cNvPr>
              <p:cNvSpPr txBox="1"/>
              <p:nvPr/>
            </p:nvSpPr>
            <p:spPr>
              <a:xfrm>
                <a:off x="6400800" y="3725724"/>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79" name="TextBox 7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3725724"/>
                <a:ext cx="498726" cy="400110"/>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3962400" y="4986911"/>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0" name="TextBox 79"/>
              <p:cNvSpPr txBox="1">
                <a:spLocks noRot="1" noChangeAspect="1" noMove="1" noResize="1" noEditPoints="1" noAdjustHandles="1" noChangeArrowheads="1" noChangeShapeType="1" noTextEdit="1"/>
              </p:cNvSpPr>
              <p:nvPr/>
            </p:nvSpPr>
            <p:spPr>
              <a:xfrm>
                <a:off x="3962400" y="4986911"/>
                <a:ext cx="547649" cy="369332"/>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1" name="TextBox 80"/>
              <p:cNvSpPr txBox="1"/>
              <p:nvPr/>
            </p:nvSpPr>
            <p:spPr>
              <a:xfrm>
                <a:off x="5801109" y="4986911"/>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1" name="TextBox 80"/>
              <p:cNvSpPr txBox="1">
                <a:spLocks noRot="1" noChangeAspect="1" noMove="1" noResize="1" noEditPoints="1" noAdjustHandles="1" noChangeArrowheads="1" noChangeShapeType="1" noTextEdit="1"/>
              </p:cNvSpPr>
              <p:nvPr/>
            </p:nvSpPr>
            <p:spPr>
              <a:xfrm>
                <a:off x="5801109" y="4986911"/>
                <a:ext cx="675891" cy="369332"/>
              </a:xfrm>
              <a:prstGeom prst="rect">
                <a:avLst/>
              </a:prstGeom>
              <a:blipFill rotWithShape="1">
                <a:blip r:embed="rId12"/>
                <a:stretch>
                  <a:fillRect/>
                </a:stretch>
              </a:blipFill>
            </p:spPr>
            <p:txBody>
              <a:bodyPr/>
              <a:lstStyle/>
              <a:p>
                <a:r>
                  <a:rPr lang="en-GB">
                    <a:noFill/>
                  </a:rPr>
                  <a:t> </a:t>
                </a:r>
              </a:p>
            </p:txBody>
          </p:sp>
        </mc:Fallback>
      </mc:AlternateContent>
      <p:cxnSp>
        <p:nvCxnSpPr>
          <p:cNvPr id="82" name="Straight Connector 81"/>
          <p:cNvCxnSpPr/>
          <p:nvPr/>
        </p:nvCxnSpPr>
        <p:spPr>
          <a:xfrm flipV="1">
            <a:off x="41910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V="1">
            <a:off x="6019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6019800" y="4901735"/>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4026782"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86" name="Straight Connector 85"/>
          <p:cNvCxnSpPr/>
          <p:nvPr/>
        </p:nvCxnSpPr>
        <p:spPr>
          <a:xfrm>
            <a:off x="3579041"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7" name="TextBox 86"/>
              <p:cNvSpPr txBox="1"/>
              <p:nvPr/>
            </p:nvSpPr>
            <p:spPr>
              <a:xfrm>
                <a:off x="4811676" y="5021869"/>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87" name="TextBox 86"/>
              <p:cNvSpPr txBox="1">
                <a:spLocks noRot="1" noChangeAspect="1" noMove="1" noResize="1" noEditPoints="1" noAdjustHandles="1" noChangeArrowheads="1" noChangeShapeType="1" noTextEdit="1"/>
              </p:cNvSpPr>
              <p:nvPr/>
            </p:nvSpPr>
            <p:spPr>
              <a:xfrm>
                <a:off x="4811676" y="5021869"/>
                <a:ext cx="903324" cy="323165"/>
              </a:xfrm>
              <a:prstGeom prst="rect">
                <a:avLst/>
              </a:prstGeom>
              <a:blipFill rotWithShape="1">
                <a:blip r:embed="rId13"/>
                <a:stretch>
                  <a:fillRect/>
                </a:stretch>
              </a:blipFill>
            </p:spPr>
            <p:txBody>
              <a:bodyPr/>
              <a:lstStyle/>
              <a:p>
                <a:r>
                  <a:rPr lang="en-GB">
                    <a:noFill/>
                  </a:rPr>
                  <a:t> </a:t>
                </a:r>
              </a:p>
            </p:txBody>
          </p:sp>
        </mc:Fallback>
      </mc:AlternateContent>
      <p:cxnSp>
        <p:nvCxnSpPr>
          <p:cNvPr id="88" name="Straight Connector 87"/>
          <p:cNvCxnSpPr/>
          <p:nvPr/>
        </p:nvCxnSpPr>
        <p:spPr>
          <a:xfrm flipV="1">
            <a:off x="31242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9" name="TextBox 88"/>
              <p:cNvSpPr txBox="1"/>
              <p:nvPr/>
            </p:nvSpPr>
            <p:spPr>
              <a:xfrm>
                <a:off x="2819400" y="4977935"/>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89" name="TextBox 88"/>
              <p:cNvSpPr txBox="1">
                <a:spLocks noRot="1" noChangeAspect="1" noMove="1" noResize="1" noEditPoints="1" noAdjustHandles="1" noChangeArrowheads="1" noChangeShapeType="1" noTextEdit="1"/>
              </p:cNvSpPr>
              <p:nvPr/>
            </p:nvSpPr>
            <p:spPr>
              <a:xfrm>
                <a:off x="2819400" y="4977935"/>
                <a:ext cx="512513" cy="369332"/>
              </a:xfrm>
              <a:prstGeom prst="rect">
                <a:avLst/>
              </a:prstGeom>
              <a:blipFill rotWithShape="1">
                <a:blip r:embed="rId14"/>
                <a:stretch>
                  <a:fillRect/>
                </a:stretch>
              </a:blipFill>
            </p:spPr>
            <p:txBody>
              <a:bodyPr/>
              <a:lstStyle/>
              <a:p>
                <a:r>
                  <a:rPr lang="en-GB">
                    <a:noFill/>
                  </a:rPr>
                  <a:t> </a:t>
                </a:r>
              </a:p>
            </p:txBody>
          </p:sp>
        </mc:Fallback>
      </mc:AlternateContent>
      <p:cxnSp>
        <p:nvCxnSpPr>
          <p:cNvPr id="90" name="Straight Connector 89"/>
          <p:cNvCxnSpPr/>
          <p:nvPr/>
        </p:nvCxnSpPr>
        <p:spPr>
          <a:xfrm>
            <a:off x="1600200" y="4887834"/>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91" name="Freeform: Shape 9"/>
          <p:cNvSpPr/>
          <p:nvPr/>
        </p:nvSpPr>
        <p:spPr>
          <a:xfrm>
            <a:off x="5860227" y="3754535"/>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none"/>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Shape 29"/>
          <p:cNvSpPr/>
          <p:nvPr/>
        </p:nvSpPr>
        <p:spPr>
          <a:xfrm flipH="1">
            <a:off x="1434745" y="3716493"/>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arrow"/>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93" name="TextBox 92"/>
              <p:cNvSpPr txBox="1"/>
              <p:nvPr/>
            </p:nvSpPr>
            <p:spPr>
              <a:xfrm>
                <a:off x="6724267" y="3598210"/>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3" name="TextBox 92"/>
              <p:cNvSpPr txBox="1">
                <a:spLocks noRot="1" noChangeAspect="1" noMove="1" noResize="1" noEditPoints="1" noAdjustHandles="1" noChangeArrowheads="1" noChangeShapeType="1" noTextEdit="1"/>
              </p:cNvSpPr>
              <p:nvPr/>
            </p:nvSpPr>
            <p:spPr>
              <a:xfrm>
                <a:off x="6724267" y="3598210"/>
                <a:ext cx="437940" cy="369332"/>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4" name="TextBox 93"/>
              <p:cNvSpPr txBox="1"/>
              <p:nvPr/>
            </p:nvSpPr>
            <p:spPr>
              <a:xfrm>
                <a:off x="1775534" y="5841475"/>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4" name="TextBox 93"/>
              <p:cNvSpPr txBox="1">
                <a:spLocks noRot="1" noChangeAspect="1" noMove="1" noResize="1" noEditPoints="1" noAdjustHandles="1" noChangeArrowheads="1" noChangeShapeType="1" noTextEdit="1"/>
              </p:cNvSpPr>
              <p:nvPr/>
            </p:nvSpPr>
            <p:spPr>
              <a:xfrm>
                <a:off x="1775534" y="5841475"/>
                <a:ext cx="437940" cy="369332"/>
              </a:xfrm>
              <a:prstGeom prst="rect">
                <a:avLst/>
              </a:prstGeom>
              <a:blipFill rotWithShape="1">
                <a:blip r:embed="rId16"/>
                <a:stretch>
                  <a:fillRect/>
                </a:stretch>
              </a:blipFill>
            </p:spPr>
            <p:txBody>
              <a:bodyPr/>
              <a:lstStyle/>
              <a:p>
                <a:r>
                  <a:rPr lang="en-GB">
                    <a:noFill/>
                  </a:rPr>
                  <a:t> </a:t>
                </a:r>
              </a:p>
            </p:txBody>
          </p:sp>
        </mc:Fallback>
      </mc:AlternateContent>
      <p:sp>
        <p:nvSpPr>
          <p:cNvPr id="95" name="TextBox 94"/>
          <p:cNvSpPr txBox="1"/>
          <p:nvPr/>
        </p:nvSpPr>
        <p:spPr>
          <a:xfrm>
            <a:off x="4605608" y="4708798"/>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sp>
        <p:nvSpPr>
          <p:cNvPr id="96" name="Oval 95"/>
          <p:cNvSpPr/>
          <p:nvPr/>
        </p:nvSpPr>
        <p:spPr>
          <a:xfrm>
            <a:off x="3985999"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p:cNvSpPr/>
          <p:nvPr/>
        </p:nvSpPr>
        <p:spPr>
          <a:xfrm>
            <a:off x="5070505"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8" name="Straight Arrow Connector 97"/>
          <p:cNvCxnSpPr/>
          <p:nvPr/>
        </p:nvCxnSpPr>
        <p:spPr>
          <a:xfrm flipH="1">
            <a:off x="5221800" y="4780599"/>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flipH="1">
            <a:off x="41400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H="1">
            <a:off x="6629400" y="48116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a:off x="6629400" y="5076810"/>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a:xfrm flipH="1">
            <a:off x="24384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a:off x="2438400" y="504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pic>
        <p:nvPicPr>
          <p:cNvPr id="105" name="Picture 2" descr="C:\Users\Scott\Dropbox\Current_Projects\Applications\Herchel_Smith_Grade7\1_Cover_Letter\logo.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sp>
        <p:nvSpPr>
          <p:cNvPr id="5" name="Rectangle 4"/>
          <p:cNvSpPr/>
          <p:nvPr/>
        </p:nvSpPr>
        <p:spPr>
          <a:xfrm>
            <a:off x="914400" y="669251"/>
            <a:ext cx="7696200" cy="5541555"/>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6" name="TextBox 5"/>
              <p:cNvSpPr txBox="1"/>
              <p:nvPr/>
            </p:nvSpPr>
            <p:spPr>
              <a:xfrm>
                <a:off x="3554010" y="2438400"/>
                <a:ext cx="2313390"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𝐸𝐹𝑇</m:t>
                          </m:r>
                        </m:sub>
                      </m:sSub>
                      <m:r>
                        <a:rPr lang="en-US" sz="4600" b="0" i="1" smtClean="0">
                          <a:latin typeface="Cambria Math"/>
                        </a:rPr>
                        <m:t>(</m:t>
                      </m:r>
                      <m:r>
                        <a:rPr lang="en-US" sz="4600" b="0" i="1" smtClean="0">
                          <a:latin typeface="Cambria Math"/>
                        </a:rPr>
                        <m:t>𝑠</m:t>
                      </m:r>
                      <m:r>
                        <a:rPr lang="en-US" sz="4600" b="0" i="1" smtClean="0">
                          <a:latin typeface="Cambria Math"/>
                        </a:rPr>
                        <m:t>)</m:t>
                      </m:r>
                    </m:oMath>
                  </m:oMathPara>
                </a14:m>
                <a:endParaRPr lang="en-GB" sz="4600" dirty="0"/>
              </a:p>
            </p:txBody>
          </p:sp>
        </mc:Choice>
        <mc:Fallback xmlns="">
          <p:sp>
            <p:nvSpPr>
              <p:cNvPr id="6" name="TextBox 5"/>
              <p:cNvSpPr txBox="1">
                <a:spLocks noRot="1" noChangeAspect="1" noMove="1" noResize="1" noEditPoints="1" noAdjustHandles="1" noChangeArrowheads="1" noChangeShapeType="1" noTextEdit="1"/>
              </p:cNvSpPr>
              <p:nvPr/>
            </p:nvSpPr>
            <p:spPr>
              <a:xfrm>
                <a:off x="3554010" y="2438400"/>
                <a:ext cx="2313390" cy="800219"/>
              </a:xfrm>
              <a:prstGeom prst="rect">
                <a:avLst/>
              </a:prstGeom>
              <a:blipFill rotWithShape="1">
                <a:blip r:embed="rId1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rot="5400000">
                <a:off x="4403990" y="3232369"/>
                <a:ext cx="583814"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3" name="TextBox 2"/>
              <p:cNvSpPr txBox="1">
                <a:spLocks noRot="1" noChangeAspect="1" noMove="1" noResize="1" noEditPoints="1" noAdjustHandles="1" noChangeArrowheads="1" noChangeShapeType="1" noTextEdit="1"/>
              </p:cNvSpPr>
              <p:nvPr/>
            </p:nvSpPr>
            <p:spPr>
              <a:xfrm rot="5400000">
                <a:off x="4403990" y="3232369"/>
                <a:ext cx="583814" cy="584775"/>
              </a:xfrm>
              <a:prstGeom prst="rect">
                <a:avLst/>
              </a:prstGeom>
              <a:blipFill rotWithShape="1">
                <a:blip r:embed="rId19"/>
                <a:stretch>
                  <a:fillRect/>
                </a:stretch>
              </a:blipFill>
            </p:spPr>
            <p:txBody>
              <a:bodyPr/>
              <a:lstStyle/>
              <a:p>
                <a:r>
                  <a:rPr lang="en-GB">
                    <a:noFill/>
                  </a:rPr>
                  <a:t> </a:t>
                </a:r>
              </a:p>
            </p:txBody>
          </p:sp>
        </mc:Fallback>
      </mc:AlternateContent>
      <p:cxnSp>
        <p:nvCxnSpPr>
          <p:cNvPr id="104" name="Straight Connector 103">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6" name="TextBox 105"/>
              <p:cNvSpPr txBox="1"/>
              <p:nvPr/>
            </p:nvSpPr>
            <p:spPr>
              <a:xfrm>
                <a:off x="877496" y="3847981"/>
                <a:ext cx="7656904"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m:rPr>
                          <m:sty m:val="p"/>
                        </m:rPr>
                        <a:rPr lang="en-US" sz="4600" b="0" i="0" smtClean="0">
                          <a:latin typeface="Cambria Math"/>
                        </a:rPr>
                        <m:t>Poles</m:t>
                      </m:r>
                      <m:r>
                        <a:rPr lang="en-US" sz="4600" b="0" i="1" smtClean="0">
                          <a:latin typeface="Cambria Math"/>
                        </a:rPr>
                        <m:t>+</m:t>
                      </m:r>
                      <m:r>
                        <m:rPr>
                          <m:sty m:val="p"/>
                        </m:rPr>
                        <a:rPr lang="en-US" sz="4600" b="0" i="0" smtClean="0">
                          <a:latin typeface="Cambria Math"/>
                        </a:rPr>
                        <m:t>Im</m:t>
                      </m:r>
                      <m:sSub>
                        <m:sSubPr>
                          <m:ctrlPr>
                            <a:rPr lang="en-US" sz="4600" b="0" i="1" smtClean="0">
                              <a:latin typeface="Cambria Math"/>
                            </a:rPr>
                          </m:ctrlPr>
                        </m:sSubPr>
                        <m:e>
                          <m:r>
                            <a:rPr lang="en-US" sz="4600" b="0" i="1" smtClean="0">
                              <a:latin typeface="Cambria Math"/>
                            </a:rPr>
                            <m:t> </m:t>
                          </m:r>
                          <m:r>
                            <a:rPr lang="en-US" sz="4600" b="0" i="1" smtClean="0">
                              <a:latin typeface="Cambria Math"/>
                            </a:rPr>
                            <m:t>𝐴</m:t>
                          </m:r>
                        </m:e>
                        <m:sub>
                          <m:r>
                            <a:rPr lang="en-US" sz="4600" b="0" i="1" smtClean="0">
                              <a:latin typeface="Cambria Math"/>
                            </a:rPr>
                            <m:t>𝑈𝑉</m:t>
                          </m:r>
                        </m:sub>
                      </m:sSub>
                      <m:r>
                        <a:rPr lang="en-US" sz="4600" b="0" i="1" smtClean="0">
                          <a:latin typeface="Cambria Math"/>
                        </a:rPr>
                        <m:t>(</m:t>
                      </m:r>
                      <m:r>
                        <a:rPr lang="en-US" sz="4600" b="0" i="1" smtClean="0">
                          <a:latin typeface="Cambria Math"/>
                        </a:rPr>
                        <m:t>𝑠</m:t>
                      </m:r>
                      <m:r>
                        <a:rPr lang="en-US" sz="4600" b="0" i="1" smtClean="0">
                          <a:latin typeface="Cambria Math"/>
                        </a:rPr>
                        <m:t>)+</m:t>
                      </m:r>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𝑈𝑉</m:t>
                          </m:r>
                        </m:sub>
                      </m:sSub>
                      <m:r>
                        <a:rPr lang="en-US" sz="4600" b="0" i="1" smtClean="0">
                          <a:latin typeface="Cambria Math"/>
                        </a:rPr>
                        <m:t>(</m:t>
                      </m:r>
                      <m:r>
                        <a:rPr lang="en-US" sz="4600" b="0" i="1" smtClean="0">
                          <a:latin typeface="Cambria Math"/>
                          <a:ea typeface="Cambria Math"/>
                        </a:rPr>
                        <m:t>∞</m:t>
                      </m:r>
                      <m:r>
                        <a:rPr lang="en-US" sz="4600" b="0" i="1" smtClean="0">
                          <a:latin typeface="Cambria Math"/>
                        </a:rPr>
                        <m:t>)</m:t>
                      </m:r>
                    </m:oMath>
                  </m:oMathPara>
                </a14:m>
                <a:endParaRPr lang="en-GB" sz="4600" dirty="0"/>
              </a:p>
            </p:txBody>
          </p:sp>
        </mc:Choice>
        <mc:Fallback xmlns="">
          <p:sp>
            <p:nvSpPr>
              <p:cNvPr id="106" name="TextBox 105"/>
              <p:cNvSpPr txBox="1">
                <a:spLocks noRot="1" noChangeAspect="1" noMove="1" noResize="1" noEditPoints="1" noAdjustHandles="1" noChangeArrowheads="1" noChangeShapeType="1" noTextEdit="1"/>
              </p:cNvSpPr>
              <p:nvPr/>
            </p:nvSpPr>
            <p:spPr>
              <a:xfrm>
                <a:off x="877496" y="3847981"/>
                <a:ext cx="7656904" cy="800219"/>
              </a:xfrm>
              <a:prstGeom prst="rect">
                <a:avLst/>
              </a:prstGeom>
              <a:blipFill rotWithShape="1">
                <a:blip r:embed="rId20"/>
                <a:stretch>
                  <a:fillRect/>
                </a:stretch>
              </a:blipFill>
            </p:spPr>
            <p:txBody>
              <a:bodyPr/>
              <a:lstStyle/>
              <a:p>
                <a:r>
                  <a:rPr lang="en-GB">
                    <a:noFill/>
                  </a:rPr>
                  <a:t> </a:t>
                </a:r>
              </a:p>
            </p:txBody>
          </p:sp>
        </mc:Fallback>
      </mc:AlternateContent>
      <p:sp>
        <p:nvSpPr>
          <p:cNvPr id="7" name="Right Brace 6"/>
          <p:cNvSpPr/>
          <p:nvPr/>
        </p:nvSpPr>
        <p:spPr>
          <a:xfrm rot="5400000">
            <a:off x="3155463" y="2593618"/>
            <a:ext cx="457200" cy="4644035"/>
          </a:xfrm>
          <a:prstGeom prst="rightBrace">
            <a:avLst>
              <a:gd name="adj1" fmla="val 71019"/>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TextBox 7"/>
          <p:cNvSpPr txBox="1"/>
          <p:nvPr/>
        </p:nvSpPr>
        <p:spPr>
          <a:xfrm>
            <a:off x="1905000" y="5240211"/>
            <a:ext cx="2199577" cy="800219"/>
          </a:xfrm>
          <a:prstGeom prst="rect">
            <a:avLst/>
          </a:prstGeom>
          <a:noFill/>
        </p:spPr>
        <p:txBody>
          <a:bodyPr wrap="none" rtlCol="0">
            <a:spAutoFit/>
          </a:bodyPr>
          <a:lstStyle/>
          <a:p>
            <a:r>
              <a:rPr lang="en-US" sz="4600" dirty="0" smtClean="0">
                <a:latin typeface="Malgun Gothic" panose="020B0503020000020004" pitchFamily="34" charset="-127"/>
                <a:ea typeface="Malgun Gothic" panose="020B0503020000020004" pitchFamily="34" charset="-127"/>
              </a:rPr>
              <a:t>Positive</a:t>
            </a:r>
            <a:endParaRPr lang="en-GB" sz="4600" dirty="0">
              <a:latin typeface="Malgun Gothic" panose="020B0503020000020004" pitchFamily="34" charset="-127"/>
              <a:ea typeface="Malgun Gothic" panose="020B0503020000020004" pitchFamily="34" charset="-127"/>
            </a:endParaRPr>
          </a:p>
        </p:txBody>
      </p:sp>
      <p:sp>
        <p:nvSpPr>
          <p:cNvPr id="108" name="TextBox 107"/>
          <p:cNvSpPr txBox="1"/>
          <p:nvPr/>
        </p:nvSpPr>
        <p:spPr>
          <a:xfrm>
            <a:off x="4782004" y="3286229"/>
            <a:ext cx="1669047"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(Causality)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10" name="TextBox 109"/>
          <p:cNvSpPr txBox="1"/>
          <p:nvPr/>
        </p:nvSpPr>
        <p:spPr>
          <a:xfrm>
            <a:off x="4181464" y="5410200"/>
            <a:ext cx="160973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(Unitarity)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11" name="TextBox 110"/>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1858584130"/>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600200" y="609600"/>
            <a:ext cx="6167290" cy="3426568"/>
            <a:chOff x="1600200" y="609600"/>
            <a:chExt cx="6167290" cy="3426568"/>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0" name="Straight Connector 59"/>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2"/>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3" name="TextBox 42"/>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4" name="TextBox 43"/>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5"/>
                  <a:stretch>
                    <a:fillRect/>
                  </a:stretch>
                </a:blipFill>
              </p:spPr>
              <p:txBody>
                <a:bodyPr/>
                <a:lstStyle/>
                <a:p>
                  <a:r>
                    <a:rPr lang="en-GB">
                      <a:noFill/>
                    </a:rPr>
                    <a:t> </a:t>
                  </a:r>
                </a:p>
              </p:txBody>
            </p:sp>
          </mc:Fallback>
        </mc:AlternateContent>
        <p:cxnSp>
          <p:nvCxnSpPr>
            <p:cNvPr id="45" name="Straight Connector 44"/>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57" name="Straight Connector 56"/>
            <p:cNvCxnSpPr/>
            <p:nvPr/>
          </p:nvCxnSpPr>
          <p:spPr>
            <a:xfrm>
              <a:off x="3579041"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6"/>
                  <a:stretch>
                    <a:fillRect/>
                  </a:stretch>
                </a:blipFill>
              </p:spPr>
              <p:txBody>
                <a:bodyPr/>
                <a:lstStyle/>
                <a:p>
                  <a:r>
                    <a:rPr lang="en-GB">
                      <a:noFill/>
                    </a:rPr>
                    <a:t> </a:t>
                  </a:r>
                </a:p>
              </p:txBody>
            </p:sp>
          </mc:Fallback>
        </mc:AlternateContent>
        <p:cxnSp>
          <p:nvCxnSpPr>
            <p:cNvPr id="63" name="Straight Connector 62"/>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TextBox 63"/>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64" name="TextBox 63"/>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7"/>
                  <a:stretch>
                    <a:fillRect/>
                  </a:stretch>
                </a:blipFill>
              </p:spPr>
              <p:txBody>
                <a:bodyPr/>
                <a:lstStyle/>
                <a:p>
                  <a:r>
                    <a:rPr lang="en-GB">
                      <a:noFill/>
                    </a:rPr>
                    <a:t> </a:t>
                  </a:r>
                </a:p>
              </p:txBody>
            </p:sp>
          </mc:Fallback>
        </mc:AlternateContent>
        <p:cxnSp>
          <p:nvCxnSpPr>
            <p:cNvPr id="66" name="Straight Connector 65"/>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4476951" y="1964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6" name="TextBox 55"/>
                <p:cNvSpPr txBox="1"/>
                <p:nvPr/>
              </p:nvSpPr>
              <p:spPr>
                <a:xfrm>
                  <a:off x="4836265" y="1708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4836265" y="1708281"/>
                  <a:ext cx="438005" cy="400110"/>
                </a:xfrm>
                <a:prstGeom prst="rect">
                  <a:avLst/>
                </a:prstGeom>
                <a:blipFill rotWithShape="1">
                  <a:blip r:embed="rId8"/>
                  <a:stretch>
                    <a:fillRect/>
                  </a:stretch>
                </a:blipFill>
              </p:spPr>
              <p:txBody>
                <a:bodyPr/>
                <a:lstStyle/>
                <a:p>
                  <a:r>
                    <a:rPr lang="en-GB">
                      <a:noFill/>
                    </a:rPr>
                    <a:t> </a:t>
                  </a:r>
                </a:p>
              </p:txBody>
            </p:sp>
          </mc:Fallback>
        </mc:AlternateContent>
        <p:sp>
          <p:nvSpPr>
            <p:cNvPr id="58" name="TextBox 57"/>
            <p:cNvSpPr txBox="1"/>
            <p:nvPr/>
          </p:nvSpPr>
          <p:spPr>
            <a:xfrm>
              <a:off x="4605608" y="2039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59" name="Straight Arrow Connector 58"/>
            <p:cNvCxnSpPr/>
            <p:nvPr/>
          </p:nvCxnSpPr>
          <p:spPr>
            <a:xfrm>
              <a:off x="4673525" y="1964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65" name="Group 64"/>
          <p:cNvGrpSpPr/>
          <p:nvPr/>
        </p:nvGrpSpPr>
        <p:grpSpPr>
          <a:xfrm>
            <a:off x="2317558" y="3279032"/>
            <a:ext cx="4616641" cy="3426568"/>
            <a:chOff x="2317558" y="1210598"/>
            <a:chExt cx="4616641" cy="3426568"/>
          </a:xfrm>
        </p:grpSpPr>
        <p:sp>
          <p:nvSpPr>
            <p:cNvPr id="69" name="Oval 6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72" name="Straight Connector 71"/>
          <p:cNvCxnSpPr/>
          <p:nvPr/>
        </p:nvCxnSpPr>
        <p:spPr>
          <a:xfrm flipV="1">
            <a:off x="5257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5091656"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74" name="Straight Arrow Connector 73"/>
          <p:cNvCxnSpPr/>
          <p:nvPr/>
        </p:nvCxnSpPr>
        <p:spPr>
          <a:xfrm>
            <a:off x="1714500" y="4977820"/>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521366"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6" name="TextBox 75"/>
              <p:cNvSpPr txBox="1"/>
              <p:nvPr/>
            </p:nvSpPr>
            <p:spPr>
              <a:xfrm>
                <a:off x="7389921" y="3440034"/>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76" name="TextBox 75"/>
              <p:cNvSpPr txBox="1">
                <a:spLocks noRot="1" noChangeAspect="1" noMove="1" noResize="1" noEditPoints="1" noAdjustHandles="1" noChangeArrowheads="1" noChangeShapeType="1" noTextEdit="1"/>
              </p:cNvSpPr>
              <p:nvPr/>
            </p:nvSpPr>
            <p:spPr>
              <a:xfrm>
                <a:off x="7389921" y="3440034"/>
                <a:ext cx="349711" cy="369332"/>
              </a:xfrm>
              <a:prstGeom prst="rect">
                <a:avLst/>
              </a:prstGeom>
              <a:blipFill rotWithShape="1">
                <a:blip r:embed="rId9"/>
                <a:stretch>
                  <a:fillRect/>
                </a:stretch>
              </a:blipFill>
            </p:spPr>
            <p:txBody>
              <a:bodyPr/>
              <a:lstStyle/>
              <a:p>
                <a:r>
                  <a:rPr lang="en-GB">
                    <a:noFill/>
                  </a:rPr>
                  <a:t> </a:t>
                </a:r>
              </a:p>
            </p:txBody>
          </p:sp>
        </mc:Fallback>
      </mc:AlternateContent>
      <p:cxnSp>
        <p:nvCxnSpPr>
          <p:cNvPr id="77" name="Straight Connector 76"/>
          <p:cNvCxnSpPr/>
          <p:nvPr/>
        </p:nvCxnSpPr>
        <p:spPr>
          <a:xfrm>
            <a:off x="7389921" y="3451702"/>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389921" y="3821034"/>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9" name="TextBox 78">
                <a:extLst>
                  <a:ext uri="{FF2B5EF4-FFF2-40B4-BE49-F238E27FC236}">
                    <a16:creationId xmlns="" xmlns:a16="http://schemas.microsoft.com/office/drawing/2014/main" id="{A6BF93DB-FA7C-423A-845E-CFBB296383B7}"/>
                  </a:ext>
                </a:extLst>
              </p:cNvPr>
              <p:cNvSpPr txBox="1"/>
              <p:nvPr/>
            </p:nvSpPr>
            <p:spPr>
              <a:xfrm>
                <a:off x="6400800" y="3725724"/>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79" name="TextBox 7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3725724"/>
                <a:ext cx="498726" cy="400110"/>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3962400" y="4986911"/>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0" name="TextBox 79"/>
              <p:cNvSpPr txBox="1">
                <a:spLocks noRot="1" noChangeAspect="1" noMove="1" noResize="1" noEditPoints="1" noAdjustHandles="1" noChangeArrowheads="1" noChangeShapeType="1" noTextEdit="1"/>
              </p:cNvSpPr>
              <p:nvPr/>
            </p:nvSpPr>
            <p:spPr>
              <a:xfrm>
                <a:off x="3962400" y="4986911"/>
                <a:ext cx="547649" cy="369332"/>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1" name="TextBox 80"/>
              <p:cNvSpPr txBox="1"/>
              <p:nvPr/>
            </p:nvSpPr>
            <p:spPr>
              <a:xfrm>
                <a:off x="5801109" y="4986911"/>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1" name="TextBox 80"/>
              <p:cNvSpPr txBox="1">
                <a:spLocks noRot="1" noChangeAspect="1" noMove="1" noResize="1" noEditPoints="1" noAdjustHandles="1" noChangeArrowheads="1" noChangeShapeType="1" noTextEdit="1"/>
              </p:cNvSpPr>
              <p:nvPr/>
            </p:nvSpPr>
            <p:spPr>
              <a:xfrm>
                <a:off x="5801109" y="4986911"/>
                <a:ext cx="675891" cy="369332"/>
              </a:xfrm>
              <a:prstGeom prst="rect">
                <a:avLst/>
              </a:prstGeom>
              <a:blipFill rotWithShape="1">
                <a:blip r:embed="rId12"/>
                <a:stretch>
                  <a:fillRect/>
                </a:stretch>
              </a:blipFill>
            </p:spPr>
            <p:txBody>
              <a:bodyPr/>
              <a:lstStyle/>
              <a:p>
                <a:r>
                  <a:rPr lang="en-GB">
                    <a:noFill/>
                  </a:rPr>
                  <a:t> </a:t>
                </a:r>
              </a:p>
            </p:txBody>
          </p:sp>
        </mc:Fallback>
      </mc:AlternateContent>
      <p:cxnSp>
        <p:nvCxnSpPr>
          <p:cNvPr id="82" name="Straight Connector 81"/>
          <p:cNvCxnSpPr/>
          <p:nvPr/>
        </p:nvCxnSpPr>
        <p:spPr>
          <a:xfrm flipV="1">
            <a:off x="41910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V="1">
            <a:off x="6019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6019800" y="4901735"/>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4026782"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86" name="Straight Connector 85"/>
          <p:cNvCxnSpPr/>
          <p:nvPr/>
        </p:nvCxnSpPr>
        <p:spPr>
          <a:xfrm>
            <a:off x="3579041"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7" name="TextBox 86"/>
              <p:cNvSpPr txBox="1"/>
              <p:nvPr/>
            </p:nvSpPr>
            <p:spPr>
              <a:xfrm>
                <a:off x="4811676" y="5021869"/>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87" name="TextBox 86"/>
              <p:cNvSpPr txBox="1">
                <a:spLocks noRot="1" noChangeAspect="1" noMove="1" noResize="1" noEditPoints="1" noAdjustHandles="1" noChangeArrowheads="1" noChangeShapeType="1" noTextEdit="1"/>
              </p:cNvSpPr>
              <p:nvPr/>
            </p:nvSpPr>
            <p:spPr>
              <a:xfrm>
                <a:off x="4811676" y="5021869"/>
                <a:ext cx="903324" cy="323165"/>
              </a:xfrm>
              <a:prstGeom prst="rect">
                <a:avLst/>
              </a:prstGeom>
              <a:blipFill rotWithShape="1">
                <a:blip r:embed="rId13"/>
                <a:stretch>
                  <a:fillRect/>
                </a:stretch>
              </a:blipFill>
            </p:spPr>
            <p:txBody>
              <a:bodyPr/>
              <a:lstStyle/>
              <a:p>
                <a:r>
                  <a:rPr lang="en-GB">
                    <a:noFill/>
                  </a:rPr>
                  <a:t> </a:t>
                </a:r>
              </a:p>
            </p:txBody>
          </p:sp>
        </mc:Fallback>
      </mc:AlternateContent>
      <p:cxnSp>
        <p:nvCxnSpPr>
          <p:cNvPr id="88" name="Straight Connector 87"/>
          <p:cNvCxnSpPr/>
          <p:nvPr/>
        </p:nvCxnSpPr>
        <p:spPr>
          <a:xfrm flipV="1">
            <a:off x="31242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9" name="TextBox 88"/>
              <p:cNvSpPr txBox="1"/>
              <p:nvPr/>
            </p:nvSpPr>
            <p:spPr>
              <a:xfrm>
                <a:off x="2819400" y="4977935"/>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89" name="TextBox 88"/>
              <p:cNvSpPr txBox="1">
                <a:spLocks noRot="1" noChangeAspect="1" noMove="1" noResize="1" noEditPoints="1" noAdjustHandles="1" noChangeArrowheads="1" noChangeShapeType="1" noTextEdit="1"/>
              </p:cNvSpPr>
              <p:nvPr/>
            </p:nvSpPr>
            <p:spPr>
              <a:xfrm>
                <a:off x="2819400" y="4977935"/>
                <a:ext cx="512513" cy="369332"/>
              </a:xfrm>
              <a:prstGeom prst="rect">
                <a:avLst/>
              </a:prstGeom>
              <a:blipFill rotWithShape="1">
                <a:blip r:embed="rId14"/>
                <a:stretch>
                  <a:fillRect/>
                </a:stretch>
              </a:blipFill>
            </p:spPr>
            <p:txBody>
              <a:bodyPr/>
              <a:lstStyle/>
              <a:p>
                <a:r>
                  <a:rPr lang="en-GB">
                    <a:noFill/>
                  </a:rPr>
                  <a:t> </a:t>
                </a:r>
              </a:p>
            </p:txBody>
          </p:sp>
        </mc:Fallback>
      </mc:AlternateContent>
      <p:cxnSp>
        <p:nvCxnSpPr>
          <p:cNvPr id="90" name="Straight Connector 89"/>
          <p:cNvCxnSpPr/>
          <p:nvPr/>
        </p:nvCxnSpPr>
        <p:spPr>
          <a:xfrm>
            <a:off x="1600200" y="4887834"/>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91" name="Freeform: Shape 9"/>
          <p:cNvSpPr/>
          <p:nvPr/>
        </p:nvSpPr>
        <p:spPr>
          <a:xfrm>
            <a:off x="5860227" y="3754535"/>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none"/>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Shape 29"/>
          <p:cNvSpPr/>
          <p:nvPr/>
        </p:nvSpPr>
        <p:spPr>
          <a:xfrm flipH="1">
            <a:off x="1434745" y="3716493"/>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arrow"/>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93" name="TextBox 92"/>
              <p:cNvSpPr txBox="1"/>
              <p:nvPr/>
            </p:nvSpPr>
            <p:spPr>
              <a:xfrm>
                <a:off x="6724267" y="3598210"/>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3" name="TextBox 92"/>
              <p:cNvSpPr txBox="1">
                <a:spLocks noRot="1" noChangeAspect="1" noMove="1" noResize="1" noEditPoints="1" noAdjustHandles="1" noChangeArrowheads="1" noChangeShapeType="1" noTextEdit="1"/>
              </p:cNvSpPr>
              <p:nvPr/>
            </p:nvSpPr>
            <p:spPr>
              <a:xfrm>
                <a:off x="6724267" y="3598210"/>
                <a:ext cx="437940" cy="369332"/>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4" name="TextBox 93"/>
              <p:cNvSpPr txBox="1"/>
              <p:nvPr/>
            </p:nvSpPr>
            <p:spPr>
              <a:xfrm>
                <a:off x="1775534" y="5841475"/>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4" name="TextBox 93"/>
              <p:cNvSpPr txBox="1">
                <a:spLocks noRot="1" noChangeAspect="1" noMove="1" noResize="1" noEditPoints="1" noAdjustHandles="1" noChangeArrowheads="1" noChangeShapeType="1" noTextEdit="1"/>
              </p:cNvSpPr>
              <p:nvPr/>
            </p:nvSpPr>
            <p:spPr>
              <a:xfrm>
                <a:off x="1775534" y="5841475"/>
                <a:ext cx="437940" cy="369332"/>
              </a:xfrm>
              <a:prstGeom prst="rect">
                <a:avLst/>
              </a:prstGeom>
              <a:blipFill rotWithShape="1">
                <a:blip r:embed="rId16"/>
                <a:stretch>
                  <a:fillRect/>
                </a:stretch>
              </a:blipFill>
            </p:spPr>
            <p:txBody>
              <a:bodyPr/>
              <a:lstStyle/>
              <a:p>
                <a:r>
                  <a:rPr lang="en-GB">
                    <a:noFill/>
                  </a:rPr>
                  <a:t> </a:t>
                </a:r>
              </a:p>
            </p:txBody>
          </p:sp>
        </mc:Fallback>
      </mc:AlternateContent>
      <p:sp>
        <p:nvSpPr>
          <p:cNvPr id="95" name="TextBox 94"/>
          <p:cNvSpPr txBox="1"/>
          <p:nvPr/>
        </p:nvSpPr>
        <p:spPr>
          <a:xfrm>
            <a:off x="4605608" y="4708798"/>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sp>
        <p:nvSpPr>
          <p:cNvPr id="96" name="Oval 95"/>
          <p:cNvSpPr/>
          <p:nvPr/>
        </p:nvSpPr>
        <p:spPr>
          <a:xfrm>
            <a:off x="3985999"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p:cNvSpPr/>
          <p:nvPr/>
        </p:nvSpPr>
        <p:spPr>
          <a:xfrm>
            <a:off x="5070505"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8" name="Straight Arrow Connector 97"/>
          <p:cNvCxnSpPr/>
          <p:nvPr/>
        </p:nvCxnSpPr>
        <p:spPr>
          <a:xfrm flipH="1">
            <a:off x="5221800" y="4780599"/>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flipH="1">
            <a:off x="41400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H="1">
            <a:off x="6629400" y="48116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a:off x="6629400" y="5076810"/>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a:xfrm flipH="1">
            <a:off x="24384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a:off x="2438400" y="504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pic>
        <p:nvPicPr>
          <p:cNvPr id="105" name="Picture 2" descr="C:\Users\Scott\Dropbox\Current_Projects\Applications\Herchel_Smith_Grade7\1_Cover_Letter\logo.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sp>
        <p:nvSpPr>
          <p:cNvPr id="5" name="Rectangle 4"/>
          <p:cNvSpPr/>
          <p:nvPr/>
        </p:nvSpPr>
        <p:spPr>
          <a:xfrm>
            <a:off x="914400" y="669251"/>
            <a:ext cx="7696200" cy="5541555"/>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6" name="TextBox 5"/>
              <p:cNvSpPr txBox="1"/>
              <p:nvPr/>
            </p:nvSpPr>
            <p:spPr>
              <a:xfrm>
                <a:off x="3554010" y="2438400"/>
                <a:ext cx="2313390"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𝐸𝐹𝑇</m:t>
                          </m:r>
                        </m:sub>
                      </m:sSub>
                      <m:r>
                        <a:rPr lang="en-US" sz="4600" b="0" i="1" smtClean="0">
                          <a:latin typeface="Cambria Math"/>
                        </a:rPr>
                        <m:t>(</m:t>
                      </m:r>
                      <m:r>
                        <a:rPr lang="en-US" sz="4600" b="0" i="1" smtClean="0">
                          <a:latin typeface="Cambria Math"/>
                        </a:rPr>
                        <m:t>𝑠</m:t>
                      </m:r>
                      <m:r>
                        <a:rPr lang="en-US" sz="4600" b="0" i="1" smtClean="0">
                          <a:latin typeface="Cambria Math"/>
                        </a:rPr>
                        <m:t>)</m:t>
                      </m:r>
                    </m:oMath>
                  </m:oMathPara>
                </a14:m>
                <a:endParaRPr lang="en-GB" sz="4600" dirty="0"/>
              </a:p>
            </p:txBody>
          </p:sp>
        </mc:Choice>
        <mc:Fallback xmlns="">
          <p:sp>
            <p:nvSpPr>
              <p:cNvPr id="6" name="TextBox 5"/>
              <p:cNvSpPr txBox="1">
                <a:spLocks noRot="1" noChangeAspect="1" noMove="1" noResize="1" noEditPoints="1" noAdjustHandles="1" noChangeArrowheads="1" noChangeShapeType="1" noTextEdit="1"/>
              </p:cNvSpPr>
              <p:nvPr/>
            </p:nvSpPr>
            <p:spPr>
              <a:xfrm>
                <a:off x="3554010" y="2438400"/>
                <a:ext cx="2313390" cy="800219"/>
              </a:xfrm>
              <a:prstGeom prst="rect">
                <a:avLst/>
              </a:prstGeom>
              <a:blipFill rotWithShape="1">
                <a:blip r:embed="rId1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rot="5400000">
                <a:off x="4403990" y="3232369"/>
                <a:ext cx="583814"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3" name="TextBox 2"/>
              <p:cNvSpPr txBox="1">
                <a:spLocks noRot="1" noChangeAspect="1" noMove="1" noResize="1" noEditPoints="1" noAdjustHandles="1" noChangeArrowheads="1" noChangeShapeType="1" noTextEdit="1"/>
              </p:cNvSpPr>
              <p:nvPr/>
            </p:nvSpPr>
            <p:spPr>
              <a:xfrm rot="5400000">
                <a:off x="4403990" y="3232369"/>
                <a:ext cx="583814" cy="584775"/>
              </a:xfrm>
              <a:prstGeom prst="rect">
                <a:avLst/>
              </a:prstGeom>
              <a:blipFill rotWithShape="1">
                <a:blip r:embed="rId19"/>
                <a:stretch>
                  <a:fillRect/>
                </a:stretch>
              </a:blipFill>
            </p:spPr>
            <p:txBody>
              <a:bodyPr/>
              <a:lstStyle/>
              <a:p>
                <a:r>
                  <a:rPr lang="en-GB">
                    <a:noFill/>
                  </a:rPr>
                  <a:t> </a:t>
                </a:r>
              </a:p>
            </p:txBody>
          </p:sp>
        </mc:Fallback>
      </mc:AlternateContent>
      <p:cxnSp>
        <p:nvCxnSpPr>
          <p:cNvPr id="104" name="Straight Connector 103">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6" name="TextBox 105"/>
              <p:cNvSpPr txBox="1"/>
              <p:nvPr/>
            </p:nvSpPr>
            <p:spPr>
              <a:xfrm>
                <a:off x="877496" y="3847981"/>
                <a:ext cx="7656904"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m:rPr>
                          <m:sty m:val="p"/>
                        </m:rPr>
                        <a:rPr lang="en-US" sz="4600" b="0" i="0" smtClean="0">
                          <a:latin typeface="Cambria Math"/>
                        </a:rPr>
                        <m:t>Poles</m:t>
                      </m:r>
                      <m:r>
                        <a:rPr lang="en-US" sz="4600" b="0" i="1" smtClean="0">
                          <a:latin typeface="Cambria Math"/>
                        </a:rPr>
                        <m:t>+</m:t>
                      </m:r>
                      <m:r>
                        <m:rPr>
                          <m:sty m:val="p"/>
                        </m:rPr>
                        <a:rPr lang="en-US" sz="4600" b="0" i="0" smtClean="0">
                          <a:latin typeface="Cambria Math"/>
                        </a:rPr>
                        <m:t>Im</m:t>
                      </m:r>
                      <m:sSub>
                        <m:sSubPr>
                          <m:ctrlPr>
                            <a:rPr lang="en-US" sz="4600" b="0" i="1" smtClean="0">
                              <a:latin typeface="Cambria Math"/>
                            </a:rPr>
                          </m:ctrlPr>
                        </m:sSubPr>
                        <m:e>
                          <m:r>
                            <a:rPr lang="en-US" sz="4600" b="0" i="1" smtClean="0">
                              <a:latin typeface="Cambria Math"/>
                            </a:rPr>
                            <m:t> </m:t>
                          </m:r>
                          <m:r>
                            <a:rPr lang="en-US" sz="4600" b="0" i="1" smtClean="0">
                              <a:latin typeface="Cambria Math"/>
                            </a:rPr>
                            <m:t>𝐴</m:t>
                          </m:r>
                        </m:e>
                        <m:sub>
                          <m:r>
                            <a:rPr lang="en-US" sz="4600" b="0" i="1" smtClean="0">
                              <a:latin typeface="Cambria Math"/>
                            </a:rPr>
                            <m:t>𝑈𝑉</m:t>
                          </m:r>
                        </m:sub>
                      </m:sSub>
                      <m:r>
                        <a:rPr lang="en-US" sz="4600" b="0" i="1" smtClean="0">
                          <a:latin typeface="Cambria Math"/>
                        </a:rPr>
                        <m:t>(</m:t>
                      </m:r>
                      <m:r>
                        <a:rPr lang="en-US" sz="4600" b="0" i="1" smtClean="0">
                          <a:latin typeface="Cambria Math"/>
                        </a:rPr>
                        <m:t>𝑠</m:t>
                      </m:r>
                      <m:r>
                        <a:rPr lang="en-US" sz="4600" b="0" i="1" smtClean="0">
                          <a:latin typeface="Cambria Math"/>
                        </a:rPr>
                        <m:t>)+</m:t>
                      </m:r>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𝑈𝑉</m:t>
                          </m:r>
                        </m:sub>
                      </m:sSub>
                      <m:r>
                        <a:rPr lang="en-US" sz="4600" b="0" i="1" smtClean="0">
                          <a:latin typeface="Cambria Math"/>
                        </a:rPr>
                        <m:t>(</m:t>
                      </m:r>
                      <m:r>
                        <a:rPr lang="en-US" sz="4600" b="0" i="1" smtClean="0">
                          <a:latin typeface="Cambria Math"/>
                          <a:ea typeface="Cambria Math"/>
                        </a:rPr>
                        <m:t>∞</m:t>
                      </m:r>
                      <m:r>
                        <a:rPr lang="en-US" sz="4600" b="0" i="1" smtClean="0">
                          <a:latin typeface="Cambria Math"/>
                        </a:rPr>
                        <m:t>)</m:t>
                      </m:r>
                    </m:oMath>
                  </m:oMathPara>
                </a14:m>
                <a:endParaRPr lang="en-GB" sz="4600" dirty="0"/>
              </a:p>
            </p:txBody>
          </p:sp>
        </mc:Choice>
        <mc:Fallback xmlns="">
          <p:sp>
            <p:nvSpPr>
              <p:cNvPr id="106" name="TextBox 105"/>
              <p:cNvSpPr txBox="1">
                <a:spLocks noRot="1" noChangeAspect="1" noMove="1" noResize="1" noEditPoints="1" noAdjustHandles="1" noChangeArrowheads="1" noChangeShapeType="1" noTextEdit="1"/>
              </p:cNvSpPr>
              <p:nvPr/>
            </p:nvSpPr>
            <p:spPr>
              <a:xfrm>
                <a:off x="877496" y="3847981"/>
                <a:ext cx="7656904" cy="800219"/>
              </a:xfrm>
              <a:prstGeom prst="rect">
                <a:avLst/>
              </a:prstGeom>
              <a:blipFill rotWithShape="1">
                <a:blip r:embed="rId20"/>
                <a:stretch>
                  <a:fillRect/>
                </a:stretch>
              </a:blipFill>
            </p:spPr>
            <p:txBody>
              <a:bodyPr/>
              <a:lstStyle/>
              <a:p>
                <a:r>
                  <a:rPr lang="en-GB">
                    <a:noFill/>
                  </a:rPr>
                  <a:t> </a:t>
                </a:r>
              </a:p>
            </p:txBody>
          </p:sp>
        </mc:Fallback>
      </mc:AlternateContent>
      <p:sp>
        <p:nvSpPr>
          <p:cNvPr id="7" name="Right Brace 6"/>
          <p:cNvSpPr/>
          <p:nvPr/>
        </p:nvSpPr>
        <p:spPr>
          <a:xfrm rot="5400000">
            <a:off x="3155463" y="2593618"/>
            <a:ext cx="457200" cy="4644035"/>
          </a:xfrm>
          <a:prstGeom prst="rightBrace">
            <a:avLst>
              <a:gd name="adj1" fmla="val 71019"/>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7" name="Right Brace 106"/>
          <p:cNvSpPr/>
          <p:nvPr/>
        </p:nvSpPr>
        <p:spPr>
          <a:xfrm rot="5400000">
            <a:off x="7058682" y="3842083"/>
            <a:ext cx="457200" cy="2069435"/>
          </a:xfrm>
          <a:prstGeom prst="rightBrace">
            <a:avLst>
              <a:gd name="adj1" fmla="val 71019"/>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08" name="TextBox 107"/>
              <p:cNvSpPr txBox="1"/>
              <p:nvPr/>
            </p:nvSpPr>
            <p:spPr>
              <a:xfrm>
                <a:off x="6324600" y="5334000"/>
                <a:ext cx="1270861" cy="64633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a:ea typeface="Malgun Gothic" panose="020B0503020000020004" pitchFamily="34" charset="-127"/>
                        </a:rPr>
                        <m:t>&lt;</m:t>
                      </m:r>
                      <m:sSup>
                        <m:sSupPr>
                          <m:ctrlPr>
                            <a:rPr lang="en-US" sz="3600" b="0" i="1" smtClean="0">
                              <a:latin typeface="Cambria Math"/>
                              <a:ea typeface="Malgun Gothic" panose="020B0503020000020004" pitchFamily="34" charset="-127"/>
                            </a:rPr>
                          </m:ctrlPr>
                        </m:sSupPr>
                        <m:e>
                          <m:r>
                            <a:rPr lang="en-US" sz="3600" b="0" i="1" smtClean="0">
                              <a:latin typeface="Cambria Math"/>
                              <a:ea typeface="Malgun Gothic" panose="020B0503020000020004" pitchFamily="34" charset="-127"/>
                            </a:rPr>
                            <m:t>𝑠</m:t>
                          </m:r>
                        </m:e>
                        <m:sup>
                          <m:r>
                            <a:rPr lang="en-US" sz="3600" b="0" i="1" smtClean="0">
                              <a:latin typeface="Cambria Math"/>
                              <a:ea typeface="Malgun Gothic" panose="020B0503020000020004" pitchFamily="34" charset="-127"/>
                            </a:rPr>
                            <m:t>2</m:t>
                          </m:r>
                        </m:sup>
                      </m:sSup>
                    </m:oMath>
                  </m:oMathPara>
                </a14:m>
                <a:endParaRPr lang="en-GB" sz="3600" dirty="0">
                  <a:latin typeface="Malgun Gothic" panose="020B0503020000020004" pitchFamily="34" charset="-127"/>
                  <a:ea typeface="Malgun Gothic" panose="020B0503020000020004" pitchFamily="34" charset="-127"/>
                </a:endParaRPr>
              </a:p>
            </p:txBody>
          </p:sp>
        </mc:Choice>
        <mc:Fallback xmlns="">
          <p:sp>
            <p:nvSpPr>
              <p:cNvPr id="108" name="TextBox 107"/>
              <p:cNvSpPr txBox="1">
                <a:spLocks noRot="1" noChangeAspect="1" noMove="1" noResize="1" noEditPoints="1" noAdjustHandles="1" noChangeArrowheads="1" noChangeShapeType="1" noTextEdit="1"/>
              </p:cNvSpPr>
              <p:nvPr/>
            </p:nvSpPr>
            <p:spPr>
              <a:xfrm>
                <a:off x="6324600" y="5334000"/>
                <a:ext cx="1270861" cy="646331"/>
              </a:xfrm>
              <a:prstGeom prst="rect">
                <a:avLst/>
              </a:prstGeom>
              <a:blipFill rotWithShape="1">
                <a:blip r:embed="rId21"/>
                <a:stretch>
                  <a:fillRect/>
                </a:stretch>
              </a:blipFill>
            </p:spPr>
            <p:txBody>
              <a:bodyPr/>
              <a:lstStyle/>
              <a:p>
                <a:r>
                  <a:rPr lang="en-GB">
                    <a:noFill/>
                  </a:rPr>
                  <a:t> </a:t>
                </a:r>
              </a:p>
            </p:txBody>
          </p:sp>
        </mc:Fallback>
      </mc:AlternateContent>
      <p:sp>
        <p:nvSpPr>
          <p:cNvPr id="111" name="TextBox 110"/>
          <p:cNvSpPr txBox="1"/>
          <p:nvPr/>
        </p:nvSpPr>
        <p:spPr>
          <a:xfrm>
            <a:off x="1905000" y="5240211"/>
            <a:ext cx="2199577" cy="800219"/>
          </a:xfrm>
          <a:prstGeom prst="rect">
            <a:avLst/>
          </a:prstGeom>
          <a:noFill/>
        </p:spPr>
        <p:txBody>
          <a:bodyPr wrap="none" rtlCol="0">
            <a:spAutoFit/>
          </a:bodyPr>
          <a:lstStyle/>
          <a:p>
            <a:r>
              <a:rPr lang="en-US" sz="4600" dirty="0" smtClean="0">
                <a:latin typeface="Malgun Gothic" panose="020B0503020000020004" pitchFamily="34" charset="-127"/>
                <a:ea typeface="Malgun Gothic" panose="020B0503020000020004" pitchFamily="34" charset="-127"/>
              </a:rPr>
              <a:t>Positive</a:t>
            </a:r>
            <a:endParaRPr lang="en-GB" sz="4600" dirty="0">
              <a:latin typeface="Malgun Gothic" panose="020B0503020000020004" pitchFamily="34" charset="-127"/>
              <a:ea typeface="Malgun Gothic" panose="020B0503020000020004" pitchFamily="34" charset="-127"/>
            </a:endParaRPr>
          </a:p>
        </p:txBody>
      </p:sp>
      <p:sp>
        <p:nvSpPr>
          <p:cNvPr id="112" name="TextBox 111"/>
          <p:cNvSpPr txBox="1"/>
          <p:nvPr/>
        </p:nvSpPr>
        <p:spPr>
          <a:xfrm>
            <a:off x="4782004" y="3286229"/>
            <a:ext cx="1669047"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(Causality)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13" name="TextBox 112"/>
          <p:cNvSpPr txBox="1"/>
          <p:nvPr/>
        </p:nvSpPr>
        <p:spPr>
          <a:xfrm>
            <a:off x="4181464" y="5410200"/>
            <a:ext cx="160973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(Unitarity)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14" name="TextBox 113"/>
          <p:cNvSpPr txBox="1"/>
          <p:nvPr/>
        </p:nvSpPr>
        <p:spPr>
          <a:xfrm>
            <a:off x="7534264" y="5410200"/>
            <a:ext cx="147187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(Locality)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09" name="TextBox 108"/>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3572374983"/>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600200" y="609600"/>
            <a:ext cx="6167290" cy="3426568"/>
            <a:chOff x="1600200" y="609600"/>
            <a:chExt cx="6167290" cy="3426568"/>
          </a:xfrm>
        </p:grpSpPr>
        <p:grpSp>
          <p:nvGrpSpPr>
            <p:cNvPr id="12" name="Group 11"/>
            <p:cNvGrpSpPr/>
            <p:nvPr/>
          </p:nvGrpSpPr>
          <p:grpSpPr>
            <a:xfrm>
              <a:off x="2317558" y="609600"/>
              <a:ext cx="4616641" cy="3426568"/>
              <a:chOff x="2317558" y="1210598"/>
              <a:chExt cx="4616641" cy="3426568"/>
            </a:xfrm>
          </p:grpSpPr>
          <p:sp>
            <p:nvSpPr>
              <p:cNvPr id="9" name="Oval 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0" name="Straight Connector 59"/>
            <p:cNvCxnSpPr/>
            <p:nvPr/>
          </p:nvCxnSpPr>
          <p:spPr>
            <a:xfrm flipV="1">
              <a:off x="5257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5091656"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62" name="Straight Arrow Connector 61"/>
            <p:cNvCxnSpPr/>
            <p:nvPr/>
          </p:nvCxnSpPr>
          <p:spPr>
            <a:xfrm>
              <a:off x="1714500" y="2308388"/>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521366"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Box 20"/>
                <p:cNvSpPr txBox="1"/>
                <p:nvPr/>
              </p:nvSpPr>
              <p:spPr>
                <a:xfrm>
                  <a:off x="7389921" y="770602"/>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7389921" y="770602"/>
                  <a:ext cx="349711" cy="369332"/>
                </a:xfrm>
                <a:prstGeom prst="rect">
                  <a:avLst/>
                </a:prstGeom>
                <a:blipFill rotWithShape="1">
                  <a:blip r:embed="rId2"/>
                  <a:stretch>
                    <a:fillRect/>
                  </a:stretch>
                </a:blipFill>
              </p:spPr>
              <p:txBody>
                <a:bodyPr/>
                <a:lstStyle/>
                <a:p>
                  <a:r>
                    <a:rPr lang="en-GB">
                      <a:noFill/>
                    </a:rPr>
                    <a:t> </a:t>
                  </a:r>
                </a:p>
              </p:txBody>
            </p:sp>
          </mc:Fallback>
        </mc:AlternateContent>
        <p:cxnSp>
          <p:nvCxnSpPr>
            <p:cNvPr id="22" name="Straight Connector 21"/>
            <p:cNvCxnSpPr/>
            <p:nvPr/>
          </p:nvCxnSpPr>
          <p:spPr>
            <a:xfrm>
              <a:off x="7389921" y="782270"/>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389921" y="1151602"/>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Box 38">
                  <a:extLst>
                    <a:ext uri="{FF2B5EF4-FFF2-40B4-BE49-F238E27FC236}">
                      <a16:creationId xmlns="" xmlns:a16="http://schemas.microsoft.com/office/drawing/2014/main" id="{A6BF93DB-FA7C-423A-845E-CFBB296383B7}"/>
                    </a:ext>
                  </a:extLst>
                </p:cNvPr>
                <p:cNvSpPr txBox="1"/>
                <p:nvPr/>
              </p:nvSpPr>
              <p:spPr>
                <a:xfrm>
                  <a:off x="6400800" y="1056292"/>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39" name="TextBox 3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1056292"/>
                  <a:ext cx="498726" cy="400110"/>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3962400" y="2317479"/>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3" name="TextBox 42"/>
                <p:cNvSpPr txBox="1">
                  <a:spLocks noRot="1" noChangeAspect="1" noMove="1" noResize="1" noEditPoints="1" noAdjustHandles="1" noChangeArrowheads="1" noChangeShapeType="1" noTextEdit="1"/>
                </p:cNvSpPr>
                <p:nvPr/>
              </p:nvSpPr>
              <p:spPr>
                <a:xfrm>
                  <a:off x="3962400" y="2317479"/>
                  <a:ext cx="547649" cy="369332"/>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p:cNvSpPr txBox="1"/>
                <p:nvPr/>
              </p:nvSpPr>
              <p:spPr>
                <a:xfrm>
                  <a:off x="5801109" y="2317479"/>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44" name="TextBox 43"/>
                <p:cNvSpPr txBox="1">
                  <a:spLocks noRot="1" noChangeAspect="1" noMove="1" noResize="1" noEditPoints="1" noAdjustHandles="1" noChangeArrowheads="1" noChangeShapeType="1" noTextEdit="1"/>
                </p:cNvSpPr>
                <p:nvPr/>
              </p:nvSpPr>
              <p:spPr>
                <a:xfrm>
                  <a:off x="5801109" y="2317479"/>
                  <a:ext cx="675891" cy="369332"/>
                </a:xfrm>
                <a:prstGeom prst="rect">
                  <a:avLst/>
                </a:prstGeom>
                <a:blipFill rotWithShape="1">
                  <a:blip r:embed="rId5"/>
                  <a:stretch>
                    <a:fillRect/>
                  </a:stretch>
                </a:blipFill>
              </p:spPr>
              <p:txBody>
                <a:bodyPr/>
                <a:lstStyle/>
                <a:p>
                  <a:r>
                    <a:rPr lang="en-GB">
                      <a:noFill/>
                    </a:rPr>
                    <a:t> </a:t>
                  </a:r>
                </a:p>
              </p:txBody>
            </p:sp>
          </mc:Fallback>
        </mc:AlternateContent>
        <p:cxnSp>
          <p:nvCxnSpPr>
            <p:cNvPr id="45" name="Straight Connector 44"/>
            <p:cNvCxnSpPr/>
            <p:nvPr/>
          </p:nvCxnSpPr>
          <p:spPr>
            <a:xfrm flipV="1">
              <a:off x="41910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0198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019800" y="2232303"/>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026782" y="1969204"/>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57" name="Straight Connector 56"/>
            <p:cNvCxnSpPr/>
            <p:nvPr/>
          </p:nvCxnSpPr>
          <p:spPr>
            <a:xfrm>
              <a:off x="3579041" y="2308388"/>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TextBox 60"/>
                <p:cNvSpPr txBox="1"/>
                <p:nvPr/>
              </p:nvSpPr>
              <p:spPr>
                <a:xfrm>
                  <a:off x="4811676" y="2352437"/>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61" name="TextBox 60"/>
                <p:cNvSpPr txBox="1">
                  <a:spLocks noRot="1" noChangeAspect="1" noMove="1" noResize="1" noEditPoints="1" noAdjustHandles="1" noChangeArrowheads="1" noChangeShapeType="1" noTextEdit="1"/>
                </p:cNvSpPr>
                <p:nvPr/>
              </p:nvSpPr>
              <p:spPr>
                <a:xfrm>
                  <a:off x="4811676" y="2352437"/>
                  <a:ext cx="903324" cy="323165"/>
                </a:xfrm>
                <a:prstGeom prst="rect">
                  <a:avLst/>
                </a:prstGeom>
                <a:blipFill rotWithShape="1">
                  <a:blip r:embed="rId6"/>
                  <a:stretch>
                    <a:fillRect/>
                  </a:stretch>
                </a:blipFill>
              </p:spPr>
              <p:txBody>
                <a:bodyPr/>
                <a:lstStyle/>
                <a:p>
                  <a:r>
                    <a:rPr lang="en-GB">
                      <a:noFill/>
                    </a:rPr>
                    <a:t> </a:t>
                  </a:r>
                </a:p>
              </p:txBody>
            </p:sp>
          </mc:Fallback>
        </mc:AlternateContent>
        <p:cxnSp>
          <p:nvCxnSpPr>
            <p:cNvPr id="63" name="Straight Connector 62"/>
            <p:cNvCxnSpPr/>
            <p:nvPr/>
          </p:nvCxnSpPr>
          <p:spPr>
            <a:xfrm flipV="1">
              <a:off x="3124200" y="2232303"/>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TextBox 63"/>
                <p:cNvSpPr txBox="1"/>
                <p:nvPr/>
              </p:nvSpPr>
              <p:spPr>
                <a:xfrm>
                  <a:off x="2819400" y="2308503"/>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64" name="TextBox 63"/>
                <p:cNvSpPr txBox="1">
                  <a:spLocks noRot="1" noChangeAspect="1" noMove="1" noResize="1" noEditPoints="1" noAdjustHandles="1" noChangeArrowheads="1" noChangeShapeType="1" noTextEdit="1"/>
                </p:cNvSpPr>
                <p:nvPr/>
              </p:nvSpPr>
              <p:spPr>
                <a:xfrm>
                  <a:off x="2819400" y="2308503"/>
                  <a:ext cx="512513" cy="369332"/>
                </a:xfrm>
                <a:prstGeom prst="rect">
                  <a:avLst/>
                </a:prstGeom>
                <a:blipFill rotWithShape="1">
                  <a:blip r:embed="rId7"/>
                  <a:stretch>
                    <a:fillRect/>
                  </a:stretch>
                </a:blipFill>
              </p:spPr>
              <p:txBody>
                <a:bodyPr/>
                <a:lstStyle/>
                <a:p>
                  <a:r>
                    <a:rPr lang="en-GB">
                      <a:noFill/>
                    </a:rPr>
                    <a:t> </a:t>
                  </a:r>
                </a:p>
              </p:txBody>
            </p:sp>
          </mc:Fallback>
        </mc:AlternateContent>
        <p:cxnSp>
          <p:nvCxnSpPr>
            <p:cNvPr id="66" name="Straight Connector 65"/>
            <p:cNvCxnSpPr/>
            <p:nvPr/>
          </p:nvCxnSpPr>
          <p:spPr>
            <a:xfrm>
              <a:off x="1600200" y="2218402"/>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4476951" y="1964655"/>
              <a:ext cx="533400" cy="4572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56" name="TextBox 55"/>
                <p:cNvSpPr txBox="1"/>
                <p:nvPr/>
              </p:nvSpPr>
              <p:spPr>
                <a:xfrm>
                  <a:off x="4836265" y="1708281"/>
                  <a:ext cx="43800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ea typeface="Malgun Gothic" panose="020B0503020000020004" pitchFamily="34" charset="-127"/>
                          </a:rPr>
                          <m:t>𝐶</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4836265" y="1708281"/>
                  <a:ext cx="438005" cy="400110"/>
                </a:xfrm>
                <a:prstGeom prst="rect">
                  <a:avLst/>
                </a:prstGeom>
                <a:blipFill rotWithShape="1">
                  <a:blip r:embed="rId8"/>
                  <a:stretch>
                    <a:fillRect/>
                  </a:stretch>
                </a:blipFill>
              </p:spPr>
              <p:txBody>
                <a:bodyPr/>
                <a:lstStyle/>
                <a:p>
                  <a:r>
                    <a:rPr lang="en-GB">
                      <a:noFill/>
                    </a:rPr>
                    <a:t> </a:t>
                  </a:r>
                </a:p>
              </p:txBody>
            </p:sp>
          </mc:Fallback>
        </mc:AlternateContent>
        <p:sp>
          <p:nvSpPr>
            <p:cNvPr id="58" name="TextBox 57"/>
            <p:cNvSpPr txBox="1"/>
            <p:nvPr/>
          </p:nvSpPr>
          <p:spPr>
            <a:xfrm>
              <a:off x="4605608" y="2039366"/>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cxnSp>
          <p:nvCxnSpPr>
            <p:cNvPr id="59" name="Straight Arrow Connector 58"/>
            <p:cNvCxnSpPr/>
            <p:nvPr/>
          </p:nvCxnSpPr>
          <p:spPr>
            <a:xfrm>
              <a:off x="4673525" y="1964655"/>
              <a:ext cx="138151" cy="0"/>
            </a:xfrm>
            <a:prstGeom prst="straightConnector1">
              <a:avLst/>
            </a:prstGeom>
            <a:ln>
              <a:solidFill>
                <a:schemeClr val="tx1"/>
              </a:solidFill>
              <a:headEnd type="arrow"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65" name="Group 64"/>
          <p:cNvGrpSpPr/>
          <p:nvPr/>
        </p:nvGrpSpPr>
        <p:grpSpPr>
          <a:xfrm>
            <a:off x="2317558" y="3279032"/>
            <a:ext cx="4616641" cy="3426568"/>
            <a:chOff x="2317558" y="1210598"/>
            <a:chExt cx="4616641" cy="3426568"/>
          </a:xfrm>
        </p:grpSpPr>
        <p:sp>
          <p:nvSpPr>
            <p:cNvPr id="69" name="Oval 68"/>
            <p:cNvSpPr/>
            <p:nvPr/>
          </p:nvSpPr>
          <p:spPr>
            <a:xfrm>
              <a:off x="2317558" y="1270249"/>
              <a:ext cx="4616641" cy="3366917"/>
            </a:xfrm>
            <a:prstGeom prst="ellipse">
              <a:avLst/>
            </a:prstGeom>
            <a:solidFill>
              <a:srgbClr val="002060">
                <a:alpha val="10196"/>
              </a:srgb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a:off x="2667000" y="4097613"/>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2667000" y="1210598"/>
              <a:ext cx="4057795" cy="5395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72" name="Straight Connector 71"/>
          <p:cNvCxnSpPr/>
          <p:nvPr/>
        </p:nvCxnSpPr>
        <p:spPr>
          <a:xfrm flipV="1">
            <a:off x="5257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5091656"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74" name="Straight Arrow Connector 73"/>
          <p:cNvCxnSpPr/>
          <p:nvPr/>
        </p:nvCxnSpPr>
        <p:spPr>
          <a:xfrm>
            <a:off x="1714500" y="4977820"/>
            <a:ext cx="6052990" cy="0"/>
          </a:xfrm>
          <a:prstGeom prst="straightConnector1">
            <a:avLst/>
          </a:prstGeom>
          <a:ln>
            <a:solidFill>
              <a:schemeClr val="tx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521366"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6" name="TextBox 75"/>
              <p:cNvSpPr txBox="1"/>
              <p:nvPr/>
            </p:nvSpPr>
            <p:spPr>
              <a:xfrm>
                <a:off x="7389921" y="3440034"/>
                <a:ext cx="34971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𝑠</m:t>
                      </m:r>
                    </m:oMath>
                  </m:oMathPara>
                </a14:m>
                <a:endParaRPr lang="en-GB" dirty="0"/>
              </a:p>
            </p:txBody>
          </p:sp>
        </mc:Choice>
        <mc:Fallback xmlns="">
          <p:sp>
            <p:nvSpPr>
              <p:cNvPr id="76" name="TextBox 75"/>
              <p:cNvSpPr txBox="1">
                <a:spLocks noRot="1" noChangeAspect="1" noMove="1" noResize="1" noEditPoints="1" noAdjustHandles="1" noChangeArrowheads="1" noChangeShapeType="1" noTextEdit="1"/>
              </p:cNvSpPr>
              <p:nvPr/>
            </p:nvSpPr>
            <p:spPr>
              <a:xfrm>
                <a:off x="7389921" y="3440034"/>
                <a:ext cx="349711" cy="369332"/>
              </a:xfrm>
              <a:prstGeom prst="rect">
                <a:avLst/>
              </a:prstGeom>
              <a:blipFill rotWithShape="1">
                <a:blip r:embed="rId9"/>
                <a:stretch>
                  <a:fillRect/>
                </a:stretch>
              </a:blipFill>
            </p:spPr>
            <p:txBody>
              <a:bodyPr/>
              <a:lstStyle/>
              <a:p>
                <a:r>
                  <a:rPr lang="en-GB">
                    <a:noFill/>
                  </a:rPr>
                  <a:t> </a:t>
                </a:r>
              </a:p>
            </p:txBody>
          </p:sp>
        </mc:Fallback>
      </mc:AlternateContent>
      <p:cxnSp>
        <p:nvCxnSpPr>
          <p:cNvPr id="77" name="Straight Connector 76"/>
          <p:cNvCxnSpPr/>
          <p:nvPr/>
        </p:nvCxnSpPr>
        <p:spPr>
          <a:xfrm>
            <a:off x="7389921" y="3451702"/>
            <a:ext cx="0" cy="369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7389921" y="3821034"/>
            <a:ext cx="3497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9" name="TextBox 78">
                <a:extLst>
                  <a:ext uri="{FF2B5EF4-FFF2-40B4-BE49-F238E27FC236}">
                    <a16:creationId xmlns="" xmlns:a16="http://schemas.microsoft.com/office/drawing/2014/main" id="{A6BF93DB-FA7C-423A-845E-CFBB296383B7}"/>
                  </a:ext>
                </a:extLst>
              </p:cNvPr>
              <p:cNvSpPr txBox="1"/>
              <p:nvPr/>
            </p:nvSpPr>
            <p:spPr>
              <a:xfrm>
                <a:off x="6400800" y="3725724"/>
                <a:ext cx="498726"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ea typeface="Malgun Gothic" panose="020B0503020000020004" pitchFamily="34" charset="-127"/>
                        </a:rPr>
                        <m:t>𝑀</m:t>
                      </m:r>
                    </m:oMath>
                  </m:oMathPara>
                </a14:m>
                <a:endParaRPr lang="en-GB" sz="2000" i="1" dirty="0">
                  <a:latin typeface="Malgun Gothic" panose="020B0503020000020004" pitchFamily="34" charset="-127"/>
                  <a:ea typeface="Malgun Gothic" panose="020B0503020000020004" pitchFamily="34" charset="-127"/>
                </a:endParaRPr>
              </a:p>
            </p:txBody>
          </p:sp>
        </mc:Choice>
        <mc:Fallback xmlns="">
          <p:sp>
            <p:nvSpPr>
              <p:cNvPr id="79" name="TextBox 78">
                <a:extLst>
                  <a:ext uri="{FF2B5EF4-FFF2-40B4-BE49-F238E27FC236}">
                    <a16:creationId xmlns="" xmlns:a16="http://schemas.microsoft.com/office/drawing/2014/main" xmlns:a14="http://schemas.microsoft.com/office/drawing/2010/main" id="{A6BF93DB-FA7C-423A-845E-CFBB296383B7}"/>
                  </a:ext>
                </a:extLst>
              </p:cNvPr>
              <p:cNvSpPr txBox="1">
                <a:spLocks noRot="1" noChangeAspect="1" noMove="1" noResize="1" noEditPoints="1" noAdjustHandles="1" noChangeArrowheads="1" noChangeShapeType="1" noTextEdit="1"/>
              </p:cNvSpPr>
              <p:nvPr/>
            </p:nvSpPr>
            <p:spPr>
              <a:xfrm>
                <a:off x="6400800" y="3725724"/>
                <a:ext cx="498726" cy="400110"/>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3962400" y="4986911"/>
                <a:ext cx="54764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0" name="TextBox 79"/>
              <p:cNvSpPr txBox="1">
                <a:spLocks noRot="1" noChangeAspect="1" noMove="1" noResize="1" noEditPoints="1" noAdjustHandles="1" noChangeArrowheads="1" noChangeShapeType="1" noTextEdit="1"/>
              </p:cNvSpPr>
              <p:nvPr/>
            </p:nvSpPr>
            <p:spPr>
              <a:xfrm>
                <a:off x="3962400" y="4986911"/>
                <a:ext cx="547649" cy="369332"/>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1" name="TextBox 80"/>
              <p:cNvSpPr txBox="1"/>
              <p:nvPr/>
            </p:nvSpPr>
            <p:spPr>
              <a:xfrm>
                <a:off x="5801109" y="4986911"/>
                <a:ext cx="675891"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a:rPr>
                        <m:t>4</m:t>
                      </m:r>
                      <m:sSup>
                        <m:sSupPr>
                          <m:ctrlPr>
                            <a:rPr lang="en-US" b="0" i="1" smtClean="0">
                              <a:latin typeface="Cambria Math"/>
                            </a:rPr>
                          </m:ctrlPr>
                        </m:sSupPr>
                        <m:e>
                          <m:r>
                            <a:rPr lang="en-US" b="0" i="1" smtClean="0">
                              <a:latin typeface="Cambria Math"/>
                            </a:rPr>
                            <m:t>𝑚</m:t>
                          </m:r>
                        </m:e>
                        <m:sup>
                          <m:r>
                            <a:rPr lang="en-US" b="0" i="1" smtClean="0">
                              <a:latin typeface="Cambria Math"/>
                            </a:rPr>
                            <m:t>2</m:t>
                          </m:r>
                        </m:sup>
                      </m:sSup>
                    </m:oMath>
                  </m:oMathPara>
                </a14:m>
                <a:endParaRPr lang="en-GB" dirty="0"/>
              </a:p>
            </p:txBody>
          </p:sp>
        </mc:Choice>
        <mc:Fallback xmlns="">
          <p:sp>
            <p:nvSpPr>
              <p:cNvPr id="81" name="TextBox 80"/>
              <p:cNvSpPr txBox="1">
                <a:spLocks noRot="1" noChangeAspect="1" noMove="1" noResize="1" noEditPoints="1" noAdjustHandles="1" noChangeArrowheads="1" noChangeShapeType="1" noTextEdit="1"/>
              </p:cNvSpPr>
              <p:nvPr/>
            </p:nvSpPr>
            <p:spPr>
              <a:xfrm>
                <a:off x="5801109" y="4986911"/>
                <a:ext cx="675891" cy="369332"/>
              </a:xfrm>
              <a:prstGeom prst="rect">
                <a:avLst/>
              </a:prstGeom>
              <a:blipFill rotWithShape="1">
                <a:blip r:embed="rId12"/>
                <a:stretch>
                  <a:fillRect/>
                </a:stretch>
              </a:blipFill>
            </p:spPr>
            <p:txBody>
              <a:bodyPr/>
              <a:lstStyle/>
              <a:p>
                <a:r>
                  <a:rPr lang="en-GB">
                    <a:noFill/>
                  </a:rPr>
                  <a:t> </a:t>
                </a:r>
              </a:p>
            </p:txBody>
          </p:sp>
        </mc:Fallback>
      </mc:AlternateContent>
      <p:cxnSp>
        <p:nvCxnSpPr>
          <p:cNvPr id="82" name="Straight Connector 81"/>
          <p:cNvCxnSpPr/>
          <p:nvPr/>
        </p:nvCxnSpPr>
        <p:spPr>
          <a:xfrm flipV="1">
            <a:off x="41910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V="1">
            <a:off x="60198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6019800" y="4901735"/>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4026782" y="4638636"/>
            <a:ext cx="343364" cy="553998"/>
          </a:xfrm>
          <a:prstGeom prst="rect">
            <a:avLst/>
          </a:prstGeom>
          <a:noFill/>
        </p:spPr>
        <p:txBody>
          <a:bodyPr wrap="none" rtlCol="0">
            <a:spAutoFit/>
          </a:bodyPr>
          <a:lstStyle/>
          <a:p>
            <a:r>
              <a:rPr lang="en-GB" sz="3000" b="1" dirty="0">
                <a:solidFill>
                  <a:schemeClr val="accent1"/>
                </a:solidFill>
                <a:latin typeface="Malgun Gothic" panose="020B0503020000020004" pitchFamily="34" charset="-127"/>
                <a:ea typeface="Malgun Gothic" panose="020B0503020000020004" pitchFamily="34" charset="-127"/>
              </a:rPr>
              <a:t>-</a:t>
            </a:r>
          </a:p>
        </p:txBody>
      </p:sp>
      <p:cxnSp>
        <p:nvCxnSpPr>
          <p:cNvPr id="86" name="Straight Connector 85"/>
          <p:cNvCxnSpPr/>
          <p:nvPr/>
        </p:nvCxnSpPr>
        <p:spPr>
          <a:xfrm>
            <a:off x="3579041" y="4977820"/>
            <a:ext cx="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7" name="TextBox 86"/>
              <p:cNvSpPr txBox="1"/>
              <p:nvPr/>
            </p:nvSpPr>
            <p:spPr>
              <a:xfrm>
                <a:off x="4811676" y="5021869"/>
                <a:ext cx="903324" cy="3231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1500" b="0" i="1" smtClean="0">
                          <a:solidFill>
                            <a:schemeClr val="tx1"/>
                          </a:solidFill>
                          <a:latin typeface="Cambria Math"/>
                        </a:rPr>
                        <m:t>3</m:t>
                      </m:r>
                      <m:sSup>
                        <m:sSupPr>
                          <m:ctrlPr>
                            <a:rPr lang="en-US" sz="1500" b="0" i="1" smtClean="0">
                              <a:solidFill>
                                <a:schemeClr val="tx1"/>
                              </a:solidFill>
                              <a:latin typeface="Cambria Math"/>
                            </a:rPr>
                          </m:ctrlPr>
                        </m:sSupPr>
                        <m:e>
                          <m:r>
                            <a:rPr lang="en-US" sz="1500" b="0" i="1" smtClean="0">
                              <a:solidFill>
                                <a:schemeClr val="tx1"/>
                              </a:solidFill>
                              <a:latin typeface="Cambria Math"/>
                            </a:rPr>
                            <m:t>𝑚</m:t>
                          </m:r>
                        </m:e>
                        <m:sup>
                          <m:r>
                            <a:rPr lang="en-US" sz="1500" b="0" i="1" smtClean="0">
                              <a:solidFill>
                                <a:schemeClr val="tx1"/>
                              </a:solidFill>
                              <a:latin typeface="Cambria Math"/>
                            </a:rPr>
                            <m:t>2</m:t>
                          </m:r>
                        </m:sup>
                      </m:sSup>
                      <m:r>
                        <a:rPr lang="en-US" sz="1500" b="0" i="1" smtClean="0">
                          <a:solidFill>
                            <a:schemeClr val="tx1"/>
                          </a:solidFill>
                          <a:latin typeface="Cambria Math"/>
                        </a:rPr>
                        <m:t>−</m:t>
                      </m:r>
                      <m:r>
                        <a:rPr lang="en-US" sz="1500" b="0" i="1" smtClean="0">
                          <a:solidFill>
                            <a:schemeClr val="tx1"/>
                          </a:solidFill>
                          <a:latin typeface="Cambria Math"/>
                        </a:rPr>
                        <m:t>𝑡</m:t>
                      </m:r>
                    </m:oMath>
                  </m:oMathPara>
                </a14:m>
                <a:endParaRPr lang="en-GB" sz="1500" dirty="0">
                  <a:solidFill>
                    <a:schemeClr val="tx1"/>
                  </a:solidFill>
                </a:endParaRPr>
              </a:p>
            </p:txBody>
          </p:sp>
        </mc:Choice>
        <mc:Fallback xmlns="">
          <p:sp>
            <p:nvSpPr>
              <p:cNvPr id="87" name="TextBox 86"/>
              <p:cNvSpPr txBox="1">
                <a:spLocks noRot="1" noChangeAspect="1" noMove="1" noResize="1" noEditPoints="1" noAdjustHandles="1" noChangeArrowheads="1" noChangeShapeType="1" noTextEdit="1"/>
              </p:cNvSpPr>
              <p:nvPr/>
            </p:nvSpPr>
            <p:spPr>
              <a:xfrm>
                <a:off x="4811676" y="5021869"/>
                <a:ext cx="903324" cy="323165"/>
              </a:xfrm>
              <a:prstGeom prst="rect">
                <a:avLst/>
              </a:prstGeom>
              <a:blipFill rotWithShape="1">
                <a:blip r:embed="rId13"/>
                <a:stretch>
                  <a:fillRect/>
                </a:stretch>
              </a:blipFill>
            </p:spPr>
            <p:txBody>
              <a:bodyPr/>
              <a:lstStyle/>
              <a:p>
                <a:r>
                  <a:rPr lang="en-GB">
                    <a:noFill/>
                  </a:rPr>
                  <a:t> </a:t>
                </a:r>
              </a:p>
            </p:txBody>
          </p:sp>
        </mc:Fallback>
      </mc:AlternateContent>
      <p:cxnSp>
        <p:nvCxnSpPr>
          <p:cNvPr id="88" name="Straight Connector 87"/>
          <p:cNvCxnSpPr/>
          <p:nvPr/>
        </p:nvCxnSpPr>
        <p:spPr>
          <a:xfrm flipV="1">
            <a:off x="3124200" y="4901735"/>
            <a:ext cx="0" cy="760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9" name="TextBox 88"/>
              <p:cNvSpPr txBox="1"/>
              <p:nvPr/>
            </p:nvSpPr>
            <p:spPr>
              <a:xfrm>
                <a:off x="2819400" y="4977935"/>
                <a:ext cx="512513"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tx1"/>
                          </a:solidFill>
                          <a:latin typeface="Cambria Math"/>
                        </a:rPr>
                        <m:t>−</m:t>
                      </m:r>
                      <m:r>
                        <a:rPr lang="en-US" b="0" i="1" smtClean="0">
                          <a:solidFill>
                            <a:schemeClr val="tx1"/>
                          </a:solidFill>
                          <a:latin typeface="Cambria Math"/>
                        </a:rPr>
                        <m:t>𝑡</m:t>
                      </m:r>
                    </m:oMath>
                  </m:oMathPara>
                </a14:m>
                <a:endParaRPr lang="en-GB" dirty="0">
                  <a:solidFill>
                    <a:schemeClr val="tx1"/>
                  </a:solidFill>
                </a:endParaRPr>
              </a:p>
            </p:txBody>
          </p:sp>
        </mc:Choice>
        <mc:Fallback xmlns="">
          <p:sp>
            <p:nvSpPr>
              <p:cNvPr id="89" name="TextBox 88"/>
              <p:cNvSpPr txBox="1">
                <a:spLocks noRot="1" noChangeAspect="1" noMove="1" noResize="1" noEditPoints="1" noAdjustHandles="1" noChangeArrowheads="1" noChangeShapeType="1" noTextEdit="1"/>
              </p:cNvSpPr>
              <p:nvPr/>
            </p:nvSpPr>
            <p:spPr>
              <a:xfrm>
                <a:off x="2819400" y="4977935"/>
                <a:ext cx="512513" cy="369332"/>
              </a:xfrm>
              <a:prstGeom prst="rect">
                <a:avLst/>
              </a:prstGeom>
              <a:blipFill rotWithShape="1">
                <a:blip r:embed="rId14"/>
                <a:stretch>
                  <a:fillRect/>
                </a:stretch>
              </a:blipFill>
            </p:spPr>
            <p:txBody>
              <a:bodyPr/>
              <a:lstStyle/>
              <a:p>
                <a:r>
                  <a:rPr lang="en-GB">
                    <a:noFill/>
                  </a:rPr>
                  <a:t> </a:t>
                </a:r>
              </a:p>
            </p:txBody>
          </p:sp>
        </mc:Fallback>
      </mc:AlternateContent>
      <p:cxnSp>
        <p:nvCxnSpPr>
          <p:cNvPr id="90" name="Straight Connector 89"/>
          <p:cNvCxnSpPr/>
          <p:nvPr/>
        </p:nvCxnSpPr>
        <p:spPr>
          <a:xfrm>
            <a:off x="1600200" y="4887834"/>
            <a:ext cx="1544977" cy="0"/>
          </a:xfrm>
          <a:prstGeom prst="line">
            <a:avLst/>
          </a:prstGeom>
          <a:ln w="44450">
            <a:prstDash val="sysDot"/>
          </a:ln>
        </p:spPr>
        <p:style>
          <a:lnRef idx="1">
            <a:schemeClr val="accent1"/>
          </a:lnRef>
          <a:fillRef idx="0">
            <a:schemeClr val="accent1"/>
          </a:fillRef>
          <a:effectRef idx="0">
            <a:schemeClr val="accent1"/>
          </a:effectRef>
          <a:fontRef idx="minor">
            <a:schemeClr val="tx1"/>
          </a:fontRef>
        </p:style>
      </p:cxnSp>
      <p:sp>
        <p:nvSpPr>
          <p:cNvPr id="91" name="Freeform: Shape 9"/>
          <p:cNvSpPr/>
          <p:nvPr/>
        </p:nvSpPr>
        <p:spPr>
          <a:xfrm>
            <a:off x="5860227" y="3754535"/>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none"/>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Shape 29"/>
          <p:cNvSpPr/>
          <p:nvPr/>
        </p:nvSpPr>
        <p:spPr>
          <a:xfrm flipH="1">
            <a:off x="1434745" y="3716493"/>
            <a:ext cx="1841855" cy="2370484"/>
          </a:xfrm>
          <a:custGeom>
            <a:avLst/>
            <a:gdLst>
              <a:gd name="connsiteX0" fmla="*/ 0 w 1811713"/>
              <a:gd name="connsiteY0" fmla="*/ 998621 h 1023197"/>
              <a:gd name="connsiteX1" fmla="*/ 1564105 w 1811713"/>
              <a:gd name="connsiteY1" fmla="*/ 986589 h 1023197"/>
              <a:gd name="connsiteX2" fmla="*/ 1768642 w 1811713"/>
              <a:gd name="connsiteY2" fmla="*/ 649705 h 1023197"/>
              <a:gd name="connsiteX3" fmla="*/ 1155031 w 1811713"/>
              <a:gd name="connsiteY3" fmla="*/ 0 h 1023197"/>
              <a:gd name="connsiteX0" fmla="*/ 0 w 1837673"/>
              <a:gd name="connsiteY0" fmla="*/ 998621 h 1009392"/>
              <a:gd name="connsiteX1" fmla="*/ 1624263 w 1837673"/>
              <a:gd name="connsiteY1" fmla="*/ 950494 h 1009392"/>
              <a:gd name="connsiteX2" fmla="*/ 1768642 w 1837673"/>
              <a:gd name="connsiteY2" fmla="*/ 649705 h 1009392"/>
              <a:gd name="connsiteX3" fmla="*/ 1155031 w 1837673"/>
              <a:gd name="connsiteY3" fmla="*/ 0 h 1009392"/>
              <a:gd name="connsiteX0" fmla="*/ 0 w 1850159"/>
              <a:gd name="connsiteY0" fmla="*/ 998621 h 1005780"/>
              <a:gd name="connsiteX1" fmla="*/ 1624263 w 1850159"/>
              <a:gd name="connsiteY1" fmla="*/ 950494 h 1005780"/>
              <a:gd name="connsiteX2" fmla="*/ 1768642 w 1850159"/>
              <a:gd name="connsiteY2" fmla="*/ 649705 h 1005780"/>
              <a:gd name="connsiteX3" fmla="*/ 1155031 w 1850159"/>
              <a:gd name="connsiteY3" fmla="*/ 0 h 1005780"/>
              <a:gd name="connsiteX0" fmla="*/ 0 w 1850159"/>
              <a:gd name="connsiteY0" fmla="*/ 998621 h 1020247"/>
              <a:gd name="connsiteX1" fmla="*/ 1624263 w 1850159"/>
              <a:gd name="connsiteY1" fmla="*/ 998620 h 1020247"/>
              <a:gd name="connsiteX2" fmla="*/ 1768642 w 1850159"/>
              <a:gd name="connsiteY2" fmla="*/ 649705 h 1020247"/>
              <a:gd name="connsiteX3" fmla="*/ 1155031 w 1850159"/>
              <a:gd name="connsiteY3" fmla="*/ 0 h 1020247"/>
              <a:gd name="connsiteX0" fmla="*/ 0 w 1915703"/>
              <a:gd name="connsiteY0" fmla="*/ 998621 h 1011476"/>
              <a:gd name="connsiteX1" fmla="*/ 1624263 w 1915703"/>
              <a:gd name="connsiteY1" fmla="*/ 998620 h 1011476"/>
              <a:gd name="connsiteX2" fmla="*/ 1768642 w 1915703"/>
              <a:gd name="connsiteY2" fmla="*/ 649705 h 1011476"/>
              <a:gd name="connsiteX3" fmla="*/ 1155031 w 1915703"/>
              <a:gd name="connsiteY3" fmla="*/ 0 h 1011476"/>
              <a:gd name="connsiteX0" fmla="*/ 0 w 1915703"/>
              <a:gd name="connsiteY0" fmla="*/ 998621 h 998621"/>
              <a:gd name="connsiteX1" fmla="*/ 1624263 w 1915703"/>
              <a:gd name="connsiteY1" fmla="*/ 998620 h 998621"/>
              <a:gd name="connsiteX2" fmla="*/ 1768642 w 1915703"/>
              <a:gd name="connsiteY2" fmla="*/ 649705 h 998621"/>
              <a:gd name="connsiteX3" fmla="*/ 1155031 w 1915703"/>
              <a:gd name="connsiteY3" fmla="*/ 0 h 998621"/>
              <a:gd name="connsiteX0" fmla="*/ 0 w 1953706"/>
              <a:gd name="connsiteY0" fmla="*/ 998621 h 998621"/>
              <a:gd name="connsiteX1" fmla="*/ 1624263 w 1953706"/>
              <a:gd name="connsiteY1" fmla="*/ 998620 h 998621"/>
              <a:gd name="connsiteX2" fmla="*/ 1768642 w 1953706"/>
              <a:gd name="connsiteY2" fmla="*/ 649705 h 998621"/>
              <a:gd name="connsiteX3" fmla="*/ 1155031 w 1953706"/>
              <a:gd name="connsiteY3" fmla="*/ 0 h 998621"/>
              <a:gd name="connsiteX0" fmla="*/ 0 w 1932101"/>
              <a:gd name="connsiteY0" fmla="*/ 998621 h 998621"/>
              <a:gd name="connsiteX1" fmla="*/ 1624263 w 1932101"/>
              <a:gd name="connsiteY1" fmla="*/ 998620 h 998621"/>
              <a:gd name="connsiteX2" fmla="*/ 1768642 w 1932101"/>
              <a:gd name="connsiteY2" fmla="*/ 649705 h 998621"/>
              <a:gd name="connsiteX3" fmla="*/ 1155031 w 1932101"/>
              <a:gd name="connsiteY3" fmla="*/ 0 h 998621"/>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913054"/>
              <a:gd name="connsiteY0" fmla="*/ 1046748 h 1046748"/>
              <a:gd name="connsiteX1" fmla="*/ 1624263 w 1913054"/>
              <a:gd name="connsiteY1" fmla="*/ 1046747 h 1046748"/>
              <a:gd name="connsiteX2" fmla="*/ 1768642 w 1913054"/>
              <a:gd name="connsiteY2" fmla="*/ 697832 h 1046748"/>
              <a:gd name="connsiteX3" fmla="*/ 1203158 w 1913054"/>
              <a:gd name="connsiteY3" fmla="*/ 0 h 1046748"/>
              <a:gd name="connsiteX0" fmla="*/ 0 w 1827012"/>
              <a:gd name="connsiteY0" fmla="*/ 1046748 h 1074375"/>
              <a:gd name="connsiteX1" fmla="*/ 1624263 w 1827012"/>
              <a:gd name="connsiteY1" fmla="*/ 1046747 h 1074375"/>
              <a:gd name="connsiteX2" fmla="*/ 1756611 w 1827012"/>
              <a:gd name="connsiteY2" fmla="*/ 673769 h 1074375"/>
              <a:gd name="connsiteX3" fmla="*/ 1203158 w 1827012"/>
              <a:gd name="connsiteY3" fmla="*/ 0 h 1074375"/>
              <a:gd name="connsiteX0" fmla="*/ 0 w 1836655"/>
              <a:gd name="connsiteY0" fmla="*/ 1046748 h 1074375"/>
              <a:gd name="connsiteX1" fmla="*/ 1624263 w 1836655"/>
              <a:gd name="connsiteY1" fmla="*/ 1046747 h 1074375"/>
              <a:gd name="connsiteX2" fmla="*/ 1756611 w 1836655"/>
              <a:gd name="connsiteY2" fmla="*/ 673769 h 1074375"/>
              <a:gd name="connsiteX3" fmla="*/ 1203158 w 1836655"/>
              <a:gd name="connsiteY3" fmla="*/ 0 h 1074375"/>
              <a:gd name="connsiteX0" fmla="*/ 0 w 1846257"/>
              <a:gd name="connsiteY0" fmla="*/ 1046748 h 1052729"/>
              <a:gd name="connsiteX1" fmla="*/ 1659097 w 1846257"/>
              <a:gd name="connsiteY1" fmla="*/ 1011912 h 1052729"/>
              <a:gd name="connsiteX2" fmla="*/ 1756611 w 1846257"/>
              <a:gd name="connsiteY2" fmla="*/ 673769 h 1052729"/>
              <a:gd name="connsiteX3" fmla="*/ 1203158 w 1846257"/>
              <a:gd name="connsiteY3" fmla="*/ 0 h 1052729"/>
              <a:gd name="connsiteX0" fmla="*/ 158966 w 2008151"/>
              <a:gd name="connsiteY0" fmla="*/ 1046748 h 1046748"/>
              <a:gd name="connsiteX1" fmla="*/ 113589 w 2008151"/>
              <a:gd name="connsiteY1" fmla="*/ 1035978 h 1046748"/>
              <a:gd name="connsiteX2" fmla="*/ 1818063 w 2008151"/>
              <a:gd name="connsiteY2" fmla="*/ 1011912 h 1046748"/>
              <a:gd name="connsiteX3" fmla="*/ 1915577 w 2008151"/>
              <a:gd name="connsiteY3" fmla="*/ 673769 h 1046748"/>
              <a:gd name="connsiteX4" fmla="*/ 1362124 w 2008151"/>
              <a:gd name="connsiteY4" fmla="*/ 0 h 1046748"/>
              <a:gd name="connsiteX0" fmla="*/ 215019 w 2068743"/>
              <a:gd name="connsiteY0" fmla="*/ 1046748 h 1227698"/>
              <a:gd name="connsiteX1" fmla="*/ 99974 w 2068743"/>
              <a:gd name="connsiteY1" fmla="*/ 1227567 h 1227698"/>
              <a:gd name="connsiteX2" fmla="*/ 1874116 w 2068743"/>
              <a:gd name="connsiteY2" fmla="*/ 1011912 h 1227698"/>
              <a:gd name="connsiteX3" fmla="*/ 1971630 w 2068743"/>
              <a:gd name="connsiteY3" fmla="*/ 673769 h 1227698"/>
              <a:gd name="connsiteX4" fmla="*/ 1418177 w 2068743"/>
              <a:gd name="connsiteY4" fmla="*/ 0 h 1227698"/>
              <a:gd name="connsiteX0" fmla="*/ 22419 w 1857799"/>
              <a:gd name="connsiteY0" fmla="*/ 1046748 h 1071524"/>
              <a:gd name="connsiteX1" fmla="*/ 194757 w 1857799"/>
              <a:gd name="connsiteY1" fmla="*/ 1070813 h 1071524"/>
              <a:gd name="connsiteX2" fmla="*/ 1681516 w 1857799"/>
              <a:gd name="connsiteY2" fmla="*/ 1011912 h 1071524"/>
              <a:gd name="connsiteX3" fmla="*/ 1779030 w 1857799"/>
              <a:gd name="connsiteY3" fmla="*/ 673769 h 1071524"/>
              <a:gd name="connsiteX4" fmla="*/ 1225577 w 1857799"/>
              <a:gd name="connsiteY4" fmla="*/ 0 h 1071524"/>
              <a:gd name="connsiteX0" fmla="*/ 688 w 1984114"/>
              <a:gd name="connsiteY0" fmla="*/ 1255754 h 1255754"/>
              <a:gd name="connsiteX1" fmla="*/ 321072 w 1984114"/>
              <a:gd name="connsiteY1" fmla="*/ 1070813 h 1255754"/>
              <a:gd name="connsiteX2" fmla="*/ 1807831 w 1984114"/>
              <a:gd name="connsiteY2" fmla="*/ 1011912 h 1255754"/>
              <a:gd name="connsiteX3" fmla="*/ 1905345 w 1984114"/>
              <a:gd name="connsiteY3" fmla="*/ 673769 h 1255754"/>
              <a:gd name="connsiteX4" fmla="*/ 1351892 w 1984114"/>
              <a:gd name="connsiteY4" fmla="*/ 0 h 1255754"/>
              <a:gd name="connsiteX0" fmla="*/ 6499 w 1989925"/>
              <a:gd name="connsiteY0" fmla="*/ 1255754 h 1255754"/>
              <a:gd name="connsiteX1" fmla="*/ 30791 w 1989925"/>
              <a:gd name="connsiteY1" fmla="*/ 1218858 h 1255754"/>
              <a:gd name="connsiteX2" fmla="*/ 326883 w 1989925"/>
              <a:gd name="connsiteY2" fmla="*/ 1070813 h 1255754"/>
              <a:gd name="connsiteX3" fmla="*/ 1813642 w 1989925"/>
              <a:gd name="connsiteY3" fmla="*/ 1011912 h 1255754"/>
              <a:gd name="connsiteX4" fmla="*/ 1911156 w 1989925"/>
              <a:gd name="connsiteY4" fmla="*/ 673769 h 1255754"/>
              <a:gd name="connsiteX5" fmla="*/ 1357703 w 1989925"/>
              <a:gd name="connsiteY5" fmla="*/ 0 h 1255754"/>
              <a:gd name="connsiteX0" fmla="*/ 0 w 1983426"/>
              <a:gd name="connsiteY0" fmla="*/ 1255754 h 1255754"/>
              <a:gd name="connsiteX1" fmla="*/ 67835 w 1983426"/>
              <a:gd name="connsiteY1" fmla="*/ 1105647 h 1255754"/>
              <a:gd name="connsiteX2" fmla="*/ 320384 w 1983426"/>
              <a:gd name="connsiteY2" fmla="*/ 1070813 h 1255754"/>
              <a:gd name="connsiteX3" fmla="*/ 1807143 w 1983426"/>
              <a:gd name="connsiteY3" fmla="*/ 1011912 h 1255754"/>
              <a:gd name="connsiteX4" fmla="*/ 1904657 w 1983426"/>
              <a:gd name="connsiteY4" fmla="*/ 673769 h 1255754"/>
              <a:gd name="connsiteX5" fmla="*/ 1351204 w 1983426"/>
              <a:gd name="connsiteY5" fmla="*/ 0 h 1255754"/>
              <a:gd name="connsiteX0" fmla="*/ 277659 w 1921451"/>
              <a:gd name="connsiteY0" fmla="*/ 1386383 h 1386383"/>
              <a:gd name="connsiteX1" fmla="*/ 5860 w 1921451"/>
              <a:gd name="connsiteY1" fmla="*/ 1105647 h 1386383"/>
              <a:gd name="connsiteX2" fmla="*/ 258409 w 1921451"/>
              <a:gd name="connsiteY2" fmla="*/ 1070813 h 1386383"/>
              <a:gd name="connsiteX3" fmla="*/ 1745168 w 1921451"/>
              <a:gd name="connsiteY3" fmla="*/ 1011912 h 1386383"/>
              <a:gd name="connsiteX4" fmla="*/ 1842682 w 1921451"/>
              <a:gd name="connsiteY4" fmla="*/ 673769 h 1386383"/>
              <a:gd name="connsiteX5" fmla="*/ 1289229 w 1921451"/>
              <a:gd name="connsiteY5" fmla="*/ 0 h 1386383"/>
              <a:gd name="connsiteX0" fmla="*/ 274772 w 1918564"/>
              <a:gd name="connsiteY0" fmla="*/ 1386383 h 1405584"/>
              <a:gd name="connsiteX1" fmla="*/ 264230 w 1918564"/>
              <a:gd name="connsiteY1" fmla="*/ 1384321 h 1405584"/>
              <a:gd name="connsiteX2" fmla="*/ 2973 w 1918564"/>
              <a:gd name="connsiteY2" fmla="*/ 1105647 h 1405584"/>
              <a:gd name="connsiteX3" fmla="*/ 255522 w 1918564"/>
              <a:gd name="connsiteY3" fmla="*/ 1070813 h 1405584"/>
              <a:gd name="connsiteX4" fmla="*/ 1742281 w 1918564"/>
              <a:gd name="connsiteY4" fmla="*/ 1011912 h 1405584"/>
              <a:gd name="connsiteX5" fmla="*/ 1839795 w 1918564"/>
              <a:gd name="connsiteY5" fmla="*/ 673769 h 1405584"/>
              <a:gd name="connsiteX6" fmla="*/ 1286342 w 1918564"/>
              <a:gd name="connsiteY6" fmla="*/ 0 h 1405584"/>
              <a:gd name="connsiteX0" fmla="*/ 274772 w 1918564"/>
              <a:gd name="connsiteY0" fmla="*/ 1386383 h 1386383"/>
              <a:gd name="connsiteX1" fmla="*/ 63932 w 1918564"/>
              <a:gd name="connsiteY1" fmla="*/ 1340778 h 1386383"/>
              <a:gd name="connsiteX2" fmla="*/ 2973 w 1918564"/>
              <a:gd name="connsiteY2" fmla="*/ 1105647 h 1386383"/>
              <a:gd name="connsiteX3" fmla="*/ 255522 w 1918564"/>
              <a:gd name="connsiteY3" fmla="*/ 1070813 h 1386383"/>
              <a:gd name="connsiteX4" fmla="*/ 1742281 w 1918564"/>
              <a:gd name="connsiteY4" fmla="*/ 1011912 h 1386383"/>
              <a:gd name="connsiteX5" fmla="*/ 1839795 w 1918564"/>
              <a:gd name="connsiteY5" fmla="*/ 673769 h 1386383"/>
              <a:gd name="connsiteX6" fmla="*/ 1286342 w 1918564"/>
              <a:gd name="connsiteY6" fmla="*/ 0 h 1386383"/>
              <a:gd name="connsiteX0" fmla="*/ 1772647 w 1918564"/>
              <a:gd name="connsiteY0" fmla="*/ 1342840 h 1362041"/>
              <a:gd name="connsiteX1" fmla="*/ 63932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2647 w 1918564"/>
              <a:gd name="connsiteY0" fmla="*/ 1342840 h 1362041"/>
              <a:gd name="connsiteX1" fmla="*/ 238103 w 1918564"/>
              <a:gd name="connsiteY1" fmla="*/ 1340778 h 1362041"/>
              <a:gd name="connsiteX2" fmla="*/ 2973 w 1918564"/>
              <a:gd name="connsiteY2" fmla="*/ 1105647 h 1362041"/>
              <a:gd name="connsiteX3" fmla="*/ 255522 w 1918564"/>
              <a:gd name="connsiteY3" fmla="*/ 1070813 h 1362041"/>
              <a:gd name="connsiteX4" fmla="*/ 1742281 w 1918564"/>
              <a:gd name="connsiteY4" fmla="*/ 1011912 h 1362041"/>
              <a:gd name="connsiteX5" fmla="*/ 1839795 w 1918564"/>
              <a:gd name="connsiteY5" fmla="*/ 673769 h 1362041"/>
              <a:gd name="connsiteX6" fmla="*/ 1286342 w 1918564"/>
              <a:gd name="connsiteY6" fmla="*/ 0 h 1362041"/>
              <a:gd name="connsiteX0" fmla="*/ 1773713 w 1919630"/>
              <a:gd name="connsiteY0" fmla="*/ 1342840 h 1361316"/>
              <a:gd name="connsiteX1" fmla="*/ 1763169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773713 w 1919630"/>
              <a:gd name="connsiteY0" fmla="*/ 1342840 h 1361316"/>
              <a:gd name="connsiteX1" fmla="*/ 1649958 w 1919630"/>
              <a:gd name="connsiteY1" fmla="*/ 1349486 h 1361316"/>
              <a:gd name="connsiteX2" fmla="*/ 239169 w 1919630"/>
              <a:gd name="connsiteY2" fmla="*/ 1340778 h 1361316"/>
              <a:gd name="connsiteX3" fmla="*/ 4039 w 1919630"/>
              <a:gd name="connsiteY3" fmla="*/ 1105647 h 1361316"/>
              <a:gd name="connsiteX4" fmla="*/ 256588 w 1919630"/>
              <a:gd name="connsiteY4" fmla="*/ 1070813 h 1361316"/>
              <a:gd name="connsiteX5" fmla="*/ 1743347 w 1919630"/>
              <a:gd name="connsiteY5" fmla="*/ 1011912 h 1361316"/>
              <a:gd name="connsiteX6" fmla="*/ 1840861 w 1919630"/>
              <a:gd name="connsiteY6" fmla="*/ 673769 h 1361316"/>
              <a:gd name="connsiteX7" fmla="*/ 1287408 w 1919630"/>
              <a:gd name="connsiteY7" fmla="*/ 0 h 1361316"/>
              <a:gd name="connsiteX0" fmla="*/ 1895633 w 1919630"/>
              <a:gd name="connsiteY0" fmla="*/ 1682475 h 1682477"/>
              <a:gd name="connsiteX1" fmla="*/ 1649958 w 1919630"/>
              <a:gd name="connsiteY1" fmla="*/ 1349486 h 1682477"/>
              <a:gd name="connsiteX2" fmla="*/ 239169 w 1919630"/>
              <a:gd name="connsiteY2" fmla="*/ 1340778 h 1682477"/>
              <a:gd name="connsiteX3" fmla="*/ 4039 w 1919630"/>
              <a:gd name="connsiteY3" fmla="*/ 1105647 h 1682477"/>
              <a:gd name="connsiteX4" fmla="*/ 256588 w 1919630"/>
              <a:gd name="connsiteY4" fmla="*/ 1070813 h 1682477"/>
              <a:gd name="connsiteX5" fmla="*/ 1743347 w 1919630"/>
              <a:gd name="connsiteY5" fmla="*/ 1011912 h 1682477"/>
              <a:gd name="connsiteX6" fmla="*/ 1840861 w 1919630"/>
              <a:gd name="connsiteY6" fmla="*/ 673769 h 1682477"/>
              <a:gd name="connsiteX7" fmla="*/ 1287408 w 1919630"/>
              <a:gd name="connsiteY7" fmla="*/ 0 h 1682477"/>
              <a:gd name="connsiteX0" fmla="*/ 1895633 w 1919630"/>
              <a:gd name="connsiteY0" fmla="*/ 1682475 h 1734307"/>
              <a:gd name="connsiteX1" fmla="*/ 1876381 w 1919630"/>
              <a:gd name="connsiteY1" fmla="*/ 1715246 h 1734307"/>
              <a:gd name="connsiteX2" fmla="*/ 1649958 w 1919630"/>
              <a:gd name="connsiteY2" fmla="*/ 1349486 h 1734307"/>
              <a:gd name="connsiteX3" fmla="*/ 239169 w 1919630"/>
              <a:gd name="connsiteY3" fmla="*/ 1340778 h 1734307"/>
              <a:gd name="connsiteX4" fmla="*/ 4039 w 1919630"/>
              <a:gd name="connsiteY4" fmla="*/ 1105647 h 1734307"/>
              <a:gd name="connsiteX5" fmla="*/ 256588 w 1919630"/>
              <a:gd name="connsiteY5" fmla="*/ 1070813 h 1734307"/>
              <a:gd name="connsiteX6" fmla="*/ 1743347 w 1919630"/>
              <a:gd name="connsiteY6" fmla="*/ 1011912 h 1734307"/>
              <a:gd name="connsiteX7" fmla="*/ 1840861 w 1919630"/>
              <a:gd name="connsiteY7" fmla="*/ 673769 h 1734307"/>
              <a:gd name="connsiteX8" fmla="*/ 1287408 w 1919630"/>
              <a:gd name="connsiteY8" fmla="*/ 0 h 1734307"/>
              <a:gd name="connsiteX0" fmla="*/ 1895633 w 1919630"/>
              <a:gd name="connsiteY0" fmla="*/ 1682475 h 1687842"/>
              <a:gd name="connsiteX1" fmla="*/ 1885089 w 1919630"/>
              <a:gd name="connsiteY1" fmla="*/ 1645577 h 1687842"/>
              <a:gd name="connsiteX2" fmla="*/ 1649958 w 1919630"/>
              <a:gd name="connsiteY2" fmla="*/ 1349486 h 1687842"/>
              <a:gd name="connsiteX3" fmla="*/ 239169 w 1919630"/>
              <a:gd name="connsiteY3" fmla="*/ 1340778 h 1687842"/>
              <a:gd name="connsiteX4" fmla="*/ 4039 w 1919630"/>
              <a:gd name="connsiteY4" fmla="*/ 1105647 h 1687842"/>
              <a:gd name="connsiteX5" fmla="*/ 256588 w 1919630"/>
              <a:gd name="connsiteY5" fmla="*/ 1070813 h 1687842"/>
              <a:gd name="connsiteX6" fmla="*/ 1743347 w 1919630"/>
              <a:gd name="connsiteY6" fmla="*/ 1011912 h 1687842"/>
              <a:gd name="connsiteX7" fmla="*/ 1840861 w 1919630"/>
              <a:gd name="connsiteY7" fmla="*/ 673769 h 1687842"/>
              <a:gd name="connsiteX8" fmla="*/ 1287408 w 1919630"/>
              <a:gd name="connsiteY8" fmla="*/ 0 h 1687842"/>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05647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95039 w 1919630"/>
              <a:gd name="connsiteY0" fmla="*/ 2370452 h 2370484"/>
              <a:gd name="connsiteX1" fmla="*/ 1885089 w 1919630"/>
              <a:gd name="connsiteY1" fmla="*/ 1645577 h 2370484"/>
              <a:gd name="connsiteX2" fmla="*/ 1649958 w 1919630"/>
              <a:gd name="connsiteY2" fmla="*/ 1349486 h 2370484"/>
              <a:gd name="connsiteX3" fmla="*/ 239169 w 1919630"/>
              <a:gd name="connsiteY3" fmla="*/ 1340778 h 2370484"/>
              <a:gd name="connsiteX4" fmla="*/ 4039 w 1919630"/>
              <a:gd name="connsiteY4" fmla="*/ 1192733 h 2370484"/>
              <a:gd name="connsiteX5" fmla="*/ 256588 w 1919630"/>
              <a:gd name="connsiteY5" fmla="*/ 1070813 h 2370484"/>
              <a:gd name="connsiteX6" fmla="*/ 1743347 w 1919630"/>
              <a:gd name="connsiteY6" fmla="*/ 1011912 h 2370484"/>
              <a:gd name="connsiteX7" fmla="*/ 1840861 w 1919630"/>
              <a:gd name="connsiteY7" fmla="*/ 673769 h 2370484"/>
              <a:gd name="connsiteX8" fmla="*/ 1287408 w 1919630"/>
              <a:gd name="connsiteY8" fmla="*/ 0 h 2370484"/>
              <a:gd name="connsiteX0" fmla="*/ 1427014 w 1851605"/>
              <a:gd name="connsiteY0" fmla="*/ 2370452 h 2370484"/>
              <a:gd name="connsiteX1" fmla="*/ 1817064 w 1851605"/>
              <a:gd name="connsiteY1" fmla="*/ 1645577 h 2370484"/>
              <a:gd name="connsiteX2" fmla="*/ 1581933 w 1851605"/>
              <a:gd name="connsiteY2" fmla="*/ 1349486 h 2370484"/>
              <a:gd name="connsiteX3" fmla="*/ 171144 w 1851605"/>
              <a:gd name="connsiteY3" fmla="*/ 1340778 h 2370484"/>
              <a:gd name="connsiteX4" fmla="*/ 49226 w 1851605"/>
              <a:gd name="connsiteY4" fmla="*/ 1192733 h 2370484"/>
              <a:gd name="connsiteX5" fmla="*/ 188563 w 1851605"/>
              <a:gd name="connsiteY5" fmla="*/ 1070813 h 2370484"/>
              <a:gd name="connsiteX6" fmla="*/ 1675322 w 1851605"/>
              <a:gd name="connsiteY6" fmla="*/ 1011912 h 2370484"/>
              <a:gd name="connsiteX7" fmla="*/ 1772836 w 1851605"/>
              <a:gd name="connsiteY7" fmla="*/ 673769 h 2370484"/>
              <a:gd name="connsiteX8" fmla="*/ 1219383 w 1851605"/>
              <a:gd name="connsiteY8" fmla="*/ 0 h 2370484"/>
              <a:gd name="connsiteX0" fmla="*/ 1422222 w 1846813"/>
              <a:gd name="connsiteY0" fmla="*/ 2370452 h 2370484"/>
              <a:gd name="connsiteX1" fmla="*/ 1812272 w 1846813"/>
              <a:gd name="connsiteY1" fmla="*/ 1645577 h 2370484"/>
              <a:gd name="connsiteX2" fmla="*/ 1577141 w 1846813"/>
              <a:gd name="connsiteY2" fmla="*/ 1349486 h 2370484"/>
              <a:gd name="connsiteX3" fmla="*/ 175060 w 1846813"/>
              <a:gd name="connsiteY3" fmla="*/ 1305944 h 2370484"/>
              <a:gd name="connsiteX4" fmla="*/ 44434 w 1846813"/>
              <a:gd name="connsiteY4" fmla="*/ 1192733 h 2370484"/>
              <a:gd name="connsiteX5" fmla="*/ 183771 w 1846813"/>
              <a:gd name="connsiteY5" fmla="*/ 1070813 h 2370484"/>
              <a:gd name="connsiteX6" fmla="*/ 1670530 w 1846813"/>
              <a:gd name="connsiteY6" fmla="*/ 1011912 h 2370484"/>
              <a:gd name="connsiteX7" fmla="*/ 1768044 w 1846813"/>
              <a:gd name="connsiteY7" fmla="*/ 673769 h 2370484"/>
              <a:gd name="connsiteX8" fmla="*/ 1214591 w 1846813"/>
              <a:gd name="connsiteY8" fmla="*/ 0 h 2370484"/>
              <a:gd name="connsiteX0" fmla="*/ 1384251 w 1808842"/>
              <a:gd name="connsiteY0" fmla="*/ 2370452 h 2370484"/>
              <a:gd name="connsiteX1" fmla="*/ 1774301 w 1808842"/>
              <a:gd name="connsiteY1" fmla="*/ 1645577 h 2370484"/>
              <a:gd name="connsiteX2" fmla="*/ 1539170 w 1808842"/>
              <a:gd name="connsiteY2" fmla="*/ 1349486 h 2370484"/>
              <a:gd name="connsiteX3" fmla="*/ 137089 w 1808842"/>
              <a:gd name="connsiteY3" fmla="*/ 1305944 h 2370484"/>
              <a:gd name="connsiteX4" fmla="*/ 110966 w 1808842"/>
              <a:gd name="connsiteY4" fmla="*/ 1175316 h 2370484"/>
              <a:gd name="connsiteX5" fmla="*/ 145800 w 1808842"/>
              <a:gd name="connsiteY5" fmla="*/ 1070813 h 2370484"/>
              <a:gd name="connsiteX6" fmla="*/ 1632559 w 1808842"/>
              <a:gd name="connsiteY6" fmla="*/ 1011912 h 2370484"/>
              <a:gd name="connsiteX7" fmla="*/ 1730073 w 1808842"/>
              <a:gd name="connsiteY7" fmla="*/ 673769 h 2370484"/>
              <a:gd name="connsiteX8" fmla="*/ 1176620 w 180884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22221 w 1846812"/>
              <a:gd name="connsiteY0" fmla="*/ 2370452 h 2370484"/>
              <a:gd name="connsiteX1" fmla="*/ 1812271 w 1846812"/>
              <a:gd name="connsiteY1" fmla="*/ 1645577 h 2370484"/>
              <a:gd name="connsiteX2" fmla="*/ 1577140 w 1846812"/>
              <a:gd name="connsiteY2" fmla="*/ 1349486 h 2370484"/>
              <a:gd name="connsiteX3" fmla="*/ 175059 w 1846812"/>
              <a:gd name="connsiteY3" fmla="*/ 1305944 h 2370484"/>
              <a:gd name="connsiteX4" fmla="*/ 44433 w 1846812"/>
              <a:gd name="connsiteY4" fmla="*/ 1184024 h 2370484"/>
              <a:gd name="connsiteX5" fmla="*/ 183770 w 1846812"/>
              <a:gd name="connsiteY5" fmla="*/ 1070813 h 2370484"/>
              <a:gd name="connsiteX6" fmla="*/ 1670529 w 1846812"/>
              <a:gd name="connsiteY6" fmla="*/ 1011912 h 2370484"/>
              <a:gd name="connsiteX7" fmla="*/ 1768043 w 1846812"/>
              <a:gd name="connsiteY7" fmla="*/ 673769 h 2370484"/>
              <a:gd name="connsiteX8" fmla="*/ 1214590 w 1846812"/>
              <a:gd name="connsiteY8" fmla="*/ 0 h 2370484"/>
              <a:gd name="connsiteX0" fmla="*/ 1410344 w 1834935"/>
              <a:gd name="connsiteY0" fmla="*/ 2370452 h 2370484"/>
              <a:gd name="connsiteX1" fmla="*/ 1800394 w 1834935"/>
              <a:gd name="connsiteY1" fmla="*/ 1645577 h 2370484"/>
              <a:gd name="connsiteX2" fmla="*/ 1565263 w 1834935"/>
              <a:gd name="connsiteY2" fmla="*/ 1349486 h 2370484"/>
              <a:gd name="connsiteX3" fmla="*/ 163182 w 1834935"/>
              <a:gd name="connsiteY3" fmla="*/ 1305944 h 2370484"/>
              <a:gd name="connsiteX4" fmla="*/ 32556 w 1834935"/>
              <a:gd name="connsiteY4" fmla="*/ 1184024 h 2370484"/>
              <a:gd name="connsiteX5" fmla="*/ 171893 w 1834935"/>
              <a:gd name="connsiteY5" fmla="*/ 1070813 h 2370484"/>
              <a:gd name="connsiteX6" fmla="*/ 1658652 w 1834935"/>
              <a:gd name="connsiteY6" fmla="*/ 1011912 h 2370484"/>
              <a:gd name="connsiteX7" fmla="*/ 1756166 w 1834935"/>
              <a:gd name="connsiteY7" fmla="*/ 673769 h 2370484"/>
              <a:gd name="connsiteX8" fmla="*/ 1202713 w 1834935"/>
              <a:gd name="connsiteY8" fmla="*/ 0 h 2370484"/>
              <a:gd name="connsiteX0" fmla="*/ 1417907 w 1842498"/>
              <a:gd name="connsiteY0" fmla="*/ 2370452 h 2370484"/>
              <a:gd name="connsiteX1" fmla="*/ 1807957 w 1842498"/>
              <a:gd name="connsiteY1" fmla="*/ 1645577 h 2370484"/>
              <a:gd name="connsiteX2" fmla="*/ 1572826 w 1842498"/>
              <a:gd name="connsiteY2" fmla="*/ 1349486 h 2370484"/>
              <a:gd name="connsiteX3" fmla="*/ 170745 w 1842498"/>
              <a:gd name="connsiteY3" fmla="*/ 1305944 h 2370484"/>
              <a:gd name="connsiteX4" fmla="*/ 22702 w 1842498"/>
              <a:gd name="connsiteY4" fmla="*/ 1184024 h 2370484"/>
              <a:gd name="connsiteX5" fmla="*/ 179456 w 1842498"/>
              <a:gd name="connsiteY5" fmla="*/ 1070813 h 2370484"/>
              <a:gd name="connsiteX6" fmla="*/ 1666215 w 1842498"/>
              <a:gd name="connsiteY6" fmla="*/ 1011912 h 2370484"/>
              <a:gd name="connsiteX7" fmla="*/ 1763729 w 1842498"/>
              <a:gd name="connsiteY7" fmla="*/ 673769 h 2370484"/>
              <a:gd name="connsiteX8" fmla="*/ 1210276 w 1842498"/>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9866"/>
              <a:gd name="connsiteY0" fmla="*/ 2370452 h 2370484"/>
              <a:gd name="connsiteX1" fmla="*/ 1807957 w 1819866"/>
              <a:gd name="connsiteY1" fmla="*/ 1645577 h 2370484"/>
              <a:gd name="connsiteX2" fmla="*/ 1572826 w 1819866"/>
              <a:gd name="connsiteY2" fmla="*/ 1349486 h 2370484"/>
              <a:gd name="connsiteX3" fmla="*/ 170745 w 1819866"/>
              <a:gd name="connsiteY3" fmla="*/ 1305944 h 2370484"/>
              <a:gd name="connsiteX4" fmla="*/ 22702 w 1819866"/>
              <a:gd name="connsiteY4" fmla="*/ 1184024 h 2370484"/>
              <a:gd name="connsiteX5" fmla="*/ 179456 w 1819866"/>
              <a:gd name="connsiteY5" fmla="*/ 1070813 h 2370484"/>
              <a:gd name="connsiteX6" fmla="*/ 1666215 w 1819866"/>
              <a:gd name="connsiteY6" fmla="*/ 1011912 h 2370484"/>
              <a:gd name="connsiteX7" fmla="*/ 1763729 w 1819866"/>
              <a:gd name="connsiteY7" fmla="*/ 673769 h 2370484"/>
              <a:gd name="connsiteX8" fmla="*/ 1210276 w 1819866"/>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10681"/>
              <a:gd name="connsiteY0" fmla="*/ 2370452 h 2370484"/>
              <a:gd name="connsiteX1" fmla="*/ 1807957 w 1810681"/>
              <a:gd name="connsiteY1" fmla="*/ 1645577 h 2370484"/>
              <a:gd name="connsiteX2" fmla="*/ 1572826 w 1810681"/>
              <a:gd name="connsiteY2" fmla="*/ 1349486 h 2370484"/>
              <a:gd name="connsiteX3" fmla="*/ 170745 w 1810681"/>
              <a:gd name="connsiteY3" fmla="*/ 1305944 h 2370484"/>
              <a:gd name="connsiteX4" fmla="*/ 22702 w 1810681"/>
              <a:gd name="connsiteY4" fmla="*/ 1184024 h 2370484"/>
              <a:gd name="connsiteX5" fmla="*/ 179456 w 1810681"/>
              <a:gd name="connsiteY5" fmla="*/ 1070813 h 2370484"/>
              <a:gd name="connsiteX6" fmla="*/ 1666215 w 1810681"/>
              <a:gd name="connsiteY6" fmla="*/ 1011912 h 2370484"/>
              <a:gd name="connsiteX7" fmla="*/ 1763729 w 1810681"/>
              <a:gd name="connsiteY7" fmla="*/ 673769 h 2370484"/>
              <a:gd name="connsiteX8" fmla="*/ 1210276 w 1810681"/>
              <a:gd name="connsiteY8" fmla="*/ 0 h 2370484"/>
              <a:gd name="connsiteX0" fmla="*/ 1417907 w 1827781"/>
              <a:gd name="connsiteY0" fmla="*/ 2370452 h 2370484"/>
              <a:gd name="connsiteX1" fmla="*/ 1807957 w 1827781"/>
              <a:gd name="connsiteY1" fmla="*/ 1645577 h 2370484"/>
              <a:gd name="connsiteX2" fmla="*/ 1572826 w 1827781"/>
              <a:gd name="connsiteY2" fmla="*/ 1349486 h 2370484"/>
              <a:gd name="connsiteX3" fmla="*/ 170745 w 1827781"/>
              <a:gd name="connsiteY3" fmla="*/ 1305944 h 2370484"/>
              <a:gd name="connsiteX4" fmla="*/ 22702 w 1827781"/>
              <a:gd name="connsiteY4" fmla="*/ 1184024 h 2370484"/>
              <a:gd name="connsiteX5" fmla="*/ 179456 w 1827781"/>
              <a:gd name="connsiteY5" fmla="*/ 1070813 h 2370484"/>
              <a:gd name="connsiteX6" fmla="*/ 1666215 w 1827781"/>
              <a:gd name="connsiteY6" fmla="*/ 1011912 h 2370484"/>
              <a:gd name="connsiteX7" fmla="*/ 1779678 w 1827781"/>
              <a:gd name="connsiteY7" fmla="*/ 732248 h 2370484"/>
              <a:gd name="connsiteX8" fmla="*/ 1210276 w 1827781"/>
              <a:gd name="connsiteY8" fmla="*/ 0 h 2370484"/>
              <a:gd name="connsiteX0" fmla="*/ 1417907 w 1819591"/>
              <a:gd name="connsiteY0" fmla="*/ 2370452 h 2370484"/>
              <a:gd name="connsiteX1" fmla="*/ 1807957 w 1819591"/>
              <a:gd name="connsiteY1" fmla="*/ 1645577 h 2370484"/>
              <a:gd name="connsiteX2" fmla="*/ 1572826 w 1819591"/>
              <a:gd name="connsiteY2" fmla="*/ 1349486 h 2370484"/>
              <a:gd name="connsiteX3" fmla="*/ 170745 w 1819591"/>
              <a:gd name="connsiteY3" fmla="*/ 1305944 h 2370484"/>
              <a:gd name="connsiteX4" fmla="*/ 22702 w 1819591"/>
              <a:gd name="connsiteY4" fmla="*/ 1184024 h 2370484"/>
              <a:gd name="connsiteX5" fmla="*/ 179456 w 1819591"/>
              <a:gd name="connsiteY5" fmla="*/ 1070813 h 2370484"/>
              <a:gd name="connsiteX6" fmla="*/ 1666215 w 1819591"/>
              <a:gd name="connsiteY6" fmla="*/ 1011912 h 2370484"/>
              <a:gd name="connsiteX7" fmla="*/ 1763729 w 1819591"/>
              <a:gd name="connsiteY7" fmla="*/ 684402 h 2370484"/>
              <a:gd name="connsiteX8" fmla="*/ 1210276 w 1819591"/>
              <a:gd name="connsiteY8" fmla="*/ 0 h 2370484"/>
              <a:gd name="connsiteX0" fmla="*/ 1425474 w 1827158"/>
              <a:gd name="connsiteY0" fmla="*/ 2370452 h 2370484"/>
              <a:gd name="connsiteX1" fmla="*/ 1815524 w 1827158"/>
              <a:gd name="connsiteY1" fmla="*/ 1645577 h 2370484"/>
              <a:gd name="connsiteX2" fmla="*/ 1580393 w 1827158"/>
              <a:gd name="connsiteY2" fmla="*/ 1349486 h 2370484"/>
              <a:gd name="connsiteX3" fmla="*/ 178312 w 1827158"/>
              <a:gd name="connsiteY3" fmla="*/ 1305944 h 2370484"/>
              <a:gd name="connsiteX4" fmla="*/ 14366 w 1827158"/>
              <a:gd name="connsiteY4" fmla="*/ 1191976 h 2370484"/>
              <a:gd name="connsiteX5" fmla="*/ 187023 w 1827158"/>
              <a:gd name="connsiteY5" fmla="*/ 1070813 h 2370484"/>
              <a:gd name="connsiteX6" fmla="*/ 1673782 w 1827158"/>
              <a:gd name="connsiteY6" fmla="*/ 1011912 h 2370484"/>
              <a:gd name="connsiteX7" fmla="*/ 1771296 w 1827158"/>
              <a:gd name="connsiteY7" fmla="*/ 684402 h 2370484"/>
              <a:gd name="connsiteX8" fmla="*/ 1217843 w 1827158"/>
              <a:gd name="connsiteY8" fmla="*/ 0 h 2370484"/>
              <a:gd name="connsiteX0" fmla="*/ 1429526 w 1831210"/>
              <a:gd name="connsiteY0" fmla="*/ 2370452 h 2370484"/>
              <a:gd name="connsiteX1" fmla="*/ 1819576 w 1831210"/>
              <a:gd name="connsiteY1" fmla="*/ 1645577 h 2370484"/>
              <a:gd name="connsiteX2" fmla="*/ 1584445 w 1831210"/>
              <a:gd name="connsiteY2" fmla="*/ 1349486 h 2370484"/>
              <a:gd name="connsiteX3" fmla="*/ 182364 w 1831210"/>
              <a:gd name="connsiteY3" fmla="*/ 1305944 h 2370484"/>
              <a:gd name="connsiteX4" fmla="*/ 10466 w 1831210"/>
              <a:gd name="connsiteY4" fmla="*/ 1255586 h 2370484"/>
              <a:gd name="connsiteX5" fmla="*/ 191075 w 1831210"/>
              <a:gd name="connsiteY5" fmla="*/ 1070813 h 2370484"/>
              <a:gd name="connsiteX6" fmla="*/ 1677834 w 1831210"/>
              <a:gd name="connsiteY6" fmla="*/ 1011912 h 2370484"/>
              <a:gd name="connsiteX7" fmla="*/ 1775348 w 1831210"/>
              <a:gd name="connsiteY7" fmla="*/ 684402 h 2370484"/>
              <a:gd name="connsiteX8" fmla="*/ 1221895 w 1831210"/>
              <a:gd name="connsiteY8" fmla="*/ 0 h 2370484"/>
              <a:gd name="connsiteX0" fmla="*/ 1433777 w 1835461"/>
              <a:gd name="connsiteY0" fmla="*/ 2370452 h 2370484"/>
              <a:gd name="connsiteX1" fmla="*/ 1823827 w 1835461"/>
              <a:gd name="connsiteY1" fmla="*/ 1645577 h 2370484"/>
              <a:gd name="connsiteX2" fmla="*/ 1588696 w 1835461"/>
              <a:gd name="connsiteY2" fmla="*/ 1349486 h 2370484"/>
              <a:gd name="connsiteX3" fmla="*/ 186615 w 1835461"/>
              <a:gd name="connsiteY3" fmla="*/ 1305944 h 2370484"/>
              <a:gd name="connsiteX4" fmla="*/ 6765 w 1835461"/>
              <a:gd name="connsiteY4" fmla="*/ 1207878 h 2370484"/>
              <a:gd name="connsiteX5" fmla="*/ 195326 w 1835461"/>
              <a:gd name="connsiteY5" fmla="*/ 1070813 h 2370484"/>
              <a:gd name="connsiteX6" fmla="*/ 1682085 w 1835461"/>
              <a:gd name="connsiteY6" fmla="*/ 1011912 h 2370484"/>
              <a:gd name="connsiteX7" fmla="*/ 1779599 w 1835461"/>
              <a:gd name="connsiteY7" fmla="*/ 684402 h 2370484"/>
              <a:gd name="connsiteX8" fmla="*/ 1226146 w 1835461"/>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07878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 name="connsiteX0" fmla="*/ 1440171 w 1841855"/>
              <a:gd name="connsiteY0" fmla="*/ 2370452 h 2370484"/>
              <a:gd name="connsiteX1" fmla="*/ 1830221 w 1841855"/>
              <a:gd name="connsiteY1" fmla="*/ 1645577 h 2370484"/>
              <a:gd name="connsiteX2" fmla="*/ 1595090 w 1841855"/>
              <a:gd name="connsiteY2" fmla="*/ 1349486 h 2370484"/>
              <a:gd name="connsiteX3" fmla="*/ 193009 w 1841855"/>
              <a:gd name="connsiteY3" fmla="*/ 1305944 h 2370484"/>
              <a:gd name="connsiteX4" fmla="*/ 13159 w 1841855"/>
              <a:gd name="connsiteY4" fmla="*/ 1223780 h 2370484"/>
              <a:gd name="connsiteX5" fmla="*/ 201720 w 1841855"/>
              <a:gd name="connsiteY5" fmla="*/ 1070813 h 2370484"/>
              <a:gd name="connsiteX6" fmla="*/ 1688479 w 1841855"/>
              <a:gd name="connsiteY6" fmla="*/ 1011912 h 2370484"/>
              <a:gd name="connsiteX7" fmla="*/ 1785993 w 1841855"/>
              <a:gd name="connsiteY7" fmla="*/ 684402 h 2370484"/>
              <a:gd name="connsiteX8" fmla="*/ 1232540 w 1841855"/>
              <a:gd name="connsiteY8" fmla="*/ 0 h 237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855" h="2370484">
                <a:moveTo>
                  <a:pt x="1440171" y="2370452"/>
                </a:moveTo>
                <a:cubicBezTo>
                  <a:pt x="1436962" y="2375914"/>
                  <a:pt x="1871167" y="1701075"/>
                  <a:pt x="1830221" y="1645577"/>
                </a:cubicBezTo>
                <a:cubicBezTo>
                  <a:pt x="1789275" y="1590079"/>
                  <a:pt x="1867959" y="1411897"/>
                  <a:pt x="1595090" y="1349486"/>
                </a:cubicBezTo>
                <a:cubicBezTo>
                  <a:pt x="1322221" y="1287075"/>
                  <a:pt x="486197" y="1346584"/>
                  <a:pt x="193009" y="1305944"/>
                </a:cubicBezTo>
                <a:cubicBezTo>
                  <a:pt x="-100179" y="1265304"/>
                  <a:pt x="33541" y="1114734"/>
                  <a:pt x="13159" y="1223780"/>
                </a:cubicBezTo>
                <a:cubicBezTo>
                  <a:pt x="46543" y="1280954"/>
                  <a:pt x="-95422" y="1105304"/>
                  <a:pt x="201720" y="1070813"/>
                </a:cubicBezTo>
                <a:cubicBezTo>
                  <a:pt x="498862" y="1036322"/>
                  <a:pt x="1424434" y="1076314"/>
                  <a:pt x="1688479" y="1011912"/>
                </a:cubicBezTo>
                <a:cubicBezTo>
                  <a:pt x="1952524" y="947510"/>
                  <a:pt x="1798188" y="688249"/>
                  <a:pt x="1785993" y="684402"/>
                </a:cubicBezTo>
                <a:cubicBezTo>
                  <a:pt x="1773798" y="680555"/>
                  <a:pt x="1459648" y="271737"/>
                  <a:pt x="1232540" y="0"/>
                </a:cubicBezTo>
              </a:path>
            </a:pathLst>
          </a:custGeom>
          <a:noFill/>
          <a:ln>
            <a:solidFill>
              <a:schemeClr val="tx1"/>
            </a:solidFill>
            <a:headEnd type="arrow"/>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93" name="TextBox 92"/>
              <p:cNvSpPr txBox="1"/>
              <p:nvPr/>
            </p:nvSpPr>
            <p:spPr>
              <a:xfrm>
                <a:off x="6724267" y="3598210"/>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3" name="TextBox 92"/>
              <p:cNvSpPr txBox="1">
                <a:spLocks noRot="1" noChangeAspect="1" noMove="1" noResize="1" noEditPoints="1" noAdjustHandles="1" noChangeArrowheads="1" noChangeShapeType="1" noTextEdit="1"/>
              </p:cNvSpPr>
              <p:nvPr/>
            </p:nvSpPr>
            <p:spPr>
              <a:xfrm>
                <a:off x="6724267" y="3598210"/>
                <a:ext cx="437940" cy="369332"/>
              </a:xfrm>
              <a:prstGeom prst="rect">
                <a:avLst/>
              </a:prstGeom>
              <a:blipFill rotWithShape="1">
                <a:blip r:embed="rId1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4" name="TextBox 93"/>
              <p:cNvSpPr txBox="1"/>
              <p:nvPr/>
            </p:nvSpPr>
            <p:spPr>
              <a:xfrm>
                <a:off x="1775534" y="5841475"/>
                <a:ext cx="437940"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i="1" smtClean="0">
                          <a:latin typeface="Cambria Math" panose="02040503050406030204" pitchFamily="18" charset="0"/>
                          <a:ea typeface="Cambria Math" panose="02040503050406030204" pitchFamily="18" charset="0"/>
                        </a:rPr>
                        <m:t>∞</m:t>
                      </m:r>
                    </m:oMath>
                  </m:oMathPara>
                </a14:m>
                <a:endParaRPr lang="en-GB" dirty="0"/>
              </a:p>
            </p:txBody>
          </p:sp>
        </mc:Choice>
        <mc:Fallback xmlns="">
          <p:sp>
            <p:nvSpPr>
              <p:cNvPr id="94" name="TextBox 93"/>
              <p:cNvSpPr txBox="1">
                <a:spLocks noRot="1" noChangeAspect="1" noMove="1" noResize="1" noEditPoints="1" noAdjustHandles="1" noChangeArrowheads="1" noChangeShapeType="1" noTextEdit="1"/>
              </p:cNvSpPr>
              <p:nvPr/>
            </p:nvSpPr>
            <p:spPr>
              <a:xfrm>
                <a:off x="1775534" y="5841475"/>
                <a:ext cx="437940" cy="369332"/>
              </a:xfrm>
              <a:prstGeom prst="rect">
                <a:avLst/>
              </a:prstGeom>
              <a:blipFill rotWithShape="1">
                <a:blip r:embed="rId16"/>
                <a:stretch>
                  <a:fillRect/>
                </a:stretch>
              </a:blipFill>
            </p:spPr>
            <p:txBody>
              <a:bodyPr/>
              <a:lstStyle/>
              <a:p>
                <a:r>
                  <a:rPr lang="en-GB">
                    <a:noFill/>
                  </a:rPr>
                  <a:t> </a:t>
                </a:r>
              </a:p>
            </p:txBody>
          </p:sp>
        </mc:Fallback>
      </mc:AlternateContent>
      <p:sp>
        <p:nvSpPr>
          <p:cNvPr id="95" name="TextBox 94"/>
          <p:cNvSpPr txBox="1"/>
          <p:nvPr/>
        </p:nvSpPr>
        <p:spPr>
          <a:xfrm>
            <a:off x="4605608" y="4708798"/>
            <a:ext cx="268022" cy="307777"/>
          </a:xfrm>
          <a:prstGeom prst="rect">
            <a:avLst/>
          </a:prstGeom>
          <a:noFill/>
        </p:spPr>
        <p:txBody>
          <a:bodyPr wrap="none" rtlCol="0">
            <a:spAutoFit/>
          </a:bodyPr>
          <a:lstStyle/>
          <a:p>
            <a:r>
              <a:rPr lang="en-GB" sz="1400" dirty="0">
                <a:latin typeface="Malgun Gothic" panose="020B0503020000020004" pitchFamily="34" charset="-127"/>
                <a:ea typeface="Malgun Gothic" panose="020B0503020000020004" pitchFamily="34" charset="-127"/>
              </a:rPr>
              <a:t>x</a:t>
            </a:r>
          </a:p>
        </p:txBody>
      </p:sp>
      <p:sp>
        <p:nvSpPr>
          <p:cNvPr id="96" name="Oval 95"/>
          <p:cNvSpPr/>
          <p:nvPr/>
        </p:nvSpPr>
        <p:spPr>
          <a:xfrm>
            <a:off x="3985999"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p:cNvSpPr/>
          <p:nvPr/>
        </p:nvSpPr>
        <p:spPr>
          <a:xfrm>
            <a:off x="5070505" y="4774422"/>
            <a:ext cx="357401" cy="3420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8" name="Straight Arrow Connector 97"/>
          <p:cNvCxnSpPr/>
          <p:nvPr/>
        </p:nvCxnSpPr>
        <p:spPr>
          <a:xfrm flipH="1">
            <a:off x="5221800" y="4780599"/>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flipH="1">
            <a:off x="41400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H="1">
            <a:off x="6629400" y="48116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a:off x="6629400" y="5076810"/>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a:xfrm flipH="1">
            <a:off x="2438400" y="477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a:off x="2438400" y="5040234"/>
            <a:ext cx="72000" cy="0"/>
          </a:xfrm>
          <a:prstGeom prst="straightConnector1">
            <a:avLst/>
          </a:prstGeom>
          <a:ln>
            <a:solidFill>
              <a:schemeClr val="tx1"/>
            </a:solidFill>
            <a:headEnd type="arrow" w="lg" len="lg"/>
            <a:tailEnd type="none"/>
          </a:ln>
        </p:spPr>
        <p:style>
          <a:lnRef idx="1">
            <a:schemeClr val="accent1"/>
          </a:lnRef>
          <a:fillRef idx="0">
            <a:schemeClr val="accent1"/>
          </a:fillRef>
          <a:effectRef idx="0">
            <a:schemeClr val="accent1"/>
          </a:effectRef>
          <a:fontRef idx="minor">
            <a:schemeClr val="tx1"/>
          </a:fontRef>
        </p:style>
      </p:cxnSp>
      <p:pic>
        <p:nvPicPr>
          <p:cNvPr id="105" name="Picture 2" descr="C:\Users\Scott\Dropbox\Current_Projects\Applications\Herchel_Smith_Grade7\1_Cover_Letter\logo.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1999" y="6281928"/>
            <a:ext cx="2339975" cy="485775"/>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quarter" idx="10"/>
          </p:nvPr>
        </p:nvSpPr>
        <p:spPr/>
        <p:txBody>
          <a:bodyPr>
            <a:normAutofit lnSpcReduction="10000"/>
          </a:bodyPr>
          <a:lstStyle/>
          <a:p>
            <a:r>
              <a:rPr lang="en-US" dirty="0" smtClean="0"/>
              <a:t>Positivity Constraints</a:t>
            </a:r>
            <a:endParaRPr lang="en-GB" dirty="0"/>
          </a:p>
        </p:txBody>
      </p:sp>
      <p:sp>
        <p:nvSpPr>
          <p:cNvPr id="5" name="Rectangle 4"/>
          <p:cNvSpPr/>
          <p:nvPr/>
        </p:nvSpPr>
        <p:spPr>
          <a:xfrm>
            <a:off x="914400" y="669251"/>
            <a:ext cx="7696200" cy="5541555"/>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6" name="TextBox 5"/>
              <p:cNvSpPr txBox="1"/>
              <p:nvPr/>
            </p:nvSpPr>
            <p:spPr>
              <a:xfrm>
                <a:off x="3554010" y="2438400"/>
                <a:ext cx="2313390"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𝐸𝐹𝑇</m:t>
                          </m:r>
                        </m:sub>
                      </m:sSub>
                      <m:r>
                        <a:rPr lang="en-US" sz="4600" b="0" i="1" smtClean="0">
                          <a:latin typeface="Cambria Math"/>
                        </a:rPr>
                        <m:t>(</m:t>
                      </m:r>
                      <m:r>
                        <a:rPr lang="en-US" sz="4600" b="0" i="1" smtClean="0">
                          <a:latin typeface="Cambria Math"/>
                        </a:rPr>
                        <m:t>𝑠</m:t>
                      </m:r>
                      <m:r>
                        <a:rPr lang="en-US" sz="4600" b="0" i="1" smtClean="0">
                          <a:latin typeface="Cambria Math"/>
                        </a:rPr>
                        <m:t>)</m:t>
                      </m:r>
                    </m:oMath>
                  </m:oMathPara>
                </a14:m>
                <a:endParaRPr lang="en-GB" sz="4600" dirty="0"/>
              </a:p>
            </p:txBody>
          </p:sp>
        </mc:Choice>
        <mc:Fallback xmlns="">
          <p:sp>
            <p:nvSpPr>
              <p:cNvPr id="6" name="TextBox 5"/>
              <p:cNvSpPr txBox="1">
                <a:spLocks noRot="1" noChangeAspect="1" noMove="1" noResize="1" noEditPoints="1" noAdjustHandles="1" noChangeArrowheads="1" noChangeShapeType="1" noTextEdit="1"/>
              </p:cNvSpPr>
              <p:nvPr/>
            </p:nvSpPr>
            <p:spPr>
              <a:xfrm>
                <a:off x="3554010" y="2438400"/>
                <a:ext cx="2313390" cy="800219"/>
              </a:xfrm>
              <a:prstGeom prst="rect">
                <a:avLst/>
              </a:prstGeom>
              <a:blipFill rotWithShape="1">
                <a:blip r:embed="rId1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rot="5400000">
                <a:off x="4403990" y="3232369"/>
                <a:ext cx="583814"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3" name="TextBox 2"/>
              <p:cNvSpPr txBox="1">
                <a:spLocks noRot="1" noChangeAspect="1" noMove="1" noResize="1" noEditPoints="1" noAdjustHandles="1" noChangeArrowheads="1" noChangeShapeType="1" noTextEdit="1"/>
              </p:cNvSpPr>
              <p:nvPr/>
            </p:nvSpPr>
            <p:spPr>
              <a:xfrm rot="5400000">
                <a:off x="4403990" y="3232369"/>
                <a:ext cx="583814" cy="584775"/>
              </a:xfrm>
              <a:prstGeom prst="rect">
                <a:avLst/>
              </a:prstGeom>
              <a:blipFill rotWithShape="1">
                <a:blip r:embed="rId19"/>
                <a:stretch>
                  <a:fillRect/>
                </a:stretch>
              </a:blipFill>
            </p:spPr>
            <p:txBody>
              <a:bodyPr/>
              <a:lstStyle/>
              <a:p>
                <a:r>
                  <a:rPr lang="en-GB">
                    <a:noFill/>
                  </a:rPr>
                  <a:t> </a:t>
                </a:r>
              </a:p>
            </p:txBody>
          </p:sp>
        </mc:Fallback>
      </mc:AlternateContent>
      <p:cxnSp>
        <p:nvCxnSpPr>
          <p:cNvPr id="104" name="Straight Connector 103">
            <a:extLst>
              <a:ext uri="{FF2B5EF4-FFF2-40B4-BE49-F238E27FC236}">
                <a16:creationId xmlns="" xmlns:a16="http://schemas.microsoft.com/office/drawing/2014/main" id="{0FBE2B82-37A3-4CFC-B116-AF2CA4B09EDD}"/>
              </a:ext>
            </a:extLst>
          </p:cNvPr>
          <p:cNvCxnSpPr>
            <a:cxnSpLocks/>
          </p:cNvCxnSpPr>
          <p:nvPr/>
        </p:nvCxnSpPr>
        <p:spPr>
          <a:xfrm>
            <a:off x="762000" y="6172200"/>
            <a:ext cx="7560000" cy="0"/>
          </a:xfrm>
          <a:prstGeom prst="line">
            <a:avLst/>
          </a:prstGeom>
          <a:ln w="12700">
            <a:solidFill>
              <a:srgbClr val="FF4B4B"/>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6" name="TextBox 105"/>
              <p:cNvSpPr txBox="1"/>
              <p:nvPr/>
            </p:nvSpPr>
            <p:spPr>
              <a:xfrm>
                <a:off x="877496" y="3847981"/>
                <a:ext cx="7656904" cy="8002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m:rPr>
                          <m:sty m:val="p"/>
                        </m:rPr>
                        <a:rPr lang="en-US" sz="4600" b="0" i="0" smtClean="0">
                          <a:latin typeface="Cambria Math"/>
                        </a:rPr>
                        <m:t>Poles</m:t>
                      </m:r>
                      <m:r>
                        <a:rPr lang="en-US" sz="4600" b="0" i="1" smtClean="0">
                          <a:latin typeface="Cambria Math"/>
                        </a:rPr>
                        <m:t>+</m:t>
                      </m:r>
                      <m:r>
                        <m:rPr>
                          <m:sty m:val="p"/>
                        </m:rPr>
                        <a:rPr lang="en-US" sz="4600" b="0" i="0" smtClean="0">
                          <a:latin typeface="Cambria Math"/>
                        </a:rPr>
                        <m:t>Im</m:t>
                      </m:r>
                      <m:sSub>
                        <m:sSubPr>
                          <m:ctrlPr>
                            <a:rPr lang="en-US" sz="4600" b="0" i="1" smtClean="0">
                              <a:latin typeface="Cambria Math"/>
                            </a:rPr>
                          </m:ctrlPr>
                        </m:sSubPr>
                        <m:e>
                          <m:r>
                            <a:rPr lang="en-US" sz="4600" b="0" i="1" smtClean="0">
                              <a:latin typeface="Cambria Math"/>
                            </a:rPr>
                            <m:t> </m:t>
                          </m:r>
                          <m:r>
                            <a:rPr lang="en-US" sz="4600" b="0" i="1" smtClean="0">
                              <a:latin typeface="Cambria Math"/>
                            </a:rPr>
                            <m:t>𝐴</m:t>
                          </m:r>
                        </m:e>
                        <m:sub>
                          <m:r>
                            <a:rPr lang="en-US" sz="4600" b="0" i="1" smtClean="0">
                              <a:latin typeface="Cambria Math"/>
                            </a:rPr>
                            <m:t>𝑈𝑉</m:t>
                          </m:r>
                        </m:sub>
                      </m:sSub>
                      <m:r>
                        <a:rPr lang="en-US" sz="4600" b="0" i="1" smtClean="0">
                          <a:latin typeface="Cambria Math"/>
                        </a:rPr>
                        <m:t>(</m:t>
                      </m:r>
                      <m:r>
                        <a:rPr lang="en-US" sz="4600" b="0" i="1" smtClean="0">
                          <a:latin typeface="Cambria Math"/>
                        </a:rPr>
                        <m:t>𝑠</m:t>
                      </m:r>
                      <m:r>
                        <a:rPr lang="en-US" sz="4600" b="0" i="1" smtClean="0">
                          <a:latin typeface="Cambria Math"/>
                        </a:rPr>
                        <m:t>)+</m:t>
                      </m:r>
                      <m:sSub>
                        <m:sSubPr>
                          <m:ctrlPr>
                            <a:rPr lang="en-US" sz="4600" b="0" i="1" smtClean="0">
                              <a:latin typeface="Cambria Math"/>
                            </a:rPr>
                          </m:ctrlPr>
                        </m:sSubPr>
                        <m:e>
                          <m:r>
                            <a:rPr lang="en-US" sz="4600" b="0" i="1" smtClean="0">
                              <a:latin typeface="Cambria Math"/>
                            </a:rPr>
                            <m:t>𝐴</m:t>
                          </m:r>
                        </m:e>
                        <m:sub>
                          <m:r>
                            <a:rPr lang="en-US" sz="4600" b="0" i="1" smtClean="0">
                              <a:latin typeface="Cambria Math"/>
                            </a:rPr>
                            <m:t>𝑈𝑉</m:t>
                          </m:r>
                        </m:sub>
                      </m:sSub>
                      <m:r>
                        <a:rPr lang="en-US" sz="4600" b="0" i="1" smtClean="0">
                          <a:latin typeface="Cambria Math"/>
                        </a:rPr>
                        <m:t>(</m:t>
                      </m:r>
                      <m:r>
                        <a:rPr lang="en-US" sz="4600" b="0" i="1" smtClean="0">
                          <a:latin typeface="Cambria Math"/>
                          <a:ea typeface="Cambria Math"/>
                        </a:rPr>
                        <m:t>∞</m:t>
                      </m:r>
                      <m:r>
                        <a:rPr lang="en-US" sz="4600" b="0" i="1" smtClean="0">
                          <a:latin typeface="Cambria Math"/>
                        </a:rPr>
                        <m:t>)</m:t>
                      </m:r>
                    </m:oMath>
                  </m:oMathPara>
                </a14:m>
                <a:endParaRPr lang="en-GB" sz="4600" dirty="0"/>
              </a:p>
            </p:txBody>
          </p:sp>
        </mc:Choice>
        <mc:Fallback xmlns="">
          <p:sp>
            <p:nvSpPr>
              <p:cNvPr id="106" name="TextBox 105"/>
              <p:cNvSpPr txBox="1">
                <a:spLocks noRot="1" noChangeAspect="1" noMove="1" noResize="1" noEditPoints="1" noAdjustHandles="1" noChangeArrowheads="1" noChangeShapeType="1" noTextEdit="1"/>
              </p:cNvSpPr>
              <p:nvPr/>
            </p:nvSpPr>
            <p:spPr>
              <a:xfrm>
                <a:off x="877496" y="3847981"/>
                <a:ext cx="7656904" cy="800219"/>
              </a:xfrm>
              <a:prstGeom prst="rect">
                <a:avLst/>
              </a:prstGeom>
              <a:blipFill rotWithShape="1">
                <a:blip r:embed="rId20"/>
                <a:stretch>
                  <a:fillRect/>
                </a:stretch>
              </a:blipFill>
            </p:spPr>
            <p:txBody>
              <a:bodyPr/>
              <a:lstStyle/>
              <a:p>
                <a:r>
                  <a:rPr lang="en-GB">
                    <a:noFill/>
                  </a:rPr>
                  <a:t> </a:t>
                </a:r>
              </a:p>
            </p:txBody>
          </p:sp>
        </mc:Fallback>
      </mc:AlternateContent>
      <p:sp>
        <p:nvSpPr>
          <p:cNvPr id="7" name="Right Brace 6"/>
          <p:cNvSpPr/>
          <p:nvPr/>
        </p:nvSpPr>
        <p:spPr>
          <a:xfrm rot="5400000">
            <a:off x="3155463" y="2593618"/>
            <a:ext cx="457200" cy="4644035"/>
          </a:xfrm>
          <a:prstGeom prst="rightBrace">
            <a:avLst>
              <a:gd name="adj1" fmla="val 71019"/>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7" name="Right Brace 106"/>
          <p:cNvSpPr/>
          <p:nvPr/>
        </p:nvSpPr>
        <p:spPr>
          <a:xfrm rot="5400000">
            <a:off x="7058682" y="3842083"/>
            <a:ext cx="457200" cy="2069435"/>
          </a:xfrm>
          <a:prstGeom prst="rightBrace">
            <a:avLst>
              <a:gd name="adj1" fmla="val 71019"/>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08" name="TextBox 107"/>
              <p:cNvSpPr txBox="1"/>
              <p:nvPr/>
            </p:nvSpPr>
            <p:spPr>
              <a:xfrm>
                <a:off x="6324600" y="5334000"/>
                <a:ext cx="1270861" cy="64633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a:ea typeface="Malgun Gothic" panose="020B0503020000020004" pitchFamily="34" charset="-127"/>
                        </a:rPr>
                        <m:t>&lt;</m:t>
                      </m:r>
                      <m:sSup>
                        <m:sSupPr>
                          <m:ctrlPr>
                            <a:rPr lang="en-US" sz="3600" b="0" i="1" smtClean="0">
                              <a:latin typeface="Cambria Math"/>
                              <a:ea typeface="Malgun Gothic" panose="020B0503020000020004" pitchFamily="34" charset="-127"/>
                            </a:rPr>
                          </m:ctrlPr>
                        </m:sSupPr>
                        <m:e>
                          <m:r>
                            <a:rPr lang="en-US" sz="3600" b="0" i="1" smtClean="0">
                              <a:latin typeface="Cambria Math"/>
                              <a:ea typeface="Malgun Gothic" panose="020B0503020000020004" pitchFamily="34" charset="-127"/>
                            </a:rPr>
                            <m:t>𝑠</m:t>
                          </m:r>
                        </m:e>
                        <m:sup>
                          <m:r>
                            <a:rPr lang="en-US" sz="3600" b="0" i="1" smtClean="0">
                              <a:latin typeface="Cambria Math"/>
                              <a:ea typeface="Malgun Gothic" panose="020B0503020000020004" pitchFamily="34" charset="-127"/>
                            </a:rPr>
                            <m:t>2</m:t>
                          </m:r>
                        </m:sup>
                      </m:sSup>
                    </m:oMath>
                  </m:oMathPara>
                </a14:m>
                <a:endParaRPr lang="en-GB" sz="3600" dirty="0">
                  <a:latin typeface="Malgun Gothic" panose="020B0503020000020004" pitchFamily="34" charset="-127"/>
                  <a:ea typeface="Malgun Gothic" panose="020B0503020000020004" pitchFamily="34" charset="-127"/>
                </a:endParaRPr>
              </a:p>
            </p:txBody>
          </p:sp>
        </mc:Choice>
        <mc:Fallback xmlns="">
          <p:sp>
            <p:nvSpPr>
              <p:cNvPr id="108" name="TextBox 107"/>
              <p:cNvSpPr txBox="1">
                <a:spLocks noRot="1" noChangeAspect="1" noMove="1" noResize="1" noEditPoints="1" noAdjustHandles="1" noChangeArrowheads="1" noChangeShapeType="1" noTextEdit="1"/>
              </p:cNvSpPr>
              <p:nvPr/>
            </p:nvSpPr>
            <p:spPr>
              <a:xfrm>
                <a:off x="6324600" y="5334000"/>
                <a:ext cx="1270861" cy="646331"/>
              </a:xfrm>
              <a:prstGeom prst="rect">
                <a:avLst/>
              </a:prstGeom>
              <a:blipFill rotWithShape="1">
                <a:blip r:embed="rId21"/>
                <a:stretch>
                  <a:fillRect/>
                </a:stretch>
              </a:blipFill>
            </p:spPr>
            <p:txBody>
              <a:bodyPr/>
              <a:lstStyle/>
              <a:p>
                <a:r>
                  <a:rPr lang="en-GB">
                    <a:noFill/>
                  </a:rPr>
                  <a:t> </a:t>
                </a:r>
              </a:p>
            </p:txBody>
          </p:sp>
        </mc:Fallback>
      </mc:AlternateContent>
      <p:sp>
        <p:nvSpPr>
          <p:cNvPr id="111" name="TextBox 110"/>
          <p:cNvSpPr txBox="1"/>
          <p:nvPr/>
        </p:nvSpPr>
        <p:spPr>
          <a:xfrm>
            <a:off x="1905000" y="5240211"/>
            <a:ext cx="2199577" cy="800219"/>
          </a:xfrm>
          <a:prstGeom prst="rect">
            <a:avLst/>
          </a:prstGeom>
          <a:noFill/>
        </p:spPr>
        <p:txBody>
          <a:bodyPr wrap="none" rtlCol="0">
            <a:spAutoFit/>
          </a:bodyPr>
          <a:lstStyle/>
          <a:p>
            <a:r>
              <a:rPr lang="en-US" sz="4600" dirty="0" smtClean="0">
                <a:latin typeface="Malgun Gothic" panose="020B0503020000020004" pitchFamily="34" charset="-127"/>
                <a:ea typeface="Malgun Gothic" panose="020B0503020000020004" pitchFamily="34" charset="-127"/>
              </a:rPr>
              <a:t>Positive</a:t>
            </a:r>
            <a:endParaRPr lang="en-GB" sz="4600" dirty="0">
              <a:latin typeface="Malgun Gothic" panose="020B0503020000020004" pitchFamily="34" charset="-127"/>
              <a:ea typeface="Malgun Gothic" panose="020B0503020000020004" pitchFamily="34" charset="-127"/>
            </a:endParaRPr>
          </a:p>
        </p:txBody>
      </p:sp>
      <p:sp>
        <p:nvSpPr>
          <p:cNvPr id="112" name="TextBox 111"/>
          <p:cNvSpPr txBox="1"/>
          <p:nvPr/>
        </p:nvSpPr>
        <p:spPr>
          <a:xfrm>
            <a:off x="4782004" y="3286229"/>
            <a:ext cx="1669047"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(Causality)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13" name="TextBox 112"/>
          <p:cNvSpPr txBox="1"/>
          <p:nvPr/>
        </p:nvSpPr>
        <p:spPr>
          <a:xfrm>
            <a:off x="4181464" y="5410200"/>
            <a:ext cx="1609736"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(Unitarity)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114" name="TextBox 113"/>
          <p:cNvSpPr txBox="1"/>
          <p:nvPr/>
        </p:nvSpPr>
        <p:spPr>
          <a:xfrm>
            <a:off x="7534264" y="5410200"/>
            <a:ext cx="147187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(Locality)</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mc:AlternateContent xmlns:mc="http://schemas.openxmlformats.org/markup-compatibility/2006" xmlns:a14="http://schemas.microsoft.com/office/drawing/2010/main">
        <mc:Choice Requires="a14">
          <p:sp>
            <p:nvSpPr>
              <p:cNvPr id="14" name="Rectangle 13"/>
              <p:cNvSpPr/>
              <p:nvPr/>
            </p:nvSpPr>
            <p:spPr>
              <a:xfrm>
                <a:off x="3269651" y="892401"/>
                <a:ext cx="3084049" cy="107728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a:latin typeface="Cambria Math"/>
                            </a:rPr>
                          </m:ctrlPr>
                        </m:sSubPr>
                        <m:e>
                          <m:r>
                            <a:rPr lang="en-US" sz="3200" i="1">
                              <a:latin typeface="Cambria Math"/>
                            </a:rPr>
                            <m:t>𝑐</m:t>
                          </m:r>
                        </m:e>
                        <m:sub>
                          <m:r>
                            <a:rPr lang="en-US" sz="3200" i="1">
                              <a:latin typeface="Cambria Math"/>
                            </a:rPr>
                            <m:t>0</m:t>
                          </m:r>
                        </m:sub>
                      </m:sSub>
                      <m:r>
                        <a:rPr lang="en-US" sz="3200" i="1">
                          <a:latin typeface="Cambria Math"/>
                        </a:rPr>
                        <m:t>+</m:t>
                      </m:r>
                      <m:sSub>
                        <m:sSubPr>
                          <m:ctrlPr>
                            <a:rPr lang="en-US" sz="3200" i="1">
                              <a:solidFill>
                                <a:srgbClr val="7030A0"/>
                              </a:solidFill>
                              <a:latin typeface="Cambria Math"/>
                            </a:rPr>
                          </m:ctrlPr>
                        </m:sSubPr>
                        <m:e>
                          <m:r>
                            <a:rPr lang="en-US" sz="3200" i="1">
                              <a:solidFill>
                                <a:srgbClr val="7030A0"/>
                              </a:solidFill>
                              <a:latin typeface="Cambria Math"/>
                            </a:rPr>
                            <m:t>𝑐</m:t>
                          </m:r>
                        </m:e>
                        <m:sub>
                          <m:r>
                            <a:rPr lang="en-US" sz="3200" i="1">
                              <a:solidFill>
                                <a:srgbClr val="7030A0"/>
                              </a:solidFill>
                              <a:latin typeface="Cambria Math"/>
                            </a:rPr>
                            <m:t>𝑠𝑠</m:t>
                          </m:r>
                        </m:sub>
                      </m:sSub>
                      <m:f>
                        <m:fPr>
                          <m:ctrlPr>
                            <a:rPr lang="en-US" sz="3200" i="1">
                              <a:latin typeface="Cambria Math"/>
                            </a:rPr>
                          </m:ctrlPr>
                        </m:fPr>
                        <m:num>
                          <m:sSup>
                            <m:sSupPr>
                              <m:ctrlPr>
                                <a:rPr lang="en-US" sz="3200" i="1">
                                  <a:latin typeface="Cambria Math"/>
                                </a:rPr>
                              </m:ctrlPr>
                            </m:sSupPr>
                            <m:e>
                              <m:r>
                                <a:rPr lang="en-US" sz="3200" i="1">
                                  <a:latin typeface="Cambria Math"/>
                                </a:rPr>
                                <m:t>𝑠</m:t>
                              </m:r>
                            </m:e>
                            <m:sup>
                              <m:r>
                                <a:rPr lang="en-US" sz="3200" i="1">
                                  <a:latin typeface="Cambria Math"/>
                                </a:rPr>
                                <m:t>2</m:t>
                              </m:r>
                            </m:sup>
                          </m:sSup>
                        </m:num>
                        <m:den>
                          <m:sSup>
                            <m:sSupPr>
                              <m:ctrlPr>
                                <a:rPr lang="en-US" sz="3200" i="1">
                                  <a:latin typeface="Cambria Math"/>
                                </a:rPr>
                              </m:ctrlPr>
                            </m:sSupPr>
                            <m:e>
                              <m:r>
                                <a:rPr lang="en-US" sz="3200" i="1">
                                  <a:latin typeface="Cambria Math"/>
                                </a:rPr>
                                <m:t>𝑀</m:t>
                              </m:r>
                            </m:e>
                            <m:sup>
                              <m:r>
                                <a:rPr lang="en-US" sz="3200" i="1">
                                  <a:latin typeface="Cambria Math"/>
                                </a:rPr>
                                <m:t>4</m:t>
                              </m:r>
                            </m:sup>
                          </m:sSup>
                        </m:den>
                      </m:f>
                      <m:r>
                        <a:rPr lang="en-US" sz="3200" i="1">
                          <a:latin typeface="Cambria Math"/>
                        </a:rPr>
                        <m:t>+…</m:t>
                      </m:r>
                    </m:oMath>
                  </m:oMathPara>
                </a14:m>
                <a:endParaRPr lang="en-GB" sz="3200" dirty="0"/>
              </a:p>
            </p:txBody>
          </p:sp>
        </mc:Choice>
        <mc:Fallback xmlns="">
          <p:sp>
            <p:nvSpPr>
              <p:cNvPr id="14" name="Rectangle 13"/>
              <p:cNvSpPr>
                <a:spLocks noRot="1" noChangeAspect="1" noMove="1" noResize="1" noEditPoints="1" noAdjustHandles="1" noChangeArrowheads="1" noChangeShapeType="1" noTextEdit="1"/>
              </p:cNvSpPr>
              <p:nvPr/>
            </p:nvSpPr>
            <p:spPr>
              <a:xfrm>
                <a:off x="3269651" y="892401"/>
                <a:ext cx="3084049" cy="1077283"/>
              </a:xfrm>
              <a:prstGeom prst="rect">
                <a:avLst/>
              </a:prstGeom>
              <a:blipFill rotWithShape="1">
                <a:blip r:embed="rId2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5" name="TextBox 114"/>
              <p:cNvSpPr txBox="1"/>
              <p:nvPr/>
            </p:nvSpPr>
            <p:spPr>
              <a:xfrm rot="5400000">
                <a:off x="4420081" y="1980720"/>
                <a:ext cx="583814"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3200" b="0" i="1" smtClean="0">
                          <a:latin typeface="Cambria Math"/>
                        </a:rPr>
                        <m:t>=</m:t>
                      </m:r>
                    </m:oMath>
                  </m:oMathPara>
                </a14:m>
                <a:endParaRPr lang="en-GB" sz="3200" dirty="0"/>
              </a:p>
            </p:txBody>
          </p:sp>
        </mc:Choice>
        <mc:Fallback xmlns="">
          <p:sp>
            <p:nvSpPr>
              <p:cNvPr id="115" name="TextBox 114"/>
              <p:cNvSpPr txBox="1">
                <a:spLocks noRot="1" noChangeAspect="1" noMove="1" noResize="1" noEditPoints="1" noAdjustHandles="1" noChangeArrowheads="1" noChangeShapeType="1" noTextEdit="1"/>
              </p:cNvSpPr>
              <p:nvPr/>
            </p:nvSpPr>
            <p:spPr>
              <a:xfrm rot="5400000">
                <a:off x="4420081" y="1980720"/>
                <a:ext cx="583814" cy="584775"/>
              </a:xfrm>
              <a:prstGeom prst="rect">
                <a:avLst/>
              </a:prstGeom>
              <a:blipFill rotWithShape="1">
                <a:blip r:embed="rId2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8" name="Rectangle 117"/>
              <p:cNvSpPr/>
              <p:nvPr/>
            </p:nvSpPr>
            <p:spPr>
              <a:xfrm>
                <a:off x="6884716" y="1219201"/>
                <a:ext cx="1531958"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solidFill>
                                <a:srgbClr val="7030A0"/>
                              </a:solidFill>
                              <a:latin typeface="Cambria Math"/>
                            </a:rPr>
                          </m:ctrlPr>
                        </m:sSubPr>
                        <m:e>
                          <m:r>
                            <a:rPr lang="en-US" sz="3200" i="1">
                              <a:solidFill>
                                <a:srgbClr val="7030A0"/>
                              </a:solidFill>
                              <a:latin typeface="Cambria Math"/>
                            </a:rPr>
                            <m:t>𝑐</m:t>
                          </m:r>
                        </m:e>
                        <m:sub>
                          <m:r>
                            <a:rPr lang="en-US" sz="3200" b="0" i="1" smtClean="0">
                              <a:solidFill>
                                <a:srgbClr val="7030A0"/>
                              </a:solidFill>
                              <a:latin typeface="Cambria Math"/>
                            </a:rPr>
                            <m:t>𝑠𝑠</m:t>
                          </m:r>
                        </m:sub>
                      </m:sSub>
                      <m:r>
                        <a:rPr lang="en-US" sz="3200" b="0" i="1" smtClean="0">
                          <a:latin typeface="Cambria Math"/>
                        </a:rPr>
                        <m:t>&gt;0</m:t>
                      </m:r>
                    </m:oMath>
                  </m:oMathPara>
                </a14:m>
                <a:endParaRPr lang="en-GB" sz="3200" dirty="0"/>
              </a:p>
            </p:txBody>
          </p:sp>
        </mc:Choice>
        <mc:Fallback xmlns="">
          <p:sp>
            <p:nvSpPr>
              <p:cNvPr id="118" name="Rectangle 117"/>
              <p:cNvSpPr>
                <a:spLocks noRot="1" noChangeAspect="1" noMove="1" noResize="1" noEditPoints="1" noAdjustHandles="1" noChangeArrowheads="1" noChangeShapeType="1" noTextEdit="1"/>
              </p:cNvSpPr>
              <p:nvPr/>
            </p:nvSpPr>
            <p:spPr>
              <a:xfrm>
                <a:off x="6884716" y="1219201"/>
                <a:ext cx="1531958" cy="584775"/>
              </a:xfrm>
              <a:prstGeom prst="rect">
                <a:avLst/>
              </a:prstGeom>
              <a:blipFill rotWithShape="1">
                <a:blip r:embed="rId24"/>
                <a:stretch>
                  <a:fillRect/>
                </a:stretch>
              </a:blipFill>
            </p:spPr>
            <p:txBody>
              <a:bodyPr/>
              <a:lstStyle/>
              <a:p>
                <a:r>
                  <a:rPr lang="en-GB">
                    <a:noFill/>
                  </a:rPr>
                  <a:t> </a:t>
                </a:r>
              </a:p>
            </p:txBody>
          </p:sp>
        </mc:Fallback>
      </mc:AlternateContent>
      <p:sp>
        <p:nvSpPr>
          <p:cNvPr id="119" name="Rounded Rectangle 118"/>
          <p:cNvSpPr/>
          <p:nvPr/>
        </p:nvSpPr>
        <p:spPr>
          <a:xfrm>
            <a:off x="6629400" y="1219200"/>
            <a:ext cx="2015874" cy="66893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TextBox 119"/>
          <p:cNvSpPr txBox="1"/>
          <p:nvPr/>
        </p:nvSpPr>
        <p:spPr>
          <a:xfrm>
            <a:off x="795630" y="675255"/>
            <a:ext cx="1838965"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General UV</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Tree>
    <p:extLst>
      <p:ext uri="{BB962C8B-B14F-4D97-AF65-F5344CB8AC3E}">
        <p14:creationId xmlns:p14="http://schemas.microsoft.com/office/powerpoint/2010/main" val="3273946447"/>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2050" name="Picture 2" descr="C:\Users\Scott\AppData\Local\Microsoft\Windows\INetCache\IE\1O7AF088\Trivia-Question-Marks-for-Web[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245488"/>
            <a:ext cx="1650112" cy="16501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stick figures emoti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762000" y="2967335"/>
            <a:ext cx="2169184"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Uniqueness?</a:t>
            </a:r>
            <a:endParaRPr lang="en-GB" sz="2400" dirty="0">
              <a:latin typeface="Malgun Gothic" panose="020B0503020000020004" pitchFamily="34" charset="-127"/>
              <a:ea typeface="Malgun Gothic" panose="020B0503020000020004" pitchFamily="34" charset="-127"/>
            </a:endParaRPr>
          </a:p>
        </p:txBody>
      </p:sp>
      <p:pic>
        <p:nvPicPr>
          <p:cNvPr id="3074" name="Picture 2" descr="Image result for uniqueness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8200" y="3048000"/>
            <a:ext cx="3825749" cy="2869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756156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2050" name="Picture 2" descr="C:\Users\Scott\AppData\Local\Microsoft\Windows\INetCache\IE\1O7AF088\Trivia-Question-Marks-for-Web[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245488"/>
            <a:ext cx="1650112" cy="16501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73316" y="3733800"/>
            <a:ext cx="3721916"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New Experimental Tests</a:t>
            </a:r>
            <a:endParaRPr lang="en-GB" sz="2400" dirty="0">
              <a:latin typeface="Malgun Gothic" panose="020B0503020000020004" pitchFamily="34" charset="-127"/>
              <a:ea typeface="Malgun Gothic" panose="020B0503020000020004" pitchFamily="34" charset="-127"/>
            </a:endParaRPr>
          </a:p>
        </p:txBody>
      </p:sp>
      <p:sp>
        <p:nvSpPr>
          <p:cNvPr id="11" name="TextBox 10"/>
          <p:cNvSpPr txBox="1"/>
          <p:nvPr/>
        </p:nvSpPr>
        <p:spPr>
          <a:xfrm>
            <a:off x="762000" y="2967335"/>
            <a:ext cx="2169184"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Uniqueness?</a:t>
            </a:r>
            <a:endParaRPr lang="en-GB" sz="2400" dirty="0">
              <a:latin typeface="Malgun Gothic" panose="020B0503020000020004" pitchFamily="34" charset="-127"/>
              <a:ea typeface="Malgun Gothic" panose="020B0503020000020004" pitchFamily="34" charset="-127"/>
            </a:endParaRPr>
          </a:p>
        </p:txBody>
      </p:sp>
      <p:pic>
        <p:nvPicPr>
          <p:cNvPr id="12" name="Picture 2" descr="Image result for stick figures emoti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601146" y="2895599"/>
            <a:ext cx="3894086" cy="649933"/>
          </a:xfrm>
          <a:prstGeom prst="rect">
            <a:avLst/>
          </a:prstGeom>
          <a:solidFill>
            <a:schemeClr val="bg1">
              <a:alpha val="50196"/>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98" name="Picture 2" descr="Image result for pegs and holes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1767" y="2590735"/>
            <a:ext cx="2808277" cy="3209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106323"/>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2050" name="Picture 2" descr="C:\Users\Scott\AppData\Local\Microsoft\Windows\INetCache\IE\1O7AF088\Trivia-Question-Marks-for-Web[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245488"/>
            <a:ext cx="1650112" cy="16501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73316" y="3733800"/>
            <a:ext cx="3721916"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New Experimental Tests</a:t>
            </a:r>
            <a:endParaRPr lang="en-GB" sz="2400" dirty="0">
              <a:latin typeface="Malgun Gothic" panose="020B0503020000020004" pitchFamily="34" charset="-127"/>
              <a:ea typeface="Malgun Gothic" panose="020B0503020000020004" pitchFamily="34" charset="-127"/>
            </a:endParaRPr>
          </a:p>
        </p:txBody>
      </p:sp>
      <p:sp>
        <p:nvSpPr>
          <p:cNvPr id="9" name="TextBox 8"/>
          <p:cNvSpPr txBox="1"/>
          <p:nvPr/>
        </p:nvSpPr>
        <p:spPr>
          <a:xfrm>
            <a:off x="762000" y="4444664"/>
            <a:ext cx="3686074"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Naturalness Arguments</a:t>
            </a:r>
            <a:endParaRPr lang="en-GB" sz="2400" dirty="0">
              <a:latin typeface="Malgun Gothic" panose="020B0503020000020004" pitchFamily="34" charset="-127"/>
              <a:ea typeface="Malgun Gothic" panose="020B0503020000020004" pitchFamily="34" charset="-127"/>
            </a:endParaRPr>
          </a:p>
        </p:txBody>
      </p:sp>
      <p:sp>
        <p:nvSpPr>
          <p:cNvPr id="11" name="TextBox 10"/>
          <p:cNvSpPr txBox="1"/>
          <p:nvPr/>
        </p:nvSpPr>
        <p:spPr>
          <a:xfrm>
            <a:off x="762000" y="2967335"/>
            <a:ext cx="2169184"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Uniqueness?</a:t>
            </a:r>
            <a:endParaRPr lang="en-GB" sz="2400" dirty="0">
              <a:latin typeface="Malgun Gothic" panose="020B0503020000020004" pitchFamily="34" charset="-127"/>
              <a:ea typeface="Malgun Gothic" panose="020B0503020000020004" pitchFamily="34" charset="-127"/>
            </a:endParaRPr>
          </a:p>
        </p:txBody>
      </p:sp>
      <p:pic>
        <p:nvPicPr>
          <p:cNvPr id="12" name="Picture 2" descr="Image result for stick figures emoti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Image result for flanim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58400" y="-213828"/>
            <a:ext cx="4724400" cy="621885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flanimal"/>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5599" b="68099" l="9961" r="40137">
                        <a14:foregroundMark x1="21191" y1="34896" x2="23047" y2="22396"/>
                      </a14:backgroundRemoval>
                    </a14:imgEffect>
                  </a14:imgLayer>
                </a14:imgProps>
              </a:ext>
              <a:ext uri="{28A0092B-C50C-407E-A947-70E740481C1C}">
                <a14:useLocalDpi xmlns:a14="http://schemas.microsoft.com/office/drawing/2010/main" val="0"/>
              </a:ext>
            </a:extLst>
          </a:blip>
          <a:srcRect/>
          <a:stretch>
            <a:fillRect/>
          </a:stretch>
        </p:blipFill>
        <p:spPr bwMode="auto">
          <a:xfrm>
            <a:off x="-3352800" y="1217402"/>
            <a:ext cx="7279616" cy="545971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flanimal"/>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84727" y="2385386"/>
            <a:ext cx="3520631" cy="35793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01146" y="2895599"/>
            <a:ext cx="3894086" cy="1299866"/>
          </a:xfrm>
          <a:prstGeom prst="rect">
            <a:avLst/>
          </a:prstGeom>
          <a:solidFill>
            <a:schemeClr val="bg1">
              <a:alpha val="50196"/>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15193516"/>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a:spLocks noGrp="1"/>
          </p:cNvSpPr>
          <p:nvPr>
            <p:ph type="body" sz="quarter" idx="10"/>
          </p:nvPr>
        </p:nvSpPr>
        <p:spPr>
          <a:xfrm>
            <a:off x="4959992" y="6315699"/>
            <a:ext cx="3367644" cy="381000"/>
          </a:xfrm>
        </p:spPr>
        <p:txBody>
          <a:bodyPr>
            <a:normAutofit lnSpcReduction="10000"/>
          </a:bodyPr>
          <a:lstStyle/>
          <a:p>
            <a:r>
              <a:rPr lang="en-US" dirty="0" smtClean="0"/>
              <a:t>Dark Energy</a:t>
            </a:r>
            <a:endParaRPr lang="en-GB" dirty="0"/>
          </a:p>
        </p:txBody>
      </p:sp>
      <p:sp>
        <p:nvSpPr>
          <p:cNvPr id="31" name="TextBox 30"/>
          <p:cNvSpPr txBox="1"/>
          <p:nvPr/>
        </p:nvSpPr>
        <p:spPr>
          <a:xfrm>
            <a:off x="795630" y="675255"/>
            <a:ext cx="3422988" cy="477054"/>
          </a:xfrm>
          <a:prstGeom prst="rect">
            <a:avLst/>
          </a:prstGeom>
          <a:noFill/>
        </p:spPr>
        <p:txBody>
          <a:bodyPr wrap="none" rtlCol="0">
            <a:spAutoFit/>
          </a:bodyPr>
          <a:lstStyle/>
          <a:p>
            <a:r>
              <a:rPr lang="en-US" sz="2500" dirty="0" smtClean="0">
                <a:solidFill>
                  <a:schemeClr val="tx1">
                    <a:lumMod val="75000"/>
                    <a:lumOff val="25000"/>
                  </a:schemeClr>
                </a:solidFill>
                <a:latin typeface="Malgun Gothic" panose="020B0503020000020004" pitchFamily="34" charset="-127"/>
                <a:ea typeface="Malgun Gothic" panose="020B0503020000020004" pitchFamily="34" charset="-127"/>
              </a:rPr>
              <a:t>Scalar-Tensor Theories</a:t>
            </a:r>
            <a:endParaRPr lang="en-GB" sz="2500" dirty="0">
              <a:solidFill>
                <a:schemeClr val="tx1">
                  <a:lumMod val="75000"/>
                  <a:lumOff val="25000"/>
                </a:schemeClr>
              </a:solidFill>
              <a:latin typeface="Malgun Gothic" panose="020B0503020000020004" pitchFamily="34" charset="-127"/>
              <a:ea typeface="Malgun Gothic" panose="020B0503020000020004" pitchFamily="34" charset="-127"/>
            </a:endParaRPr>
          </a:p>
        </p:txBody>
      </p:sp>
      <p:sp>
        <p:nvSpPr>
          <p:cNvPr id="4" name="Rectangle 3"/>
          <p:cNvSpPr/>
          <p:nvPr/>
        </p:nvSpPr>
        <p:spPr>
          <a:xfrm>
            <a:off x="4350638" y="6324600"/>
            <a:ext cx="1516762" cy="369332"/>
          </a:xfrm>
          <a:prstGeom prst="rect">
            <a:avLst/>
          </a:prstGeom>
        </p:spPr>
        <p:txBody>
          <a:bodyPr wrap="none">
            <a:spAutoFit/>
          </a:bodyPr>
          <a:lstStyle/>
          <a:p>
            <a:r>
              <a:rPr lang="en-US" dirty="0" smtClean="0">
                <a:solidFill>
                  <a:schemeClr val="bg1">
                    <a:lumMod val="50000"/>
                  </a:schemeClr>
                </a:solidFill>
                <a:latin typeface="Malgun Gothic" panose="020B0503020000020004" pitchFamily="34" charset="-127"/>
                <a:ea typeface="Malgun Gothic" panose="020B0503020000020004" pitchFamily="34" charset="-127"/>
              </a:rPr>
              <a:t>[1904.05874]</a:t>
            </a:r>
            <a:endParaRPr lang="en-GB" dirty="0">
              <a:solidFill>
                <a:schemeClr val="bg1">
                  <a:lumMod val="50000"/>
                </a:schemeClr>
              </a:solidFill>
            </a:endParaRPr>
          </a:p>
        </p:txBody>
      </p:sp>
      <mc:AlternateContent xmlns:mc="http://schemas.openxmlformats.org/markup-compatibility/2006" xmlns:a14="http://schemas.microsoft.com/office/drawing/2010/main">
        <mc:Choice Requires="a14">
          <p:sp>
            <p:nvSpPr>
              <p:cNvPr id="5" name="TextBox 4"/>
              <p:cNvSpPr txBox="1"/>
              <p:nvPr/>
            </p:nvSpPr>
            <p:spPr>
              <a:xfrm>
                <a:off x="601146" y="1651313"/>
                <a:ext cx="4610621" cy="58477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200" i="1" smtClean="0">
                          <a:latin typeface="Cambria Math"/>
                          <a:ea typeface="Cambria Math"/>
                        </a:rPr>
                        <m:t>ℒ</m:t>
                      </m:r>
                      <m:r>
                        <a:rPr lang="en-US" sz="3200" b="0" i="1" smtClean="0">
                          <a:latin typeface="Cambria Math"/>
                          <a:ea typeface="Cambria Math"/>
                        </a:rPr>
                        <m:t>=</m:t>
                      </m:r>
                      <m:sSub>
                        <m:sSubPr>
                          <m:ctrlPr>
                            <a:rPr lang="en-US" sz="3200" b="0" i="1" smtClean="0">
                              <a:latin typeface="Cambria Math"/>
                              <a:ea typeface="Cambria Math"/>
                            </a:rPr>
                          </m:ctrlPr>
                        </m:sSubPr>
                        <m:e>
                          <m:r>
                            <a:rPr lang="en-US" sz="3200" b="0" i="1" smtClean="0">
                              <a:latin typeface="Cambria Math"/>
                              <a:ea typeface="Cambria Math"/>
                            </a:rPr>
                            <m:t>ℒ</m:t>
                          </m:r>
                        </m:e>
                        <m:sub>
                          <m:r>
                            <a:rPr lang="en-US" sz="3200" b="0" i="1" smtClean="0">
                              <a:latin typeface="Cambria Math"/>
                              <a:ea typeface="Cambria Math"/>
                            </a:rPr>
                            <m:t>𝐺𝑅</m:t>
                          </m:r>
                        </m:sub>
                      </m:sSub>
                      <m:r>
                        <a:rPr lang="en-US" sz="3200" b="0" i="1" smtClean="0">
                          <a:latin typeface="Cambria Math"/>
                          <a:ea typeface="Cambria Math"/>
                        </a:rPr>
                        <m:t>+</m:t>
                      </m:r>
                      <m:sSub>
                        <m:sSubPr>
                          <m:ctrlPr>
                            <a:rPr lang="en-US" sz="3200" b="0" i="1" smtClean="0">
                              <a:solidFill>
                                <a:schemeClr val="bg1"/>
                              </a:solidFill>
                              <a:latin typeface="Cambria Math"/>
                              <a:ea typeface="Cambria Math"/>
                            </a:rPr>
                          </m:ctrlPr>
                        </m:sSubPr>
                        <m:e>
                          <m:r>
                            <a:rPr lang="en-US" sz="3200" b="0" i="1" smtClean="0">
                              <a:solidFill>
                                <a:schemeClr val="bg1"/>
                              </a:solidFill>
                              <a:latin typeface="Cambria Math"/>
                              <a:ea typeface="Cambria Math"/>
                            </a:rPr>
                            <m:t>ℒ</m:t>
                          </m:r>
                        </m:e>
                        <m:sub>
                          <m:r>
                            <m:rPr>
                              <m:sty m:val="p"/>
                            </m:rPr>
                            <a:rPr lang="en-US" sz="3200" b="0" i="0" smtClean="0">
                              <a:solidFill>
                                <a:schemeClr val="bg1"/>
                              </a:solidFill>
                              <a:latin typeface="Cambria Math"/>
                              <a:ea typeface="Cambria Math"/>
                            </a:rPr>
                            <m:t>Scalar</m:t>
                          </m:r>
                          <m:r>
                            <a:rPr lang="en-US" sz="3200" b="0" i="1" smtClean="0">
                              <a:solidFill>
                                <a:schemeClr val="bg1"/>
                              </a:solidFill>
                              <a:latin typeface="Cambria Math"/>
                              <a:ea typeface="Cambria Math"/>
                            </a:rPr>
                            <m:t>−</m:t>
                          </m:r>
                          <m:r>
                            <m:rPr>
                              <m:sty m:val="p"/>
                            </m:rPr>
                            <a:rPr lang="en-US" sz="3200" b="0" i="0" smtClean="0">
                              <a:solidFill>
                                <a:schemeClr val="bg1"/>
                              </a:solidFill>
                              <a:latin typeface="Cambria Math"/>
                              <a:ea typeface="Cambria Math"/>
                            </a:rPr>
                            <m:t>Tensor</m:t>
                          </m:r>
                        </m:sub>
                      </m:sSub>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01146" y="1651313"/>
                <a:ext cx="4610621" cy="584775"/>
              </a:xfrm>
              <a:prstGeom prst="rect">
                <a:avLst/>
              </a:prstGeom>
              <a:blipFill rotWithShape="1">
                <a:blip r:embed="rId2"/>
                <a:stretch>
                  <a:fillRect/>
                </a:stretch>
              </a:blipFill>
            </p:spPr>
            <p:txBody>
              <a:bodyPr/>
              <a:lstStyle/>
              <a:p>
                <a:r>
                  <a:rPr lang="en-GB">
                    <a:noFill/>
                  </a:rPr>
                  <a:t> </a:t>
                </a:r>
              </a:p>
            </p:txBody>
          </p:sp>
        </mc:Fallback>
      </mc:AlternateContent>
      <p:pic>
        <p:nvPicPr>
          <p:cNvPr id="2050" name="Picture 2" descr="C:\Users\Scott\AppData\Local\Microsoft\Windows\INetCache\IE\1O7AF088\Trivia-Question-Marks-for-Web[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245488"/>
            <a:ext cx="1650112" cy="16501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73316" y="3733800"/>
            <a:ext cx="3721916"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New Experimental Tests</a:t>
            </a:r>
            <a:endParaRPr lang="en-GB" sz="2400" dirty="0">
              <a:latin typeface="Malgun Gothic" panose="020B0503020000020004" pitchFamily="34" charset="-127"/>
              <a:ea typeface="Malgun Gothic" panose="020B0503020000020004" pitchFamily="34" charset="-127"/>
            </a:endParaRPr>
          </a:p>
        </p:txBody>
      </p:sp>
      <p:sp>
        <p:nvSpPr>
          <p:cNvPr id="9" name="TextBox 8"/>
          <p:cNvSpPr txBox="1"/>
          <p:nvPr/>
        </p:nvSpPr>
        <p:spPr>
          <a:xfrm>
            <a:off x="762000" y="4444664"/>
            <a:ext cx="3686074"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Naturalness Arguments</a:t>
            </a:r>
            <a:endParaRPr lang="en-GB" sz="2400" dirty="0">
              <a:latin typeface="Malgun Gothic" panose="020B0503020000020004" pitchFamily="34" charset="-127"/>
              <a:ea typeface="Malgun Gothic" panose="020B0503020000020004" pitchFamily="34" charset="-127"/>
            </a:endParaRPr>
          </a:p>
        </p:txBody>
      </p:sp>
      <p:sp>
        <p:nvSpPr>
          <p:cNvPr id="10" name="TextBox 9"/>
          <p:cNvSpPr txBox="1"/>
          <p:nvPr/>
        </p:nvSpPr>
        <p:spPr>
          <a:xfrm>
            <a:off x="762000" y="5206664"/>
            <a:ext cx="3916970"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Possible UV Completions</a:t>
            </a:r>
            <a:endParaRPr lang="en-GB" sz="2400" dirty="0">
              <a:latin typeface="Malgun Gothic" panose="020B0503020000020004" pitchFamily="34" charset="-127"/>
              <a:ea typeface="Malgun Gothic" panose="020B0503020000020004" pitchFamily="34" charset="-127"/>
            </a:endParaRPr>
          </a:p>
        </p:txBody>
      </p:sp>
      <p:sp>
        <p:nvSpPr>
          <p:cNvPr id="11" name="TextBox 10"/>
          <p:cNvSpPr txBox="1"/>
          <p:nvPr/>
        </p:nvSpPr>
        <p:spPr>
          <a:xfrm>
            <a:off x="762000" y="2967335"/>
            <a:ext cx="2169184" cy="461665"/>
          </a:xfrm>
          <a:prstGeom prst="rect">
            <a:avLst/>
          </a:prstGeom>
          <a:noFill/>
        </p:spPr>
        <p:txBody>
          <a:bodyPr wrap="none" rtlCol="0">
            <a:spAutoFit/>
          </a:bodyPr>
          <a:lstStyle/>
          <a:p>
            <a:r>
              <a:rPr lang="en-US" sz="2400" dirty="0" smtClean="0">
                <a:latin typeface="Malgun Gothic" panose="020B0503020000020004" pitchFamily="34" charset="-127"/>
                <a:ea typeface="Malgun Gothic" panose="020B0503020000020004" pitchFamily="34" charset="-127"/>
              </a:rPr>
              <a:t>- Uniqueness?</a:t>
            </a:r>
            <a:endParaRPr lang="en-GB" sz="2400" dirty="0">
              <a:latin typeface="Malgun Gothic" panose="020B0503020000020004" pitchFamily="34" charset="-127"/>
              <a:ea typeface="Malgun Gothic" panose="020B0503020000020004" pitchFamily="34" charset="-127"/>
            </a:endParaRPr>
          </a:p>
        </p:txBody>
      </p:sp>
      <p:sp>
        <p:nvSpPr>
          <p:cNvPr id="12" name="Rectangle 11"/>
          <p:cNvSpPr/>
          <p:nvPr/>
        </p:nvSpPr>
        <p:spPr>
          <a:xfrm>
            <a:off x="601146" y="2895599"/>
            <a:ext cx="3894086" cy="2010730"/>
          </a:xfrm>
          <a:prstGeom prst="rect">
            <a:avLst/>
          </a:prstGeom>
          <a:solidFill>
            <a:schemeClr val="bg1">
              <a:alpha val="50196"/>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2" descr="Image result for stick figures emoti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7368" t="23771" r="30790" b="56623"/>
          <a:stretch/>
        </p:blipFill>
        <p:spPr bwMode="auto">
          <a:xfrm>
            <a:off x="7119819" y="1600200"/>
            <a:ext cx="412858" cy="73396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colourful puzzle missing piece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98020" y="3198167"/>
            <a:ext cx="3951149" cy="2399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7846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11348</TotalTime>
  <Words>6869</Words>
  <Application>Microsoft Office PowerPoint</Application>
  <PresentationFormat>On-screen Show (4:3)</PresentationFormat>
  <Paragraphs>1431</Paragraphs>
  <Slides>99</Slides>
  <Notes>45</Notes>
  <HiddenSlides>0</HiddenSlides>
  <MMClips>0</MMClips>
  <ScaleCrop>false</ScaleCrop>
  <HeadingPairs>
    <vt:vector size="4" baseType="variant">
      <vt:variant>
        <vt:lpstr>Theme</vt:lpstr>
      </vt:variant>
      <vt:variant>
        <vt:i4>1</vt:i4>
      </vt:variant>
      <vt:variant>
        <vt:lpstr>Slide Titles</vt:lpstr>
      </vt:variant>
      <vt:variant>
        <vt:i4>99</vt:i4>
      </vt:variant>
    </vt:vector>
  </HeadingPairs>
  <TitlesOfParts>
    <vt:vector size="10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Melville</dc:creator>
  <cp:lastModifiedBy>Scott</cp:lastModifiedBy>
  <cp:revision>649</cp:revision>
  <cp:lastPrinted>2018-07-19T06:17:43Z</cp:lastPrinted>
  <dcterms:created xsi:type="dcterms:W3CDTF">2006-08-16T00:00:00Z</dcterms:created>
  <dcterms:modified xsi:type="dcterms:W3CDTF">2019-07-01T11:31:24Z</dcterms:modified>
</cp:coreProperties>
</file>