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  <p:sldMasterId id="2147483692" r:id="rId2"/>
  </p:sldMasterIdLst>
  <p:sldIdLst>
    <p:sldId id="290" r:id="rId3"/>
    <p:sldId id="262" r:id="rId4"/>
    <p:sldId id="291" r:id="rId5"/>
    <p:sldId id="297" r:id="rId6"/>
    <p:sldId id="306" r:id="rId7"/>
    <p:sldId id="292" r:id="rId8"/>
    <p:sldId id="300" r:id="rId9"/>
    <p:sldId id="303" r:id="rId10"/>
    <p:sldId id="307" r:id="rId11"/>
    <p:sldId id="301" r:id="rId12"/>
    <p:sldId id="305" r:id="rId13"/>
    <p:sldId id="304" r:id="rId14"/>
    <p:sldId id="308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aria Mylova" initials="MM" lastIdx="2" clrIdx="0">
    <p:extLst>
      <p:ext uri="{19B8F6BF-5375-455C-9EA6-DF929625EA0E}">
        <p15:presenceInfo xmlns:p15="http://schemas.microsoft.com/office/powerpoint/2012/main" userId="24f90afb823c9d7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9198C"/>
    <a:srgbClr val="0000CC"/>
    <a:srgbClr val="1F2C7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2890" autoAdjust="0"/>
  </p:normalViewPr>
  <p:slideViewPr>
    <p:cSldViewPr snapToGrid="0">
      <p:cViewPr varScale="1">
        <p:scale>
          <a:sx n="86" d="100"/>
          <a:sy n="86" d="100"/>
        </p:scale>
        <p:origin x="56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42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commentAuthors" Target="commentAuthors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982453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712082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14648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734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6367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3981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6/30/2019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99572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7983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4396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23486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133819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5282377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93352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860800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9254043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0878979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5200695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C4C484B8-20DC-424D-909B-F293F54CA591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E7B3DB63-4394-4FF6-AA33-CA7EE7B0DB5C}" type="slidenum">
              <a:rPr lang="en-GB" smtClean="0"/>
              <a:t>‹#›</a:t>
            </a:fld>
            <a:endParaRPr lang="en-GB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394857" y="323397"/>
            <a:ext cx="9289143" cy="650875"/>
          </a:xfr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94965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Placeholder 1"/>
          <p:cNvSpPr>
            <a:spLocks noGrp="1"/>
          </p:cNvSpPr>
          <p:nvPr>
            <p:ph type="title"/>
          </p:nvPr>
        </p:nvSpPr>
        <p:spPr>
          <a:xfrm>
            <a:off x="2394857" y="323397"/>
            <a:ext cx="9289143" cy="65087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029861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41354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BC34911-3CE6-4F6F-A7A1-8427537B79C2}"/>
              </a:ext>
            </a:extLst>
          </p:cNvPr>
          <p:cNvSpPr/>
          <p:nvPr userDrawn="1"/>
        </p:nvSpPr>
        <p:spPr bwMode="auto">
          <a:xfrm>
            <a:off x="1" y="1"/>
            <a:ext cx="12191998" cy="1189632"/>
          </a:xfrm>
          <a:prstGeom prst="rect">
            <a:avLst/>
          </a:prstGeom>
          <a:solidFill>
            <a:schemeClr val="tx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3762375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26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14561C-5638-451A-AAF3-75F79D3A58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4D71E0-53EA-4DB3-B72B-CA49286FD8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82FE9B2-8547-49BA-9C10-2ADE5DF18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B2980E0C-D726-405D-A151-E30BE2A8B9CF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2" y="136525"/>
            <a:ext cx="1362075" cy="933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887065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22954A-C848-4B88-B835-A49833E202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3B51A7-8EAA-4E77-ABAB-71A8D48CF49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95AAF8-7556-4797-91F4-008938CFFBE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58ED4E3-2059-4B2C-8348-6A586B62B2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24C590-0787-468E-8561-E2FDCFA1E9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9822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0CC128-FCD5-4291-B786-746C2B2F79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A2AB54-4FE5-48AF-BB66-C24A329A5C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E75C15-F746-4C69-A9A3-59873B224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1076A4-2823-4B6C-BFCF-5E6E60BDEC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053261A-DD7C-4834-8603-5F52467665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26467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00DE02-0013-4BF5-99CD-606223CE9B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C7DD02-ADEC-4BB4-AED0-C7B2E24FD92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C3E6D12-04B7-4F31-ACD3-90EE59C5BBB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A763B45-C086-45EE-8FBC-80D68ECABD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130867-9B07-4117-A4F2-5751B69FF8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84975C2-14D9-473C-A9D0-D258D4D7D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7425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A8EF35-3485-4C60-8E91-5C4FC6CCED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5F811A-5687-44E4-9820-24D4D460E3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4036448-B9FE-4B22-94A9-5C707FCEF5A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49538CE3-1291-47FE-902F-3A3A440B30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E6FB46D-0A03-4A5D-A394-20349E71319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F72003-3298-4358-A638-88533580D4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0B7DDBA-03C5-449C-8481-E0B4A4D623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C6221B-05E4-4D24-B05A-94D6918D0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00781719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D933A7-A280-4C6B-9605-7F1701571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5D12DC-CCC3-48F3-9996-E5A91D955E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506CFB8-53FB-45DF-9202-644F6EE729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D5BD5C2-FB70-466D-B83E-37126F9253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51997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FCAA0F0-A6B0-49DB-9622-504A926350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8F88298-DE09-41C4-B1D3-90A590DE64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8574A20-F1F3-4975-9C6F-F5ECD22C02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21876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94CA8B-DAE1-4127-A11B-694140E65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1B3A58-A79B-4E2A-944F-8A7EBE4478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678032-6B6F-4184-8A2E-45DA7BFAB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A004A6-3716-476B-BE5B-BD5B70C240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4279D2-60A9-43CF-93C0-2809B63D84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5B62775-9436-45D6-9FE8-81162104F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761584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4D0945-AD64-4826-BB93-14D39AE5D4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6DA2874-15C1-4D80-99E3-356744012B9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3A8FF23-B788-47EB-81EA-0DAF9DB352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CF8EFF-D251-43CB-8B19-7E5960A207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9D18BB9-ED79-4B8D-9601-28DF5E6C0F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48DC42-5224-4234-82A8-C40080C525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977509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2419B5-9E62-4BA7-B4B1-7213557A30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E5E661-DB28-4943-B2DB-F4E1F39D64B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179B51-B62C-4041-B407-197BA8AD69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3D0D00-35F2-4915-A42E-D1E405E16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AE5D78-8667-485F-BA21-964E374BEC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764035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CFBEFF0-5ED7-45B3-AABE-BE1A60687F3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1A8C011-F76F-4FA0-A8BB-A709ADE65D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FE4386-CB93-48A9-8BA3-94214D7EA3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BE45A64-AC60-4C48-9161-E6D3BD2422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2CD6AF-9112-4D34-9142-6807B274B5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44731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heme" Target="../theme/theme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8.xml"/><Relationship Id="rId3" Type="http://schemas.openxmlformats.org/officeDocument/2006/relationships/slideLayout" Target="../slideLayouts/slideLayout23.xml"/><Relationship Id="rId7" Type="http://schemas.openxmlformats.org/officeDocument/2006/relationships/slideLayout" Target="../slideLayouts/slideLayout27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22.xml"/><Relationship Id="rId1" Type="http://schemas.openxmlformats.org/officeDocument/2006/relationships/slideLayout" Target="../slideLayouts/slideLayout21.xml"/><Relationship Id="rId6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5.xml"/><Relationship Id="rId10" Type="http://schemas.openxmlformats.org/officeDocument/2006/relationships/slideLayout" Target="../slideLayouts/slideLayout30.xml"/><Relationship Id="rId4" Type="http://schemas.openxmlformats.org/officeDocument/2006/relationships/slideLayout" Target="../slideLayouts/slideLayout24.xml"/><Relationship Id="rId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2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smtClean="0"/>
              <a:pPr/>
              <a:t>6/30/2019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Flowchart: Process 7">
            <a:extLst>
              <a:ext uri="{FF2B5EF4-FFF2-40B4-BE49-F238E27FC236}">
                <a16:creationId xmlns:a16="http://schemas.microsoft.com/office/drawing/2014/main" id="{42EE50B4-19D3-4C55-AD7A-D280895D98F8}"/>
              </a:ext>
            </a:extLst>
          </p:cNvPr>
          <p:cNvSpPr/>
          <p:nvPr userDrawn="1"/>
        </p:nvSpPr>
        <p:spPr>
          <a:xfrm>
            <a:off x="1" y="1"/>
            <a:ext cx="217713" cy="6857999"/>
          </a:xfrm>
          <a:prstGeom prst="flowChartProcess">
            <a:avLst/>
          </a:prstGeom>
          <a:solidFill>
            <a:srgbClr val="1F2C7B"/>
          </a:solidFill>
          <a:effectLst>
            <a:innerShdw blurRad="63500" dist="508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095CD5-6BE3-4722-B120-5C2FB199F525}"/>
              </a:ext>
            </a:extLst>
          </p:cNvPr>
          <p:cNvPicPr>
            <a:picLocks noChangeAspect="1"/>
          </p:cNvPicPr>
          <p:nvPr userDrawn="1"/>
        </p:nvPicPr>
        <p:blipFill>
          <a:blip r:embed="rId2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45" y="112932"/>
            <a:ext cx="1566900" cy="1071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04521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  <p:sldLayoutId id="2147483691" r:id="rId18"/>
    <p:sldLayoutId id="2147483649" r:id="rId19"/>
    <p:sldLayoutId id="2147483650" r:id="rId20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0E9FFB-75ED-43BD-B4D1-71EE626514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B7A220A-D1BA-435F-8EBF-9A16EC52A9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83F816-F347-4C5A-AF3F-7B9A9DD45DA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4C0ABE-0E78-4F6F-8B86-42BCF3BFCB96}" type="datetimeFigureOut">
              <a:rPr lang="en-GB" smtClean="0"/>
              <a:t>30/06/2019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5D1FC-CE82-43DB-A330-D3B856899DE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235696-D15A-4761-82E7-818DF28C774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B5E1B3-A2F6-4B2F-821C-AE21D71FD5C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6929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tags" Target="../tags/tag3.xml"/><Relationship Id="rId7" Type="http://schemas.openxmlformats.org/officeDocument/2006/relationships/image" Target="../media/image10.pn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11.xml"/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3" Type="http://schemas.openxmlformats.org/officeDocument/2006/relationships/tags" Target="../tags/tag6.xml"/><Relationship Id="rId21" Type="http://schemas.openxmlformats.org/officeDocument/2006/relationships/image" Target="../media/image21.png"/><Relationship Id="rId7" Type="http://schemas.openxmlformats.org/officeDocument/2006/relationships/tags" Target="../tags/tag10.xml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" Type="http://schemas.openxmlformats.org/officeDocument/2006/relationships/tags" Target="../tags/tag5.xml"/><Relationship Id="rId16" Type="http://schemas.openxmlformats.org/officeDocument/2006/relationships/image" Target="../media/image16.png"/><Relationship Id="rId20" Type="http://schemas.openxmlformats.org/officeDocument/2006/relationships/image" Target="../media/image20.png"/><Relationship Id="rId1" Type="http://schemas.openxmlformats.org/officeDocument/2006/relationships/tags" Target="../tags/tag4.xml"/><Relationship Id="rId6" Type="http://schemas.openxmlformats.org/officeDocument/2006/relationships/tags" Target="../tags/tag9.xml"/><Relationship Id="rId11" Type="http://schemas.openxmlformats.org/officeDocument/2006/relationships/slideLayout" Target="../slideLayouts/slideLayout18.xml"/><Relationship Id="rId5" Type="http://schemas.openxmlformats.org/officeDocument/2006/relationships/tags" Target="../tags/tag8.xml"/><Relationship Id="rId15" Type="http://schemas.openxmlformats.org/officeDocument/2006/relationships/image" Target="../media/image15.png"/><Relationship Id="rId10" Type="http://schemas.openxmlformats.org/officeDocument/2006/relationships/tags" Target="../tags/tag13.xml"/><Relationship Id="rId19" Type="http://schemas.openxmlformats.org/officeDocument/2006/relationships/image" Target="../media/image19.png"/><Relationship Id="rId4" Type="http://schemas.openxmlformats.org/officeDocument/2006/relationships/tags" Target="../tags/tag7.xml"/><Relationship Id="rId9" Type="http://schemas.openxmlformats.org/officeDocument/2006/relationships/tags" Target="../tags/tag12.xml"/><Relationship Id="rId14" Type="http://schemas.openxmlformats.org/officeDocument/2006/relationships/image" Target="../media/image14.png"/><Relationship Id="rId22" Type="http://schemas.openxmlformats.org/officeDocument/2006/relationships/image" Target="../media/image22.jp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tags" Target="../tags/tag16.xml"/><Relationship Id="rId7" Type="http://schemas.openxmlformats.org/officeDocument/2006/relationships/image" Target="../media/image23.png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27.png"/><Relationship Id="rId5" Type="http://schemas.openxmlformats.org/officeDocument/2006/relationships/tags" Target="../tags/tag18.xml"/><Relationship Id="rId10" Type="http://schemas.openxmlformats.org/officeDocument/2006/relationships/image" Target="../media/image26.png"/><Relationship Id="rId4" Type="http://schemas.openxmlformats.org/officeDocument/2006/relationships/tags" Target="../tags/tag17.xml"/><Relationship Id="rId9" Type="http://schemas.openxmlformats.org/officeDocument/2006/relationships/image" Target="../media/image25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13" Type="http://schemas.openxmlformats.org/officeDocument/2006/relationships/image" Target="../media/image32.png"/><Relationship Id="rId3" Type="http://schemas.openxmlformats.org/officeDocument/2006/relationships/tags" Target="../tags/tag21.xml"/><Relationship Id="rId7" Type="http://schemas.openxmlformats.org/officeDocument/2006/relationships/tags" Target="../tags/tag25.xml"/><Relationship Id="rId12" Type="http://schemas.openxmlformats.org/officeDocument/2006/relationships/image" Target="../media/image31.png"/><Relationship Id="rId2" Type="http://schemas.openxmlformats.org/officeDocument/2006/relationships/tags" Target="../tags/tag20.xml"/><Relationship Id="rId1" Type="http://schemas.openxmlformats.org/officeDocument/2006/relationships/tags" Target="../tags/tag19.xml"/><Relationship Id="rId6" Type="http://schemas.openxmlformats.org/officeDocument/2006/relationships/tags" Target="../tags/tag24.xml"/><Relationship Id="rId11" Type="http://schemas.openxmlformats.org/officeDocument/2006/relationships/image" Target="../media/image30.png"/><Relationship Id="rId5" Type="http://schemas.openxmlformats.org/officeDocument/2006/relationships/tags" Target="../tags/tag23.xml"/><Relationship Id="rId15" Type="http://schemas.openxmlformats.org/officeDocument/2006/relationships/image" Target="../media/image34.png"/><Relationship Id="rId10" Type="http://schemas.openxmlformats.org/officeDocument/2006/relationships/image" Target="../media/image29.png"/><Relationship Id="rId4" Type="http://schemas.openxmlformats.org/officeDocument/2006/relationships/tags" Target="../tags/tag22.xml"/><Relationship Id="rId9" Type="http://schemas.openxmlformats.org/officeDocument/2006/relationships/image" Target="../media/image28.png"/><Relationship Id="rId14" Type="http://schemas.openxmlformats.org/officeDocument/2006/relationships/image" Target="../media/image3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tags" Target="../tags/tag28.xml"/><Relationship Id="rId7" Type="http://schemas.openxmlformats.org/officeDocument/2006/relationships/image" Target="../media/image37.png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tags" Target="../tags/tag31.xml"/><Relationship Id="rId7" Type="http://schemas.openxmlformats.org/officeDocument/2006/relationships/image" Target="../media/image38.png"/><Relationship Id="rId2" Type="http://schemas.openxmlformats.org/officeDocument/2006/relationships/tags" Target="../tags/tag30.xml"/><Relationship Id="rId1" Type="http://schemas.openxmlformats.org/officeDocument/2006/relationships/tags" Target="../tags/tag29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42.png"/><Relationship Id="rId5" Type="http://schemas.openxmlformats.org/officeDocument/2006/relationships/tags" Target="../tags/tag33.xml"/><Relationship Id="rId10" Type="http://schemas.openxmlformats.org/officeDocument/2006/relationships/image" Target="../media/image41.png"/><Relationship Id="rId4" Type="http://schemas.openxmlformats.org/officeDocument/2006/relationships/tags" Target="../tags/tag32.xml"/><Relationship Id="rId9" Type="http://schemas.openxmlformats.org/officeDocument/2006/relationships/image" Target="../media/image4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tags" Target="../tags/tag36.xml"/><Relationship Id="rId7" Type="http://schemas.openxmlformats.org/officeDocument/2006/relationships/image" Target="../media/image43.png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slideLayout" Target="../slideLayouts/slideLayout18.xml"/><Relationship Id="rId11" Type="http://schemas.openxmlformats.org/officeDocument/2006/relationships/image" Target="../media/image47.png"/><Relationship Id="rId5" Type="http://schemas.openxmlformats.org/officeDocument/2006/relationships/tags" Target="../tags/tag38.xml"/><Relationship Id="rId10" Type="http://schemas.openxmlformats.org/officeDocument/2006/relationships/image" Target="../media/image46.png"/><Relationship Id="rId4" Type="http://schemas.openxmlformats.org/officeDocument/2006/relationships/tags" Target="../tags/tag37.xml"/><Relationship Id="rId9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tags" Target="../tags/tag41.xml"/><Relationship Id="rId7" Type="http://schemas.openxmlformats.org/officeDocument/2006/relationships/image" Target="../media/image49.png"/><Relationship Id="rId2" Type="http://schemas.openxmlformats.org/officeDocument/2006/relationships/tags" Target="../tags/tag40.xml"/><Relationship Id="rId1" Type="http://schemas.openxmlformats.org/officeDocument/2006/relationships/tags" Target="../tags/tag39.xml"/><Relationship Id="rId6" Type="http://schemas.openxmlformats.org/officeDocument/2006/relationships/image" Target="../media/image48.png"/><Relationship Id="rId5" Type="http://schemas.openxmlformats.org/officeDocument/2006/relationships/slideLayout" Target="../slideLayouts/slideLayout18.xml"/><Relationship Id="rId4" Type="http://schemas.openxmlformats.org/officeDocument/2006/relationships/tags" Target="../tags/tag42.xml"/><Relationship Id="rId9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8.xml"/><Relationship Id="rId3" Type="http://schemas.openxmlformats.org/officeDocument/2006/relationships/tags" Target="../tags/tag45.xml"/><Relationship Id="rId7" Type="http://schemas.openxmlformats.org/officeDocument/2006/relationships/tags" Target="../tags/tag49.xml"/><Relationship Id="rId12" Type="http://schemas.openxmlformats.org/officeDocument/2006/relationships/image" Target="../media/image53.png"/><Relationship Id="rId2" Type="http://schemas.openxmlformats.org/officeDocument/2006/relationships/tags" Target="../tags/tag44.xml"/><Relationship Id="rId1" Type="http://schemas.openxmlformats.org/officeDocument/2006/relationships/tags" Target="../tags/tag43.xml"/><Relationship Id="rId6" Type="http://schemas.openxmlformats.org/officeDocument/2006/relationships/tags" Target="../tags/tag48.xml"/><Relationship Id="rId11" Type="http://schemas.openxmlformats.org/officeDocument/2006/relationships/image" Target="../media/image31.png"/><Relationship Id="rId5" Type="http://schemas.openxmlformats.org/officeDocument/2006/relationships/tags" Target="../tags/tag47.xml"/><Relationship Id="rId10" Type="http://schemas.openxmlformats.org/officeDocument/2006/relationships/image" Target="../media/image30.png"/><Relationship Id="rId4" Type="http://schemas.openxmlformats.org/officeDocument/2006/relationships/tags" Target="../tags/tag46.xml"/><Relationship Id="rId9" Type="http://schemas.openxmlformats.org/officeDocument/2006/relationships/image" Target="../media/image52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61EAD017-C121-4C97-8196-455C3948CF7A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26" t="4487" r="3512" b="4529"/>
          <a:stretch/>
        </p:blipFill>
        <p:spPr>
          <a:xfrm rot="8658897">
            <a:off x="8637530" y="1131128"/>
            <a:ext cx="3073301" cy="2129138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B094CF95-45B8-4A19-AD8D-43AED6775495}"/>
              </a:ext>
            </a:extLst>
          </p:cNvPr>
          <p:cNvSpPr/>
          <p:nvPr/>
        </p:nvSpPr>
        <p:spPr>
          <a:xfrm>
            <a:off x="0" y="1187354"/>
            <a:ext cx="12192000" cy="567064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4B78FB-1585-40D1-A5BE-A2679E926C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71899"/>
            <a:ext cx="4065566" cy="3086099"/>
          </a:xfrm>
          <a:prstGeom prst="rect">
            <a:avLst/>
          </a:prstGeom>
        </p:spPr>
      </p:pic>
      <p:sp>
        <p:nvSpPr>
          <p:cNvPr id="17" name="Rectangle 6">
            <a:extLst>
              <a:ext uri="{FF2B5EF4-FFF2-40B4-BE49-F238E27FC236}">
                <a16:creationId xmlns:a16="http://schemas.microsoft.com/office/drawing/2014/main" id="{387DE1F1-43EF-43B6-830F-987F58ABD1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85540" y="169706"/>
            <a:ext cx="9685275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Parametric amplification of chiral gravitational waves in single field inflation</a:t>
            </a:r>
          </a:p>
        </p:txBody>
      </p:sp>
      <p:sp>
        <p:nvSpPr>
          <p:cNvPr id="18" name="Text Box 8">
            <a:extLst>
              <a:ext uri="{FF2B5EF4-FFF2-40B4-BE49-F238E27FC236}">
                <a16:creationId xmlns:a16="http://schemas.microsoft.com/office/drawing/2014/main" id="{B08C500D-41B5-479B-B9DB-C03E4F88E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2428726"/>
            <a:ext cx="12192000" cy="200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M. Mylova, G. Tasinato</a:t>
            </a:r>
          </a:p>
          <a:p>
            <a:pPr algn="ctr" eaLnBrk="1" hangingPunct="1"/>
            <a:endParaRPr lang="en-GB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Particle Physics and Cosmology Group</a:t>
            </a:r>
          </a:p>
          <a:p>
            <a:pPr algn="ctr" eaLnBrk="1" hangingPunct="1"/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Swansea University</a:t>
            </a:r>
          </a:p>
          <a:p>
            <a:pPr algn="ctr" eaLnBrk="1" hangingPunct="1"/>
            <a:r>
              <a:rPr lang="en-GB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Swansea, U.K.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6126E1B-F51F-4416-946A-EA41D217A945}"/>
              </a:ext>
            </a:extLst>
          </p:cNvPr>
          <p:cNvSpPr txBox="1"/>
          <p:nvPr/>
        </p:nvSpPr>
        <p:spPr>
          <a:xfrm>
            <a:off x="0" y="6226629"/>
            <a:ext cx="12192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PASCOS, July 2019 </a:t>
            </a:r>
          </a:p>
        </p:txBody>
      </p:sp>
    </p:spTree>
    <p:extLst>
      <p:ext uri="{BB962C8B-B14F-4D97-AF65-F5344CB8AC3E}">
        <p14:creationId xmlns:p14="http://schemas.microsoft.com/office/powerpoint/2010/main" val="30147906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Rectangle: Rounded Corners 48">
            <a:extLst>
              <a:ext uri="{FF2B5EF4-FFF2-40B4-BE49-F238E27FC236}">
                <a16:creationId xmlns:a16="http://schemas.microsoft.com/office/drawing/2014/main" id="{AC411CCC-52C2-49D4-A5E4-174F3576444D}"/>
              </a:ext>
            </a:extLst>
          </p:cNvPr>
          <p:cNvSpPr/>
          <p:nvPr/>
        </p:nvSpPr>
        <p:spPr>
          <a:xfrm>
            <a:off x="5735613" y="3429000"/>
            <a:ext cx="5853408" cy="2660072"/>
          </a:xfrm>
          <a:prstGeom prst="roundRect">
            <a:avLst/>
          </a:prstGeom>
          <a:gradFill>
            <a:gsLst>
              <a:gs pos="0">
                <a:schemeClr val="bg1"/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: Rounded Corners 26">
            <a:extLst>
              <a:ext uri="{FF2B5EF4-FFF2-40B4-BE49-F238E27FC236}">
                <a16:creationId xmlns:a16="http://schemas.microsoft.com/office/drawing/2014/main" id="{F1FDDD39-DD1B-4D25-9E62-201AD66654AB}"/>
              </a:ext>
            </a:extLst>
          </p:cNvPr>
          <p:cNvSpPr/>
          <p:nvPr/>
        </p:nvSpPr>
        <p:spPr>
          <a:xfrm>
            <a:off x="3195961" y="1806016"/>
            <a:ext cx="5575177" cy="1086678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Parity Violation in Gravity</a:t>
            </a:r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611D7064-1398-4168-9290-851D738CA67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16793" y="1992474"/>
            <a:ext cx="5345524" cy="64304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2657C47C-568A-4A35-A594-31EAD66A16F2}"/>
              </a:ext>
            </a:extLst>
          </p:cNvPr>
          <p:cNvSpPr txBox="1"/>
          <p:nvPr/>
        </p:nvSpPr>
        <p:spPr>
          <a:xfrm>
            <a:off x="1980415" y="1254126"/>
            <a:ext cx="80182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Circular polarization degree</a:t>
            </a: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FDE1A9F6-667C-4D2E-9864-1521C101BDC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3366877"/>
            <a:ext cx="3264082" cy="322513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6" name="Rectangle 25">
            <a:extLst>
              <a:ext uri="{FF2B5EF4-FFF2-40B4-BE49-F238E27FC236}">
                <a16:creationId xmlns:a16="http://schemas.microsoft.com/office/drawing/2014/main" id="{135A3724-999B-4E25-AE56-C3D28126D1E5}"/>
              </a:ext>
            </a:extLst>
          </p:cNvPr>
          <p:cNvSpPr/>
          <p:nvPr/>
        </p:nvSpPr>
        <p:spPr>
          <a:xfrm>
            <a:off x="4423801" y="6089780"/>
            <a:ext cx="19293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Gluscevic, </a:t>
            </a:r>
          </a:p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Kamionkowski (2010)</a:t>
            </a:r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33A2BF10-2343-43EE-9735-FD637252F238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3285" y="3778465"/>
            <a:ext cx="5510476" cy="316190"/>
          </a:xfrm>
          <a:prstGeom prst="rect">
            <a:avLst/>
          </a:prstGeom>
        </p:spPr>
      </p:pic>
      <p:pic>
        <p:nvPicPr>
          <p:cNvPr id="51" name="Picture 50">
            <a:extLst>
              <a:ext uri="{FF2B5EF4-FFF2-40B4-BE49-F238E27FC236}">
                <a16:creationId xmlns:a16="http://schemas.microsoft.com/office/drawing/2014/main" id="{08E7D5B0-8057-45E2-A7F7-9E76C2AE3FB7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3176" y="4444568"/>
            <a:ext cx="2625523" cy="1321141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219C62C8-22CA-4E8B-A4AA-572FF0BC314C}"/>
              </a:ext>
            </a:extLst>
          </p:cNvPr>
          <p:cNvSpPr/>
          <p:nvPr/>
        </p:nvSpPr>
        <p:spPr>
          <a:xfrm>
            <a:off x="8783149" y="2313998"/>
            <a:ext cx="136640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Saito, Ichiki</a:t>
            </a:r>
          </a:p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Taruya (2007)</a:t>
            </a:r>
          </a:p>
        </p:txBody>
      </p:sp>
    </p:spTree>
    <p:extLst>
      <p:ext uri="{BB962C8B-B14F-4D97-AF65-F5344CB8AC3E}">
        <p14:creationId xmlns:p14="http://schemas.microsoft.com/office/powerpoint/2010/main" val="8791762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DAB9D198-5BD5-4309-ADAB-19C583D5DE5F}"/>
              </a:ext>
            </a:extLst>
          </p:cNvPr>
          <p:cNvSpPr/>
          <p:nvPr/>
        </p:nvSpPr>
        <p:spPr>
          <a:xfrm>
            <a:off x="3906265" y="5183278"/>
            <a:ext cx="4074575" cy="936841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6DFE8615-C9A8-4F14-A016-1D6FE777F175}"/>
              </a:ext>
            </a:extLst>
          </p:cNvPr>
          <p:cNvSpPr/>
          <p:nvPr/>
        </p:nvSpPr>
        <p:spPr>
          <a:xfrm>
            <a:off x="4377321" y="3408118"/>
            <a:ext cx="3121882" cy="786214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: Rounded Corners 23">
            <a:extLst>
              <a:ext uri="{FF2B5EF4-FFF2-40B4-BE49-F238E27FC236}">
                <a16:creationId xmlns:a16="http://schemas.microsoft.com/office/drawing/2014/main" id="{00ABDB8A-713D-49CF-AE57-D6BDA46CB6EA}"/>
              </a:ext>
            </a:extLst>
          </p:cNvPr>
          <p:cNvSpPr/>
          <p:nvPr/>
        </p:nvSpPr>
        <p:spPr>
          <a:xfrm>
            <a:off x="2660742" y="1523584"/>
            <a:ext cx="6367931" cy="1086678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Chern Simons Instability</a:t>
            </a:r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6268B74B-2100-48E8-AE9E-34E10B9AF89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2628" y="1715533"/>
            <a:ext cx="5970287" cy="62323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E4DFCE-2575-4CDB-8DF2-BBB6F84931F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9670" y="3431371"/>
            <a:ext cx="1581257" cy="22628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8E13E30-9842-4E57-B18A-FA7C67216011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3389" y="4514051"/>
            <a:ext cx="2454857" cy="2646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902C423-5DE9-4A9F-8523-06DC0CF7545B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9043" y="5611649"/>
            <a:ext cx="2390400" cy="464914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0D48466-4B5A-403B-9323-BC0705D9C745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8311" y="3511333"/>
            <a:ext cx="2793600" cy="5568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B11C9AD4-E8DD-4ACA-A57F-2A8F5F504C14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6144" y="5318279"/>
            <a:ext cx="3841372" cy="569143"/>
          </a:xfrm>
          <a:prstGeom prst="rect">
            <a:avLst/>
          </a:prstGeom>
        </p:spPr>
      </p:pic>
      <p:sp>
        <p:nvSpPr>
          <p:cNvPr id="25" name="TextBox 24">
            <a:extLst>
              <a:ext uri="{FF2B5EF4-FFF2-40B4-BE49-F238E27FC236}">
                <a16:creationId xmlns:a16="http://schemas.microsoft.com/office/drawing/2014/main" id="{1CE438A1-D3D0-4D9E-9A04-9800FC7847A5}"/>
              </a:ext>
            </a:extLst>
          </p:cNvPr>
          <p:cNvSpPr txBox="1"/>
          <p:nvPr/>
        </p:nvSpPr>
        <p:spPr>
          <a:xfrm>
            <a:off x="3590732" y="1019252"/>
            <a:ext cx="45079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Action: Einstein-Hilbert + CS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CE905144-9BA4-4F8F-8ADB-593A62E01A71}"/>
              </a:ext>
            </a:extLst>
          </p:cNvPr>
          <p:cNvSpPr txBox="1"/>
          <p:nvPr/>
        </p:nvSpPr>
        <p:spPr>
          <a:xfrm>
            <a:off x="564336" y="2883044"/>
            <a:ext cx="272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Metric perturbation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94A257F-C4A8-420A-B608-7B3B73489B13}"/>
              </a:ext>
            </a:extLst>
          </p:cNvPr>
          <p:cNvSpPr txBox="1"/>
          <p:nvPr/>
        </p:nvSpPr>
        <p:spPr>
          <a:xfrm>
            <a:off x="477197" y="3951157"/>
            <a:ext cx="272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FRW background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22B70206-854E-434A-A18B-76781817457F}"/>
              </a:ext>
            </a:extLst>
          </p:cNvPr>
          <p:cNvSpPr txBox="1"/>
          <p:nvPr/>
        </p:nvSpPr>
        <p:spPr>
          <a:xfrm>
            <a:off x="463234" y="5063817"/>
            <a:ext cx="272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Amplitudes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76DD2833-ABAF-43EF-841B-3511EE2B99FC}"/>
              </a:ext>
            </a:extLst>
          </p:cNvPr>
          <p:cNvSpPr txBox="1"/>
          <p:nvPr/>
        </p:nvSpPr>
        <p:spPr>
          <a:xfrm>
            <a:off x="4413986" y="2919391"/>
            <a:ext cx="308521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Evolution equations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FDE92942-6CEC-4DE1-8627-E0D5A64825E2}"/>
              </a:ext>
            </a:extLst>
          </p:cNvPr>
          <p:cNvSpPr txBox="1"/>
          <p:nvPr/>
        </p:nvSpPr>
        <p:spPr>
          <a:xfrm>
            <a:off x="3906265" y="4636680"/>
            <a:ext cx="40745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Effective potential</a:t>
            </a:r>
          </a:p>
        </p:txBody>
      </p:sp>
      <p:sp>
        <p:nvSpPr>
          <p:cNvPr id="36" name="Right Brace 35">
            <a:extLst>
              <a:ext uri="{FF2B5EF4-FFF2-40B4-BE49-F238E27FC236}">
                <a16:creationId xmlns:a16="http://schemas.microsoft.com/office/drawing/2014/main" id="{93EDA841-7A23-43AB-91D5-719ECCF621BE}"/>
              </a:ext>
            </a:extLst>
          </p:cNvPr>
          <p:cNvSpPr/>
          <p:nvPr/>
        </p:nvSpPr>
        <p:spPr>
          <a:xfrm>
            <a:off x="3060208" y="3463017"/>
            <a:ext cx="828000" cy="2381089"/>
          </a:xfrm>
          <a:prstGeom prst="rightBrace">
            <a:avLst/>
          </a:prstGeom>
          <a:noFill/>
          <a:ln w="22225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AA27BBF-F5E4-4D00-A31E-19C6523305F2}"/>
              </a:ext>
            </a:extLst>
          </p:cNvPr>
          <p:cNvSpPr txBox="1"/>
          <p:nvPr/>
        </p:nvSpPr>
        <p:spPr>
          <a:xfrm>
            <a:off x="8856912" y="3086129"/>
            <a:ext cx="272761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CS Instability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CC89339-61D6-4F55-8BCD-2F94B2C19A85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7934" y="4023428"/>
            <a:ext cx="1109333" cy="248381"/>
          </a:xfrm>
          <a:prstGeom prst="rect">
            <a:avLst/>
          </a:prstGeom>
        </p:spPr>
      </p:pic>
      <p:pic>
        <p:nvPicPr>
          <p:cNvPr id="56" name="Picture 55">
            <a:extLst>
              <a:ext uri="{FF2B5EF4-FFF2-40B4-BE49-F238E27FC236}">
                <a16:creationId xmlns:a16="http://schemas.microsoft.com/office/drawing/2014/main" id="{C872B8A3-3203-4858-BD0B-062C923F953B}"/>
              </a:ext>
            </a:extLst>
          </p:cNvPr>
          <p:cNvPicPr>
            <a:picLocks noChangeAspect="1"/>
          </p:cNvPicPr>
          <p:nvPr>
            <p:custDataLst>
              <p:tags r:id="rId8"/>
            </p:custDataLst>
          </p:nvPr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9845" y="6569655"/>
            <a:ext cx="707048" cy="148724"/>
          </a:xfrm>
          <a:prstGeom prst="rect">
            <a:avLst/>
          </a:prstGeom>
        </p:spPr>
      </p:pic>
      <p:sp>
        <p:nvSpPr>
          <p:cNvPr id="48" name="Rectangle 47">
            <a:extLst>
              <a:ext uri="{FF2B5EF4-FFF2-40B4-BE49-F238E27FC236}">
                <a16:creationId xmlns:a16="http://schemas.microsoft.com/office/drawing/2014/main" id="{6730A8D2-524C-4055-90F1-73CC0C491069}"/>
              </a:ext>
            </a:extLst>
          </p:cNvPr>
          <p:cNvSpPr/>
          <p:nvPr/>
        </p:nvSpPr>
        <p:spPr>
          <a:xfrm>
            <a:off x="9068499" y="2025487"/>
            <a:ext cx="138941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Alexander, </a:t>
            </a:r>
          </a:p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Martin (2004)</a:t>
            </a:r>
          </a:p>
        </p:txBody>
      </p:sp>
      <p:sp>
        <p:nvSpPr>
          <p:cNvPr id="49" name="Rectangle 48">
            <a:extLst>
              <a:ext uri="{FF2B5EF4-FFF2-40B4-BE49-F238E27FC236}">
                <a16:creationId xmlns:a16="http://schemas.microsoft.com/office/drawing/2014/main" id="{926ABD09-B9FF-4DDE-85DF-68EC86547865}"/>
              </a:ext>
            </a:extLst>
          </p:cNvPr>
          <p:cNvSpPr/>
          <p:nvPr/>
        </p:nvSpPr>
        <p:spPr>
          <a:xfrm>
            <a:off x="6270627" y="6146299"/>
            <a:ext cx="192937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Dyda, Flanagan, </a:t>
            </a:r>
          </a:p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Kamionkowski (2012)</a:t>
            </a:r>
          </a:p>
        </p:txBody>
      </p:sp>
      <p:pic>
        <p:nvPicPr>
          <p:cNvPr id="60" name="Picture 59">
            <a:extLst>
              <a:ext uri="{FF2B5EF4-FFF2-40B4-BE49-F238E27FC236}">
                <a16:creationId xmlns:a16="http://schemas.microsoft.com/office/drawing/2014/main" id="{6B6D0195-89E9-4DB0-A493-56B4129F3140}"/>
              </a:ext>
            </a:extLst>
          </p:cNvPr>
          <p:cNvPicPr>
            <a:picLocks noChangeAspect="1"/>
          </p:cNvPicPr>
          <p:nvPr>
            <p:custDataLst>
              <p:tags r:id="rId9"/>
            </p:custDataLst>
          </p:nvPr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706" y="6256506"/>
            <a:ext cx="736304" cy="17676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9240C85-8D68-40C3-AF4A-5077BB42D1AA}"/>
              </a:ext>
            </a:extLst>
          </p:cNvPr>
          <p:cNvPicPr>
            <a:picLocks noChangeAspect="1"/>
          </p:cNvPicPr>
          <p:nvPr>
            <p:custDataLst>
              <p:tags r:id="rId10"/>
            </p:custDataLst>
          </p:nvPr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50323" y="3640293"/>
            <a:ext cx="992000" cy="28647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F821CB-CCF6-463A-AF08-AD35C8FEF814}"/>
              </a:ext>
            </a:extLst>
          </p:cNvPr>
          <p:cNvPicPr>
            <a:picLocks noChangeAspect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0491" y="4417216"/>
            <a:ext cx="3314038" cy="212650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11435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327279" y="3496575"/>
            <a:ext cx="7537441" cy="1815882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Produces a large circular polarization degree</a:t>
            </a:r>
          </a:p>
          <a:p>
            <a:endParaRPr lang="en-GB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Ensures stability for all modes</a:t>
            </a:r>
          </a:p>
          <a:p>
            <a:endParaRPr lang="en-GB" sz="28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4B624D1-B4D4-495B-A574-AAAEE071A37F}"/>
              </a:ext>
            </a:extLst>
          </p:cNvPr>
          <p:cNvSpPr txBox="1"/>
          <p:nvPr/>
        </p:nvSpPr>
        <p:spPr>
          <a:xfrm>
            <a:off x="784391" y="1933051"/>
            <a:ext cx="1010886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u="sng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 put forward a framework:</a:t>
            </a:r>
          </a:p>
        </p:txBody>
      </p:sp>
      <p:sp>
        <p:nvSpPr>
          <p:cNvPr id="58" name="Rectangle 57">
            <a:extLst>
              <a:ext uri="{FF2B5EF4-FFF2-40B4-BE49-F238E27FC236}">
                <a16:creationId xmlns:a16="http://schemas.microsoft.com/office/drawing/2014/main" id="{F3CC8D94-7C81-4316-A883-585E40760392}"/>
              </a:ext>
            </a:extLst>
          </p:cNvPr>
          <p:cNvSpPr/>
          <p:nvPr/>
        </p:nvSpPr>
        <p:spPr>
          <a:xfrm>
            <a:off x="1041565" y="1447889"/>
            <a:ext cx="10108867" cy="4704336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15367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EFT of Scalar-Tensor gravity</a:t>
            </a:r>
          </a:p>
        </p:txBody>
      </p: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673A0429-0ADA-4522-8A11-FE18811B3C9A}"/>
              </a:ext>
            </a:extLst>
          </p:cNvPr>
          <p:cNvSpPr/>
          <p:nvPr/>
        </p:nvSpPr>
        <p:spPr>
          <a:xfrm>
            <a:off x="3367792" y="1554046"/>
            <a:ext cx="5142696" cy="1086678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BDCAF4A-DF73-4B9F-8F3F-D15FC949711B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990" y="1730145"/>
            <a:ext cx="4821334" cy="734476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AA2529C7-5610-4DF9-887F-7F609BFEE6A5}"/>
              </a:ext>
            </a:extLst>
          </p:cNvPr>
          <p:cNvSpPr txBox="1"/>
          <p:nvPr/>
        </p:nvSpPr>
        <p:spPr>
          <a:xfrm>
            <a:off x="345257" y="5485505"/>
            <a:ext cx="24817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Partial extension</a:t>
            </a:r>
            <a:r>
              <a:rPr lang="en-GB" sz="2000" b="1" baseline="30000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*</a:t>
            </a:r>
            <a:r>
              <a:rPr lang="en-GB" sz="2400" b="1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:</a:t>
            </a: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0149CCF6-EFB5-44A3-8F2B-8A84983BA13C}"/>
              </a:ext>
            </a:extLst>
          </p:cNvPr>
          <p:cNvSpPr txBox="1"/>
          <p:nvPr/>
        </p:nvSpPr>
        <p:spPr>
          <a:xfrm>
            <a:off x="5895841" y="2808956"/>
            <a:ext cx="31204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Higher-order corrections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1FE86EA1-5A9E-4BCD-AF8C-ECAF5C4ADEBE}"/>
              </a:ext>
            </a:extLst>
          </p:cNvPr>
          <p:cNvSpPr/>
          <p:nvPr/>
        </p:nvSpPr>
        <p:spPr>
          <a:xfrm>
            <a:off x="3659397" y="3127829"/>
            <a:ext cx="206235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Kobayashi, Yamaguchi,</a:t>
            </a:r>
          </a:p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Yokoyama (2011)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43F4E4E-1FE6-4C5B-9725-AE18BC0009D5}"/>
              </a:ext>
            </a:extLst>
          </p:cNvPr>
          <p:cNvSpPr txBox="1"/>
          <p:nvPr/>
        </p:nvSpPr>
        <p:spPr>
          <a:xfrm>
            <a:off x="3304248" y="2816824"/>
            <a:ext cx="272761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Leading-order</a:t>
            </a:r>
          </a:p>
        </p:txBody>
      </p:sp>
      <p:cxnSp>
        <p:nvCxnSpPr>
          <p:cNvPr id="26" name="Straight Connector 25">
            <a:extLst>
              <a:ext uri="{FF2B5EF4-FFF2-40B4-BE49-F238E27FC236}">
                <a16:creationId xmlns:a16="http://schemas.microsoft.com/office/drawing/2014/main" id="{6778E282-C27B-4ED3-83D5-189A0CC475BA}"/>
              </a:ext>
            </a:extLst>
          </p:cNvPr>
          <p:cNvCxnSpPr>
            <a:cxnSpLocks/>
          </p:cNvCxnSpPr>
          <p:nvPr/>
        </p:nvCxnSpPr>
        <p:spPr>
          <a:xfrm flipH="1">
            <a:off x="5101856" y="2323735"/>
            <a:ext cx="912619" cy="515663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FB63EF42-40C1-46F6-B003-0DB3BC049008}"/>
              </a:ext>
            </a:extLst>
          </p:cNvPr>
          <p:cNvSpPr txBox="1"/>
          <p:nvPr/>
        </p:nvSpPr>
        <p:spPr>
          <a:xfrm>
            <a:off x="6045475" y="3149046"/>
            <a:ext cx="1262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NLO: 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BFCB7ED-6A51-4CE6-A285-BA2FDF39D90E}"/>
              </a:ext>
            </a:extLst>
          </p:cNvPr>
          <p:cNvSpPr/>
          <p:nvPr/>
        </p:nvSpPr>
        <p:spPr>
          <a:xfrm>
            <a:off x="7035705" y="3201278"/>
            <a:ext cx="180607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Weinberg (2008)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5810722-55B7-450D-A5E6-15AB602D1A61}"/>
              </a:ext>
            </a:extLst>
          </p:cNvPr>
          <p:cNvSpPr txBox="1"/>
          <p:nvPr/>
        </p:nvSpPr>
        <p:spPr>
          <a:xfrm>
            <a:off x="5548707" y="3518378"/>
            <a:ext cx="182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NNLO pv: </a:t>
            </a:r>
          </a:p>
        </p:txBody>
      </p:sp>
      <p:sp>
        <p:nvSpPr>
          <p:cNvPr id="31" name="Rectangle 30">
            <a:extLst>
              <a:ext uri="{FF2B5EF4-FFF2-40B4-BE49-F238E27FC236}">
                <a16:creationId xmlns:a16="http://schemas.microsoft.com/office/drawing/2014/main" id="{1985C389-850F-4E3A-8A4C-33A0BC11FF27}"/>
              </a:ext>
            </a:extLst>
          </p:cNvPr>
          <p:cNvSpPr/>
          <p:nvPr/>
        </p:nvSpPr>
        <p:spPr>
          <a:xfrm>
            <a:off x="7057047" y="3515873"/>
            <a:ext cx="1904496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Chrisostomi, Noui, </a:t>
            </a:r>
          </a:p>
          <a:p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Charmousis (2018)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235D18BE-C5E4-483A-8AA7-5AC0287D9962}"/>
              </a:ext>
            </a:extLst>
          </p:cNvPr>
          <p:cNvSpPr txBox="1"/>
          <p:nvPr/>
        </p:nvSpPr>
        <p:spPr>
          <a:xfrm>
            <a:off x="5548707" y="4107467"/>
            <a:ext cx="18218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NNLO pp: </a:t>
            </a:r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FDFCDCD6-7898-4D28-AD10-D64171DA08C4}"/>
              </a:ext>
            </a:extLst>
          </p:cNvPr>
          <p:cNvSpPr/>
          <p:nvPr/>
        </p:nvSpPr>
        <p:spPr>
          <a:xfrm>
            <a:off x="7057047" y="4104962"/>
            <a:ext cx="162730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Solomon, </a:t>
            </a:r>
          </a:p>
          <a:p>
            <a:r>
              <a:rPr lang="en-GB" dirty="0">
                <a:solidFill>
                  <a:schemeClr val="accent6">
                    <a:lumMod val="50000"/>
                  </a:schemeClr>
                </a:solidFill>
              </a:rPr>
              <a:t>Trodden (2018)</a:t>
            </a:r>
          </a:p>
        </p:txBody>
      </p: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DD9C56D2-B921-4CBC-B1A0-04E63751A642}"/>
              </a:ext>
            </a:extLst>
          </p:cNvPr>
          <p:cNvCxnSpPr>
            <a:cxnSpLocks/>
          </p:cNvCxnSpPr>
          <p:nvPr/>
        </p:nvCxnSpPr>
        <p:spPr>
          <a:xfrm flipH="1">
            <a:off x="7331060" y="2326731"/>
            <a:ext cx="330547" cy="475695"/>
          </a:xfrm>
          <a:prstGeom prst="line">
            <a:avLst/>
          </a:prstGeom>
          <a:ln w="158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6" name="Picture 15">
            <a:extLst>
              <a:ext uri="{FF2B5EF4-FFF2-40B4-BE49-F238E27FC236}">
                <a16:creationId xmlns:a16="http://schemas.microsoft.com/office/drawing/2014/main" id="{996C37CC-C2E3-427C-9E5E-E5769579520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867" y="5076925"/>
            <a:ext cx="8478478" cy="60708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9B4F7F7-F9DA-4A10-95B9-4B5DC14D301B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4869" y="5804165"/>
            <a:ext cx="6091583" cy="607086"/>
          </a:xfrm>
          <a:prstGeom prst="rect">
            <a:avLst/>
          </a:prstGeom>
        </p:spPr>
      </p:pic>
      <p:sp>
        <p:nvSpPr>
          <p:cNvPr id="37" name="TextBox 36">
            <a:extLst>
              <a:ext uri="{FF2B5EF4-FFF2-40B4-BE49-F238E27FC236}">
                <a16:creationId xmlns:a16="http://schemas.microsoft.com/office/drawing/2014/main" id="{466456E6-C024-4B65-84C2-6F2A7F2942AF}"/>
              </a:ext>
            </a:extLst>
          </p:cNvPr>
          <p:cNvSpPr txBox="1"/>
          <p:nvPr/>
        </p:nvSpPr>
        <p:spPr>
          <a:xfrm>
            <a:off x="3819090" y="1136051"/>
            <a:ext cx="4507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Extended action: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6D25FBB4-0FC2-43A3-81F5-E14B4C0311C0}"/>
              </a:ext>
            </a:extLst>
          </p:cNvPr>
          <p:cNvSpPr/>
          <p:nvPr/>
        </p:nvSpPr>
        <p:spPr>
          <a:xfrm>
            <a:off x="345257" y="6463523"/>
            <a:ext cx="248176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*Excluding contributions of the form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FECFCAFE-2AB7-46D7-9FF7-03FEEA3A6C12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026" y="6537920"/>
            <a:ext cx="1484190" cy="14933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5AD3A3B5-474A-4FAD-BEAC-2999E0EBB8EA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31803" y="1878138"/>
            <a:ext cx="1615543" cy="462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785567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Enhancing NLO &amp; NNLO operators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D1FF0411-0D46-4C80-8AF2-E9217CEB76E7}"/>
              </a:ext>
            </a:extLst>
          </p:cNvPr>
          <p:cNvSpPr txBox="1"/>
          <p:nvPr/>
        </p:nvSpPr>
        <p:spPr>
          <a:xfrm>
            <a:off x="767120" y="1301001"/>
            <a:ext cx="452724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Disformally map higher-order corrections to the Horndeski action</a:t>
            </a:r>
            <a:b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9" name="Rectangle: Rounded Corners 28">
            <a:extLst>
              <a:ext uri="{FF2B5EF4-FFF2-40B4-BE49-F238E27FC236}">
                <a16:creationId xmlns:a16="http://schemas.microsoft.com/office/drawing/2014/main" id="{A7B46C50-2C3F-4005-BC9F-FA8560AF4FCF}"/>
              </a:ext>
            </a:extLst>
          </p:cNvPr>
          <p:cNvSpPr/>
          <p:nvPr/>
        </p:nvSpPr>
        <p:spPr>
          <a:xfrm>
            <a:off x="708129" y="2310393"/>
            <a:ext cx="4250451" cy="738664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C3C2B853-0C58-4DAA-A939-1300DC6AD60D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6960" y="2408792"/>
            <a:ext cx="3756342" cy="503315"/>
          </a:xfrm>
          <a:prstGeom prst="rect">
            <a:avLst/>
          </a:prstGeom>
        </p:spPr>
      </p:pic>
      <p:sp>
        <p:nvSpPr>
          <p:cNvPr id="31" name="Rectangle 30">
            <a:extLst>
              <a:ext uri="{FF2B5EF4-FFF2-40B4-BE49-F238E27FC236}">
                <a16:creationId xmlns:a16="http://schemas.microsoft.com/office/drawing/2014/main" id="{38663BB3-E37C-4B9B-863E-9C4CD05C4C90}"/>
              </a:ext>
            </a:extLst>
          </p:cNvPr>
          <p:cNvSpPr/>
          <p:nvPr/>
        </p:nvSpPr>
        <p:spPr>
          <a:xfrm>
            <a:off x="708129" y="3074842"/>
            <a:ext cx="437401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Bekenstein (1993), Zumalacarregui, Bellido (2014) </a:t>
            </a:r>
          </a:p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Domenech, Sasaki (2015) 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0D67D8D1-2F1A-4D28-8369-9398EE03AC75}"/>
              </a:ext>
            </a:extLst>
          </p:cNvPr>
          <p:cNvSpPr txBox="1"/>
          <p:nvPr/>
        </p:nvSpPr>
        <p:spPr>
          <a:xfrm>
            <a:off x="6562146" y="1296993"/>
            <a:ext cx="5049794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en-GB" b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This introduces a range of </a:t>
            </a:r>
            <a:r>
              <a:rPr lang="en-GB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mass scales</a:t>
            </a:r>
            <a:b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4" name="Arrow: Right 43">
            <a:extLst>
              <a:ext uri="{FF2B5EF4-FFF2-40B4-BE49-F238E27FC236}">
                <a16:creationId xmlns:a16="http://schemas.microsoft.com/office/drawing/2014/main" id="{2FA3F254-4F71-4514-B7A4-CE47747FD281}"/>
              </a:ext>
            </a:extLst>
          </p:cNvPr>
          <p:cNvSpPr/>
          <p:nvPr/>
        </p:nvSpPr>
        <p:spPr>
          <a:xfrm>
            <a:off x="5455641" y="3913418"/>
            <a:ext cx="696609" cy="455151"/>
          </a:xfrm>
          <a:prstGeom prst="rightArrow">
            <a:avLst/>
          </a:prstGeom>
          <a:noFill/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Rectangle: Rounded Corners 44">
            <a:extLst>
              <a:ext uri="{FF2B5EF4-FFF2-40B4-BE49-F238E27FC236}">
                <a16:creationId xmlns:a16="http://schemas.microsoft.com/office/drawing/2014/main" id="{79CA6C03-1C6A-4B10-ADF4-1E5E4328836C}"/>
              </a:ext>
            </a:extLst>
          </p:cNvPr>
          <p:cNvSpPr/>
          <p:nvPr/>
        </p:nvSpPr>
        <p:spPr>
          <a:xfrm>
            <a:off x="6730242" y="1882447"/>
            <a:ext cx="4881698" cy="568091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4" name="Picture 33">
            <a:extLst>
              <a:ext uri="{FF2B5EF4-FFF2-40B4-BE49-F238E27FC236}">
                <a16:creationId xmlns:a16="http://schemas.microsoft.com/office/drawing/2014/main" id="{4AB0A81D-C6BC-4081-A769-6D0473FA50E1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0797" y="2052819"/>
            <a:ext cx="4661485" cy="230400"/>
          </a:xfrm>
          <a:prstGeom prst="rect">
            <a:avLst/>
          </a:prstGeom>
        </p:spPr>
      </p:pic>
      <p:sp>
        <p:nvSpPr>
          <p:cNvPr id="48" name="TextBox 47">
            <a:extLst>
              <a:ext uri="{FF2B5EF4-FFF2-40B4-BE49-F238E27FC236}">
                <a16:creationId xmlns:a16="http://schemas.microsoft.com/office/drawing/2014/main" id="{FEB4F984-9C58-47BE-9C43-1F06DC862A6C}"/>
              </a:ext>
            </a:extLst>
          </p:cNvPr>
          <p:cNvSpPr txBox="1"/>
          <p:nvPr/>
        </p:nvSpPr>
        <p:spPr>
          <a:xfrm>
            <a:off x="6730242" y="2573662"/>
            <a:ext cx="488169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NNLO operators Important!</a:t>
            </a:r>
          </a:p>
        </p:txBody>
      </p:sp>
      <p:sp>
        <p:nvSpPr>
          <p:cNvPr id="67" name="Rectangle 66">
            <a:extLst>
              <a:ext uri="{FF2B5EF4-FFF2-40B4-BE49-F238E27FC236}">
                <a16:creationId xmlns:a16="http://schemas.microsoft.com/office/drawing/2014/main" id="{31F88CB9-DAD3-4BCC-B11B-4C419E0AB389}"/>
              </a:ext>
            </a:extLst>
          </p:cNvPr>
          <p:cNvSpPr/>
          <p:nvPr/>
        </p:nvSpPr>
        <p:spPr>
          <a:xfrm>
            <a:off x="1226874" y="3947634"/>
            <a:ext cx="3176513" cy="923330"/>
          </a:xfrm>
          <a:prstGeom prst="rect">
            <a:avLst/>
          </a:prstGeom>
          <a:ln w="28575">
            <a:solidFill>
              <a:srgbClr val="FFC000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u="sng" dirty="0">
                <a:solidFill>
                  <a:srgbClr val="19198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derivatives are enhanced </a:t>
            </a:r>
          </a:p>
          <a:p>
            <a:pPr algn="ctr"/>
            <a:r>
              <a:rPr lang="en-GB" u="sng" dirty="0">
                <a:solidFill>
                  <a:srgbClr val="19198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with respect to </a:t>
            </a:r>
          </a:p>
          <a:p>
            <a:pPr algn="ctr"/>
            <a:r>
              <a:rPr lang="en-GB" u="sng" dirty="0">
                <a:solidFill>
                  <a:srgbClr val="19198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spatial derivatives</a:t>
            </a:r>
          </a:p>
        </p:txBody>
      </p:sp>
      <p:sp>
        <p:nvSpPr>
          <p:cNvPr id="110" name="Rectangle 109">
            <a:extLst>
              <a:ext uri="{FF2B5EF4-FFF2-40B4-BE49-F238E27FC236}">
                <a16:creationId xmlns:a16="http://schemas.microsoft.com/office/drawing/2014/main" id="{2C87DCBE-41D1-4546-8BF5-B236CDBD6CFC}"/>
              </a:ext>
            </a:extLst>
          </p:cNvPr>
          <p:cNvSpPr/>
          <p:nvPr/>
        </p:nvSpPr>
        <p:spPr>
          <a:xfrm>
            <a:off x="401989" y="6319654"/>
            <a:ext cx="590400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>
                <a:solidFill>
                  <a:schemeClr val="accent6">
                    <a:lumMod val="50000"/>
                  </a:schemeClr>
                </a:solidFill>
              </a:rPr>
              <a:t>Similar conclusions, albeit with some difference as in the EFTI formulations </a:t>
            </a:r>
          </a:p>
          <a:p>
            <a:r>
              <a:rPr lang="en-GB" sz="1400" dirty="0">
                <a:solidFill>
                  <a:schemeClr val="accent6">
                    <a:lumMod val="50000"/>
                  </a:schemeClr>
                </a:solidFill>
              </a:rPr>
              <a:t>of Cheung, Creminelli, Fitzpatrick, Kaplan, Senatore (2008)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1A55FA89-AC87-4DE7-8250-C4EF41CFC70D}"/>
              </a:ext>
            </a:extLst>
          </p:cNvPr>
          <p:cNvSpPr/>
          <p:nvPr/>
        </p:nvSpPr>
        <p:spPr>
          <a:xfrm rot="16200000">
            <a:off x="7462273" y="3356996"/>
            <a:ext cx="3444491" cy="31765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5" name="Straight Arrow Connector 4">
            <a:extLst>
              <a:ext uri="{FF2B5EF4-FFF2-40B4-BE49-F238E27FC236}">
                <a16:creationId xmlns:a16="http://schemas.microsoft.com/office/drawing/2014/main" id="{7DD04755-C006-4852-B573-51A073E1A705}"/>
              </a:ext>
            </a:extLst>
          </p:cNvPr>
          <p:cNvCxnSpPr>
            <a:cxnSpLocks/>
          </p:cNvCxnSpPr>
          <p:nvPr/>
        </p:nvCxnSpPr>
        <p:spPr>
          <a:xfrm flipV="1">
            <a:off x="8114207" y="3259578"/>
            <a:ext cx="2" cy="3273454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1C332E5E-5CC8-4235-A491-370EF29A9C47}"/>
              </a:ext>
            </a:extLst>
          </p:cNvPr>
          <p:cNvCxnSpPr>
            <a:cxnSpLocks/>
          </p:cNvCxnSpPr>
          <p:nvPr/>
        </p:nvCxnSpPr>
        <p:spPr>
          <a:xfrm rot="16200000">
            <a:off x="8133257" y="3429470"/>
            <a:ext cx="0" cy="2754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8B4FC9F-F455-4E32-BABC-137B871CACEB}"/>
              </a:ext>
            </a:extLst>
          </p:cNvPr>
          <p:cNvCxnSpPr>
            <a:cxnSpLocks/>
          </p:cNvCxnSpPr>
          <p:nvPr/>
        </p:nvCxnSpPr>
        <p:spPr>
          <a:xfrm rot="16200000">
            <a:off x="8133257" y="5791842"/>
            <a:ext cx="0" cy="2754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F8DB3B1C-143B-4582-9974-EB21C7EBF23D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903" y="3436003"/>
            <a:ext cx="144000" cy="16457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179FE19-DC66-429F-B73D-5B4F7EF1C417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4067" y="5846368"/>
            <a:ext cx="193371" cy="15360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D0F284E-655A-466B-9368-1D7A55AE9B07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24361" y="4655940"/>
            <a:ext cx="580114" cy="230400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76043056-50CF-4EC7-BBC6-2A3462A0680C}"/>
              </a:ext>
            </a:extLst>
          </p:cNvPr>
          <p:cNvSpPr txBox="1"/>
          <p:nvPr/>
        </p:nvSpPr>
        <p:spPr>
          <a:xfrm>
            <a:off x="319063" y="1926676"/>
            <a:ext cx="514269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Disformal mapping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CDF48481-004F-4A39-BC11-D1081AFA5519}"/>
              </a:ext>
            </a:extLst>
          </p:cNvPr>
          <p:cNvSpPr txBox="1"/>
          <p:nvPr/>
        </p:nvSpPr>
        <p:spPr>
          <a:xfrm>
            <a:off x="8956452" y="3362388"/>
            <a:ext cx="1346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of</a:t>
            </a:r>
          </a:p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physics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0CF86A04-BEB7-44CD-B7AF-BDAAE9625E38}"/>
              </a:ext>
            </a:extLst>
          </p:cNvPr>
          <p:cNvSpPr txBox="1"/>
          <p:nvPr/>
        </p:nvSpPr>
        <p:spPr>
          <a:xfrm>
            <a:off x="9290761" y="4509530"/>
            <a:ext cx="1346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Effective</a:t>
            </a:r>
          </a:p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mass-scales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9D2E5078-2587-4653-8774-86DF36D1DB85}"/>
              </a:ext>
            </a:extLst>
          </p:cNvPr>
          <p:cNvSpPr txBox="1"/>
          <p:nvPr/>
        </p:nvSpPr>
        <p:spPr>
          <a:xfrm>
            <a:off x="8690500" y="5628499"/>
            <a:ext cx="1994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scale</a:t>
            </a:r>
          </a:p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inflation</a:t>
            </a:r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8EA794D5-02AF-4D87-A802-F34FC97CFC9B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2126" y="5352587"/>
            <a:ext cx="1169828" cy="547200"/>
          </a:xfrm>
          <a:prstGeom prst="rect">
            <a:avLst/>
          </a:prstGeom>
        </p:spPr>
      </p:pic>
      <p:pic>
        <p:nvPicPr>
          <p:cNvPr id="58" name="Picture 57">
            <a:extLst>
              <a:ext uri="{FF2B5EF4-FFF2-40B4-BE49-F238E27FC236}">
                <a16:creationId xmlns:a16="http://schemas.microsoft.com/office/drawing/2014/main" id="{7EBF3585-B9A5-44A0-8CCF-D7D54437F34D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3354" y="5362187"/>
            <a:ext cx="1637486" cy="481371"/>
          </a:xfrm>
          <a:prstGeom prst="rect">
            <a:avLst/>
          </a:prstGeom>
        </p:spPr>
      </p:pic>
      <p:sp>
        <p:nvSpPr>
          <p:cNvPr id="59" name="Right Brace 58">
            <a:extLst>
              <a:ext uri="{FF2B5EF4-FFF2-40B4-BE49-F238E27FC236}">
                <a16:creationId xmlns:a16="http://schemas.microsoft.com/office/drawing/2014/main" id="{C5936F9D-8845-4B8B-A95F-F702F47F5859}"/>
              </a:ext>
            </a:extLst>
          </p:cNvPr>
          <p:cNvSpPr/>
          <p:nvPr/>
        </p:nvSpPr>
        <p:spPr>
          <a:xfrm>
            <a:off x="8271005" y="3813570"/>
            <a:ext cx="316245" cy="1920479"/>
          </a:xfrm>
          <a:prstGeom prst="rightBrace">
            <a:avLst>
              <a:gd name="adj1" fmla="val 0"/>
              <a:gd name="adj2" fmla="val 50000"/>
            </a:avLst>
          </a:prstGeom>
          <a:ln w="222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185526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Rectangle: Rounded Corners 53">
            <a:extLst>
              <a:ext uri="{FF2B5EF4-FFF2-40B4-BE49-F238E27FC236}">
                <a16:creationId xmlns:a16="http://schemas.microsoft.com/office/drawing/2014/main" id="{64D8F97E-3975-4A30-976F-318CD21809AE}"/>
              </a:ext>
            </a:extLst>
          </p:cNvPr>
          <p:cNvSpPr/>
          <p:nvPr/>
        </p:nvSpPr>
        <p:spPr>
          <a:xfrm>
            <a:off x="342900" y="5062923"/>
            <a:ext cx="11668125" cy="858483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Ostrogradsky no-go theorem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226CC6C-8753-4DFA-8E58-670E8B538FF7}"/>
              </a:ext>
            </a:extLst>
          </p:cNvPr>
          <p:cNvSpPr txBox="1"/>
          <p:nvPr/>
        </p:nvSpPr>
        <p:spPr>
          <a:xfrm>
            <a:off x="1" y="1247652"/>
            <a:ext cx="1219199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u="sng" dirty="0">
                <a:solidFill>
                  <a:srgbClr val="19198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 NLO+NNLO order</a:t>
            </a:r>
          </a:p>
          <a:p>
            <a:pPr marL="457200" indent="-457200" algn="ctr">
              <a:buFont typeface="Wingdings" panose="05000000000000000000" pitchFamily="2" charset="2"/>
              <a:buChar char="v"/>
            </a:pPr>
            <a:r>
              <a:rPr lang="en-GB" sz="2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Field redefinitions, </a:t>
            </a:r>
            <a:r>
              <a:rPr lang="en-GB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possible</a:t>
            </a:r>
            <a:r>
              <a:rPr lang="en-GB" sz="28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but difficult to find!</a:t>
            </a:r>
            <a:br>
              <a:rPr lang="en-GB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A16A92-C8BD-4121-AC64-304D3DCB9219}"/>
              </a:ext>
            </a:extLst>
          </p:cNvPr>
          <p:cNvSpPr/>
          <p:nvPr/>
        </p:nvSpPr>
        <p:spPr>
          <a:xfrm>
            <a:off x="4906816" y="3346151"/>
            <a:ext cx="253370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Remove offending terms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BBE6E88-76FB-4BD4-B1F4-9CD4BC4BC9FA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49627" y="3828442"/>
            <a:ext cx="8096913" cy="49493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B4AFD95-7A60-4A06-80F5-39397FF631DD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1345" y="5188621"/>
            <a:ext cx="11484647" cy="607086"/>
          </a:xfrm>
          <a:prstGeom prst="rect">
            <a:avLst/>
          </a:prstGeom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86289522-34FD-479F-AFC0-482AA4756C83}"/>
              </a:ext>
            </a:extLst>
          </p:cNvPr>
          <p:cNvSpPr/>
          <p:nvPr/>
        </p:nvSpPr>
        <p:spPr>
          <a:xfrm>
            <a:off x="9986540" y="1645955"/>
            <a:ext cx="137890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Gong, Seoc, </a:t>
            </a:r>
          </a:p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Sypsas (2014)</a:t>
            </a:r>
          </a:p>
        </p:txBody>
      </p:sp>
      <p:sp>
        <p:nvSpPr>
          <p:cNvPr id="60" name="TextBox 59">
            <a:extLst>
              <a:ext uri="{FF2B5EF4-FFF2-40B4-BE49-F238E27FC236}">
                <a16:creationId xmlns:a16="http://schemas.microsoft.com/office/drawing/2014/main" id="{88C95530-36B9-499D-9ED5-CC5DB19B6357}"/>
              </a:ext>
            </a:extLst>
          </p:cNvPr>
          <p:cNvSpPr txBox="1"/>
          <p:nvPr/>
        </p:nvSpPr>
        <p:spPr>
          <a:xfrm>
            <a:off x="1" y="2622559"/>
            <a:ext cx="1219199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 algn="ctr">
              <a:buFont typeface="Wingdings" panose="05000000000000000000" pitchFamily="2" charset="2"/>
              <a:buChar char="Ø"/>
            </a:pPr>
            <a:r>
              <a:rPr lang="en-GB" sz="2800" b="1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Instead, make an educated guess…</a:t>
            </a:r>
            <a:br>
              <a:rPr lang="en-GB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40AB9A65-518A-425B-B9A4-44F9A75475BC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7465" y="6173334"/>
            <a:ext cx="5382095" cy="476648"/>
          </a:xfrm>
          <a:prstGeom prst="rect">
            <a:avLst/>
          </a:prstGeom>
        </p:spPr>
      </p:pic>
      <p:sp>
        <p:nvSpPr>
          <p:cNvPr id="66" name="TextBox 65">
            <a:extLst>
              <a:ext uri="{FF2B5EF4-FFF2-40B4-BE49-F238E27FC236}">
                <a16:creationId xmlns:a16="http://schemas.microsoft.com/office/drawing/2014/main" id="{36A1C167-D17C-4D6C-8DA7-0E8ECC411662}"/>
              </a:ext>
            </a:extLst>
          </p:cNvPr>
          <p:cNvSpPr txBox="1"/>
          <p:nvPr/>
        </p:nvSpPr>
        <p:spPr>
          <a:xfrm>
            <a:off x="1788944" y="4598757"/>
            <a:ext cx="858470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Action guarantees second-order equations of motion:</a:t>
            </a:r>
          </a:p>
        </p:txBody>
      </p:sp>
    </p:spTree>
    <p:extLst>
      <p:ext uri="{BB962C8B-B14F-4D97-AF65-F5344CB8AC3E}">
        <p14:creationId xmlns:p14="http://schemas.microsoft.com/office/powerpoint/2010/main" val="16977694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Rectangle: Rounded Corners 49">
            <a:extLst>
              <a:ext uri="{FF2B5EF4-FFF2-40B4-BE49-F238E27FC236}">
                <a16:creationId xmlns:a16="http://schemas.microsoft.com/office/drawing/2014/main" id="{61F333EA-2AC4-4C27-B3C7-E023B538278A}"/>
              </a:ext>
            </a:extLst>
          </p:cNvPr>
          <p:cNvSpPr/>
          <p:nvPr/>
        </p:nvSpPr>
        <p:spPr>
          <a:xfrm>
            <a:off x="1304843" y="4873929"/>
            <a:ext cx="1589103" cy="911809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8" name="Rectangle: Rounded Corners 47">
            <a:extLst>
              <a:ext uri="{FF2B5EF4-FFF2-40B4-BE49-F238E27FC236}">
                <a16:creationId xmlns:a16="http://schemas.microsoft.com/office/drawing/2014/main" id="{B1BA4CCB-F9C2-4FCA-AB0F-D21EC60054D3}"/>
              </a:ext>
            </a:extLst>
          </p:cNvPr>
          <p:cNvSpPr/>
          <p:nvPr/>
        </p:nvSpPr>
        <p:spPr>
          <a:xfrm>
            <a:off x="6302246" y="1938114"/>
            <a:ext cx="5142696" cy="920888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44" name="Rectangle: Rounded Corners 43">
            <a:extLst>
              <a:ext uri="{FF2B5EF4-FFF2-40B4-BE49-F238E27FC236}">
                <a16:creationId xmlns:a16="http://schemas.microsoft.com/office/drawing/2014/main" id="{27216153-4ECF-4ACD-9557-F0ABBBD858BC}"/>
              </a:ext>
            </a:extLst>
          </p:cNvPr>
          <p:cNvSpPr/>
          <p:nvPr/>
        </p:nvSpPr>
        <p:spPr>
          <a:xfrm>
            <a:off x="924470" y="1944134"/>
            <a:ext cx="4039247" cy="928879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Validity of the EFT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32429883-618F-4528-8A9D-EB39C7B49CA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0317" y="3035216"/>
            <a:ext cx="3766858" cy="4985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A1664B7-A0EC-4487-A9E2-9E63D4B78CB2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963" y="2048075"/>
            <a:ext cx="3724188" cy="76038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E74D8320-D6E2-474D-ABBB-03AA44B9DCAF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9119" y="2057465"/>
            <a:ext cx="4966092" cy="688761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CE40E664-8F70-457D-8CC4-C73A92A6A896}"/>
              </a:ext>
            </a:extLst>
          </p:cNvPr>
          <p:cNvSpPr txBox="1"/>
          <p:nvPr/>
        </p:nvSpPr>
        <p:spPr>
          <a:xfrm>
            <a:off x="6308881" y="1439870"/>
            <a:ext cx="514269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Constraint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D4C3712-EF12-473E-B840-A6F1F8034F63}"/>
              </a:ext>
            </a:extLst>
          </p:cNvPr>
          <p:cNvSpPr txBox="1"/>
          <p:nvPr/>
        </p:nvSpPr>
        <p:spPr>
          <a:xfrm>
            <a:off x="-510540" y="4082064"/>
            <a:ext cx="5142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Special case:</a:t>
            </a:r>
            <a:r>
              <a:rPr lang="en-GB" sz="2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en-GB" sz="16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Dynamical parameters drop out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C071292-7907-4B19-B12F-C3AD23687B5F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455" y="5019300"/>
            <a:ext cx="1043808" cy="556189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42E2CF1C-A2BD-46DF-AF13-0F40C9357AD3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26604" y="5215262"/>
            <a:ext cx="1891199" cy="49920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25733513-51A4-4C74-A822-E22DC95BF1F9}"/>
              </a:ext>
            </a:extLst>
          </p:cNvPr>
          <p:cNvSpPr txBox="1"/>
          <p:nvPr/>
        </p:nvSpPr>
        <p:spPr>
          <a:xfrm>
            <a:off x="924470" y="1439870"/>
            <a:ext cx="41547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Effective potential</a:t>
            </a:r>
            <a:endParaRPr lang="en-GB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8A858BFE-E112-426E-B9C1-A465E552A511}"/>
              </a:ext>
            </a:extLst>
          </p:cNvPr>
          <p:cNvSpPr txBox="1"/>
          <p:nvPr/>
        </p:nvSpPr>
        <p:spPr>
          <a:xfrm>
            <a:off x="764058" y="3087198"/>
            <a:ext cx="2655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Dynamical parameters: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3" name="Arrow: Right 52">
            <a:extLst>
              <a:ext uri="{FF2B5EF4-FFF2-40B4-BE49-F238E27FC236}">
                <a16:creationId xmlns:a16="http://schemas.microsoft.com/office/drawing/2014/main" id="{78A662F9-A235-4684-A35B-BCF7F23B36D8}"/>
              </a:ext>
            </a:extLst>
          </p:cNvPr>
          <p:cNvSpPr/>
          <p:nvPr/>
        </p:nvSpPr>
        <p:spPr>
          <a:xfrm>
            <a:off x="3492887" y="5160928"/>
            <a:ext cx="540327" cy="337810"/>
          </a:xfrm>
          <a:prstGeom prst="rightArrow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TextBox 55">
            <a:extLst>
              <a:ext uri="{FF2B5EF4-FFF2-40B4-BE49-F238E27FC236}">
                <a16:creationId xmlns:a16="http://schemas.microsoft.com/office/drawing/2014/main" id="{B61A78AD-EC5D-4713-AC7C-736B22F852A2}"/>
              </a:ext>
            </a:extLst>
          </p:cNvPr>
          <p:cNvSpPr txBox="1"/>
          <p:nvPr/>
        </p:nvSpPr>
        <p:spPr>
          <a:xfrm>
            <a:off x="4441656" y="4846033"/>
            <a:ext cx="2865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Ensures stability </a:t>
            </a:r>
          </a:p>
          <a:p>
            <a:pPr algn="ctr"/>
            <a:r>
              <a:rPr lang="en-GB" sz="24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all modes!</a:t>
            </a:r>
            <a:endParaRPr lang="en-GB" sz="16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6888C121-F402-4EB7-A145-317C73AF8920}"/>
              </a:ext>
            </a:extLst>
          </p:cNvPr>
          <p:cNvSpPr txBox="1"/>
          <p:nvPr/>
        </p:nvSpPr>
        <p:spPr>
          <a:xfrm>
            <a:off x="7466687" y="4456154"/>
            <a:ext cx="415474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Example: </a:t>
            </a:r>
          </a:p>
          <a:p>
            <a:pPr algn="ctr"/>
            <a:r>
              <a:rPr lang="en-GB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Constraint always satisfied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2" name="Arrow: Right 61">
            <a:extLst>
              <a:ext uri="{FF2B5EF4-FFF2-40B4-BE49-F238E27FC236}">
                <a16:creationId xmlns:a16="http://schemas.microsoft.com/office/drawing/2014/main" id="{8E43CA26-CCAF-46DE-869A-C6B79AF7D0F4}"/>
              </a:ext>
            </a:extLst>
          </p:cNvPr>
          <p:cNvSpPr/>
          <p:nvPr/>
        </p:nvSpPr>
        <p:spPr>
          <a:xfrm>
            <a:off x="5362818" y="2239668"/>
            <a:ext cx="540327" cy="337810"/>
          </a:xfrm>
          <a:prstGeom prst="rightArrow">
            <a:avLst/>
          </a:prstGeom>
          <a:noFill/>
          <a:ln w="254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2863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Strong Coupling Scale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DFBA3DE8-5C48-493B-97E0-E8224B3862DA}"/>
              </a:ext>
            </a:extLst>
          </p:cNvPr>
          <p:cNvSpPr txBox="1"/>
          <p:nvPr/>
        </p:nvSpPr>
        <p:spPr>
          <a:xfrm>
            <a:off x="927176" y="1725464"/>
            <a:ext cx="35806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Restore fake Lorentz invariance</a:t>
            </a:r>
          </a:p>
        </p:txBody>
      </p:sp>
      <p:sp>
        <p:nvSpPr>
          <p:cNvPr id="71" name="Rectangle 70">
            <a:extLst>
              <a:ext uri="{FF2B5EF4-FFF2-40B4-BE49-F238E27FC236}">
                <a16:creationId xmlns:a16="http://schemas.microsoft.com/office/drawing/2014/main" id="{54BB3ADC-04A8-4F31-A33B-1BFDC0C310CD}"/>
              </a:ext>
            </a:extLst>
          </p:cNvPr>
          <p:cNvSpPr/>
          <p:nvPr/>
        </p:nvSpPr>
        <p:spPr>
          <a:xfrm>
            <a:off x="2249198" y="2062571"/>
            <a:ext cx="2167581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Baumann, Green (2011)</a:t>
            </a:r>
          </a:p>
        </p:txBody>
      </p:sp>
      <p:sp>
        <p:nvSpPr>
          <p:cNvPr id="72" name="Arrow: Right 71">
            <a:extLst>
              <a:ext uri="{FF2B5EF4-FFF2-40B4-BE49-F238E27FC236}">
                <a16:creationId xmlns:a16="http://schemas.microsoft.com/office/drawing/2014/main" id="{6D73AB31-6282-4992-81BC-F06675CF1872}"/>
              </a:ext>
            </a:extLst>
          </p:cNvPr>
          <p:cNvSpPr/>
          <p:nvPr/>
        </p:nvSpPr>
        <p:spPr>
          <a:xfrm>
            <a:off x="5731859" y="2269602"/>
            <a:ext cx="540327" cy="337810"/>
          </a:xfrm>
          <a:prstGeom prst="rightArrow">
            <a:avLst/>
          </a:prstGeom>
          <a:noFill/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DDBC37B9-36AB-4B92-A044-F299EFE8C998}"/>
              </a:ext>
            </a:extLst>
          </p:cNvPr>
          <p:cNvSpPr txBox="1"/>
          <p:nvPr/>
        </p:nvSpPr>
        <p:spPr>
          <a:xfrm>
            <a:off x="1725469" y="4142055"/>
            <a:ext cx="3009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u="sng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 theory is weakly coupled at horizon crossing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1" name="Picture 20">
            <a:extLst>
              <a:ext uri="{FF2B5EF4-FFF2-40B4-BE49-F238E27FC236}">
                <a16:creationId xmlns:a16="http://schemas.microsoft.com/office/drawing/2014/main" id="{4F8C0623-C505-4ECF-90CA-75959D1C530C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506" y="5138640"/>
            <a:ext cx="979199" cy="5664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152611-9BB8-4FC0-867B-B14613FD5FC6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7176" y="2602162"/>
            <a:ext cx="3378283" cy="335238"/>
          </a:xfrm>
          <a:prstGeom prst="rect">
            <a:avLst/>
          </a:prstGeom>
        </p:spPr>
      </p:pic>
      <p:sp>
        <p:nvSpPr>
          <p:cNvPr id="29" name="Rectangle 28">
            <a:extLst>
              <a:ext uri="{FF2B5EF4-FFF2-40B4-BE49-F238E27FC236}">
                <a16:creationId xmlns:a16="http://schemas.microsoft.com/office/drawing/2014/main" id="{90418C7E-3AC1-48A5-91B7-6161C5F22F9A}"/>
              </a:ext>
            </a:extLst>
          </p:cNvPr>
          <p:cNvSpPr/>
          <p:nvPr/>
        </p:nvSpPr>
        <p:spPr>
          <a:xfrm rot="16200000">
            <a:off x="7796542" y="1612350"/>
            <a:ext cx="3444491" cy="317651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62E2A1A-96B8-4BB4-B1C9-913569299469}"/>
              </a:ext>
            </a:extLst>
          </p:cNvPr>
          <p:cNvCxnSpPr>
            <a:cxnSpLocks/>
          </p:cNvCxnSpPr>
          <p:nvPr/>
        </p:nvCxnSpPr>
        <p:spPr>
          <a:xfrm flipV="1">
            <a:off x="8448476" y="1514932"/>
            <a:ext cx="2" cy="3273454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Connector 32">
            <a:extLst>
              <a:ext uri="{FF2B5EF4-FFF2-40B4-BE49-F238E27FC236}">
                <a16:creationId xmlns:a16="http://schemas.microsoft.com/office/drawing/2014/main" id="{8ABE8C9D-6066-42E7-B473-FE7A65CF9A24}"/>
              </a:ext>
            </a:extLst>
          </p:cNvPr>
          <p:cNvCxnSpPr>
            <a:cxnSpLocks/>
          </p:cNvCxnSpPr>
          <p:nvPr/>
        </p:nvCxnSpPr>
        <p:spPr>
          <a:xfrm rot="16200000">
            <a:off x="8467526" y="1684824"/>
            <a:ext cx="0" cy="2754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Connector 33">
            <a:extLst>
              <a:ext uri="{FF2B5EF4-FFF2-40B4-BE49-F238E27FC236}">
                <a16:creationId xmlns:a16="http://schemas.microsoft.com/office/drawing/2014/main" id="{B0068BC6-D5B4-484B-908E-AA8A415CA93D}"/>
              </a:ext>
            </a:extLst>
          </p:cNvPr>
          <p:cNvCxnSpPr>
            <a:cxnSpLocks/>
          </p:cNvCxnSpPr>
          <p:nvPr/>
        </p:nvCxnSpPr>
        <p:spPr>
          <a:xfrm rot="16200000">
            <a:off x="8467526" y="4047196"/>
            <a:ext cx="0" cy="275496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8E735C87-3816-4BAF-831B-3637C0BA15FB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0173" y="1691358"/>
            <a:ext cx="231771" cy="20159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EAC1106-9CD4-4833-BB5F-21C7D1FCB803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18336" y="4101722"/>
            <a:ext cx="279771" cy="20022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F4DDB11-3C72-4F3D-AFBE-69160FBA9F3A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00172" y="2899013"/>
            <a:ext cx="1039543" cy="256457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E26C72C3-8779-4A1A-A0CE-BAC8C90CD44C}"/>
              </a:ext>
            </a:extLst>
          </p:cNvPr>
          <p:cNvSpPr txBox="1"/>
          <p:nvPr/>
        </p:nvSpPr>
        <p:spPr>
          <a:xfrm>
            <a:off x="9766225" y="2740030"/>
            <a:ext cx="1346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Strong </a:t>
            </a:r>
          </a:p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coupling scale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BEE28313-867C-440E-838A-EBE4319EA4E8}"/>
              </a:ext>
            </a:extLst>
          </p:cNvPr>
          <p:cNvSpPr txBox="1"/>
          <p:nvPr/>
        </p:nvSpPr>
        <p:spPr>
          <a:xfrm>
            <a:off x="9024769" y="3883853"/>
            <a:ext cx="19949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Energy scale</a:t>
            </a:r>
          </a:p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inflation</a:t>
            </a:r>
          </a:p>
        </p:txBody>
      </p: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DA3991C0-E34D-4E11-B22A-14710D91604C}"/>
              </a:ext>
            </a:extLst>
          </p:cNvPr>
          <p:cNvCxnSpPr>
            <a:cxnSpLocks/>
          </p:cNvCxnSpPr>
          <p:nvPr/>
        </p:nvCxnSpPr>
        <p:spPr>
          <a:xfrm rot="16200000">
            <a:off x="8439307" y="2893622"/>
            <a:ext cx="0" cy="275496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angle 11">
            <a:extLst>
              <a:ext uri="{FF2B5EF4-FFF2-40B4-BE49-F238E27FC236}">
                <a16:creationId xmlns:a16="http://schemas.microsoft.com/office/drawing/2014/main" id="{40D9BF36-5A78-4BC4-B4B2-0777B4DE86DC}"/>
              </a:ext>
            </a:extLst>
          </p:cNvPr>
          <p:cNvSpPr/>
          <p:nvPr/>
        </p:nvSpPr>
        <p:spPr>
          <a:xfrm>
            <a:off x="1438275" y="4029075"/>
            <a:ext cx="3580660" cy="1905000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9786713C-9DE2-4A91-98EC-E2D3910402D9}"/>
              </a:ext>
            </a:extLst>
          </p:cNvPr>
          <p:cNvSpPr txBox="1"/>
          <p:nvPr/>
        </p:nvSpPr>
        <p:spPr>
          <a:xfrm>
            <a:off x="9518787" y="1560707"/>
            <a:ext cx="13461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Scale of</a:t>
            </a:r>
          </a:p>
          <a:p>
            <a:pPr algn="ctr"/>
            <a:r>
              <a:rPr lang="en-GB" sz="1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physics</a:t>
            </a:r>
          </a:p>
        </p:txBody>
      </p:sp>
    </p:spTree>
    <p:extLst>
      <p:ext uri="{BB962C8B-B14F-4D97-AF65-F5344CB8AC3E}">
        <p14:creationId xmlns:p14="http://schemas.microsoft.com/office/powerpoint/2010/main" val="3365853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Rectangle: Rounded Corners 56">
            <a:extLst>
              <a:ext uri="{FF2B5EF4-FFF2-40B4-BE49-F238E27FC236}">
                <a16:creationId xmlns:a16="http://schemas.microsoft.com/office/drawing/2014/main" id="{11BFC1DB-E38C-4B0F-9F58-9404D5767A3A}"/>
              </a:ext>
            </a:extLst>
          </p:cNvPr>
          <p:cNvSpPr/>
          <p:nvPr/>
        </p:nvSpPr>
        <p:spPr>
          <a:xfrm>
            <a:off x="3819526" y="5158002"/>
            <a:ext cx="4250060" cy="1118586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5" name="Rectangle: Rounded Corners 34">
            <a:extLst>
              <a:ext uri="{FF2B5EF4-FFF2-40B4-BE49-F238E27FC236}">
                <a16:creationId xmlns:a16="http://schemas.microsoft.com/office/drawing/2014/main" id="{7EB0CB60-389D-404B-810A-09DE52BD7022}"/>
              </a:ext>
            </a:extLst>
          </p:cNvPr>
          <p:cNvSpPr/>
          <p:nvPr/>
        </p:nvSpPr>
        <p:spPr>
          <a:xfrm>
            <a:off x="2911876" y="3024118"/>
            <a:ext cx="5974671" cy="1118586"/>
          </a:xfrm>
          <a:prstGeom prst="roundRect">
            <a:avLst/>
          </a:prstGeom>
          <a:gradFill>
            <a:gsLst>
              <a:gs pos="0">
                <a:schemeClr val="bg1">
                  <a:tint val="90000"/>
                  <a:lumMod val="110000"/>
                </a:schemeClr>
              </a:gs>
              <a:gs pos="100000">
                <a:schemeClr val="bg1">
                  <a:shade val="64000"/>
                  <a:lumMod val="88000"/>
                </a:schemeClr>
              </a:gs>
            </a:gsLst>
            <a:lin ang="5400000" scaled="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toy model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3AE057-ADF9-4DF2-B1DF-8B7F2EFB9F75}"/>
              </a:ext>
            </a:extLst>
          </p:cNvPr>
          <p:cNvSpPr txBox="1"/>
          <p:nvPr/>
        </p:nvSpPr>
        <p:spPr>
          <a:xfrm>
            <a:off x="0" y="1254126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 evolution and constraint equations in the simplest way possible</a:t>
            </a:r>
            <a:r>
              <a:rPr lang="en-GB" sz="16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4F67B64-43BA-41D5-960F-029030ABA965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654" y="1803916"/>
            <a:ext cx="7468189" cy="5805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0D850C41-DCEA-48C0-A22B-4BC6B99AC694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127" y="3097587"/>
            <a:ext cx="5767617" cy="908190"/>
          </a:xfrm>
          <a:prstGeom prst="rect">
            <a:avLst/>
          </a:prstGeom>
        </p:spPr>
      </p:pic>
      <p:sp>
        <p:nvSpPr>
          <p:cNvPr id="34" name="TextBox 33">
            <a:extLst>
              <a:ext uri="{FF2B5EF4-FFF2-40B4-BE49-F238E27FC236}">
                <a16:creationId xmlns:a16="http://schemas.microsoft.com/office/drawing/2014/main" id="{CFAAF93A-4C68-4330-B2BB-11C1A15F9078}"/>
              </a:ext>
            </a:extLst>
          </p:cNvPr>
          <p:cNvSpPr txBox="1"/>
          <p:nvPr/>
        </p:nvSpPr>
        <p:spPr>
          <a:xfrm>
            <a:off x="3561638" y="2604710"/>
            <a:ext cx="450794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latin typeface="Gill Sans Nova Light" panose="020B0302020104020203" pitchFamily="34" charset="0"/>
                <a:cs typeface="Times New Roman" panose="02020603050405020304" pitchFamily="18" charset="0"/>
              </a:rPr>
              <a:t>Tensor powerspectrum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628AA788-E8DE-469A-A725-1B157CBEC34F}"/>
              </a:ext>
            </a:extLst>
          </p:cNvPr>
          <p:cNvSpPr txBox="1"/>
          <p:nvPr/>
        </p:nvSpPr>
        <p:spPr>
          <a:xfrm>
            <a:off x="9048654" y="3136184"/>
            <a:ext cx="286582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Left-modes</a:t>
            </a:r>
          </a:p>
          <a:p>
            <a:pPr algn="ctr"/>
            <a:r>
              <a:rPr lang="en-GB" sz="2400" b="1" u="sng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are enhanced!</a:t>
            </a:r>
            <a:endParaRPr lang="en-GB" sz="1600" b="1" dirty="0">
              <a:solidFill>
                <a:srgbClr val="0000CC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521BE393-204F-4ADD-A096-03BB4AABF721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9126" y="5454362"/>
            <a:ext cx="860952" cy="606478"/>
          </a:xfrm>
          <a:prstGeom prst="rect">
            <a:avLst/>
          </a:prstGeom>
        </p:spPr>
      </p:pic>
      <p:sp>
        <p:nvSpPr>
          <p:cNvPr id="44" name="TextBox 43">
            <a:extLst>
              <a:ext uri="{FF2B5EF4-FFF2-40B4-BE49-F238E27FC236}">
                <a16:creationId xmlns:a16="http://schemas.microsoft.com/office/drawing/2014/main" id="{1F0D8E69-23E5-455B-9478-8AEACE3D0F58}"/>
              </a:ext>
            </a:extLst>
          </p:cNvPr>
          <p:cNvSpPr txBox="1"/>
          <p:nvPr/>
        </p:nvSpPr>
        <p:spPr>
          <a:xfrm>
            <a:off x="0" y="4427751"/>
            <a:ext cx="12192000" cy="466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Maximum enhancement</a:t>
            </a:r>
            <a:endParaRPr lang="en-GB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E8187A5F-CA42-4313-9099-4B818DFE6065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6843" y="5448268"/>
            <a:ext cx="830474" cy="606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58207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Future Considerations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3AE057-ADF9-4DF2-B1DF-8B7F2EFB9F75}"/>
              </a:ext>
            </a:extLst>
          </p:cNvPr>
          <p:cNvSpPr txBox="1"/>
          <p:nvPr/>
        </p:nvSpPr>
        <p:spPr>
          <a:xfrm>
            <a:off x="1571346" y="1715765"/>
            <a:ext cx="9747683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Understand how NNLO corrections affect post-inflationary dynamics.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 a phenomenologically viable inflationary model that satisfies this special case.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complete analyses is needed on the full set of NNLO non-redundant operators.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§"/>
            </a:pPr>
            <a:r>
              <a:rPr lang="en-GB" sz="28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Find a field redefinition for tensors at NLO+NNLO. </a:t>
            </a:r>
          </a:p>
          <a:p>
            <a:pPr marL="342900" indent="-342900">
              <a:buFont typeface="Wingdings" panose="05000000000000000000" pitchFamily="2" charset="2"/>
              <a:buChar char="§"/>
            </a:pPr>
            <a:endParaRPr lang="en-GB" sz="2800" dirty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0198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6"/>
          <p:cNvSpPr txBox="1">
            <a:spLocks noChangeArrowheads="1"/>
          </p:cNvSpPr>
          <p:nvPr/>
        </p:nvSpPr>
        <p:spPr bwMode="auto">
          <a:xfrm>
            <a:off x="0" y="111126"/>
            <a:ext cx="121920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742950" indent="-28575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 defTabSz="4572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defTabSz="4572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pPr algn="ctr" eaLnBrk="1" hangingPunct="1"/>
            <a:r>
              <a:rPr lang="en-GB" sz="3800" dirty="0">
                <a:solidFill>
                  <a:srgbClr val="1F2C7B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Final remarks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C3AE057-ADF9-4DF2-B1DF-8B7F2EFB9F75}"/>
              </a:ext>
            </a:extLst>
          </p:cNvPr>
          <p:cNvSpPr txBox="1"/>
          <p:nvPr/>
        </p:nvSpPr>
        <p:spPr>
          <a:xfrm>
            <a:off x="0" y="1254126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Einstein frame</a:t>
            </a:r>
            <a:r>
              <a:rPr lang="en-GB" sz="2000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of a general scalar-tensor extension</a:t>
            </a:r>
            <a:endParaRPr lang="en-GB" sz="1600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230A138-21E9-4F15-9508-213D8E9824E0}"/>
              </a:ext>
            </a:extLst>
          </p:cNvPr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000" y="1668897"/>
            <a:ext cx="8495999" cy="1456457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D1422B19-A810-4D5F-B8AC-1699B97E5EF7}"/>
              </a:ext>
            </a:extLst>
          </p:cNvPr>
          <p:cNvSpPr txBox="1"/>
          <p:nvPr/>
        </p:nvSpPr>
        <p:spPr>
          <a:xfrm>
            <a:off x="-76201" y="3332537"/>
            <a:ext cx="121920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i="1" u="sng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Geometrically related extensions to gravity</a:t>
            </a:r>
            <a:endParaRPr lang="en-GB" sz="1600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8A698AD-D139-4D96-BDD6-55EF3211F4E6}"/>
              </a:ext>
            </a:extLst>
          </p:cNvPr>
          <p:cNvSpPr/>
          <p:nvPr/>
        </p:nvSpPr>
        <p:spPr>
          <a:xfrm>
            <a:off x="3724233" y="4081306"/>
            <a:ext cx="4572597" cy="9587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B8B23A3E-015A-4234-AB9B-67FF3841196E}"/>
              </a:ext>
            </a:extLst>
          </p:cNvPr>
          <p:cNvCxnSpPr>
            <a:cxnSpLocks/>
          </p:cNvCxnSpPr>
          <p:nvPr/>
        </p:nvCxnSpPr>
        <p:spPr>
          <a:xfrm>
            <a:off x="3809751" y="4648544"/>
            <a:ext cx="438179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6230FFCB-F2A4-4CC2-8048-535A2A43919E}"/>
              </a:ext>
            </a:extLst>
          </p:cNvPr>
          <p:cNvCxnSpPr>
            <a:cxnSpLocks/>
          </p:cNvCxnSpPr>
          <p:nvPr/>
        </p:nvCxnSpPr>
        <p:spPr>
          <a:xfrm>
            <a:off x="7890066" y="4498300"/>
            <a:ext cx="0" cy="33670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C3DA8D55-030D-42E9-8100-929DFF1960EC}"/>
              </a:ext>
            </a:extLst>
          </p:cNvPr>
          <p:cNvCxnSpPr>
            <a:cxnSpLocks/>
          </p:cNvCxnSpPr>
          <p:nvPr/>
        </p:nvCxnSpPr>
        <p:spPr>
          <a:xfrm>
            <a:off x="4299974" y="4456756"/>
            <a:ext cx="0" cy="32414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2" name="Picture 21">
            <a:extLst>
              <a:ext uri="{FF2B5EF4-FFF2-40B4-BE49-F238E27FC236}">
                <a16:creationId xmlns:a16="http://schemas.microsoft.com/office/drawing/2014/main" id="{8DA4DAC9-E6C1-4913-ABB5-DEF2D84E517F}"/>
              </a:ext>
            </a:extLst>
          </p:cNvPr>
          <p:cNvPicPr>
            <a:picLocks noChangeAspect="1"/>
          </p:cNvPicPr>
          <p:nvPr>
            <p:custDataLst>
              <p:tags r:id="rId2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066" y="4257866"/>
            <a:ext cx="144000" cy="16457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59F418EB-53E4-491B-95C3-88C3C11A549B}"/>
              </a:ext>
            </a:extLst>
          </p:cNvPr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288" y="4247601"/>
            <a:ext cx="193371" cy="153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45DED76-43FF-461E-A1C4-483926A94907}"/>
              </a:ext>
            </a:extLst>
          </p:cNvPr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0905" y="4248695"/>
            <a:ext cx="230400" cy="193371"/>
          </a:xfrm>
          <a:prstGeom prst="rect">
            <a:avLst/>
          </a:prstGeom>
        </p:spPr>
      </p:pic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B6E6490D-5C25-4F59-B86C-7427DB1DFA72}"/>
              </a:ext>
            </a:extLst>
          </p:cNvPr>
          <p:cNvCxnSpPr>
            <a:cxnSpLocks/>
          </p:cNvCxnSpPr>
          <p:nvPr/>
        </p:nvCxnSpPr>
        <p:spPr>
          <a:xfrm>
            <a:off x="6231544" y="4516188"/>
            <a:ext cx="0" cy="303837"/>
          </a:xfrm>
          <a:prstGeom prst="line">
            <a:avLst/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TextBox 35">
            <a:extLst>
              <a:ext uri="{FF2B5EF4-FFF2-40B4-BE49-F238E27FC236}">
                <a16:creationId xmlns:a16="http://schemas.microsoft.com/office/drawing/2014/main" id="{182B3381-1081-4AB9-89EC-3025DDE31C0D}"/>
              </a:ext>
            </a:extLst>
          </p:cNvPr>
          <p:cNvSpPr txBox="1"/>
          <p:nvPr/>
        </p:nvSpPr>
        <p:spPr>
          <a:xfrm>
            <a:off x="390008" y="4211233"/>
            <a:ext cx="300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u="sng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Jordan frame</a:t>
            </a:r>
            <a:endParaRPr lang="en-GB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B4801464-DB84-4DDC-A6AD-062776FFFD9A}"/>
              </a:ext>
            </a:extLst>
          </p:cNvPr>
          <p:cNvSpPr/>
          <p:nvPr/>
        </p:nvSpPr>
        <p:spPr>
          <a:xfrm>
            <a:off x="3724233" y="5546372"/>
            <a:ext cx="4572597" cy="95878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38" name="Straight Arrow Connector 37">
            <a:extLst>
              <a:ext uri="{FF2B5EF4-FFF2-40B4-BE49-F238E27FC236}">
                <a16:creationId xmlns:a16="http://schemas.microsoft.com/office/drawing/2014/main" id="{7331FC2F-2693-469A-82CF-EDB12F0C8949}"/>
              </a:ext>
            </a:extLst>
          </p:cNvPr>
          <p:cNvCxnSpPr>
            <a:cxnSpLocks/>
          </p:cNvCxnSpPr>
          <p:nvPr/>
        </p:nvCxnSpPr>
        <p:spPr>
          <a:xfrm>
            <a:off x="3809751" y="6113610"/>
            <a:ext cx="4381790" cy="0"/>
          </a:xfrm>
          <a:prstGeom prst="straightConnector1">
            <a:avLst/>
          </a:prstGeom>
          <a:ln w="254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C20D8733-B222-4C3D-B47B-56398B8CAB4E}"/>
              </a:ext>
            </a:extLst>
          </p:cNvPr>
          <p:cNvCxnSpPr>
            <a:cxnSpLocks/>
          </p:cNvCxnSpPr>
          <p:nvPr/>
        </p:nvCxnSpPr>
        <p:spPr>
          <a:xfrm>
            <a:off x="7890066" y="5953101"/>
            <a:ext cx="0" cy="336702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>
            <a:extLst>
              <a:ext uri="{FF2B5EF4-FFF2-40B4-BE49-F238E27FC236}">
                <a16:creationId xmlns:a16="http://schemas.microsoft.com/office/drawing/2014/main" id="{51A1C11A-35BB-46F9-9C7B-6B2AAE86AD14}"/>
              </a:ext>
            </a:extLst>
          </p:cNvPr>
          <p:cNvCxnSpPr>
            <a:cxnSpLocks/>
          </p:cNvCxnSpPr>
          <p:nvPr/>
        </p:nvCxnSpPr>
        <p:spPr>
          <a:xfrm>
            <a:off x="4299974" y="5921822"/>
            <a:ext cx="0" cy="324145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1" name="Picture 40">
            <a:extLst>
              <a:ext uri="{FF2B5EF4-FFF2-40B4-BE49-F238E27FC236}">
                <a16:creationId xmlns:a16="http://schemas.microsoft.com/office/drawing/2014/main" id="{43BC2147-554C-49FB-AA9F-73B14D5A3432}"/>
              </a:ext>
            </a:extLst>
          </p:cNvPr>
          <p:cNvPicPr>
            <a:picLocks noChangeAspect="1"/>
          </p:cNvPicPr>
          <p:nvPr>
            <p:custDataLst>
              <p:tags r:id="rId5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18066" y="5712667"/>
            <a:ext cx="144000" cy="164571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D58139B-1F58-4E49-B217-A668188BC684}"/>
              </a:ext>
            </a:extLst>
          </p:cNvPr>
          <p:cNvPicPr>
            <a:picLocks noChangeAspect="1"/>
          </p:cNvPicPr>
          <p:nvPr>
            <p:custDataLst>
              <p:tags r:id="rId6"/>
            </p:custDataLst>
          </p:nvPr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03288" y="5712667"/>
            <a:ext cx="193371" cy="15360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1440F2CF-2894-45DA-9381-1E24666F2906}"/>
              </a:ext>
            </a:extLst>
          </p:cNvPr>
          <p:cNvSpPr txBox="1"/>
          <p:nvPr/>
        </p:nvSpPr>
        <p:spPr>
          <a:xfrm>
            <a:off x="390008" y="5676299"/>
            <a:ext cx="3009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i="1" u="sng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Einstein frame</a:t>
            </a:r>
            <a:endParaRPr lang="en-GB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DD50C4F3-0259-4CFD-B1C6-D1A0E7946F0C}"/>
              </a:ext>
            </a:extLst>
          </p:cNvPr>
          <p:cNvSpPr txBox="1"/>
          <p:nvPr/>
        </p:nvSpPr>
        <p:spPr>
          <a:xfrm>
            <a:off x="4495696" y="5679162"/>
            <a:ext cx="3009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Weakly coupled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1CFF5A10-1656-44C2-AC95-899CEEFCFC6A}"/>
              </a:ext>
            </a:extLst>
          </p:cNvPr>
          <p:cNvSpPr txBox="1"/>
          <p:nvPr/>
        </p:nvSpPr>
        <p:spPr>
          <a:xfrm>
            <a:off x="4413497" y="4237688"/>
            <a:ext cx="1704525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Weakly coupled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A861DF67-413D-4A84-9039-628373191D35}"/>
              </a:ext>
            </a:extLst>
          </p:cNvPr>
          <p:cNvSpPr txBox="1"/>
          <p:nvPr/>
        </p:nvSpPr>
        <p:spPr>
          <a:xfrm>
            <a:off x="6433973" y="4027618"/>
            <a:ext cx="1331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Strongly </a:t>
            </a:r>
          </a:p>
          <a:p>
            <a:pPr algn="ctr"/>
            <a:r>
              <a:rPr lang="en-GB" sz="1600" i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coupled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66B653EF-F77D-4F11-AEAE-3C354BD4E9A1}"/>
              </a:ext>
            </a:extLst>
          </p:cNvPr>
          <p:cNvSpPr txBox="1"/>
          <p:nvPr/>
        </p:nvSpPr>
        <p:spPr>
          <a:xfrm>
            <a:off x="9004993" y="3625759"/>
            <a:ext cx="238553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Need </a:t>
            </a:r>
            <a:r>
              <a:rPr lang="en-GB" sz="1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additional DOF </a:t>
            </a:r>
            <a:r>
              <a:rPr lang="en-GB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theory to be weakly coupled up to </a:t>
            </a:r>
          </a:p>
        </p:txBody>
      </p:sp>
      <p:sp>
        <p:nvSpPr>
          <p:cNvPr id="54" name="Rectangle 53">
            <a:extLst>
              <a:ext uri="{FF2B5EF4-FFF2-40B4-BE49-F238E27FC236}">
                <a16:creationId xmlns:a16="http://schemas.microsoft.com/office/drawing/2014/main" id="{3CC00C76-E2B7-4279-B763-7E86C0295A2E}"/>
              </a:ext>
            </a:extLst>
          </p:cNvPr>
          <p:cNvSpPr/>
          <p:nvPr/>
        </p:nvSpPr>
        <p:spPr>
          <a:xfrm>
            <a:off x="1316898" y="6074452"/>
            <a:ext cx="16333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Weinberg (2008)</a:t>
            </a:r>
          </a:p>
        </p:txBody>
      </p:sp>
      <p:sp>
        <p:nvSpPr>
          <p:cNvPr id="62" name="Rectangle 61">
            <a:extLst>
              <a:ext uri="{FF2B5EF4-FFF2-40B4-BE49-F238E27FC236}">
                <a16:creationId xmlns:a16="http://schemas.microsoft.com/office/drawing/2014/main" id="{6B85E7DF-D9C6-4C8B-9533-46AC8620129C}"/>
              </a:ext>
            </a:extLst>
          </p:cNvPr>
          <p:cNvSpPr/>
          <p:nvPr/>
        </p:nvSpPr>
        <p:spPr>
          <a:xfrm>
            <a:off x="9271002" y="4486813"/>
            <a:ext cx="2167581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600" dirty="0">
                <a:solidFill>
                  <a:schemeClr val="accent6">
                    <a:lumMod val="50000"/>
                  </a:schemeClr>
                </a:solidFill>
              </a:rPr>
              <a:t>Baumann, Green (2011)</a:t>
            </a:r>
          </a:p>
          <a:p>
            <a:r>
              <a:rPr lang="en-GB" sz="1600" dirty="0">
                <a:solidFill>
                  <a:srgbClr val="7030A0"/>
                </a:solidFill>
              </a:rPr>
              <a:t>Gwyn, Palma, Sypsas</a:t>
            </a:r>
          </a:p>
          <a:p>
            <a:r>
              <a:rPr lang="en-GB" sz="1600" dirty="0">
                <a:solidFill>
                  <a:srgbClr val="7030A0"/>
                </a:solidFill>
              </a:rPr>
              <a:t>Sakellariadou (2013)</a:t>
            </a:r>
          </a:p>
        </p:txBody>
      </p:sp>
      <p:sp>
        <p:nvSpPr>
          <p:cNvPr id="66" name="Arrow: Right 65">
            <a:extLst>
              <a:ext uri="{FF2B5EF4-FFF2-40B4-BE49-F238E27FC236}">
                <a16:creationId xmlns:a16="http://schemas.microsoft.com/office/drawing/2014/main" id="{7C9AD90C-790A-4C97-92D0-5C9D24213B81}"/>
              </a:ext>
            </a:extLst>
          </p:cNvPr>
          <p:cNvSpPr/>
          <p:nvPr/>
        </p:nvSpPr>
        <p:spPr>
          <a:xfrm rot="5400000">
            <a:off x="1593269" y="5073138"/>
            <a:ext cx="540327" cy="337810"/>
          </a:xfrm>
          <a:prstGeom prst="rightArrow">
            <a:avLst/>
          </a:prstGeom>
          <a:noFill/>
          <a:ln w="25400"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60FE7B4-4BD5-4BA3-9CB0-C7F31C67CA34}"/>
              </a:ext>
            </a:extLst>
          </p:cNvPr>
          <p:cNvSpPr txBox="1"/>
          <p:nvPr/>
        </p:nvSpPr>
        <p:spPr>
          <a:xfrm>
            <a:off x="170531" y="4988517"/>
            <a:ext cx="17045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>
                <a:solidFill>
                  <a:srgbClr val="19198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Disformal</a:t>
            </a:r>
          </a:p>
          <a:p>
            <a:pPr algn="ctr"/>
            <a:r>
              <a:rPr lang="en-GB" sz="1600" dirty="0">
                <a:solidFill>
                  <a:srgbClr val="19198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Transformation</a:t>
            </a:r>
          </a:p>
        </p:txBody>
      </p:sp>
      <p:pic>
        <p:nvPicPr>
          <p:cNvPr id="68" name="Picture 67">
            <a:extLst>
              <a:ext uri="{FF2B5EF4-FFF2-40B4-BE49-F238E27FC236}">
                <a16:creationId xmlns:a16="http://schemas.microsoft.com/office/drawing/2014/main" id="{4A559178-C4CB-4A69-83AA-4F6D570EEC3E}"/>
              </a:ext>
            </a:extLst>
          </p:cNvPr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88911" y="4161324"/>
            <a:ext cx="150984" cy="172554"/>
          </a:xfrm>
          <a:prstGeom prst="rect">
            <a:avLst/>
          </a:prstGeom>
        </p:spPr>
      </p:pic>
      <p:sp>
        <p:nvSpPr>
          <p:cNvPr id="69" name="Rectangle 68">
            <a:extLst>
              <a:ext uri="{FF2B5EF4-FFF2-40B4-BE49-F238E27FC236}">
                <a16:creationId xmlns:a16="http://schemas.microsoft.com/office/drawing/2014/main" id="{EAAE93C8-E067-45BA-9608-CB9E1469F93E}"/>
              </a:ext>
            </a:extLst>
          </p:cNvPr>
          <p:cNvSpPr/>
          <p:nvPr/>
        </p:nvSpPr>
        <p:spPr>
          <a:xfrm>
            <a:off x="9086007" y="3571422"/>
            <a:ext cx="2238375" cy="915391"/>
          </a:xfrm>
          <a:prstGeom prst="rect">
            <a:avLst/>
          </a:prstGeom>
          <a:noFill/>
          <a:ln w="2540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11966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E7BB0E66-5C4A-4BE0-804F-EE3FC0C83387}"/>
              </a:ext>
            </a:extLst>
          </p:cNvPr>
          <p:cNvSpPr txBox="1"/>
          <p:nvPr/>
        </p:nvSpPr>
        <p:spPr>
          <a:xfrm>
            <a:off x="0" y="3136612"/>
            <a:ext cx="1219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dirty="0">
                <a:solidFill>
                  <a:schemeClr val="accent6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 for your attention!</a:t>
            </a:r>
          </a:p>
        </p:txBody>
      </p:sp>
    </p:spTree>
    <p:extLst>
      <p:ext uri="{BB962C8B-B14F-4D97-AF65-F5344CB8AC3E}">
        <p14:creationId xmlns:p14="http://schemas.microsoft.com/office/powerpoint/2010/main" val="363796231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16.4605"/>
  <p:tag name="ORIGINALWIDTH" val="2630.67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Pi = \frac{\mathcal{P}_h^L - \mathcal{P}_h^R}{\mathcal{P}_h^L+ \mathcal{P}_h^R}, \quad \mathcal{P}_h^L(k) \neq \mathcal{P}_h^R(k), \quad  -1 \leq \Pi \leq 1&#10;\label{eq:pi1}&#10;\end{split}\end{equation*}&#10;&#10;\end{document}&#10;"/>
  <p:tag name="IGUANATEXSIZE" val="20"/>
  <p:tag name="IGUANATEXCURSOR" val="1298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24.4844"/>
  <p:tag name="ORIGINALWIDTH" val="2169.47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text{Maximal parity violation}\ \abs{\Pi}=1, \ \text{at} \ 1\sigma&#10;\label{eq:pi1}&#10;\end{split}\end{equation*}&#10;&#10;\end{document}&#10;"/>
  <p:tag name="IGUANATEXSIZE" val="25"/>
  <p:tag name="IGUANATEXCURSOR" val="1200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650.1688"/>
  <p:tag name="ORIGINALWIDTH" val="1292.08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&amp;\text{SPIDER}\quad r \simeq 0.064&#10;\\&amp; \text{PLANCK}\quad r \simeq 0.082&#10;\\&amp; \text{CMBpol}\quad r \simeq 0.0079&#10;\\&amp; \text{CV limited}\quad r \simeq 0.0023&#10;\label{eq:pi1}&#10;\end{split}\end{equation*}&#10;&#10;\end{document}&#10;"/>
  <p:tag name="IGUANATEXSIZE" val="20"/>
  <p:tag name="IGUANATEXCURSOR" val="1267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06.7116"/>
  <p:tag name="ORIGINALWIDTH" val="2938.133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S^{(0)} &amp;=\frac{M^2_{Pl}}{2}  \int \dd^4{x} \qty[ \sqrt{-g} R + \frac{f_2(\phi)}{\Lambda^2} \epsilon^{\mu\nu\rho\sigma}   W_{\mu\nu\kappa\lambda} W^{\kappa\lambda}_{ \ \ \ \rho\sigma} ]&#10;\label{eq:pi1}&#10;\end{split}\end{equation*}&#10;&#10;\end{document}&#10;"/>
  <p:tag name="IGUANATEXSIZE" val="20"/>
  <p:tag name="IGUANATEXCURSOR" val="1325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23.7346"/>
  <p:tag name="ORIGINALWIDTH" val="864.6419"/>
  <p:tag name="LATEXADDIN" val="\documentclass{article}&#10;\usepackage{amsmath}&#10;\usepackage{physics}&#10;\pagestyle{empty}&#10;\begin{document}&#10;&#10;\newcommand{\ud}{\,\mathrm{d}}&#10;&#10;\[  g_{\mu\nu}= \bar{g}_{\mu\nu}+h_{\mu\nu} \]&#10;&#10;&#10;\end{document}&#10;"/>
  <p:tag name="IGUANATEXSIZE" val="18"/>
  <p:tag name="IGUANATEXCURSOR" val="181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44.7319"/>
  <p:tag name="ORIGINALWIDTH" val="1342.332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dd{s}^2 = a(\eta)^2 [- \dd{\eta}^2 + \dd{x}^2]&#10;\label{eq:pi1}&#10;\end{split}\end{equation*}&#10;&#10;\end{document}&#10;"/>
  <p:tag name="IGUANATEXSIZE" val="18"/>
  <p:tag name="IGUANATEXCURSOR" val="1188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54.2182"/>
  <p:tag name="ORIGINALWIDTH" val="1307.08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mu^s_{\vect{k}}(\eta) = \frac{M_{Pl}}{2 }  h^s_{\vect{k}}(\eta)  z^s_{\vect{k}}(\eta)&#10;\label{eq:pi1}&#10;\end{split}\end{equation*}&#10;&#10;\end{document}&#10;"/>
  <p:tag name="IGUANATEXSIZE" val="18"/>
  <p:tag name="IGUANATEXCURSOR" val="1227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04.462"/>
  <p:tag name="ORIGINALWIDTH" val="1527.55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(\mu^s_{\vect{k}})^{\prime\prime} + \qty[ k^2 - \frac{(z^s_{\vect{k}})^{\prime\prime}}{z^s_{\vect{k}}} ] \mu^s_{\vect{k}} = 0&#10;\label{eq:pi1}&#10;\end{split}\end{equation*}&#10;&#10;\end{document}&#10;"/>
  <p:tag name="IGUANATEXSIZE" val="18"/>
  <p:tag name="IGUANATEXCURSOR" val="1266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11.2111"/>
  <p:tag name="ORIGINALWIDTH" val="2100.48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z^s_{\vect{k}}(\eta)  =a \sqrt{1  -\frac{ \lambda^s k f_2^\prime}{  a^2 \Lambda^2}} =  a \sqrt{1  -\frac{ \lambda^s k_{ph} }{ M_{cs}}}&#10;\label{eq:pi1}&#10;\end{split}\end{equation*}&#10;&#10;\end{document}&#10;"/>
  <p:tag name="IGUANATEXSIZE" val="18"/>
  <p:tag name="IGUANATEXCURSOR" val="1220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22.2347"/>
  <p:tag name="ORIGINALWIDTH" val="545.9318"/>
  <p:tag name="LATEXADDIN" val="\documentclass{article}&#10;\usepackage{amsmath}&#10;\usepackage{physics}&#10;\pagestyle{empty}&#10;\begin{document}&#10;&#10;\newcommand{\ud}{\,\mathrm{d}}&#10;&#10;\[ k_{ph} = M_{cs} \]&#10;&#10;&#10;\end{document}&#10;"/>
  <p:tag name="IGUANATEXSIZE" val="20"/>
  <p:tag name="IGUANATEXCURSOR" val="15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91.48859"/>
  <p:tag name="ORIGINALWIDTH" val="434.9456"/>
  <p:tag name="LATEXADDIN" val="\documentclass{article}&#10;\usepackage{amsmath}&#10;\usepackage{physics}&#10;\pagestyle{empty}&#10;\begin{document}&#10;&#10;\newcommand{\ud}{\,\mathrm{d}}&#10;&#10;\[\lambda^s=\pm1 \]&#10;&#10;&#10;\end{document}&#10;"/>
  <p:tag name="IGUANATEXSIZE" val="16"/>
  <p:tag name="IGUANATEXCURSOR" val="145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08.7364"/>
  <p:tag name="ORIGINALWIDTH" val="452.9434"/>
  <p:tag name="LATEXADDIN" val="\documentclass{article}&#10;\usepackage{amsmath}&#10;\usepackage{physics}&#10;\pagestyle{empty}&#10;\begin{document}&#10;&#10;\newcommand{\ud}{\,\mathrm{d}}&#10;&#10;\[s= L, R \]&#10;&#10;&#10;\end{document}&#10;"/>
  <p:tag name="IGUANATEXSIZE" val="16"/>
  <p:tag name="IGUANATEXCURSOR" val="137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40.9824"/>
  <p:tag name="ORIGINALWIDTH" val="488.18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(z^s_{\vect{k}})^2 = 0&#10;\label{eq:pi1}&#10;\end{split}\end{equation*}&#10;&#10;\end{document}&#10;"/>
  <p:tag name="IGUANATEXSIZE" val="20"/>
  <p:tag name="IGUANATEXCURSOR" val="115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61.4548"/>
  <p:tag name="ORIGINALWIDTH" val="2372.703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S^{(0)}&amp;= \sum_{i=2}^5 \int \dd^4{x} \sqrt{-g} \mathcal{L}_i (\phi, X) + S^{(0)}_{pp} +S^{(0)}_{pv}\label{eq:pi1}&#10;\end{split}\end{equation*}&#10;&#10;\end{document}&#10;"/>
  <p:tag name="IGUANATEXSIZE" val="20"/>
  <p:tag name="IGUANATEXCURSOR" val="123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73.4533"/>
  <p:tag name="ORIGINALWIDTH" val="5215.598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S^{(0)}_{pp}&amp; =\frac{M^2_{Pl}}{2}  \int \dd^4{x} \sqrt{-g} \Bigg\{\frac{f_1}{\Lambda^2} W^{\mu\nu\rho\sigma} W_{\mu\nu\rho\sigma} &#10;+  \frac{b_1}{\Lambda^4} W_{\mu\nu\rho\sigma} R^{\nu\sigma} \nabla^\mu \phi \nabla^\rho\phi + \frac{b_2}{\Lambda^4} W_{\mu\nu\rho\sigma}  \nabla^\mu \nabla^\rho \phi \nabla^\nu \nabla^\sigma\phi\Bigg\}&#10;\end{split}\end{equation*}&#10;&#10;\end{document}&#10;"/>
  <p:tag name="IGUANATEXSIZE" val="16"/>
  <p:tag name="IGUANATEXCURSOR" val="115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73.4533"/>
  <p:tag name="ORIGINALWIDTH" val="3747.28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S^{(0)}_{pv}&amp; =\frac{M^2_{Pl}}{2}  \int \dd^4{x} \, \epsilon^{\mu\nu\rho\sigma} \Bigg\{  \frac{f_2}{\Lambda^2} W_{\mu\nu\kappa\lambda} W^{ \kappa\lambda}_{ \ \ \ \rho\sigma} &#10;+   \frac{d_1}{\Lambda^4} W_{\rho\sigma\kappa\lambda} R^\lambda_{ \ \nu} \nabla^\kappa \phi \nabla^\mu\phi  \Bigg\}&#10;\end{split}\end{equation*}&#10;&#10;\end{document}&#10;"/>
  <p:tag name="IGUANATEXSIZE" val="16"/>
  <p:tag name="IGUANATEXCURSOR" val="115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46.9817"/>
  <p:tag name="ORIGINALWIDTH" val="1460.81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nabla_\alpha W_{\mu\nu\rho\sigma} \nabla^\alpha W^{\mu\nu\rho\sigma}, \quad W^3.&#10;\label{eq:pi1}&#10;\end{split}\end{equation*}&#10;&#10;\end{document}&#10;"/>
  <p:tag name="IGUANATEXSIZE" val="10"/>
  <p:tag name="IGUANATEXCURSOR" val="122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52.7184"/>
  <p:tag name="ORIGINALWIDTH" val="883.3895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X= - \frac{1}{2} \pd_\mu \phi \pd^\mu\phi&#10;\label{eq:pi1}&#10;\end{split}\end{equation*}&#10;&#10;\end{document}&#10;"/>
  <p:tag name="IGUANATEXSIZE" val="18"/>
  <p:tag name="IGUANATEXCURSOR" val="118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75.2156"/>
  <p:tag name="ORIGINALWIDTH" val="2053.993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g_{\mu\nu} \rightarrow  \bar{g}_{\mu\nu} = \frac{\mathcal{F}_T}{c_T} \qty[ g_{\mu\nu} + (1-c_T^2) n_\mu n_\nu]&#10;\end{split}\end{equation*}&#10;&#10;\end{document}&#10;"/>
  <p:tag name="IGUANATEXSIZE" val="18"/>
  <p:tag name="IGUANATEXCURSOR" val="1251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25.9843"/>
  <p:tag name="ORIGINALWIDTH" val="2548.93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_{Eff_n} = c_T^{n} \Lambda \ll M_{Pl},   \quad n=1,2, \cdots, \quad c_T \ll1&#10;\end{split}\end{equation*}&#10;&#10;\end{document}&#10;"/>
  <p:tag name="IGUANATEXSIZE" val="18"/>
  <p:tag name="IGUANATEXCURSOR" val="1224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89.98874"/>
  <p:tag name="ORIGINALWIDTH" val="78.74016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&#10;\end{split}\end{equation*}&#10;&#10;\end{document}&#10;"/>
  <p:tag name="IGUANATEXSIZE" val="18"/>
  <p:tag name="IGUANATEXCURSOR" val="114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83.98952"/>
  <p:tag name="ORIGINALWIDTH" val="105.7368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H&#10;\end{split}\end{equation*}&#10;&#10;\end{document}&#10;"/>
  <p:tag name="IGUANATEXSIZE" val="18"/>
  <p:tag name="IGUANATEXCURSOR" val="114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25.9843"/>
  <p:tag name="ORIGINALWIDTH" val="317.2103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_{Eff_n} &#10;\end{split}\end{equation*}&#10;&#10;\end{document}&#10;"/>
  <p:tag name="IGUANATEXSIZE" val="18"/>
  <p:tag name="IGUANATEXCURSOR" val="1157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99.2126"/>
  <p:tag name="ORIGINALWIDTH" val="639.6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frac{f_1(\phi)}{c_T^3 \Lambda^2} (h_{ij}^{\prime\prime})^2,&#10;\end{split}\end{equation*}&#10;&#10;\end{document}&#10;"/>
  <p:tag name="IGUANATEXSIZE" val="18"/>
  <p:tag name="IGUANATEXCURSOR" val="1171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63.2171"/>
  <p:tag name="ORIGINALWIDTH" val="895.388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frac{c_T f_1(\phi)}{\Lambda^2}(\nabla^2  h_{ij})^2&#10;\end{split}\end{equation*}&#10;&#10;\end{document}&#10;"/>
  <p:tag name="IGUANATEXSIZE" val="18"/>
  <p:tag name="IGUANATEXCURSOR" val="116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04.462"/>
  <p:tag name="ORIGINALWIDTH" val="4980.87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b_1=  \frac{4 f_1 \Lambda^2 a^2 \mathcal{F}_T c_T}{(\phi^\prime)^2}, \quad b_2 = - \frac{b_1 \mathcal{H} \phi^\prime}{2\mathcal{H} \phi^\prime-\phi^{\prime\prime}} = - \frac{4 f_1 \Lambda^2 \mathcal{H} a^2  \mathcal{F}_T c_T}{\phi^\prime (2\mathcal{H} \phi^\prime- \phi^{\prime\prime})}, \qq{and} d_1= - \frac{2 f_2 \Lambda^2 a^2 \mathcal{F}_T c_T}{(\phi^\prime)^2}&#10;\end{split}\end{equation*}&#10;&#10;\end{document}&#10;"/>
  <p:tag name="IGUANATEXSIZE" val="16"/>
  <p:tag name="IGUANATEXCURSOR" val="1166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73.4533"/>
  <p:tag name="ORIGINALWIDTH" val="7064.86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S^{(2)}&amp;=\frac{M^2_{Pl}}{8} \int \dd^3{x} \dd{\eta}  a^2 \Bigg\{ \mathcal{G} (h_{ij}^\pr)^2 -\mathcal{F} (\nabla  h_{ij})^2&#10; -\frac{\omega_1}{ a^2  \Lambda^2} (\nabla h_{ij}^\pr)^2 + \frac{\omega_2}{a^2 \Lambda^2}  (\nabla^2 h_{ij})^2&#10; - \epsilon^{ijk}\qty[  \frac{ g_1^\prime}{ a^2\Lambda^2}  (h^q_{ \ i})^\pr(\pd_j h_{kq})^\pr-  \frac{ g_2^\prime}{a^2\Lambda^2}  (\pd^r h^q_{ \ i})\pd_j\pd_r h_{kq}] \Bigg\}&#10;\end{split}\end{equation*}&#10;&#10;\end{document}&#10;"/>
  <p:tag name="IGUANATEXSIZE" val="16"/>
  <p:tag name="IGUANATEXCURSOR" val="1430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93.2133"/>
  <p:tag name="ORIGINALWIDTH" val="3310.836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 \text{with} \ \ \omega_1= \frac{ f_1}{c_T}, \quad \omega_2 = f_1 c_T, \quad g_1 = \frac{ f_2}{c_T^2}, \quad g_2= f_2, \quad c_T^2 = \frac{\mathcal{F}}{\mathcal{G}} &#10;\end{split}\end{equation*}&#10;&#10;\end{document}&#10;"/>
  <p:tag name="IGUANATEXSIZE" val="16"/>
  <p:tag name="IGUANATEXCURSOR" val="1141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06.7116"/>
  <p:tag name="ORIGINALWIDTH" val="2317.2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M_{pv} = \frac{a  \Lambda^2}{ f_{2}^\prime}, \qq{and} M_{pp}^2 = \frac{ \Lambda^2}{ f_1}, \quad \frac{k}{a} = k_{ph}&#10;\end{split}\end{equation*}&#10;&#10;\end{document}&#10;"/>
  <p:tag name="IGUANATEXSIZE" val="16"/>
  <p:tag name="IGUANATEXCURSOR" val="1220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74.2032"/>
  <p:tag name="ORIGINALWIDTH" val="1832.77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z^s_k =z_1(\eta) \sqrt{1 - \frac{k_{ph}^2}{ c_T M_{pp}^2  }- \frac{k_{ph} \lambda^s}{ c_T^2 M_{pv} }  }\end{split}\end{equation*}&#10;&#10;\end{document}&#10;"/>
  <p:tag name="IGUANATEXSIZE" val="20"/>
  <p:tag name="IGUANATEXCURSOR" val="1238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38.9576"/>
  <p:tag name="ORIGINALWIDTH" val="2443.945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(z^s_{\vect{k}})^2 &gt; 0 \Rightarrow c_T^3 &gt; \frac{\abs{M_{pp}}^2}{4 M_{pv}^2}, \quad  M_{pp}^2 &lt;0, \ f_1 &lt;0 \end{split}\end{equation*}&#10;&#10;\end{document}&#10;"/>
  <p:tag name="IGUANATEXSIZE" val="20"/>
  <p:tag name="IGUANATEXCURSOR" val="120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73.7158"/>
  <p:tag name="ORIGINALWIDTH" val="513.685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c_T^3 &gt;  \frac{H^2 }{2 \Lambda^2} \end{split}\end{equation*}&#10;&#10;\end{document}&#10;"/>
  <p:tag name="IGUANATEXSIZE" val="20"/>
  <p:tag name="IGUANATEXCURSOR" val="1171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72.9659"/>
  <p:tag name="ORIGINALWIDTH" val="1034.12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^2 &gt; \frac{ H^2}{2}, \quad  c_T=1  &#10; \end{split}\end{equation*}&#10;&#10;\end{document}&#10;"/>
  <p:tag name="IGUANATEXSIZE" val="18"/>
  <p:tag name="IGUANATEXCURSOR" val="1140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309.7113"/>
  <p:tag name="ORIGINALWIDTH" val="535.433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frac{H^2}{c_T^3 \Lambda^2}\ll1 &#10;\end{split}\end{equation*}&#10;&#10;\end{document}&#10;"/>
  <p:tag name="IGUANATEXSIZE" val="18"/>
  <p:tag name="IGUANATEXCURSOR" val="1165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64.9794"/>
  <p:tag name="ORIGINALWIDTH" val="1662.542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x \rightarrow \tilde{x} = c_T^{-1} x, \quad  \tilde{h}_{ij}^2 =  a^2 c_T^3 h_{ij}^2\end{split}\end{equation*}&#10;&#10;\end{document}&#10;"/>
  <p:tag name="IGUANATEXSIZE" val="20"/>
  <p:tag name="IGUANATEXCURSOR" val="1205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10.2362"/>
  <p:tag name="ORIGINALWIDTH" val="126.7342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^2&#10;\end{split}\end{equation*}&#10;&#10;\end{document}&#10;"/>
  <p:tag name="IGUANATEXSIZE" val="18"/>
  <p:tag name="IGUANATEXCURSOR" val="1150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09.4863"/>
  <p:tag name="ORIGINALWIDTH" val="152.980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H^2&#10;\end{split}\end{equation*}&#10;&#10;\end{document}&#10;"/>
  <p:tag name="IGUANATEXSIZE" val="18"/>
  <p:tag name="IGUANATEXCURSOR" val="1144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40.2324"/>
  <p:tag name="ORIGINALWIDTH" val="568.42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_*^2 = c_T^3 \Lambda^2 &#10;\end{split}\end{equation*}&#10;&#10;\end{document}&#10;"/>
  <p:tag name="IGUANATEXSIZE" val="18"/>
  <p:tag name="IGUANATEXCURSOR" val="115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85.7143"/>
  <p:tag name="ORIGINALWIDTH" val="3675.291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 f_1 =  f_{10}, \quad  f_2=   f_{20}\int \eta^{-1} \dd{\eta} \qq{where}\mathcal{G}=1, \quad \mathcal{F} =  c_T^2, \quad \frac{\phi^\prime}{a} =\phi_0&#10;\end{split}\end{equation*}&#10;&#10;\end{document}&#10;"/>
  <p:tag name="IGUANATEXSIZE" val="20"/>
  <p:tag name="IGUANATEXCURSOR" val="1247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446.9441"/>
  <p:tag name="ORIGINALWIDTH" val="2838.395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k^3 P^s_h (k) = \frac{1}{\pi^2} \frac{H^2}{M_{Pl}^2 c_T^3} \abs{\Gamma\qty(2-\frac{ig_{10}\lambda^s}{2c_T})}^{-2} \,e^{\displaystyle -\frac{4\pi \lambda^s H^2}{c_T^3 \Lambda^2}}&#10;\end{split}\end{equation*}&#10;&#10;\end{document}&#10;"/>
  <p:tag name="IGUANATEXSIZE" val="20"/>
  <p:tag name="IGUANATEXCURSOR" val="1314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98.4627"/>
  <p:tag name="ORIGINALWIDTH" val="423.697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&amp; \ c_T=1,&#10;\\&amp; \Pi \lesssim 0.1&#10;\end{split}\end{equation*}&#10;&#10;\end{document}&#10;"/>
  <p:tag name="IGUANATEXSIZE" val="20"/>
  <p:tag name="IGUANATEXCURSOR" val="117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298.4627"/>
  <p:tag name="ORIGINALWIDTH" val="408.698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&amp;  c_T\ll1, &#10;\\&amp; \ \Pi \lesssim 1&#10;\end{split}\end{equation*}&#10;&#10;\end{document}&#10;"/>
  <p:tag name="IGUANATEXSIZE" val="20"/>
  <p:tag name="IGUANATEXCURSOR" val="117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796.4005"/>
  <p:tag name="ORIGINALWIDTH" val="4645.669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bar{S}^{(2)}&amp;=\frac{M^2_{Pl}}{8} \int \dd^3{x} \dd{\bar{\eta}}  a^2 \Bigg\{ \qty(1+ \bar{\alpha}) (\pd_{\bar{\eta}} h_{ij})^2&#10; -\qty(1+\bar{\beta}) (\nabla  h_{ij})^2&#10; -\bar{\gamma} (\nabla \pd_{\bar{\eta}}h_{ij})^2 + \bar{\delta}  (\nabla^2 h_{ij})^2 &#10;\\&amp;- \epsilon^{ijk}\qty[\epsilon (\pd_{\bar{\eta}}h^q_{ \ i})(\pd_j \pd_{\bar{\eta}}h_{kq})- \bar{\zeta}  (\pd^r h^q_{ \ i})\pd_j\pd_r h_{kq}] \Bigg\}&#10;\end{split}\end{equation*}&#10;&#10;\end{document}&#10;"/>
  <p:tag name="IGUANATEXSIZE" val="18"/>
  <p:tag name="IGUANATEXCURSOR" val="149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89.98874"/>
  <p:tag name="ORIGINALWIDTH" val="78.74016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&#10;\end{split}\end{equation*}&#10;&#10;\end{document}&#10;"/>
  <p:tag name="IGUANATEXSIZE" val="18"/>
  <p:tag name="IGUANATEXCURSOR" val="114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83.98952"/>
  <p:tag name="ORIGINALWIDTH" val="105.7368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H&#10;\end{split}\end{equation*}&#10;&#10;\end{document}&#10;"/>
  <p:tag name="IGUANATEXSIZE" val="18"/>
  <p:tag name="IGUANATEXCURSOR" val="114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105.7368"/>
  <p:tag name="ORIGINALWIDTH" val="125.9843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_*&#10;\end{split}\end{equation*}&#10;&#10;\end{document}&#10;"/>
  <p:tag name="IGUANATEXSIZE" val="18"/>
  <p:tag name="IGUANATEXCURSOR" val="1150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89.98874"/>
  <p:tag name="ORIGINALWIDTH" val="78.74016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&#10;\end{split}\end{equation*}&#10;&#10;\end{document}&#10;"/>
  <p:tag name="IGUANATEXSIZE" val="18"/>
  <p:tag name="IGUANATEXCURSOR" val="114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83.98952"/>
  <p:tag name="ORIGINALWIDTH" val="105.7368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H&#10;\end{split}\end{equation*}&#10;&#10;\end{document}&#10;"/>
  <p:tag name="IGUANATEXSIZE" val="18"/>
  <p:tag name="IGUANATEXCURSOR" val="1142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OUTPUTDPI" val="1200"/>
  <p:tag name="ORIGINALHEIGHT" val="89.98874"/>
  <p:tag name="ORIGINALWIDTH" val="78.74016"/>
  <p:tag name="LATEXADDIN" val="\documentclass{article}&#10;\usepackage{amsmath} %math&#10;\usepackage{xcolor,graphicx} %for figures&#10;\usepackage{fancyvrb} &#10;\usepackage{abstract} % need for making abstract title bigger&#10;\usepackage{titlesec} %remove chapter numbers&#10;\usepackage{caption}&#10;\usepackage{subcaption}&#10;\usepackage{amsfonts} %calls math fonts&#10;\usepackage{color}&#10;\usepackage{upgreek}&#10;\usepackage{braket}&#10;\usepackage{amssymb}&#10;\usepackage{physics}&#10;\usepackage{verbatim}&#10;\usepackage{xfrac}&#10;\usepackage{calc}&#10;\pagestyle{empty}&#10;\begin{document}&#10;&#10;\newcommand*{\vvdot}[2][0pt]{% \vdot[&lt;lift&gt;]{&lt;stuff&gt;}&#10;\setbox0=\hbox{$#2$}%&#10;\dot{\mathrlap{\phantom{\rule{\wd0}{\ht0+{#1}}}}\smash{#2}}%&#10;}&#10;\newcommand{\ud}{\,\mathrm{d}} %for infinitesimals i.e. \ud {t}&#10;\providecommand{\abs}[1]{\lvert#1\rvert} %for absolute values&#10;\providecommand{\norm}[1]{\lVert#1\rVert} %for norm values i.e. \norm{v}&#10;\newcommand{\vect}[1]{\mathbf{#1}} % bold vectors i.e. \vect{v}&#10;\newcommand{\pd}[1]{\partial#1} %partial derivative \pd&#10;\newcommand{\pr}[1]{\prime#1} %primed variables&#10;\newcommand{\en}[1]{\enspace#1} %space for subscripts&#10;\newcommand{\vk}[1]{ \vect{k}#1} %k-vector&#10;&#10;\begin{equation*}\begin{split}&#10;\Lambda&#10;\end{split}\end{equation*}&#10;&#10;\end{document}&#10;"/>
  <p:tag name="IGUANATEXSIZE" val="18"/>
  <p:tag name="IGUANATEXCURSOR" val="1149"/>
  <p:tag name="TRANSPARENCY" val="True"/>
  <p:tag name="FILENAME" val=""/>
  <p:tag name="LATEXENGINEID" val="0"/>
  <p:tag name="TEMPFOLDER" val="D:\Documents\Iguana\"/>
  <p:tag name="LATEXFORMHEIGHT" val="312"/>
  <p:tag name="LATEXFORMWIDTH" val="384"/>
  <p:tag name="LATEXFORMWRAP" val="True"/>
  <p:tag name="BITMAPVECTOR" val="0"/>
</p:tagLst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0</TotalTime>
  <Words>479</Words>
  <Application>Microsoft Office PowerPoint</Application>
  <PresentationFormat>Widescreen</PresentationFormat>
  <Paragraphs>122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13</vt:i4>
      </vt:variant>
    </vt:vector>
  </HeadingPairs>
  <TitlesOfParts>
    <vt:vector size="22" baseType="lpstr">
      <vt:lpstr>Arial</vt:lpstr>
      <vt:lpstr>Calibri</vt:lpstr>
      <vt:lpstr>Calibri Light</vt:lpstr>
      <vt:lpstr>Gill Sans Nova Light</vt:lpstr>
      <vt:lpstr>Times New Roman</vt:lpstr>
      <vt:lpstr>Tw Cen MT</vt:lpstr>
      <vt:lpstr>Wingdings</vt:lpstr>
      <vt:lpstr>Droplet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Maria Mylova</dc:creator>
  <cp:lastModifiedBy>Maria Mylova</cp:lastModifiedBy>
  <cp:revision>634</cp:revision>
  <dcterms:created xsi:type="dcterms:W3CDTF">2015-02-06T23:38:42Z</dcterms:created>
  <dcterms:modified xsi:type="dcterms:W3CDTF">2019-07-02T08:59:51Z</dcterms:modified>
</cp:coreProperties>
</file>