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5">
  <p:sldMasterIdLst>
    <p:sldMasterId id="2147483648" r:id="rId1"/>
  </p:sldMasterIdLst>
  <p:notesMasterIdLst>
    <p:notesMasterId r:id="rId68"/>
  </p:notesMasterIdLst>
  <p:sldIdLst>
    <p:sldId id="1038" r:id="rId2"/>
    <p:sldId id="1410" r:id="rId3"/>
    <p:sldId id="1409" r:id="rId4"/>
    <p:sldId id="1027" r:id="rId5"/>
    <p:sldId id="1345" r:id="rId6"/>
    <p:sldId id="1359" r:id="rId7"/>
    <p:sldId id="1403" r:id="rId8"/>
    <p:sldId id="1143" r:id="rId9"/>
    <p:sldId id="1104" r:id="rId10"/>
    <p:sldId id="1122" r:id="rId11"/>
    <p:sldId id="1292" r:id="rId12"/>
    <p:sldId id="1388" r:id="rId13"/>
    <p:sldId id="1306" r:id="rId14"/>
    <p:sldId id="1324" r:id="rId15"/>
    <p:sldId id="1391" r:id="rId16"/>
    <p:sldId id="1346" r:id="rId17"/>
    <p:sldId id="1307" r:id="rId18"/>
    <p:sldId id="1317" r:id="rId19"/>
    <p:sldId id="1277" r:id="rId20"/>
    <p:sldId id="1393" r:id="rId21"/>
    <p:sldId id="1399" r:id="rId22"/>
    <p:sldId id="1406" r:id="rId23"/>
    <p:sldId id="1309" r:id="rId24"/>
    <p:sldId id="1315" r:id="rId25"/>
    <p:sldId id="1364" r:id="rId26"/>
    <p:sldId id="1347" r:id="rId27"/>
    <p:sldId id="1348" r:id="rId28"/>
    <p:sldId id="1327" r:id="rId29"/>
    <p:sldId id="1350" r:id="rId30"/>
    <p:sldId id="1352" r:id="rId31"/>
    <p:sldId id="1354" r:id="rId32"/>
    <p:sldId id="1031" r:id="rId33"/>
    <p:sldId id="1280" r:id="rId34"/>
    <p:sldId id="1355" r:id="rId35"/>
    <p:sldId id="1373" r:id="rId36"/>
    <p:sldId id="1382" r:id="rId37"/>
    <p:sldId id="1375" r:id="rId38"/>
    <p:sldId id="1407" r:id="rId39"/>
    <p:sldId id="1385" r:id="rId40"/>
    <p:sldId id="1356" r:id="rId41"/>
    <p:sldId id="1408" r:id="rId42"/>
    <p:sldId id="1016" r:id="rId43"/>
    <p:sldId id="1366" r:id="rId44"/>
    <p:sldId id="1088" r:id="rId45"/>
    <p:sldId id="1326" r:id="rId46"/>
    <p:sldId id="1333" r:id="rId47"/>
    <p:sldId id="1255" r:id="rId48"/>
    <p:sldId id="1397" r:id="rId49"/>
    <p:sldId id="1398" r:id="rId50"/>
    <p:sldId id="1400" r:id="rId51"/>
    <p:sldId id="1401" r:id="rId52"/>
    <p:sldId id="1370" r:id="rId53"/>
    <p:sldId id="1404" r:id="rId54"/>
    <p:sldId id="1405" r:id="rId55"/>
    <p:sldId id="1387" r:id="rId56"/>
    <p:sldId id="1384" r:id="rId57"/>
    <p:sldId id="1374" r:id="rId58"/>
    <p:sldId id="1386" r:id="rId59"/>
    <p:sldId id="1365" r:id="rId60"/>
    <p:sldId id="1383" r:id="rId61"/>
    <p:sldId id="1349" r:id="rId62"/>
    <p:sldId id="1358" r:id="rId63"/>
    <p:sldId id="1396" r:id="rId64"/>
    <p:sldId id="1314" r:id="rId65"/>
    <p:sldId id="1282" r:id="rId66"/>
    <p:sldId id="1402" r:id="rId6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00"/>
    <a:srgbClr val="996633"/>
    <a:srgbClr val="0033CC"/>
    <a:srgbClr val="E3C39D"/>
    <a:srgbClr val="336699"/>
    <a:srgbClr val="666699"/>
    <a:srgbClr val="006666"/>
    <a:srgbClr val="009999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7635" autoAdjust="0"/>
    <p:restoredTop sz="94660"/>
  </p:normalViewPr>
  <p:slideViewPr>
    <p:cSldViewPr snapToGrid="0" snapToObjects="1">
      <p:cViewPr>
        <p:scale>
          <a:sx n="66" d="100"/>
          <a:sy n="66" d="100"/>
        </p:scale>
        <p:origin x="-1565" y="-250"/>
      </p:cViewPr>
      <p:guideLst>
        <p:guide orient="horz" pos="216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680"/>
    </p:cViewPr>
  </p:sorterViewPr>
  <p:notesViewPr>
    <p:cSldViewPr snapToGrid="0" snapToObjects="1">
      <p:cViewPr varScale="1">
        <p:scale>
          <a:sx n="58" d="100"/>
          <a:sy n="58" d="100"/>
        </p:scale>
        <p:origin x="-1686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C107E70-1BA3-45FB-AB5B-ADF6581A46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A5D9A9F-7BD7-4B52-97D5-2C8DF8C8A169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578E884-972D-4A72-8C41-CEFE151D6F7B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578E884-972D-4A72-8C41-CEFE151D6F7B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8ED008C-6738-4AAE-BF86-8D571ED453C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9787FD-B2CE-4CE2-8FB4-5D2E676AAF69}" type="slidenum">
              <a:rPr lang="en-US" smtClean="0"/>
              <a:pPr/>
              <a:t>32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4834C9-6F5D-4DF4-923B-1BCB13B4AE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E10AB-49EC-41F9-9CF6-40152CF0C5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5657C-53C1-4F92-AE46-6A979A1EB8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0DFBE-DD1B-4888-9AC1-1E1E48D17F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88C0D-9C11-4A8F-888F-58922F7271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04A33-9DBF-42DD-BEB3-722F61F55B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55F4A-9AB4-43B1-8B8D-34774C8D1D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C441D5-81E8-40C3-B5C2-13803CA998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ABFC6-A78D-4E3C-B53A-1EDB63EFC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7B4B8-0DCE-4196-A4F5-43EDBD28FE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35ED4-7BAF-4219-97E8-126CC2A3D5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F84E4C68-1B4E-432A-AF10-DBE3B4D66D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inspirehep.net/author/profile/Abe,%20K.?recid=1283852&amp;ln=en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754749" y="4721556"/>
            <a:ext cx="18620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imes New Roman" pitchFamily="18" charset="0"/>
              </a:rPr>
              <a:t>A. Yu. Smirnov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375180" y="5056221"/>
            <a:ext cx="683096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i="1" dirty="0" smtClean="0">
                <a:solidFill>
                  <a:schemeClr val="bg1"/>
                </a:solidFill>
                <a:latin typeface="Times New Roman" pitchFamily="18" charset="0"/>
              </a:rPr>
              <a:t>Max-Planck Institute for Nuclear Physics, Heidelberg, Germany   </a:t>
            </a:r>
            <a:endParaRPr lang="en-US" sz="2000" i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058" name="Text Box 13"/>
          <p:cNvSpPr txBox="1">
            <a:spLocks noChangeArrowheads="1"/>
          </p:cNvSpPr>
          <p:nvPr/>
        </p:nvSpPr>
        <p:spPr bwMode="auto">
          <a:xfrm>
            <a:off x="6431043" y="5692078"/>
            <a:ext cx="255094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i="1" dirty="0" smtClean="0">
                <a:solidFill>
                  <a:schemeClr val="bg1"/>
                </a:solidFill>
              </a:rPr>
              <a:t>SUSY 2014  </a:t>
            </a:r>
          </a:p>
          <a:p>
            <a:r>
              <a:rPr lang="en-US" i="1" dirty="0" smtClean="0">
                <a:solidFill>
                  <a:schemeClr val="bg1"/>
                </a:solidFill>
              </a:rPr>
              <a:t>July 21 – 26, 2014 ,  </a:t>
            </a:r>
          </a:p>
          <a:p>
            <a:r>
              <a:rPr lang="en-US" i="1" dirty="0" smtClean="0">
                <a:solidFill>
                  <a:schemeClr val="bg1"/>
                </a:solidFill>
              </a:rPr>
              <a:t>Manchester</a:t>
            </a:r>
          </a:p>
        </p:txBody>
      </p:sp>
      <p:sp>
        <p:nvSpPr>
          <p:cNvPr id="11" name="WordArt 4"/>
          <p:cNvSpPr>
            <a:spLocks noChangeArrowheads="1" noChangeShapeType="1" noTextEdit="1"/>
          </p:cNvSpPr>
          <p:nvPr/>
        </p:nvSpPr>
        <p:spPr bwMode="auto">
          <a:xfrm>
            <a:off x="2252691" y="1917700"/>
            <a:ext cx="4902252" cy="17626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Neutrinos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58875" y="2280940"/>
            <a:ext cx="7451725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sz="2400" dirty="0" smtClean="0"/>
              <a:t>Current status of the low-energy oscillation data, </a:t>
            </a:r>
          </a:p>
          <a:p>
            <a:r>
              <a:rPr lang="en-IE" sz="2400" dirty="0" smtClean="0"/>
              <a:t> including recent results pertinent to </a:t>
            </a:r>
          </a:p>
          <a:p>
            <a:r>
              <a:rPr lang="en-IE" sz="2400" dirty="0" smtClean="0"/>
              <a:t>    - very light sterile neutrinos and </a:t>
            </a:r>
          </a:p>
          <a:p>
            <a:r>
              <a:rPr lang="en-IE" sz="2400" dirty="0" smtClean="0"/>
              <a:t>    -  CP violation</a:t>
            </a:r>
            <a:endParaRPr lang="en-IE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229100" y="1859607"/>
            <a:ext cx="46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dirty="0" smtClean="0"/>
              <a:t>?</a:t>
            </a:r>
            <a:endParaRPr lang="en-IE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282700" y="4025900"/>
            <a:ext cx="4559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dirty="0" smtClean="0"/>
              <a:t>Not much </a:t>
            </a:r>
            <a:r>
              <a:rPr lang="en-IE" sz="2400" dirty="0" smtClean="0"/>
              <a:t>Super Symmetry </a:t>
            </a:r>
            <a:r>
              <a:rPr lang="en-IE" sz="2400" dirty="0" smtClean="0"/>
              <a:t>…</a:t>
            </a:r>
            <a:endParaRPr lang="en-IE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19100" y="2286239"/>
            <a:ext cx="879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dirty="0" smtClean="0"/>
              <a:t>AP:</a:t>
            </a:r>
            <a:endParaRPr lang="en-IE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384175" y="3983335"/>
            <a:ext cx="901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dirty="0" smtClean="0"/>
              <a:t>AS:</a:t>
            </a:r>
            <a:endParaRPr lang="en-IE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496887" y="5431135"/>
            <a:ext cx="879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400" dirty="0" smtClean="0"/>
              <a:t>AP:</a:t>
            </a:r>
            <a:endParaRPr lang="en-IE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1270000" y="5426501"/>
            <a:ext cx="40386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sz="2400" dirty="0" smtClean="0"/>
              <a:t>Well,  just add “Super” </a:t>
            </a:r>
          </a:p>
          <a:p>
            <a:r>
              <a:rPr lang="en-IE" sz="2400" dirty="0" smtClean="0"/>
              <a:t>to whatever you will say</a:t>
            </a:r>
            <a:endParaRPr lang="en-IE" sz="2400" dirty="0"/>
          </a:p>
        </p:txBody>
      </p:sp>
      <p:sp>
        <p:nvSpPr>
          <p:cNvPr id="14" name="WordArt 4"/>
          <p:cNvSpPr>
            <a:spLocks noChangeArrowheads="1" noChangeShapeType="1" noTextEdit="1"/>
          </p:cNvSpPr>
          <p:nvPr/>
        </p:nvSpPr>
        <p:spPr bwMode="auto">
          <a:xfrm>
            <a:off x="530224" y="457200"/>
            <a:ext cx="6429376" cy="7105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… with instructions to cover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5" name="TextBox 14"/>
          <p:cNvSpPr txBox="1"/>
          <p:nvPr/>
        </p:nvSpPr>
        <p:spPr>
          <a:xfrm rot="21124620">
            <a:off x="4687510" y="1481152"/>
            <a:ext cx="4039014" cy="646331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after detection of the </a:t>
            </a:r>
            <a:r>
              <a:rPr lang="en-IE" dirty="0" err="1" smtClean="0"/>
              <a:t>PeV</a:t>
            </a:r>
            <a:r>
              <a:rPr lang="en-IE" dirty="0" smtClean="0"/>
              <a:t> cosmic neutrinos even LHC energies are low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7172" name="WordArt 10"/>
          <p:cNvSpPr>
            <a:spLocks noChangeArrowheads="1" noChangeShapeType="1" noTextEdit="1"/>
          </p:cNvSpPr>
          <p:nvPr/>
        </p:nvSpPr>
        <p:spPr bwMode="auto">
          <a:xfrm rot="182668">
            <a:off x="2027353" y="4885482"/>
            <a:ext cx="6079163" cy="12745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3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. Super - light sterile neutrinos 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Black"/>
            </a:endParaRPr>
          </a:p>
        </p:txBody>
      </p:sp>
      <p:sp>
        <p:nvSpPr>
          <p:cNvPr id="7173" name="WordArt 11"/>
          <p:cNvSpPr>
            <a:spLocks noChangeArrowheads="1" noChangeShapeType="1" noTextEdit="1"/>
          </p:cNvSpPr>
          <p:nvPr/>
        </p:nvSpPr>
        <p:spPr bwMode="auto">
          <a:xfrm rot="21408889">
            <a:off x="1300455" y="3778948"/>
            <a:ext cx="6778953" cy="9994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2. Super - PINGU &amp; CP-violation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 Black"/>
            </a:endParaRPr>
          </a:p>
        </p:txBody>
      </p:sp>
      <p:sp>
        <p:nvSpPr>
          <p:cNvPr id="7174" name="WordArt 25"/>
          <p:cNvSpPr>
            <a:spLocks noChangeArrowheads="1" noChangeShapeType="1" noTextEdit="1"/>
          </p:cNvSpPr>
          <p:nvPr/>
        </p:nvSpPr>
        <p:spPr bwMode="auto">
          <a:xfrm>
            <a:off x="500062" y="750304"/>
            <a:ext cx="3088089" cy="994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Content:</a:t>
            </a:r>
          </a:p>
        </p:txBody>
      </p:sp>
      <p:sp>
        <p:nvSpPr>
          <p:cNvPr id="7175" name="WordArt 26"/>
          <p:cNvSpPr>
            <a:spLocks noChangeArrowheads="1" noChangeShapeType="1" noTextEdit="1"/>
          </p:cNvSpPr>
          <p:nvPr/>
        </p:nvSpPr>
        <p:spPr bwMode="auto">
          <a:xfrm rot="-343694">
            <a:off x="530919" y="2598637"/>
            <a:ext cx="7938735" cy="101549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1. 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Super-spread of scales and patterns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FF"/>
              </a:solidFill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482900" y="1668758"/>
            <a:ext cx="4508200" cy="8482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742950" indent="-742950"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of scales &amp; patterns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279700" y="610892"/>
            <a:ext cx="4025600" cy="9435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742950" indent="-742950"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1. Super-spread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-10863" y="-6076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04836" y="212546"/>
            <a:ext cx="20201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F . </a:t>
            </a:r>
            <a:r>
              <a:rPr lang="en-US" i="1" dirty="0" err="1" smtClean="0">
                <a:solidFill>
                  <a:srgbClr val="FF0000"/>
                </a:solidFill>
              </a:rPr>
              <a:t>Capozzi</a:t>
            </a:r>
            <a:r>
              <a:rPr lang="en-US" i="1" dirty="0" smtClean="0">
                <a:solidFill>
                  <a:srgbClr val="FF0000"/>
                </a:solidFill>
              </a:rPr>
              <a:t>,  et al</a:t>
            </a:r>
          </a:p>
          <a:p>
            <a:r>
              <a:rPr lang="en-US" i="1" dirty="0" smtClean="0">
                <a:solidFill>
                  <a:srgbClr val="FF0000"/>
                </a:solidFill>
              </a:rPr>
              <a:t>arXiv:1312.2878</a:t>
            </a:r>
          </a:p>
          <a:p>
            <a:r>
              <a:rPr lang="en-US" i="1" dirty="0" smtClean="0">
                <a:solidFill>
                  <a:srgbClr val="FF0000"/>
                </a:solidFill>
              </a:rPr>
              <a:t>With update after nu2014 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8" name="WordArt 4"/>
          <p:cNvSpPr>
            <a:spLocks noChangeArrowheads="1" noChangeShapeType="1" noTextEdit="1"/>
          </p:cNvSpPr>
          <p:nvPr/>
        </p:nvSpPr>
        <p:spPr bwMode="auto">
          <a:xfrm>
            <a:off x="1178521" y="307969"/>
            <a:ext cx="3959666" cy="9560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Global fit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9" name="Down Arrow 8"/>
          <p:cNvSpPr/>
          <p:nvPr/>
        </p:nvSpPr>
        <p:spPr bwMode="auto">
          <a:xfrm rot="7270177">
            <a:off x="6084139" y="3724432"/>
            <a:ext cx="431762" cy="584790"/>
          </a:xfrm>
          <a:prstGeom prst="down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61939" y="3962402"/>
            <a:ext cx="2035636" cy="369332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CP-phase   1.4 </a:t>
            </a:r>
            <a:r>
              <a:rPr lang="en-US" dirty="0" smtClean="0">
                <a:latin typeface="Symbol" pitchFamily="18" charset="2"/>
              </a:rPr>
              <a:t>p</a:t>
            </a:r>
            <a:endParaRPr lang="en-US" dirty="0"/>
          </a:p>
        </p:txBody>
      </p:sp>
      <p:pic>
        <p:nvPicPr>
          <p:cNvPr id="16" name="Picture 15" descr="superfig3_v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874" y="1412875"/>
            <a:ext cx="6089650" cy="51816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581460" y="3374584"/>
            <a:ext cx="1926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Latest trends:</a:t>
            </a:r>
            <a:endParaRPr lang="en-IE" dirty="0"/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6200973" y="5733328"/>
            <a:ext cx="2946640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0.39 - 0.40 </a:t>
            </a:r>
            <a:r>
              <a:rPr lang="en-US" dirty="0" smtClean="0">
                <a:sym typeface="Wingdings" pitchFamily="2" charset="2"/>
              </a:rPr>
              <a:t></a:t>
            </a:r>
            <a:r>
              <a:rPr lang="en-US" dirty="0" smtClean="0"/>
              <a:t> 0.44 – 0.45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150436" y="5363996"/>
            <a:ext cx="286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Closer to maximal mixing</a:t>
            </a:r>
            <a:endParaRPr lang="en-IE" dirty="0"/>
          </a:p>
        </p:txBody>
      </p:sp>
      <p:sp>
        <p:nvSpPr>
          <p:cNvPr id="13" name="Text Box 22"/>
          <p:cNvSpPr txBox="1">
            <a:spLocks noChangeArrowheads="1"/>
          </p:cNvSpPr>
          <p:nvPr/>
        </p:nvSpPr>
        <p:spPr bwMode="auto">
          <a:xfrm>
            <a:off x="6531427" y="4963886"/>
            <a:ext cx="1013419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sin</a:t>
            </a:r>
            <a:r>
              <a:rPr lang="en-US" sz="2000" baseline="30000" dirty="0" smtClean="0"/>
              <a:t>2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baseline="-25000" dirty="0" smtClean="0"/>
              <a:t>23</a:t>
            </a:r>
            <a:r>
              <a:rPr lang="en-US" sz="2000" baseline="30000" dirty="0" smtClean="0"/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51173" y="4386936"/>
            <a:ext cx="1676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1.5 </a:t>
            </a:r>
            <a:r>
              <a:rPr lang="en-IE" dirty="0" smtClean="0">
                <a:latin typeface="Symbol" pitchFamily="18" charset="2"/>
              </a:rPr>
              <a:t>s</a:t>
            </a:r>
            <a:r>
              <a:rPr lang="en-IE" dirty="0" smtClean="0"/>
              <a:t>  from 0</a:t>
            </a:r>
            <a:endParaRPr lang="en-IE" dirty="0"/>
          </a:p>
        </p:txBody>
      </p:sp>
      <p:sp>
        <p:nvSpPr>
          <p:cNvPr id="19" name="Down Arrow 18"/>
          <p:cNvSpPr/>
          <p:nvPr/>
        </p:nvSpPr>
        <p:spPr bwMode="auto">
          <a:xfrm rot="7270177">
            <a:off x="3711055" y="6223477"/>
            <a:ext cx="431762" cy="584790"/>
          </a:xfrm>
          <a:prstGeom prst="down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7" name="Text Box 42"/>
          <p:cNvSpPr txBox="1">
            <a:spLocks noChangeArrowheads="1"/>
          </p:cNvSpPr>
          <p:nvPr/>
        </p:nvSpPr>
        <p:spPr bwMode="auto">
          <a:xfrm>
            <a:off x="6100955" y="1826543"/>
            <a:ext cx="2948243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U</a:t>
            </a:r>
            <a:r>
              <a:rPr lang="en-US" sz="2000" baseline="-25000" dirty="0"/>
              <a:t>PMNS  </a:t>
            </a:r>
            <a:r>
              <a:rPr lang="en-US" sz="2000" dirty="0"/>
              <a:t>= U</a:t>
            </a:r>
            <a:r>
              <a:rPr lang="en-US" sz="2000" baseline="-25000" dirty="0"/>
              <a:t>23</a:t>
            </a:r>
            <a:r>
              <a:rPr lang="en-US" sz="2000" dirty="0"/>
              <a:t>I</a:t>
            </a:r>
            <a:r>
              <a:rPr lang="en-US" sz="2000" baseline="-25000" dirty="0">
                <a:latin typeface="Symbol" pitchFamily="18" charset="2"/>
              </a:rPr>
              <a:t>d </a:t>
            </a:r>
            <a:r>
              <a:rPr lang="en-US" sz="2000" dirty="0"/>
              <a:t>U</a:t>
            </a:r>
            <a:r>
              <a:rPr lang="en-US" sz="2000" baseline="-25000" dirty="0"/>
              <a:t>13</a:t>
            </a:r>
            <a:r>
              <a:rPr lang="en-US" sz="2000" dirty="0"/>
              <a:t>I</a:t>
            </a:r>
            <a:r>
              <a:rPr lang="en-US" sz="2000" baseline="-25000" dirty="0">
                <a:latin typeface="Symbol" pitchFamily="18" charset="2"/>
              </a:rPr>
              <a:t>-d </a:t>
            </a:r>
            <a:r>
              <a:rPr lang="en-US" sz="2000" dirty="0"/>
              <a:t>U</a:t>
            </a:r>
            <a:r>
              <a:rPr lang="en-US" sz="2000" baseline="-25000" dirty="0"/>
              <a:t>12</a:t>
            </a:r>
            <a:endParaRPr lang="en-US" sz="2000" dirty="0"/>
          </a:p>
        </p:txBody>
      </p:sp>
      <p:sp>
        <p:nvSpPr>
          <p:cNvPr id="18" name="Text Box 48"/>
          <p:cNvSpPr txBox="1">
            <a:spLocks noChangeArrowheads="1"/>
          </p:cNvSpPr>
          <p:nvPr/>
        </p:nvSpPr>
        <p:spPr bwMode="auto">
          <a:xfrm>
            <a:off x="6139550" y="2226653"/>
            <a:ext cx="245110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 I</a:t>
            </a:r>
            <a:r>
              <a:rPr lang="en-US" sz="2000" baseline="-25000" dirty="0">
                <a:latin typeface="Symbol" pitchFamily="18" charset="2"/>
              </a:rPr>
              <a:t>d</a:t>
            </a:r>
            <a:r>
              <a:rPr lang="en-US" sz="2000" dirty="0"/>
              <a:t>  = </a:t>
            </a:r>
            <a:r>
              <a:rPr lang="en-US" sz="2000" dirty="0" err="1"/>
              <a:t>diag</a:t>
            </a:r>
            <a:r>
              <a:rPr lang="en-US" sz="2000" dirty="0"/>
              <a:t> (1, 1, </a:t>
            </a:r>
            <a:r>
              <a:rPr lang="en-US" sz="2000" dirty="0" err="1"/>
              <a:t>e</a:t>
            </a:r>
            <a:r>
              <a:rPr lang="en-US" sz="2000" baseline="30000" dirty="0" err="1"/>
              <a:t>i</a:t>
            </a:r>
            <a:r>
              <a:rPr lang="en-US" sz="2000" baseline="30000" dirty="0" err="1">
                <a:latin typeface="Symbol" pitchFamily="18" charset="2"/>
              </a:rPr>
              <a:t>d</a:t>
            </a:r>
            <a:r>
              <a:rPr lang="en-US" sz="2000" dirty="0"/>
              <a:t>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648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FF33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31749" name="WordArt 5"/>
          <p:cNvSpPr>
            <a:spLocks noChangeArrowheads="1" noChangeShapeType="1" noTextEdit="1"/>
          </p:cNvSpPr>
          <p:nvPr/>
        </p:nvSpPr>
        <p:spPr bwMode="auto">
          <a:xfrm>
            <a:off x="186710" y="182895"/>
            <a:ext cx="2223215" cy="805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Scales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3180958" y="664029"/>
            <a:ext cx="2414588" cy="81563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GUT - Planck 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 Black"/>
            </a:endParaRPr>
          </a:p>
        </p:txBody>
      </p:sp>
      <p:sp>
        <p:nvSpPr>
          <p:cNvPr id="31751" name="WordArt 7"/>
          <p:cNvSpPr>
            <a:spLocks noChangeArrowheads="1" noChangeShapeType="1" noTextEdit="1"/>
          </p:cNvSpPr>
          <p:nvPr/>
        </p:nvSpPr>
        <p:spPr bwMode="auto">
          <a:xfrm>
            <a:off x="3284118" y="1412875"/>
            <a:ext cx="1168134" cy="4144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mass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 Black"/>
            </a:endParaRPr>
          </a:p>
        </p:txBody>
      </p:sp>
      <p:sp>
        <p:nvSpPr>
          <p:cNvPr id="31753" name="WordArt 9"/>
          <p:cNvSpPr>
            <a:spLocks noChangeArrowheads="1" noChangeShapeType="1" noTextEdit="1"/>
          </p:cNvSpPr>
          <p:nvPr/>
        </p:nvSpPr>
        <p:spPr bwMode="auto">
          <a:xfrm>
            <a:off x="3499641" y="5527497"/>
            <a:ext cx="1567713" cy="5497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sub-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eV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2"/>
              </a:solidFill>
              <a:latin typeface="Arial Black"/>
            </a:endParaRPr>
          </a:p>
        </p:txBody>
      </p:sp>
      <p:sp>
        <p:nvSpPr>
          <p:cNvPr id="31757" name="WordArt 13"/>
          <p:cNvSpPr>
            <a:spLocks noChangeArrowheads="1" noChangeShapeType="1" noTextEdit="1"/>
          </p:cNvSpPr>
          <p:nvPr/>
        </p:nvSpPr>
        <p:spPr bwMode="auto">
          <a:xfrm>
            <a:off x="3227129" y="2986283"/>
            <a:ext cx="2249206" cy="5651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Electroweak –</a:t>
            </a:r>
          </a:p>
        </p:txBody>
      </p:sp>
      <p:sp>
        <p:nvSpPr>
          <p:cNvPr id="31758" name="WordArt 14"/>
          <p:cNvSpPr>
            <a:spLocks noChangeArrowheads="1" noChangeShapeType="1" noTextEdit="1"/>
          </p:cNvSpPr>
          <p:nvPr/>
        </p:nvSpPr>
        <p:spPr bwMode="auto">
          <a:xfrm>
            <a:off x="3260605" y="3605981"/>
            <a:ext cx="749189" cy="573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LHC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Black"/>
            </a:endParaRPr>
          </a:p>
        </p:txBody>
      </p: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6340142" y="751416"/>
            <a:ext cx="24384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High scale seesaw</a:t>
            </a:r>
          </a:p>
          <a:p>
            <a:r>
              <a:rPr lang="en-US" sz="2000" dirty="0" smtClean="0"/>
              <a:t>Quark- lepton </a:t>
            </a:r>
          </a:p>
          <a:p>
            <a:r>
              <a:rPr lang="en-US" sz="2000" dirty="0" smtClean="0"/>
              <a:t>symmetry /analogy</a:t>
            </a:r>
          </a:p>
          <a:p>
            <a:r>
              <a:rPr lang="en-US" sz="2000" dirty="0" smtClean="0"/>
              <a:t>GUT</a:t>
            </a:r>
            <a:endParaRPr lang="en-US" sz="2000" dirty="0"/>
          </a:p>
        </p:txBody>
      </p:sp>
      <p:sp>
        <p:nvSpPr>
          <p:cNvPr id="12" name="WordArt 9"/>
          <p:cNvSpPr>
            <a:spLocks noChangeArrowheads="1" noChangeShapeType="1" noTextEdit="1"/>
          </p:cNvSpPr>
          <p:nvPr/>
        </p:nvSpPr>
        <p:spPr bwMode="auto">
          <a:xfrm>
            <a:off x="3498719" y="5050970"/>
            <a:ext cx="772339" cy="5418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eV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 Black"/>
              </a:rPr>
              <a:t>-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2"/>
              </a:solidFill>
              <a:latin typeface="Arial Black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22232" y="2730568"/>
            <a:ext cx="253959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Low scale seesaw, </a:t>
            </a:r>
          </a:p>
          <a:p>
            <a:r>
              <a:rPr lang="en-IE" sz="2000" dirty="0" err="1" smtClean="0"/>
              <a:t>radiative</a:t>
            </a:r>
            <a:r>
              <a:rPr lang="en-IE" sz="2000" dirty="0" smtClean="0"/>
              <a:t> mechanisms</a:t>
            </a:r>
            <a:r>
              <a:rPr lang="en-IE" sz="2000" dirty="0" smtClean="0"/>
              <a:t>, RPV, </a:t>
            </a:r>
            <a:endParaRPr lang="en-IE" sz="2000" dirty="0" smtClean="0"/>
          </a:p>
          <a:p>
            <a:r>
              <a:rPr lang="en-IE" sz="2000" dirty="0" smtClean="0"/>
              <a:t>high dimensional</a:t>
            </a:r>
          </a:p>
          <a:p>
            <a:r>
              <a:rPr lang="en-IE" sz="2000" dirty="0" smtClean="0"/>
              <a:t>operators</a:t>
            </a:r>
            <a:endParaRPr lang="en-IE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6468844" y="4891314"/>
            <a:ext cx="24929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Scale of neutrino masses themselves</a:t>
            </a:r>
          </a:p>
          <a:p>
            <a:r>
              <a:rPr lang="en-IE" sz="2000" dirty="0" smtClean="0"/>
              <a:t> Relation to dark </a:t>
            </a:r>
          </a:p>
          <a:p>
            <a:r>
              <a:rPr lang="en-IE" sz="2000" dirty="0" smtClean="0"/>
              <a:t> energy, MAVAN?</a:t>
            </a:r>
            <a:endParaRPr lang="en-IE" sz="2000" dirty="0"/>
          </a:p>
        </p:txBody>
      </p:sp>
      <p:sp>
        <p:nvSpPr>
          <p:cNvPr id="15" name="Down Arrow 14"/>
          <p:cNvSpPr/>
          <p:nvPr/>
        </p:nvSpPr>
        <p:spPr bwMode="auto">
          <a:xfrm rot="13824863">
            <a:off x="1938237" y="4380315"/>
            <a:ext cx="419100" cy="798991"/>
          </a:xfrm>
          <a:prstGeom prst="downArrow">
            <a:avLst/>
          </a:prstGeom>
          <a:solidFill>
            <a:srgbClr val="00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6" name="Down Arrow 15"/>
          <p:cNvSpPr/>
          <p:nvPr/>
        </p:nvSpPr>
        <p:spPr bwMode="auto">
          <a:xfrm rot="16200000">
            <a:off x="2023311" y="5349607"/>
            <a:ext cx="419100" cy="560273"/>
          </a:xfrm>
          <a:prstGeom prst="downArrow">
            <a:avLst/>
          </a:prstGeom>
          <a:solidFill>
            <a:srgbClr val="0033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7" name="Down Arrow 16"/>
          <p:cNvSpPr/>
          <p:nvPr/>
        </p:nvSpPr>
        <p:spPr bwMode="auto">
          <a:xfrm rot="12997728">
            <a:off x="1736507" y="3392086"/>
            <a:ext cx="419100" cy="1009850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8" name="WordArt 5"/>
          <p:cNvSpPr>
            <a:spLocks noChangeArrowheads="1" noChangeShapeType="1" noTextEdit="1"/>
          </p:cNvSpPr>
          <p:nvPr/>
        </p:nvSpPr>
        <p:spPr bwMode="auto">
          <a:xfrm>
            <a:off x="599460" y="5396565"/>
            <a:ext cx="711815" cy="5555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m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2532781" y="1678591"/>
            <a:ext cx="86914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smtClean="0"/>
              <a:t> V</a:t>
            </a:r>
            <a:r>
              <a:rPr lang="en-US" sz="2000" baseline="-25000" dirty="0" smtClean="0"/>
              <a:t>EW</a:t>
            </a:r>
            <a:r>
              <a:rPr lang="en-US" sz="2000" baseline="30000" dirty="0" smtClean="0"/>
              <a:t>2</a:t>
            </a:r>
            <a:r>
              <a:rPr lang="en-US" sz="2000" baseline="-25000" dirty="0" smtClean="0"/>
              <a:t> </a:t>
            </a:r>
          </a:p>
          <a:p>
            <a:r>
              <a:rPr lang="en-US" sz="2000" baseline="-25000" dirty="0" smtClean="0"/>
              <a:t>   </a:t>
            </a:r>
            <a:r>
              <a:rPr lang="en-US" sz="2000" dirty="0" err="1" smtClean="0"/>
              <a:t>m</a:t>
            </a:r>
            <a:r>
              <a:rPr lang="en-US" sz="2000" baseline="-25000" dirty="0" err="1" smtClean="0">
                <a:latin typeface="Symbol" pitchFamily="18" charset="2"/>
              </a:rPr>
              <a:t>n</a:t>
            </a:r>
            <a:r>
              <a:rPr lang="en-US" sz="2000" baseline="-25000" dirty="0" smtClean="0"/>
              <a:t> </a:t>
            </a:r>
            <a:endParaRPr lang="en-US" sz="2000" baseline="-25000" dirty="0"/>
          </a:p>
        </p:txBody>
      </p:sp>
      <p:cxnSp>
        <p:nvCxnSpPr>
          <p:cNvPr id="21" name="Straight Connector 20"/>
          <p:cNvCxnSpPr/>
          <p:nvPr/>
        </p:nvCxnSpPr>
        <p:spPr bwMode="auto">
          <a:xfrm>
            <a:off x="2718595" y="2074127"/>
            <a:ext cx="515259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WordArt 5"/>
          <p:cNvSpPr>
            <a:spLocks noChangeArrowheads="1" noChangeShapeType="1" noTextEdit="1"/>
          </p:cNvSpPr>
          <p:nvPr/>
        </p:nvSpPr>
        <p:spPr bwMode="auto">
          <a:xfrm>
            <a:off x="1181867" y="5407732"/>
            <a:ext cx="540672" cy="86793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Symbol" pitchFamily="18" charset="2"/>
              </a:rPr>
              <a:t>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4" name="TextBox 23"/>
          <p:cNvSpPr txBox="1"/>
          <p:nvPr/>
        </p:nvSpPr>
        <p:spPr>
          <a:xfrm rot="18289594">
            <a:off x="1030809" y="3267406"/>
            <a:ext cx="1547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Unification</a:t>
            </a:r>
            <a:endParaRPr lang="en-IE" dirty="0"/>
          </a:p>
        </p:txBody>
      </p:sp>
      <p:sp>
        <p:nvSpPr>
          <p:cNvPr id="22" name="WordArt 5"/>
          <p:cNvSpPr>
            <a:spLocks noChangeArrowheads="1" noChangeShapeType="1" noTextEdit="1"/>
          </p:cNvSpPr>
          <p:nvPr/>
        </p:nvSpPr>
        <p:spPr bwMode="auto">
          <a:xfrm>
            <a:off x="236214" y="1008026"/>
            <a:ext cx="1998620" cy="74459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of new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33963" y="4231298"/>
            <a:ext cx="2640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Looking under the lamp</a:t>
            </a:r>
            <a:endParaRPr lang="en-IE" dirty="0"/>
          </a:p>
        </p:txBody>
      </p:sp>
      <p:sp>
        <p:nvSpPr>
          <p:cNvPr id="26" name="TextBox 25"/>
          <p:cNvSpPr txBox="1"/>
          <p:nvPr/>
        </p:nvSpPr>
        <p:spPr>
          <a:xfrm>
            <a:off x="3338547" y="6155921"/>
            <a:ext cx="3856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Neutrino mass itself  is the fundamental scale of new physics</a:t>
            </a:r>
            <a:endParaRPr lang="en-IE" dirty="0"/>
          </a:p>
        </p:txBody>
      </p:sp>
      <p:sp>
        <p:nvSpPr>
          <p:cNvPr id="27" name="WordArt 5"/>
          <p:cNvSpPr>
            <a:spLocks noChangeArrowheads="1" noChangeShapeType="1" noTextEdit="1"/>
          </p:cNvSpPr>
          <p:nvPr/>
        </p:nvSpPr>
        <p:spPr bwMode="auto">
          <a:xfrm>
            <a:off x="222685" y="1783805"/>
            <a:ext cx="2186324" cy="8070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physics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68844" y="105085"/>
            <a:ext cx="171651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28 orders of</a:t>
            </a:r>
          </a:p>
          <a:p>
            <a:r>
              <a:rPr lang="en-IE" dirty="0" smtClean="0"/>
              <a:t>magnitude</a:t>
            </a:r>
            <a:endParaRPr lang="en-IE" dirty="0"/>
          </a:p>
        </p:txBody>
      </p:sp>
      <p:sp>
        <p:nvSpPr>
          <p:cNvPr id="30" name="TextBox 29"/>
          <p:cNvSpPr txBox="1"/>
          <p:nvPr/>
        </p:nvSpPr>
        <p:spPr>
          <a:xfrm>
            <a:off x="457941" y="6275667"/>
            <a:ext cx="2119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Spurious scale?</a:t>
            </a:r>
            <a:endParaRPr lang="en-IE" dirty="0"/>
          </a:p>
        </p:txBody>
      </p:sp>
      <p:sp>
        <p:nvSpPr>
          <p:cNvPr id="31" name="TextBox 30"/>
          <p:cNvSpPr txBox="1"/>
          <p:nvPr/>
        </p:nvSpPr>
        <p:spPr>
          <a:xfrm>
            <a:off x="189914" y="2509821"/>
            <a:ext cx="2021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b</a:t>
            </a:r>
            <a:r>
              <a:rPr lang="en-IE" dirty="0" smtClean="0"/>
              <a:t>ehind neutrino </a:t>
            </a:r>
          </a:p>
          <a:p>
            <a:r>
              <a:rPr lang="en-IE" dirty="0" smtClean="0"/>
              <a:t>mass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sz="1800"/>
          </a:p>
        </p:txBody>
      </p:sp>
      <p:sp>
        <p:nvSpPr>
          <p:cNvPr id="53" name="Rectangle 52"/>
          <p:cNvSpPr/>
          <p:nvPr/>
        </p:nvSpPr>
        <p:spPr bwMode="auto">
          <a:xfrm>
            <a:off x="882763" y="4831279"/>
            <a:ext cx="3285200" cy="121470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47108" name="WordArt 5"/>
          <p:cNvSpPr>
            <a:spLocks noChangeArrowheads="1" noChangeShapeType="1" noTextEdit="1"/>
          </p:cNvSpPr>
          <p:nvPr/>
        </p:nvSpPr>
        <p:spPr bwMode="auto">
          <a:xfrm>
            <a:off x="549291" y="271048"/>
            <a:ext cx="6435709" cy="96151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High scale line: the problem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47119" name="Text Box 16"/>
          <p:cNvSpPr txBox="1">
            <a:spLocks noChangeArrowheads="1"/>
          </p:cNvSpPr>
          <p:nvPr/>
        </p:nvSpPr>
        <p:spPr bwMode="auto">
          <a:xfrm>
            <a:off x="4290253" y="1772824"/>
            <a:ext cx="97334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 </a:t>
            </a:r>
            <a:r>
              <a:rPr lang="en-US" sz="2000" dirty="0"/>
              <a:t>&lt;&lt;  </a:t>
            </a:r>
            <a:r>
              <a:rPr lang="en-US" sz="2000" dirty="0" err="1"/>
              <a:t>M</a:t>
            </a:r>
            <a:r>
              <a:rPr lang="en-US" sz="2000" baseline="-25000" dirty="0" err="1"/>
              <a:t>Pl</a:t>
            </a:r>
            <a:endParaRPr lang="en-US" sz="2000" dirty="0"/>
          </a:p>
        </p:txBody>
      </p:sp>
      <p:sp>
        <p:nvSpPr>
          <p:cNvPr id="47120" name="Text Box 17"/>
          <p:cNvSpPr txBox="1">
            <a:spLocks noChangeArrowheads="1"/>
          </p:cNvSpPr>
          <p:nvPr/>
        </p:nvSpPr>
        <p:spPr bwMode="auto">
          <a:xfrm>
            <a:off x="825705" y="6118143"/>
            <a:ext cx="34909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/>
              <a:t>New physics below Planck scale</a:t>
            </a:r>
          </a:p>
        </p:txBody>
      </p:sp>
      <p:sp>
        <p:nvSpPr>
          <p:cNvPr id="47121" name="Text Box 18"/>
          <p:cNvSpPr txBox="1">
            <a:spLocks noChangeArrowheads="1"/>
          </p:cNvSpPr>
          <p:nvPr/>
        </p:nvSpPr>
        <p:spPr bwMode="auto">
          <a:xfrm>
            <a:off x="882763" y="4907784"/>
            <a:ext cx="34673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d</a:t>
            </a:r>
            <a:r>
              <a:rPr lang="en-US" sz="1800" dirty="0" smtClean="0"/>
              <a:t>m</a:t>
            </a:r>
            <a:r>
              <a:rPr lang="en-US" sz="1800" baseline="-25000" dirty="0" smtClean="0"/>
              <a:t>H</a:t>
            </a:r>
            <a:r>
              <a:rPr lang="en-US" sz="1800" baseline="30000" dirty="0" smtClean="0"/>
              <a:t>2 </a:t>
            </a:r>
            <a:r>
              <a:rPr lang="en-US" sz="1800" dirty="0" smtClean="0"/>
              <a:t>~           M</a:t>
            </a:r>
            <a:r>
              <a:rPr lang="en-US" sz="1800" baseline="-25000" dirty="0" smtClean="0"/>
              <a:t>R</a:t>
            </a:r>
            <a:r>
              <a:rPr lang="en-US" baseline="30000" dirty="0" smtClean="0"/>
              <a:t>2</a:t>
            </a:r>
            <a:r>
              <a:rPr lang="en-US" sz="1800" dirty="0" smtClean="0"/>
              <a:t> log (</a:t>
            </a:r>
            <a:r>
              <a:rPr lang="en-US" dirty="0" smtClean="0"/>
              <a:t>q /M</a:t>
            </a:r>
            <a:r>
              <a:rPr lang="en-US" baseline="-25000" dirty="0" smtClean="0"/>
              <a:t>R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sp>
        <p:nvSpPr>
          <p:cNvPr id="47122" name="Oval 19"/>
          <p:cNvSpPr>
            <a:spLocks noChangeArrowheads="1"/>
          </p:cNvSpPr>
          <p:nvPr/>
        </p:nvSpPr>
        <p:spPr bwMode="auto">
          <a:xfrm>
            <a:off x="2005691" y="3663951"/>
            <a:ext cx="1036638" cy="100330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23" name="Line 20"/>
          <p:cNvSpPr>
            <a:spLocks noChangeShapeType="1"/>
          </p:cNvSpPr>
          <p:nvPr/>
        </p:nvSpPr>
        <p:spPr bwMode="auto">
          <a:xfrm>
            <a:off x="3042329" y="4192588"/>
            <a:ext cx="639762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124" name="Line 21"/>
          <p:cNvSpPr>
            <a:spLocks noChangeShapeType="1"/>
          </p:cNvSpPr>
          <p:nvPr/>
        </p:nvSpPr>
        <p:spPr bwMode="auto">
          <a:xfrm>
            <a:off x="1311275" y="4164013"/>
            <a:ext cx="652462" cy="1588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125" name="Text Box 22"/>
          <p:cNvSpPr txBox="1">
            <a:spLocks noChangeArrowheads="1"/>
          </p:cNvSpPr>
          <p:nvPr/>
        </p:nvSpPr>
        <p:spPr bwMode="auto">
          <a:xfrm>
            <a:off x="3374893" y="3850135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/>
              <a:t>H</a:t>
            </a:r>
          </a:p>
        </p:txBody>
      </p:sp>
      <p:sp>
        <p:nvSpPr>
          <p:cNvPr id="47126" name="Text Box 23"/>
          <p:cNvSpPr txBox="1">
            <a:spLocks noChangeArrowheads="1"/>
          </p:cNvSpPr>
          <p:nvPr/>
        </p:nvSpPr>
        <p:spPr bwMode="auto">
          <a:xfrm>
            <a:off x="1268743" y="3812813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/>
              <a:t>H</a:t>
            </a:r>
          </a:p>
        </p:txBody>
      </p:sp>
      <p:sp>
        <p:nvSpPr>
          <p:cNvPr id="47127" name="Text Box 24"/>
          <p:cNvSpPr txBox="1">
            <a:spLocks noChangeArrowheads="1"/>
          </p:cNvSpPr>
          <p:nvPr/>
        </p:nvSpPr>
        <p:spPr bwMode="auto">
          <a:xfrm>
            <a:off x="2353940" y="3281387"/>
            <a:ext cx="38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err="1">
                <a:latin typeface="Symbol" pitchFamily="18" charset="2"/>
              </a:rPr>
              <a:t>n</a:t>
            </a:r>
            <a:r>
              <a:rPr lang="en-US" sz="1800" baseline="-25000" dirty="0" err="1"/>
              <a:t>L</a:t>
            </a:r>
            <a:endParaRPr lang="en-US" sz="1800" dirty="0"/>
          </a:p>
        </p:txBody>
      </p:sp>
      <p:sp>
        <p:nvSpPr>
          <p:cNvPr id="47128" name="Text Box 25"/>
          <p:cNvSpPr txBox="1">
            <a:spLocks noChangeArrowheads="1"/>
          </p:cNvSpPr>
          <p:nvPr/>
        </p:nvSpPr>
        <p:spPr bwMode="auto">
          <a:xfrm>
            <a:off x="2329992" y="4247374"/>
            <a:ext cx="466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err="1">
                <a:latin typeface="Symbol" pitchFamily="18" charset="2"/>
              </a:rPr>
              <a:t>n</a:t>
            </a:r>
            <a:r>
              <a:rPr lang="en-US" sz="1800" baseline="-25000" dirty="0" err="1"/>
              <a:t>R</a:t>
            </a:r>
            <a:r>
              <a:rPr lang="en-US" sz="1800" dirty="0"/>
              <a:t> </a:t>
            </a:r>
          </a:p>
        </p:txBody>
      </p:sp>
      <p:sp>
        <p:nvSpPr>
          <p:cNvPr id="47130" name="Text Box 27"/>
          <p:cNvSpPr txBox="1">
            <a:spLocks noChangeArrowheads="1"/>
          </p:cNvSpPr>
          <p:nvPr/>
        </p:nvSpPr>
        <p:spPr bwMode="auto">
          <a:xfrm>
            <a:off x="7200677" y="6364591"/>
            <a:ext cx="19656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/>
              <a:t>“Partial” SUSY? </a:t>
            </a:r>
            <a:endParaRPr lang="en-US" sz="1800" dirty="0"/>
          </a:p>
        </p:txBody>
      </p:sp>
      <p:sp>
        <p:nvSpPr>
          <p:cNvPr id="47131" name="AutoShape 28"/>
          <p:cNvSpPr>
            <a:spLocks noChangeArrowheads="1"/>
          </p:cNvSpPr>
          <p:nvPr/>
        </p:nvSpPr>
        <p:spPr bwMode="auto">
          <a:xfrm>
            <a:off x="486553" y="6182544"/>
            <a:ext cx="246062" cy="36671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299317" y="1316219"/>
            <a:ext cx="4862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Simplest seesaw implies new physical scale</a:t>
            </a:r>
            <a:endParaRPr lang="en-US" dirty="0"/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1318668" y="1780162"/>
            <a:ext cx="2872902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 M</a:t>
            </a:r>
            <a:r>
              <a:rPr lang="en-US" baseline="-25000" dirty="0" smtClean="0"/>
              <a:t>R </a:t>
            </a:r>
            <a:r>
              <a:rPr lang="en-US" dirty="0" smtClean="0"/>
              <a:t> ~ m</a:t>
            </a:r>
            <a:r>
              <a:rPr lang="en-US" baseline="-25000" dirty="0" smtClean="0"/>
              <a:t>D</a:t>
            </a:r>
            <a:r>
              <a:rPr lang="en-US" baseline="30000" dirty="0" smtClean="0"/>
              <a:t>2</a:t>
            </a:r>
            <a:r>
              <a:rPr lang="en-US" baseline="-25000" dirty="0" smtClean="0"/>
              <a:t> </a:t>
            </a:r>
            <a:r>
              <a:rPr lang="en-US" dirty="0" smtClean="0"/>
              <a:t>/</a:t>
            </a:r>
            <a:r>
              <a:rPr lang="en-US" dirty="0" err="1" smtClean="0"/>
              <a:t>m</a:t>
            </a:r>
            <a:r>
              <a:rPr lang="en-US" baseline="-25000" dirty="0" err="1" smtClean="0">
                <a:latin typeface="Symbol" pitchFamily="18" charset="2"/>
              </a:rPr>
              <a:t>n</a:t>
            </a:r>
            <a:r>
              <a:rPr lang="en-US" dirty="0" smtClean="0"/>
              <a:t> ~ 10</a:t>
            </a:r>
            <a:r>
              <a:rPr lang="en-US" baseline="30000" dirty="0" smtClean="0"/>
              <a:t>14</a:t>
            </a:r>
            <a:r>
              <a:rPr lang="en-US" dirty="0" smtClean="0"/>
              <a:t> </a:t>
            </a:r>
            <a:r>
              <a:rPr lang="en-US" dirty="0" err="1" smtClean="0"/>
              <a:t>GeV</a:t>
            </a:r>
            <a:endParaRPr lang="en-US" baseline="-25000" dirty="0"/>
          </a:p>
        </p:txBody>
      </p:sp>
      <p:sp>
        <p:nvSpPr>
          <p:cNvPr id="35" name="Text Box 37"/>
          <p:cNvSpPr txBox="1">
            <a:spLocks noChangeArrowheads="1"/>
          </p:cNvSpPr>
          <p:nvPr/>
        </p:nvSpPr>
        <p:spPr bwMode="auto">
          <a:xfrm>
            <a:off x="302805" y="3150639"/>
            <a:ext cx="522900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Symbol" pitchFamily="18" charset="2"/>
              </a:rPr>
              <a:t>n</a:t>
            </a:r>
            <a:r>
              <a:rPr lang="en-US" sz="2800" baseline="-25000" dirty="0" err="1" smtClean="0"/>
              <a:t>R</a:t>
            </a:r>
            <a:endParaRPr lang="en-US" sz="2800" dirty="0">
              <a:latin typeface="Symbol" pitchFamily="18" charset="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013360" y="3150639"/>
            <a:ext cx="1994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F. </a:t>
            </a:r>
            <a:r>
              <a:rPr lang="en-US" i="1" dirty="0" err="1" smtClean="0">
                <a:solidFill>
                  <a:srgbClr val="FF0000"/>
                </a:solidFill>
              </a:rPr>
              <a:t>Vissani</a:t>
            </a:r>
            <a:endParaRPr lang="en-US" i="1" dirty="0" smtClean="0">
              <a:solidFill>
                <a:srgbClr val="FF0000"/>
              </a:solidFill>
            </a:endParaRPr>
          </a:p>
          <a:p>
            <a:r>
              <a:rPr lang="en-US" i="1" dirty="0" smtClean="0">
                <a:solidFill>
                  <a:srgbClr val="FF0000"/>
                </a:solidFill>
              </a:rPr>
              <a:t>hep-phl9709409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06411" y="2360516"/>
            <a:ext cx="36718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(Another indication: unification</a:t>
            </a:r>
          </a:p>
          <a:p>
            <a:r>
              <a:rPr lang="en-US" dirty="0" smtClean="0"/>
              <a:t> of gauge couplings)</a:t>
            </a:r>
            <a:endParaRPr lang="en-US" dirty="0"/>
          </a:p>
        </p:txBody>
      </p:sp>
      <p:sp>
        <p:nvSpPr>
          <p:cNvPr id="45" name="Text Box 18"/>
          <p:cNvSpPr txBox="1">
            <a:spLocks noChangeArrowheads="1"/>
          </p:cNvSpPr>
          <p:nvPr/>
        </p:nvSpPr>
        <p:spPr bwMode="auto">
          <a:xfrm>
            <a:off x="1628507" y="4785224"/>
            <a:ext cx="9236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   </a:t>
            </a:r>
            <a:r>
              <a:rPr lang="en-US" sz="1800" dirty="0" smtClean="0"/>
              <a:t> y</a:t>
            </a:r>
            <a:r>
              <a:rPr lang="en-US" sz="1800" baseline="30000" dirty="0" smtClean="0"/>
              <a:t>2</a:t>
            </a:r>
            <a:r>
              <a:rPr lang="en-US" sz="1800" dirty="0" smtClean="0"/>
              <a:t>   </a:t>
            </a:r>
          </a:p>
          <a:p>
            <a:r>
              <a:rPr lang="en-US" dirty="0" smtClean="0"/>
              <a:t>(2</a:t>
            </a:r>
            <a:r>
              <a:rPr lang="en-US" sz="1800" dirty="0" smtClean="0"/>
              <a:t> </a:t>
            </a:r>
            <a:r>
              <a:rPr lang="en-US" sz="1800" dirty="0" smtClean="0">
                <a:latin typeface="Symbol" pitchFamily="18" charset="2"/>
              </a:rPr>
              <a:t>p</a:t>
            </a:r>
            <a:r>
              <a:rPr lang="en-US" sz="1800" dirty="0" smtClean="0"/>
              <a:t> )</a:t>
            </a:r>
            <a:r>
              <a:rPr lang="en-US" baseline="30000" dirty="0" smtClean="0"/>
              <a:t>2</a:t>
            </a:r>
            <a:r>
              <a:rPr lang="en-US" sz="1800" dirty="0" smtClean="0"/>
              <a:t> </a:t>
            </a:r>
            <a:endParaRPr lang="en-US" sz="1800" dirty="0"/>
          </a:p>
        </p:txBody>
      </p:sp>
      <p:cxnSp>
        <p:nvCxnSpPr>
          <p:cNvPr id="47" name="Straight Connector 46"/>
          <p:cNvCxnSpPr/>
          <p:nvPr/>
        </p:nvCxnSpPr>
        <p:spPr bwMode="auto">
          <a:xfrm>
            <a:off x="1753246" y="5088545"/>
            <a:ext cx="576746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9" name="Text Box 18"/>
          <p:cNvSpPr txBox="1">
            <a:spLocks noChangeArrowheads="1"/>
          </p:cNvSpPr>
          <p:nvPr/>
        </p:nvSpPr>
        <p:spPr bwMode="auto">
          <a:xfrm>
            <a:off x="1275718" y="5542941"/>
            <a:ext cx="28922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aseline="30000" dirty="0" smtClean="0"/>
              <a:t> </a:t>
            </a:r>
            <a:r>
              <a:rPr lang="en-US" sz="1800" dirty="0" smtClean="0"/>
              <a:t>~              log (</a:t>
            </a:r>
            <a:r>
              <a:rPr lang="en-US" dirty="0" smtClean="0"/>
              <a:t>q /M</a:t>
            </a:r>
            <a:r>
              <a:rPr lang="en-US" baseline="-25000" dirty="0" smtClean="0"/>
              <a:t>R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sp>
        <p:nvSpPr>
          <p:cNvPr id="50" name="Text Box 18"/>
          <p:cNvSpPr txBox="1">
            <a:spLocks noChangeArrowheads="1"/>
          </p:cNvSpPr>
          <p:nvPr/>
        </p:nvSpPr>
        <p:spPr bwMode="auto">
          <a:xfrm>
            <a:off x="1534568" y="5431555"/>
            <a:ext cx="11044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/>
              <a:t>M</a:t>
            </a:r>
            <a:r>
              <a:rPr lang="en-US" baseline="-25000" dirty="0" smtClean="0"/>
              <a:t>R</a:t>
            </a:r>
            <a:r>
              <a:rPr lang="en-US" baseline="30000" dirty="0" smtClean="0"/>
              <a:t>3</a:t>
            </a:r>
            <a:r>
              <a:rPr lang="en-US" baseline="-25000" dirty="0" smtClean="0"/>
              <a:t> </a:t>
            </a:r>
            <a:r>
              <a:rPr lang="en-US" dirty="0" err="1" smtClean="0"/>
              <a:t>m</a:t>
            </a:r>
            <a:r>
              <a:rPr lang="en-US" baseline="-25000" dirty="0" err="1" smtClean="0">
                <a:latin typeface="Symbol" pitchFamily="18" charset="2"/>
              </a:rPr>
              <a:t>n</a:t>
            </a:r>
            <a:r>
              <a:rPr lang="en-US" dirty="0" smtClean="0"/>
              <a:t> </a:t>
            </a:r>
            <a:r>
              <a:rPr lang="en-US" sz="1800" dirty="0" smtClean="0"/>
              <a:t>   </a:t>
            </a:r>
          </a:p>
          <a:p>
            <a:r>
              <a:rPr lang="en-US" dirty="0" smtClean="0"/>
              <a:t>(2</a:t>
            </a:r>
            <a:r>
              <a:rPr lang="en-US" sz="1800" dirty="0" smtClean="0"/>
              <a:t> </a:t>
            </a:r>
            <a:r>
              <a:rPr lang="en-US" sz="1800" dirty="0" smtClean="0">
                <a:latin typeface="Symbol" pitchFamily="18" charset="2"/>
              </a:rPr>
              <a:t>p </a:t>
            </a:r>
            <a:r>
              <a:rPr lang="en-US" sz="1800" dirty="0" smtClean="0"/>
              <a:t>v)</a:t>
            </a:r>
            <a:r>
              <a:rPr lang="en-US" baseline="30000" dirty="0" smtClean="0"/>
              <a:t>2</a:t>
            </a:r>
            <a:r>
              <a:rPr lang="en-US" sz="1800" dirty="0" smtClean="0"/>
              <a:t> </a:t>
            </a:r>
            <a:endParaRPr lang="en-US" sz="1800" dirty="0"/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628507" y="5748873"/>
            <a:ext cx="72543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4" name="TextBox 53"/>
          <p:cNvSpPr txBox="1"/>
          <p:nvPr/>
        </p:nvSpPr>
        <p:spPr>
          <a:xfrm>
            <a:off x="4203106" y="3866247"/>
            <a:ext cx="2363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J Elias-</a:t>
            </a:r>
            <a:r>
              <a:rPr lang="en-US" i="1" dirty="0" err="1" smtClean="0">
                <a:solidFill>
                  <a:srgbClr val="FF0000"/>
                </a:solidFill>
              </a:rPr>
              <a:t>Miro</a:t>
            </a:r>
            <a:r>
              <a:rPr lang="en-US" i="1" dirty="0" smtClean="0">
                <a:solidFill>
                  <a:srgbClr val="FF0000"/>
                </a:solidFill>
              </a:rPr>
              <a:t> et al, </a:t>
            </a:r>
          </a:p>
          <a:p>
            <a:r>
              <a:rPr lang="en-US" i="1" dirty="0" smtClean="0">
                <a:solidFill>
                  <a:srgbClr val="FF0000"/>
                </a:solidFill>
              </a:rPr>
              <a:t>1112.3022 [</a:t>
            </a:r>
            <a:r>
              <a:rPr lang="en-US" i="1" dirty="0" err="1" smtClean="0">
                <a:solidFill>
                  <a:srgbClr val="FF0000"/>
                </a:solidFill>
              </a:rPr>
              <a:t>hep</a:t>
            </a:r>
            <a:r>
              <a:rPr lang="en-US" i="1" dirty="0" smtClean="0">
                <a:solidFill>
                  <a:srgbClr val="FF0000"/>
                </a:solidFill>
              </a:rPr>
              <a:t>-ph]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51" name="Text Box 10"/>
          <p:cNvSpPr txBox="1">
            <a:spLocks noChangeArrowheads="1"/>
          </p:cNvSpPr>
          <p:nvPr/>
        </p:nvSpPr>
        <p:spPr bwMode="auto">
          <a:xfrm>
            <a:off x="917489" y="6437868"/>
            <a:ext cx="1669047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 M</a:t>
            </a:r>
            <a:r>
              <a:rPr lang="en-US" baseline="-25000" dirty="0" smtClean="0"/>
              <a:t>R </a:t>
            </a:r>
            <a:r>
              <a:rPr lang="en-US" dirty="0" smtClean="0"/>
              <a:t> &lt; 10</a:t>
            </a:r>
            <a:r>
              <a:rPr lang="en-US" baseline="30000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GeV</a:t>
            </a:r>
            <a:endParaRPr lang="en-US" baseline="-25000" dirty="0"/>
          </a:p>
        </p:txBody>
      </p:sp>
      <p:sp>
        <p:nvSpPr>
          <p:cNvPr id="31" name="TextBox 30"/>
          <p:cNvSpPr txBox="1"/>
          <p:nvPr/>
        </p:nvSpPr>
        <p:spPr>
          <a:xfrm>
            <a:off x="4316617" y="6226091"/>
            <a:ext cx="2020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Small </a:t>
            </a:r>
            <a:r>
              <a:rPr lang="en-IE" dirty="0" err="1" smtClean="0"/>
              <a:t>Yukawas</a:t>
            </a:r>
            <a:r>
              <a:rPr lang="en-IE" dirty="0" smtClean="0"/>
              <a:t>,</a:t>
            </a:r>
          </a:p>
          <a:p>
            <a:r>
              <a:rPr lang="en-IE" dirty="0" err="1" smtClean="0"/>
              <a:t>Leptogenesis</a:t>
            </a:r>
            <a:r>
              <a:rPr lang="en-IE" dirty="0" smtClean="0"/>
              <a:t> ?</a:t>
            </a:r>
            <a:endParaRPr lang="en-IE" dirty="0"/>
          </a:p>
        </p:txBody>
      </p:sp>
      <p:sp>
        <p:nvSpPr>
          <p:cNvPr id="34" name="TextBox 33"/>
          <p:cNvSpPr txBox="1"/>
          <p:nvPr/>
        </p:nvSpPr>
        <p:spPr>
          <a:xfrm>
            <a:off x="7289800" y="5740307"/>
            <a:ext cx="172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Cancellation?</a:t>
            </a:r>
            <a:endParaRPr lang="en-IE" dirty="0"/>
          </a:p>
        </p:txBody>
      </p:sp>
      <p:sp>
        <p:nvSpPr>
          <p:cNvPr id="36" name="TextBox 35"/>
          <p:cNvSpPr txBox="1"/>
          <p:nvPr/>
        </p:nvSpPr>
        <p:spPr>
          <a:xfrm>
            <a:off x="7200900" y="5358275"/>
            <a:ext cx="1943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i="1" dirty="0" smtClean="0">
                <a:solidFill>
                  <a:srgbClr val="FF0000"/>
                </a:solidFill>
              </a:rPr>
              <a:t>M. </a:t>
            </a:r>
            <a:r>
              <a:rPr lang="en-IE" i="1" dirty="0" err="1" smtClean="0">
                <a:solidFill>
                  <a:srgbClr val="FF0000"/>
                </a:solidFill>
              </a:rPr>
              <a:t>Fabbrichesi</a:t>
            </a:r>
            <a:endParaRPr lang="en-IE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2041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616637" y="1481817"/>
            <a:ext cx="3922713" cy="144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27653" name="WordArt 5"/>
          <p:cNvSpPr>
            <a:spLocks noChangeArrowheads="1" noChangeShapeType="1" noTextEdit="1"/>
          </p:cNvSpPr>
          <p:nvPr/>
        </p:nvSpPr>
        <p:spPr bwMode="auto">
          <a:xfrm>
            <a:off x="525850" y="234176"/>
            <a:ext cx="7549376" cy="9665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Mixing pattern: TBM + corrections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5133975" y="1055347"/>
            <a:ext cx="40100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rgbClr val="FF3300"/>
                </a:solidFill>
              </a:rPr>
              <a:t>P. F. </a:t>
            </a:r>
            <a:r>
              <a:rPr lang="en-US" sz="1600" i="1" dirty="0" smtClean="0">
                <a:solidFill>
                  <a:srgbClr val="FF3300"/>
                </a:solidFill>
              </a:rPr>
              <a:t>Harrison, D</a:t>
            </a:r>
            <a:r>
              <a:rPr lang="en-US" sz="1600" i="1" dirty="0">
                <a:solidFill>
                  <a:srgbClr val="FF3300"/>
                </a:solidFill>
              </a:rPr>
              <a:t>. H. </a:t>
            </a:r>
            <a:r>
              <a:rPr lang="en-US" sz="1600" i="1" dirty="0" err="1" smtClean="0">
                <a:solidFill>
                  <a:srgbClr val="FF3300"/>
                </a:solidFill>
              </a:rPr>
              <a:t>Perkins,W</a:t>
            </a:r>
            <a:r>
              <a:rPr lang="en-US" sz="1600" i="1" dirty="0">
                <a:solidFill>
                  <a:srgbClr val="FF3300"/>
                </a:solidFill>
              </a:rPr>
              <a:t>. G. Scott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5133975" y="1880847"/>
            <a:ext cx="2282825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err="1"/>
              <a:t>U</a:t>
            </a:r>
            <a:r>
              <a:rPr lang="en-US" baseline="-25000" dirty="0" err="1"/>
              <a:t>tbm</a:t>
            </a:r>
            <a:r>
              <a:rPr lang="en-US" dirty="0"/>
              <a:t> = U</a:t>
            </a:r>
            <a:r>
              <a:rPr lang="en-US" baseline="-25000" dirty="0"/>
              <a:t>23</a:t>
            </a:r>
            <a:r>
              <a:rPr lang="en-US" dirty="0"/>
              <a:t>(</a:t>
            </a:r>
            <a:r>
              <a:rPr lang="en-US" dirty="0">
                <a:latin typeface="Symbol" pitchFamily="18" charset="2"/>
              </a:rPr>
              <a:t>p</a:t>
            </a:r>
            <a:r>
              <a:rPr lang="en-US" dirty="0"/>
              <a:t>/4) U</a:t>
            </a:r>
            <a:r>
              <a:rPr lang="en-US" baseline="-25000" dirty="0"/>
              <a:t>12 </a:t>
            </a:r>
            <a:r>
              <a:rPr lang="en-US" baseline="30000" dirty="0"/>
              <a:t> </a:t>
            </a:r>
            <a:endParaRPr lang="en-US" dirty="0"/>
          </a:p>
        </p:txBody>
      </p:sp>
      <p:sp>
        <p:nvSpPr>
          <p:cNvPr id="27657" name="Freeform 9"/>
          <p:cNvSpPr>
            <a:spLocks/>
          </p:cNvSpPr>
          <p:nvPr/>
        </p:nvSpPr>
        <p:spPr bwMode="auto">
          <a:xfrm>
            <a:off x="1703856" y="1851794"/>
            <a:ext cx="533400" cy="228600"/>
          </a:xfrm>
          <a:custGeom>
            <a:avLst/>
            <a:gdLst>
              <a:gd name="T0" fmla="*/ 0 w 240"/>
              <a:gd name="T1" fmla="*/ 2147483647 h 336"/>
              <a:gd name="T2" fmla="*/ 2147483647 w 240"/>
              <a:gd name="T3" fmla="*/ 2147483647 h 336"/>
              <a:gd name="T4" fmla="*/ 2147483647 w 240"/>
              <a:gd name="T5" fmla="*/ 0 h 336"/>
              <a:gd name="T6" fmla="*/ 2147483647 w 240"/>
              <a:gd name="T7" fmla="*/ 0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336"/>
              <a:gd name="T14" fmla="*/ 240 w 240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336">
                <a:moveTo>
                  <a:pt x="0" y="144"/>
                </a:moveTo>
                <a:lnTo>
                  <a:pt x="48" y="336"/>
                </a:lnTo>
                <a:lnTo>
                  <a:pt x="48" y="0"/>
                </a:lnTo>
                <a:lnTo>
                  <a:pt x="24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58" name="AutoShape 10"/>
          <p:cNvSpPr>
            <a:spLocks noChangeArrowheads="1"/>
          </p:cNvSpPr>
          <p:nvPr/>
        </p:nvSpPr>
        <p:spPr bwMode="auto">
          <a:xfrm>
            <a:off x="1558684" y="1649029"/>
            <a:ext cx="2593975" cy="1066800"/>
          </a:xfrm>
          <a:prstGeom prst="bracketPair">
            <a:avLst>
              <a:gd name="adj" fmla="val 16667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708010" y="1987007"/>
            <a:ext cx="817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err="1"/>
              <a:t>U</a:t>
            </a:r>
            <a:r>
              <a:rPr lang="en-US" baseline="-25000" dirty="0" err="1"/>
              <a:t>tbm</a:t>
            </a:r>
            <a:r>
              <a:rPr lang="en-US" dirty="0"/>
              <a:t> =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1525573" y="1780381"/>
            <a:ext cx="26162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   2/3       1/3        0</a:t>
            </a:r>
          </a:p>
          <a:p>
            <a:r>
              <a:rPr lang="en-US" dirty="0"/>
              <a:t>-  1/6       1/3    -   1/2 </a:t>
            </a:r>
          </a:p>
          <a:p>
            <a:r>
              <a:rPr lang="en-US" dirty="0"/>
              <a:t>-  1/6       1/3        1/2</a:t>
            </a:r>
          </a:p>
        </p:txBody>
      </p:sp>
      <p:sp>
        <p:nvSpPr>
          <p:cNvPr id="27661" name="Freeform 13"/>
          <p:cNvSpPr>
            <a:spLocks/>
          </p:cNvSpPr>
          <p:nvPr/>
        </p:nvSpPr>
        <p:spPr bwMode="auto">
          <a:xfrm>
            <a:off x="1714742" y="2127999"/>
            <a:ext cx="533400" cy="228600"/>
          </a:xfrm>
          <a:custGeom>
            <a:avLst/>
            <a:gdLst>
              <a:gd name="T0" fmla="*/ 0 w 240"/>
              <a:gd name="T1" fmla="*/ 2147483647 h 336"/>
              <a:gd name="T2" fmla="*/ 2147483647 w 240"/>
              <a:gd name="T3" fmla="*/ 2147483647 h 336"/>
              <a:gd name="T4" fmla="*/ 2147483647 w 240"/>
              <a:gd name="T5" fmla="*/ 0 h 336"/>
              <a:gd name="T6" fmla="*/ 2147483647 w 240"/>
              <a:gd name="T7" fmla="*/ 0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336"/>
              <a:gd name="T14" fmla="*/ 240 w 240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336">
                <a:moveTo>
                  <a:pt x="0" y="144"/>
                </a:moveTo>
                <a:lnTo>
                  <a:pt x="48" y="336"/>
                </a:lnTo>
                <a:lnTo>
                  <a:pt x="48" y="0"/>
                </a:lnTo>
                <a:lnTo>
                  <a:pt x="24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62" name="Freeform 14"/>
          <p:cNvSpPr>
            <a:spLocks/>
          </p:cNvSpPr>
          <p:nvPr/>
        </p:nvSpPr>
        <p:spPr bwMode="auto">
          <a:xfrm>
            <a:off x="3472543" y="2403702"/>
            <a:ext cx="533400" cy="228600"/>
          </a:xfrm>
          <a:custGeom>
            <a:avLst/>
            <a:gdLst>
              <a:gd name="T0" fmla="*/ 0 w 240"/>
              <a:gd name="T1" fmla="*/ 2147483647 h 336"/>
              <a:gd name="T2" fmla="*/ 2147483647 w 240"/>
              <a:gd name="T3" fmla="*/ 2147483647 h 336"/>
              <a:gd name="T4" fmla="*/ 2147483647 w 240"/>
              <a:gd name="T5" fmla="*/ 0 h 336"/>
              <a:gd name="T6" fmla="*/ 2147483647 w 240"/>
              <a:gd name="T7" fmla="*/ 0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336"/>
              <a:gd name="T14" fmla="*/ 240 w 240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336">
                <a:moveTo>
                  <a:pt x="0" y="144"/>
                </a:moveTo>
                <a:lnTo>
                  <a:pt x="48" y="336"/>
                </a:lnTo>
                <a:lnTo>
                  <a:pt x="48" y="0"/>
                </a:lnTo>
                <a:lnTo>
                  <a:pt x="24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63" name="Freeform 15"/>
          <p:cNvSpPr>
            <a:spLocks/>
          </p:cNvSpPr>
          <p:nvPr/>
        </p:nvSpPr>
        <p:spPr bwMode="auto">
          <a:xfrm>
            <a:off x="2555572" y="1835603"/>
            <a:ext cx="533400" cy="228600"/>
          </a:xfrm>
          <a:custGeom>
            <a:avLst/>
            <a:gdLst>
              <a:gd name="T0" fmla="*/ 0 w 240"/>
              <a:gd name="T1" fmla="*/ 2147483647 h 336"/>
              <a:gd name="T2" fmla="*/ 2147483647 w 240"/>
              <a:gd name="T3" fmla="*/ 2147483647 h 336"/>
              <a:gd name="T4" fmla="*/ 2147483647 w 240"/>
              <a:gd name="T5" fmla="*/ 0 h 336"/>
              <a:gd name="T6" fmla="*/ 2147483647 w 240"/>
              <a:gd name="T7" fmla="*/ 0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336"/>
              <a:gd name="T14" fmla="*/ 240 w 240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336">
                <a:moveTo>
                  <a:pt x="0" y="144"/>
                </a:moveTo>
                <a:lnTo>
                  <a:pt x="48" y="336"/>
                </a:lnTo>
                <a:lnTo>
                  <a:pt x="48" y="0"/>
                </a:lnTo>
                <a:lnTo>
                  <a:pt x="24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64" name="Freeform 16"/>
          <p:cNvSpPr>
            <a:spLocks/>
          </p:cNvSpPr>
          <p:nvPr/>
        </p:nvSpPr>
        <p:spPr bwMode="auto">
          <a:xfrm>
            <a:off x="1714742" y="2378371"/>
            <a:ext cx="533400" cy="228600"/>
          </a:xfrm>
          <a:custGeom>
            <a:avLst/>
            <a:gdLst>
              <a:gd name="T0" fmla="*/ 0 w 240"/>
              <a:gd name="T1" fmla="*/ 2147483647 h 336"/>
              <a:gd name="T2" fmla="*/ 2147483647 w 240"/>
              <a:gd name="T3" fmla="*/ 2147483647 h 336"/>
              <a:gd name="T4" fmla="*/ 2147483647 w 240"/>
              <a:gd name="T5" fmla="*/ 0 h 336"/>
              <a:gd name="T6" fmla="*/ 2147483647 w 240"/>
              <a:gd name="T7" fmla="*/ 0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336"/>
              <a:gd name="T14" fmla="*/ 240 w 240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336">
                <a:moveTo>
                  <a:pt x="0" y="144"/>
                </a:moveTo>
                <a:lnTo>
                  <a:pt x="48" y="336"/>
                </a:lnTo>
                <a:lnTo>
                  <a:pt x="48" y="0"/>
                </a:lnTo>
                <a:lnTo>
                  <a:pt x="24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65" name="Freeform 17"/>
          <p:cNvSpPr>
            <a:spLocks/>
          </p:cNvSpPr>
          <p:nvPr/>
        </p:nvSpPr>
        <p:spPr bwMode="auto">
          <a:xfrm>
            <a:off x="2555572" y="2414588"/>
            <a:ext cx="533400" cy="228600"/>
          </a:xfrm>
          <a:custGeom>
            <a:avLst/>
            <a:gdLst>
              <a:gd name="T0" fmla="*/ 0 w 240"/>
              <a:gd name="T1" fmla="*/ 2147483647 h 336"/>
              <a:gd name="T2" fmla="*/ 2147483647 w 240"/>
              <a:gd name="T3" fmla="*/ 2147483647 h 336"/>
              <a:gd name="T4" fmla="*/ 2147483647 w 240"/>
              <a:gd name="T5" fmla="*/ 0 h 336"/>
              <a:gd name="T6" fmla="*/ 2147483647 w 240"/>
              <a:gd name="T7" fmla="*/ 0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336"/>
              <a:gd name="T14" fmla="*/ 240 w 240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336">
                <a:moveTo>
                  <a:pt x="0" y="144"/>
                </a:moveTo>
                <a:lnTo>
                  <a:pt x="48" y="336"/>
                </a:lnTo>
                <a:lnTo>
                  <a:pt x="48" y="0"/>
                </a:lnTo>
                <a:lnTo>
                  <a:pt x="24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66" name="Freeform 18"/>
          <p:cNvSpPr>
            <a:spLocks/>
          </p:cNvSpPr>
          <p:nvPr/>
        </p:nvSpPr>
        <p:spPr bwMode="auto">
          <a:xfrm>
            <a:off x="2555572" y="2125120"/>
            <a:ext cx="533400" cy="228600"/>
          </a:xfrm>
          <a:custGeom>
            <a:avLst/>
            <a:gdLst>
              <a:gd name="T0" fmla="*/ 0 w 240"/>
              <a:gd name="T1" fmla="*/ 2147483647 h 336"/>
              <a:gd name="T2" fmla="*/ 2147483647 w 240"/>
              <a:gd name="T3" fmla="*/ 2147483647 h 336"/>
              <a:gd name="T4" fmla="*/ 2147483647 w 240"/>
              <a:gd name="T5" fmla="*/ 0 h 336"/>
              <a:gd name="T6" fmla="*/ 2147483647 w 240"/>
              <a:gd name="T7" fmla="*/ 0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336"/>
              <a:gd name="T14" fmla="*/ 240 w 240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336">
                <a:moveTo>
                  <a:pt x="0" y="144"/>
                </a:moveTo>
                <a:lnTo>
                  <a:pt x="48" y="336"/>
                </a:lnTo>
                <a:lnTo>
                  <a:pt x="48" y="0"/>
                </a:lnTo>
                <a:lnTo>
                  <a:pt x="24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67" name="Freeform 19"/>
          <p:cNvSpPr>
            <a:spLocks/>
          </p:cNvSpPr>
          <p:nvPr/>
        </p:nvSpPr>
        <p:spPr bwMode="auto">
          <a:xfrm>
            <a:off x="3472543" y="2125120"/>
            <a:ext cx="533400" cy="228600"/>
          </a:xfrm>
          <a:custGeom>
            <a:avLst/>
            <a:gdLst>
              <a:gd name="T0" fmla="*/ 0 w 240"/>
              <a:gd name="T1" fmla="*/ 2147483647 h 336"/>
              <a:gd name="T2" fmla="*/ 2147483647 w 240"/>
              <a:gd name="T3" fmla="*/ 2147483647 h 336"/>
              <a:gd name="T4" fmla="*/ 2147483647 w 240"/>
              <a:gd name="T5" fmla="*/ 0 h 336"/>
              <a:gd name="T6" fmla="*/ 2147483647 w 240"/>
              <a:gd name="T7" fmla="*/ 0 h 336"/>
              <a:gd name="T8" fmla="*/ 0 60000 65536"/>
              <a:gd name="T9" fmla="*/ 0 60000 65536"/>
              <a:gd name="T10" fmla="*/ 0 60000 65536"/>
              <a:gd name="T11" fmla="*/ 0 60000 65536"/>
              <a:gd name="T12" fmla="*/ 0 w 240"/>
              <a:gd name="T13" fmla="*/ 0 h 336"/>
              <a:gd name="T14" fmla="*/ 240 w 240"/>
              <a:gd name="T15" fmla="*/ 336 h 3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0" h="336">
                <a:moveTo>
                  <a:pt x="0" y="144"/>
                </a:moveTo>
                <a:lnTo>
                  <a:pt x="48" y="336"/>
                </a:lnTo>
                <a:lnTo>
                  <a:pt x="48" y="0"/>
                </a:lnTo>
                <a:lnTo>
                  <a:pt x="240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70" name="Text Box 22"/>
          <p:cNvSpPr txBox="1">
            <a:spLocks noChangeArrowheads="1"/>
          </p:cNvSpPr>
          <p:nvPr/>
        </p:nvSpPr>
        <p:spPr bwMode="auto">
          <a:xfrm>
            <a:off x="5133975" y="2356599"/>
            <a:ext cx="1455848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sin</a:t>
            </a:r>
            <a:r>
              <a:rPr lang="en-US" baseline="30000" dirty="0" smtClean="0"/>
              <a:t>2</a:t>
            </a:r>
            <a:r>
              <a:rPr lang="en-US" dirty="0" smtClean="0">
                <a:latin typeface="Symbol" pitchFamily="18" charset="2"/>
              </a:rPr>
              <a:t>q</a:t>
            </a:r>
            <a:r>
              <a:rPr lang="en-US" baseline="-25000" dirty="0" smtClean="0"/>
              <a:t>12</a:t>
            </a:r>
            <a:r>
              <a:rPr lang="en-US" baseline="30000" dirty="0" smtClean="0"/>
              <a:t> </a:t>
            </a:r>
            <a:r>
              <a:rPr lang="en-US" dirty="0"/>
              <a:t>= 1/3</a:t>
            </a:r>
          </a:p>
        </p:txBody>
      </p:sp>
      <p:sp>
        <p:nvSpPr>
          <p:cNvPr id="27672" name="Text Box 24"/>
          <p:cNvSpPr txBox="1">
            <a:spLocks noChangeArrowheads="1"/>
          </p:cNvSpPr>
          <p:nvPr/>
        </p:nvSpPr>
        <p:spPr bwMode="auto">
          <a:xfrm>
            <a:off x="7264631" y="1343563"/>
            <a:ext cx="15700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FF3300"/>
                </a:solidFill>
              </a:rPr>
              <a:t>L. </a:t>
            </a:r>
            <a:r>
              <a:rPr lang="en-US" sz="1600" i="1" dirty="0" err="1">
                <a:solidFill>
                  <a:srgbClr val="FF3300"/>
                </a:solidFill>
              </a:rPr>
              <a:t>Wolfenstein</a:t>
            </a:r>
            <a:endParaRPr lang="en-US" sz="1600" i="1" dirty="0">
              <a:solidFill>
                <a:srgbClr val="FF3300"/>
              </a:solidFill>
            </a:endParaRPr>
          </a:p>
        </p:txBody>
      </p:sp>
      <p:sp>
        <p:nvSpPr>
          <p:cNvPr id="670749" name="Text Box 29"/>
          <p:cNvSpPr txBox="1">
            <a:spLocks noChangeArrowheads="1"/>
          </p:cNvSpPr>
          <p:nvPr/>
        </p:nvSpPr>
        <p:spPr bwMode="auto">
          <a:xfrm rot="714028">
            <a:off x="4042851" y="1661094"/>
            <a:ext cx="628698" cy="369332"/>
          </a:xfrm>
          <a:prstGeom prst="rect">
            <a:avLst/>
          </a:prstGeom>
          <a:solidFill>
            <a:srgbClr val="FF66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0.16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 rot="789751">
            <a:off x="4038704" y="2115018"/>
            <a:ext cx="707196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0.62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 rot="789751">
            <a:off x="4025945" y="2574707"/>
            <a:ext cx="753217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0.78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2664432" y="5628918"/>
            <a:ext cx="3615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Mixing “decouples” from masses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708010" y="4647263"/>
            <a:ext cx="332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 just convenient book keeping</a:t>
            </a:r>
            <a:endParaRPr lang="en-IE" dirty="0"/>
          </a:p>
        </p:txBody>
      </p:sp>
      <p:sp>
        <p:nvSpPr>
          <p:cNvPr id="35" name="TextBox 34"/>
          <p:cNvSpPr txBox="1"/>
          <p:nvPr/>
        </p:nvSpPr>
        <p:spPr>
          <a:xfrm>
            <a:off x="4702874" y="4550370"/>
            <a:ext cx="44411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weakly broken symmetry of </a:t>
            </a:r>
            <a:r>
              <a:rPr lang="en-IE" dirty="0" err="1" smtClean="0"/>
              <a:t>Lagrangian</a:t>
            </a:r>
            <a:r>
              <a:rPr lang="en-IE" dirty="0" smtClean="0"/>
              <a:t>,   </a:t>
            </a:r>
          </a:p>
          <a:p>
            <a:r>
              <a:rPr lang="en-IE" dirty="0" smtClean="0"/>
              <a:t>certain dynamics and new structures  behind, other consequences</a:t>
            </a:r>
            <a:endParaRPr lang="en-IE" dirty="0"/>
          </a:p>
        </p:txBody>
      </p:sp>
      <p:sp>
        <p:nvSpPr>
          <p:cNvPr id="34" name="WordArt 13"/>
          <p:cNvSpPr>
            <a:spLocks noChangeArrowheads="1" noChangeShapeType="1" noTextEdit="1"/>
          </p:cNvSpPr>
          <p:nvPr/>
        </p:nvSpPr>
        <p:spPr bwMode="auto">
          <a:xfrm>
            <a:off x="1202415" y="4107542"/>
            <a:ext cx="1976211" cy="388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Accidental</a:t>
            </a:r>
          </a:p>
        </p:txBody>
      </p:sp>
      <p:sp>
        <p:nvSpPr>
          <p:cNvPr id="39" name="WordArt 13"/>
          <p:cNvSpPr>
            <a:spLocks noChangeArrowheads="1" noChangeShapeType="1" noTextEdit="1"/>
          </p:cNvSpPr>
          <p:nvPr/>
        </p:nvSpPr>
        <p:spPr bwMode="auto">
          <a:xfrm>
            <a:off x="5094738" y="4083954"/>
            <a:ext cx="1976211" cy="388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Fundamental</a:t>
            </a:r>
          </a:p>
        </p:txBody>
      </p:sp>
      <p:sp>
        <p:nvSpPr>
          <p:cNvPr id="42" name="WordArt 13"/>
          <p:cNvSpPr>
            <a:spLocks noChangeArrowheads="1" noChangeShapeType="1" noTextEdit="1"/>
          </p:cNvSpPr>
          <p:nvPr/>
        </p:nvSpPr>
        <p:spPr bwMode="auto">
          <a:xfrm>
            <a:off x="3329438" y="3187700"/>
            <a:ext cx="1976211" cy="54834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Symmetry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419224" y="6109175"/>
            <a:ext cx="6670676" cy="400110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Spread of interpretations: From symmetry to anarchy</a:t>
            </a:r>
            <a:endParaRPr lang="en-IE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1879810" y="3024947"/>
            <a:ext cx="1298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Implies</a:t>
            </a:r>
            <a:endParaRPr lang="en-IE" dirty="0"/>
          </a:p>
        </p:txBody>
      </p:sp>
      <p:sp>
        <p:nvSpPr>
          <p:cNvPr id="37" name="TextBox 36"/>
          <p:cNvSpPr txBox="1"/>
          <p:nvPr/>
        </p:nvSpPr>
        <p:spPr>
          <a:xfrm rot="789751">
            <a:off x="6613666" y="2527876"/>
            <a:ext cx="1335914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0.30- 0.31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-9364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 err="1" smtClean="0"/>
              <a:t>S</a:t>
            </a:r>
            <a:r>
              <a:rPr lang="en-US" baseline="-25000" dirty="0" err="1" smtClean="0">
                <a:latin typeface="Symbol" pitchFamily="18" charset="2"/>
              </a:rPr>
              <a:t>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985261" y="2302338"/>
            <a:ext cx="4072639" cy="30194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1053621" y="186067"/>
            <a:ext cx="6348649" cy="103409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Residual symmetries approach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08497" y="1379008"/>
            <a:ext cx="7630615" cy="64633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Mixing appears as a result of different ways of the flavor </a:t>
            </a:r>
            <a:r>
              <a:rPr lang="en-US" dirty="0" smtClean="0"/>
              <a:t>symmetry </a:t>
            </a:r>
          </a:p>
          <a:p>
            <a:r>
              <a:rPr lang="en-US" dirty="0" smtClean="0"/>
              <a:t>breaking in the  </a:t>
            </a:r>
            <a:r>
              <a:rPr lang="en-US" dirty="0"/>
              <a:t>neutrino and charged lepton </a:t>
            </a:r>
            <a:r>
              <a:rPr lang="en-US" dirty="0" smtClean="0"/>
              <a:t> (Yukawa) sectors. 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535363" y="2587444"/>
            <a:ext cx="595312" cy="579437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dirty="0" err="1"/>
              <a:t>G</a:t>
            </a:r>
            <a:r>
              <a:rPr lang="en-US" sz="3200" baseline="-25000" dirty="0" err="1"/>
              <a:t>f</a:t>
            </a:r>
            <a:endParaRPr lang="en-US" sz="3200" dirty="0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513898" y="3626729"/>
            <a:ext cx="533400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dirty="0" err="1"/>
              <a:t>G</a:t>
            </a:r>
            <a:r>
              <a:rPr lang="en-US" sz="3200" baseline="-25000" dirty="0" err="1"/>
              <a:t>l</a:t>
            </a:r>
            <a:endParaRPr lang="en-US" sz="3200" dirty="0"/>
          </a:p>
        </p:txBody>
      </p:sp>
      <p:sp>
        <p:nvSpPr>
          <p:cNvPr id="12297" name="Text Box 10"/>
          <p:cNvSpPr txBox="1">
            <a:spLocks noChangeArrowheads="1"/>
          </p:cNvSpPr>
          <p:nvPr/>
        </p:nvSpPr>
        <p:spPr bwMode="auto">
          <a:xfrm>
            <a:off x="4597047" y="3644015"/>
            <a:ext cx="600075" cy="579437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dirty="0" err="1"/>
              <a:t>G</a:t>
            </a:r>
            <a:r>
              <a:rPr lang="en-US" sz="3200" baseline="-25000" dirty="0" err="1">
                <a:latin typeface="Symbol" pitchFamily="18" charset="2"/>
              </a:rPr>
              <a:t>n</a:t>
            </a:r>
            <a:endParaRPr lang="en-US" sz="3200" dirty="0"/>
          </a:p>
        </p:txBody>
      </p:sp>
      <p:sp>
        <p:nvSpPr>
          <p:cNvPr id="12298" name="AutoShape 11"/>
          <p:cNvSpPr>
            <a:spLocks noChangeArrowheads="1"/>
          </p:cNvSpPr>
          <p:nvPr/>
        </p:nvSpPr>
        <p:spPr bwMode="auto">
          <a:xfrm rot="2509336">
            <a:off x="3140075" y="3243490"/>
            <a:ext cx="369888" cy="3667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299" name="AutoShape 12"/>
          <p:cNvSpPr>
            <a:spLocks noChangeArrowheads="1"/>
          </p:cNvSpPr>
          <p:nvPr/>
        </p:nvSpPr>
        <p:spPr bwMode="auto">
          <a:xfrm rot="-2979565">
            <a:off x="4148218" y="3252523"/>
            <a:ext cx="369888" cy="3667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300" name="Text Box 13"/>
          <p:cNvSpPr txBox="1">
            <a:spLocks noChangeArrowheads="1"/>
          </p:cNvSpPr>
          <p:nvPr/>
        </p:nvSpPr>
        <p:spPr bwMode="auto">
          <a:xfrm>
            <a:off x="6194086" y="3578604"/>
            <a:ext cx="253119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Residual </a:t>
            </a:r>
            <a:r>
              <a:rPr lang="en-US" dirty="0" smtClean="0"/>
              <a:t>symmetries</a:t>
            </a:r>
          </a:p>
          <a:p>
            <a:r>
              <a:rPr lang="en-US" dirty="0" smtClean="0"/>
              <a:t>of the mass matrices</a:t>
            </a:r>
            <a:endParaRPr lang="en-US" dirty="0"/>
          </a:p>
        </p:txBody>
      </p:sp>
      <p:sp>
        <p:nvSpPr>
          <p:cNvPr id="12301" name="Text Box 14"/>
          <p:cNvSpPr txBox="1">
            <a:spLocks noChangeArrowheads="1"/>
          </p:cNvSpPr>
          <p:nvPr/>
        </p:nvSpPr>
        <p:spPr bwMode="auto">
          <a:xfrm>
            <a:off x="4550993" y="4272668"/>
            <a:ext cx="7138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 </a:t>
            </a:r>
            <a:r>
              <a:rPr lang="en-US" sz="2000" dirty="0" err="1" smtClean="0"/>
              <a:t>M</a:t>
            </a:r>
            <a:r>
              <a:rPr lang="en-US" sz="2000" baseline="-25000" dirty="0" err="1" smtClean="0">
                <a:latin typeface="Symbol" pitchFamily="18" charset="2"/>
              </a:rPr>
              <a:t>n</a:t>
            </a:r>
            <a:r>
              <a:rPr lang="en-US" sz="2000" dirty="0" smtClean="0"/>
              <a:t>  </a:t>
            </a:r>
            <a:endParaRPr lang="en-US" sz="2000" dirty="0"/>
          </a:p>
        </p:txBody>
      </p:sp>
      <p:sp>
        <p:nvSpPr>
          <p:cNvPr id="12302" name="Text Box 15"/>
          <p:cNvSpPr txBox="1">
            <a:spLocks noChangeArrowheads="1"/>
          </p:cNvSpPr>
          <p:nvPr/>
        </p:nvSpPr>
        <p:spPr bwMode="auto">
          <a:xfrm>
            <a:off x="2332390" y="4253001"/>
            <a:ext cx="84189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   M</a:t>
            </a:r>
            <a:r>
              <a:rPr lang="en-US" sz="2000" baseline="-25000" dirty="0"/>
              <a:t>l</a:t>
            </a:r>
            <a:r>
              <a:rPr lang="en-US" sz="2000" dirty="0"/>
              <a:t>  </a:t>
            </a:r>
          </a:p>
        </p:txBody>
      </p:sp>
      <p:sp>
        <p:nvSpPr>
          <p:cNvPr id="12304" name="AutoShape 17"/>
          <p:cNvSpPr>
            <a:spLocks noChangeArrowheads="1"/>
          </p:cNvSpPr>
          <p:nvPr/>
        </p:nvSpPr>
        <p:spPr bwMode="auto">
          <a:xfrm>
            <a:off x="1848961" y="4747594"/>
            <a:ext cx="360363" cy="344487"/>
          </a:xfrm>
          <a:prstGeom prst="rightArrow">
            <a:avLst>
              <a:gd name="adj1" fmla="val 50000"/>
              <a:gd name="adj2" fmla="val 2615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7" name="Text Box 21"/>
          <p:cNvSpPr txBox="1">
            <a:spLocks noChangeArrowheads="1"/>
          </p:cNvSpPr>
          <p:nvPr/>
        </p:nvSpPr>
        <p:spPr bwMode="auto">
          <a:xfrm>
            <a:off x="6411380" y="2527120"/>
            <a:ext cx="469900" cy="3968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A</a:t>
            </a:r>
            <a:r>
              <a:rPr lang="en-US" sz="2000" baseline="-25000" dirty="0"/>
              <a:t>4</a:t>
            </a:r>
            <a:endParaRPr lang="en-US" sz="2000" dirty="0"/>
          </a:p>
        </p:txBody>
      </p:sp>
      <p:sp>
        <p:nvSpPr>
          <p:cNvPr id="12308" name="Text Box 22"/>
          <p:cNvSpPr txBox="1">
            <a:spLocks noChangeArrowheads="1"/>
          </p:cNvSpPr>
          <p:nvPr/>
        </p:nvSpPr>
        <p:spPr bwMode="auto">
          <a:xfrm>
            <a:off x="8139112" y="2389006"/>
            <a:ext cx="403225" cy="396875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T’</a:t>
            </a:r>
          </a:p>
        </p:txBody>
      </p:sp>
      <p:sp>
        <p:nvSpPr>
          <p:cNvPr id="12309" name="Text Box 23"/>
          <p:cNvSpPr txBox="1">
            <a:spLocks noChangeArrowheads="1"/>
          </p:cNvSpPr>
          <p:nvPr/>
        </p:nvSpPr>
        <p:spPr bwMode="auto">
          <a:xfrm>
            <a:off x="6965244" y="2450205"/>
            <a:ext cx="460375" cy="396875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S</a:t>
            </a:r>
            <a:r>
              <a:rPr lang="en-US" sz="2000" baseline="-25000" dirty="0"/>
              <a:t>4</a:t>
            </a:r>
            <a:endParaRPr lang="en-US" sz="2000" dirty="0"/>
          </a:p>
        </p:txBody>
      </p:sp>
      <p:sp>
        <p:nvSpPr>
          <p:cNvPr id="12310" name="Text Box 24"/>
          <p:cNvSpPr txBox="1">
            <a:spLocks noChangeArrowheads="1"/>
          </p:cNvSpPr>
          <p:nvPr/>
        </p:nvSpPr>
        <p:spPr bwMode="auto">
          <a:xfrm>
            <a:off x="7654219" y="2648642"/>
            <a:ext cx="45720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T</a:t>
            </a:r>
            <a:r>
              <a:rPr lang="en-US" sz="2000" baseline="-25000" dirty="0"/>
              <a:t>7</a:t>
            </a:r>
            <a:endParaRPr lang="en-US" sz="2000" dirty="0"/>
          </a:p>
        </p:txBody>
      </p:sp>
      <p:sp>
        <p:nvSpPr>
          <p:cNvPr id="12311" name="WordArt 26"/>
          <p:cNvSpPr>
            <a:spLocks noChangeArrowheads="1" noChangeShapeType="1" noTextEdit="1"/>
          </p:cNvSpPr>
          <p:nvPr/>
        </p:nvSpPr>
        <p:spPr bwMode="auto">
          <a:xfrm>
            <a:off x="6182079" y="3057694"/>
            <a:ext cx="1162050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Flavons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 Black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581632" y="4693687"/>
            <a:ext cx="46637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4596503" y="4725016"/>
            <a:ext cx="564444" cy="400110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S</a:t>
            </a:r>
            <a:r>
              <a:rPr lang="en-US" sz="2000" baseline="-25000" dirty="0" err="1" smtClean="0">
                <a:latin typeface="Symbol" pitchFamily="18" charset="2"/>
              </a:rPr>
              <a:t>n</a:t>
            </a:r>
            <a:endParaRPr lang="en-US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0" y="4733123"/>
            <a:ext cx="2125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Symmetry transformations</a:t>
            </a:r>
          </a:p>
          <a:p>
            <a:r>
              <a:rPr lang="en-US" dirty="0" smtClean="0"/>
              <a:t>in mass bases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75589" y="4524961"/>
            <a:ext cx="24496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Generic symmetries  </a:t>
            </a:r>
          </a:p>
          <a:p>
            <a:r>
              <a:rPr lang="en-US" dirty="0" smtClean="0"/>
              <a:t>which do not depend </a:t>
            </a:r>
          </a:p>
          <a:p>
            <a:r>
              <a:rPr lang="en-US" dirty="0" smtClean="0"/>
              <a:t>on values of masses to get TBM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5088204" y="3723848"/>
            <a:ext cx="1139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Z</a:t>
            </a:r>
            <a:r>
              <a:rPr lang="en-US" baseline="-25000" dirty="0" smtClean="0"/>
              <a:t>2</a:t>
            </a:r>
            <a:r>
              <a:rPr lang="en-US" dirty="0" smtClean="0"/>
              <a:t> x Z</a:t>
            </a:r>
            <a:r>
              <a:rPr lang="en-US" baseline="-25000" dirty="0" smtClean="0"/>
              <a:t>2                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2047526" y="3723848"/>
            <a:ext cx="466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Z</a:t>
            </a:r>
            <a:r>
              <a:rPr lang="en-US" baseline="-25000" dirty="0" err="1" smtClean="0"/>
              <a:t>m</a:t>
            </a:r>
            <a:endParaRPr lang="en-US" dirty="0"/>
          </a:p>
        </p:txBody>
      </p:sp>
      <p:sp>
        <p:nvSpPr>
          <p:cNvPr id="31" name="Text Box 14"/>
          <p:cNvSpPr txBox="1">
            <a:spLocks noChangeArrowheads="1"/>
          </p:cNvSpPr>
          <p:nvPr/>
        </p:nvSpPr>
        <p:spPr bwMode="auto">
          <a:xfrm>
            <a:off x="4056919" y="5485433"/>
            <a:ext cx="20009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/>
              <a:t>S</a:t>
            </a:r>
            <a:r>
              <a:rPr lang="en-US" sz="2000" baseline="-25000" dirty="0" err="1" smtClean="0">
                <a:latin typeface="Symbol" pitchFamily="18" charset="2"/>
              </a:rPr>
              <a:t>n</a:t>
            </a:r>
            <a:r>
              <a:rPr lang="en-US" sz="2000" dirty="0" smtClean="0"/>
              <a:t> </a:t>
            </a:r>
            <a:r>
              <a:rPr lang="en-US" sz="2000" dirty="0" err="1" smtClean="0"/>
              <a:t>M</a:t>
            </a:r>
            <a:r>
              <a:rPr lang="en-US" sz="2000" baseline="-25000" dirty="0" err="1" smtClean="0">
                <a:latin typeface="Symbol" pitchFamily="18" charset="2"/>
              </a:rPr>
              <a:t>n</a:t>
            </a:r>
            <a:r>
              <a:rPr lang="en-US" sz="2000" dirty="0" smtClean="0"/>
              <a:t> </a:t>
            </a:r>
            <a:r>
              <a:rPr lang="en-US" sz="2000" dirty="0" err="1" smtClean="0"/>
              <a:t>S</a:t>
            </a:r>
            <a:r>
              <a:rPr lang="en-US" sz="2000" baseline="-25000" dirty="0" err="1" smtClean="0">
                <a:latin typeface="Symbol" pitchFamily="18" charset="2"/>
              </a:rPr>
              <a:t>n</a:t>
            </a:r>
            <a:r>
              <a:rPr lang="en-US" sz="2000" baseline="-25000" dirty="0" smtClean="0">
                <a:latin typeface="Symbol" pitchFamily="18" charset="2"/>
              </a:rPr>
              <a:t> </a:t>
            </a:r>
            <a:r>
              <a:rPr lang="en-US" sz="2000" baseline="30000" dirty="0" smtClean="0"/>
              <a:t>T  </a:t>
            </a:r>
            <a:r>
              <a:rPr lang="en-US" sz="2000" dirty="0" smtClean="0"/>
              <a:t>= </a:t>
            </a:r>
            <a:r>
              <a:rPr lang="en-US" sz="2000" dirty="0" err="1" smtClean="0"/>
              <a:t>M</a:t>
            </a:r>
            <a:r>
              <a:rPr lang="en-US" sz="2000" baseline="-25000" dirty="0" err="1" smtClean="0">
                <a:latin typeface="Symbol" pitchFamily="18" charset="2"/>
              </a:rPr>
              <a:t>n</a:t>
            </a:r>
            <a:endParaRPr lang="en-US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5240605" y="4047698"/>
            <a:ext cx="817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or Z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baseline="-25000" dirty="0" smtClean="0"/>
              <a:t>               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581632" y="6012771"/>
            <a:ext cx="5234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Maximal control over mixing as implied by TBM</a:t>
            </a:r>
            <a:endParaRPr lang="en-IE" dirty="0"/>
          </a:p>
        </p:txBody>
      </p:sp>
      <p:sp>
        <p:nvSpPr>
          <p:cNvPr id="32" name="TextBox 31"/>
          <p:cNvSpPr txBox="1"/>
          <p:nvPr/>
        </p:nvSpPr>
        <p:spPr>
          <a:xfrm>
            <a:off x="2905246" y="6382103"/>
            <a:ext cx="3370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Now: broken TBM symmetry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2"/>
          <p:cNvSpPr>
            <a:spLocks noChangeArrowheads="1"/>
          </p:cNvSpPr>
          <p:nvPr/>
        </p:nvSpPr>
        <p:spPr bwMode="auto">
          <a:xfrm>
            <a:off x="-11431" y="457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8372" name="Text Box 14"/>
          <p:cNvSpPr txBox="1">
            <a:spLocks noChangeArrowheads="1"/>
          </p:cNvSpPr>
          <p:nvPr/>
        </p:nvSpPr>
        <p:spPr bwMode="auto">
          <a:xfrm>
            <a:off x="5029046" y="2491851"/>
            <a:ext cx="3635450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``Naturalness’’</a:t>
            </a:r>
            <a:r>
              <a:rPr lang="en-US" sz="2000" dirty="0"/>
              <a:t> </a:t>
            </a:r>
            <a:r>
              <a:rPr lang="en-US" sz="2000" dirty="0" smtClean="0"/>
              <a:t>, absence of</a:t>
            </a:r>
          </a:p>
          <a:p>
            <a:r>
              <a:rPr lang="en-US" sz="2000" dirty="0" smtClean="0"/>
              <a:t>  fine tuning of </a:t>
            </a:r>
            <a:r>
              <a:rPr lang="en-US" sz="2000" dirty="0"/>
              <a:t>mass </a:t>
            </a:r>
            <a:r>
              <a:rPr lang="en-US" sz="2000" dirty="0" smtClean="0"/>
              <a:t>matrix</a:t>
            </a:r>
            <a:endParaRPr lang="en-US" sz="2000" dirty="0"/>
          </a:p>
        </p:txBody>
      </p:sp>
      <p:sp>
        <p:nvSpPr>
          <p:cNvPr id="58373" name="Rectangle 23"/>
          <p:cNvSpPr>
            <a:spLocks noChangeArrowheads="1"/>
          </p:cNvSpPr>
          <p:nvPr/>
        </p:nvSpPr>
        <p:spPr bwMode="auto">
          <a:xfrm>
            <a:off x="2514502" y="2476407"/>
            <a:ext cx="1711325" cy="86917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74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8375" name="Text Box 5"/>
          <p:cNvSpPr txBox="1">
            <a:spLocks noChangeArrowheads="1"/>
          </p:cNvSpPr>
          <p:nvPr/>
        </p:nvSpPr>
        <p:spPr bwMode="auto">
          <a:xfrm>
            <a:off x="3047434" y="2402643"/>
            <a:ext cx="13684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>
                <a:latin typeface="Symbol" pitchFamily="18" charset="2"/>
              </a:rPr>
              <a:t> D</a:t>
            </a:r>
            <a:r>
              <a:rPr lang="en-US" sz="2400" dirty="0"/>
              <a:t>m</a:t>
            </a:r>
            <a:r>
              <a:rPr lang="en-US" sz="2400" baseline="-25000" dirty="0"/>
              <a:t>21</a:t>
            </a:r>
            <a:r>
              <a:rPr lang="en-US" sz="2400" baseline="30000" dirty="0"/>
              <a:t>2</a:t>
            </a:r>
            <a:r>
              <a:rPr lang="en-US" sz="2400" dirty="0"/>
              <a:t> </a:t>
            </a:r>
          </a:p>
          <a:p>
            <a:r>
              <a:rPr lang="en-US" sz="2400" dirty="0">
                <a:latin typeface="Symbol" pitchFamily="18" charset="2"/>
              </a:rPr>
              <a:t> D</a:t>
            </a:r>
            <a:r>
              <a:rPr lang="en-US" sz="2400" dirty="0"/>
              <a:t>m</a:t>
            </a:r>
            <a:r>
              <a:rPr lang="en-US" sz="2400" baseline="-25000" dirty="0"/>
              <a:t>32</a:t>
            </a:r>
            <a:r>
              <a:rPr lang="en-US" sz="2400" baseline="30000" dirty="0"/>
              <a:t>2</a:t>
            </a:r>
            <a:endParaRPr lang="en-US" sz="2400" dirty="0"/>
          </a:p>
        </p:txBody>
      </p:sp>
      <p:sp>
        <p:nvSpPr>
          <p:cNvPr id="58376" name="Text Box 6"/>
          <p:cNvSpPr txBox="1">
            <a:spLocks noChangeArrowheads="1"/>
          </p:cNvSpPr>
          <p:nvPr/>
        </p:nvSpPr>
        <p:spPr bwMode="auto">
          <a:xfrm>
            <a:off x="688975" y="5470525"/>
            <a:ext cx="252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 </a:t>
            </a: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2459036" y="2619375"/>
            <a:ext cx="7921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O(1)</a:t>
            </a:r>
          </a:p>
        </p:txBody>
      </p:sp>
      <p:sp>
        <p:nvSpPr>
          <p:cNvPr id="58378" name="Line 10"/>
          <p:cNvSpPr>
            <a:spLocks noChangeShapeType="1"/>
          </p:cNvSpPr>
          <p:nvPr/>
        </p:nvSpPr>
        <p:spPr bwMode="auto">
          <a:xfrm>
            <a:off x="3184292" y="2836670"/>
            <a:ext cx="730661" cy="1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79" name="Text Box 11"/>
          <p:cNvSpPr txBox="1">
            <a:spLocks noChangeArrowheads="1"/>
          </p:cNvSpPr>
          <p:nvPr/>
        </p:nvSpPr>
        <p:spPr bwMode="auto">
          <a:xfrm>
            <a:off x="244289" y="3341789"/>
            <a:ext cx="1533525" cy="646113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dirty="0"/>
              <a:t>sin</a:t>
            </a:r>
            <a:r>
              <a:rPr lang="en-US" sz="3600" baseline="30000" dirty="0"/>
              <a:t>2</a:t>
            </a:r>
            <a:r>
              <a:rPr lang="en-US" sz="3600" dirty="0">
                <a:latin typeface="Symbol" pitchFamily="18" charset="2"/>
              </a:rPr>
              <a:t>q</a:t>
            </a:r>
            <a:r>
              <a:rPr lang="en-US" sz="3600" baseline="-25000" dirty="0"/>
              <a:t>13</a:t>
            </a:r>
            <a:endParaRPr lang="en-US" sz="3600" dirty="0"/>
          </a:p>
        </p:txBody>
      </p:sp>
      <p:sp>
        <p:nvSpPr>
          <p:cNvPr id="58380" name="Text Box 12"/>
          <p:cNvSpPr txBox="1">
            <a:spLocks noChangeArrowheads="1"/>
          </p:cNvSpPr>
          <p:nvPr/>
        </p:nvSpPr>
        <p:spPr bwMode="auto">
          <a:xfrm>
            <a:off x="2447885" y="1707241"/>
            <a:ext cx="1467068" cy="461665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~ ½sin</a:t>
            </a:r>
            <a:r>
              <a:rPr lang="en-US" sz="2400" baseline="30000" dirty="0"/>
              <a:t>2</a:t>
            </a:r>
            <a:r>
              <a:rPr lang="en-US" sz="2400" dirty="0">
                <a:latin typeface="Symbol" pitchFamily="18" charset="2"/>
              </a:rPr>
              <a:t>q</a:t>
            </a:r>
            <a:r>
              <a:rPr lang="en-US" sz="2400" baseline="-25000" dirty="0"/>
              <a:t>C</a:t>
            </a:r>
            <a:endParaRPr lang="en-US" sz="2400" dirty="0"/>
          </a:p>
        </p:txBody>
      </p:sp>
      <p:sp>
        <p:nvSpPr>
          <p:cNvPr id="58381" name="Text Box 13"/>
          <p:cNvSpPr txBox="1">
            <a:spLocks noChangeArrowheads="1"/>
          </p:cNvSpPr>
          <p:nvPr/>
        </p:nvSpPr>
        <p:spPr bwMode="auto">
          <a:xfrm>
            <a:off x="5029046" y="1491865"/>
            <a:ext cx="3980458" cy="707886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Quark-Lepton </a:t>
            </a:r>
            <a:r>
              <a:rPr lang="en-US" sz="2000" dirty="0" err="1" smtClean="0"/>
              <a:t>Complementarity</a:t>
            </a:r>
            <a:endParaRPr lang="en-US" sz="2000" dirty="0"/>
          </a:p>
          <a:p>
            <a:r>
              <a:rPr lang="en-US" sz="2000" dirty="0"/>
              <a:t>GUT</a:t>
            </a:r>
            <a:r>
              <a:rPr lang="en-US" sz="2000" dirty="0" smtClean="0"/>
              <a:t>,  family symmetry, …  </a:t>
            </a:r>
            <a:endParaRPr lang="en-US" sz="2000" dirty="0"/>
          </a:p>
        </p:txBody>
      </p:sp>
      <p:sp>
        <p:nvSpPr>
          <p:cNvPr id="58383" name="Text Box 18"/>
          <p:cNvSpPr txBox="1">
            <a:spLocks noChangeArrowheads="1"/>
          </p:cNvSpPr>
          <p:nvPr/>
        </p:nvSpPr>
        <p:spPr bwMode="auto">
          <a:xfrm>
            <a:off x="2503640" y="4503581"/>
            <a:ext cx="1914307" cy="461665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~ ½cos</a:t>
            </a:r>
            <a:r>
              <a:rPr lang="en-US" sz="2400" baseline="30000" dirty="0"/>
              <a:t>2 </a:t>
            </a:r>
            <a:r>
              <a:rPr lang="en-US" sz="2400" dirty="0"/>
              <a:t>2</a:t>
            </a:r>
            <a:r>
              <a:rPr lang="en-US" sz="2400" dirty="0">
                <a:latin typeface="Symbol" pitchFamily="18" charset="2"/>
              </a:rPr>
              <a:t>q</a:t>
            </a:r>
            <a:r>
              <a:rPr lang="en-US" sz="2400" baseline="-25000" dirty="0"/>
              <a:t>23</a:t>
            </a:r>
            <a:endParaRPr lang="en-US" sz="2400" dirty="0"/>
          </a:p>
        </p:txBody>
      </p:sp>
      <p:sp>
        <p:nvSpPr>
          <p:cNvPr id="58384" name="Text Box 19"/>
          <p:cNvSpPr txBox="1">
            <a:spLocks noChangeArrowheads="1"/>
          </p:cNvSpPr>
          <p:nvPr/>
        </p:nvSpPr>
        <p:spPr bwMode="auto">
          <a:xfrm>
            <a:off x="5218612" y="4519213"/>
            <a:ext cx="3562897" cy="707886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universal </a:t>
            </a:r>
            <a:r>
              <a:rPr lang="en-US" sz="2000" dirty="0" smtClean="0">
                <a:latin typeface="Symbol" pitchFamily="18" charset="2"/>
              </a:rPr>
              <a:t>n</a:t>
            </a:r>
            <a:r>
              <a:rPr lang="en-US" sz="2000" baseline="-25000" dirty="0" smtClean="0">
                <a:latin typeface="Symbol" pitchFamily="18" charset="2"/>
              </a:rPr>
              <a:t>m</a:t>
            </a:r>
            <a:r>
              <a:rPr lang="en-US" sz="2000" dirty="0" smtClean="0">
                <a:latin typeface="Symbol" pitchFamily="18" charset="2"/>
              </a:rPr>
              <a:t> </a:t>
            </a:r>
            <a:r>
              <a:rPr lang="en-US" sz="2000" dirty="0">
                <a:latin typeface="Symbol" pitchFamily="18" charset="2"/>
              </a:rPr>
              <a:t>- </a:t>
            </a:r>
            <a:r>
              <a:rPr lang="en-US" sz="2000" dirty="0" err="1">
                <a:latin typeface="Symbol" pitchFamily="18" charset="2"/>
              </a:rPr>
              <a:t>n</a:t>
            </a:r>
            <a:r>
              <a:rPr lang="en-US" sz="2000" baseline="-25000" dirty="0" err="1">
                <a:latin typeface="Symbol" pitchFamily="18" charset="2"/>
              </a:rPr>
              <a:t>t</a:t>
            </a:r>
            <a:r>
              <a:rPr lang="en-US" sz="2000" dirty="0">
                <a:latin typeface="Symbol" pitchFamily="18" charset="2"/>
              </a:rPr>
              <a:t> </a:t>
            </a:r>
            <a:r>
              <a:rPr lang="en-US" sz="2000" dirty="0"/>
              <a:t>– </a:t>
            </a:r>
            <a:r>
              <a:rPr lang="en-US" sz="2000" dirty="0" smtClean="0"/>
              <a:t>symmetry  violation</a:t>
            </a:r>
            <a:endParaRPr lang="en-US" sz="2000" dirty="0"/>
          </a:p>
        </p:txBody>
      </p:sp>
      <p:sp>
        <p:nvSpPr>
          <p:cNvPr id="58385" name="Text Box 21"/>
          <p:cNvSpPr txBox="1">
            <a:spLocks noChangeArrowheads="1"/>
          </p:cNvSpPr>
          <p:nvPr/>
        </p:nvSpPr>
        <p:spPr bwMode="auto">
          <a:xfrm>
            <a:off x="4828478" y="127457"/>
            <a:ext cx="36391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The same </a:t>
            </a:r>
            <a:r>
              <a:rPr lang="en-US" dirty="0" smtClean="0"/>
              <a:t>value </a:t>
            </a:r>
            <a:r>
              <a:rPr lang="en-US" dirty="0"/>
              <a:t>with completely 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/>
              <a:t>different implications</a:t>
            </a:r>
          </a:p>
        </p:txBody>
      </p:sp>
      <p:sp>
        <p:nvSpPr>
          <p:cNvPr id="58387" name="TextBox 20"/>
          <p:cNvSpPr txBox="1">
            <a:spLocks noChangeArrowheads="1"/>
          </p:cNvSpPr>
          <p:nvPr/>
        </p:nvSpPr>
        <p:spPr bwMode="auto">
          <a:xfrm>
            <a:off x="5235792" y="5909654"/>
            <a:ext cx="2173907" cy="40011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Mixing </a:t>
            </a:r>
            <a:r>
              <a:rPr lang="en-US" sz="2000" dirty="0" smtClean="0"/>
              <a:t> anarchy</a:t>
            </a:r>
            <a:endParaRPr lang="en-US" sz="2000" dirty="0"/>
          </a:p>
        </p:txBody>
      </p:sp>
      <p:sp>
        <p:nvSpPr>
          <p:cNvPr id="58388" name="TextBox 21"/>
          <p:cNvSpPr txBox="1">
            <a:spLocks noChangeArrowheads="1"/>
          </p:cNvSpPr>
          <p:nvPr/>
        </p:nvSpPr>
        <p:spPr bwMode="auto">
          <a:xfrm>
            <a:off x="2707185" y="5882681"/>
            <a:ext cx="1543050" cy="46166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/>
              <a:t>&gt; 0.025</a:t>
            </a:r>
          </a:p>
        </p:txBody>
      </p:sp>
      <p:sp>
        <p:nvSpPr>
          <p:cNvPr id="58390" name="WordArt 4"/>
          <p:cNvSpPr>
            <a:spLocks noChangeArrowheads="1" noChangeShapeType="1" noTextEdit="1"/>
          </p:cNvSpPr>
          <p:nvPr/>
        </p:nvSpPr>
        <p:spPr bwMode="auto">
          <a:xfrm>
            <a:off x="389951" y="229057"/>
            <a:ext cx="3853736" cy="101318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1-3 mixing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58391" name="Right Arrow 23"/>
          <p:cNvSpPr>
            <a:spLocks noChangeArrowheads="1"/>
          </p:cNvSpPr>
          <p:nvPr/>
        </p:nvSpPr>
        <p:spPr bwMode="auto">
          <a:xfrm rot="20400468">
            <a:off x="1933928" y="2783366"/>
            <a:ext cx="550254" cy="632023"/>
          </a:xfrm>
          <a:prstGeom prst="rightArrow">
            <a:avLst>
              <a:gd name="adj1" fmla="val 50000"/>
              <a:gd name="adj2" fmla="val 50105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96" name="Text Box 18"/>
          <p:cNvSpPr txBox="1">
            <a:spLocks noChangeArrowheads="1"/>
          </p:cNvSpPr>
          <p:nvPr/>
        </p:nvSpPr>
        <p:spPr bwMode="auto">
          <a:xfrm>
            <a:off x="2456671" y="3526036"/>
            <a:ext cx="2371807" cy="4619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/>
              <a:t>¼ </a:t>
            </a:r>
            <a:r>
              <a:rPr lang="en-US" sz="2400" dirty="0"/>
              <a:t>sin</a:t>
            </a:r>
            <a:r>
              <a:rPr lang="en-US" sz="2400" baseline="30000" dirty="0"/>
              <a:t>2</a:t>
            </a:r>
            <a:r>
              <a:rPr lang="en-US" sz="2400" dirty="0">
                <a:latin typeface="Symbol" pitchFamily="18" charset="2"/>
              </a:rPr>
              <a:t>q</a:t>
            </a:r>
            <a:r>
              <a:rPr lang="en-US" sz="2400" baseline="-25000" dirty="0"/>
              <a:t>12</a:t>
            </a:r>
            <a:r>
              <a:rPr lang="en-US" sz="2400" dirty="0"/>
              <a:t>sin</a:t>
            </a:r>
            <a:r>
              <a:rPr lang="en-US" sz="2400" baseline="30000" dirty="0"/>
              <a:t>2</a:t>
            </a:r>
            <a:r>
              <a:rPr lang="en-US" sz="2400" dirty="0">
                <a:latin typeface="Symbol" pitchFamily="18" charset="2"/>
              </a:rPr>
              <a:t>q</a:t>
            </a:r>
            <a:r>
              <a:rPr lang="en-US" sz="2400" baseline="-25000" dirty="0"/>
              <a:t>23</a:t>
            </a:r>
            <a:endParaRPr lang="en-US" sz="2400" dirty="0"/>
          </a:p>
        </p:txBody>
      </p:sp>
      <p:sp>
        <p:nvSpPr>
          <p:cNvPr id="58398" name="TextBox 28"/>
          <p:cNvSpPr txBox="1">
            <a:spLocks noChangeArrowheads="1"/>
          </p:cNvSpPr>
          <p:nvPr/>
        </p:nvSpPr>
        <p:spPr bwMode="auto">
          <a:xfrm>
            <a:off x="5107102" y="3404265"/>
            <a:ext cx="3535091" cy="70788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Analogy with quark mixing relation</a:t>
            </a: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6352747" y="4975407"/>
            <a:ext cx="2701765" cy="46166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Symbol" pitchFamily="18" charset="2"/>
              </a:rPr>
              <a:t>q</a:t>
            </a:r>
            <a:r>
              <a:rPr lang="en-US" sz="2400" baseline="-25000" dirty="0" smtClean="0"/>
              <a:t>13 </a:t>
            </a:r>
            <a:r>
              <a:rPr lang="en-US" sz="2400" dirty="0" smtClean="0"/>
              <a:t>= 2</a:t>
            </a:r>
            <a:r>
              <a:rPr lang="en-US" sz="2400" baseline="30000" dirty="0" smtClean="0"/>
              <a:t>1/2</a:t>
            </a:r>
            <a:r>
              <a:rPr lang="en-US" sz="2400" dirty="0" smtClean="0"/>
              <a:t>(</a:t>
            </a:r>
            <a:r>
              <a:rPr lang="en-US" sz="2400" dirty="0" smtClean="0">
                <a:latin typeface="Symbol" pitchFamily="18" charset="2"/>
              </a:rPr>
              <a:t>p/4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- </a:t>
            </a:r>
            <a:r>
              <a:rPr lang="en-US" sz="2400" dirty="0" smtClean="0">
                <a:latin typeface="Symbol" pitchFamily="18" charset="2"/>
              </a:rPr>
              <a:t>q</a:t>
            </a:r>
            <a:r>
              <a:rPr lang="en-US" sz="2400" baseline="-25000" dirty="0" smtClean="0"/>
              <a:t>23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32" name="Right Arrow 23"/>
          <p:cNvSpPr>
            <a:spLocks noChangeArrowheads="1"/>
          </p:cNvSpPr>
          <p:nvPr/>
        </p:nvSpPr>
        <p:spPr bwMode="auto">
          <a:xfrm rot="1233269">
            <a:off x="1873091" y="4206816"/>
            <a:ext cx="550254" cy="632023"/>
          </a:xfrm>
          <a:prstGeom prst="rightArrow">
            <a:avLst>
              <a:gd name="adj1" fmla="val 50000"/>
              <a:gd name="adj2" fmla="val 50105"/>
            </a:avLst>
          </a:prstGeom>
          <a:solidFill>
            <a:srgbClr val="66FF33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" name="Right Arrow 23"/>
          <p:cNvSpPr>
            <a:spLocks noChangeArrowheads="1"/>
          </p:cNvSpPr>
          <p:nvPr/>
        </p:nvSpPr>
        <p:spPr bwMode="auto">
          <a:xfrm rot="1817660">
            <a:off x="1855871" y="5121060"/>
            <a:ext cx="550254" cy="632023"/>
          </a:xfrm>
          <a:prstGeom prst="rightArrow">
            <a:avLst>
              <a:gd name="adj1" fmla="val 50000"/>
              <a:gd name="adj2" fmla="val 50105"/>
            </a:avLst>
          </a:prstGeom>
          <a:solidFill>
            <a:srgbClr val="FF9933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" name="Right Arrow 23"/>
          <p:cNvSpPr>
            <a:spLocks noChangeArrowheads="1"/>
          </p:cNvSpPr>
          <p:nvPr/>
        </p:nvSpPr>
        <p:spPr bwMode="auto">
          <a:xfrm>
            <a:off x="1937773" y="3374241"/>
            <a:ext cx="550254" cy="632023"/>
          </a:xfrm>
          <a:prstGeom prst="rightArrow">
            <a:avLst>
              <a:gd name="adj1" fmla="val 50000"/>
              <a:gd name="adj2" fmla="val 50105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" name="Right Arrow 23"/>
          <p:cNvSpPr>
            <a:spLocks noChangeArrowheads="1"/>
          </p:cNvSpPr>
          <p:nvPr/>
        </p:nvSpPr>
        <p:spPr bwMode="auto">
          <a:xfrm rot="19244186">
            <a:off x="1628676" y="2107360"/>
            <a:ext cx="550254" cy="632023"/>
          </a:xfrm>
          <a:prstGeom prst="rightArrow">
            <a:avLst>
              <a:gd name="adj1" fmla="val 50000"/>
              <a:gd name="adj2" fmla="val 50105"/>
            </a:avLst>
          </a:prstGeom>
          <a:solidFill>
            <a:srgbClr val="FF00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7621568" y="5341726"/>
            <a:ext cx="1552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err="1" smtClean="0">
                <a:solidFill>
                  <a:srgbClr val="FF0000"/>
                </a:solidFill>
              </a:rPr>
              <a:t>Eby,Frampton</a:t>
            </a:r>
            <a:r>
              <a:rPr lang="en-US" sz="1600" i="1" dirty="0" smtClean="0">
                <a:solidFill>
                  <a:srgbClr val="FF0000"/>
                </a:solidFill>
              </a:rPr>
              <a:t>, </a:t>
            </a:r>
            <a:r>
              <a:rPr lang="en-US" sz="1600" i="1" dirty="0" err="1" smtClean="0">
                <a:solidFill>
                  <a:srgbClr val="FF0000"/>
                </a:solidFill>
              </a:rPr>
              <a:t>Matsuzaki</a:t>
            </a:r>
            <a:endParaRPr lang="en-US" sz="1600" i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07185" y="1140642"/>
            <a:ext cx="1207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relation</a:t>
            </a:r>
            <a:endParaRPr lang="en-IE" dirty="0"/>
          </a:p>
        </p:txBody>
      </p:sp>
      <p:sp>
        <p:nvSpPr>
          <p:cNvPr id="29" name="TextBox 28"/>
          <p:cNvSpPr txBox="1"/>
          <p:nvPr/>
        </p:nvSpPr>
        <p:spPr>
          <a:xfrm>
            <a:off x="5588000" y="1089842"/>
            <a:ext cx="172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implications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-3604" y="-1588"/>
            <a:ext cx="9144000" cy="6858001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4340" name="Text Box 5"/>
          <p:cNvSpPr txBox="1">
            <a:spLocks noChangeArrowheads="1"/>
          </p:cNvSpPr>
          <p:nvPr/>
        </p:nvSpPr>
        <p:spPr bwMode="auto">
          <a:xfrm>
            <a:off x="6849773" y="1335265"/>
            <a:ext cx="19859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FF0066"/>
                </a:solidFill>
              </a:rPr>
              <a:t>H. </a:t>
            </a:r>
            <a:r>
              <a:rPr lang="en-US" sz="1600" i="1" dirty="0" err="1">
                <a:solidFill>
                  <a:srgbClr val="FF0066"/>
                </a:solidFill>
              </a:rPr>
              <a:t>Minakata</a:t>
            </a:r>
            <a:r>
              <a:rPr lang="en-US" sz="1600" i="1" dirty="0">
                <a:solidFill>
                  <a:srgbClr val="FF0066"/>
                </a:solidFill>
              </a:rPr>
              <a:t>, A Y S</a:t>
            </a:r>
          </a:p>
        </p:txBody>
      </p:sp>
      <p:sp>
        <p:nvSpPr>
          <p:cNvPr id="14343" name="Text Box 22"/>
          <p:cNvSpPr txBox="1">
            <a:spLocks noChangeArrowheads="1"/>
          </p:cNvSpPr>
          <p:nvPr/>
        </p:nvSpPr>
        <p:spPr bwMode="auto">
          <a:xfrm>
            <a:off x="3042149" y="4313035"/>
            <a:ext cx="60933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Realized in QLC (Quark-Lepton </a:t>
            </a:r>
            <a:r>
              <a:rPr lang="en-US" sz="2000" dirty="0" err="1" smtClean="0"/>
              <a:t>Complementarity</a:t>
            </a:r>
            <a:r>
              <a:rPr lang="en-US" sz="2000" dirty="0" smtClean="0"/>
              <a:t>)</a:t>
            </a:r>
            <a:endParaRPr lang="en-US" sz="2000" dirty="0"/>
          </a:p>
        </p:txBody>
      </p:sp>
      <p:sp>
        <p:nvSpPr>
          <p:cNvPr id="14344" name="TextBox 16"/>
          <p:cNvSpPr txBox="1">
            <a:spLocks noChangeArrowheads="1"/>
          </p:cNvSpPr>
          <p:nvPr/>
        </p:nvSpPr>
        <p:spPr bwMode="auto">
          <a:xfrm>
            <a:off x="381839" y="4770227"/>
            <a:ext cx="2630488" cy="460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/>
              <a:t>U</a:t>
            </a:r>
            <a:r>
              <a:rPr lang="en-US" sz="2400" baseline="-25000" dirty="0"/>
              <a:t>12</a:t>
            </a:r>
            <a:r>
              <a:rPr lang="en-US" sz="2400" baseline="30000" dirty="0"/>
              <a:t> </a:t>
            </a:r>
            <a:r>
              <a:rPr lang="en-US" sz="2400" dirty="0"/>
              <a:t>(</a:t>
            </a:r>
            <a:r>
              <a:rPr lang="en-US" sz="2400" dirty="0">
                <a:latin typeface="Symbol" pitchFamily="18" charset="2"/>
              </a:rPr>
              <a:t>q</a:t>
            </a:r>
            <a:r>
              <a:rPr lang="en-US" sz="2400" baseline="-25000" dirty="0"/>
              <a:t>c</a:t>
            </a:r>
            <a:r>
              <a:rPr lang="en-US" sz="2400" dirty="0"/>
              <a:t>) U</a:t>
            </a:r>
            <a:r>
              <a:rPr lang="en-US" sz="2400" baseline="-25000" dirty="0"/>
              <a:t>23</a:t>
            </a:r>
            <a:r>
              <a:rPr lang="en-US" sz="2400" dirty="0"/>
              <a:t>(</a:t>
            </a:r>
            <a:r>
              <a:rPr lang="en-US" sz="2400" dirty="0">
                <a:latin typeface="Symbol" pitchFamily="18" charset="2"/>
              </a:rPr>
              <a:t>p</a:t>
            </a:r>
            <a:r>
              <a:rPr lang="en-US" sz="2400" dirty="0"/>
              <a:t>/2)   </a:t>
            </a:r>
          </a:p>
        </p:txBody>
      </p:sp>
      <p:sp>
        <p:nvSpPr>
          <p:cNvPr id="14346" name="Text Box 14"/>
          <p:cNvSpPr txBox="1">
            <a:spLocks noChangeArrowheads="1"/>
          </p:cNvSpPr>
          <p:nvPr/>
        </p:nvSpPr>
        <p:spPr bwMode="auto">
          <a:xfrm>
            <a:off x="6456223" y="5462080"/>
            <a:ext cx="1594788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>
                <a:latin typeface="Symbol" pitchFamily="18" charset="2"/>
              </a:rPr>
              <a:t>q</a:t>
            </a:r>
            <a:r>
              <a:rPr lang="en-US" sz="2400" baseline="-25000" dirty="0"/>
              <a:t>13</a:t>
            </a:r>
            <a:r>
              <a:rPr lang="en-US" sz="2400" dirty="0" smtClean="0"/>
              <a:t>~  ½ </a:t>
            </a:r>
            <a:r>
              <a:rPr lang="en-US" sz="2400" dirty="0" smtClean="0">
                <a:latin typeface="Symbol" pitchFamily="18" charset="2"/>
              </a:rPr>
              <a:t>q</a:t>
            </a:r>
            <a:r>
              <a:rPr lang="en-US" sz="2400" baseline="-25000" dirty="0" smtClean="0"/>
              <a:t>c</a:t>
            </a:r>
            <a:endParaRPr lang="en-US" sz="2400" dirty="0"/>
          </a:p>
        </p:txBody>
      </p:sp>
      <p:sp>
        <p:nvSpPr>
          <p:cNvPr id="14347" name="Freeform 26"/>
          <p:cNvSpPr>
            <a:spLocks/>
          </p:cNvSpPr>
          <p:nvPr/>
        </p:nvSpPr>
        <p:spPr bwMode="auto">
          <a:xfrm>
            <a:off x="7191660" y="5472966"/>
            <a:ext cx="256494" cy="355600"/>
          </a:xfrm>
          <a:custGeom>
            <a:avLst/>
            <a:gdLst>
              <a:gd name="T0" fmla="*/ 0 w 192"/>
              <a:gd name="T1" fmla="*/ 2147483647 h 192"/>
              <a:gd name="T2" fmla="*/ 2147483647 w 192"/>
              <a:gd name="T3" fmla="*/ 2147483647 h 192"/>
              <a:gd name="T4" fmla="*/ 2147483647 w 192"/>
              <a:gd name="T5" fmla="*/ 0 h 192"/>
              <a:gd name="T6" fmla="*/ 2147483647 w 192"/>
              <a:gd name="T7" fmla="*/ 0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192"/>
              <a:gd name="T13" fmla="*/ 0 h 192"/>
              <a:gd name="T14" fmla="*/ 192 w 192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2" h="192">
                <a:moveTo>
                  <a:pt x="0" y="96"/>
                </a:moveTo>
                <a:lnTo>
                  <a:pt x="48" y="192"/>
                </a:lnTo>
                <a:lnTo>
                  <a:pt x="48" y="0"/>
                </a:lnTo>
                <a:lnTo>
                  <a:pt x="192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49" name="WordArt 21"/>
          <p:cNvSpPr>
            <a:spLocks noChangeArrowheads="1" noChangeShapeType="1" noTextEdit="1"/>
          </p:cNvSpPr>
          <p:nvPr/>
        </p:nvSpPr>
        <p:spPr bwMode="auto">
          <a:xfrm>
            <a:off x="381839" y="250396"/>
            <a:ext cx="2651743" cy="847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Relation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4350" name="TextBox 18"/>
          <p:cNvSpPr txBox="1">
            <a:spLocks noChangeArrowheads="1"/>
          </p:cNvSpPr>
          <p:nvPr/>
        </p:nvSpPr>
        <p:spPr bwMode="auto">
          <a:xfrm>
            <a:off x="381839" y="2342287"/>
            <a:ext cx="3403463" cy="1015663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From charged </a:t>
            </a:r>
            <a:r>
              <a:rPr lang="en-US" sz="2000" dirty="0" smtClean="0"/>
              <a:t>leptons or </a:t>
            </a:r>
          </a:p>
          <a:p>
            <a:r>
              <a:rPr lang="en-US" sz="2000" dirty="0" smtClean="0"/>
              <a:t>Dirac matrices of charged leptons and neutrinos</a:t>
            </a:r>
          </a:p>
        </p:txBody>
      </p:sp>
      <p:sp>
        <p:nvSpPr>
          <p:cNvPr id="14351" name="TextBox 19"/>
          <p:cNvSpPr txBox="1">
            <a:spLocks noChangeArrowheads="1"/>
          </p:cNvSpPr>
          <p:nvPr/>
        </p:nvSpPr>
        <p:spPr bwMode="auto">
          <a:xfrm>
            <a:off x="5383443" y="2524723"/>
            <a:ext cx="3357227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Related to mechanism of neutrino mass generation</a:t>
            </a:r>
            <a:endParaRPr lang="en-US" sz="2000" dirty="0"/>
          </a:p>
        </p:txBody>
      </p:sp>
      <p:sp>
        <p:nvSpPr>
          <p:cNvPr id="14352" name="Right Arrow 20"/>
          <p:cNvSpPr>
            <a:spLocks noChangeArrowheads="1"/>
          </p:cNvSpPr>
          <p:nvPr/>
        </p:nvSpPr>
        <p:spPr bwMode="auto">
          <a:xfrm rot="18737677">
            <a:off x="4044860" y="2074217"/>
            <a:ext cx="471487" cy="484187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3" name="Right Arrow 21"/>
          <p:cNvSpPr>
            <a:spLocks noChangeArrowheads="1"/>
          </p:cNvSpPr>
          <p:nvPr/>
        </p:nvSpPr>
        <p:spPr bwMode="auto">
          <a:xfrm rot="13412649">
            <a:off x="5064767" y="2028296"/>
            <a:ext cx="471488" cy="48577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4" name="TextBox 23"/>
          <p:cNvSpPr txBox="1">
            <a:spLocks noChangeArrowheads="1"/>
          </p:cNvSpPr>
          <p:nvPr/>
        </p:nvSpPr>
        <p:spPr bwMode="auto">
          <a:xfrm>
            <a:off x="155829" y="5409048"/>
            <a:ext cx="57761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/>
              <a:t>permutation - to </a:t>
            </a:r>
            <a:r>
              <a:rPr lang="en-US" dirty="0"/>
              <a:t>reduce the lepton mixing  </a:t>
            </a:r>
            <a:r>
              <a:rPr lang="en-US" dirty="0" smtClean="0"/>
              <a:t>matrix </a:t>
            </a:r>
          </a:p>
          <a:p>
            <a:r>
              <a:rPr lang="en-US" dirty="0" smtClean="0"/>
              <a:t>to </a:t>
            </a:r>
            <a:r>
              <a:rPr lang="en-US" dirty="0"/>
              <a:t>the standard form </a:t>
            </a:r>
            <a:r>
              <a:rPr lang="en-US" dirty="0" smtClean="0"/>
              <a:t> leads to</a:t>
            </a:r>
            <a:endParaRPr lang="en-US" dirty="0"/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2437198" y="1547580"/>
            <a:ext cx="3119603" cy="523220"/>
          </a:xfrm>
          <a:prstGeom prst="rect">
            <a:avLst/>
          </a:prstGeom>
          <a:solidFill>
            <a:srgbClr val="FF66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/>
              <a:t>U</a:t>
            </a:r>
            <a:r>
              <a:rPr lang="en-US" sz="2800" baseline="-25000" dirty="0" smtClean="0"/>
              <a:t>PMNS</a:t>
            </a:r>
            <a:r>
              <a:rPr lang="en-US" sz="2800" baseline="30000" dirty="0" smtClean="0"/>
              <a:t>  </a:t>
            </a:r>
            <a:r>
              <a:rPr lang="en-US" sz="2800" dirty="0" smtClean="0"/>
              <a:t>= V</a:t>
            </a:r>
            <a:r>
              <a:rPr lang="en-US" sz="2800" baseline="-25000" dirty="0" smtClean="0"/>
              <a:t>CKM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U</a:t>
            </a:r>
            <a:r>
              <a:rPr lang="en-US" sz="2800" baseline="-25000" dirty="0" smtClean="0"/>
              <a:t>X</a:t>
            </a:r>
            <a:r>
              <a:rPr lang="en-US" sz="2800" dirty="0" smtClean="0"/>
              <a:t>  </a:t>
            </a:r>
            <a:endParaRPr lang="en-US" sz="2800" dirty="0"/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 rot="21235443">
            <a:off x="7139634" y="3925126"/>
            <a:ext cx="1959577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U</a:t>
            </a:r>
            <a:r>
              <a:rPr lang="en-US" sz="2000" baseline="-25000" dirty="0" smtClean="0"/>
              <a:t>X</a:t>
            </a:r>
            <a:r>
              <a:rPr lang="en-US" sz="2000" baseline="30000" dirty="0" smtClean="0"/>
              <a:t>  </a:t>
            </a:r>
            <a:r>
              <a:rPr lang="en-US" sz="2000" dirty="0" smtClean="0"/>
              <a:t>= U</a:t>
            </a:r>
            <a:r>
              <a:rPr lang="en-US" sz="2000" baseline="-25000" dirty="0" smtClean="0"/>
              <a:t>BM</a:t>
            </a:r>
            <a:r>
              <a:rPr lang="en-US" sz="2000" dirty="0" smtClean="0"/>
              <a:t>, U</a:t>
            </a:r>
            <a:r>
              <a:rPr lang="en-US" sz="2000" baseline="-25000" dirty="0" smtClean="0"/>
              <a:t>TBM</a:t>
            </a:r>
            <a:endParaRPr lang="en-US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6711851" y="1074321"/>
            <a:ext cx="23762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C. </a:t>
            </a:r>
            <a:r>
              <a:rPr lang="en-IE" sz="1600" i="1" dirty="0" err="1" smtClean="0">
                <a:solidFill>
                  <a:srgbClr val="FF0000"/>
                </a:solidFill>
              </a:rPr>
              <a:t>Giunti</a:t>
            </a:r>
            <a:r>
              <a:rPr lang="en-IE" sz="1600" i="1" dirty="0" smtClean="0">
                <a:solidFill>
                  <a:srgbClr val="FF0000"/>
                </a:solidFill>
              </a:rPr>
              <a:t>, M. </a:t>
            </a:r>
            <a:r>
              <a:rPr lang="en-IE" sz="1600" i="1" dirty="0" err="1" smtClean="0">
                <a:solidFill>
                  <a:srgbClr val="FF0000"/>
                </a:solidFill>
              </a:rPr>
              <a:t>Tanimoto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66331" y="739456"/>
            <a:ext cx="149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err="1" smtClean="0"/>
              <a:t>Pheno</a:t>
            </a:r>
            <a:r>
              <a:rPr lang="en-IE" dirty="0" smtClean="0"/>
              <a:t>. level</a:t>
            </a:r>
            <a:endParaRPr lang="en-IE" dirty="0"/>
          </a:p>
        </p:txBody>
      </p:sp>
      <p:sp>
        <p:nvSpPr>
          <p:cNvPr id="24" name="TextBox 16"/>
          <p:cNvSpPr txBox="1">
            <a:spLocks noChangeArrowheads="1"/>
          </p:cNvSpPr>
          <p:nvPr/>
        </p:nvSpPr>
        <p:spPr bwMode="auto">
          <a:xfrm>
            <a:off x="5405215" y="3638314"/>
            <a:ext cx="2273657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U</a:t>
            </a:r>
            <a:r>
              <a:rPr lang="en-US" sz="2000" baseline="-25000" dirty="0" smtClean="0"/>
              <a:t>X </a:t>
            </a:r>
            <a:r>
              <a:rPr lang="en-US" sz="2000" dirty="0" smtClean="0"/>
              <a:t>=</a:t>
            </a:r>
            <a:r>
              <a:rPr lang="en-US" sz="2000" dirty="0" smtClean="0">
                <a:latin typeface="Symbol" pitchFamily="18" charset="2"/>
              </a:rPr>
              <a:t> </a:t>
            </a:r>
            <a:r>
              <a:rPr lang="en-US" sz="2000" dirty="0" smtClean="0"/>
              <a:t>U</a:t>
            </a:r>
            <a:r>
              <a:rPr lang="en-US" sz="2000" baseline="-25000" dirty="0" smtClean="0"/>
              <a:t>23</a:t>
            </a:r>
            <a:r>
              <a:rPr lang="en-US" sz="2000" dirty="0" smtClean="0"/>
              <a:t>(</a:t>
            </a:r>
            <a:r>
              <a:rPr lang="en-US" sz="2000" dirty="0" smtClean="0">
                <a:latin typeface="Symbol" pitchFamily="18" charset="2"/>
              </a:rPr>
              <a:t>p</a:t>
            </a:r>
            <a:r>
              <a:rPr lang="en-US" sz="2000" dirty="0" smtClean="0"/>
              <a:t>/2) U</a:t>
            </a:r>
            <a:r>
              <a:rPr lang="en-US" sz="2000" baseline="-25000" dirty="0" smtClean="0"/>
              <a:t>12</a:t>
            </a:r>
            <a:r>
              <a:rPr lang="en-US" sz="2000" dirty="0" smtClean="0"/>
              <a:t>   </a:t>
            </a:r>
            <a:endParaRPr lang="en-US" sz="2000" dirty="0"/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3155563" y="361860"/>
            <a:ext cx="3457998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dirty="0" smtClean="0"/>
              <a:t>sin</a:t>
            </a:r>
            <a:r>
              <a:rPr lang="en-US" sz="3600" baseline="30000" dirty="0" smtClean="0"/>
              <a:t>2</a:t>
            </a:r>
            <a:r>
              <a:rPr lang="en-US" sz="3600" dirty="0" smtClean="0">
                <a:latin typeface="Symbol" pitchFamily="18" charset="2"/>
              </a:rPr>
              <a:t>q</a:t>
            </a:r>
            <a:r>
              <a:rPr lang="en-US" sz="3600" baseline="-25000" dirty="0" smtClean="0"/>
              <a:t>13</a:t>
            </a:r>
            <a:r>
              <a:rPr lang="en-US" sz="3600" dirty="0"/>
              <a:t>~ ½sin</a:t>
            </a:r>
            <a:r>
              <a:rPr lang="en-US" sz="3600" baseline="30000" dirty="0"/>
              <a:t>2</a:t>
            </a:r>
            <a:r>
              <a:rPr lang="en-US" sz="3600" dirty="0">
                <a:latin typeface="Symbol" pitchFamily="18" charset="2"/>
              </a:rPr>
              <a:t>q</a:t>
            </a:r>
            <a:r>
              <a:rPr lang="en-US" sz="3600" baseline="-25000" dirty="0"/>
              <a:t>C</a:t>
            </a:r>
            <a:endParaRPr lang="en-US" sz="3600" dirty="0"/>
          </a:p>
        </p:txBody>
      </p:sp>
      <p:sp>
        <p:nvSpPr>
          <p:cNvPr id="27" name="TextBox 26"/>
          <p:cNvSpPr txBox="1"/>
          <p:nvPr/>
        </p:nvSpPr>
        <p:spPr>
          <a:xfrm>
            <a:off x="338295" y="1186541"/>
            <a:ext cx="3782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can be obtained in the context</a:t>
            </a:r>
            <a:endParaRPr lang="en-IE" dirty="0"/>
          </a:p>
        </p:txBody>
      </p:sp>
      <p:sp>
        <p:nvSpPr>
          <p:cNvPr id="29" name="TextBox 28"/>
          <p:cNvSpPr txBox="1"/>
          <p:nvPr/>
        </p:nvSpPr>
        <p:spPr>
          <a:xfrm>
            <a:off x="435419" y="3341908"/>
            <a:ext cx="1926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CKM structure</a:t>
            </a:r>
            <a:endParaRPr lang="en-IE" dirty="0"/>
          </a:p>
        </p:txBody>
      </p:sp>
      <p:sp>
        <p:nvSpPr>
          <p:cNvPr id="30" name="TextBox 29"/>
          <p:cNvSpPr txBox="1"/>
          <p:nvPr/>
        </p:nvSpPr>
        <p:spPr>
          <a:xfrm>
            <a:off x="5416101" y="3249090"/>
            <a:ext cx="2877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New neutrino structure</a:t>
            </a:r>
            <a:endParaRPr lang="en-IE" dirty="0"/>
          </a:p>
        </p:txBody>
      </p:sp>
      <p:sp>
        <p:nvSpPr>
          <p:cNvPr id="31" name="Right Arrow 30"/>
          <p:cNvSpPr/>
          <p:nvPr/>
        </p:nvSpPr>
        <p:spPr bwMode="auto">
          <a:xfrm>
            <a:off x="5791117" y="5472966"/>
            <a:ext cx="520783" cy="450779"/>
          </a:xfrm>
          <a:prstGeom prst="right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711687" name="WordArt 7"/>
          <p:cNvSpPr>
            <a:spLocks noChangeArrowheads="1" noChangeShapeType="1" noTextEdit="1"/>
          </p:cNvSpPr>
          <p:nvPr/>
        </p:nvSpPr>
        <p:spPr bwMode="auto">
          <a:xfrm>
            <a:off x="5023757" y="3015519"/>
            <a:ext cx="2618480" cy="3615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TBM + corrections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178" name="WordArt 11"/>
          <p:cNvSpPr>
            <a:spLocks noChangeArrowheads="1" noChangeShapeType="1" noTextEdit="1"/>
          </p:cNvSpPr>
          <p:nvPr/>
        </p:nvSpPr>
        <p:spPr bwMode="auto">
          <a:xfrm>
            <a:off x="163268" y="65316"/>
            <a:ext cx="4392392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New physics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11699" name="WordArt 19"/>
          <p:cNvSpPr>
            <a:spLocks noChangeArrowheads="1" noChangeShapeType="1" noTextEdit="1"/>
          </p:cNvSpPr>
          <p:nvPr/>
        </p:nvSpPr>
        <p:spPr bwMode="auto">
          <a:xfrm>
            <a:off x="4816933" y="1715151"/>
            <a:ext cx="2612568" cy="4698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Mixing pattern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6" name="WordArt 20"/>
          <p:cNvSpPr>
            <a:spLocks noChangeArrowheads="1" noChangeShapeType="1" noTextEdit="1"/>
          </p:cNvSpPr>
          <p:nvPr/>
        </p:nvSpPr>
        <p:spPr bwMode="auto">
          <a:xfrm>
            <a:off x="957946" y="1802239"/>
            <a:ext cx="2362200" cy="38474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neutrino mass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30300" y="6211669"/>
            <a:ext cx="453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NP is related to additional structures in neutrino sector as see saw</a:t>
            </a:r>
            <a:endParaRPr lang="en-US" dirty="0"/>
          </a:p>
        </p:txBody>
      </p:sp>
      <p:sp>
        <p:nvSpPr>
          <p:cNvPr id="23" name="WordArt 19"/>
          <p:cNvSpPr>
            <a:spLocks noChangeArrowheads="1" noChangeShapeType="1" noTextEdit="1"/>
          </p:cNvSpPr>
          <p:nvPr/>
        </p:nvSpPr>
        <p:spPr bwMode="auto">
          <a:xfrm>
            <a:off x="4816933" y="1338937"/>
            <a:ext cx="2825304" cy="387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Peculiar lepton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969328" y="2344817"/>
            <a:ext cx="3659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which is probably not related to masses and can be described as</a:t>
            </a:r>
            <a:endParaRPr lang="en-IE" dirty="0"/>
          </a:p>
        </p:txBody>
      </p:sp>
      <p:sp>
        <p:nvSpPr>
          <p:cNvPr id="29" name="WordArt 20"/>
          <p:cNvSpPr>
            <a:spLocks noChangeArrowheads="1" noChangeShapeType="1" noTextEdit="1"/>
          </p:cNvSpPr>
          <p:nvPr/>
        </p:nvSpPr>
        <p:spPr bwMode="auto">
          <a:xfrm>
            <a:off x="963394" y="1380217"/>
            <a:ext cx="2362200" cy="394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Smallness of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31" name="TextBox 30"/>
          <p:cNvSpPr txBox="1"/>
          <p:nvPr/>
        </p:nvSpPr>
        <p:spPr>
          <a:xfrm rot="907224">
            <a:off x="869609" y="2530392"/>
            <a:ext cx="4018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Both facts are probably related to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713513" y="4225286"/>
            <a:ext cx="3969407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“CKM –type” responsible for small quark mixing and hierarchical  structure of the Dirac masses </a:t>
            </a:r>
            <a:endParaRPr lang="en-IE" dirty="0"/>
          </a:p>
        </p:txBody>
      </p:sp>
      <p:sp>
        <p:nvSpPr>
          <p:cNvPr id="36" name="TextBox 35"/>
          <p:cNvSpPr txBox="1"/>
          <p:nvPr/>
        </p:nvSpPr>
        <p:spPr>
          <a:xfrm>
            <a:off x="4737100" y="5080433"/>
            <a:ext cx="4093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It is common for quarks and leptons</a:t>
            </a:r>
            <a:endParaRPr lang="en-IE" dirty="0"/>
          </a:p>
        </p:txBody>
      </p:sp>
      <p:sp>
        <p:nvSpPr>
          <p:cNvPr id="37" name="TextBox 36"/>
          <p:cNvSpPr txBox="1"/>
          <p:nvPr/>
        </p:nvSpPr>
        <p:spPr>
          <a:xfrm>
            <a:off x="4729841" y="5602973"/>
            <a:ext cx="398573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“Neutrino new physics” responsible</a:t>
            </a:r>
          </a:p>
          <a:p>
            <a:r>
              <a:rPr lang="en-IE" dirty="0" smtClean="0"/>
              <a:t> for two above features</a:t>
            </a:r>
            <a:endParaRPr lang="en-IE" dirty="0"/>
          </a:p>
        </p:txBody>
      </p:sp>
      <p:sp>
        <p:nvSpPr>
          <p:cNvPr id="38" name="TextBox 37"/>
          <p:cNvSpPr txBox="1"/>
          <p:nvPr/>
        </p:nvSpPr>
        <p:spPr>
          <a:xfrm>
            <a:off x="631366" y="5854179"/>
            <a:ext cx="27595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They are different but both should know about each other</a:t>
            </a:r>
            <a:endParaRPr lang="en-IE" dirty="0"/>
          </a:p>
        </p:txBody>
      </p:sp>
      <p:sp>
        <p:nvSpPr>
          <p:cNvPr id="39" name="WordArt 20"/>
          <p:cNvSpPr>
            <a:spLocks noChangeArrowheads="1" noChangeShapeType="1" noTextEdit="1"/>
          </p:cNvSpPr>
          <p:nvPr/>
        </p:nvSpPr>
        <p:spPr bwMode="auto">
          <a:xfrm rot="906489">
            <a:off x="1522412" y="2891797"/>
            <a:ext cx="2705798" cy="3450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Majorana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nature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40" name="WordArt 20"/>
          <p:cNvSpPr>
            <a:spLocks noChangeArrowheads="1" noChangeShapeType="1" noTextEdit="1"/>
          </p:cNvSpPr>
          <p:nvPr/>
        </p:nvSpPr>
        <p:spPr bwMode="auto">
          <a:xfrm rot="872546">
            <a:off x="1855719" y="3199110"/>
            <a:ext cx="1799421" cy="32949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of neutrinos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41" name="WordArt 7"/>
          <p:cNvSpPr>
            <a:spLocks noChangeArrowheads="1" noChangeShapeType="1" noTextEdit="1"/>
          </p:cNvSpPr>
          <p:nvPr/>
        </p:nvSpPr>
        <p:spPr bwMode="auto">
          <a:xfrm>
            <a:off x="576935" y="4460093"/>
            <a:ext cx="2416631" cy="5956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Two types of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42" name="WordArt 7"/>
          <p:cNvSpPr>
            <a:spLocks noChangeArrowheads="1" noChangeShapeType="1" noTextEdit="1"/>
          </p:cNvSpPr>
          <p:nvPr/>
        </p:nvSpPr>
        <p:spPr bwMode="auto">
          <a:xfrm>
            <a:off x="631366" y="4925091"/>
            <a:ext cx="2158132" cy="66437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New physics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1" name="Right Arrow 20"/>
          <p:cNvSpPr/>
          <p:nvPr/>
        </p:nvSpPr>
        <p:spPr bwMode="auto">
          <a:xfrm rot="20833353">
            <a:off x="3538804" y="4444674"/>
            <a:ext cx="593360" cy="541892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0" name="Right Arrow 29"/>
          <p:cNvSpPr/>
          <p:nvPr/>
        </p:nvSpPr>
        <p:spPr bwMode="auto">
          <a:xfrm rot="991451">
            <a:off x="3552304" y="5194916"/>
            <a:ext cx="593360" cy="541892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" y="-7938"/>
            <a:ext cx="9143999" cy="6858001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400026" y="462983"/>
            <a:ext cx="3154124" cy="1041692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2. CP-violation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9" name="WordArt 5"/>
          <p:cNvSpPr>
            <a:spLocks noChangeArrowheads="1" noChangeShapeType="1" noTextEdit="1"/>
          </p:cNvSpPr>
          <p:nvPr/>
        </p:nvSpPr>
        <p:spPr bwMode="auto">
          <a:xfrm>
            <a:off x="376907" y="1799868"/>
            <a:ext cx="3683464" cy="119219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Super-PINGU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0" name="WordArt 5"/>
          <p:cNvSpPr>
            <a:spLocks noChangeArrowheads="1" noChangeShapeType="1" noTextEdit="1"/>
          </p:cNvSpPr>
          <p:nvPr/>
        </p:nvSpPr>
        <p:spPr bwMode="auto">
          <a:xfrm>
            <a:off x="3780704" y="526629"/>
            <a:ext cx="533934" cy="97804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&amp;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711687" name="WordArt 7"/>
          <p:cNvSpPr>
            <a:spLocks noChangeArrowheads="1" noChangeShapeType="1" noTextEdit="1"/>
          </p:cNvSpPr>
          <p:nvPr/>
        </p:nvSpPr>
        <p:spPr bwMode="auto">
          <a:xfrm>
            <a:off x="2597315" y="3048000"/>
            <a:ext cx="2438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Atmospheric</a:t>
            </a:r>
          </a:p>
        </p:txBody>
      </p:sp>
      <p:sp>
        <p:nvSpPr>
          <p:cNvPr id="711689" name="WordArt 9"/>
          <p:cNvSpPr>
            <a:spLocks noChangeArrowheads="1" noChangeShapeType="1" noTextEdit="1"/>
          </p:cNvSpPr>
          <p:nvPr/>
        </p:nvSpPr>
        <p:spPr bwMode="auto">
          <a:xfrm>
            <a:off x="2917372" y="3550089"/>
            <a:ext cx="2133600" cy="565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neutrinos</a:t>
            </a:r>
          </a:p>
        </p:txBody>
      </p:sp>
      <p:sp>
        <p:nvSpPr>
          <p:cNvPr id="711690" name="WordArt 10"/>
          <p:cNvSpPr>
            <a:spLocks noChangeArrowheads="1" noChangeShapeType="1" noTextEdit="1"/>
          </p:cNvSpPr>
          <p:nvPr/>
        </p:nvSpPr>
        <p:spPr bwMode="auto">
          <a:xfrm>
            <a:off x="3167743" y="4789710"/>
            <a:ext cx="2209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CC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0nbb- decay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66CC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178" name="WordArt 11"/>
          <p:cNvSpPr>
            <a:spLocks noChangeArrowheads="1" noChangeShapeType="1" noTextEdit="1"/>
          </p:cNvSpPr>
          <p:nvPr/>
        </p:nvSpPr>
        <p:spPr bwMode="auto">
          <a:xfrm>
            <a:off x="457200" y="304800"/>
            <a:ext cx="28194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Leptonic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11696" name="WordArt 16"/>
          <p:cNvSpPr>
            <a:spLocks noChangeArrowheads="1" noChangeShapeType="1" noTextEdit="1"/>
          </p:cNvSpPr>
          <p:nvPr/>
        </p:nvSpPr>
        <p:spPr bwMode="auto">
          <a:xfrm>
            <a:off x="381000" y="3200400"/>
            <a:ext cx="990600" cy="6322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Long</a:t>
            </a:r>
            <a:endParaRPr lang="en-U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3399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11699" name="WordArt 19"/>
          <p:cNvSpPr>
            <a:spLocks noChangeArrowheads="1" noChangeShapeType="1" noTextEdit="1"/>
          </p:cNvSpPr>
          <p:nvPr/>
        </p:nvSpPr>
        <p:spPr bwMode="auto">
          <a:xfrm rot="296520">
            <a:off x="6874209" y="5469037"/>
            <a:ext cx="2286000" cy="4749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Solar neutrinos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11700" name="WordArt 20"/>
          <p:cNvSpPr>
            <a:spLocks noChangeArrowheads="1" noChangeShapeType="1" noTextEdit="1"/>
          </p:cNvSpPr>
          <p:nvPr/>
        </p:nvSpPr>
        <p:spPr bwMode="auto">
          <a:xfrm>
            <a:off x="4748204" y="2307771"/>
            <a:ext cx="2209800" cy="53340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neutrinos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4" name="WordArt 13"/>
          <p:cNvSpPr>
            <a:spLocks noChangeArrowheads="1" noChangeShapeType="1" noTextEdit="1"/>
          </p:cNvSpPr>
          <p:nvPr/>
        </p:nvSpPr>
        <p:spPr bwMode="auto">
          <a:xfrm>
            <a:off x="439401" y="5353765"/>
            <a:ext cx="1949575" cy="68781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C6A34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Cosmology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C6A34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31767" name="Down Arrow 24"/>
          <p:cNvSpPr>
            <a:spLocks noChangeArrowheads="1"/>
          </p:cNvSpPr>
          <p:nvPr/>
        </p:nvSpPr>
        <p:spPr bwMode="auto">
          <a:xfrm>
            <a:off x="838200" y="2411413"/>
            <a:ext cx="528638" cy="636587"/>
          </a:xfrm>
          <a:prstGeom prst="downArrow">
            <a:avLst>
              <a:gd name="adj1" fmla="val 50000"/>
              <a:gd name="adj2" fmla="val 50002"/>
            </a:avLst>
          </a:prstGeom>
          <a:solidFill>
            <a:srgbClr val="00B0F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68" name="Down Arrow 27"/>
          <p:cNvSpPr>
            <a:spLocks noChangeArrowheads="1"/>
          </p:cNvSpPr>
          <p:nvPr/>
        </p:nvSpPr>
        <p:spPr bwMode="auto">
          <a:xfrm rot="17304540">
            <a:off x="3940616" y="1633968"/>
            <a:ext cx="530225" cy="636588"/>
          </a:xfrm>
          <a:prstGeom prst="downArrow">
            <a:avLst>
              <a:gd name="adj1" fmla="val 50000"/>
              <a:gd name="adj2" fmla="val 49853"/>
            </a:avLst>
          </a:prstGeom>
          <a:solidFill>
            <a:srgbClr val="FF00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69" name="Down Arrow 28"/>
          <p:cNvSpPr>
            <a:spLocks noChangeArrowheads="1"/>
          </p:cNvSpPr>
          <p:nvPr/>
        </p:nvSpPr>
        <p:spPr bwMode="auto">
          <a:xfrm rot="19156342">
            <a:off x="2505863" y="2316037"/>
            <a:ext cx="528638" cy="636588"/>
          </a:xfrm>
          <a:prstGeom prst="downArrow">
            <a:avLst>
              <a:gd name="adj1" fmla="val 50000"/>
              <a:gd name="adj2" fmla="val 50002"/>
            </a:avLst>
          </a:prstGeom>
          <a:solidFill>
            <a:srgbClr val="00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0" name="WordArt 13"/>
          <p:cNvSpPr>
            <a:spLocks noChangeArrowheads="1" noChangeShapeType="1" noTextEdit="1"/>
          </p:cNvSpPr>
          <p:nvPr/>
        </p:nvSpPr>
        <p:spPr bwMode="auto">
          <a:xfrm>
            <a:off x="7620000" y="6324600"/>
            <a:ext cx="1447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2203D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neutrinos</a:t>
            </a:r>
          </a:p>
        </p:txBody>
      </p:sp>
      <p:sp>
        <p:nvSpPr>
          <p:cNvPr id="34" name="WordArt 13"/>
          <p:cNvSpPr>
            <a:spLocks noChangeArrowheads="1" noChangeShapeType="1" noTextEdit="1"/>
          </p:cNvSpPr>
          <p:nvPr/>
        </p:nvSpPr>
        <p:spPr bwMode="auto">
          <a:xfrm rot="21166890">
            <a:off x="6984202" y="5938107"/>
            <a:ext cx="1676400" cy="52272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2203D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Supernova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2203D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5" name="WordArt 11"/>
          <p:cNvSpPr>
            <a:spLocks noChangeArrowheads="1" noChangeShapeType="1" noTextEdit="1"/>
          </p:cNvSpPr>
          <p:nvPr/>
        </p:nvSpPr>
        <p:spPr bwMode="auto">
          <a:xfrm>
            <a:off x="391409" y="1259466"/>
            <a:ext cx="2994640" cy="8530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CP-phase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3" name="WordArt 9"/>
          <p:cNvSpPr>
            <a:spLocks noChangeArrowheads="1" noChangeShapeType="1" noTextEdit="1"/>
          </p:cNvSpPr>
          <p:nvPr/>
        </p:nvSpPr>
        <p:spPr bwMode="auto">
          <a:xfrm>
            <a:off x="4748204" y="1825354"/>
            <a:ext cx="1676400" cy="4789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Cosmic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9" name="TextBox 18"/>
          <p:cNvSpPr txBox="1"/>
          <p:nvPr/>
        </p:nvSpPr>
        <p:spPr>
          <a:xfrm rot="20706243">
            <a:off x="6098702" y="4790249"/>
            <a:ext cx="2629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insensitive to CPV in </a:t>
            </a:r>
          </a:p>
          <a:p>
            <a:r>
              <a:rPr lang="en-US" dirty="0" smtClean="0"/>
              <a:t>standard 3nu scenario 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 rot="21097355">
            <a:off x="1540101" y="1960052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phenomenology</a:t>
            </a:r>
            <a:endParaRPr lang="en-US" dirty="0"/>
          </a:p>
        </p:txBody>
      </p:sp>
      <p:sp>
        <p:nvSpPr>
          <p:cNvPr id="26" name="WordArt 16"/>
          <p:cNvSpPr>
            <a:spLocks noChangeArrowheads="1" noChangeShapeType="1" noTextEdit="1"/>
          </p:cNvSpPr>
          <p:nvPr/>
        </p:nvSpPr>
        <p:spPr bwMode="auto">
          <a:xfrm>
            <a:off x="381000" y="3733800"/>
            <a:ext cx="1981200" cy="4798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Baseline</a:t>
            </a:r>
            <a:endParaRPr lang="en-U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3399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62054" y="397212"/>
            <a:ext cx="1805746" cy="203132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Theoretical</a:t>
            </a:r>
          </a:p>
          <a:p>
            <a:r>
              <a:rPr lang="en-US" dirty="0" smtClean="0"/>
              <a:t>Implications</a:t>
            </a:r>
          </a:p>
          <a:p>
            <a:r>
              <a:rPr lang="en-US" dirty="0" smtClean="0"/>
              <a:t>Probe of the underlying </a:t>
            </a:r>
          </a:p>
          <a:p>
            <a:r>
              <a:rPr lang="en-US" dirty="0" smtClean="0"/>
              <a:t>Physics,  </a:t>
            </a:r>
          </a:p>
          <a:p>
            <a:r>
              <a:rPr lang="en-US" dirty="0" smtClean="0"/>
              <a:t>enters various test equalities 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76200" y="6031468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Leptogenesis</a:t>
            </a:r>
            <a:endParaRPr lang="en-US" dirty="0"/>
          </a:p>
        </p:txBody>
      </p:sp>
      <p:sp>
        <p:nvSpPr>
          <p:cNvPr id="29" name="WordArt 16"/>
          <p:cNvSpPr>
            <a:spLocks noChangeArrowheads="1" noChangeShapeType="1" noTextEdit="1"/>
          </p:cNvSpPr>
          <p:nvPr/>
        </p:nvSpPr>
        <p:spPr bwMode="auto">
          <a:xfrm>
            <a:off x="326572" y="4267196"/>
            <a:ext cx="2590800" cy="5225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Neutrino beams</a:t>
            </a:r>
            <a:endParaRPr lang="en-U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3399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782316" y="6004839"/>
            <a:ext cx="22127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Lepton asymmetry, </a:t>
            </a:r>
          </a:p>
          <a:p>
            <a:r>
              <a:rPr lang="en-IE" dirty="0" smtClean="0"/>
              <a:t>oscillations in the</a:t>
            </a:r>
          </a:p>
          <a:p>
            <a:r>
              <a:rPr lang="en-IE" dirty="0" smtClean="0"/>
              <a:t> Early Universe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404962" y="285423"/>
            <a:ext cx="4700438" cy="10099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First glimpses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800" y="4171890"/>
            <a:ext cx="5231971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SuperKamiokande</a:t>
            </a:r>
            <a:r>
              <a:rPr lang="en-US" sz="2000" dirty="0" smtClean="0"/>
              <a:t>, Atmospheric neutrinos</a:t>
            </a:r>
            <a:endParaRPr lang="en-US" sz="2000" dirty="0"/>
          </a:p>
        </p:txBody>
      </p: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1752600" y="5486400"/>
            <a:ext cx="2350546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 ~ 200</a:t>
            </a:r>
            <a:r>
              <a:rPr lang="en-US" sz="2000" baseline="30000" dirty="0" smtClean="0"/>
              <a:t>o</a:t>
            </a:r>
            <a:r>
              <a:rPr lang="en-US" sz="2000" dirty="0" smtClean="0"/>
              <a:t>  (NH)</a:t>
            </a:r>
            <a:endParaRPr lang="en-US" sz="2000" dirty="0"/>
          </a:p>
        </p:txBody>
      </p:sp>
      <p:sp>
        <p:nvSpPr>
          <p:cNvPr id="26" name="Right Arrow 25"/>
          <p:cNvSpPr/>
          <p:nvPr/>
        </p:nvSpPr>
        <p:spPr bwMode="auto">
          <a:xfrm>
            <a:off x="609600" y="4878956"/>
            <a:ext cx="503201" cy="378844"/>
          </a:xfrm>
          <a:prstGeom prst="right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019800" y="4191000"/>
            <a:ext cx="22275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A. </a:t>
            </a:r>
            <a:r>
              <a:rPr lang="en-US" i="1" dirty="0" err="1" smtClean="0">
                <a:solidFill>
                  <a:srgbClr val="FF0000"/>
                </a:solidFill>
              </a:rPr>
              <a:t>Himmel</a:t>
            </a:r>
            <a:endParaRPr lang="en-US" i="1" dirty="0" smtClean="0">
              <a:solidFill>
                <a:srgbClr val="FF0000"/>
              </a:solidFill>
            </a:endParaRPr>
          </a:p>
          <a:p>
            <a:r>
              <a:rPr lang="en-US" i="1" dirty="0" err="1" smtClean="0">
                <a:solidFill>
                  <a:srgbClr val="FF0000"/>
                </a:solidFill>
              </a:rPr>
              <a:t>arXiv</a:t>
            </a:r>
            <a:r>
              <a:rPr lang="en-US" i="1" dirty="0" smtClean="0">
                <a:solidFill>
                  <a:srgbClr val="FF0000"/>
                </a:solidFill>
              </a:rPr>
              <a:t>: 1310.6677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30" name="Text Box 14"/>
          <p:cNvSpPr txBox="1">
            <a:spLocks noChangeArrowheads="1"/>
          </p:cNvSpPr>
          <p:nvPr/>
        </p:nvSpPr>
        <p:spPr bwMode="auto">
          <a:xfrm>
            <a:off x="1752600" y="6096000"/>
            <a:ext cx="2350546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 ~ 220</a:t>
            </a:r>
            <a:r>
              <a:rPr lang="en-US" sz="2000" baseline="30000" dirty="0" smtClean="0"/>
              <a:t>o</a:t>
            </a:r>
            <a:r>
              <a:rPr lang="en-US" sz="2000" dirty="0" smtClean="0"/>
              <a:t>  (IH)</a:t>
            </a:r>
            <a:endParaRPr lang="en-US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4724400" y="5562600"/>
            <a:ext cx="712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&lt; 1</a:t>
            </a:r>
            <a:r>
              <a:rPr lang="en-US" dirty="0" smtClean="0">
                <a:latin typeface="Symbol" pitchFamily="18" charset="2"/>
              </a:rPr>
              <a:t>s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724400" y="6172200"/>
            <a:ext cx="712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~ 2</a:t>
            </a:r>
            <a:r>
              <a:rPr lang="en-US" dirty="0" smtClean="0">
                <a:latin typeface="Symbol" pitchFamily="18" charset="2"/>
              </a:rPr>
              <a:t>s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4495800" y="5117068"/>
            <a:ext cx="1509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preference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447800" y="4888468"/>
            <a:ext cx="5106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 excess of the sub-</a:t>
            </a:r>
            <a:r>
              <a:rPr lang="en-US" dirty="0" err="1" smtClean="0"/>
              <a:t>GeV</a:t>
            </a:r>
            <a:r>
              <a:rPr lang="en-US" dirty="0" smtClean="0"/>
              <a:t> e-like events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486400" y="5562600"/>
            <a:ext cx="712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1.1</a:t>
            </a:r>
            <a:r>
              <a:rPr lang="en-US" dirty="0" smtClean="0">
                <a:latin typeface="Symbol" pitchFamily="18" charset="2"/>
              </a:rPr>
              <a:t> p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752600" y="1752600"/>
            <a:ext cx="297180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reactor experiments </a:t>
            </a:r>
            <a:endParaRPr lang="en-US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381000" y="1752600"/>
            <a:ext cx="807151" cy="400110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T2K</a:t>
            </a:r>
            <a:endParaRPr lang="en-US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457200" y="2286000"/>
            <a:ext cx="358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Measurements of 1-3 mixing and 2-3 mixing by T2K 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5715000" y="19050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0" name="Text Box 14"/>
          <p:cNvSpPr txBox="1">
            <a:spLocks noChangeArrowheads="1"/>
          </p:cNvSpPr>
          <p:nvPr/>
        </p:nvSpPr>
        <p:spPr bwMode="auto">
          <a:xfrm>
            <a:off x="1828800" y="2971800"/>
            <a:ext cx="1828800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 ~ -  0.5</a:t>
            </a:r>
            <a:r>
              <a:rPr lang="en-US" sz="2000" dirty="0" smtClean="0">
                <a:latin typeface="Symbol" pitchFamily="18" charset="2"/>
              </a:rPr>
              <a:t> p</a:t>
            </a:r>
            <a:r>
              <a:rPr lang="en-US" sz="2000" dirty="0" smtClean="0"/>
              <a:t>  </a:t>
            </a:r>
            <a:endParaRPr lang="en-US" sz="2000" dirty="0"/>
          </a:p>
        </p:txBody>
      </p:sp>
      <p:sp>
        <p:nvSpPr>
          <p:cNvPr id="41" name="TextBox 40"/>
          <p:cNvSpPr txBox="1"/>
          <p:nvPr/>
        </p:nvSpPr>
        <p:spPr>
          <a:xfrm>
            <a:off x="5715000" y="2743200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66"/>
                </a:solidFill>
              </a:rPr>
              <a:t>P. De </a:t>
            </a:r>
            <a:r>
              <a:rPr lang="en-US" i="1" dirty="0" err="1" smtClean="0">
                <a:solidFill>
                  <a:srgbClr val="FF0066"/>
                </a:solidFill>
              </a:rPr>
              <a:t>Perio</a:t>
            </a:r>
            <a:r>
              <a:rPr lang="en-US" i="1" dirty="0" smtClean="0">
                <a:solidFill>
                  <a:srgbClr val="FF0066"/>
                </a:solidFill>
              </a:rPr>
              <a:t>, </a:t>
            </a:r>
          </a:p>
          <a:p>
            <a:r>
              <a:rPr lang="en-US" i="1" dirty="0" smtClean="0">
                <a:solidFill>
                  <a:srgbClr val="FF0066"/>
                </a:solidFill>
              </a:rPr>
              <a:t>arXiv:1405.3871</a:t>
            </a:r>
            <a:endParaRPr lang="en-US" i="1" dirty="0">
              <a:solidFill>
                <a:srgbClr val="FF0066"/>
              </a:solidFill>
            </a:endParaRPr>
          </a:p>
        </p:txBody>
      </p:sp>
      <p:sp>
        <p:nvSpPr>
          <p:cNvPr id="42" name="Right Arrow 41"/>
          <p:cNvSpPr/>
          <p:nvPr/>
        </p:nvSpPr>
        <p:spPr bwMode="auto">
          <a:xfrm>
            <a:off x="609600" y="2971800"/>
            <a:ext cx="503201" cy="378844"/>
          </a:xfrm>
          <a:prstGeom prst="right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457200" y="174171"/>
            <a:ext cx="6792686" cy="89262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Before dedicated experiments?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" name="WordArt 9"/>
          <p:cNvSpPr>
            <a:spLocks noChangeArrowheads="1" noChangeShapeType="1" noTextEdit="1"/>
          </p:cNvSpPr>
          <p:nvPr/>
        </p:nvSpPr>
        <p:spPr bwMode="auto">
          <a:xfrm>
            <a:off x="3810000" y="1447800"/>
            <a:ext cx="2819400" cy="565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J-PARK (beam upgrade)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0000" y="2069068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err="1" smtClean="0"/>
              <a:t>p.o.t</a:t>
            </a:r>
            <a:r>
              <a:rPr lang="en-IE" dirty="0" smtClean="0"/>
              <a:t>.  6 10</a:t>
            </a:r>
            <a:r>
              <a:rPr lang="en-IE" baseline="30000" dirty="0" smtClean="0"/>
              <a:t>20</a:t>
            </a:r>
            <a:r>
              <a:rPr lang="en-IE" dirty="0" smtClean="0"/>
              <a:t>  </a:t>
            </a:r>
            <a:r>
              <a:rPr lang="en-IE" dirty="0" smtClean="0">
                <a:sym typeface="Wingdings" pitchFamily="2" charset="2"/>
              </a:rPr>
              <a:t></a:t>
            </a:r>
            <a:r>
              <a:rPr lang="en-IE" dirty="0" smtClean="0"/>
              <a:t> 7.8  10</a:t>
            </a:r>
            <a:r>
              <a:rPr lang="en-IE" baseline="30000" dirty="0" smtClean="0"/>
              <a:t>21</a:t>
            </a:r>
            <a:r>
              <a:rPr lang="en-IE" dirty="0" smtClean="0">
                <a:sym typeface="Wingdings" pitchFamily="2" charset="2"/>
              </a:rPr>
              <a:t>     </a:t>
            </a:r>
            <a:endParaRPr lang="en-IE" dirty="0"/>
          </a:p>
        </p:txBody>
      </p:sp>
      <p:sp>
        <p:nvSpPr>
          <p:cNvPr id="12" name="TextBox 11"/>
          <p:cNvSpPr txBox="1"/>
          <p:nvPr/>
        </p:nvSpPr>
        <p:spPr>
          <a:xfrm>
            <a:off x="3810000" y="2450068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by 2018</a:t>
            </a:r>
            <a:endParaRPr lang="en-IE" dirty="0"/>
          </a:p>
        </p:txBody>
      </p:sp>
      <p:sp>
        <p:nvSpPr>
          <p:cNvPr id="14" name="WordArt 9"/>
          <p:cNvSpPr>
            <a:spLocks noChangeArrowheads="1" noChangeShapeType="1" noTextEdit="1"/>
          </p:cNvSpPr>
          <p:nvPr/>
        </p:nvSpPr>
        <p:spPr bwMode="auto">
          <a:xfrm>
            <a:off x="7010400" y="1416050"/>
            <a:ext cx="2057400" cy="565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Super-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Kamiokande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5" name="WordArt 9"/>
          <p:cNvSpPr>
            <a:spLocks noChangeArrowheads="1" noChangeShapeType="1" noTextEdit="1"/>
          </p:cNvSpPr>
          <p:nvPr/>
        </p:nvSpPr>
        <p:spPr bwMode="auto">
          <a:xfrm>
            <a:off x="3962400" y="4876800"/>
            <a:ext cx="838200" cy="565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NOvA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70C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10000" y="3124200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Symbol" pitchFamily="18" charset="2"/>
                <a:sym typeface="Wingdings" pitchFamily="2" charset="2"/>
              </a:rPr>
              <a:t>n</a:t>
            </a:r>
            <a:r>
              <a:rPr lang="en-US" baseline="-25000" dirty="0" smtClean="0">
                <a:latin typeface="Symbol" pitchFamily="18" charset="2"/>
                <a:sym typeface="Wingdings" pitchFamily="2" charset="2"/>
              </a:rPr>
              <a:t>m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>
                <a:latin typeface="Symbol" pitchFamily="18" charset="2"/>
              </a:rPr>
              <a:t>n</a:t>
            </a:r>
            <a:r>
              <a:rPr lang="en-US" baseline="-25000" dirty="0" smtClean="0"/>
              <a:t>e</a:t>
            </a:r>
            <a:r>
              <a:rPr lang="en-IE" dirty="0" smtClean="0">
                <a:sym typeface="Wingdings" pitchFamily="2" charset="2"/>
              </a:rPr>
              <a:t>  sensitive to both  mass </a:t>
            </a:r>
            <a:r>
              <a:rPr lang="en-IE" dirty="0" err="1" smtClean="0">
                <a:sym typeface="Wingdings" pitchFamily="2" charset="2"/>
              </a:rPr>
              <a:t>splittings</a:t>
            </a:r>
            <a:r>
              <a:rPr lang="en-IE" dirty="0" smtClean="0">
                <a:sym typeface="Wingdings" pitchFamily="2" charset="2"/>
              </a:rPr>
              <a:t>  </a:t>
            </a:r>
            <a:endParaRPr lang="en-IE" dirty="0"/>
          </a:p>
        </p:txBody>
      </p:sp>
      <p:sp>
        <p:nvSpPr>
          <p:cNvPr id="17" name="TextBox 16"/>
          <p:cNvSpPr txBox="1"/>
          <p:nvPr/>
        </p:nvSpPr>
        <p:spPr>
          <a:xfrm>
            <a:off x="7086600" y="2124670"/>
            <a:ext cx="190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13 times higher </a:t>
            </a:r>
          </a:p>
          <a:p>
            <a:r>
              <a:rPr lang="en-IE" dirty="0" smtClean="0"/>
              <a:t>statistics in </a:t>
            </a:r>
          </a:p>
          <a:p>
            <a:r>
              <a:rPr lang="en-IE" dirty="0" smtClean="0"/>
              <a:t>few years</a:t>
            </a:r>
            <a:endParaRPr lang="en-IE" dirty="0"/>
          </a:p>
        </p:txBody>
      </p:sp>
      <p:sp>
        <p:nvSpPr>
          <p:cNvPr id="13" name="WordArt 9"/>
          <p:cNvSpPr>
            <a:spLocks noChangeArrowheads="1" noChangeShapeType="1" noTextEdit="1"/>
          </p:cNvSpPr>
          <p:nvPr/>
        </p:nvSpPr>
        <p:spPr bwMode="auto">
          <a:xfrm>
            <a:off x="4038600" y="5530850"/>
            <a:ext cx="1371600" cy="565150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Reactors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9" name="Text Box 42"/>
          <p:cNvSpPr txBox="1">
            <a:spLocks noChangeArrowheads="1"/>
          </p:cNvSpPr>
          <p:nvPr/>
        </p:nvSpPr>
        <p:spPr bwMode="auto">
          <a:xfrm>
            <a:off x="3962400" y="4114800"/>
            <a:ext cx="990600" cy="40011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sin 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baseline="-25000" dirty="0" smtClean="0"/>
              <a:t>23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0" name="Text Box 42"/>
          <p:cNvSpPr txBox="1">
            <a:spLocks noChangeArrowheads="1"/>
          </p:cNvSpPr>
          <p:nvPr/>
        </p:nvSpPr>
        <p:spPr bwMode="auto">
          <a:xfrm>
            <a:off x="3962400" y="3581400"/>
            <a:ext cx="1066800" cy="40011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sin 2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baseline="-25000" dirty="0" smtClean="0"/>
              <a:t>13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1" name="Text Box 42"/>
          <p:cNvSpPr txBox="1">
            <a:spLocks noChangeArrowheads="1"/>
          </p:cNvSpPr>
          <p:nvPr/>
        </p:nvSpPr>
        <p:spPr bwMode="auto">
          <a:xfrm>
            <a:off x="5867400" y="5638800"/>
            <a:ext cx="1066800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sin 2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baseline="-25000" dirty="0" smtClean="0"/>
              <a:t>13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3886200" y="6248400"/>
            <a:ext cx="4876800" cy="369332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Distinguishing    - </a:t>
            </a:r>
            <a:r>
              <a:rPr lang="en-IE" dirty="0" smtClean="0">
                <a:latin typeface="Symbol" pitchFamily="18" charset="2"/>
              </a:rPr>
              <a:t>p</a:t>
            </a:r>
            <a:r>
              <a:rPr lang="en-IE" dirty="0" smtClean="0"/>
              <a:t>/2 from 0 at &gt; 3</a:t>
            </a:r>
            <a:r>
              <a:rPr lang="en-IE" dirty="0" smtClean="0">
                <a:latin typeface="Symbol" pitchFamily="18" charset="2"/>
              </a:rPr>
              <a:t>s</a:t>
            </a:r>
            <a:r>
              <a:rPr lang="en-IE" dirty="0" smtClean="0"/>
              <a:t> level? </a:t>
            </a:r>
            <a:endParaRPr lang="en-IE" dirty="0"/>
          </a:p>
        </p:txBody>
      </p:sp>
      <p:sp>
        <p:nvSpPr>
          <p:cNvPr id="23" name="Down Arrow 22"/>
          <p:cNvSpPr/>
          <p:nvPr/>
        </p:nvSpPr>
        <p:spPr bwMode="auto">
          <a:xfrm rot="16200000">
            <a:off x="6663404" y="2468766"/>
            <a:ext cx="366960" cy="458629"/>
          </a:xfrm>
          <a:prstGeom prst="downArrow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omic Sans MS" pitchFamily="66" charset="0"/>
            </a:endParaRPr>
          </a:p>
        </p:txBody>
      </p:sp>
      <p:pic>
        <p:nvPicPr>
          <p:cNvPr id="1026" name="Picture 2" descr="C:\Users\Smirnov\Downloads\cont_marg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524000"/>
            <a:ext cx="3048000" cy="4648200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304800" y="633626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PDG (reactors)</a:t>
            </a:r>
            <a:endParaRPr lang="en-IE" dirty="0"/>
          </a:p>
        </p:txBody>
      </p:sp>
      <p:sp>
        <p:nvSpPr>
          <p:cNvPr id="25" name="TextBox 24"/>
          <p:cNvSpPr txBox="1"/>
          <p:nvPr/>
        </p:nvSpPr>
        <p:spPr>
          <a:xfrm>
            <a:off x="5181600" y="3581400"/>
            <a:ext cx="381000" cy="369332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latin typeface="Symbol" pitchFamily="18" charset="2"/>
              </a:rPr>
              <a:t>d</a:t>
            </a:r>
            <a:endParaRPr lang="en-IE" dirty="0">
              <a:latin typeface="Symbol" pitchFamily="18" charset="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57800" y="41148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Symbol" pitchFamily="18" charset="2"/>
                <a:sym typeface="Wingdings" pitchFamily="2" charset="2"/>
              </a:rPr>
              <a:t>   </a:t>
            </a:r>
            <a:r>
              <a:rPr lang="en-US" dirty="0" smtClean="0">
                <a:sym typeface="Wingdings" pitchFamily="2" charset="2"/>
              </a:rPr>
              <a:t>from</a:t>
            </a:r>
            <a:r>
              <a:rPr lang="en-US" dirty="0" smtClean="0">
                <a:latin typeface="Symbol" pitchFamily="18" charset="2"/>
                <a:sym typeface="Wingdings" pitchFamily="2" charset="2"/>
              </a:rPr>
              <a:t> n</a:t>
            </a:r>
            <a:r>
              <a:rPr lang="en-US" baseline="-25000" dirty="0" smtClean="0">
                <a:latin typeface="Symbol" pitchFamily="18" charset="2"/>
                <a:sym typeface="Wingdings" pitchFamily="2" charset="2"/>
              </a:rPr>
              <a:t>m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>
                <a:latin typeface="Symbol" pitchFamily="18" charset="2"/>
                <a:sym typeface="Wingdings" pitchFamily="2" charset="2"/>
              </a:rPr>
              <a:t>n</a:t>
            </a:r>
            <a:r>
              <a:rPr lang="en-US" baseline="-25000" dirty="0" smtClean="0">
                <a:latin typeface="Symbol" pitchFamily="18" charset="2"/>
                <a:sym typeface="Wingdings" pitchFamily="2" charset="2"/>
              </a:rPr>
              <a:t>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IE" dirty="0" smtClean="0">
                <a:sym typeface="Wingdings" pitchFamily="2" charset="2"/>
              </a:rPr>
              <a:t>    </a:t>
            </a:r>
            <a:endParaRPr lang="en-IE" dirty="0"/>
          </a:p>
        </p:txBody>
      </p:sp>
      <p:sp>
        <p:nvSpPr>
          <p:cNvPr id="27" name="TextBox 26"/>
          <p:cNvSpPr txBox="1"/>
          <p:nvPr/>
        </p:nvSpPr>
        <p:spPr>
          <a:xfrm>
            <a:off x="228600" y="1143002"/>
            <a:ext cx="304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Marginalized over 2-3 mixing</a:t>
            </a:r>
            <a:endParaRPr lang="en-IE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-10886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381000" y="228596"/>
            <a:ext cx="5264074" cy="107292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Predicting CP-phase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0028" y="1981095"/>
            <a:ext cx="393381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Properties of mass matrices of neutrinos and charged leptons</a:t>
            </a:r>
            <a:endParaRPr lang="en-US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4570377" y="2879489"/>
            <a:ext cx="2776509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with </a:t>
            </a:r>
            <a:r>
              <a:rPr lang="en-US" sz="2000" dirty="0" err="1" smtClean="0"/>
              <a:t>radiative</a:t>
            </a:r>
            <a:r>
              <a:rPr lang="en-US" sz="2000" dirty="0" smtClean="0"/>
              <a:t> </a:t>
            </a:r>
            <a:r>
              <a:rPr lang="en-US" sz="2000" dirty="0" smtClean="0">
                <a:latin typeface="Symbol" pitchFamily="18" charset="2"/>
              </a:rPr>
              <a:t>n</a:t>
            </a:r>
            <a:r>
              <a:rPr lang="en-US" sz="2000" dirty="0" smtClean="0"/>
              <a:t> mass  generation</a:t>
            </a:r>
            <a:endParaRPr lang="en-US" sz="2000" dirty="0"/>
          </a:p>
        </p:txBody>
      </p:sp>
      <p:sp>
        <p:nvSpPr>
          <p:cNvPr id="24" name="TextBox 23"/>
          <p:cNvSpPr txBox="1"/>
          <p:nvPr/>
        </p:nvSpPr>
        <p:spPr>
          <a:xfrm rot="21291622">
            <a:off x="5924719" y="3366056"/>
            <a:ext cx="11430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GUT’s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4516549" y="2073733"/>
            <a:ext cx="2003994" cy="7078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Matrices with texture zeros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62003" y="5510836"/>
            <a:ext cx="3644531" cy="400110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</a:t>
            </a:r>
            <a:r>
              <a:rPr lang="en-US" sz="2000" dirty="0" smtClean="0">
                <a:latin typeface="Symbol" pitchFamily="18" charset="2"/>
              </a:rPr>
              <a:t>n</a:t>
            </a:r>
            <a:r>
              <a:rPr lang="en-US" sz="2000" baseline="-25000" dirty="0" smtClean="0">
                <a:latin typeface="Symbol" pitchFamily="18" charset="2"/>
              </a:rPr>
              <a:t>m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- </a:t>
            </a:r>
            <a:r>
              <a:rPr lang="en-US" sz="2000" dirty="0" err="1" smtClean="0">
                <a:latin typeface="Symbol" pitchFamily="18" charset="2"/>
                <a:sym typeface="Wingdings" pitchFamily="2" charset="2"/>
              </a:rPr>
              <a:t>n</a:t>
            </a:r>
            <a:r>
              <a:rPr lang="en-US" sz="2000" baseline="-25000" dirty="0" err="1" smtClean="0">
                <a:latin typeface="Symbol" pitchFamily="18" charset="2"/>
                <a:sym typeface="Wingdings" pitchFamily="2" charset="2"/>
              </a:rPr>
              <a:t>t</a:t>
            </a:r>
            <a:r>
              <a:rPr lang="en-US" sz="2000" baseline="-25000" dirty="0" smtClean="0">
                <a:latin typeface="Symbol" pitchFamily="18" charset="2"/>
                <a:sym typeface="Wingdings" pitchFamily="2" charset="2"/>
              </a:rPr>
              <a:t>   </a:t>
            </a:r>
            <a:r>
              <a:rPr lang="en-US" sz="2000" dirty="0" smtClean="0">
                <a:sym typeface="Wingdings" pitchFamily="2" charset="2"/>
              </a:rPr>
              <a:t>reflection symmetry</a:t>
            </a:r>
            <a:endParaRPr lang="en-US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326568" y="1404256"/>
            <a:ext cx="4189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Corrections to TBM mixing matrix</a:t>
            </a:r>
            <a:endParaRPr lang="en-IE" dirty="0"/>
          </a:p>
        </p:txBody>
      </p:sp>
      <p:sp>
        <p:nvSpPr>
          <p:cNvPr id="21" name="TextBox 20"/>
          <p:cNvSpPr txBox="1"/>
          <p:nvPr/>
        </p:nvSpPr>
        <p:spPr>
          <a:xfrm>
            <a:off x="386404" y="2725655"/>
            <a:ext cx="32929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CP in specific models, </a:t>
            </a:r>
          </a:p>
          <a:p>
            <a:r>
              <a:rPr lang="en-IE" dirty="0" smtClean="0"/>
              <a:t>mechanisms of  mass generation</a:t>
            </a:r>
            <a:endParaRPr lang="en-IE" dirty="0"/>
          </a:p>
        </p:txBody>
      </p:sp>
      <p:sp>
        <p:nvSpPr>
          <p:cNvPr id="25" name="TextBox 24"/>
          <p:cNvSpPr txBox="1"/>
          <p:nvPr/>
        </p:nvSpPr>
        <p:spPr>
          <a:xfrm>
            <a:off x="4380480" y="1404256"/>
            <a:ext cx="3201420" cy="369332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smtClean="0">
                <a:latin typeface="Symbol" pitchFamily="18" charset="2"/>
              </a:rPr>
              <a:t>n</a:t>
            </a:r>
            <a:r>
              <a:rPr lang="en-US" baseline="-25000" dirty="0" smtClean="0">
                <a:latin typeface="Symbol" pitchFamily="18" charset="2"/>
              </a:rPr>
              <a:t>m</a:t>
            </a:r>
            <a:r>
              <a:rPr lang="en-US" dirty="0" smtClean="0"/>
              <a:t>  </a:t>
            </a:r>
            <a:r>
              <a:rPr lang="en-US" dirty="0" smtClean="0">
                <a:sym typeface="Wingdings" pitchFamily="2" charset="2"/>
              </a:rPr>
              <a:t>- </a:t>
            </a:r>
            <a:r>
              <a:rPr lang="en-US" dirty="0" err="1" smtClean="0">
                <a:latin typeface="Symbol" pitchFamily="18" charset="2"/>
                <a:sym typeface="Wingdings" pitchFamily="2" charset="2"/>
              </a:rPr>
              <a:t>n</a:t>
            </a:r>
            <a:r>
              <a:rPr lang="en-US" baseline="-25000" dirty="0" err="1" smtClean="0">
                <a:latin typeface="Symbol" pitchFamily="18" charset="2"/>
                <a:sym typeface="Wingdings" pitchFamily="2" charset="2"/>
              </a:rPr>
              <a:t>t</a:t>
            </a:r>
            <a:r>
              <a:rPr lang="en-US" baseline="-25000" dirty="0" smtClean="0">
                <a:latin typeface="Symbol" pitchFamily="18" charset="2"/>
                <a:sym typeface="Wingdings" pitchFamily="2" charset="2"/>
              </a:rPr>
              <a:t>   </a:t>
            </a:r>
            <a:r>
              <a:rPr lang="en-US" dirty="0" smtClean="0">
                <a:sym typeface="Wingdings" pitchFamily="2" charset="2"/>
              </a:rPr>
              <a:t>symmetry breaking</a:t>
            </a:r>
          </a:p>
        </p:txBody>
      </p:sp>
      <p:sp>
        <p:nvSpPr>
          <p:cNvPr id="26" name="WordArt 4"/>
          <p:cNvSpPr>
            <a:spLocks noChangeArrowheads="1" noChangeShapeType="1" noTextEdit="1"/>
          </p:cNvSpPr>
          <p:nvPr/>
        </p:nvSpPr>
        <p:spPr bwMode="auto">
          <a:xfrm>
            <a:off x="1986189" y="4108032"/>
            <a:ext cx="3913867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CP and flavor symmetries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7160" y="4626396"/>
            <a:ext cx="280261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err="1" smtClean="0"/>
              <a:t>Flavor</a:t>
            </a:r>
            <a:r>
              <a:rPr lang="en-IE" dirty="0" smtClean="0"/>
              <a:t>  symmetries </a:t>
            </a:r>
            <a:r>
              <a:rPr lang="en-IE" dirty="0" smtClean="0">
                <a:sym typeface="Wingdings" pitchFamily="2" charset="2"/>
              </a:rPr>
              <a:t> </a:t>
            </a:r>
            <a:r>
              <a:rPr lang="en-IE" dirty="0" smtClean="0"/>
              <a:t> relations between the mixing matrix elements</a:t>
            </a:r>
            <a:endParaRPr lang="en-IE" dirty="0"/>
          </a:p>
        </p:txBody>
      </p:sp>
      <p:sp>
        <p:nvSpPr>
          <p:cNvPr id="28" name="TextBox 27"/>
          <p:cNvSpPr txBox="1"/>
          <p:nvPr/>
        </p:nvSpPr>
        <p:spPr>
          <a:xfrm>
            <a:off x="345389" y="5785022"/>
            <a:ext cx="2640851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Relation between  </a:t>
            </a:r>
          </a:p>
          <a:p>
            <a:r>
              <a:rPr lang="en-IE" dirty="0" smtClean="0"/>
              <a:t> </a:t>
            </a:r>
            <a:r>
              <a:rPr lang="en-IE" dirty="0" smtClean="0">
                <a:latin typeface="Symbol" pitchFamily="18" charset="2"/>
              </a:rPr>
              <a:t>d</a:t>
            </a:r>
            <a:r>
              <a:rPr lang="en-IE" dirty="0" smtClean="0"/>
              <a:t>  and mixing angles</a:t>
            </a:r>
          </a:p>
          <a:p>
            <a:r>
              <a:rPr lang="en-IE" dirty="0" smtClean="0"/>
              <a:t>or / mass ratios</a:t>
            </a:r>
            <a:endParaRPr lang="en-IE" dirty="0"/>
          </a:p>
        </p:txBody>
      </p:sp>
      <p:sp>
        <p:nvSpPr>
          <p:cNvPr id="29" name="TextBox 28"/>
          <p:cNvSpPr txBox="1"/>
          <p:nvPr/>
        </p:nvSpPr>
        <p:spPr>
          <a:xfrm>
            <a:off x="5023765" y="5934670"/>
            <a:ext cx="40875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generalized CP transformations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240607" y="4608069"/>
            <a:ext cx="2536879" cy="707886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Combining CP and </a:t>
            </a:r>
            <a:r>
              <a:rPr lang="en-IE" sz="2000" dirty="0" err="1" smtClean="0"/>
              <a:t>flavor</a:t>
            </a:r>
            <a:r>
              <a:rPr lang="en-IE" sz="2000" dirty="0" smtClean="0"/>
              <a:t> symmetries</a:t>
            </a:r>
            <a:endParaRPr lang="en-IE" sz="2000" dirty="0"/>
          </a:p>
        </p:txBody>
      </p:sp>
      <p:sp>
        <p:nvSpPr>
          <p:cNvPr id="19" name="Down Arrow 18"/>
          <p:cNvSpPr/>
          <p:nvPr/>
        </p:nvSpPr>
        <p:spPr bwMode="auto">
          <a:xfrm>
            <a:off x="1562582" y="5464536"/>
            <a:ext cx="567159" cy="400110"/>
          </a:xfrm>
          <a:prstGeom prst="down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-21968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aseline="-25000" dirty="0" smtClean="0"/>
              <a:t>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13315" name="Rectangle 30"/>
          <p:cNvSpPr>
            <a:spLocks noChangeArrowheads="1"/>
          </p:cNvSpPr>
          <p:nvPr/>
        </p:nvSpPr>
        <p:spPr bwMode="auto">
          <a:xfrm>
            <a:off x="443431" y="2229720"/>
            <a:ext cx="2613025" cy="1057551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3317" name="WordArt 4"/>
          <p:cNvSpPr>
            <a:spLocks noChangeArrowheads="1" noChangeShapeType="1" noTextEdit="1"/>
          </p:cNvSpPr>
          <p:nvPr/>
        </p:nvSpPr>
        <p:spPr bwMode="auto">
          <a:xfrm>
            <a:off x="289987" y="250367"/>
            <a:ext cx="7550142" cy="8551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Relating 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Symbol" pitchFamily="18" charset="2"/>
              </a:rPr>
              <a:t>d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to mixing by symmetry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3319" name="TextBox 16"/>
          <p:cNvSpPr txBox="1">
            <a:spLocks noChangeArrowheads="1"/>
          </p:cNvSpPr>
          <p:nvPr/>
        </p:nvSpPr>
        <p:spPr bwMode="auto">
          <a:xfrm>
            <a:off x="432142" y="2248694"/>
            <a:ext cx="18716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/>
              <a:t>|U</a:t>
            </a:r>
            <a:r>
              <a:rPr lang="en-US" sz="2000" baseline="-25000" dirty="0">
                <a:latin typeface="Symbol" pitchFamily="18" charset="2"/>
              </a:rPr>
              <a:t>b</a:t>
            </a:r>
            <a:r>
              <a:rPr lang="en-US" sz="2000" baseline="-25000" dirty="0"/>
              <a:t>i</a:t>
            </a:r>
            <a:r>
              <a:rPr lang="en-US" sz="2000" dirty="0"/>
              <a:t>|</a:t>
            </a:r>
            <a:r>
              <a:rPr lang="en-US" sz="2000" baseline="30000" dirty="0"/>
              <a:t>2</a:t>
            </a:r>
            <a:r>
              <a:rPr lang="en-US" sz="2000" dirty="0"/>
              <a:t>  = |U</a:t>
            </a:r>
            <a:r>
              <a:rPr lang="en-US" sz="2000" baseline="-25000" dirty="0">
                <a:latin typeface="Symbol" pitchFamily="18" charset="2"/>
              </a:rPr>
              <a:t>g</a:t>
            </a:r>
            <a:r>
              <a:rPr lang="en-US" sz="2000" baseline="-25000" dirty="0"/>
              <a:t>i</a:t>
            </a:r>
            <a:r>
              <a:rPr lang="en-US" sz="2000" dirty="0"/>
              <a:t>|</a:t>
            </a:r>
            <a:r>
              <a:rPr lang="en-US" sz="2000" baseline="30000" dirty="0"/>
              <a:t>2</a:t>
            </a:r>
            <a:r>
              <a:rPr lang="en-US" sz="2000" dirty="0"/>
              <a:t>  </a:t>
            </a:r>
          </a:p>
        </p:txBody>
      </p:sp>
      <p:sp>
        <p:nvSpPr>
          <p:cNvPr id="13320" name="TextBox 17"/>
          <p:cNvSpPr txBox="1">
            <a:spLocks noChangeArrowheads="1"/>
          </p:cNvSpPr>
          <p:nvPr/>
        </p:nvSpPr>
        <p:spPr bwMode="auto">
          <a:xfrm>
            <a:off x="422186" y="2727767"/>
            <a:ext cx="11445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/>
              <a:t>|U</a:t>
            </a:r>
            <a:r>
              <a:rPr lang="en-US" sz="2000" baseline="-25000" dirty="0">
                <a:latin typeface="Symbol" pitchFamily="18" charset="2"/>
              </a:rPr>
              <a:t>a</a:t>
            </a:r>
            <a:r>
              <a:rPr lang="en-US" sz="2000" baseline="-25000" dirty="0"/>
              <a:t>i</a:t>
            </a:r>
            <a:r>
              <a:rPr lang="en-US" sz="2000" dirty="0"/>
              <a:t>|</a:t>
            </a:r>
            <a:r>
              <a:rPr lang="en-US" sz="2000" baseline="30000" dirty="0"/>
              <a:t>2</a:t>
            </a:r>
            <a:r>
              <a:rPr lang="en-US" sz="2000" dirty="0"/>
              <a:t> =   </a:t>
            </a:r>
          </a:p>
        </p:txBody>
      </p:sp>
      <p:sp>
        <p:nvSpPr>
          <p:cNvPr id="13321" name="TextBox 18"/>
          <p:cNvSpPr txBox="1">
            <a:spLocks noChangeArrowheads="1"/>
          </p:cNvSpPr>
          <p:nvPr/>
        </p:nvSpPr>
        <p:spPr bwMode="auto">
          <a:xfrm>
            <a:off x="350965" y="1812747"/>
            <a:ext cx="38179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f</a:t>
            </a:r>
            <a:r>
              <a:rPr lang="en-US" dirty="0" smtClean="0"/>
              <a:t>or </a:t>
            </a:r>
            <a:r>
              <a:rPr lang="en-US" dirty="0"/>
              <a:t>column of the mixing matrix:</a:t>
            </a:r>
          </a:p>
        </p:txBody>
      </p:sp>
      <p:sp>
        <p:nvSpPr>
          <p:cNvPr id="13322" name="TextBox 19"/>
          <p:cNvSpPr txBox="1">
            <a:spLocks noChangeArrowheads="1"/>
          </p:cNvSpPr>
          <p:nvPr/>
        </p:nvSpPr>
        <p:spPr bwMode="auto">
          <a:xfrm>
            <a:off x="1337281" y="2629870"/>
            <a:ext cx="16621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        1 </a:t>
            </a:r>
            <a:r>
              <a:rPr lang="en-US" dirty="0" smtClean="0"/>
              <a:t>+ </a:t>
            </a:r>
            <a:r>
              <a:rPr lang="en-US" dirty="0"/>
              <a:t>a </a:t>
            </a:r>
          </a:p>
          <a:p>
            <a:r>
              <a:rPr lang="en-US" dirty="0"/>
              <a:t>4 sin</a:t>
            </a:r>
            <a:r>
              <a:rPr lang="en-US" baseline="30000" dirty="0"/>
              <a:t>2</a:t>
            </a:r>
            <a:r>
              <a:rPr lang="en-US" dirty="0"/>
              <a:t> (</a:t>
            </a:r>
            <a:r>
              <a:rPr lang="en-US" dirty="0" err="1">
                <a:latin typeface="Symbol" pitchFamily="18" charset="2"/>
              </a:rPr>
              <a:t>p</a:t>
            </a:r>
            <a:r>
              <a:rPr lang="en-US" dirty="0" err="1"/>
              <a:t>k</a:t>
            </a:r>
            <a:r>
              <a:rPr lang="en-US" dirty="0"/>
              <a:t>/m)</a:t>
            </a:r>
          </a:p>
        </p:txBody>
      </p:sp>
      <p:cxnSp>
        <p:nvCxnSpPr>
          <p:cNvPr id="13323" name="Straight Connector 21"/>
          <p:cNvCxnSpPr>
            <a:cxnSpLocks noChangeShapeType="1"/>
          </p:cNvCxnSpPr>
          <p:nvPr/>
        </p:nvCxnSpPr>
        <p:spPr bwMode="auto">
          <a:xfrm flipV="1">
            <a:off x="1457578" y="2920911"/>
            <a:ext cx="1376362" cy="11112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3327" name="TextBox 27"/>
          <p:cNvSpPr txBox="1">
            <a:spLocks noChangeArrowheads="1"/>
          </p:cNvSpPr>
          <p:nvPr/>
        </p:nvSpPr>
        <p:spPr bwMode="auto">
          <a:xfrm>
            <a:off x="350965" y="3750488"/>
            <a:ext cx="32432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k, m, p  integers which </a:t>
            </a:r>
          </a:p>
          <a:p>
            <a:r>
              <a:rPr lang="en-US" dirty="0"/>
              <a:t>determine symmetry group </a:t>
            </a:r>
          </a:p>
        </p:txBody>
      </p:sp>
      <p:pic>
        <p:nvPicPr>
          <p:cNvPr id="13329" name="Picture 26" descr="fig1-upperlef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1600" y="1501775"/>
            <a:ext cx="3212567" cy="233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2" name="TextBox 15"/>
          <p:cNvSpPr txBox="1">
            <a:spLocks noChangeArrowheads="1"/>
          </p:cNvSpPr>
          <p:nvPr/>
        </p:nvSpPr>
        <p:spPr bwMode="auto">
          <a:xfrm>
            <a:off x="7840129" y="2956779"/>
            <a:ext cx="484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S</a:t>
            </a:r>
            <a:r>
              <a:rPr lang="en-US" baseline="-25000" dirty="0"/>
              <a:t>4</a:t>
            </a:r>
            <a:endParaRPr lang="en-US" dirty="0"/>
          </a:p>
        </p:txBody>
      </p:sp>
      <p:pic>
        <p:nvPicPr>
          <p:cNvPr id="13333" name="Picture 28" descr="fig1-lowerleft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8900" y="3962400"/>
            <a:ext cx="3212567" cy="250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8" name="TextBox 12"/>
          <p:cNvSpPr txBox="1">
            <a:spLocks noChangeArrowheads="1"/>
          </p:cNvSpPr>
          <p:nvPr/>
        </p:nvSpPr>
        <p:spPr bwMode="auto">
          <a:xfrm>
            <a:off x="6885249" y="4735286"/>
            <a:ext cx="140731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dirty="0"/>
              <a:t> </a:t>
            </a:r>
            <a:r>
              <a:rPr lang="en-US" sz="1600" dirty="0">
                <a:latin typeface="Symbol" pitchFamily="18" charset="2"/>
              </a:rPr>
              <a:t>d</a:t>
            </a:r>
            <a:r>
              <a:rPr lang="en-US" sz="1600" dirty="0"/>
              <a:t> = </a:t>
            </a:r>
            <a:r>
              <a:rPr lang="en-US" sz="1600" dirty="0" smtClean="0"/>
              <a:t> +/-103</a:t>
            </a:r>
            <a:r>
              <a:rPr lang="en-US" sz="1600" baseline="30000" dirty="0" smtClean="0"/>
              <a:t>0</a:t>
            </a:r>
            <a:r>
              <a:rPr lang="en-US" sz="1600" dirty="0" smtClean="0"/>
              <a:t>    </a:t>
            </a:r>
            <a:endParaRPr lang="en-US" sz="1600" dirty="0"/>
          </a:p>
        </p:txBody>
      </p:sp>
      <p:sp>
        <p:nvSpPr>
          <p:cNvPr id="31" name="TextBox 21"/>
          <p:cNvSpPr txBox="1">
            <a:spLocks noChangeArrowheads="1"/>
          </p:cNvSpPr>
          <p:nvPr/>
        </p:nvSpPr>
        <p:spPr bwMode="auto">
          <a:xfrm>
            <a:off x="3097739" y="2327657"/>
            <a:ext cx="124888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 k</a:t>
            </a:r>
            <a:r>
              <a:rPr lang="en-US" sz="2000" baseline="-25000" dirty="0" smtClean="0">
                <a:latin typeface="Symbol" pitchFamily="18" charset="2"/>
              </a:rPr>
              <a:t>a</a:t>
            </a:r>
            <a:r>
              <a:rPr lang="en-US" sz="2000" dirty="0" smtClean="0"/>
              <a:t> = 0   </a:t>
            </a:r>
            <a:r>
              <a:rPr lang="en-US" sz="2000" dirty="0" smtClean="0">
                <a:latin typeface="Symbol" pitchFamily="18" charset="2"/>
              </a:rPr>
              <a:t>  </a:t>
            </a:r>
            <a:endParaRPr lang="en-US" sz="2000" dirty="0">
              <a:latin typeface="Symbol" pitchFamily="18" charset="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22342" y="932326"/>
            <a:ext cx="229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solidFill>
                  <a:srgbClr val="FF0000"/>
                </a:solidFill>
              </a:rPr>
              <a:t> D. Hernandez, A Y S. </a:t>
            </a:r>
          </a:p>
          <a:p>
            <a:r>
              <a:rPr lang="en-US" sz="1600" i="1" dirty="0" smtClean="0">
                <a:solidFill>
                  <a:srgbClr val="FF0000"/>
                </a:solidFill>
              </a:rPr>
              <a:t>1304.7738 [</a:t>
            </a:r>
            <a:r>
              <a:rPr lang="en-US" sz="1600" i="1" dirty="0" err="1" smtClean="0">
                <a:solidFill>
                  <a:srgbClr val="FF0000"/>
                </a:solidFill>
              </a:rPr>
              <a:t>hep</a:t>
            </a:r>
            <a:r>
              <a:rPr lang="en-US" sz="1600" i="1" dirty="0" smtClean="0">
                <a:solidFill>
                  <a:srgbClr val="FF0000"/>
                </a:solidFill>
              </a:rPr>
              <a:t>-ph]</a:t>
            </a:r>
            <a:endParaRPr lang="en-US" sz="1600" i="1" dirty="0">
              <a:solidFill>
                <a:srgbClr val="FF0000"/>
              </a:solidFill>
            </a:endParaRPr>
          </a:p>
        </p:txBody>
      </p:sp>
      <p:sp>
        <p:nvSpPr>
          <p:cNvPr id="22" name="Right Arrow 21"/>
          <p:cNvSpPr/>
          <p:nvPr/>
        </p:nvSpPr>
        <p:spPr bwMode="auto">
          <a:xfrm rot="16200000">
            <a:off x="5318337" y="6272448"/>
            <a:ext cx="309083" cy="298967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92035" y="6466700"/>
            <a:ext cx="817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TBM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84515" y="1228502"/>
            <a:ext cx="420228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In the residual </a:t>
            </a:r>
            <a:r>
              <a:rPr lang="en-IE" dirty="0" smtClean="0"/>
              <a:t>symmetries </a:t>
            </a:r>
            <a:r>
              <a:rPr lang="en-IE" dirty="0" smtClean="0"/>
              <a:t>approach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-8219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 bwMode="auto">
          <a:xfrm>
            <a:off x="1744409" y="3118065"/>
            <a:ext cx="3972994" cy="604967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1205831" y="304796"/>
            <a:ext cx="6751626" cy="94478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Relating to mass degeneracy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5387" y="1503534"/>
            <a:ext cx="8566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Symmetry which left mass matrices invariant for specific mass spectra: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22642" y="1975806"/>
            <a:ext cx="3431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Partially degenerate spectrum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828886" y="1967972"/>
            <a:ext cx="163300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m</a:t>
            </a:r>
            <a:r>
              <a:rPr lang="en-US" baseline="-25000" dirty="0" smtClean="0"/>
              <a:t>1</a:t>
            </a:r>
            <a:r>
              <a:rPr lang="en-US" dirty="0" smtClean="0"/>
              <a:t>  = m</a:t>
            </a:r>
            <a:r>
              <a:rPr lang="en-US" baseline="-25000" dirty="0" smtClean="0"/>
              <a:t>2</a:t>
            </a:r>
            <a:r>
              <a:rPr lang="en-US" dirty="0" smtClean="0"/>
              <a:t> ,  m</a:t>
            </a:r>
            <a:r>
              <a:rPr lang="en-US" baseline="-25000" dirty="0" smtClean="0"/>
              <a:t>3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22642" y="2482053"/>
            <a:ext cx="2914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Transformation  matrix 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076744" y="2482053"/>
            <a:ext cx="101875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S</a:t>
            </a:r>
            <a:r>
              <a:rPr lang="en-US" baseline="-25000" dirty="0" err="1" smtClean="0">
                <a:latin typeface="Symbol" pitchFamily="18" charset="2"/>
              </a:rPr>
              <a:t>n</a:t>
            </a:r>
            <a:r>
              <a:rPr lang="en-US" dirty="0" smtClean="0"/>
              <a:t> = O</a:t>
            </a:r>
            <a:r>
              <a:rPr lang="en-US" baseline="-25000" dirty="0" smtClean="0"/>
              <a:t>2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64020" y="3205016"/>
            <a:ext cx="1241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Relation: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705030" y="3235883"/>
            <a:ext cx="4097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sin</a:t>
            </a:r>
            <a:r>
              <a:rPr lang="en-US" baseline="30000" dirty="0" smtClean="0"/>
              <a:t>2</a:t>
            </a:r>
            <a:r>
              <a:rPr lang="en-US" dirty="0" smtClean="0"/>
              <a:t> 2</a:t>
            </a:r>
            <a:r>
              <a:rPr lang="en-US" dirty="0" smtClean="0">
                <a:latin typeface="Symbol" pitchFamily="18" charset="2"/>
              </a:rPr>
              <a:t>q</a:t>
            </a:r>
            <a:r>
              <a:rPr lang="en-US" baseline="-25000" dirty="0" smtClean="0"/>
              <a:t>23</a:t>
            </a:r>
            <a:r>
              <a:rPr lang="en-US" dirty="0" smtClean="0"/>
              <a:t> = +/- sin </a:t>
            </a:r>
            <a:r>
              <a:rPr lang="en-US" dirty="0" smtClean="0">
                <a:latin typeface="Symbol" pitchFamily="18" charset="2"/>
              </a:rPr>
              <a:t>d</a:t>
            </a:r>
            <a:r>
              <a:rPr lang="en-US" dirty="0" smtClean="0"/>
              <a:t> = </a:t>
            </a:r>
            <a:r>
              <a:rPr lang="en-US" dirty="0" err="1" smtClean="0"/>
              <a:t>cos</a:t>
            </a:r>
            <a:r>
              <a:rPr lang="en-US" dirty="0" smtClean="0"/>
              <a:t> </a:t>
            </a:r>
            <a:r>
              <a:rPr lang="en-US" dirty="0" smtClean="0">
                <a:latin typeface="Symbol" pitchFamily="18" charset="2"/>
              </a:rPr>
              <a:t>k</a:t>
            </a:r>
            <a:r>
              <a:rPr lang="en-US" dirty="0" smtClean="0"/>
              <a:t> =        = 1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847726" y="3079565"/>
            <a:ext cx="567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</a:t>
            </a:r>
            <a:r>
              <a:rPr lang="en-US" baseline="-25000" dirty="0" smtClean="0"/>
              <a:t>1</a:t>
            </a:r>
            <a:r>
              <a:rPr lang="en-US" dirty="0" smtClean="0"/>
              <a:t> </a:t>
            </a:r>
          </a:p>
          <a:p>
            <a:r>
              <a:rPr lang="en-US" dirty="0" smtClean="0"/>
              <a:t>m</a:t>
            </a:r>
            <a:r>
              <a:rPr lang="en-US" baseline="-25000" dirty="0" smtClean="0"/>
              <a:t>2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4384675" y="2472428"/>
            <a:ext cx="2030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err="1" smtClean="0"/>
              <a:t>G</a:t>
            </a:r>
            <a:r>
              <a:rPr lang="en-US" baseline="-25000" dirty="0" err="1" smtClean="0">
                <a:latin typeface="Symbol" pitchFamily="18" charset="2"/>
              </a:rPr>
              <a:t>n</a:t>
            </a:r>
            <a:r>
              <a:rPr lang="en-US" dirty="0" smtClean="0"/>
              <a:t> = SO(2) x Z</a:t>
            </a:r>
            <a:r>
              <a:rPr lang="en-US" baseline="-25000" dirty="0" smtClean="0"/>
              <a:t>2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4648968" y="3762403"/>
            <a:ext cx="217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Majorana</a:t>
            </a:r>
            <a:r>
              <a:rPr lang="en-US" dirty="0" smtClean="0"/>
              <a:t> phase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22642" y="4653046"/>
            <a:ext cx="2839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1-2 mixing is undefined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389051" y="4967948"/>
            <a:ext cx="8265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Small corrections to mass matrix lead to 1-2  mass splitting and 1-2 mixing</a:t>
            </a:r>
            <a:endParaRPr lang="en-US" dirty="0"/>
          </a:p>
        </p:txBody>
      </p:sp>
      <p:sp>
        <p:nvSpPr>
          <p:cNvPr id="26" name="Right Arrow 25"/>
          <p:cNvSpPr/>
          <p:nvPr/>
        </p:nvSpPr>
        <p:spPr bwMode="auto">
          <a:xfrm rot="13805216">
            <a:off x="4445842" y="3567781"/>
            <a:ext cx="344541" cy="310501"/>
          </a:xfrm>
          <a:prstGeom prst="right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39080" y="3770113"/>
            <a:ext cx="1045595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 </a:t>
            </a:r>
            <a:r>
              <a:rPr lang="en-US" dirty="0" smtClean="0"/>
              <a:t>+/-</a:t>
            </a:r>
            <a:r>
              <a:rPr lang="en-US" dirty="0" smtClean="0">
                <a:latin typeface="Symbol" pitchFamily="18" charset="2"/>
              </a:rPr>
              <a:t> p</a:t>
            </a:r>
            <a:r>
              <a:rPr lang="en-US" dirty="0" smtClean="0"/>
              <a:t>/2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1635548" y="3779738"/>
            <a:ext cx="1152795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maximal</a:t>
            </a:r>
            <a:endParaRPr lang="en-US" dirty="0"/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6735823" y="1967972"/>
            <a:ext cx="24081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</a:rPr>
              <a:t>D. Hernandez, A.S</a:t>
            </a:r>
            <a:r>
              <a:rPr lang="en-US" i="1" dirty="0" smtClean="0">
                <a:solidFill>
                  <a:srgbClr val="FF0000"/>
                </a:solidFill>
              </a:rPr>
              <a:t>.     </a:t>
            </a:r>
            <a:endParaRPr lang="en-US" i="1" dirty="0">
              <a:solidFill>
                <a:srgbClr val="FF0000"/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 bwMode="auto">
          <a:xfrm>
            <a:off x="4899282" y="3433409"/>
            <a:ext cx="320216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0" name="TextBox 29"/>
          <p:cNvSpPr txBox="1"/>
          <p:nvPr/>
        </p:nvSpPr>
        <p:spPr>
          <a:xfrm>
            <a:off x="5334032" y="6062952"/>
            <a:ext cx="280358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Is </a:t>
            </a:r>
            <a:r>
              <a:rPr lang="en-US" dirty="0" smtClean="0"/>
              <a:t> </a:t>
            </a:r>
            <a:r>
              <a:rPr lang="en-US" dirty="0" smtClean="0">
                <a:latin typeface="Symbol" pitchFamily="18" charset="2"/>
              </a:rPr>
              <a:t>d</a:t>
            </a:r>
            <a:r>
              <a:rPr lang="en-US" dirty="0" smtClean="0"/>
              <a:t> = +/- 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US" dirty="0" smtClean="0"/>
              <a:t>/2</a:t>
            </a:r>
            <a:r>
              <a:rPr lang="en-IE" dirty="0" smtClean="0"/>
              <a:t>  generic? 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775030" y="297021"/>
            <a:ext cx="7813383" cy="10464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Generalized CP-symmetry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8808" y="1447885"/>
            <a:ext cx="636655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Combine </a:t>
            </a:r>
            <a:r>
              <a:rPr lang="en-IE" dirty="0" smtClean="0"/>
              <a:t> </a:t>
            </a:r>
            <a:r>
              <a:rPr lang="en-IE" dirty="0" smtClean="0"/>
              <a:t>CP with </a:t>
            </a:r>
            <a:r>
              <a:rPr lang="en-IE" dirty="0" err="1" smtClean="0"/>
              <a:t>flavor</a:t>
            </a:r>
            <a:r>
              <a:rPr lang="en-IE" dirty="0" smtClean="0"/>
              <a:t> symmetries  to predict CP phase</a:t>
            </a:r>
            <a:endParaRPr lang="en-IE" dirty="0"/>
          </a:p>
        </p:txBody>
      </p:sp>
      <p:sp>
        <p:nvSpPr>
          <p:cNvPr id="7" name="TextBox 6"/>
          <p:cNvSpPr txBox="1"/>
          <p:nvPr/>
        </p:nvSpPr>
        <p:spPr>
          <a:xfrm>
            <a:off x="6331361" y="4022441"/>
            <a:ext cx="2361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i="1" dirty="0" smtClean="0">
                <a:solidFill>
                  <a:srgbClr val="FF0000"/>
                </a:solidFill>
              </a:rPr>
              <a:t>Y. </a:t>
            </a:r>
            <a:r>
              <a:rPr lang="en-IE" i="1" dirty="0" err="1" smtClean="0">
                <a:solidFill>
                  <a:srgbClr val="FF0000"/>
                </a:solidFill>
              </a:rPr>
              <a:t>Farzan</a:t>
            </a:r>
            <a:r>
              <a:rPr lang="en-IE" i="1" dirty="0" smtClean="0">
                <a:solidFill>
                  <a:srgbClr val="FF0000"/>
                </a:solidFill>
              </a:rPr>
              <a:t>, A.S. </a:t>
            </a:r>
          </a:p>
          <a:p>
            <a:r>
              <a:rPr lang="en-IE" i="1" dirty="0" smtClean="0">
                <a:solidFill>
                  <a:srgbClr val="FF0000"/>
                </a:solidFill>
              </a:rPr>
              <a:t>hep-ph/0610337</a:t>
            </a:r>
            <a:endParaRPr lang="en-IE" i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9830" y="6238755"/>
            <a:ext cx="5639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Generalization of the residual symmetry approach</a:t>
            </a:r>
            <a:endParaRPr lang="en-IE" dirty="0"/>
          </a:p>
        </p:txBody>
      </p:sp>
      <p:sp>
        <p:nvSpPr>
          <p:cNvPr id="9" name="TextBox 8"/>
          <p:cNvSpPr txBox="1"/>
          <p:nvPr/>
        </p:nvSpPr>
        <p:spPr>
          <a:xfrm>
            <a:off x="485655" y="4507256"/>
            <a:ext cx="391545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Generalized reflection  symmetry</a:t>
            </a:r>
            <a:endParaRPr lang="en-IE" dirty="0"/>
          </a:p>
        </p:txBody>
      </p:sp>
      <p:sp>
        <p:nvSpPr>
          <p:cNvPr id="10" name="TextBox 9"/>
          <p:cNvSpPr txBox="1"/>
          <p:nvPr/>
        </p:nvSpPr>
        <p:spPr>
          <a:xfrm>
            <a:off x="566683" y="2335065"/>
            <a:ext cx="56392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latin typeface="Symbol" pitchFamily="18" charset="2"/>
              </a:rPr>
              <a:t>n</a:t>
            </a:r>
            <a:r>
              <a:rPr lang="en-IE" baseline="-25000" dirty="0" smtClean="0">
                <a:latin typeface="Symbol" pitchFamily="18" charset="2"/>
              </a:rPr>
              <a:t>m</a:t>
            </a:r>
            <a:r>
              <a:rPr lang="en-IE" dirty="0" smtClean="0"/>
              <a:t> - </a:t>
            </a:r>
            <a:r>
              <a:rPr lang="en-IE" dirty="0" err="1" smtClean="0">
                <a:latin typeface="Symbol" pitchFamily="18" charset="2"/>
              </a:rPr>
              <a:t>n</a:t>
            </a:r>
            <a:r>
              <a:rPr lang="en-IE" baseline="-25000" dirty="0" err="1" smtClean="0">
                <a:latin typeface="Symbol" pitchFamily="18" charset="2"/>
              </a:rPr>
              <a:t>t</a:t>
            </a:r>
            <a:r>
              <a:rPr lang="en-IE" baseline="30000" dirty="0" err="1" smtClean="0"/>
              <a:t>C</a:t>
            </a:r>
            <a:r>
              <a:rPr lang="en-IE" dirty="0" smtClean="0"/>
              <a:t>  </a:t>
            </a:r>
            <a:r>
              <a:rPr lang="en-IE" dirty="0" smtClean="0"/>
              <a:t>reflection symmetry of the mass matrix</a:t>
            </a:r>
            <a:endParaRPr lang="en-IE" dirty="0"/>
          </a:p>
        </p:txBody>
      </p:sp>
      <p:sp>
        <p:nvSpPr>
          <p:cNvPr id="11" name="TextBox 10"/>
          <p:cNvSpPr txBox="1"/>
          <p:nvPr/>
        </p:nvSpPr>
        <p:spPr>
          <a:xfrm>
            <a:off x="566683" y="3622455"/>
            <a:ext cx="2267536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 sin </a:t>
            </a:r>
            <a:r>
              <a:rPr lang="en-IE" sz="2000" dirty="0" smtClean="0">
                <a:latin typeface="Symbol" pitchFamily="18" charset="2"/>
              </a:rPr>
              <a:t>q</a:t>
            </a:r>
            <a:r>
              <a:rPr lang="en-IE" sz="2000" baseline="-25000" dirty="0" smtClean="0">
                <a:latin typeface="Symbol" pitchFamily="18" charset="2"/>
              </a:rPr>
              <a:t>13</a:t>
            </a:r>
            <a:r>
              <a:rPr lang="en-IE" sz="2000" dirty="0" smtClean="0"/>
              <a:t> </a:t>
            </a:r>
            <a:r>
              <a:rPr lang="en-IE" sz="2000" dirty="0" err="1" smtClean="0"/>
              <a:t>cos</a:t>
            </a:r>
            <a:r>
              <a:rPr lang="en-IE" sz="2000" dirty="0" smtClean="0"/>
              <a:t> </a:t>
            </a:r>
            <a:r>
              <a:rPr lang="en-IE" sz="2000" dirty="0" smtClean="0">
                <a:latin typeface="Symbol" pitchFamily="18" charset="2"/>
              </a:rPr>
              <a:t>d</a:t>
            </a:r>
            <a:r>
              <a:rPr lang="en-IE" sz="2000" dirty="0" smtClean="0"/>
              <a:t> = 0</a:t>
            </a:r>
            <a:endParaRPr lang="en-IE" sz="2000" dirty="0"/>
          </a:p>
        </p:txBody>
      </p:sp>
      <p:sp>
        <p:nvSpPr>
          <p:cNvPr id="12" name="TextBox 12"/>
          <p:cNvSpPr txBox="1">
            <a:spLocks noChangeArrowheads="1"/>
          </p:cNvSpPr>
          <p:nvPr/>
        </p:nvSpPr>
        <p:spPr bwMode="auto">
          <a:xfrm>
            <a:off x="3836525" y="3621664"/>
            <a:ext cx="1407318" cy="338554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dirty="0"/>
              <a:t> </a:t>
            </a:r>
            <a:r>
              <a:rPr lang="en-US" sz="1600" dirty="0">
                <a:latin typeface="Symbol" pitchFamily="18" charset="2"/>
              </a:rPr>
              <a:t>d</a:t>
            </a:r>
            <a:r>
              <a:rPr lang="en-US" sz="1600" dirty="0"/>
              <a:t> = </a:t>
            </a:r>
            <a:r>
              <a:rPr lang="en-US" sz="1600" dirty="0" smtClean="0"/>
              <a:t> +/- 90</a:t>
            </a:r>
            <a:r>
              <a:rPr lang="en-US" sz="1600" baseline="30000" dirty="0" smtClean="0"/>
              <a:t>0</a:t>
            </a:r>
            <a:r>
              <a:rPr lang="en-US" sz="1600" dirty="0" smtClean="0"/>
              <a:t>    </a:t>
            </a:r>
            <a:endParaRPr lang="en-US" sz="1600" dirty="0"/>
          </a:p>
        </p:txBody>
      </p:sp>
      <p:sp>
        <p:nvSpPr>
          <p:cNvPr id="13" name="Right Arrow 12"/>
          <p:cNvSpPr/>
          <p:nvPr/>
        </p:nvSpPr>
        <p:spPr bwMode="auto">
          <a:xfrm>
            <a:off x="2996265" y="3623109"/>
            <a:ext cx="570302" cy="40511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7721" y="2704397"/>
            <a:ext cx="2986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P.F. Harrison, W. G. Scott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PLB547, 219 (2002)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50338" y="3391366"/>
            <a:ext cx="2442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W. </a:t>
            </a:r>
            <a:r>
              <a:rPr lang="en-IE" sz="1600" i="1" dirty="0" err="1" smtClean="0">
                <a:solidFill>
                  <a:srgbClr val="FF0000"/>
                </a:solidFill>
              </a:rPr>
              <a:t>Grimus</a:t>
            </a:r>
            <a:r>
              <a:rPr lang="en-IE" sz="1600" i="1" dirty="0" smtClean="0">
                <a:solidFill>
                  <a:srgbClr val="FF0000"/>
                </a:solidFill>
              </a:rPr>
              <a:t>, L </a:t>
            </a:r>
            <a:r>
              <a:rPr lang="en-IE" sz="1600" i="1" dirty="0" err="1" smtClean="0">
                <a:solidFill>
                  <a:srgbClr val="FF0000"/>
                </a:solidFill>
              </a:rPr>
              <a:t>Lavoura</a:t>
            </a:r>
            <a:r>
              <a:rPr lang="en-IE" sz="1600" i="1" dirty="0" smtClean="0">
                <a:solidFill>
                  <a:srgbClr val="FF0000"/>
                </a:solidFill>
              </a:rPr>
              <a:t>, PL579, 113 (2004)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3967" y="1817217"/>
            <a:ext cx="454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Combined CP and </a:t>
            </a:r>
            <a:r>
              <a:rPr lang="en-IE" dirty="0" err="1" smtClean="0"/>
              <a:t>flavor</a:t>
            </a:r>
            <a:r>
              <a:rPr lang="en-IE" dirty="0" smtClean="0"/>
              <a:t> transformation</a:t>
            </a:r>
            <a:endParaRPr lang="en-IE" dirty="0"/>
          </a:p>
        </p:txBody>
      </p:sp>
      <p:sp>
        <p:nvSpPr>
          <p:cNvPr id="17" name="TextBox 16"/>
          <p:cNvSpPr txBox="1"/>
          <p:nvPr/>
        </p:nvSpPr>
        <p:spPr>
          <a:xfrm>
            <a:off x="485655" y="2964160"/>
            <a:ext cx="138279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latin typeface="Symbol" pitchFamily="18" charset="2"/>
              </a:rPr>
              <a:t>n</a:t>
            </a:r>
            <a:r>
              <a:rPr lang="en-IE" baseline="-25000" dirty="0" smtClean="0">
                <a:latin typeface="Symbol" pitchFamily="18" charset="2"/>
              </a:rPr>
              <a:t>m</a:t>
            </a:r>
            <a:r>
              <a:rPr lang="en-IE" dirty="0" smtClean="0"/>
              <a:t> </a:t>
            </a:r>
            <a:r>
              <a:rPr lang="en-IE" dirty="0" smtClean="0">
                <a:sym typeface="Wingdings" pitchFamily="2" charset="2"/>
              </a:rPr>
              <a:t></a:t>
            </a:r>
            <a:r>
              <a:rPr lang="en-IE" dirty="0" smtClean="0"/>
              <a:t> </a:t>
            </a:r>
            <a:r>
              <a:rPr lang="en-IE" dirty="0" smtClean="0"/>
              <a:t> </a:t>
            </a:r>
            <a:r>
              <a:rPr lang="en-IE" dirty="0" err="1" smtClean="0">
                <a:latin typeface="Symbol" pitchFamily="18" charset="2"/>
              </a:rPr>
              <a:t>n</a:t>
            </a:r>
            <a:r>
              <a:rPr lang="en-IE" baseline="-25000" dirty="0" err="1" smtClean="0">
                <a:latin typeface="Symbol" pitchFamily="18" charset="2"/>
              </a:rPr>
              <a:t>t</a:t>
            </a:r>
            <a:r>
              <a:rPr lang="en-IE" baseline="30000" dirty="0" err="1" smtClean="0"/>
              <a:t>C</a:t>
            </a:r>
            <a:r>
              <a:rPr lang="en-IE" dirty="0" smtClean="0"/>
              <a:t> </a:t>
            </a:r>
            <a:endParaRPr lang="en-IE" dirty="0"/>
          </a:p>
        </p:txBody>
      </p:sp>
      <p:sp>
        <p:nvSpPr>
          <p:cNvPr id="18" name="TextBox 17"/>
          <p:cNvSpPr txBox="1"/>
          <p:nvPr/>
        </p:nvSpPr>
        <p:spPr>
          <a:xfrm>
            <a:off x="2150977" y="2919840"/>
            <a:ext cx="141559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err="1" smtClean="0">
                <a:latin typeface="Symbol" pitchFamily="18" charset="2"/>
              </a:rPr>
              <a:t>n</a:t>
            </a:r>
            <a:r>
              <a:rPr lang="en-IE" baseline="-25000" dirty="0" err="1" smtClean="0">
                <a:latin typeface="Symbol" pitchFamily="18" charset="2"/>
              </a:rPr>
              <a:t>t</a:t>
            </a:r>
            <a:r>
              <a:rPr lang="en-IE" dirty="0" smtClean="0"/>
              <a:t> </a:t>
            </a:r>
            <a:r>
              <a:rPr lang="en-IE" dirty="0" smtClean="0">
                <a:sym typeface="Wingdings" pitchFamily="2" charset="2"/>
              </a:rPr>
              <a:t></a:t>
            </a:r>
            <a:r>
              <a:rPr lang="en-IE" dirty="0" smtClean="0"/>
              <a:t> </a:t>
            </a:r>
            <a:r>
              <a:rPr lang="en-IE" dirty="0" smtClean="0"/>
              <a:t> </a:t>
            </a:r>
            <a:r>
              <a:rPr lang="en-IE" dirty="0" err="1" smtClean="0">
                <a:latin typeface="Symbol" pitchFamily="18" charset="2"/>
              </a:rPr>
              <a:t>n</a:t>
            </a:r>
            <a:r>
              <a:rPr lang="en-IE" baseline="-25000" dirty="0" err="1" smtClean="0">
                <a:latin typeface="Symbol" pitchFamily="18" charset="2"/>
              </a:rPr>
              <a:t>m</a:t>
            </a:r>
            <a:r>
              <a:rPr lang="en-IE" baseline="30000" dirty="0" err="1" smtClean="0"/>
              <a:t>C</a:t>
            </a:r>
            <a:r>
              <a:rPr lang="en-IE" dirty="0" smtClean="0"/>
              <a:t> </a:t>
            </a:r>
            <a:endParaRPr lang="en-IE" dirty="0"/>
          </a:p>
        </p:txBody>
      </p:sp>
      <p:sp>
        <p:nvSpPr>
          <p:cNvPr id="19" name="TextBox 18"/>
          <p:cNvSpPr txBox="1"/>
          <p:nvPr/>
        </p:nvSpPr>
        <p:spPr>
          <a:xfrm>
            <a:off x="1050925" y="5038638"/>
            <a:ext cx="159885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err="1" smtClean="0">
                <a:latin typeface="Symbol" pitchFamily="18" charset="2"/>
              </a:rPr>
              <a:t>n</a:t>
            </a:r>
            <a:r>
              <a:rPr lang="en-IE" baseline="-25000" dirty="0" err="1" smtClean="0">
                <a:latin typeface="Symbol" pitchFamily="18" charset="2"/>
              </a:rPr>
              <a:t>a</a:t>
            </a:r>
            <a:r>
              <a:rPr lang="en-IE" dirty="0" smtClean="0"/>
              <a:t> </a:t>
            </a:r>
            <a:r>
              <a:rPr lang="en-IE" dirty="0" smtClean="0">
                <a:sym typeface="Wingdings" pitchFamily="2" charset="2"/>
              </a:rPr>
              <a:t></a:t>
            </a:r>
            <a:r>
              <a:rPr lang="en-IE" dirty="0" smtClean="0"/>
              <a:t> </a:t>
            </a:r>
            <a:r>
              <a:rPr lang="en-IE" dirty="0" err="1" smtClean="0"/>
              <a:t>X</a:t>
            </a:r>
            <a:r>
              <a:rPr lang="en-IE" baseline="-25000" dirty="0" err="1" smtClean="0">
                <a:latin typeface="Symbol" pitchFamily="18" charset="2"/>
              </a:rPr>
              <a:t>ab</a:t>
            </a:r>
            <a:r>
              <a:rPr lang="en-IE" dirty="0" smtClean="0"/>
              <a:t> </a:t>
            </a:r>
            <a:r>
              <a:rPr lang="en-IE" dirty="0" err="1" smtClean="0">
                <a:latin typeface="Symbol" pitchFamily="18" charset="2"/>
              </a:rPr>
              <a:t>n</a:t>
            </a:r>
            <a:r>
              <a:rPr lang="en-IE" baseline="-25000" dirty="0" err="1" smtClean="0">
                <a:latin typeface="Symbol" pitchFamily="18" charset="2"/>
              </a:rPr>
              <a:t>b</a:t>
            </a:r>
            <a:r>
              <a:rPr lang="en-IE" baseline="30000" dirty="0" err="1" smtClean="0"/>
              <a:t>C</a:t>
            </a:r>
            <a:r>
              <a:rPr lang="en-IE" dirty="0" smtClean="0"/>
              <a:t> </a:t>
            </a:r>
            <a:endParaRPr lang="en-IE" dirty="0"/>
          </a:p>
        </p:txBody>
      </p:sp>
      <p:sp>
        <p:nvSpPr>
          <p:cNvPr id="20" name="TextBox 19"/>
          <p:cNvSpPr txBox="1"/>
          <p:nvPr/>
        </p:nvSpPr>
        <p:spPr>
          <a:xfrm>
            <a:off x="2834219" y="5027063"/>
            <a:ext cx="2640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X is  a unitary matrix</a:t>
            </a:r>
            <a:endParaRPr lang="en-IE" dirty="0"/>
          </a:p>
        </p:txBody>
      </p:sp>
      <p:sp>
        <p:nvSpPr>
          <p:cNvPr id="21" name="TextBox 20"/>
          <p:cNvSpPr txBox="1"/>
          <p:nvPr/>
        </p:nvSpPr>
        <p:spPr>
          <a:xfrm>
            <a:off x="543968" y="5695265"/>
            <a:ext cx="1481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Invariance</a:t>
            </a:r>
            <a:endParaRPr lang="en-IE" dirty="0"/>
          </a:p>
        </p:txBody>
      </p:sp>
      <p:sp>
        <p:nvSpPr>
          <p:cNvPr id="22" name="TextBox 21"/>
          <p:cNvSpPr txBox="1"/>
          <p:nvPr/>
        </p:nvSpPr>
        <p:spPr>
          <a:xfrm>
            <a:off x="2092666" y="5695265"/>
            <a:ext cx="175543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sym typeface="Wingdings" pitchFamily="2" charset="2"/>
              </a:rPr>
              <a:t>X</a:t>
            </a:r>
            <a:r>
              <a:rPr lang="en-IE" baseline="30000" dirty="0" smtClean="0">
                <a:sym typeface="Wingdings" pitchFamily="2" charset="2"/>
              </a:rPr>
              <a:t>T</a:t>
            </a:r>
            <a:r>
              <a:rPr lang="en-IE" dirty="0" smtClean="0"/>
              <a:t> </a:t>
            </a:r>
            <a:r>
              <a:rPr lang="en-IE" dirty="0" err="1" smtClean="0"/>
              <a:t>m</a:t>
            </a:r>
            <a:r>
              <a:rPr lang="en-IE" baseline="-25000" dirty="0" err="1" smtClean="0">
                <a:latin typeface="Symbol" pitchFamily="18" charset="2"/>
              </a:rPr>
              <a:t>n</a:t>
            </a:r>
            <a:r>
              <a:rPr lang="en-IE" dirty="0" smtClean="0"/>
              <a:t> </a:t>
            </a:r>
            <a:r>
              <a:rPr lang="en-IE" dirty="0" smtClean="0">
                <a:sym typeface="Wingdings" pitchFamily="2" charset="2"/>
              </a:rPr>
              <a:t>X =</a:t>
            </a:r>
            <a:r>
              <a:rPr lang="en-IE" dirty="0" smtClean="0"/>
              <a:t> </a:t>
            </a:r>
            <a:r>
              <a:rPr lang="en-IE" dirty="0" err="1" smtClean="0"/>
              <a:t>m</a:t>
            </a:r>
            <a:r>
              <a:rPr lang="en-IE" baseline="-25000" dirty="0" err="1" smtClean="0">
                <a:latin typeface="Symbol" pitchFamily="18" charset="2"/>
              </a:rPr>
              <a:t>n</a:t>
            </a:r>
            <a:r>
              <a:rPr lang="en-IE" dirty="0" smtClean="0"/>
              <a:t>* 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-9364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dirty="0" err="1" smtClean="0">
                <a:latin typeface="MathJax_Main"/>
              </a:rPr>
              <a:t>S</a:t>
            </a:r>
            <a:r>
              <a:rPr lang="en-US" baseline="-25000" dirty="0" err="1" smtClean="0">
                <a:latin typeface="MathJax_Main"/>
              </a:rPr>
              <a:t>n</a:t>
            </a:r>
            <a:r>
              <a:rPr lang="en-US" dirty="0" smtClean="0">
                <a:latin typeface="MathJax_Main"/>
              </a:rPr>
              <a:t> D</a:t>
            </a:r>
            <a:endParaRPr lang="en-US" dirty="0">
              <a:latin typeface="MathJax_Main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915811" y="1480513"/>
            <a:ext cx="4394375" cy="25166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2293" name="WordArt 5"/>
          <p:cNvSpPr>
            <a:spLocks noChangeArrowheads="1" noChangeShapeType="1" noTextEdit="1"/>
          </p:cNvSpPr>
          <p:nvPr/>
        </p:nvSpPr>
        <p:spPr bwMode="auto">
          <a:xfrm>
            <a:off x="1053621" y="186067"/>
            <a:ext cx="7085492" cy="103409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Flavor and CP symmetry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142265" y="1629820"/>
            <a:ext cx="1728512" cy="58477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dirty="0" err="1" smtClean="0"/>
              <a:t>G</a:t>
            </a:r>
            <a:r>
              <a:rPr lang="en-US" sz="3200" baseline="-25000" dirty="0" err="1" smtClean="0"/>
              <a:t>f</a:t>
            </a:r>
            <a:r>
              <a:rPr lang="en-US" sz="3200" dirty="0" err="1" smtClean="0"/>
              <a:t>x</a:t>
            </a:r>
            <a:r>
              <a:rPr lang="en-US" sz="3200" dirty="0" smtClean="0"/>
              <a:t> H</a:t>
            </a:r>
            <a:r>
              <a:rPr lang="en-US" sz="3200" baseline="-25000" dirty="0" smtClean="0"/>
              <a:t>CP  </a:t>
            </a:r>
            <a:endParaRPr lang="en-US" sz="3200" dirty="0"/>
          </a:p>
        </p:txBody>
      </p:sp>
      <p:sp>
        <p:nvSpPr>
          <p:cNvPr id="12297" name="Text Box 10"/>
          <p:cNvSpPr txBox="1">
            <a:spLocks noChangeArrowheads="1"/>
          </p:cNvSpPr>
          <p:nvPr/>
        </p:nvSpPr>
        <p:spPr bwMode="auto">
          <a:xfrm>
            <a:off x="4520847" y="2789044"/>
            <a:ext cx="1561305" cy="523220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err="1" smtClean="0"/>
              <a:t>G</a:t>
            </a:r>
            <a:r>
              <a:rPr lang="en-US" sz="2800" baseline="-25000" dirty="0" err="1" smtClean="0">
                <a:latin typeface="Symbol" pitchFamily="18" charset="2"/>
              </a:rPr>
              <a:t>n</a:t>
            </a:r>
            <a:r>
              <a:rPr lang="en-US" sz="2800" dirty="0" err="1" smtClean="0"/>
              <a:t>x</a:t>
            </a:r>
            <a:r>
              <a:rPr lang="en-US" sz="2800" dirty="0" smtClean="0"/>
              <a:t> </a:t>
            </a:r>
            <a:r>
              <a:rPr lang="en-US" sz="2800" dirty="0" err="1" smtClean="0"/>
              <a:t>H</a:t>
            </a:r>
            <a:r>
              <a:rPr lang="en-US" sz="2800" baseline="30000" dirty="0" err="1" smtClean="0">
                <a:latin typeface="Symbol" pitchFamily="18" charset="2"/>
              </a:rPr>
              <a:t>n</a:t>
            </a:r>
            <a:r>
              <a:rPr lang="en-US" sz="2800" baseline="-25000" dirty="0" err="1" smtClean="0"/>
              <a:t>CP</a:t>
            </a:r>
            <a:r>
              <a:rPr lang="en-US" sz="2800" baseline="-25000" dirty="0" smtClean="0">
                <a:latin typeface="Symbol" pitchFamily="18" charset="2"/>
              </a:rPr>
              <a:t>    </a:t>
            </a:r>
            <a:endParaRPr lang="en-US" sz="2800" dirty="0"/>
          </a:p>
        </p:txBody>
      </p:sp>
      <p:sp>
        <p:nvSpPr>
          <p:cNvPr id="12298" name="AutoShape 11"/>
          <p:cNvSpPr>
            <a:spLocks noChangeArrowheads="1"/>
          </p:cNvSpPr>
          <p:nvPr/>
        </p:nvSpPr>
        <p:spPr bwMode="auto">
          <a:xfrm rot="2509336">
            <a:off x="3181025" y="2328048"/>
            <a:ext cx="369888" cy="3667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299" name="AutoShape 12"/>
          <p:cNvSpPr>
            <a:spLocks noChangeArrowheads="1"/>
          </p:cNvSpPr>
          <p:nvPr/>
        </p:nvSpPr>
        <p:spPr bwMode="auto">
          <a:xfrm rot="18957314">
            <a:off x="4233652" y="2324703"/>
            <a:ext cx="369888" cy="3667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300" name="Text Box 13"/>
          <p:cNvSpPr txBox="1">
            <a:spLocks noChangeArrowheads="1"/>
          </p:cNvSpPr>
          <p:nvPr/>
        </p:nvSpPr>
        <p:spPr bwMode="auto">
          <a:xfrm>
            <a:off x="-54386" y="2122102"/>
            <a:ext cx="253119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Residual </a:t>
            </a:r>
            <a:r>
              <a:rPr lang="en-US" dirty="0" smtClean="0"/>
              <a:t>symmetries</a:t>
            </a:r>
          </a:p>
          <a:p>
            <a:r>
              <a:rPr lang="en-US" dirty="0" smtClean="0"/>
              <a:t>of the mass matrices</a:t>
            </a:r>
            <a:endParaRPr lang="en-US" dirty="0"/>
          </a:p>
        </p:txBody>
      </p:sp>
      <p:sp>
        <p:nvSpPr>
          <p:cNvPr id="12301" name="Text Box 14"/>
          <p:cNvSpPr txBox="1">
            <a:spLocks noChangeArrowheads="1"/>
          </p:cNvSpPr>
          <p:nvPr/>
        </p:nvSpPr>
        <p:spPr bwMode="auto">
          <a:xfrm>
            <a:off x="4870777" y="3494961"/>
            <a:ext cx="7138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 </a:t>
            </a:r>
            <a:r>
              <a:rPr lang="en-US" sz="2000" dirty="0" err="1" smtClean="0"/>
              <a:t>M</a:t>
            </a:r>
            <a:r>
              <a:rPr lang="en-US" sz="2000" baseline="-25000" dirty="0" err="1" smtClean="0">
                <a:latin typeface="Symbol" pitchFamily="18" charset="2"/>
              </a:rPr>
              <a:t>n</a:t>
            </a:r>
            <a:r>
              <a:rPr lang="en-US" sz="2000" dirty="0" smtClean="0"/>
              <a:t>  </a:t>
            </a:r>
            <a:endParaRPr lang="en-US" sz="2000" dirty="0"/>
          </a:p>
        </p:txBody>
      </p:sp>
      <p:sp>
        <p:nvSpPr>
          <p:cNvPr id="12302" name="Text Box 15"/>
          <p:cNvSpPr txBox="1">
            <a:spLocks noChangeArrowheads="1"/>
          </p:cNvSpPr>
          <p:nvPr/>
        </p:nvSpPr>
        <p:spPr bwMode="auto">
          <a:xfrm>
            <a:off x="2535670" y="3597042"/>
            <a:ext cx="7741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/>
              <a:t>   M</a:t>
            </a:r>
            <a:r>
              <a:rPr lang="en-US" sz="2000" baseline="-25000" dirty="0"/>
              <a:t>l</a:t>
            </a:r>
            <a:r>
              <a:rPr lang="en-US" sz="2000" dirty="0"/>
              <a:t>  </a:t>
            </a:r>
          </a:p>
        </p:txBody>
      </p:sp>
      <p:sp>
        <p:nvSpPr>
          <p:cNvPr id="12307" name="Text Box 21"/>
          <p:cNvSpPr txBox="1">
            <a:spLocks noChangeArrowheads="1"/>
          </p:cNvSpPr>
          <p:nvPr/>
        </p:nvSpPr>
        <p:spPr bwMode="auto">
          <a:xfrm>
            <a:off x="6495344" y="1959652"/>
            <a:ext cx="469900" cy="3968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A</a:t>
            </a:r>
            <a:r>
              <a:rPr lang="en-US" sz="2000" baseline="-25000" dirty="0"/>
              <a:t>4</a:t>
            </a:r>
            <a:endParaRPr lang="en-US" sz="2000" dirty="0"/>
          </a:p>
        </p:txBody>
      </p:sp>
      <p:sp>
        <p:nvSpPr>
          <p:cNvPr id="12308" name="Text Box 22"/>
          <p:cNvSpPr txBox="1">
            <a:spLocks noChangeArrowheads="1"/>
          </p:cNvSpPr>
          <p:nvPr/>
        </p:nvSpPr>
        <p:spPr bwMode="auto">
          <a:xfrm>
            <a:off x="7617761" y="1791933"/>
            <a:ext cx="403225" cy="396875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T’</a:t>
            </a:r>
          </a:p>
        </p:txBody>
      </p:sp>
      <p:sp>
        <p:nvSpPr>
          <p:cNvPr id="12309" name="Text Box 23"/>
          <p:cNvSpPr txBox="1">
            <a:spLocks noChangeArrowheads="1"/>
          </p:cNvSpPr>
          <p:nvPr/>
        </p:nvSpPr>
        <p:spPr bwMode="auto">
          <a:xfrm>
            <a:off x="6985021" y="2066925"/>
            <a:ext cx="460375" cy="396875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S</a:t>
            </a:r>
            <a:r>
              <a:rPr lang="en-US" sz="2000" baseline="-25000" dirty="0"/>
              <a:t>4</a:t>
            </a:r>
            <a:endParaRPr lang="en-US" sz="2000" dirty="0"/>
          </a:p>
        </p:txBody>
      </p:sp>
      <p:sp>
        <p:nvSpPr>
          <p:cNvPr id="12311" name="WordArt 26"/>
          <p:cNvSpPr>
            <a:spLocks noChangeArrowheads="1" noChangeShapeType="1" noTextEdit="1"/>
          </p:cNvSpPr>
          <p:nvPr/>
        </p:nvSpPr>
        <p:spPr bwMode="auto">
          <a:xfrm>
            <a:off x="5010477" y="2158090"/>
            <a:ext cx="1162050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Flavons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 Black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91502" y="5510561"/>
            <a:ext cx="1703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err="1" smtClean="0"/>
              <a:t>G</a:t>
            </a:r>
            <a:r>
              <a:rPr lang="en-US" baseline="-25000" dirty="0" err="1" smtClean="0">
                <a:latin typeface="Symbol" pitchFamily="18" charset="2"/>
              </a:rPr>
              <a:t>n</a:t>
            </a:r>
            <a:r>
              <a:rPr lang="en-US" dirty="0" smtClean="0"/>
              <a:t>  = Z</a:t>
            </a:r>
            <a:r>
              <a:rPr lang="en-US" baseline="-25000" dirty="0" smtClean="0"/>
              <a:t>2</a:t>
            </a:r>
            <a:r>
              <a:rPr lang="en-US" dirty="0" smtClean="0"/>
              <a:t> x Z</a:t>
            </a:r>
            <a:r>
              <a:rPr lang="en-US" baseline="-25000" dirty="0" smtClean="0"/>
              <a:t>2                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2794941" y="5510561"/>
            <a:ext cx="2939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>
                <a:sym typeface="Wingdings" pitchFamily="2" charset="2"/>
              </a:rPr>
              <a:t> </a:t>
            </a:r>
            <a:r>
              <a:rPr lang="en-IE" dirty="0" smtClean="0"/>
              <a:t>no CP violation  </a:t>
            </a:r>
            <a:r>
              <a:rPr lang="en-IE" dirty="0" smtClean="0">
                <a:latin typeface="Symbol" pitchFamily="18" charset="2"/>
              </a:rPr>
              <a:t>d</a:t>
            </a:r>
            <a:r>
              <a:rPr lang="en-IE" dirty="0" smtClean="0"/>
              <a:t>  = 0    </a:t>
            </a:r>
            <a:endParaRPr lang="en-IE" dirty="0"/>
          </a:p>
        </p:txBody>
      </p:sp>
      <p:sp>
        <p:nvSpPr>
          <p:cNvPr id="38" name="TextBox 37"/>
          <p:cNvSpPr txBox="1"/>
          <p:nvPr/>
        </p:nvSpPr>
        <p:spPr>
          <a:xfrm>
            <a:off x="1158875" y="5791056"/>
            <a:ext cx="1051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err="1" smtClean="0"/>
              <a:t>G</a:t>
            </a:r>
            <a:r>
              <a:rPr lang="en-US" baseline="-25000" dirty="0" err="1" smtClean="0">
                <a:latin typeface="Symbol" pitchFamily="18" charset="2"/>
              </a:rPr>
              <a:t>n</a:t>
            </a:r>
            <a:r>
              <a:rPr lang="en-US" dirty="0" smtClean="0"/>
              <a:t> = Z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baseline="-25000" dirty="0" smtClean="0"/>
              <a:t>                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2824050" y="5810106"/>
            <a:ext cx="31675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sym typeface="Wingdings" pitchFamily="2" charset="2"/>
              </a:rPr>
              <a:t> </a:t>
            </a:r>
            <a:r>
              <a:rPr lang="en-IE" dirty="0" smtClean="0"/>
              <a:t>usually  </a:t>
            </a:r>
            <a:r>
              <a:rPr lang="en-IE" dirty="0" smtClean="0">
                <a:latin typeface="Symbol" pitchFamily="18" charset="2"/>
              </a:rPr>
              <a:t>d</a:t>
            </a:r>
            <a:r>
              <a:rPr lang="en-IE" dirty="0" smtClean="0"/>
              <a:t>  = 0, </a:t>
            </a:r>
            <a:r>
              <a:rPr lang="en-US" dirty="0" smtClean="0"/>
              <a:t>+/-</a:t>
            </a:r>
            <a:r>
              <a:rPr lang="en-US" dirty="0" smtClean="0">
                <a:latin typeface="Symbol" pitchFamily="18" charset="2"/>
              </a:rPr>
              <a:t> p</a:t>
            </a:r>
            <a:r>
              <a:rPr lang="en-US" dirty="0" smtClean="0"/>
              <a:t>/2</a:t>
            </a:r>
            <a:r>
              <a:rPr lang="en-US" dirty="0" smtClean="0">
                <a:latin typeface="Symbol" pitchFamily="18" charset="2"/>
              </a:rPr>
              <a:t> ,  p</a:t>
            </a:r>
            <a:endParaRPr lang="en-US" dirty="0" smtClean="0"/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2344192" y="2798569"/>
            <a:ext cx="1503908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err="1" smtClean="0"/>
              <a:t>G</a:t>
            </a:r>
            <a:r>
              <a:rPr lang="en-US" sz="2800" baseline="-25000" dirty="0" err="1" smtClean="0"/>
              <a:t>l</a:t>
            </a:r>
            <a:r>
              <a:rPr lang="en-US" sz="2800" dirty="0" err="1" smtClean="0"/>
              <a:t>x</a:t>
            </a:r>
            <a:r>
              <a:rPr lang="en-US" sz="2800" dirty="0" smtClean="0"/>
              <a:t> </a:t>
            </a:r>
            <a:r>
              <a:rPr lang="en-US" sz="2800" dirty="0" err="1" smtClean="0"/>
              <a:t>H</a:t>
            </a:r>
            <a:r>
              <a:rPr lang="en-US" sz="2800" baseline="30000" dirty="0" err="1" smtClean="0"/>
              <a:t>l</a:t>
            </a:r>
            <a:r>
              <a:rPr lang="en-US" sz="2800" baseline="-25000" dirty="0" err="1" smtClean="0"/>
              <a:t>CP</a:t>
            </a:r>
            <a:r>
              <a:rPr lang="en-US" sz="2800" baseline="-25000" dirty="0" smtClean="0"/>
              <a:t>  </a:t>
            </a:r>
            <a:endParaRPr lang="en-US" sz="2800" dirty="0"/>
          </a:p>
        </p:txBody>
      </p:sp>
      <p:cxnSp>
        <p:nvCxnSpPr>
          <p:cNvPr id="40" name="Straight Connector 39"/>
          <p:cNvCxnSpPr/>
          <p:nvPr/>
        </p:nvCxnSpPr>
        <p:spPr bwMode="auto">
          <a:xfrm>
            <a:off x="3848100" y="1839357"/>
            <a:ext cx="0" cy="2275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1" name="Straight Connector 40"/>
          <p:cNvCxnSpPr/>
          <p:nvPr/>
        </p:nvCxnSpPr>
        <p:spPr bwMode="auto">
          <a:xfrm>
            <a:off x="2925536" y="3016942"/>
            <a:ext cx="0" cy="12596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5163911" y="3016942"/>
            <a:ext cx="0" cy="12596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6" name="TextBox 45"/>
          <p:cNvSpPr txBox="1"/>
          <p:nvPr/>
        </p:nvSpPr>
        <p:spPr>
          <a:xfrm>
            <a:off x="52364" y="4326167"/>
            <a:ext cx="7147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Condition that elements of </a:t>
            </a:r>
            <a:r>
              <a:rPr lang="en-IE" dirty="0" err="1" smtClean="0"/>
              <a:t>G</a:t>
            </a:r>
            <a:r>
              <a:rPr lang="en-IE" baseline="-25000" dirty="0" err="1" smtClean="0"/>
              <a:t>f</a:t>
            </a:r>
            <a:r>
              <a:rPr lang="en-IE" dirty="0" smtClean="0"/>
              <a:t> </a:t>
            </a:r>
            <a:r>
              <a:rPr lang="en-US" dirty="0" smtClean="0"/>
              <a:t> and H</a:t>
            </a:r>
            <a:r>
              <a:rPr lang="en-US" baseline="-25000" dirty="0" smtClean="0"/>
              <a:t>CP</a:t>
            </a:r>
            <a:r>
              <a:rPr lang="en-IE" dirty="0" smtClean="0"/>
              <a:t> form the group (consistency condition) </a:t>
            </a:r>
            <a:endParaRPr lang="en-IE" dirty="0"/>
          </a:p>
        </p:txBody>
      </p:sp>
      <p:sp>
        <p:nvSpPr>
          <p:cNvPr id="49" name="TextBox 48"/>
          <p:cNvSpPr txBox="1"/>
          <p:nvPr/>
        </p:nvSpPr>
        <p:spPr>
          <a:xfrm>
            <a:off x="220886" y="4972498"/>
            <a:ext cx="23147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sym typeface="Wingdings" pitchFamily="2" charset="2"/>
              </a:rPr>
              <a:t>X</a:t>
            </a:r>
            <a:r>
              <a:rPr lang="en-IE" dirty="0" smtClean="0"/>
              <a:t>  </a:t>
            </a:r>
            <a:r>
              <a:rPr lang="en-IE" dirty="0" smtClean="0">
                <a:latin typeface="Symbol" pitchFamily="18" charset="2"/>
              </a:rPr>
              <a:t>r</a:t>
            </a:r>
            <a:r>
              <a:rPr lang="en-IE" dirty="0" smtClean="0"/>
              <a:t>(g) </a:t>
            </a:r>
            <a:r>
              <a:rPr lang="en-IE" dirty="0" smtClean="0">
                <a:sym typeface="Wingdings" pitchFamily="2" charset="2"/>
              </a:rPr>
              <a:t> X</a:t>
            </a:r>
            <a:r>
              <a:rPr lang="en-IE" baseline="30000" dirty="0" smtClean="0">
                <a:sym typeface="Wingdings" pitchFamily="2" charset="2"/>
              </a:rPr>
              <a:t>-1</a:t>
            </a:r>
            <a:r>
              <a:rPr lang="en-IE" dirty="0" smtClean="0">
                <a:sym typeface="Wingdings" pitchFamily="2" charset="2"/>
              </a:rPr>
              <a:t> =</a:t>
            </a:r>
            <a:r>
              <a:rPr lang="en-IE" dirty="0" smtClean="0">
                <a:latin typeface="Symbol" pitchFamily="18" charset="2"/>
              </a:rPr>
              <a:t> r</a:t>
            </a:r>
            <a:r>
              <a:rPr lang="en-IE" dirty="0" smtClean="0"/>
              <a:t>(g’)</a:t>
            </a:r>
            <a:r>
              <a:rPr lang="en-IE" dirty="0" smtClean="0">
                <a:sym typeface="Wingdings" pitchFamily="2" charset="2"/>
              </a:rPr>
              <a:t> </a:t>
            </a:r>
            <a:endParaRPr lang="en-IE" dirty="0"/>
          </a:p>
        </p:txBody>
      </p:sp>
      <p:sp>
        <p:nvSpPr>
          <p:cNvPr id="50" name="TextBox 49"/>
          <p:cNvSpPr txBox="1"/>
          <p:nvPr/>
        </p:nvSpPr>
        <p:spPr>
          <a:xfrm>
            <a:off x="2794941" y="4757055"/>
            <a:ext cx="32872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M. </a:t>
            </a:r>
            <a:r>
              <a:rPr lang="en-IE" sz="1600" i="1" dirty="0" err="1" smtClean="0">
                <a:solidFill>
                  <a:srgbClr val="FF0000"/>
                </a:solidFill>
              </a:rPr>
              <a:t>Holthausen</a:t>
            </a:r>
            <a:r>
              <a:rPr lang="en-IE" sz="1600" i="1" dirty="0" smtClean="0">
                <a:solidFill>
                  <a:srgbClr val="FF0000"/>
                </a:solidFill>
              </a:rPr>
              <a:t>, M. Lindner,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M. Schmidt, JHEP1304 (2012)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172527" y="5621779"/>
            <a:ext cx="21536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C. </a:t>
            </a:r>
            <a:r>
              <a:rPr lang="en-IE" sz="1600" i="1" dirty="0" err="1" smtClean="0">
                <a:solidFill>
                  <a:srgbClr val="FF0000"/>
                </a:solidFill>
              </a:rPr>
              <a:t>Hagedorn</a:t>
            </a:r>
            <a:r>
              <a:rPr lang="en-IE" sz="1600" i="1" dirty="0" smtClean="0">
                <a:solidFill>
                  <a:srgbClr val="FF0000"/>
                </a:solidFill>
              </a:rPr>
              <a:t>, et al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29802" y="3174222"/>
            <a:ext cx="29380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R. </a:t>
            </a:r>
            <a:r>
              <a:rPr lang="en-IE" sz="1600" i="1" dirty="0" err="1" smtClean="0">
                <a:solidFill>
                  <a:srgbClr val="FF0000"/>
                </a:solidFill>
              </a:rPr>
              <a:t>Mohapatra</a:t>
            </a:r>
            <a:r>
              <a:rPr lang="en-IE" sz="1600" i="1" dirty="0" smtClean="0">
                <a:solidFill>
                  <a:srgbClr val="FF0000"/>
                </a:solidFill>
              </a:rPr>
              <a:t>, C </a:t>
            </a:r>
            <a:r>
              <a:rPr lang="en-IE" sz="1600" i="1" dirty="0" err="1" smtClean="0">
                <a:solidFill>
                  <a:srgbClr val="FF0000"/>
                </a:solidFill>
              </a:rPr>
              <a:t>C</a:t>
            </a:r>
            <a:r>
              <a:rPr lang="en-IE" sz="1600" i="1" dirty="0" smtClean="0">
                <a:solidFill>
                  <a:srgbClr val="FF0000"/>
                </a:solidFill>
              </a:rPr>
              <a:t> Nishi,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F. </a:t>
            </a:r>
            <a:r>
              <a:rPr lang="en-IE" sz="1600" i="1" dirty="0" err="1" smtClean="0">
                <a:solidFill>
                  <a:srgbClr val="FF0000"/>
                </a:solidFill>
              </a:rPr>
              <a:t>Feruglio</a:t>
            </a:r>
            <a:r>
              <a:rPr lang="en-IE" sz="1600" i="1" dirty="0" smtClean="0">
                <a:solidFill>
                  <a:srgbClr val="FF0000"/>
                </a:solidFill>
              </a:rPr>
              <a:t>, C. </a:t>
            </a:r>
            <a:r>
              <a:rPr lang="en-IE" sz="1600" i="1" dirty="0" err="1" smtClean="0">
                <a:solidFill>
                  <a:srgbClr val="FF0000"/>
                </a:solidFill>
              </a:rPr>
              <a:t>Hagedorn</a:t>
            </a:r>
            <a:r>
              <a:rPr lang="en-IE" sz="1600" i="1" dirty="0" smtClean="0">
                <a:solidFill>
                  <a:srgbClr val="FF0000"/>
                </a:solidFill>
              </a:rPr>
              <a:t>,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R. Ziegler, E Ma,  G-J. Ding,  S.F. King, C. </a:t>
            </a:r>
            <a:r>
              <a:rPr lang="en-IE" sz="1600" i="1" dirty="0" err="1" smtClean="0">
                <a:solidFill>
                  <a:srgbClr val="FF0000"/>
                </a:solidFill>
              </a:rPr>
              <a:t>Luhn</a:t>
            </a:r>
            <a:r>
              <a:rPr lang="en-IE" sz="1600" i="1" dirty="0" smtClean="0">
                <a:solidFill>
                  <a:srgbClr val="FF0000"/>
                </a:solidFill>
              </a:rPr>
              <a:t>, 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A. J. Stuart,  Y-L. Zhou,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…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819374" y="2188808"/>
            <a:ext cx="835335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latin typeface="Symbol" pitchFamily="18" charset="2"/>
              </a:rPr>
              <a:t>D</a:t>
            </a:r>
            <a:r>
              <a:rPr lang="en-IE" dirty="0" smtClean="0"/>
              <a:t>(96)</a:t>
            </a:r>
            <a:endParaRPr lang="en-IE" dirty="0"/>
          </a:p>
        </p:txBody>
      </p:sp>
      <p:sp>
        <p:nvSpPr>
          <p:cNvPr id="34" name="TextBox 33"/>
          <p:cNvSpPr txBox="1"/>
          <p:nvPr/>
        </p:nvSpPr>
        <p:spPr>
          <a:xfrm>
            <a:off x="6675133" y="2604378"/>
            <a:ext cx="770263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latin typeface="Symbol" pitchFamily="18" charset="2"/>
              </a:rPr>
              <a:t>D</a:t>
            </a:r>
            <a:r>
              <a:rPr lang="en-IE" dirty="0" smtClean="0"/>
              <a:t>(48)</a:t>
            </a:r>
            <a:endParaRPr lang="en-IE" dirty="0"/>
          </a:p>
        </p:txBody>
      </p:sp>
      <p:sp>
        <p:nvSpPr>
          <p:cNvPr id="42" name="TextBox 41"/>
          <p:cNvSpPr txBox="1"/>
          <p:nvPr/>
        </p:nvSpPr>
        <p:spPr>
          <a:xfrm>
            <a:off x="7676825" y="2768433"/>
            <a:ext cx="776271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>
                <a:latin typeface="Symbol" pitchFamily="18" charset="2"/>
              </a:rPr>
              <a:t>D</a:t>
            </a:r>
            <a:r>
              <a:rPr lang="en-IE" dirty="0" smtClean="0"/>
              <a:t>(27)</a:t>
            </a:r>
            <a:endParaRPr lang="en-IE" dirty="0"/>
          </a:p>
        </p:txBody>
      </p:sp>
      <p:sp>
        <p:nvSpPr>
          <p:cNvPr id="44" name="TextBox 43"/>
          <p:cNvSpPr txBox="1"/>
          <p:nvPr/>
        </p:nvSpPr>
        <p:spPr>
          <a:xfrm>
            <a:off x="1206500" y="6292334"/>
            <a:ext cx="620952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 </a:t>
            </a:r>
            <a:r>
              <a:rPr lang="en-IE" dirty="0" smtClean="0">
                <a:latin typeface="Symbol" pitchFamily="18" charset="2"/>
              </a:rPr>
              <a:t>d</a:t>
            </a:r>
            <a:r>
              <a:rPr lang="en-IE" dirty="0" smtClean="0"/>
              <a:t> </a:t>
            </a:r>
            <a:r>
              <a:rPr lang="en-IE" dirty="0" smtClean="0"/>
              <a:t> </a:t>
            </a:r>
            <a:r>
              <a:rPr lang="en-US" dirty="0" smtClean="0"/>
              <a:t>may depend on free parameter and take any value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02232" y="6287184"/>
            <a:ext cx="1603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Y. </a:t>
            </a:r>
            <a:r>
              <a:rPr lang="en-IE" sz="1600" i="1" dirty="0" err="1" smtClean="0">
                <a:solidFill>
                  <a:srgbClr val="FF0000"/>
                </a:solidFill>
              </a:rPr>
              <a:t>Farzan</a:t>
            </a:r>
            <a:r>
              <a:rPr lang="en-IE" sz="1600" i="1" dirty="0" smtClean="0">
                <a:solidFill>
                  <a:srgbClr val="FF0000"/>
                </a:solidFill>
              </a:rPr>
              <a:t>, A.S.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51065" y="4483420"/>
            <a:ext cx="2222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Talk by T. </a:t>
            </a:r>
            <a:r>
              <a:rPr lang="en-IE" sz="1600" i="1" dirty="0" err="1" smtClean="0">
                <a:solidFill>
                  <a:srgbClr val="FF0000"/>
                </a:solidFill>
              </a:rPr>
              <a:t>Neder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-10886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8080" y="2180434"/>
            <a:ext cx="7304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 lepton sector where situation is more complicated </a:t>
            </a:r>
          </a:p>
          <a:p>
            <a:r>
              <a:rPr lang="en-US" dirty="0" smtClean="0"/>
              <a:t>due to additional elements producing smallness of neutrino mass. </a:t>
            </a:r>
            <a:r>
              <a:rPr lang="en-US" baseline="-25000" dirty="0" smtClean="0"/>
              <a:t>       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73062" y="1872343"/>
            <a:ext cx="8302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There is no convincing explanation of the value of CP phase in quark sector.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89857" y="3995448"/>
            <a:ext cx="3940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we will learn measuring  </a:t>
            </a:r>
            <a:r>
              <a:rPr lang="en-US" dirty="0" err="1" smtClean="0">
                <a:latin typeface="Symbol" pitchFamily="18" charset="2"/>
              </a:rPr>
              <a:t>d</a:t>
            </a:r>
            <a:r>
              <a:rPr lang="en-US" baseline="-25000" dirty="0" err="1" smtClean="0"/>
              <a:t>CP</a:t>
            </a:r>
            <a:r>
              <a:rPr lang="en-US" baseline="-25000" dirty="0" smtClean="0"/>
              <a:t> </a:t>
            </a:r>
            <a:r>
              <a:rPr lang="en-US" dirty="0" smtClean="0"/>
              <a:t>?</a:t>
            </a:r>
            <a:r>
              <a:rPr lang="en-US" baseline="-25000" dirty="0" smtClean="0"/>
              <a:t>       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89857" y="3363065"/>
            <a:ext cx="7982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Keeping unification line, should  CPV in quark and lepton sectors related?</a:t>
            </a:r>
            <a:endParaRPr lang="en-IE" dirty="0"/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1072557" y="687531"/>
            <a:ext cx="6449321" cy="102672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Can we really predict  the phase?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9" name="TextBox 8"/>
          <p:cNvSpPr txBox="1"/>
          <p:nvPr/>
        </p:nvSpPr>
        <p:spPr>
          <a:xfrm rot="20889986">
            <a:off x="6697287" y="5768648"/>
            <a:ext cx="215021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at least we can compare </a:t>
            </a:r>
            <a:r>
              <a:rPr lang="en-US" dirty="0" smtClean="0">
                <a:latin typeface="Symbol" pitchFamily="18" charset="2"/>
              </a:rPr>
              <a:t>d</a:t>
            </a:r>
            <a:r>
              <a:rPr lang="en-US" baseline="-25000" dirty="0" smtClean="0"/>
              <a:t>l</a:t>
            </a:r>
            <a:r>
              <a:rPr lang="en-IE" dirty="0" smtClean="0"/>
              <a:t> with </a:t>
            </a:r>
            <a:r>
              <a:rPr lang="en-US" dirty="0" err="1" smtClean="0">
                <a:latin typeface="Symbol" pitchFamily="18" charset="2"/>
              </a:rPr>
              <a:t>d</a:t>
            </a:r>
            <a:r>
              <a:rPr lang="en-US" baseline="-25000" dirty="0" err="1" smtClean="0"/>
              <a:t>q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2202810" y="266699"/>
            <a:ext cx="5264789" cy="88702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Comparing the phases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1500" y="1255321"/>
            <a:ext cx="7707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Following the unification line, similarity of the Dirac mass matrices:</a:t>
            </a:r>
            <a:endParaRPr lang="en-US" dirty="0"/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7557795" y="1224543"/>
            <a:ext cx="1447800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/>
              <a:t>m</a:t>
            </a:r>
            <a:r>
              <a:rPr lang="en-US" sz="2000" baseline="-25000" dirty="0" err="1" smtClean="0"/>
              <a:t>D</a:t>
            </a:r>
            <a:r>
              <a:rPr lang="en-US" sz="2000" baseline="30000" dirty="0" err="1" smtClean="0">
                <a:latin typeface="Symbol" pitchFamily="18" charset="2"/>
              </a:rPr>
              <a:t>n</a:t>
            </a:r>
            <a:r>
              <a:rPr lang="en-US" sz="2000" dirty="0" smtClean="0"/>
              <a:t>  ~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D</a:t>
            </a:r>
            <a:r>
              <a:rPr lang="en-US" sz="2000" baseline="30000" dirty="0" err="1" smtClean="0"/>
              <a:t>q</a:t>
            </a:r>
            <a:r>
              <a:rPr lang="en-US" sz="2000" baseline="-25000" dirty="0" smtClean="0"/>
              <a:t> </a:t>
            </a:r>
            <a:endParaRPr lang="en-US" sz="2000" baseline="-25000" dirty="0"/>
          </a:p>
        </p:txBody>
      </p:sp>
      <p:sp>
        <p:nvSpPr>
          <p:cNvPr id="28" name="TextBox 27"/>
          <p:cNvSpPr txBox="1"/>
          <p:nvPr/>
        </p:nvSpPr>
        <p:spPr>
          <a:xfrm>
            <a:off x="6643395" y="1915180"/>
            <a:ext cx="1828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solidFill>
                  <a:srgbClr val="FF0000"/>
                </a:solidFill>
              </a:rPr>
              <a:t>B. </a:t>
            </a:r>
            <a:r>
              <a:rPr lang="en-US" sz="1600" i="1" dirty="0" err="1" smtClean="0">
                <a:solidFill>
                  <a:srgbClr val="FF0000"/>
                </a:solidFill>
              </a:rPr>
              <a:t>Dasgupta</a:t>
            </a:r>
            <a:r>
              <a:rPr lang="en-US" sz="1600" i="1" dirty="0" smtClean="0">
                <a:solidFill>
                  <a:srgbClr val="FF0000"/>
                </a:solidFill>
              </a:rPr>
              <a:t>, A.S.</a:t>
            </a:r>
            <a:endParaRPr lang="en-US" sz="1600" i="1" dirty="0">
              <a:solidFill>
                <a:srgbClr val="FF0000"/>
              </a:solidFill>
            </a:endParaRPr>
          </a:p>
        </p:txBody>
      </p:sp>
      <p:sp>
        <p:nvSpPr>
          <p:cNvPr id="31" name="Text Box 6"/>
          <p:cNvSpPr txBox="1">
            <a:spLocks noChangeArrowheads="1"/>
          </p:cNvSpPr>
          <p:nvPr/>
        </p:nvSpPr>
        <p:spPr bwMode="auto">
          <a:xfrm>
            <a:off x="2780847" y="1675342"/>
            <a:ext cx="3119603" cy="52322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smtClean="0"/>
              <a:t>U</a:t>
            </a:r>
            <a:r>
              <a:rPr lang="en-US" sz="2800" baseline="-25000" dirty="0" smtClean="0"/>
              <a:t>PMNS</a:t>
            </a:r>
            <a:r>
              <a:rPr lang="en-US" sz="2800" baseline="30000" dirty="0" smtClean="0"/>
              <a:t> </a:t>
            </a:r>
            <a:r>
              <a:rPr lang="en-US" sz="2800" dirty="0" smtClean="0"/>
              <a:t>~ V</a:t>
            </a:r>
            <a:r>
              <a:rPr lang="en-US" sz="2800" baseline="-25000" dirty="0" smtClean="0"/>
              <a:t>CKM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U</a:t>
            </a:r>
            <a:r>
              <a:rPr lang="en-US" sz="2800" baseline="-25000" dirty="0" smtClean="0"/>
              <a:t>X</a:t>
            </a:r>
            <a:r>
              <a:rPr lang="en-US" sz="2800" dirty="0" smtClean="0"/>
              <a:t>  </a:t>
            </a:r>
            <a:endParaRPr lang="en-US" sz="2800" dirty="0"/>
          </a:p>
        </p:txBody>
      </p:sp>
      <p:sp>
        <p:nvSpPr>
          <p:cNvPr id="32" name="Right Arrow 31"/>
          <p:cNvSpPr/>
          <p:nvPr/>
        </p:nvSpPr>
        <p:spPr bwMode="auto">
          <a:xfrm rot="19384494">
            <a:off x="3749450" y="2137359"/>
            <a:ext cx="553089" cy="413657"/>
          </a:xfrm>
          <a:prstGeom prst="rightArrow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 rot="742444">
            <a:off x="1903660" y="2316827"/>
            <a:ext cx="235913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If the only source</a:t>
            </a:r>
          </a:p>
          <a:p>
            <a:r>
              <a:rPr lang="en-US" dirty="0" smtClean="0"/>
              <a:t>of CP violation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5356164" y="2253734"/>
            <a:ext cx="1088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No CPV</a:t>
            </a:r>
            <a:endParaRPr lang="en-IE" dirty="0"/>
          </a:p>
        </p:txBody>
      </p:sp>
      <p:sp>
        <p:nvSpPr>
          <p:cNvPr id="35" name="Right Arrow 34"/>
          <p:cNvSpPr/>
          <p:nvPr/>
        </p:nvSpPr>
        <p:spPr bwMode="auto">
          <a:xfrm>
            <a:off x="774380" y="3193700"/>
            <a:ext cx="553089" cy="413657"/>
          </a:xfrm>
          <a:prstGeom prst="right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54736" y="3171928"/>
            <a:ext cx="530123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sin</a:t>
            </a:r>
            <a:r>
              <a:rPr lang="en-US" sz="2400" dirty="0" smtClean="0">
                <a:latin typeface="Symbol" pitchFamily="18" charset="2"/>
              </a:rPr>
              <a:t>q</a:t>
            </a:r>
            <a:r>
              <a:rPr lang="en-US" sz="2400" baseline="-25000" dirty="0" smtClean="0"/>
              <a:t>13</a:t>
            </a:r>
            <a:r>
              <a:rPr lang="en-US" sz="2400" dirty="0" smtClean="0"/>
              <a:t> sin </a:t>
            </a:r>
            <a:r>
              <a:rPr lang="en-US" sz="2400" dirty="0" err="1" smtClean="0">
                <a:latin typeface="Symbol" pitchFamily="18" charset="2"/>
              </a:rPr>
              <a:t>d</a:t>
            </a:r>
            <a:r>
              <a:rPr lang="en-US" sz="2400" baseline="-25000" dirty="0" err="1" smtClean="0"/>
              <a:t>CP</a:t>
            </a:r>
            <a:r>
              <a:rPr lang="en-US" sz="2400" dirty="0" smtClean="0"/>
              <a:t> = (-</a:t>
            </a:r>
            <a:r>
              <a:rPr lang="en-US" sz="2400" dirty="0" err="1" smtClean="0"/>
              <a:t>cos</a:t>
            </a:r>
            <a:r>
              <a:rPr lang="en-US" sz="2400" dirty="0" smtClean="0"/>
              <a:t> </a:t>
            </a:r>
            <a:r>
              <a:rPr lang="en-US" sz="2400" dirty="0" smtClean="0">
                <a:latin typeface="Symbol" pitchFamily="18" charset="2"/>
              </a:rPr>
              <a:t>q</a:t>
            </a:r>
            <a:r>
              <a:rPr lang="en-US" sz="2400" baseline="-25000" dirty="0" smtClean="0"/>
              <a:t>23</a:t>
            </a:r>
            <a:r>
              <a:rPr lang="en-US" sz="2400" dirty="0" smtClean="0"/>
              <a:t>) sin</a:t>
            </a:r>
            <a:r>
              <a:rPr lang="en-US" sz="2400" dirty="0" smtClean="0">
                <a:latin typeface="Symbol" pitchFamily="18" charset="2"/>
              </a:rPr>
              <a:t>q</a:t>
            </a:r>
            <a:r>
              <a:rPr lang="en-US" sz="2400" baseline="-25000" dirty="0" smtClean="0"/>
              <a:t>13</a:t>
            </a:r>
            <a:r>
              <a:rPr lang="en-US" sz="2400" baseline="30000" dirty="0" smtClean="0"/>
              <a:t>q</a:t>
            </a:r>
            <a:r>
              <a:rPr lang="en-US" sz="2400" dirty="0" smtClean="0"/>
              <a:t> </a:t>
            </a:r>
            <a:r>
              <a:rPr lang="en-US" sz="2400" dirty="0" err="1" smtClean="0"/>
              <a:t>sin</a:t>
            </a:r>
            <a:r>
              <a:rPr lang="en-US" sz="2400" dirty="0" err="1" smtClean="0">
                <a:latin typeface="Symbol" pitchFamily="18" charset="2"/>
              </a:rPr>
              <a:t>d</a:t>
            </a:r>
            <a:r>
              <a:rPr lang="en-US" sz="2400" baseline="-25000" dirty="0" err="1" smtClean="0"/>
              <a:t>q</a:t>
            </a:r>
            <a:endParaRPr lang="en-US" sz="2400" dirty="0" smtClean="0"/>
          </a:p>
        </p:txBody>
      </p:sp>
      <p:sp>
        <p:nvSpPr>
          <p:cNvPr id="37" name="TextBox 36"/>
          <p:cNvSpPr txBox="1"/>
          <p:nvPr/>
        </p:nvSpPr>
        <p:spPr>
          <a:xfrm>
            <a:off x="1378957" y="4171890"/>
            <a:ext cx="251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sin </a:t>
            </a:r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~ </a:t>
            </a:r>
            <a:r>
              <a:rPr lang="en-US" sz="2000" dirty="0" smtClean="0">
                <a:latin typeface="Symbol" pitchFamily="18" charset="2"/>
              </a:rPr>
              <a:t>l</a:t>
            </a:r>
            <a:r>
              <a:rPr lang="en-US" sz="2000" baseline="30000" dirty="0" smtClean="0"/>
              <a:t>3</a:t>
            </a:r>
            <a:r>
              <a:rPr lang="en-US" sz="2000" dirty="0" smtClean="0"/>
              <a:t>/s</a:t>
            </a:r>
            <a:r>
              <a:rPr lang="en-US" sz="2000" baseline="-25000" dirty="0" smtClean="0"/>
              <a:t>13  </a:t>
            </a:r>
            <a:r>
              <a:rPr lang="en-US" sz="2000" dirty="0" smtClean="0"/>
              <a:t>~</a:t>
            </a:r>
            <a:r>
              <a:rPr lang="en-US" sz="2000" dirty="0" smtClean="0">
                <a:latin typeface="Symbol" pitchFamily="18" charset="2"/>
              </a:rPr>
              <a:t> l</a:t>
            </a:r>
            <a:r>
              <a:rPr lang="en-US" sz="2000" baseline="30000" dirty="0" smtClean="0"/>
              <a:t>2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3929018" y="4171890"/>
            <a:ext cx="1233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~ 0.046       </a:t>
            </a:r>
            <a:endParaRPr lang="en-US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6626174" y="3641084"/>
            <a:ext cx="2397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Symbol" pitchFamily="18" charset="2"/>
              </a:rPr>
              <a:t>d</a:t>
            </a:r>
            <a:r>
              <a:rPr lang="en-US" baseline="-25000" dirty="0" err="1" smtClean="0"/>
              <a:t>q</a:t>
            </a:r>
            <a:r>
              <a:rPr lang="en-US" dirty="0" smtClean="0"/>
              <a:t> = 1.2 +/- 0.08 </a:t>
            </a:r>
            <a:r>
              <a:rPr lang="en-US" dirty="0" err="1" smtClean="0"/>
              <a:t>rad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1506918" y="4652970"/>
            <a:ext cx="2465446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~ -</a:t>
            </a:r>
            <a:r>
              <a:rPr lang="en-US" sz="2000" dirty="0" smtClean="0">
                <a:latin typeface="Symbol" pitchFamily="18" charset="2"/>
              </a:rPr>
              <a:t>  d</a:t>
            </a:r>
            <a:r>
              <a:rPr lang="en-US" sz="2000" dirty="0" smtClean="0"/>
              <a:t>  or  </a:t>
            </a:r>
            <a:r>
              <a:rPr lang="en-US" sz="2000" dirty="0" smtClean="0">
                <a:latin typeface="Symbol" pitchFamily="18" charset="2"/>
              </a:rPr>
              <a:t>p</a:t>
            </a:r>
            <a:r>
              <a:rPr lang="en-US" sz="2000" dirty="0" smtClean="0"/>
              <a:t> +</a:t>
            </a:r>
            <a:r>
              <a:rPr lang="en-US" sz="2000" dirty="0" smtClean="0">
                <a:latin typeface="Symbol" pitchFamily="18" charset="2"/>
              </a:rPr>
              <a:t> d    </a:t>
            </a:r>
            <a:endParaRPr lang="en-US" sz="2000" dirty="0" smtClean="0"/>
          </a:p>
        </p:txBody>
      </p:sp>
      <p:sp>
        <p:nvSpPr>
          <p:cNvPr id="42" name="TextBox 41"/>
          <p:cNvSpPr txBox="1"/>
          <p:nvPr/>
        </p:nvSpPr>
        <p:spPr>
          <a:xfrm>
            <a:off x="4082128" y="4652970"/>
            <a:ext cx="373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where </a:t>
            </a:r>
            <a:r>
              <a:rPr lang="en-US" sz="2000" dirty="0" smtClean="0">
                <a:latin typeface="Symbol" pitchFamily="18" charset="2"/>
              </a:rPr>
              <a:t>d</a:t>
            </a:r>
            <a:r>
              <a:rPr lang="en-US" sz="2000" dirty="0" smtClean="0"/>
              <a:t> = (s</a:t>
            </a:r>
            <a:r>
              <a:rPr lang="en-US" sz="2000" baseline="-25000" dirty="0" smtClean="0"/>
              <a:t>13</a:t>
            </a:r>
            <a:r>
              <a:rPr lang="en-US" sz="2000" baseline="30000" dirty="0" smtClean="0"/>
              <a:t>q  </a:t>
            </a:r>
            <a:r>
              <a:rPr lang="en-US" sz="2000" dirty="0" smtClean="0"/>
              <a:t>/s</a:t>
            </a:r>
            <a:r>
              <a:rPr lang="en-US" sz="2000" baseline="-25000" dirty="0" smtClean="0"/>
              <a:t>13</a:t>
            </a:r>
            <a:r>
              <a:rPr lang="en-US" sz="2000" dirty="0" smtClean="0"/>
              <a:t>) c</a:t>
            </a:r>
            <a:r>
              <a:rPr lang="en-US" sz="2000" baseline="-25000" dirty="0" smtClean="0"/>
              <a:t>23</a:t>
            </a:r>
            <a:r>
              <a:rPr lang="en-US" sz="2000" baseline="30000" dirty="0" smtClean="0"/>
              <a:t> </a:t>
            </a:r>
            <a:r>
              <a:rPr lang="en-US" sz="2000" dirty="0" smtClean="0"/>
              <a:t>sin </a:t>
            </a:r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q</a:t>
            </a:r>
            <a:r>
              <a:rPr lang="en-US" sz="2000" dirty="0" smtClean="0"/>
              <a:t>  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9874" y="6080036"/>
            <a:ext cx="8994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New sources may have specific symmetries or structures which lead to particular values of </a:t>
            </a:r>
            <a:r>
              <a:rPr lang="en-US" dirty="0" err="1" smtClean="0">
                <a:latin typeface="Symbol" pitchFamily="18" charset="2"/>
              </a:rPr>
              <a:t>d</a:t>
            </a:r>
            <a:r>
              <a:rPr lang="en-US" baseline="-25000" dirty="0" err="1" smtClean="0"/>
              <a:t>CP</a:t>
            </a:r>
            <a:r>
              <a:rPr lang="en-IE" dirty="0" smtClean="0"/>
              <a:t>  e.g.  -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IE" dirty="0" smtClean="0"/>
              <a:t> /2, and q - l unification will give just small corrections </a:t>
            </a:r>
            <a:endParaRPr lang="en-IE" dirty="0"/>
          </a:p>
        </p:txBody>
      </p:sp>
      <p:sp>
        <p:nvSpPr>
          <p:cNvPr id="23" name="TextBox 22"/>
          <p:cNvSpPr txBox="1"/>
          <p:nvPr/>
        </p:nvSpPr>
        <p:spPr>
          <a:xfrm>
            <a:off x="5552098" y="3641148"/>
            <a:ext cx="4676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Symbol" pitchFamily="18" charset="2"/>
              </a:rPr>
              <a:t>l</a:t>
            </a:r>
            <a:r>
              <a:rPr lang="en-US" sz="2000" baseline="30000" dirty="0" smtClean="0"/>
              <a:t>3</a:t>
            </a:r>
            <a:endParaRPr lang="en-US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2037711" y="3669695"/>
            <a:ext cx="4676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Symbol" pitchFamily="18" charset="2"/>
              </a:rPr>
              <a:t>l</a:t>
            </a:r>
            <a:endParaRPr lang="en-US" sz="2000" dirty="0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37671" y="5433705"/>
            <a:ext cx="8436215" cy="646331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/>
              <a:t> If the  phase </a:t>
            </a:r>
            <a:r>
              <a:rPr lang="en-US" dirty="0" err="1" smtClean="0">
                <a:latin typeface="Symbol" pitchFamily="18" charset="2"/>
              </a:rPr>
              <a:t>d</a:t>
            </a:r>
            <a:r>
              <a:rPr lang="en-US" baseline="-25000" dirty="0" err="1" smtClean="0"/>
              <a:t>CP</a:t>
            </a:r>
            <a:r>
              <a:rPr lang="en-US" dirty="0" smtClean="0"/>
              <a:t> deviates  substantially from 0 or</a:t>
            </a:r>
            <a:r>
              <a:rPr lang="en-US" dirty="0" smtClean="0">
                <a:latin typeface="Symbol" pitchFamily="18" charset="2"/>
              </a:rPr>
              <a:t>  p</a:t>
            </a:r>
            <a:r>
              <a:rPr lang="en-US" dirty="0" smtClean="0"/>
              <a:t>,  new sources  of CPV beyond CKM  should exists  (e.g.  from  the RH sector) or another framework</a:t>
            </a:r>
            <a:r>
              <a:rPr lang="en-US" dirty="0" smtClean="0">
                <a:latin typeface="Symbol" pitchFamily="18" charset="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83696" y="228600"/>
            <a:ext cx="5102704" cy="9396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In the Seesaw type I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10400" y="228600"/>
            <a:ext cx="1956391" cy="370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B </a:t>
            </a:r>
            <a:r>
              <a:rPr lang="en-US" i="1" dirty="0" err="1" smtClean="0">
                <a:solidFill>
                  <a:srgbClr val="FF0000"/>
                </a:solidFill>
              </a:rPr>
              <a:t>Dasgupta</a:t>
            </a:r>
            <a:r>
              <a:rPr lang="en-US" i="1" dirty="0" smtClean="0">
                <a:solidFill>
                  <a:srgbClr val="FF0000"/>
                </a:solidFill>
              </a:rPr>
              <a:t> A.S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2117725" y="1720651"/>
            <a:ext cx="4267200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M</a:t>
            </a:r>
            <a:r>
              <a:rPr lang="en-US" sz="2000" baseline="-25000" dirty="0" smtClean="0"/>
              <a:t>X</a:t>
            </a:r>
            <a:r>
              <a:rPr lang="en-US" sz="2000" dirty="0" smtClean="0"/>
              <a:t> </a:t>
            </a:r>
            <a:r>
              <a:rPr lang="en-US" sz="2000" baseline="-25000" dirty="0" smtClean="0">
                <a:latin typeface="Symbol" pitchFamily="18" charset="2"/>
              </a:rPr>
              <a:t> </a:t>
            </a:r>
            <a:r>
              <a:rPr lang="en-US" sz="2000" dirty="0" smtClean="0"/>
              <a:t>= -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D</a:t>
            </a:r>
            <a:r>
              <a:rPr lang="en-US" sz="2000" baseline="30000" dirty="0" err="1" smtClean="0"/>
              <a:t>diag</a:t>
            </a:r>
            <a:r>
              <a:rPr lang="en-US" sz="2000" baseline="-25000" dirty="0" smtClean="0"/>
              <a:t> </a:t>
            </a:r>
            <a:r>
              <a:rPr lang="en-US" sz="2000" dirty="0" smtClean="0"/>
              <a:t>U</a:t>
            </a:r>
            <a:r>
              <a:rPr lang="en-US" sz="2000" baseline="-25000" dirty="0" smtClean="0"/>
              <a:t>R</a:t>
            </a:r>
            <a:r>
              <a:rPr lang="en-US" sz="2000" baseline="30000" dirty="0" smtClean="0"/>
              <a:t>+ </a:t>
            </a:r>
            <a:r>
              <a:rPr lang="en-US" sz="2000" dirty="0" smtClean="0"/>
              <a:t>(M</a:t>
            </a:r>
            <a:r>
              <a:rPr lang="en-US" sz="2000" baseline="-25000" dirty="0" smtClean="0"/>
              <a:t>R</a:t>
            </a:r>
            <a:r>
              <a:rPr lang="en-US" sz="2000" dirty="0" smtClean="0"/>
              <a:t>)</a:t>
            </a:r>
            <a:r>
              <a:rPr lang="en-US" sz="2000" baseline="30000" dirty="0" smtClean="0"/>
              <a:t>-1</a:t>
            </a:r>
            <a:r>
              <a:rPr lang="en-US" sz="2000" dirty="0" smtClean="0"/>
              <a:t> U</a:t>
            </a:r>
            <a:r>
              <a:rPr lang="en-US" sz="2000" baseline="-25000" dirty="0" smtClean="0"/>
              <a:t>R</a:t>
            </a:r>
            <a:r>
              <a:rPr lang="en-US" sz="2000" baseline="30000" dirty="0" smtClean="0"/>
              <a:t>*</a:t>
            </a:r>
            <a:r>
              <a:rPr lang="en-US" sz="2000" dirty="0" smtClean="0"/>
              <a:t>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D</a:t>
            </a:r>
            <a:r>
              <a:rPr lang="en-US" sz="2000" baseline="30000" dirty="0" err="1" smtClean="0"/>
              <a:t>diag</a:t>
            </a:r>
            <a:r>
              <a:rPr lang="en-US" sz="2000" baseline="-25000" dirty="0" smtClean="0"/>
              <a:t> </a:t>
            </a:r>
            <a:endParaRPr lang="en-US" sz="2000" baseline="-25000" dirty="0"/>
          </a:p>
        </p:txBody>
      </p:sp>
      <p:sp>
        <p:nvSpPr>
          <p:cNvPr id="22" name="TextBox 21"/>
          <p:cNvSpPr txBox="1"/>
          <p:nvPr/>
        </p:nvSpPr>
        <p:spPr>
          <a:xfrm>
            <a:off x="353654" y="1204791"/>
            <a:ext cx="4025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</a:t>
            </a:r>
            <a:r>
              <a:rPr lang="en-US" sz="2000" dirty="0" err="1" smtClean="0"/>
              <a:t>U</a:t>
            </a:r>
            <a:r>
              <a:rPr lang="en-US" sz="2000" baseline="-25000" dirty="0" err="1" smtClean="0"/>
              <a:t>x</a:t>
            </a:r>
            <a:r>
              <a:rPr lang="en-US" sz="2000" dirty="0" smtClean="0"/>
              <a:t> is the matrix </a:t>
            </a:r>
            <a:r>
              <a:rPr lang="en-US" sz="2000" dirty="0" err="1" smtClean="0"/>
              <a:t>diagonalizes</a:t>
            </a:r>
            <a:r>
              <a:rPr lang="en-US" sz="2000" dirty="0" smtClean="0"/>
              <a:t>          </a:t>
            </a:r>
            <a:endParaRPr lang="en-US" sz="2000" dirty="0"/>
          </a:p>
        </p:txBody>
      </p:sp>
      <p:sp>
        <p:nvSpPr>
          <p:cNvPr id="32" name="Text Box 11"/>
          <p:cNvSpPr txBox="1">
            <a:spLocks noChangeArrowheads="1"/>
          </p:cNvSpPr>
          <p:nvPr/>
        </p:nvSpPr>
        <p:spPr bwMode="auto">
          <a:xfrm>
            <a:off x="2745896" y="2288661"/>
            <a:ext cx="2514599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/>
              <a:t>m</a:t>
            </a:r>
            <a:r>
              <a:rPr lang="en-US" sz="2000" baseline="-25000" dirty="0" err="1" smtClean="0"/>
              <a:t>D</a:t>
            </a:r>
            <a:r>
              <a:rPr lang="en-US" sz="2000" dirty="0" smtClean="0"/>
              <a:t> </a:t>
            </a:r>
            <a:r>
              <a:rPr lang="en-US" sz="2000" baseline="-25000" dirty="0" smtClean="0">
                <a:latin typeface="Symbol" pitchFamily="18" charset="2"/>
              </a:rPr>
              <a:t> </a:t>
            </a:r>
            <a:r>
              <a:rPr lang="en-US" sz="2000" dirty="0" smtClean="0"/>
              <a:t>= U</a:t>
            </a:r>
            <a:r>
              <a:rPr lang="en-US" sz="2000" baseline="-25000" dirty="0" smtClean="0"/>
              <a:t>L</a:t>
            </a:r>
            <a:r>
              <a:rPr lang="en-US" sz="2000" baseline="30000" dirty="0" smtClean="0"/>
              <a:t> </a:t>
            </a:r>
            <a:r>
              <a:rPr lang="en-US" sz="2000" dirty="0" smtClean="0"/>
              <a:t>(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D</a:t>
            </a:r>
            <a:r>
              <a:rPr lang="en-US" sz="2000" baseline="-25000" dirty="0" smtClean="0"/>
              <a:t> </a:t>
            </a:r>
            <a:r>
              <a:rPr lang="en-US" sz="2000" baseline="30000" dirty="0" err="1" smtClean="0"/>
              <a:t>diag</a:t>
            </a:r>
            <a:r>
              <a:rPr lang="en-US" sz="2000" dirty="0" smtClean="0"/>
              <a:t>) U</a:t>
            </a:r>
            <a:r>
              <a:rPr lang="en-US" sz="2000" baseline="-25000" dirty="0" smtClean="0"/>
              <a:t>R</a:t>
            </a:r>
            <a:r>
              <a:rPr lang="en-US" sz="2000" baseline="30000" dirty="0" smtClean="0"/>
              <a:t>+</a:t>
            </a:r>
            <a:r>
              <a:rPr lang="en-US" sz="2000" baseline="-25000" dirty="0" smtClean="0"/>
              <a:t> </a:t>
            </a:r>
            <a:endParaRPr lang="en-US" sz="2000" baseline="-25000" dirty="0"/>
          </a:p>
        </p:txBody>
      </p:sp>
      <p:sp>
        <p:nvSpPr>
          <p:cNvPr id="19" name="TextBox 18"/>
          <p:cNvSpPr txBox="1"/>
          <p:nvPr/>
        </p:nvSpPr>
        <p:spPr>
          <a:xfrm>
            <a:off x="1491343" y="2288661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Here</a:t>
            </a:r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326571" y="4550227"/>
            <a:ext cx="5159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Minimal extension is the  L- R symmetry:</a:t>
            </a:r>
            <a:endParaRPr lang="en-US" sz="2000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2939142" y="5192486"/>
            <a:ext cx="2133600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 U</a:t>
            </a:r>
            <a:r>
              <a:rPr lang="en-US" sz="2000" baseline="-25000" dirty="0" smtClean="0"/>
              <a:t>R</a:t>
            </a:r>
            <a:r>
              <a:rPr lang="en-US" sz="2000" dirty="0" smtClean="0"/>
              <a:t> = U</a:t>
            </a:r>
            <a:r>
              <a:rPr lang="en-US" sz="2000" baseline="-25000" dirty="0" smtClean="0"/>
              <a:t>L</a:t>
            </a:r>
            <a:r>
              <a:rPr lang="en-US" sz="2000" dirty="0" smtClean="0"/>
              <a:t> ~ V</a:t>
            </a:r>
            <a:r>
              <a:rPr lang="en-US" sz="2000" baseline="-25000" dirty="0" smtClean="0"/>
              <a:t>CKM</a:t>
            </a:r>
            <a:r>
              <a:rPr lang="en-US" sz="2000" baseline="30000" dirty="0" smtClean="0"/>
              <a:t>*</a:t>
            </a:r>
            <a:r>
              <a:rPr lang="en-US" sz="2000" dirty="0" smtClean="0"/>
              <a:t>  </a:t>
            </a:r>
            <a:endParaRPr lang="en-US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5444355" y="5192486"/>
            <a:ext cx="2413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and no  CPV in  M</a:t>
            </a:r>
            <a:r>
              <a:rPr lang="en-US" sz="2000" baseline="-25000" dirty="0" smtClean="0"/>
              <a:t>R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1170979" y="5884854"/>
            <a:ext cx="5480172" cy="707886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Seesaw can enhance this small CPV effect</a:t>
            </a:r>
          </a:p>
          <a:p>
            <a:r>
              <a:rPr lang="en-US" sz="2000" dirty="0" smtClean="0"/>
              <a:t> so that resulting  phase in PMNS is large</a:t>
            </a:r>
            <a:endParaRPr lang="en-US" sz="2000" dirty="0"/>
          </a:p>
        </p:txBody>
      </p:sp>
      <p:sp>
        <p:nvSpPr>
          <p:cNvPr id="24" name="WordArt 4"/>
          <p:cNvSpPr>
            <a:spLocks noChangeArrowheads="1" noChangeShapeType="1" noTextEdit="1"/>
          </p:cNvSpPr>
          <p:nvPr/>
        </p:nvSpPr>
        <p:spPr bwMode="auto">
          <a:xfrm>
            <a:off x="383696" y="3773348"/>
            <a:ext cx="2472540" cy="5265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CPV from U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5" name="WordArt 4"/>
          <p:cNvSpPr>
            <a:spLocks noChangeArrowheads="1" noChangeShapeType="1" noTextEdit="1"/>
          </p:cNvSpPr>
          <p:nvPr/>
        </p:nvSpPr>
        <p:spPr bwMode="auto">
          <a:xfrm>
            <a:off x="2927567" y="4066433"/>
            <a:ext cx="187751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R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7321" y="2908420"/>
            <a:ext cx="741622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contrast to quarks for </a:t>
            </a:r>
            <a:r>
              <a:rPr lang="en-US" dirty="0" err="1" smtClean="0"/>
              <a:t>Majorana</a:t>
            </a:r>
            <a:r>
              <a:rPr lang="en-US" dirty="0" smtClean="0"/>
              <a:t> neutrinos the RH rotation that </a:t>
            </a:r>
            <a:r>
              <a:rPr lang="en-US" dirty="0" err="1" smtClean="0"/>
              <a:t>diagonalizes</a:t>
            </a:r>
            <a:r>
              <a:rPr lang="en-US" dirty="0" smtClean="0"/>
              <a:t>  </a:t>
            </a:r>
            <a:r>
              <a:rPr lang="en-US" dirty="0" err="1" smtClean="0"/>
              <a:t>m</a:t>
            </a:r>
            <a:r>
              <a:rPr lang="en-US" baseline="-25000" dirty="0" err="1" smtClean="0"/>
              <a:t>D</a:t>
            </a:r>
            <a:r>
              <a:rPr lang="en-US" dirty="0" smtClean="0"/>
              <a:t> becomes relevant and contributes to PMNS </a:t>
            </a:r>
            <a:endParaRPr lang="en-US" dirty="0"/>
          </a:p>
        </p:txBody>
      </p:sp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5623560" y="804681"/>
            <a:ext cx="1447800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/>
              <a:t>m</a:t>
            </a:r>
            <a:r>
              <a:rPr lang="en-US" sz="2000" baseline="-25000" dirty="0" err="1" smtClean="0"/>
              <a:t>D</a:t>
            </a:r>
            <a:r>
              <a:rPr lang="en-US" sz="2000" baseline="30000" dirty="0" err="1" smtClean="0">
                <a:latin typeface="Symbol" pitchFamily="18" charset="2"/>
              </a:rPr>
              <a:t>n</a:t>
            </a:r>
            <a:r>
              <a:rPr lang="en-US" sz="2000" dirty="0" smtClean="0"/>
              <a:t>  ~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D</a:t>
            </a:r>
            <a:r>
              <a:rPr lang="en-US" sz="2000" baseline="30000" dirty="0" err="1" smtClean="0"/>
              <a:t>q</a:t>
            </a:r>
            <a:r>
              <a:rPr lang="en-US" sz="2000" baseline="-25000" dirty="0" smtClean="0"/>
              <a:t> </a:t>
            </a:r>
            <a:endParaRPr lang="en-US" sz="2000" baseline="-25000" dirty="0"/>
          </a:p>
        </p:txBody>
      </p: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6508315" y="3751576"/>
            <a:ext cx="1483153" cy="400110"/>
          </a:xfrm>
          <a:prstGeom prst="rect">
            <a:avLst/>
          </a:prstGeom>
          <a:solidFill>
            <a:srgbClr val="FF66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U</a:t>
            </a:r>
            <a:r>
              <a:rPr lang="en-US" sz="2000" baseline="-25000" dirty="0" smtClean="0"/>
              <a:t>X</a:t>
            </a:r>
            <a:r>
              <a:rPr lang="en-US" sz="2000" baseline="30000" dirty="0" smtClean="0"/>
              <a:t>  </a:t>
            </a:r>
            <a:r>
              <a:rPr lang="en-US" sz="2000" dirty="0" smtClean="0"/>
              <a:t>= U</a:t>
            </a:r>
            <a:r>
              <a:rPr lang="en-US" sz="2000" baseline="-25000" dirty="0" smtClean="0"/>
              <a:t>R</a:t>
            </a:r>
            <a:r>
              <a:rPr lang="en-US" sz="2000" dirty="0" smtClean="0"/>
              <a:t> U</a:t>
            </a:r>
            <a:r>
              <a:rPr lang="en-US" sz="2000" baseline="-25000" dirty="0" smtClean="0"/>
              <a:t>S</a:t>
            </a:r>
            <a:r>
              <a:rPr lang="en-US" sz="2000" dirty="0" smtClean="0"/>
              <a:t>  </a:t>
            </a:r>
            <a:endParaRPr lang="en-US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3483429" y="3773348"/>
            <a:ext cx="3167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In the LR symmetric basis</a:t>
            </a:r>
            <a:endParaRPr lang="en-IE" dirty="0"/>
          </a:p>
        </p:txBody>
      </p:sp>
      <p:sp>
        <p:nvSpPr>
          <p:cNvPr id="29" name="TextBox 28"/>
          <p:cNvSpPr txBox="1"/>
          <p:nvPr/>
        </p:nvSpPr>
        <p:spPr>
          <a:xfrm>
            <a:off x="7522035" y="4175285"/>
            <a:ext cx="1695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From seesaw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1956707" y="304800"/>
            <a:ext cx="5105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Measuring CP-phase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6" name="WordArt 9"/>
          <p:cNvSpPr>
            <a:spLocks noChangeArrowheads="1" noChangeShapeType="1" noTextEdit="1"/>
          </p:cNvSpPr>
          <p:nvPr/>
        </p:nvSpPr>
        <p:spPr bwMode="auto">
          <a:xfrm>
            <a:off x="602162" y="2917372"/>
            <a:ext cx="1843668" cy="571822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T2K +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NOvA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" name="WordArt 9"/>
          <p:cNvSpPr>
            <a:spLocks noChangeArrowheads="1" noChangeShapeType="1" noTextEdit="1"/>
          </p:cNvSpPr>
          <p:nvPr/>
        </p:nvSpPr>
        <p:spPr bwMode="auto">
          <a:xfrm>
            <a:off x="5919107" y="4320276"/>
            <a:ext cx="1143000" cy="565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LBNO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8" name="WordArt 9"/>
          <p:cNvSpPr>
            <a:spLocks noChangeArrowheads="1" noChangeShapeType="1" noTextEdit="1"/>
          </p:cNvSpPr>
          <p:nvPr/>
        </p:nvSpPr>
        <p:spPr bwMode="auto">
          <a:xfrm>
            <a:off x="7282537" y="3074983"/>
            <a:ext cx="990600" cy="565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99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LBNF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3399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>
            <a:off x="5445581" y="2773317"/>
            <a:ext cx="1714500" cy="50412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J-PARC- HK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00257" y="4673768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~ 5 - 7 </a:t>
            </a:r>
            <a:r>
              <a:rPr lang="en-US" dirty="0" smtClean="0">
                <a:latin typeface="Symbol" pitchFamily="18" charset="2"/>
              </a:rPr>
              <a:t>s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769430" y="5263047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 </a:t>
            </a:r>
            <a:r>
              <a:rPr lang="en-US" dirty="0" smtClean="0"/>
              <a:t>3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US" dirty="0" smtClean="0"/>
              <a:t>/2 from 0</a:t>
            </a:r>
          </a:p>
          <a:p>
            <a:r>
              <a:rPr lang="en-US" dirty="0" smtClean="0"/>
              <a:t>  at  3 - ? </a:t>
            </a:r>
            <a:r>
              <a:rPr lang="en-US" dirty="0" smtClean="0">
                <a:latin typeface="Symbol" pitchFamily="18" charset="2"/>
              </a:rPr>
              <a:t>s</a:t>
            </a:r>
            <a:endParaRPr lang="en-US" dirty="0" smtClean="0"/>
          </a:p>
        </p:txBody>
      </p:sp>
      <p:sp>
        <p:nvSpPr>
          <p:cNvPr id="41" name="TextBox 40"/>
          <p:cNvSpPr txBox="1"/>
          <p:nvPr/>
        </p:nvSpPr>
        <p:spPr>
          <a:xfrm>
            <a:off x="5442841" y="5322722"/>
            <a:ext cx="25799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 result in 2030 - 2035</a:t>
            </a:r>
            <a:endParaRPr lang="en-IE" dirty="0"/>
          </a:p>
        </p:txBody>
      </p:sp>
      <p:sp>
        <p:nvSpPr>
          <p:cNvPr id="48" name="WordArt 9"/>
          <p:cNvSpPr>
            <a:spLocks noChangeArrowheads="1" noChangeShapeType="1" noTextEdit="1"/>
          </p:cNvSpPr>
          <p:nvPr/>
        </p:nvSpPr>
        <p:spPr bwMode="auto">
          <a:xfrm>
            <a:off x="381000" y="1633766"/>
            <a:ext cx="2217234" cy="57603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Global fit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49" name="WordArt 9"/>
          <p:cNvSpPr>
            <a:spLocks noChangeArrowheads="1" noChangeShapeType="1" noTextEdit="1"/>
          </p:cNvSpPr>
          <p:nvPr/>
        </p:nvSpPr>
        <p:spPr bwMode="auto">
          <a:xfrm>
            <a:off x="4653637" y="1633766"/>
            <a:ext cx="4142019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Dedicated experiments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50" name="WordArt 9"/>
          <p:cNvSpPr>
            <a:spLocks noChangeArrowheads="1" noChangeShapeType="1" noTextEdit="1"/>
          </p:cNvSpPr>
          <p:nvPr/>
        </p:nvSpPr>
        <p:spPr bwMode="auto">
          <a:xfrm>
            <a:off x="667478" y="3335786"/>
            <a:ext cx="2141034" cy="79352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+ reactors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51" name="WordArt 9"/>
          <p:cNvSpPr>
            <a:spLocks noChangeArrowheads="1" noChangeShapeType="1" noTextEdit="1"/>
          </p:cNvSpPr>
          <p:nvPr/>
        </p:nvSpPr>
        <p:spPr bwMode="auto">
          <a:xfrm>
            <a:off x="6852557" y="3755126"/>
            <a:ext cx="990600" cy="565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ESS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805063" y="3842926"/>
            <a:ext cx="13715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European </a:t>
            </a:r>
            <a:r>
              <a:rPr lang="en-IE" sz="1600" dirty="0" err="1" smtClean="0"/>
              <a:t>spalation</a:t>
            </a:r>
            <a:r>
              <a:rPr lang="en-IE" sz="1600" dirty="0" smtClean="0"/>
              <a:t> source Lund </a:t>
            </a:r>
            <a:endParaRPr lang="en-IE" sz="1600" dirty="0"/>
          </a:p>
        </p:txBody>
      </p:sp>
      <p:sp>
        <p:nvSpPr>
          <p:cNvPr id="53" name="TextBox 52"/>
          <p:cNvSpPr txBox="1"/>
          <p:nvPr/>
        </p:nvSpPr>
        <p:spPr>
          <a:xfrm>
            <a:off x="6052453" y="5724712"/>
            <a:ext cx="169273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 O(1) </a:t>
            </a:r>
            <a:r>
              <a:rPr lang="en-IE" dirty="0" err="1" smtClean="0"/>
              <a:t>bln</a:t>
            </a:r>
            <a:r>
              <a:rPr lang="en-IE" dirty="0" smtClean="0"/>
              <a:t> US$</a:t>
            </a:r>
            <a:endParaRPr lang="en-IE" dirty="0"/>
          </a:p>
        </p:txBody>
      </p:sp>
      <p:sp>
        <p:nvSpPr>
          <p:cNvPr id="54" name="TextBox 53"/>
          <p:cNvSpPr txBox="1"/>
          <p:nvPr/>
        </p:nvSpPr>
        <p:spPr>
          <a:xfrm>
            <a:off x="6664781" y="6237123"/>
            <a:ext cx="2207078" cy="369332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In this connection</a:t>
            </a:r>
            <a:endParaRPr lang="en-IE" dirty="0"/>
          </a:p>
        </p:txBody>
      </p:sp>
      <p:sp>
        <p:nvSpPr>
          <p:cNvPr id="19" name="WordArt 9"/>
          <p:cNvSpPr>
            <a:spLocks noChangeArrowheads="1" noChangeShapeType="1" noTextEdit="1"/>
          </p:cNvSpPr>
          <p:nvPr/>
        </p:nvSpPr>
        <p:spPr bwMode="auto">
          <a:xfrm>
            <a:off x="2765425" y="4108618"/>
            <a:ext cx="1714500" cy="4074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6633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J-PARC- SK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96633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98234" y="4516094"/>
            <a:ext cx="1943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750 </a:t>
            </a:r>
            <a:r>
              <a:rPr lang="en-IE" dirty="0" err="1" smtClean="0"/>
              <a:t>kw</a:t>
            </a:r>
            <a:r>
              <a:rPr lang="en-IE" dirty="0" smtClean="0"/>
              <a:t> upgrade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pic>
        <p:nvPicPr>
          <p:cNvPr id="18" name="Picture 81" descr="deep_co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58" y="2471056"/>
            <a:ext cx="3810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26980" name="WordArt 5"/>
          <p:cNvSpPr>
            <a:spLocks noChangeArrowheads="1" noChangeShapeType="1" noTextEdit="1"/>
          </p:cNvSpPr>
          <p:nvPr/>
        </p:nvSpPr>
        <p:spPr bwMode="auto">
          <a:xfrm>
            <a:off x="381000" y="228600"/>
            <a:ext cx="31242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Ice Cube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828800" y="1295400"/>
            <a:ext cx="3200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Deep Core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3581400" y="2362200"/>
            <a:ext cx="2057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PINGU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5791200" y="5638800"/>
            <a:ext cx="17526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MICA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8" name="WordArt 5"/>
          <p:cNvSpPr>
            <a:spLocks noChangeArrowheads="1" noChangeShapeType="1" noTextEdit="1"/>
          </p:cNvSpPr>
          <p:nvPr/>
        </p:nvSpPr>
        <p:spPr bwMode="auto">
          <a:xfrm rot="20542726">
            <a:off x="4150740" y="4110174"/>
            <a:ext cx="3115250" cy="8079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Super-PINGU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0000" y="5505271"/>
            <a:ext cx="182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Megaton-scale</a:t>
            </a:r>
          </a:p>
          <a:p>
            <a:r>
              <a:rPr lang="en-US" dirty="0" smtClean="0"/>
              <a:t>Ice</a:t>
            </a:r>
          </a:p>
          <a:p>
            <a:r>
              <a:rPr lang="en-US" dirty="0" smtClean="0"/>
              <a:t>Cherenkov Array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889168" y="2225309"/>
            <a:ext cx="1295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Precision</a:t>
            </a:r>
          </a:p>
          <a:p>
            <a:r>
              <a:rPr lang="en-US" sz="1600" dirty="0" err="1" smtClean="0"/>
              <a:t>IceCube</a:t>
            </a:r>
            <a:endParaRPr lang="en-US" sz="1600" dirty="0" smtClean="0"/>
          </a:p>
          <a:p>
            <a:r>
              <a:rPr lang="en-US" sz="1600" dirty="0" smtClean="0"/>
              <a:t>Next</a:t>
            </a:r>
          </a:p>
          <a:p>
            <a:r>
              <a:rPr lang="en-US" sz="1600" dirty="0" smtClean="0"/>
              <a:t>Generation</a:t>
            </a:r>
          </a:p>
          <a:p>
            <a:r>
              <a:rPr lang="en-US" sz="1600" dirty="0" smtClean="0"/>
              <a:t>Upgrade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00" y="5695890"/>
            <a:ext cx="129540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0.01 </a:t>
            </a:r>
            <a:r>
              <a:rPr lang="en-US" sz="2000" dirty="0" err="1" smtClean="0"/>
              <a:t>GeV</a:t>
            </a:r>
            <a:endParaRPr lang="en-US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7239000" y="666690"/>
            <a:ext cx="129540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100 </a:t>
            </a:r>
            <a:r>
              <a:rPr lang="en-US" sz="2000" dirty="0" err="1" smtClean="0"/>
              <a:t>GeV</a:t>
            </a:r>
            <a:endParaRPr lang="en-US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7239000" y="1447800"/>
            <a:ext cx="167640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10 - 15 </a:t>
            </a:r>
            <a:r>
              <a:rPr lang="en-US" sz="2000" dirty="0" err="1" smtClean="0"/>
              <a:t>GeV</a:t>
            </a:r>
            <a:endParaRPr lang="en-US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7239000" y="2362200"/>
            <a:ext cx="137160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1 - 3 </a:t>
            </a:r>
            <a:r>
              <a:rPr lang="en-US" sz="2000" dirty="0" err="1" smtClean="0"/>
              <a:t>GeV</a:t>
            </a:r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7315200" y="3638480"/>
            <a:ext cx="175260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0.1 – 0.3 </a:t>
            </a:r>
            <a:r>
              <a:rPr lang="en-US" sz="2000" dirty="0" err="1" smtClean="0"/>
              <a:t>GeV</a:t>
            </a:r>
            <a:endParaRPr lang="en-US" sz="2000" dirty="0"/>
          </a:p>
        </p:txBody>
      </p:sp>
      <p:sp>
        <p:nvSpPr>
          <p:cNvPr id="17" name="WordArt 9"/>
          <p:cNvSpPr>
            <a:spLocks noChangeArrowheads="1" noChangeShapeType="1" noTextEdit="1"/>
          </p:cNvSpPr>
          <p:nvPr/>
        </p:nvSpPr>
        <p:spPr bwMode="auto">
          <a:xfrm>
            <a:off x="3870097" y="3234075"/>
            <a:ext cx="2059503" cy="5742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Mass hierarchy 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33800" y="2983468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arXiv:1401.2046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20" name="WordArt 5"/>
          <p:cNvSpPr>
            <a:spLocks noChangeArrowheads="1" noChangeShapeType="1" noTextEdit="1"/>
          </p:cNvSpPr>
          <p:nvPr/>
        </p:nvSpPr>
        <p:spPr bwMode="auto">
          <a:xfrm rot="20488676">
            <a:off x="5742190" y="4605244"/>
            <a:ext cx="1238497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-ORCA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434940" y="4163051"/>
            <a:ext cx="14804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Few </a:t>
            </a:r>
            <a:r>
              <a:rPr lang="en-IE" dirty="0" err="1" smtClean="0"/>
              <a:t>Mtons</a:t>
            </a:r>
            <a:r>
              <a:rPr lang="en-IE" dirty="0" smtClean="0"/>
              <a:t> in sub-</a:t>
            </a:r>
            <a:r>
              <a:rPr lang="en-IE" dirty="0" err="1" smtClean="0"/>
              <a:t>GeV</a:t>
            </a:r>
            <a:endParaRPr lang="en-IE" dirty="0" smtClean="0"/>
          </a:p>
          <a:p>
            <a:r>
              <a:rPr lang="en-IE" dirty="0" smtClean="0"/>
              <a:t>range</a:t>
            </a:r>
            <a:endParaRPr lang="en-IE" dirty="0"/>
          </a:p>
        </p:txBody>
      </p:sp>
      <p:sp>
        <p:nvSpPr>
          <p:cNvPr id="22" name="TextBox 21"/>
          <p:cNvSpPr txBox="1"/>
          <p:nvPr/>
        </p:nvSpPr>
        <p:spPr>
          <a:xfrm>
            <a:off x="3784601" y="4991087"/>
            <a:ext cx="20700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S. </a:t>
            </a:r>
            <a:r>
              <a:rPr lang="en-IE" sz="1600" i="1" dirty="0" err="1" smtClean="0">
                <a:solidFill>
                  <a:srgbClr val="FF0000"/>
                </a:solidFill>
              </a:rPr>
              <a:t>Razzaque</a:t>
            </a:r>
            <a:r>
              <a:rPr lang="en-IE" sz="1600" i="1" dirty="0" smtClean="0">
                <a:solidFill>
                  <a:srgbClr val="FF0000"/>
                </a:solidFill>
              </a:rPr>
              <a:t>, A.Y.S.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1406.1407  hep-ph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457200" y="152400"/>
            <a:ext cx="5410200" cy="95329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Probabilities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6" name="Picture 5" descr="superFig1a.png"/>
          <p:cNvPicPr>
            <a:picLocks noChangeAspect="1"/>
          </p:cNvPicPr>
          <p:nvPr/>
        </p:nvPicPr>
        <p:blipFill>
          <a:blip r:embed="rId2" cstate="print"/>
          <a:srcRect t="5089" r="24592" b="22903"/>
          <a:stretch>
            <a:fillRect/>
          </a:stretch>
        </p:blipFill>
        <p:spPr>
          <a:xfrm>
            <a:off x="381000" y="1829657"/>
            <a:ext cx="5918328" cy="48759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77000" y="1676400"/>
            <a:ext cx="266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Large  (10%) effect </a:t>
            </a:r>
          </a:p>
          <a:p>
            <a:r>
              <a:rPr lang="en-US" dirty="0" smtClean="0"/>
              <a:t>at  E ~ (0.5 – 1.5) </a:t>
            </a:r>
            <a:r>
              <a:rPr lang="en-US" dirty="0" err="1" smtClean="0"/>
              <a:t>GeV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477000" y="2590800"/>
            <a:ext cx="266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Systematic shift</a:t>
            </a:r>
          </a:p>
          <a:p>
            <a:r>
              <a:rPr lang="en-US" dirty="0" smtClean="0"/>
              <a:t>of curves, </a:t>
            </a:r>
          </a:p>
          <a:p>
            <a:r>
              <a:rPr lang="en-US" dirty="0" smtClean="0"/>
              <a:t>the same for all zenith </a:t>
            </a:r>
          </a:p>
          <a:p>
            <a:r>
              <a:rPr lang="en-US" dirty="0" smtClean="0"/>
              <a:t>angles in mantle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77000" y="4570274"/>
            <a:ext cx="2362200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Averaging over  </a:t>
            </a:r>
          </a:p>
          <a:p>
            <a:r>
              <a:rPr lang="en-US" dirty="0" smtClean="0"/>
              <a:t>fast oscillations </a:t>
            </a:r>
          </a:p>
          <a:p>
            <a:r>
              <a:rPr lang="en-US" dirty="0" smtClean="0"/>
              <a:t>and integration over zenith angle  does not wash out CP phase effect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81000" y="1371600"/>
            <a:ext cx="1143000" cy="369332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smtClean="0">
                <a:latin typeface="Symbol" pitchFamily="18" charset="2"/>
              </a:rPr>
              <a:t>n</a:t>
            </a:r>
            <a:r>
              <a:rPr lang="en-US" baseline="-25000" dirty="0" smtClean="0"/>
              <a:t>e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>
                <a:latin typeface="Symbol" pitchFamily="18" charset="2"/>
                <a:sym typeface="Wingdings" pitchFamily="2" charset="2"/>
              </a:rPr>
              <a:t>n</a:t>
            </a:r>
            <a:r>
              <a:rPr lang="en-US" baseline="-25000" dirty="0" smtClean="0">
                <a:latin typeface="Symbol" pitchFamily="18" charset="2"/>
                <a:sym typeface="Wingdings" pitchFamily="2" charset="2"/>
              </a:rPr>
              <a:t>m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362200" y="2286000"/>
            <a:ext cx="114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400" dirty="0" smtClean="0"/>
              <a:t>Parametric effects</a:t>
            </a:r>
            <a:endParaRPr lang="en-IE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1447800" y="3733800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400" dirty="0" smtClean="0"/>
              <a:t>1-2 resonance</a:t>
            </a:r>
            <a:endParaRPr lang="en-IE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4495800" y="3733800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400" dirty="0" smtClean="0"/>
              <a:t>1-3 resonance</a:t>
            </a:r>
            <a:endParaRPr lang="en-IE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1752600" y="13716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NH</a:t>
            </a:r>
            <a:endParaRPr lang="en-IE" dirty="0"/>
          </a:p>
        </p:txBody>
      </p:sp>
      <p:sp>
        <p:nvSpPr>
          <p:cNvPr id="16" name="TextBox 15"/>
          <p:cNvSpPr txBox="1"/>
          <p:nvPr/>
        </p:nvSpPr>
        <p:spPr>
          <a:xfrm>
            <a:off x="5943600" y="309344"/>
            <a:ext cx="3014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S. </a:t>
            </a:r>
            <a:r>
              <a:rPr lang="en-IE" sz="1600" i="1" dirty="0" err="1" smtClean="0">
                <a:solidFill>
                  <a:srgbClr val="FF0000"/>
                </a:solidFill>
              </a:rPr>
              <a:t>Razzaque</a:t>
            </a:r>
            <a:r>
              <a:rPr lang="en-IE" sz="1600" i="1" dirty="0" smtClean="0">
                <a:solidFill>
                  <a:srgbClr val="FF0000"/>
                </a:solidFill>
              </a:rPr>
              <a:t>, A.Y.S. </a:t>
            </a:r>
          </a:p>
          <a:p>
            <a:r>
              <a:rPr lang="en-IE" sz="1600" i="1" dirty="0" err="1" smtClean="0">
                <a:solidFill>
                  <a:srgbClr val="FF0000"/>
                </a:solidFill>
              </a:rPr>
              <a:t>arXiv</a:t>
            </a:r>
            <a:r>
              <a:rPr lang="en-IE" sz="1600" i="1" dirty="0" smtClean="0">
                <a:solidFill>
                  <a:srgbClr val="FF0000"/>
                </a:solidFill>
              </a:rPr>
              <a:t>: 1406.1407  hep-ph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276608" y="2050197"/>
            <a:ext cx="2743192" cy="10022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9156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49157" name="WordArt 4"/>
          <p:cNvSpPr>
            <a:spLocks noChangeArrowheads="1" noChangeShapeType="1" noTextEdit="1"/>
          </p:cNvSpPr>
          <p:nvPr/>
        </p:nvSpPr>
        <p:spPr bwMode="auto">
          <a:xfrm>
            <a:off x="631384" y="228600"/>
            <a:ext cx="6477000" cy="949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Distinguishability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for CP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49160" name="TextBox 13"/>
          <p:cNvSpPr txBox="1">
            <a:spLocks noChangeArrowheads="1"/>
          </p:cNvSpPr>
          <p:nvPr/>
        </p:nvSpPr>
        <p:spPr bwMode="auto">
          <a:xfrm>
            <a:off x="6934200" y="1219200"/>
            <a:ext cx="2159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rgbClr val="FF0000"/>
                </a:solidFill>
              </a:rPr>
              <a:t>E. </a:t>
            </a:r>
            <a:r>
              <a:rPr lang="en-US" sz="1600" i="1" dirty="0" err="1" smtClean="0">
                <a:solidFill>
                  <a:srgbClr val="FF0000"/>
                </a:solidFill>
              </a:rPr>
              <a:t>Kh</a:t>
            </a:r>
            <a:r>
              <a:rPr lang="en-US" sz="1600" i="1" dirty="0" smtClean="0">
                <a:solidFill>
                  <a:srgbClr val="FF0000"/>
                </a:solidFill>
              </a:rPr>
              <a:t>. </a:t>
            </a:r>
            <a:r>
              <a:rPr lang="en-US" sz="1600" i="1" dirty="0" err="1" smtClean="0">
                <a:solidFill>
                  <a:srgbClr val="FF0000"/>
                </a:solidFill>
              </a:rPr>
              <a:t>Akhmedov</a:t>
            </a:r>
            <a:r>
              <a:rPr lang="en-US" sz="1600" i="1" dirty="0">
                <a:solidFill>
                  <a:srgbClr val="FF0000"/>
                </a:solidFill>
              </a:rPr>
              <a:t>, </a:t>
            </a:r>
            <a:endParaRPr lang="en-US" sz="1600" i="1" dirty="0" smtClean="0">
              <a:solidFill>
                <a:srgbClr val="FF0000"/>
              </a:solidFill>
            </a:endParaRPr>
          </a:p>
          <a:p>
            <a:r>
              <a:rPr lang="en-US" sz="1600" i="1" dirty="0" smtClean="0">
                <a:solidFill>
                  <a:srgbClr val="FF0000"/>
                </a:solidFill>
              </a:rPr>
              <a:t>S</a:t>
            </a:r>
            <a:r>
              <a:rPr lang="en-US" sz="1600" i="1" dirty="0">
                <a:solidFill>
                  <a:srgbClr val="FF0000"/>
                </a:solidFill>
              </a:rPr>
              <a:t>. </a:t>
            </a:r>
            <a:r>
              <a:rPr lang="en-US" sz="1600" i="1" dirty="0" err="1">
                <a:solidFill>
                  <a:srgbClr val="FF0000"/>
                </a:solidFill>
              </a:rPr>
              <a:t>Razzaque</a:t>
            </a:r>
            <a:r>
              <a:rPr lang="en-US" sz="1600" i="1" dirty="0">
                <a:solidFill>
                  <a:srgbClr val="FF0000"/>
                </a:solidFill>
              </a:rPr>
              <a:t>, A. Y. S.</a:t>
            </a:r>
          </a:p>
          <a:p>
            <a:r>
              <a:rPr lang="en-US" sz="1600" i="1" dirty="0" err="1">
                <a:solidFill>
                  <a:srgbClr val="FF0000"/>
                </a:solidFill>
              </a:rPr>
              <a:t>arXiv</a:t>
            </a:r>
            <a:r>
              <a:rPr lang="en-US" sz="1600" i="1" dirty="0">
                <a:solidFill>
                  <a:srgbClr val="FF0000"/>
                </a:solidFill>
              </a:rPr>
              <a:t>: 1205.7071</a:t>
            </a:r>
          </a:p>
        </p:txBody>
      </p:sp>
      <p:sp>
        <p:nvSpPr>
          <p:cNvPr id="49164" name="TextBox 21"/>
          <p:cNvSpPr txBox="1">
            <a:spLocks noChangeArrowheads="1"/>
          </p:cNvSpPr>
          <p:nvPr/>
        </p:nvSpPr>
        <p:spPr bwMode="auto">
          <a:xfrm>
            <a:off x="304800" y="5769114"/>
            <a:ext cx="2971808" cy="40011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Total </a:t>
            </a:r>
            <a:r>
              <a:rPr lang="en-US" sz="2000" dirty="0" err="1" smtClean="0"/>
              <a:t>distinguishability</a:t>
            </a:r>
            <a:endParaRPr lang="en-US" sz="2000" dirty="0"/>
          </a:p>
        </p:txBody>
      </p:sp>
      <p:sp>
        <p:nvSpPr>
          <p:cNvPr id="49166" name="TextBox 27"/>
          <p:cNvSpPr txBox="1">
            <a:spLocks noChangeArrowheads="1"/>
          </p:cNvSpPr>
          <p:nvPr/>
        </p:nvSpPr>
        <p:spPr bwMode="auto">
          <a:xfrm>
            <a:off x="3962400" y="1981200"/>
            <a:ext cx="2057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/>
              <a:t>  </a:t>
            </a:r>
            <a:r>
              <a:rPr lang="en-US" sz="2400" dirty="0" err="1" smtClean="0"/>
              <a:t>N</a:t>
            </a:r>
            <a:r>
              <a:rPr lang="en-US" sz="2400" baseline="-25000" dirty="0" err="1" smtClean="0"/>
              <a:t>ij</a:t>
            </a:r>
            <a:r>
              <a:rPr lang="en-US" sz="2400" baseline="-25000" dirty="0" smtClean="0"/>
              <a:t> </a:t>
            </a:r>
            <a:r>
              <a:rPr lang="en-US" sz="2400" baseline="30000" dirty="0" smtClean="0">
                <a:latin typeface="Symbol" pitchFamily="18" charset="2"/>
              </a:rPr>
              <a:t>d</a:t>
            </a:r>
            <a:r>
              <a:rPr lang="en-US" sz="2400" dirty="0" smtClean="0"/>
              <a:t> - </a:t>
            </a:r>
            <a:r>
              <a:rPr lang="en-US" sz="2400" dirty="0" err="1" smtClean="0"/>
              <a:t>N</a:t>
            </a:r>
            <a:r>
              <a:rPr lang="en-US" sz="2400" baseline="-25000" dirty="0" err="1" smtClean="0"/>
              <a:t>ij</a:t>
            </a:r>
            <a:r>
              <a:rPr lang="en-US" sz="2400" baseline="30000" dirty="0" err="1" smtClean="0">
                <a:latin typeface="Symbol" pitchFamily="18" charset="2"/>
              </a:rPr>
              <a:t>d</a:t>
            </a:r>
            <a:r>
              <a:rPr lang="en-US" sz="2400" baseline="30000" dirty="0" smtClean="0">
                <a:latin typeface="Symbol" pitchFamily="18" charset="2"/>
              </a:rPr>
              <a:t> = 0</a:t>
            </a:r>
            <a:r>
              <a:rPr lang="en-US" sz="2400" baseline="30000" dirty="0" smtClean="0"/>
              <a:t>        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49165" name="TextBox 23"/>
          <p:cNvSpPr txBox="1">
            <a:spLocks noChangeArrowheads="1"/>
          </p:cNvSpPr>
          <p:nvPr/>
        </p:nvSpPr>
        <p:spPr bwMode="auto">
          <a:xfrm>
            <a:off x="3439892" y="5725882"/>
            <a:ext cx="243840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 err="1" smtClean="0"/>
              <a:t>S</a:t>
            </a:r>
            <a:r>
              <a:rPr lang="en-US" sz="2000" baseline="30000" dirty="0" err="1" smtClean="0"/>
              <a:t>tot</a:t>
            </a:r>
            <a:r>
              <a:rPr lang="en-US" sz="2000" dirty="0" smtClean="0"/>
              <a:t> </a:t>
            </a:r>
            <a:r>
              <a:rPr lang="en-US" sz="2000" dirty="0"/>
              <a:t>= [</a:t>
            </a:r>
            <a:r>
              <a:rPr lang="en-US" sz="2000" dirty="0">
                <a:latin typeface="Symbol" pitchFamily="18" charset="2"/>
              </a:rPr>
              <a:t>S</a:t>
            </a:r>
            <a:r>
              <a:rPr lang="en-US" sz="2000" dirty="0"/>
              <a:t> </a:t>
            </a:r>
            <a:r>
              <a:rPr lang="en-US" sz="2000" baseline="-25000" dirty="0" err="1"/>
              <a:t>ij</a:t>
            </a:r>
            <a:r>
              <a:rPr lang="en-US" sz="2000" dirty="0"/>
              <a:t> S</a:t>
            </a:r>
            <a:r>
              <a:rPr lang="en-US" sz="2000" baseline="-25000" dirty="0"/>
              <a:t>ij</a:t>
            </a:r>
            <a:r>
              <a:rPr lang="en-US" sz="2000" baseline="30000" dirty="0"/>
              <a:t>2</a:t>
            </a:r>
            <a:r>
              <a:rPr lang="en-US" sz="2000" dirty="0"/>
              <a:t> ]</a:t>
            </a:r>
            <a:r>
              <a:rPr lang="en-US" sz="2000" baseline="30000" dirty="0"/>
              <a:t>1/2 </a:t>
            </a:r>
            <a:r>
              <a:rPr lang="en-US" sz="2000" dirty="0"/>
              <a:t> </a:t>
            </a:r>
          </a:p>
        </p:txBody>
      </p:sp>
      <p:sp>
        <p:nvSpPr>
          <p:cNvPr id="18" name="TextBox 27"/>
          <p:cNvSpPr txBox="1">
            <a:spLocks noChangeArrowheads="1"/>
          </p:cNvSpPr>
          <p:nvPr/>
        </p:nvSpPr>
        <p:spPr bwMode="auto">
          <a:xfrm>
            <a:off x="3276608" y="2281533"/>
            <a:ext cx="990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err="1" smtClean="0"/>
              <a:t>S</a:t>
            </a:r>
            <a:r>
              <a:rPr lang="en-US" sz="2400" baseline="-25000" dirty="0" err="1" smtClean="0"/>
              <a:t>ij</a:t>
            </a:r>
            <a:r>
              <a:rPr lang="en-US" sz="2400" dirty="0" smtClean="0"/>
              <a:t> =</a:t>
            </a:r>
            <a:r>
              <a:rPr lang="en-US" sz="2400" baseline="30000" dirty="0" smtClean="0"/>
              <a:t>        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152400" y="2046512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For each energy-zenith </a:t>
            </a:r>
          </a:p>
          <a:p>
            <a:r>
              <a:rPr lang="en-US" dirty="0" smtClean="0"/>
              <a:t>angle   bin </a:t>
            </a:r>
            <a:r>
              <a:rPr lang="en-US" dirty="0" err="1" smtClean="0"/>
              <a:t>ij</a:t>
            </a:r>
            <a:r>
              <a:rPr lang="en-US" dirty="0" smtClean="0"/>
              <a:t>  </a:t>
            </a:r>
          </a:p>
          <a:p>
            <a:r>
              <a:rPr lang="en-US" dirty="0" smtClean="0"/>
              <a:t>relative  CP-difference</a:t>
            </a:r>
          </a:p>
        </p:txBody>
      </p:sp>
      <p:sp>
        <p:nvSpPr>
          <p:cNvPr id="20" name="TextBox 29"/>
          <p:cNvSpPr txBox="1">
            <a:spLocks noChangeArrowheads="1"/>
          </p:cNvSpPr>
          <p:nvPr/>
        </p:nvSpPr>
        <p:spPr bwMode="auto">
          <a:xfrm>
            <a:off x="4495800" y="2590800"/>
            <a:ext cx="1219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2400" dirty="0" err="1" smtClean="0"/>
              <a:t>N</a:t>
            </a:r>
            <a:r>
              <a:rPr lang="en-US" sz="2400" baseline="-25000" dirty="0" err="1" smtClean="0"/>
              <a:t>ij</a:t>
            </a:r>
            <a:r>
              <a:rPr lang="en-US" sz="2400" baseline="30000" dirty="0" err="1" smtClean="0">
                <a:latin typeface="Symbol" pitchFamily="18" charset="2"/>
              </a:rPr>
              <a:t>d</a:t>
            </a:r>
            <a:r>
              <a:rPr lang="en-US" sz="2400" baseline="30000" dirty="0" smtClean="0">
                <a:latin typeface="Symbol" pitchFamily="18" charset="2"/>
              </a:rPr>
              <a:t> = 0 </a:t>
            </a:r>
            <a:r>
              <a:rPr lang="en-US" sz="2400" baseline="-25000" dirty="0" smtClean="0"/>
              <a:t>    </a:t>
            </a:r>
            <a:r>
              <a:rPr lang="en-US" sz="2400" baseline="30000" dirty="0" smtClean="0"/>
              <a:t>         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cxnSp>
        <p:nvCxnSpPr>
          <p:cNvPr id="22" name="Straight Connector 21"/>
          <p:cNvCxnSpPr/>
          <p:nvPr/>
        </p:nvCxnSpPr>
        <p:spPr bwMode="auto">
          <a:xfrm>
            <a:off x="4038600" y="2514600"/>
            <a:ext cx="1828800" cy="0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4" name="Freeform 20"/>
          <p:cNvSpPr>
            <a:spLocks/>
          </p:cNvSpPr>
          <p:nvPr/>
        </p:nvSpPr>
        <p:spPr bwMode="auto">
          <a:xfrm>
            <a:off x="4343400" y="2590800"/>
            <a:ext cx="990600" cy="457200"/>
          </a:xfrm>
          <a:custGeom>
            <a:avLst/>
            <a:gdLst>
              <a:gd name="T0" fmla="*/ 0 w 192"/>
              <a:gd name="T1" fmla="*/ 2147483647 h 192"/>
              <a:gd name="T2" fmla="*/ 2147483647 w 192"/>
              <a:gd name="T3" fmla="*/ 2147483647 h 192"/>
              <a:gd name="T4" fmla="*/ 2147483647 w 192"/>
              <a:gd name="T5" fmla="*/ 0 h 192"/>
              <a:gd name="T6" fmla="*/ 2147483647 w 192"/>
              <a:gd name="T7" fmla="*/ 0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192"/>
              <a:gd name="T13" fmla="*/ 0 h 192"/>
              <a:gd name="T14" fmla="*/ 192 w 192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2" h="192">
                <a:moveTo>
                  <a:pt x="0" y="96"/>
                </a:moveTo>
                <a:lnTo>
                  <a:pt x="48" y="192"/>
                </a:lnTo>
                <a:lnTo>
                  <a:pt x="48" y="0"/>
                </a:lnTo>
                <a:lnTo>
                  <a:pt x="192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Elbow Connector 25"/>
          <p:cNvCxnSpPr/>
          <p:nvPr/>
        </p:nvCxnSpPr>
        <p:spPr bwMode="auto">
          <a:xfrm rot="16200000" flipH="1">
            <a:off x="6858000" y="3505200"/>
            <a:ext cx="685800" cy="228600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Elbow Connector 36"/>
          <p:cNvCxnSpPr/>
          <p:nvPr/>
        </p:nvCxnSpPr>
        <p:spPr bwMode="auto">
          <a:xfrm rot="5400000" flipH="1" flipV="1">
            <a:off x="6858000" y="4114800"/>
            <a:ext cx="381000" cy="381000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Elbow Connector 39"/>
          <p:cNvCxnSpPr/>
          <p:nvPr/>
        </p:nvCxnSpPr>
        <p:spPr bwMode="auto">
          <a:xfrm flipV="1">
            <a:off x="6324600" y="4495800"/>
            <a:ext cx="685800" cy="76200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Elbow Connector 43"/>
          <p:cNvCxnSpPr/>
          <p:nvPr/>
        </p:nvCxnSpPr>
        <p:spPr bwMode="auto">
          <a:xfrm rot="5400000" flipH="1" flipV="1">
            <a:off x="6096000" y="4495800"/>
            <a:ext cx="685800" cy="381000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TextBox 27"/>
          <p:cNvSpPr txBox="1">
            <a:spLocks noChangeArrowheads="1"/>
          </p:cNvSpPr>
          <p:nvPr/>
        </p:nvSpPr>
        <p:spPr bwMode="auto">
          <a:xfrm>
            <a:off x="478970" y="4572002"/>
            <a:ext cx="914400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/>
              <a:t>|</a:t>
            </a:r>
            <a:r>
              <a:rPr lang="en-US" sz="2400" dirty="0" err="1" smtClean="0"/>
              <a:t>S</a:t>
            </a:r>
            <a:r>
              <a:rPr lang="en-US" sz="2400" baseline="-25000" dirty="0" err="1" smtClean="0"/>
              <a:t>ij</a:t>
            </a:r>
            <a:r>
              <a:rPr lang="en-US" sz="2400" dirty="0" smtClean="0"/>
              <a:t>|</a:t>
            </a:r>
            <a:r>
              <a:rPr lang="en-US" sz="2400" baseline="30000" dirty="0" smtClean="0"/>
              <a:t>        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55" name="TextBox 54"/>
          <p:cNvSpPr txBox="1"/>
          <p:nvPr/>
        </p:nvSpPr>
        <p:spPr>
          <a:xfrm>
            <a:off x="1066800" y="3276600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is true value  </a:t>
            </a:r>
            <a:r>
              <a:rPr lang="en-US" dirty="0" smtClean="0">
                <a:sym typeface="Wingdings" pitchFamily="2" charset="2"/>
              </a:rPr>
              <a:t>   </a:t>
            </a:r>
            <a:r>
              <a:rPr lang="en-US" dirty="0" err="1" smtClean="0"/>
              <a:t>N</a:t>
            </a:r>
            <a:r>
              <a:rPr lang="en-US" baseline="-25000" dirty="0" err="1" smtClean="0"/>
              <a:t>ij</a:t>
            </a:r>
            <a:r>
              <a:rPr lang="en-US" baseline="-25000" dirty="0" smtClean="0"/>
              <a:t> </a:t>
            </a:r>
            <a:r>
              <a:rPr lang="en-US" baseline="30000" dirty="0" smtClean="0">
                <a:latin typeface="Symbol" pitchFamily="18" charset="2"/>
              </a:rPr>
              <a:t>d</a:t>
            </a:r>
            <a:r>
              <a:rPr lang="en-US" dirty="0" smtClean="0"/>
              <a:t> </a:t>
            </a:r>
            <a:r>
              <a:rPr lang="en-US" baseline="30000" dirty="0" smtClean="0"/>
              <a:t>  </a:t>
            </a:r>
            <a:r>
              <a:rPr lang="en-US" dirty="0" smtClean="0"/>
              <a:t>corresponds to ``true’’  value  of events</a:t>
            </a:r>
            <a:r>
              <a:rPr lang="en-US" baseline="30000" dirty="0" smtClean="0"/>
              <a:t>                      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2819400" y="35814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 </a:t>
            </a:r>
            <a:r>
              <a:rPr lang="en-US" dirty="0" err="1" smtClean="0"/>
              <a:t>N</a:t>
            </a:r>
            <a:r>
              <a:rPr lang="en-US" baseline="-25000" dirty="0" err="1" smtClean="0"/>
              <a:t>ij</a:t>
            </a:r>
            <a:r>
              <a:rPr lang="en-US" baseline="30000" dirty="0" err="1" smtClean="0">
                <a:latin typeface="Symbol" pitchFamily="18" charset="2"/>
              </a:rPr>
              <a:t>d</a:t>
            </a:r>
            <a:r>
              <a:rPr lang="en-US" baseline="30000" dirty="0" smtClean="0">
                <a:latin typeface="Symbol" pitchFamily="18" charset="2"/>
              </a:rPr>
              <a:t> = 0</a:t>
            </a:r>
            <a:r>
              <a:rPr lang="en-US" dirty="0" smtClean="0"/>
              <a:t> </a:t>
            </a:r>
            <a:r>
              <a:rPr lang="en-US" baseline="30000" dirty="0" smtClean="0"/>
              <a:t>    </a:t>
            </a:r>
            <a:r>
              <a:rPr lang="en-US" dirty="0" smtClean="0"/>
              <a:t>``measured’’  number  of events</a:t>
            </a:r>
            <a:r>
              <a:rPr lang="en-US" baseline="30000" dirty="0" smtClean="0"/>
              <a:t>                      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1600200" y="4583668"/>
            <a:ext cx="59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 </a:t>
            </a:r>
            <a:r>
              <a:rPr lang="en-US" dirty="0" err="1" smtClean="0"/>
              <a:t>distinguishability</a:t>
            </a:r>
            <a:r>
              <a:rPr lang="en-US" dirty="0" smtClean="0"/>
              <a:t>  of different values of CP-phase </a:t>
            </a:r>
            <a:endParaRPr 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228600" y="1219200"/>
            <a:ext cx="5486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Quick estimator (metric) of discovery potential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934200" y="23622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 fluctuations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4" name="WordArt 4"/>
          <p:cNvSpPr>
            <a:spLocks noChangeArrowheads="1" noChangeShapeType="1" noTextEdit="1"/>
          </p:cNvSpPr>
          <p:nvPr/>
        </p:nvSpPr>
        <p:spPr bwMode="auto">
          <a:xfrm>
            <a:off x="631381" y="274646"/>
            <a:ext cx="5845623" cy="8769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S-distributions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12430" y="1447800"/>
            <a:ext cx="202474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smtClean="0">
                <a:latin typeface="Symbol" pitchFamily="18" charset="2"/>
              </a:rPr>
              <a:t>n</a:t>
            </a:r>
            <a:r>
              <a:rPr lang="en-US" baseline="-25000" dirty="0" smtClean="0">
                <a:latin typeface="Symbol" pitchFamily="18" charset="2"/>
              </a:rPr>
              <a:t>m</a:t>
            </a:r>
            <a:r>
              <a:rPr lang="en-US" dirty="0" smtClean="0"/>
              <a:t>- CC events </a:t>
            </a:r>
          </a:p>
          <a:p>
            <a:r>
              <a:rPr lang="en-US" dirty="0" smtClean="0"/>
              <a:t>(track + cascade)</a:t>
            </a:r>
            <a:endParaRPr lang="en-US" dirty="0"/>
          </a:p>
        </p:txBody>
      </p:sp>
      <p:pic>
        <p:nvPicPr>
          <p:cNvPr id="11" name="Picture 2" descr="C:\Users\Smirnov\Downloads\superPINGU_cp090_02(1).png"/>
          <p:cNvPicPr>
            <a:picLocks noChangeAspect="1" noChangeArrowheads="1"/>
          </p:cNvPicPr>
          <p:nvPr/>
        </p:nvPicPr>
        <p:blipFill>
          <a:blip r:embed="rId2" cstate="print"/>
          <a:srcRect r="24387"/>
          <a:stretch>
            <a:fillRect/>
          </a:stretch>
        </p:blipFill>
        <p:spPr bwMode="auto">
          <a:xfrm>
            <a:off x="3657600" y="1447800"/>
            <a:ext cx="3048000" cy="2743200"/>
          </a:xfrm>
          <a:prstGeom prst="rect">
            <a:avLst/>
          </a:prstGeom>
          <a:noFill/>
        </p:spPr>
      </p:pic>
      <p:pic>
        <p:nvPicPr>
          <p:cNvPr id="2051" name="Picture 3" descr="C:\Users\Smirnov\Downloads\superPINGU_cp270_02(1).png"/>
          <p:cNvPicPr>
            <a:picLocks noChangeAspect="1" noChangeArrowheads="1"/>
          </p:cNvPicPr>
          <p:nvPr/>
        </p:nvPicPr>
        <p:blipFill>
          <a:blip r:embed="rId3" cstate="print"/>
          <a:srcRect r="24387"/>
          <a:stretch>
            <a:fillRect/>
          </a:stretch>
        </p:blipFill>
        <p:spPr bwMode="auto">
          <a:xfrm>
            <a:off x="3657600" y="4038600"/>
            <a:ext cx="3048000" cy="2743200"/>
          </a:xfrm>
          <a:prstGeom prst="rect">
            <a:avLst/>
          </a:prstGeom>
          <a:noFill/>
        </p:spPr>
      </p:pic>
      <p:pic>
        <p:nvPicPr>
          <p:cNvPr id="2052" name="Picture 4" descr="C:\Users\Smirnov\Downloads\superPINGU_cp045_02(1).png"/>
          <p:cNvPicPr>
            <a:picLocks noChangeAspect="1" noChangeArrowheads="1"/>
          </p:cNvPicPr>
          <p:nvPr/>
        </p:nvPicPr>
        <p:blipFill>
          <a:blip r:embed="rId4" cstate="print"/>
          <a:srcRect r="24387"/>
          <a:stretch>
            <a:fillRect/>
          </a:stretch>
        </p:blipFill>
        <p:spPr bwMode="auto">
          <a:xfrm>
            <a:off x="533400" y="1447800"/>
            <a:ext cx="3124199" cy="2743200"/>
          </a:xfrm>
          <a:prstGeom prst="rect">
            <a:avLst/>
          </a:prstGeom>
          <a:noFill/>
        </p:spPr>
      </p:pic>
      <p:pic>
        <p:nvPicPr>
          <p:cNvPr id="2050" name="Picture 2" descr="C:\Users\Smirnov\Downloads\superPINGU_cp180_02(1).png"/>
          <p:cNvPicPr>
            <a:picLocks noChangeAspect="1" noChangeArrowheads="1"/>
          </p:cNvPicPr>
          <p:nvPr/>
        </p:nvPicPr>
        <p:blipFill>
          <a:blip r:embed="rId5" cstate="print"/>
          <a:srcRect r="23952"/>
          <a:stretch>
            <a:fillRect/>
          </a:stretch>
        </p:blipFill>
        <p:spPr bwMode="auto">
          <a:xfrm>
            <a:off x="530714" y="4038600"/>
            <a:ext cx="3126886" cy="27432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912430" y="2362200"/>
            <a:ext cx="1937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S-distributions</a:t>
            </a:r>
          </a:p>
          <a:p>
            <a:r>
              <a:rPr lang="en-IE" dirty="0" smtClean="0"/>
              <a:t>for different</a:t>
            </a:r>
          </a:p>
          <a:p>
            <a:r>
              <a:rPr lang="en-IE" dirty="0" smtClean="0"/>
              <a:t> values of  </a:t>
            </a:r>
            <a:r>
              <a:rPr lang="en-IE" dirty="0" smtClean="0">
                <a:latin typeface="Symbol" pitchFamily="18" charset="2"/>
              </a:rPr>
              <a:t>d</a:t>
            </a:r>
            <a:endParaRPr lang="en-IE" dirty="0"/>
          </a:p>
        </p:txBody>
      </p:sp>
      <p:sp>
        <p:nvSpPr>
          <p:cNvPr id="12" name="TextBox 11"/>
          <p:cNvSpPr txBox="1"/>
          <p:nvPr/>
        </p:nvSpPr>
        <p:spPr>
          <a:xfrm>
            <a:off x="6651166" y="228598"/>
            <a:ext cx="2460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After smearing over neutrino energy and direction</a:t>
            </a:r>
            <a:endParaRPr lang="en-IE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00" y="3544669"/>
            <a:ext cx="1817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Super PINGU</a:t>
            </a:r>
          </a:p>
          <a:p>
            <a:r>
              <a:rPr lang="en-US" dirty="0" smtClean="0"/>
              <a:t> 1 year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801642" y="4369190"/>
            <a:ext cx="2286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S. </a:t>
            </a:r>
            <a:r>
              <a:rPr lang="en-IE" sz="1600" i="1" dirty="0" err="1" smtClean="0">
                <a:solidFill>
                  <a:srgbClr val="FF0000"/>
                </a:solidFill>
              </a:rPr>
              <a:t>Razzaque</a:t>
            </a:r>
            <a:r>
              <a:rPr lang="en-IE" sz="1600" i="1" dirty="0" smtClean="0">
                <a:solidFill>
                  <a:srgbClr val="FF0000"/>
                </a:solidFill>
              </a:rPr>
              <a:t>, A.Y.S. </a:t>
            </a:r>
          </a:p>
          <a:p>
            <a:r>
              <a:rPr lang="en-IE" sz="1600" i="1" dirty="0" err="1" smtClean="0">
                <a:solidFill>
                  <a:srgbClr val="FF0000"/>
                </a:solidFill>
              </a:rPr>
              <a:t>arXiv</a:t>
            </a:r>
            <a:r>
              <a:rPr lang="en-IE" sz="1600" i="1" dirty="0" smtClean="0">
                <a:solidFill>
                  <a:srgbClr val="FF0000"/>
                </a:solidFill>
              </a:rPr>
              <a:t>: 1406.1407 </a:t>
            </a:r>
            <a:endParaRPr lang="en-IE" sz="1600" i="1" dirty="0" smtClean="0">
              <a:solidFill>
                <a:srgbClr val="FF0000"/>
              </a:solidFill>
            </a:endParaRPr>
          </a:p>
          <a:p>
            <a:r>
              <a:rPr lang="en-IE" sz="1600" i="1" dirty="0" smtClean="0">
                <a:solidFill>
                  <a:srgbClr val="FF0000"/>
                </a:solidFill>
              </a:rPr>
              <a:t> </a:t>
            </a:r>
            <a:r>
              <a:rPr lang="en-IE" sz="1600" i="1" dirty="0" smtClean="0">
                <a:solidFill>
                  <a:srgbClr val="FF0000"/>
                </a:solidFill>
              </a:rPr>
              <a:t>hep-ph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12430" y="3399744"/>
            <a:ext cx="1741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Super PINGU</a:t>
            </a:r>
          </a:p>
          <a:p>
            <a:r>
              <a:rPr lang="en-US" dirty="0" smtClean="0"/>
              <a:t> 1 year</a:t>
            </a:r>
            <a:endParaRPr lang="en-US" dirty="0"/>
          </a:p>
        </p:txBody>
      </p:sp>
      <p:pic>
        <p:nvPicPr>
          <p:cNvPr id="2050" name="Picture 2" descr="C:\Users\Smirnov\Downloads\superPINGU_cp045_08.png"/>
          <p:cNvPicPr>
            <a:picLocks noChangeAspect="1" noChangeArrowheads="1"/>
          </p:cNvPicPr>
          <p:nvPr/>
        </p:nvPicPr>
        <p:blipFill>
          <a:blip r:embed="rId2" cstate="print"/>
          <a:srcRect r="23516"/>
          <a:stretch>
            <a:fillRect/>
          </a:stretch>
        </p:blipFill>
        <p:spPr bwMode="auto">
          <a:xfrm>
            <a:off x="457200" y="1230086"/>
            <a:ext cx="3200400" cy="2819400"/>
          </a:xfrm>
          <a:prstGeom prst="rect">
            <a:avLst/>
          </a:prstGeom>
          <a:noFill/>
        </p:spPr>
      </p:pic>
      <p:pic>
        <p:nvPicPr>
          <p:cNvPr id="2051" name="Picture 3" descr="C:\Users\Smirnov\Downloads\superPINGU_cp090_08.png"/>
          <p:cNvPicPr>
            <a:picLocks noChangeAspect="1" noChangeArrowheads="1"/>
          </p:cNvPicPr>
          <p:nvPr/>
        </p:nvPicPr>
        <p:blipFill>
          <a:blip r:embed="rId3" cstate="print"/>
          <a:srcRect r="23516"/>
          <a:stretch>
            <a:fillRect/>
          </a:stretch>
        </p:blipFill>
        <p:spPr bwMode="auto">
          <a:xfrm>
            <a:off x="3657600" y="1230086"/>
            <a:ext cx="3124200" cy="2819400"/>
          </a:xfrm>
          <a:prstGeom prst="rect">
            <a:avLst/>
          </a:prstGeom>
          <a:noFill/>
        </p:spPr>
      </p:pic>
      <p:pic>
        <p:nvPicPr>
          <p:cNvPr id="2052" name="Picture 4" descr="C:\Users\Smirnov\Downloads\superPINGU_cp180_08.png"/>
          <p:cNvPicPr>
            <a:picLocks noChangeAspect="1" noChangeArrowheads="1"/>
          </p:cNvPicPr>
          <p:nvPr/>
        </p:nvPicPr>
        <p:blipFill>
          <a:blip r:embed="rId4" cstate="print"/>
          <a:srcRect r="23516"/>
          <a:stretch>
            <a:fillRect/>
          </a:stretch>
        </p:blipFill>
        <p:spPr bwMode="auto">
          <a:xfrm>
            <a:off x="457200" y="3897086"/>
            <a:ext cx="3200400" cy="2819400"/>
          </a:xfrm>
          <a:prstGeom prst="rect">
            <a:avLst/>
          </a:prstGeom>
          <a:noFill/>
        </p:spPr>
      </p:pic>
      <p:pic>
        <p:nvPicPr>
          <p:cNvPr id="2053" name="Picture 5" descr="C:\Users\Smirnov\Downloads\superPINGU_cp270_08.png"/>
          <p:cNvPicPr>
            <a:picLocks noChangeAspect="1" noChangeArrowheads="1"/>
          </p:cNvPicPr>
          <p:nvPr/>
        </p:nvPicPr>
        <p:blipFill>
          <a:blip r:embed="rId5" cstate="print"/>
          <a:srcRect r="23516"/>
          <a:stretch>
            <a:fillRect/>
          </a:stretch>
        </p:blipFill>
        <p:spPr bwMode="auto">
          <a:xfrm>
            <a:off x="3657600" y="3897086"/>
            <a:ext cx="3124200" cy="2819400"/>
          </a:xfrm>
          <a:prstGeom prst="rect">
            <a:avLst/>
          </a:prstGeom>
          <a:noFill/>
        </p:spPr>
      </p:pic>
      <p:sp>
        <p:nvSpPr>
          <p:cNvPr id="11" name="WordArt 4"/>
          <p:cNvSpPr>
            <a:spLocks noChangeArrowheads="1" noChangeShapeType="1" noTextEdit="1"/>
          </p:cNvSpPr>
          <p:nvPr/>
        </p:nvSpPr>
        <p:spPr bwMode="auto">
          <a:xfrm>
            <a:off x="631381" y="274646"/>
            <a:ext cx="5845623" cy="87697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S-distributions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51166" y="228598"/>
            <a:ext cx="2460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After smearing over neutrino energy and direction</a:t>
            </a:r>
            <a:endParaRPr lang="en-IE" dirty="0"/>
          </a:p>
        </p:txBody>
      </p:sp>
      <p:sp>
        <p:nvSpPr>
          <p:cNvPr id="13" name="TextBox 12"/>
          <p:cNvSpPr txBox="1"/>
          <p:nvPr/>
        </p:nvSpPr>
        <p:spPr>
          <a:xfrm>
            <a:off x="6912429" y="1447800"/>
            <a:ext cx="197031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dirty="0" smtClean="0">
                <a:latin typeface="Symbol" pitchFamily="18" charset="2"/>
              </a:rPr>
              <a:t>n</a:t>
            </a:r>
            <a:r>
              <a:rPr lang="en-US" baseline="-25000" dirty="0" smtClean="0"/>
              <a:t>e</a:t>
            </a:r>
            <a:r>
              <a:rPr lang="en-US" baseline="-25000" dirty="0" smtClean="0">
                <a:latin typeface="Symbol" pitchFamily="18" charset="2"/>
              </a:rPr>
              <a:t> </a:t>
            </a:r>
            <a:r>
              <a:rPr lang="en-US" dirty="0" smtClean="0"/>
              <a:t>- CC events </a:t>
            </a:r>
          </a:p>
          <a:p>
            <a:r>
              <a:rPr lang="en-US" dirty="0" smtClean="0"/>
              <a:t>(cascades)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912430" y="2362200"/>
            <a:ext cx="1937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S-distributions</a:t>
            </a:r>
          </a:p>
          <a:p>
            <a:r>
              <a:rPr lang="en-IE" dirty="0" smtClean="0"/>
              <a:t>for different</a:t>
            </a:r>
          </a:p>
          <a:p>
            <a:r>
              <a:rPr lang="en-IE" dirty="0" smtClean="0"/>
              <a:t> values of  </a:t>
            </a:r>
            <a:r>
              <a:rPr lang="en-IE" dirty="0" smtClean="0">
                <a:latin typeface="Symbol" pitchFamily="18" charset="2"/>
              </a:rPr>
              <a:t>d</a:t>
            </a:r>
            <a:endParaRPr lang="en-IE" dirty="0"/>
          </a:p>
        </p:txBody>
      </p:sp>
      <p:sp>
        <p:nvSpPr>
          <p:cNvPr id="15" name="TextBox 14"/>
          <p:cNvSpPr txBox="1"/>
          <p:nvPr/>
        </p:nvSpPr>
        <p:spPr>
          <a:xfrm>
            <a:off x="6801642" y="4369190"/>
            <a:ext cx="2286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S. </a:t>
            </a:r>
            <a:r>
              <a:rPr lang="en-IE" sz="1600" i="1" dirty="0" err="1" smtClean="0">
                <a:solidFill>
                  <a:srgbClr val="FF0000"/>
                </a:solidFill>
              </a:rPr>
              <a:t>Razzaque</a:t>
            </a:r>
            <a:r>
              <a:rPr lang="en-IE" sz="1600" i="1" dirty="0" smtClean="0">
                <a:solidFill>
                  <a:srgbClr val="FF0000"/>
                </a:solidFill>
              </a:rPr>
              <a:t>, A.Y.S. </a:t>
            </a:r>
          </a:p>
          <a:p>
            <a:r>
              <a:rPr lang="en-IE" sz="1600" i="1" dirty="0" err="1" smtClean="0">
                <a:solidFill>
                  <a:srgbClr val="FF0000"/>
                </a:solidFill>
              </a:rPr>
              <a:t>arXiv</a:t>
            </a:r>
            <a:r>
              <a:rPr lang="en-IE" sz="1600" i="1" dirty="0" smtClean="0">
                <a:solidFill>
                  <a:srgbClr val="FF0000"/>
                </a:solidFill>
              </a:rPr>
              <a:t>: 1406.1407 </a:t>
            </a:r>
            <a:endParaRPr lang="en-IE" sz="1600" i="1" dirty="0" smtClean="0">
              <a:solidFill>
                <a:srgbClr val="FF0000"/>
              </a:solidFill>
            </a:endParaRPr>
          </a:p>
          <a:p>
            <a:r>
              <a:rPr lang="en-IE" sz="1600" i="1" dirty="0" smtClean="0">
                <a:solidFill>
                  <a:srgbClr val="FF0000"/>
                </a:solidFill>
              </a:rPr>
              <a:t> </a:t>
            </a:r>
            <a:r>
              <a:rPr lang="en-IE" sz="1600" i="1" dirty="0" smtClean="0">
                <a:solidFill>
                  <a:srgbClr val="FF0000"/>
                </a:solidFill>
              </a:rPr>
              <a:t>hep-ph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pic>
        <p:nvPicPr>
          <p:cNvPr id="7" name="Picture 6" descr="totalS_000_num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968" y="1295400"/>
            <a:ext cx="5181600" cy="2654300"/>
          </a:xfrm>
          <a:prstGeom prst="rect">
            <a:avLst/>
          </a:prstGeom>
        </p:spPr>
      </p:pic>
      <p:pic>
        <p:nvPicPr>
          <p:cNvPr id="8" name="Picture 7" descr="totalS_000_nu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968" y="3942442"/>
            <a:ext cx="5181600" cy="2730500"/>
          </a:xfrm>
          <a:prstGeom prst="rect">
            <a:avLst/>
          </a:prstGeom>
        </p:spPr>
      </p:pic>
      <p:sp>
        <p:nvSpPr>
          <p:cNvPr id="9" name="WordArt 4"/>
          <p:cNvSpPr>
            <a:spLocks noChangeArrowheads="1" noChangeShapeType="1" noTextEdit="1"/>
          </p:cNvSpPr>
          <p:nvPr/>
        </p:nvSpPr>
        <p:spPr bwMode="auto">
          <a:xfrm>
            <a:off x="609600" y="152400"/>
            <a:ext cx="7696200" cy="1138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Total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distinguishability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87143" y="12954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d</a:t>
            </a:r>
            <a:r>
              <a:rPr lang="en-US" dirty="0" smtClean="0"/>
              <a:t>  from 0</a:t>
            </a:r>
            <a:endParaRPr lang="en-US" dirty="0"/>
          </a:p>
        </p:txBody>
      </p:sp>
      <p:sp>
        <p:nvSpPr>
          <p:cNvPr id="68610" name="AutoShape 2" descr="https://www.mpi-hd.mpg.de/rmail/?_task=mail&amp;_action=get&amp;_mbox=INBOX&amp;_uid=1291&amp;_part=2&amp;_mimewarning=1&amp;_embed=1&amp;_extwin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E"/>
          </a:p>
        </p:txBody>
      </p:sp>
      <p:sp>
        <p:nvSpPr>
          <p:cNvPr id="68612" name="AutoShape 4" descr="https://www.mpi-hd.mpg.de/rmail/?_task=mail&amp;_action=get&amp;_mbox=INBOX&amp;_uid=1291&amp;_part=2&amp;_mimewarning=1&amp;_embed=1&amp;_extwin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E"/>
          </a:p>
        </p:txBody>
      </p:sp>
      <p:sp>
        <p:nvSpPr>
          <p:cNvPr id="11" name="TextBox 10"/>
          <p:cNvSpPr txBox="1"/>
          <p:nvPr/>
        </p:nvSpPr>
        <p:spPr>
          <a:xfrm>
            <a:off x="5867399" y="2933245"/>
            <a:ext cx="2982687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Distinguishability</a:t>
            </a:r>
            <a:r>
              <a:rPr lang="en-US" dirty="0" smtClean="0"/>
              <a:t>  </a:t>
            </a:r>
          </a:p>
          <a:p>
            <a:r>
              <a:rPr lang="en-US" dirty="0" smtClean="0"/>
              <a:t>of 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US" dirty="0" smtClean="0"/>
              <a:t>/2 from 0: </a:t>
            </a:r>
            <a:r>
              <a:rPr lang="en-US" dirty="0" err="1" smtClean="0"/>
              <a:t>S</a:t>
            </a:r>
            <a:r>
              <a:rPr lang="en-US" baseline="-25000" dirty="0" err="1" smtClean="0"/>
              <a:t>tot</a:t>
            </a:r>
            <a:r>
              <a:rPr lang="en-US" dirty="0" smtClean="0"/>
              <a:t> = 4 - 5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67399" y="3757776"/>
            <a:ext cx="298268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of 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US" dirty="0" smtClean="0"/>
              <a:t> from 0:  </a:t>
            </a:r>
            <a:r>
              <a:rPr lang="en-US" dirty="0" err="1" smtClean="0"/>
              <a:t>S</a:t>
            </a:r>
            <a:r>
              <a:rPr lang="en-US" baseline="-25000" dirty="0" err="1" smtClean="0"/>
              <a:t>tot</a:t>
            </a:r>
            <a:r>
              <a:rPr lang="en-US" dirty="0" smtClean="0"/>
              <a:t> = 6 - 7 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704107" y="1642915"/>
            <a:ext cx="3363691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After 4 years of operation</a:t>
            </a:r>
          </a:p>
          <a:p>
            <a:r>
              <a:rPr lang="en-US" dirty="0" smtClean="0"/>
              <a:t> with 5% uncorrelated error,</a:t>
            </a:r>
          </a:p>
          <a:p>
            <a:r>
              <a:rPr lang="en-US" dirty="0" smtClean="0"/>
              <a:t>no correlated systematic </a:t>
            </a:r>
          </a:p>
          <a:p>
            <a:r>
              <a:rPr lang="en-US" dirty="0" smtClean="0"/>
              <a:t>errors (cross-section, fluxes)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67399" y="4163693"/>
            <a:ext cx="31568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depending on detection </a:t>
            </a:r>
          </a:p>
          <a:p>
            <a:r>
              <a:rPr lang="en-US" dirty="0" smtClean="0"/>
              <a:t>features at low energies </a:t>
            </a:r>
          </a:p>
          <a:p>
            <a:r>
              <a:rPr lang="en-US" dirty="0" smtClean="0"/>
              <a:t>(still to be studied</a:t>
            </a:r>
            <a:r>
              <a:rPr lang="en-US" dirty="0" smtClean="0"/>
              <a:t>),</a:t>
            </a:r>
            <a:endParaRPr lang="en-US" dirty="0" smtClean="0"/>
          </a:p>
          <a:p>
            <a:r>
              <a:rPr lang="en-US" dirty="0" smtClean="0"/>
              <a:t>contribution  of cascades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87143" y="5464627"/>
            <a:ext cx="2906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Correlated </a:t>
            </a:r>
            <a:r>
              <a:rPr lang="en-IE" dirty="0" err="1" smtClean="0"/>
              <a:t>systematics</a:t>
            </a:r>
            <a:r>
              <a:rPr lang="en-IE" dirty="0" smtClean="0"/>
              <a:t> </a:t>
            </a:r>
          </a:p>
          <a:p>
            <a:r>
              <a:rPr lang="en-IE" dirty="0" smtClean="0"/>
              <a:t>(X-section, fluxes), </a:t>
            </a:r>
            <a:r>
              <a:rPr lang="en-IE" dirty="0" err="1" smtClean="0"/>
              <a:t>flavor</a:t>
            </a:r>
            <a:r>
              <a:rPr lang="en-IE" dirty="0" smtClean="0"/>
              <a:t> misidentification</a:t>
            </a:r>
          </a:p>
          <a:p>
            <a:r>
              <a:rPr lang="en-IE" dirty="0" smtClean="0"/>
              <a:t>Can reduce S by factor 2</a:t>
            </a:r>
            <a:endParaRPr lang="en-IE" dirty="0"/>
          </a:p>
        </p:txBody>
      </p:sp>
      <p:sp>
        <p:nvSpPr>
          <p:cNvPr id="18" name="Right Arrow 17"/>
          <p:cNvSpPr/>
          <p:nvPr/>
        </p:nvSpPr>
        <p:spPr bwMode="auto">
          <a:xfrm rot="18171937">
            <a:off x="1713054" y="2997839"/>
            <a:ext cx="428264" cy="431262"/>
          </a:xfrm>
          <a:prstGeom prst="right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9" name="Right Arrow 18"/>
          <p:cNvSpPr/>
          <p:nvPr/>
        </p:nvSpPr>
        <p:spPr bwMode="auto">
          <a:xfrm rot="18171937">
            <a:off x="1796004" y="5743039"/>
            <a:ext cx="428264" cy="431262"/>
          </a:xfrm>
          <a:prstGeom prst="right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43012" name="WordArt 4"/>
          <p:cNvSpPr>
            <a:spLocks noChangeArrowheads="1" noChangeShapeType="1" noTextEdit="1"/>
          </p:cNvSpPr>
          <p:nvPr/>
        </p:nvSpPr>
        <p:spPr bwMode="auto">
          <a:xfrm>
            <a:off x="270442" y="1293129"/>
            <a:ext cx="2233274" cy="76745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Sterile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293909" y="2231567"/>
            <a:ext cx="2819402" cy="7810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neutrinos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226896" y="283036"/>
            <a:ext cx="3017047" cy="955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3.Superlight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849" y="3845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395288" y="295274"/>
            <a:ext cx="6567487" cy="828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New neutrino states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171950" y="5438775"/>
            <a:ext cx="1843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(2 – 4) 10</a:t>
            </a:r>
            <a:r>
              <a:rPr lang="en-US" sz="2000" baseline="30000" dirty="0"/>
              <a:t>-3</a:t>
            </a:r>
            <a:r>
              <a:rPr lang="en-US" sz="2000" dirty="0"/>
              <a:t> </a:t>
            </a:r>
            <a:r>
              <a:rPr lang="en-US" sz="2000" dirty="0" err="1"/>
              <a:t>eV</a:t>
            </a:r>
            <a:endParaRPr lang="en-US" sz="2000" dirty="0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079873" y="4657954"/>
            <a:ext cx="14430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 0.5 - </a:t>
            </a:r>
            <a:r>
              <a:rPr lang="en-US" sz="2000" dirty="0" smtClean="0"/>
              <a:t>2 </a:t>
            </a:r>
            <a:r>
              <a:rPr lang="en-US" sz="2000" dirty="0" err="1"/>
              <a:t>eV</a:t>
            </a:r>
            <a:endParaRPr lang="en-US" sz="2000" dirty="0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135436" y="3212194"/>
            <a:ext cx="13981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5 - 10 </a:t>
            </a:r>
            <a:r>
              <a:rPr lang="en-US" sz="2000" dirty="0" err="1" smtClean="0"/>
              <a:t>keV</a:t>
            </a:r>
            <a:endParaRPr lang="en-US" sz="2000" dirty="0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211126" y="3048071"/>
            <a:ext cx="1657826" cy="923330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n-US" dirty="0"/>
              <a:t> Warm Dark </a:t>
            </a:r>
            <a:endParaRPr lang="en-US" dirty="0" smtClean="0"/>
          </a:p>
          <a:p>
            <a:r>
              <a:rPr lang="en-US" dirty="0" smtClean="0"/>
              <a:t>   matter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 Pulsar kick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178707" y="5552506"/>
            <a:ext cx="1982787" cy="9159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- Solar neutrinos</a:t>
            </a:r>
          </a:p>
          <a:p>
            <a:r>
              <a:rPr lang="en-US" dirty="0"/>
              <a:t>- Extra radiation</a:t>
            </a:r>
          </a:p>
          <a:p>
            <a:r>
              <a:rPr lang="en-US" dirty="0"/>
              <a:t>  in the Universe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145367" y="4271279"/>
            <a:ext cx="2162182" cy="12003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- </a:t>
            </a:r>
            <a:r>
              <a:rPr lang="en-US" dirty="0" smtClean="0"/>
              <a:t> LSND, MB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Reactor </a:t>
            </a:r>
          </a:p>
          <a:p>
            <a:r>
              <a:rPr lang="en-US" dirty="0" smtClean="0"/>
              <a:t>   </a:t>
            </a:r>
            <a:r>
              <a:rPr lang="en-US" dirty="0" err="1" smtClean="0"/>
              <a:t>Ga</a:t>
            </a:r>
            <a:r>
              <a:rPr lang="en-US" dirty="0" smtClean="0"/>
              <a:t> anomalies</a:t>
            </a:r>
            <a:endParaRPr lang="en-US" dirty="0"/>
          </a:p>
          <a:p>
            <a:r>
              <a:rPr lang="en-US" dirty="0" smtClean="0"/>
              <a:t> - </a:t>
            </a:r>
            <a:r>
              <a:rPr lang="en-US" dirty="0"/>
              <a:t>Extra radiation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7348538" y="-28575"/>
            <a:ext cx="103981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0" dirty="0">
                <a:latin typeface="Symbol" pitchFamily="18" charset="2"/>
              </a:rPr>
              <a:t>n</a:t>
            </a:r>
            <a:r>
              <a:rPr lang="en-US" sz="8000" baseline="-25000" dirty="0"/>
              <a:t>s</a:t>
            </a:r>
            <a:endParaRPr lang="en-US" sz="8000" dirty="0">
              <a:latin typeface="Symbol" pitchFamily="18" charset="2"/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3277298" y="1597025"/>
            <a:ext cx="238125" cy="4344988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53" name="Line 17"/>
          <p:cNvSpPr>
            <a:spLocks noChangeShapeType="1"/>
          </p:cNvSpPr>
          <p:nvPr/>
        </p:nvSpPr>
        <p:spPr bwMode="auto">
          <a:xfrm>
            <a:off x="3253712" y="2673350"/>
            <a:ext cx="24765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4" name="Line 18"/>
          <p:cNvSpPr>
            <a:spLocks noChangeShapeType="1"/>
          </p:cNvSpPr>
          <p:nvPr/>
        </p:nvSpPr>
        <p:spPr bwMode="auto">
          <a:xfrm>
            <a:off x="3264598" y="4864100"/>
            <a:ext cx="24765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5" name="Line 19"/>
          <p:cNvSpPr>
            <a:spLocks noChangeShapeType="1"/>
          </p:cNvSpPr>
          <p:nvPr/>
        </p:nvSpPr>
        <p:spPr bwMode="auto">
          <a:xfrm>
            <a:off x="3261649" y="3756025"/>
            <a:ext cx="24765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2467899" y="4650922"/>
            <a:ext cx="630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1 </a:t>
            </a:r>
            <a:r>
              <a:rPr lang="en-US" dirty="0" err="1"/>
              <a:t>eV</a:t>
            </a:r>
            <a:endParaRPr lang="en-US" dirty="0"/>
          </a:p>
        </p:txBody>
      </p:sp>
      <p:sp>
        <p:nvSpPr>
          <p:cNvPr id="14357" name="Text Box 21"/>
          <p:cNvSpPr txBox="1">
            <a:spLocks noChangeArrowheads="1"/>
          </p:cNvSpPr>
          <p:nvPr/>
        </p:nvSpPr>
        <p:spPr bwMode="auto">
          <a:xfrm>
            <a:off x="2368113" y="3598863"/>
            <a:ext cx="754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1 </a:t>
            </a:r>
            <a:r>
              <a:rPr lang="en-US" dirty="0" err="1"/>
              <a:t>keV</a:t>
            </a:r>
            <a:endParaRPr lang="en-US" dirty="0"/>
          </a:p>
        </p:txBody>
      </p:sp>
      <p:sp>
        <p:nvSpPr>
          <p:cNvPr id="14358" name="Text Box 22"/>
          <p:cNvSpPr txBox="1">
            <a:spLocks noChangeArrowheads="1"/>
          </p:cNvSpPr>
          <p:nvPr/>
        </p:nvSpPr>
        <p:spPr bwMode="auto">
          <a:xfrm>
            <a:off x="2343166" y="2482850"/>
            <a:ext cx="831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1 </a:t>
            </a:r>
            <a:r>
              <a:rPr lang="en-US" dirty="0" err="1"/>
              <a:t>MeV</a:t>
            </a:r>
            <a:endParaRPr lang="en-US" dirty="0"/>
          </a:p>
        </p:txBody>
      </p:sp>
      <p:sp>
        <p:nvSpPr>
          <p:cNvPr id="14359" name="Text Box 23"/>
          <p:cNvSpPr txBox="1">
            <a:spLocks noChangeArrowheads="1"/>
          </p:cNvSpPr>
          <p:nvPr/>
        </p:nvSpPr>
        <p:spPr bwMode="auto">
          <a:xfrm>
            <a:off x="2377642" y="5730875"/>
            <a:ext cx="9271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10</a:t>
            </a:r>
            <a:r>
              <a:rPr lang="en-US" baseline="30000" dirty="0"/>
              <a:t>-3</a:t>
            </a:r>
            <a:r>
              <a:rPr lang="en-US" dirty="0"/>
              <a:t> </a:t>
            </a:r>
            <a:r>
              <a:rPr lang="en-US" dirty="0" err="1"/>
              <a:t>eV</a:t>
            </a:r>
            <a:endParaRPr lang="en-US" dirty="0"/>
          </a:p>
        </p:txBody>
      </p:sp>
      <p:sp>
        <p:nvSpPr>
          <p:cNvPr id="14361" name="Rectangle 25"/>
          <p:cNvSpPr>
            <a:spLocks noChangeArrowheads="1"/>
          </p:cNvSpPr>
          <p:nvPr/>
        </p:nvSpPr>
        <p:spPr bwMode="auto">
          <a:xfrm>
            <a:off x="3819547" y="3324225"/>
            <a:ext cx="209550" cy="174625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62" name="Rectangle 26"/>
          <p:cNvSpPr>
            <a:spLocks noChangeArrowheads="1"/>
          </p:cNvSpPr>
          <p:nvPr/>
        </p:nvSpPr>
        <p:spPr bwMode="auto">
          <a:xfrm>
            <a:off x="3865813" y="4732338"/>
            <a:ext cx="209550" cy="220662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63" name="Rectangle 27"/>
          <p:cNvSpPr>
            <a:spLocks noChangeArrowheads="1"/>
          </p:cNvSpPr>
          <p:nvPr/>
        </p:nvSpPr>
        <p:spPr bwMode="auto">
          <a:xfrm>
            <a:off x="3873298" y="5581650"/>
            <a:ext cx="209550" cy="174625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008916" y="1456419"/>
            <a:ext cx="1019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mixing</a:t>
            </a:r>
            <a:endParaRPr lang="en-IE" dirty="0"/>
          </a:p>
        </p:txBody>
      </p:sp>
      <p:sp>
        <p:nvSpPr>
          <p:cNvPr id="27" name="Text Box 18"/>
          <p:cNvSpPr txBox="1">
            <a:spLocks noChangeArrowheads="1"/>
          </p:cNvSpPr>
          <p:nvPr/>
        </p:nvSpPr>
        <p:spPr bwMode="auto">
          <a:xfrm>
            <a:off x="7256237" y="1830564"/>
            <a:ext cx="1796143" cy="40011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Symbol" pitchFamily="18" charset="2"/>
              </a:rPr>
              <a:t>d</a:t>
            </a:r>
            <a:r>
              <a:rPr lang="en-US" sz="2000" dirty="0" smtClean="0"/>
              <a:t>m </a:t>
            </a:r>
            <a:r>
              <a:rPr lang="en-US" sz="2000" dirty="0"/>
              <a:t>~ 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baseline="-25000" dirty="0" smtClean="0"/>
              <a:t>aS</a:t>
            </a:r>
            <a:r>
              <a:rPr lang="en-US" sz="2000" baseline="30000" dirty="0" smtClean="0"/>
              <a:t>2</a:t>
            </a:r>
            <a:r>
              <a:rPr lang="en-US" sz="2000" dirty="0" smtClean="0"/>
              <a:t> </a:t>
            </a:r>
            <a:r>
              <a:rPr lang="en-US" sz="2000" dirty="0" err="1" smtClean="0"/>
              <a:t>m</a:t>
            </a:r>
            <a:r>
              <a:rPr lang="en-US" sz="2000" baseline="-25000" dirty="0" err="1" smtClean="0"/>
              <a:t>S</a:t>
            </a:r>
            <a:endParaRPr lang="en-US" sz="2000" dirty="0"/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7288407" y="3189486"/>
            <a:ext cx="18229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(1 </a:t>
            </a:r>
            <a:r>
              <a:rPr lang="en-US" sz="2000" dirty="0"/>
              <a:t>– </a:t>
            </a:r>
            <a:r>
              <a:rPr lang="en-US" sz="2000" dirty="0" smtClean="0"/>
              <a:t>2) 10</a:t>
            </a:r>
            <a:r>
              <a:rPr lang="en-US" sz="2000" baseline="30000" dirty="0" smtClean="0"/>
              <a:t>-8</a:t>
            </a:r>
            <a:r>
              <a:rPr lang="en-US" sz="2000" dirty="0" smtClean="0"/>
              <a:t> </a:t>
            </a:r>
            <a:r>
              <a:rPr lang="en-US" sz="2000" dirty="0" err="1"/>
              <a:t>eV</a:t>
            </a:r>
            <a:endParaRPr lang="en-US" sz="2000" dirty="0"/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5988539" y="3198753"/>
            <a:ext cx="9925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2 10</a:t>
            </a:r>
            <a:r>
              <a:rPr lang="en-US" sz="2000" baseline="30000" dirty="0" smtClean="0"/>
              <a:t>-11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7471441" y="5338051"/>
            <a:ext cx="109356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 10</a:t>
            </a:r>
            <a:r>
              <a:rPr lang="en-US" sz="2000" baseline="30000" dirty="0" smtClean="0"/>
              <a:t>-6</a:t>
            </a:r>
            <a:r>
              <a:rPr lang="en-US" sz="2000" dirty="0" smtClean="0"/>
              <a:t> </a:t>
            </a:r>
            <a:r>
              <a:rPr lang="en-US" sz="2000" dirty="0" err="1"/>
              <a:t>eV</a:t>
            </a:r>
            <a:endParaRPr lang="en-US" sz="2000" dirty="0"/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998031" y="1869111"/>
            <a:ext cx="939544" cy="40011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 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baseline="-25000" dirty="0" smtClean="0"/>
              <a:t>aS</a:t>
            </a:r>
            <a:r>
              <a:rPr lang="en-US" sz="2000" baseline="30000" dirty="0" smtClean="0"/>
              <a:t>2</a:t>
            </a:r>
            <a:endParaRPr lang="en-US" sz="2000" dirty="0"/>
          </a:p>
        </p:txBody>
      </p:sp>
      <p:sp>
        <p:nvSpPr>
          <p:cNvPr id="32" name="TextBox 31"/>
          <p:cNvSpPr txBox="1"/>
          <p:nvPr/>
        </p:nvSpPr>
        <p:spPr>
          <a:xfrm>
            <a:off x="6145670" y="4650922"/>
            <a:ext cx="744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0.02</a:t>
            </a:r>
            <a:endParaRPr lang="en-IE" dirty="0"/>
          </a:p>
        </p:txBody>
      </p:sp>
      <p:sp>
        <p:nvSpPr>
          <p:cNvPr id="33" name="TextBox 32"/>
          <p:cNvSpPr txBox="1"/>
          <p:nvPr/>
        </p:nvSpPr>
        <p:spPr>
          <a:xfrm>
            <a:off x="7500257" y="4645250"/>
            <a:ext cx="1110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0.02 </a:t>
            </a:r>
            <a:r>
              <a:rPr lang="en-IE" dirty="0" err="1" smtClean="0"/>
              <a:t>eV</a:t>
            </a:r>
            <a:endParaRPr lang="en-IE" dirty="0"/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6287188" y="5391996"/>
            <a:ext cx="6319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10</a:t>
            </a:r>
            <a:r>
              <a:rPr lang="en-US" sz="2000" baseline="30000" dirty="0" smtClean="0"/>
              <a:t>-3</a:t>
            </a:r>
            <a:endParaRPr lang="en-US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5279626" y="6054044"/>
            <a:ext cx="3570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Compare with large  elements  of the mass matrix 0.02 </a:t>
            </a:r>
            <a:r>
              <a:rPr lang="en-IE" dirty="0" err="1" smtClean="0"/>
              <a:t>eV</a:t>
            </a:r>
            <a:endParaRPr lang="en-IE" dirty="0"/>
          </a:p>
        </p:txBody>
      </p:sp>
      <p:sp>
        <p:nvSpPr>
          <p:cNvPr id="36" name="TextBox 35"/>
          <p:cNvSpPr txBox="1"/>
          <p:nvPr/>
        </p:nvSpPr>
        <p:spPr>
          <a:xfrm rot="20850046">
            <a:off x="177568" y="2643521"/>
            <a:ext cx="1201509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appealing</a:t>
            </a:r>
            <a:endParaRPr lang="en-IE" dirty="0"/>
          </a:p>
        </p:txBody>
      </p:sp>
      <p:sp>
        <p:nvSpPr>
          <p:cNvPr id="37" name="TextBox 36"/>
          <p:cNvSpPr txBox="1"/>
          <p:nvPr/>
        </p:nvSpPr>
        <p:spPr>
          <a:xfrm rot="20926662">
            <a:off x="165702" y="3967334"/>
            <a:ext cx="1632151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controversial</a:t>
            </a:r>
            <a:endParaRPr lang="en-IE" dirty="0"/>
          </a:p>
        </p:txBody>
      </p:sp>
      <p:sp>
        <p:nvSpPr>
          <p:cNvPr id="38" name="TextBox 37"/>
          <p:cNvSpPr txBox="1"/>
          <p:nvPr/>
        </p:nvSpPr>
        <p:spPr>
          <a:xfrm rot="21013570">
            <a:off x="1311275" y="6403178"/>
            <a:ext cx="1447745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interesting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sz="2000">
              <a:latin typeface="Times New Roman" pitchFamily="18" charset="0"/>
            </a:endParaRPr>
          </a:p>
        </p:txBody>
      </p:sp>
      <p:sp>
        <p:nvSpPr>
          <p:cNvPr id="75779" name="Oval 3"/>
          <p:cNvSpPr>
            <a:spLocks noChangeArrowheads="1"/>
          </p:cNvSpPr>
          <p:nvPr/>
        </p:nvSpPr>
        <p:spPr bwMode="auto">
          <a:xfrm>
            <a:off x="6011863" y="307975"/>
            <a:ext cx="762000" cy="6858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2548" name="Rectangle 4"/>
          <p:cNvSpPr>
            <a:spLocks noChangeArrowheads="1"/>
          </p:cNvSpPr>
          <p:nvPr/>
        </p:nvSpPr>
        <p:spPr bwMode="auto">
          <a:xfrm>
            <a:off x="1066800" y="1828800"/>
            <a:ext cx="2438400" cy="35052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5781" name="Oval 5"/>
          <p:cNvSpPr>
            <a:spLocks noChangeArrowheads="1"/>
          </p:cNvSpPr>
          <p:nvPr/>
        </p:nvSpPr>
        <p:spPr bwMode="auto">
          <a:xfrm>
            <a:off x="6843713" y="639763"/>
            <a:ext cx="762000" cy="685800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82" name="Oval 6"/>
          <p:cNvSpPr>
            <a:spLocks noChangeArrowheads="1"/>
          </p:cNvSpPr>
          <p:nvPr/>
        </p:nvSpPr>
        <p:spPr bwMode="auto">
          <a:xfrm>
            <a:off x="6251575" y="801688"/>
            <a:ext cx="762000" cy="685800"/>
          </a:xfrm>
          <a:prstGeom prst="ellipse">
            <a:avLst/>
          </a:prstGeom>
          <a:solidFill>
            <a:srgbClr val="00FF0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83" name="Oval 7"/>
          <p:cNvSpPr>
            <a:spLocks noChangeArrowheads="1"/>
          </p:cNvSpPr>
          <p:nvPr/>
        </p:nvSpPr>
        <p:spPr bwMode="auto">
          <a:xfrm>
            <a:off x="6623050" y="171450"/>
            <a:ext cx="762000" cy="6858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84" name="Text Box 8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6418263" y="892175"/>
            <a:ext cx="460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400" baseline="-25000">
                <a:solidFill>
                  <a:schemeClr val="tx2"/>
                </a:solidFill>
                <a:latin typeface="Symbol" pitchFamily="18" charset="2"/>
              </a:rPr>
              <a:t>m</a:t>
            </a:r>
            <a:endParaRPr lang="en-US" sz="24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7058025" y="757238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400" baseline="-25000">
                <a:solidFill>
                  <a:schemeClr val="tx2"/>
                </a:solidFill>
                <a:latin typeface="Symbol" pitchFamily="18" charset="2"/>
              </a:rPr>
              <a:t>t</a:t>
            </a:r>
            <a:endParaRPr lang="en-US" sz="24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6797675" y="276225"/>
            <a:ext cx="433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400" baseline="-25000">
                <a:solidFill>
                  <a:schemeClr val="tx2"/>
                </a:solidFill>
                <a:latin typeface="Times New Roman" pitchFamily="18" charset="0"/>
              </a:rPr>
              <a:t>e</a:t>
            </a:r>
            <a:endParaRPr lang="en-US" sz="24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1066800" y="3878263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000" baseline="-25000">
                <a:solidFill>
                  <a:schemeClr val="tx2"/>
                </a:solidFill>
                <a:latin typeface="Times New Roman" pitchFamily="18" charset="0"/>
              </a:rPr>
              <a:t>2</a:t>
            </a:r>
            <a:endParaRPr lang="en-US" sz="20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1125538" y="4632325"/>
            <a:ext cx="398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000" baseline="-25000">
                <a:solidFill>
                  <a:schemeClr val="tx2"/>
                </a:solidFill>
                <a:latin typeface="Times New Roman" pitchFamily="18" charset="0"/>
              </a:rPr>
              <a:t>1</a:t>
            </a:r>
            <a:endParaRPr lang="en-US" sz="20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75790" name="Rectangle 14"/>
          <p:cNvSpPr>
            <a:spLocks noChangeArrowheads="1"/>
          </p:cNvSpPr>
          <p:nvPr/>
        </p:nvSpPr>
        <p:spPr bwMode="auto">
          <a:xfrm>
            <a:off x="1447800" y="2105025"/>
            <a:ext cx="1524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1" name="Rectangle 15"/>
          <p:cNvSpPr>
            <a:spLocks noChangeArrowheads="1"/>
          </p:cNvSpPr>
          <p:nvPr/>
        </p:nvSpPr>
        <p:spPr bwMode="auto">
          <a:xfrm>
            <a:off x="1447800" y="3971925"/>
            <a:ext cx="457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2" name="Rectangle 16"/>
          <p:cNvSpPr>
            <a:spLocks noChangeArrowheads="1"/>
          </p:cNvSpPr>
          <p:nvPr/>
        </p:nvSpPr>
        <p:spPr bwMode="auto">
          <a:xfrm>
            <a:off x="1600200" y="2105025"/>
            <a:ext cx="6096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3" name="Rectangle 17"/>
          <p:cNvSpPr>
            <a:spLocks noChangeArrowheads="1"/>
          </p:cNvSpPr>
          <p:nvPr/>
        </p:nvSpPr>
        <p:spPr bwMode="auto">
          <a:xfrm>
            <a:off x="2209800" y="2105025"/>
            <a:ext cx="6096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4" name="Rectangle 18"/>
          <p:cNvSpPr>
            <a:spLocks noChangeArrowheads="1"/>
          </p:cNvSpPr>
          <p:nvPr/>
        </p:nvSpPr>
        <p:spPr bwMode="auto">
          <a:xfrm>
            <a:off x="2438400" y="3971925"/>
            <a:ext cx="4572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5" name="Rectangle 19"/>
          <p:cNvSpPr>
            <a:spLocks noChangeArrowheads="1"/>
          </p:cNvSpPr>
          <p:nvPr/>
        </p:nvSpPr>
        <p:spPr bwMode="auto">
          <a:xfrm>
            <a:off x="1905000" y="3971925"/>
            <a:ext cx="5334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6" name="Rectangle 21"/>
          <p:cNvSpPr>
            <a:spLocks noChangeArrowheads="1"/>
          </p:cNvSpPr>
          <p:nvPr/>
        </p:nvSpPr>
        <p:spPr bwMode="auto">
          <a:xfrm>
            <a:off x="1447800" y="4800600"/>
            <a:ext cx="838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7" name="Rectangle 22"/>
          <p:cNvSpPr>
            <a:spLocks noChangeArrowheads="1"/>
          </p:cNvSpPr>
          <p:nvPr/>
        </p:nvSpPr>
        <p:spPr bwMode="auto">
          <a:xfrm>
            <a:off x="2286000" y="4800600"/>
            <a:ext cx="3048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8" name="Rectangle 23"/>
          <p:cNvSpPr>
            <a:spLocks noChangeArrowheads="1"/>
          </p:cNvSpPr>
          <p:nvPr/>
        </p:nvSpPr>
        <p:spPr bwMode="auto">
          <a:xfrm>
            <a:off x="2590800" y="4800600"/>
            <a:ext cx="3048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799" name="Text Box 24"/>
          <p:cNvSpPr txBox="1">
            <a:spLocks noChangeArrowheads="1"/>
          </p:cNvSpPr>
          <p:nvPr/>
        </p:nvSpPr>
        <p:spPr bwMode="auto">
          <a:xfrm>
            <a:off x="1077913" y="4319588"/>
            <a:ext cx="398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000" baseline="-25000">
                <a:solidFill>
                  <a:schemeClr val="tx2"/>
                </a:solidFill>
                <a:latin typeface="Times New Roman" pitchFamily="18" charset="0"/>
              </a:rPr>
              <a:t>0</a:t>
            </a:r>
            <a:endParaRPr lang="en-US" sz="20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75800" name="Text Box 25"/>
          <p:cNvSpPr txBox="1">
            <a:spLocks noChangeArrowheads="1"/>
          </p:cNvSpPr>
          <p:nvPr/>
        </p:nvSpPr>
        <p:spPr bwMode="auto">
          <a:xfrm rot="-5400000">
            <a:off x="523082" y="3266281"/>
            <a:ext cx="690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Times New Roman" pitchFamily="18" charset="0"/>
              </a:rPr>
              <a:t>mass</a:t>
            </a:r>
          </a:p>
        </p:txBody>
      </p:sp>
      <p:sp>
        <p:nvSpPr>
          <p:cNvPr id="75801" name="Text Box 26"/>
          <p:cNvSpPr txBox="1">
            <a:spLocks noChangeArrowheads="1"/>
          </p:cNvSpPr>
          <p:nvPr/>
        </p:nvSpPr>
        <p:spPr bwMode="auto">
          <a:xfrm>
            <a:off x="3592513" y="2922588"/>
            <a:ext cx="784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D</a:t>
            </a:r>
            <a:r>
              <a:rPr lang="en-US" sz="2000">
                <a:latin typeface="Times New Roman" pitchFamily="18" charset="0"/>
              </a:rPr>
              <a:t>m</a:t>
            </a:r>
            <a:r>
              <a:rPr lang="en-US" sz="2000" baseline="30000">
                <a:latin typeface="Times New Roman" pitchFamily="18" charset="0"/>
              </a:rPr>
              <a:t>2</a:t>
            </a:r>
            <a:r>
              <a:rPr lang="en-US" sz="2000" baseline="-25000">
                <a:latin typeface="Times New Roman" pitchFamily="18" charset="0"/>
              </a:rPr>
              <a:t>31</a:t>
            </a:r>
            <a:endParaRPr lang="en-US" sz="2000">
              <a:latin typeface="Symbol" pitchFamily="18" charset="2"/>
            </a:endParaRPr>
          </a:p>
        </p:txBody>
      </p:sp>
      <p:sp>
        <p:nvSpPr>
          <p:cNvPr id="75802" name="Text Box 27"/>
          <p:cNvSpPr txBox="1">
            <a:spLocks noChangeArrowheads="1"/>
          </p:cNvSpPr>
          <p:nvPr/>
        </p:nvSpPr>
        <p:spPr bwMode="auto">
          <a:xfrm>
            <a:off x="3581400" y="4179888"/>
            <a:ext cx="784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D</a:t>
            </a:r>
            <a:r>
              <a:rPr lang="en-US" sz="2000">
                <a:latin typeface="Times New Roman" pitchFamily="18" charset="0"/>
              </a:rPr>
              <a:t>m</a:t>
            </a:r>
            <a:r>
              <a:rPr lang="en-US" sz="2000" baseline="30000">
                <a:latin typeface="Times New Roman" pitchFamily="18" charset="0"/>
              </a:rPr>
              <a:t>2</a:t>
            </a:r>
            <a:r>
              <a:rPr lang="en-US" sz="2000" baseline="-25000">
                <a:latin typeface="Times New Roman" pitchFamily="18" charset="0"/>
              </a:rPr>
              <a:t>21</a:t>
            </a:r>
            <a:endParaRPr lang="en-US" sz="2000">
              <a:latin typeface="Symbol" pitchFamily="18" charset="2"/>
            </a:endParaRPr>
          </a:p>
        </p:txBody>
      </p:sp>
      <p:sp>
        <p:nvSpPr>
          <p:cNvPr id="75803" name="Line 28"/>
          <p:cNvSpPr>
            <a:spLocks noChangeShapeType="1"/>
          </p:cNvSpPr>
          <p:nvPr/>
        </p:nvSpPr>
        <p:spPr bwMode="auto">
          <a:xfrm>
            <a:off x="3352800" y="2195513"/>
            <a:ext cx="0" cy="2257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75804" name="Line 29"/>
          <p:cNvSpPr>
            <a:spLocks noChangeShapeType="1"/>
          </p:cNvSpPr>
          <p:nvPr/>
        </p:nvSpPr>
        <p:spPr bwMode="auto">
          <a:xfrm>
            <a:off x="3048000" y="4648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75805" name="Rectangle 30"/>
          <p:cNvSpPr>
            <a:spLocks noChangeArrowheads="1"/>
          </p:cNvSpPr>
          <p:nvPr/>
        </p:nvSpPr>
        <p:spPr bwMode="auto">
          <a:xfrm>
            <a:off x="2895600" y="4800600"/>
            <a:ext cx="76200" cy="152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06" name="Rectangle 31"/>
          <p:cNvSpPr>
            <a:spLocks noChangeArrowheads="1"/>
          </p:cNvSpPr>
          <p:nvPr/>
        </p:nvSpPr>
        <p:spPr bwMode="auto">
          <a:xfrm>
            <a:off x="2819400" y="2105025"/>
            <a:ext cx="152400" cy="152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07" name="Line 32"/>
          <p:cNvSpPr>
            <a:spLocks noChangeShapeType="1"/>
          </p:cNvSpPr>
          <p:nvPr/>
        </p:nvSpPr>
        <p:spPr bwMode="auto">
          <a:xfrm>
            <a:off x="3200400" y="4038600"/>
            <a:ext cx="0" cy="795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75808" name="Text Box 33"/>
          <p:cNvSpPr txBox="1">
            <a:spLocks noChangeArrowheads="1"/>
          </p:cNvSpPr>
          <p:nvPr/>
        </p:nvSpPr>
        <p:spPr bwMode="auto">
          <a:xfrm>
            <a:off x="1109663" y="1978025"/>
            <a:ext cx="398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000" baseline="-25000">
                <a:solidFill>
                  <a:schemeClr val="tx2"/>
                </a:solidFill>
                <a:latin typeface="Times New Roman" pitchFamily="18" charset="0"/>
              </a:rPr>
              <a:t>3</a:t>
            </a:r>
            <a:endParaRPr lang="en-US" sz="20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75809" name="Rectangle 34"/>
          <p:cNvSpPr>
            <a:spLocks noChangeArrowheads="1"/>
          </p:cNvSpPr>
          <p:nvPr/>
        </p:nvSpPr>
        <p:spPr bwMode="auto">
          <a:xfrm>
            <a:off x="1443038" y="4486275"/>
            <a:ext cx="76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10" name="Rectangle 35"/>
          <p:cNvSpPr>
            <a:spLocks noChangeArrowheads="1"/>
          </p:cNvSpPr>
          <p:nvPr/>
        </p:nvSpPr>
        <p:spPr bwMode="auto">
          <a:xfrm>
            <a:off x="1519238" y="4486275"/>
            <a:ext cx="762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11" name="Rectangle 36"/>
          <p:cNvSpPr>
            <a:spLocks noChangeArrowheads="1"/>
          </p:cNvSpPr>
          <p:nvPr/>
        </p:nvSpPr>
        <p:spPr bwMode="auto">
          <a:xfrm>
            <a:off x="1595438" y="4486275"/>
            <a:ext cx="1524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12" name="Rectangle 37"/>
          <p:cNvSpPr>
            <a:spLocks noChangeArrowheads="1"/>
          </p:cNvSpPr>
          <p:nvPr/>
        </p:nvSpPr>
        <p:spPr bwMode="auto">
          <a:xfrm>
            <a:off x="1676400" y="4486275"/>
            <a:ext cx="1295400" cy="152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13" name="Rectangle 38"/>
          <p:cNvSpPr>
            <a:spLocks noChangeArrowheads="1"/>
          </p:cNvSpPr>
          <p:nvPr/>
        </p:nvSpPr>
        <p:spPr bwMode="auto">
          <a:xfrm>
            <a:off x="2895600" y="3975100"/>
            <a:ext cx="76200" cy="152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5814" name="Text Box 39"/>
          <p:cNvSpPr txBox="1">
            <a:spLocks noChangeArrowheads="1"/>
          </p:cNvSpPr>
          <p:nvPr/>
        </p:nvSpPr>
        <p:spPr bwMode="auto">
          <a:xfrm>
            <a:off x="3578225" y="4552950"/>
            <a:ext cx="79541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Symbol" pitchFamily="18" charset="2"/>
              </a:rPr>
              <a:t>D</a:t>
            </a:r>
            <a:r>
              <a:rPr lang="en-US" sz="2000" dirty="0" smtClean="0">
                <a:latin typeface="Times New Roman" pitchFamily="18" charset="0"/>
              </a:rPr>
              <a:t>m</a:t>
            </a:r>
            <a:r>
              <a:rPr lang="en-US" sz="2000" baseline="30000" dirty="0" smtClean="0">
                <a:latin typeface="Times New Roman" pitchFamily="18" charset="0"/>
              </a:rPr>
              <a:t>2</a:t>
            </a:r>
            <a:r>
              <a:rPr lang="en-US" sz="2000" baseline="-25000" dirty="0" smtClean="0">
                <a:latin typeface="Times New Roman" pitchFamily="18" charset="0"/>
              </a:rPr>
              <a:t>01</a:t>
            </a:r>
            <a:endParaRPr lang="en-US" sz="2000" dirty="0">
              <a:latin typeface="Symbol" pitchFamily="18" charset="2"/>
            </a:endParaRPr>
          </a:p>
        </p:txBody>
      </p:sp>
      <p:sp>
        <p:nvSpPr>
          <p:cNvPr id="75815" name="Text Box 40"/>
          <p:cNvSpPr txBox="1">
            <a:spLocks noChangeArrowheads="1"/>
          </p:cNvSpPr>
          <p:nvPr/>
        </p:nvSpPr>
        <p:spPr bwMode="auto">
          <a:xfrm>
            <a:off x="6194425" y="342900"/>
            <a:ext cx="422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400" baseline="-25000">
                <a:solidFill>
                  <a:schemeClr val="tx2"/>
                </a:solidFill>
                <a:latin typeface="Times New Roman" pitchFamily="18" charset="0"/>
              </a:rPr>
              <a:t>s</a:t>
            </a:r>
            <a:endParaRPr lang="en-US" sz="24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75816" name="WordArt 41"/>
          <p:cNvSpPr>
            <a:spLocks noChangeArrowheads="1" noChangeShapeType="1" noTextEdit="1"/>
          </p:cNvSpPr>
          <p:nvPr/>
        </p:nvSpPr>
        <p:spPr bwMode="auto">
          <a:xfrm>
            <a:off x="290513" y="114300"/>
            <a:ext cx="3214687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meV</a:t>
            </a:r>
            <a:r>
              <a:rPr lang="en-IE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>
                      <a:alpha val="50000"/>
                    </a:srgbClr>
                  </a:prstShdw>
                </a:effectLst>
                <a:latin typeface="Arial Black"/>
              </a:rPr>
              <a:t> physics</a:t>
            </a:r>
            <a:endParaRPr lang="en-IE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>
                    <a:alpha val="50000"/>
                  </a:srgbClr>
                </a:prstShdw>
              </a:effectLst>
              <a:latin typeface="Arial Black"/>
            </a:endParaRPr>
          </a:p>
        </p:txBody>
      </p:sp>
      <p:sp>
        <p:nvSpPr>
          <p:cNvPr id="75817" name="Text Box 42"/>
          <p:cNvSpPr txBox="1">
            <a:spLocks noChangeArrowheads="1"/>
          </p:cNvSpPr>
          <p:nvPr/>
        </p:nvSpPr>
        <p:spPr bwMode="auto">
          <a:xfrm>
            <a:off x="4852988" y="2595324"/>
            <a:ext cx="3787775" cy="701675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n-US" sz="2000"/>
              <a:t> additional radiation </a:t>
            </a:r>
          </a:p>
          <a:p>
            <a:r>
              <a:rPr lang="en-US" sz="2000"/>
              <a:t>  in the Universe if mixed in </a:t>
            </a:r>
            <a:r>
              <a:rPr lang="en-US" sz="2000">
                <a:latin typeface="Symbol" pitchFamily="18" charset="2"/>
              </a:rPr>
              <a:t>n</a:t>
            </a:r>
            <a:r>
              <a:rPr lang="en-US" sz="2000" baseline="-25000"/>
              <a:t>3</a:t>
            </a:r>
            <a:endParaRPr lang="en-US" sz="2000"/>
          </a:p>
        </p:txBody>
      </p:sp>
      <p:sp>
        <p:nvSpPr>
          <p:cNvPr id="75818" name="Text Box 43"/>
          <p:cNvSpPr txBox="1">
            <a:spLocks noChangeArrowheads="1"/>
          </p:cNvSpPr>
          <p:nvPr/>
        </p:nvSpPr>
        <p:spPr bwMode="auto">
          <a:xfrm>
            <a:off x="298450" y="1289050"/>
            <a:ext cx="204895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sterile </a:t>
            </a:r>
            <a:r>
              <a:rPr lang="en-US" sz="2000" dirty="0"/>
              <a:t>neutrino</a:t>
            </a:r>
          </a:p>
        </p:txBody>
      </p:sp>
      <p:sp>
        <p:nvSpPr>
          <p:cNvPr id="75819" name="Text Box 46"/>
          <p:cNvSpPr txBox="1">
            <a:spLocks noChangeArrowheads="1"/>
          </p:cNvSpPr>
          <p:nvPr/>
        </p:nvSpPr>
        <p:spPr bwMode="auto">
          <a:xfrm>
            <a:off x="4827588" y="1850338"/>
            <a:ext cx="4132863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Solar </a:t>
            </a:r>
            <a:r>
              <a:rPr lang="en-US" sz="2000" dirty="0"/>
              <a:t>neutrino </a:t>
            </a:r>
            <a:r>
              <a:rPr lang="en-US" sz="2000" dirty="0" smtClean="0"/>
              <a:t>data</a:t>
            </a:r>
          </a:p>
          <a:p>
            <a:pPr>
              <a:buFontTx/>
              <a:buChar char="-"/>
            </a:pPr>
            <a:r>
              <a:rPr lang="en-US" sz="2000" dirty="0" smtClean="0"/>
              <a:t> absence of upturn of spectrum </a:t>
            </a:r>
            <a:endParaRPr lang="en-US" sz="2000" dirty="0"/>
          </a:p>
        </p:txBody>
      </p:sp>
      <p:sp>
        <p:nvSpPr>
          <p:cNvPr id="75820" name="Text Box 47"/>
          <p:cNvSpPr txBox="1">
            <a:spLocks noChangeArrowheads="1"/>
          </p:cNvSpPr>
          <p:nvPr/>
        </p:nvSpPr>
        <p:spPr bwMode="auto">
          <a:xfrm>
            <a:off x="4560888" y="1384972"/>
            <a:ext cx="1752600" cy="3968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Motivated by</a:t>
            </a:r>
          </a:p>
        </p:txBody>
      </p:sp>
      <p:sp>
        <p:nvSpPr>
          <p:cNvPr id="75821" name="Text Box 48"/>
          <p:cNvSpPr txBox="1">
            <a:spLocks noChangeArrowheads="1"/>
          </p:cNvSpPr>
          <p:nvPr/>
        </p:nvSpPr>
        <p:spPr bwMode="auto">
          <a:xfrm>
            <a:off x="4825772" y="3336915"/>
            <a:ext cx="311816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  no problem with LSS </a:t>
            </a:r>
          </a:p>
          <a:p>
            <a:r>
              <a:rPr lang="en-US" sz="2000" dirty="0"/>
              <a:t>  </a:t>
            </a:r>
            <a:r>
              <a:rPr lang="en-US" sz="2000" dirty="0" smtClean="0"/>
              <a:t>bound </a:t>
            </a:r>
            <a:r>
              <a:rPr lang="en-US" sz="2000" dirty="0"/>
              <a:t>on neutrino </a:t>
            </a:r>
            <a:r>
              <a:rPr lang="en-US" sz="2000" dirty="0" smtClean="0"/>
              <a:t>mass</a:t>
            </a:r>
            <a:endParaRPr lang="en-US" sz="2000" dirty="0"/>
          </a:p>
        </p:txBody>
      </p:sp>
      <p:sp>
        <p:nvSpPr>
          <p:cNvPr id="75822" name="Text Box 49"/>
          <p:cNvSpPr txBox="1">
            <a:spLocks noChangeArrowheads="1"/>
          </p:cNvSpPr>
          <p:nvPr/>
        </p:nvSpPr>
        <p:spPr bwMode="auto">
          <a:xfrm>
            <a:off x="2347409" y="1289050"/>
            <a:ext cx="16875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m</a:t>
            </a:r>
            <a:r>
              <a:rPr lang="en-US" baseline="-25000" dirty="0"/>
              <a:t>0</a:t>
            </a:r>
            <a:r>
              <a:rPr lang="en-US" dirty="0"/>
              <a:t> ~ 0.003 </a:t>
            </a:r>
            <a:r>
              <a:rPr lang="en-US" dirty="0" err="1"/>
              <a:t>eV</a:t>
            </a:r>
            <a:endParaRPr lang="en-US" dirty="0"/>
          </a:p>
        </p:txBody>
      </p:sp>
      <p:sp>
        <p:nvSpPr>
          <p:cNvPr id="75824" name="Text Box 51"/>
          <p:cNvSpPr txBox="1">
            <a:spLocks noChangeArrowheads="1"/>
          </p:cNvSpPr>
          <p:nvPr/>
        </p:nvSpPr>
        <p:spPr bwMode="auto">
          <a:xfrm>
            <a:off x="1568682" y="5528936"/>
            <a:ext cx="1665287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sin</a:t>
            </a:r>
            <a:r>
              <a:rPr lang="en-US" baseline="30000" dirty="0"/>
              <a:t>2</a:t>
            </a:r>
            <a:r>
              <a:rPr lang="en-US" dirty="0"/>
              <a:t> 2</a:t>
            </a:r>
            <a:r>
              <a:rPr lang="en-US" dirty="0">
                <a:latin typeface="Symbol" pitchFamily="18" charset="2"/>
              </a:rPr>
              <a:t>a</a:t>
            </a:r>
            <a:r>
              <a:rPr lang="en-US" dirty="0"/>
              <a:t> ~ 10</a:t>
            </a:r>
            <a:r>
              <a:rPr lang="en-US" baseline="30000" dirty="0"/>
              <a:t>-3</a:t>
            </a:r>
            <a:r>
              <a:rPr lang="en-US" dirty="0"/>
              <a:t> </a:t>
            </a:r>
          </a:p>
        </p:txBody>
      </p:sp>
      <p:sp>
        <p:nvSpPr>
          <p:cNvPr id="75825" name="Text Box 52"/>
          <p:cNvSpPr txBox="1">
            <a:spLocks noChangeArrowheads="1"/>
          </p:cNvSpPr>
          <p:nvPr/>
        </p:nvSpPr>
        <p:spPr bwMode="auto">
          <a:xfrm>
            <a:off x="1589306" y="6367701"/>
            <a:ext cx="2109873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sin</a:t>
            </a:r>
            <a:r>
              <a:rPr lang="en-US" baseline="30000" dirty="0"/>
              <a:t>2</a:t>
            </a:r>
            <a:r>
              <a:rPr lang="en-US" dirty="0"/>
              <a:t> 2</a:t>
            </a:r>
            <a:r>
              <a:rPr lang="en-US" dirty="0">
                <a:latin typeface="Symbol" pitchFamily="18" charset="2"/>
              </a:rPr>
              <a:t>b</a:t>
            </a:r>
            <a:r>
              <a:rPr lang="en-US" dirty="0"/>
              <a:t> ~ 10</a:t>
            </a:r>
            <a:r>
              <a:rPr lang="en-US" baseline="30000" dirty="0"/>
              <a:t>-1</a:t>
            </a:r>
            <a:r>
              <a:rPr lang="en-US" dirty="0"/>
              <a:t> </a:t>
            </a:r>
            <a:r>
              <a:rPr lang="en-US" dirty="0" smtClean="0"/>
              <a:t>(IH)</a:t>
            </a:r>
            <a:endParaRPr lang="en-US" dirty="0"/>
          </a:p>
        </p:txBody>
      </p:sp>
      <p:sp>
        <p:nvSpPr>
          <p:cNvPr id="75826" name="Text Box 53"/>
          <p:cNvSpPr txBox="1">
            <a:spLocks noChangeArrowheads="1"/>
          </p:cNvSpPr>
          <p:nvPr/>
        </p:nvSpPr>
        <p:spPr bwMode="auto">
          <a:xfrm>
            <a:off x="7427913" y="5126590"/>
            <a:ext cx="121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DE scale?</a:t>
            </a:r>
          </a:p>
        </p:txBody>
      </p:sp>
      <p:sp>
        <p:nvSpPr>
          <p:cNvPr id="75827" name="Text Box 54"/>
          <p:cNvSpPr txBox="1">
            <a:spLocks noChangeArrowheads="1"/>
          </p:cNvSpPr>
          <p:nvPr/>
        </p:nvSpPr>
        <p:spPr bwMode="auto">
          <a:xfrm>
            <a:off x="6168231" y="4421621"/>
            <a:ext cx="8239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M</a:t>
            </a:r>
            <a:r>
              <a:rPr lang="en-US" baseline="30000" dirty="0"/>
              <a:t>2</a:t>
            </a:r>
            <a:r>
              <a:rPr lang="en-US" dirty="0"/>
              <a:t> </a:t>
            </a:r>
          </a:p>
          <a:p>
            <a:r>
              <a:rPr lang="en-US" dirty="0" err="1"/>
              <a:t>M</a:t>
            </a:r>
            <a:r>
              <a:rPr lang="en-US" baseline="-25000" dirty="0" err="1"/>
              <a:t>Planck</a:t>
            </a:r>
            <a:endParaRPr lang="en-US" dirty="0"/>
          </a:p>
        </p:txBody>
      </p:sp>
      <p:sp>
        <p:nvSpPr>
          <p:cNvPr id="75828" name="Text Box 55"/>
          <p:cNvSpPr txBox="1">
            <a:spLocks noChangeArrowheads="1"/>
          </p:cNvSpPr>
          <p:nvPr/>
        </p:nvSpPr>
        <p:spPr bwMode="auto">
          <a:xfrm>
            <a:off x="7202572" y="4548282"/>
            <a:ext cx="1736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M ~ </a:t>
            </a:r>
            <a:r>
              <a:rPr lang="en-US" dirty="0" smtClean="0"/>
              <a:t>2 </a:t>
            </a:r>
            <a:r>
              <a:rPr lang="en-US" dirty="0"/>
              <a:t>- 3 </a:t>
            </a:r>
            <a:r>
              <a:rPr lang="en-US" dirty="0" err="1"/>
              <a:t>TeV</a:t>
            </a:r>
            <a:endParaRPr lang="en-US" dirty="0"/>
          </a:p>
        </p:txBody>
      </p:sp>
      <p:sp>
        <p:nvSpPr>
          <p:cNvPr id="75829" name="Line 56"/>
          <p:cNvSpPr>
            <a:spLocks noChangeShapeType="1"/>
          </p:cNvSpPr>
          <p:nvPr/>
        </p:nvSpPr>
        <p:spPr bwMode="auto">
          <a:xfrm>
            <a:off x="6173563" y="4751822"/>
            <a:ext cx="711200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IE"/>
          </a:p>
        </p:txBody>
      </p:sp>
      <p:sp>
        <p:nvSpPr>
          <p:cNvPr id="55" name="Text Box 49"/>
          <p:cNvSpPr txBox="1">
            <a:spLocks noChangeArrowheads="1"/>
          </p:cNvSpPr>
          <p:nvPr/>
        </p:nvSpPr>
        <p:spPr bwMode="auto">
          <a:xfrm>
            <a:off x="5424498" y="4537396"/>
            <a:ext cx="7344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m</a:t>
            </a:r>
            <a:r>
              <a:rPr lang="en-US" baseline="-25000" dirty="0"/>
              <a:t>0</a:t>
            </a:r>
            <a:r>
              <a:rPr lang="en-US" dirty="0"/>
              <a:t> ~ </a:t>
            </a:r>
          </a:p>
        </p:txBody>
      </p:sp>
      <p:sp>
        <p:nvSpPr>
          <p:cNvPr id="56" name="Text Box 51"/>
          <p:cNvSpPr txBox="1">
            <a:spLocks noChangeArrowheads="1"/>
          </p:cNvSpPr>
          <p:nvPr/>
        </p:nvSpPr>
        <p:spPr bwMode="auto">
          <a:xfrm>
            <a:off x="5350799" y="5177568"/>
            <a:ext cx="1558440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a, b</a:t>
            </a:r>
            <a:r>
              <a:rPr lang="en-US" dirty="0" smtClean="0"/>
              <a:t> </a:t>
            </a:r>
            <a:r>
              <a:rPr lang="en-US" dirty="0"/>
              <a:t>~ </a:t>
            </a:r>
            <a:r>
              <a:rPr lang="en-US" dirty="0" smtClean="0"/>
              <a:t>  v /M </a:t>
            </a:r>
            <a:endParaRPr lang="en-US" dirty="0"/>
          </a:p>
        </p:txBody>
      </p:sp>
      <p:sp>
        <p:nvSpPr>
          <p:cNvPr id="58" name="Text Box 52"/>
          <p:cNvSpPr txBox="1">
            <a:spLocks noChangeArrowheads="1"/>
          </p:cNvSpPr>
          <p:nvPr/>
        </p:nvSpPr>
        <p:spPr bwMode="auto">
          <a:xfrm>
            <a:off x="1579564" y="5950510"/>
            <a:ext cx="2193229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sin</a:t>
            </a:r>
            <a:r>
              <a:rPr lang="en-US" baseline="30000" dirty="0"/>
              <a:t>2</a:t>
            </a:r>
            <a:r>
              <a:rPr lang="en-US" dirty="0"/>
              <a:t> 2</a:t>
            </a:r>
            <a:r>
              <a:rPr lang="en-US" dirty="0">
                <a:latin typeface="Symbol" pitchFamily="18" charset="2"/>
              </a:rPr>
              <a:t>b</a:t>
            </a:r>
            <a:r>
              <a:rPr lang="en-US" dirty="0"/>
              <a:t> ~ </a:t>
            </a:r>
            <a:r>
              <a:rPr lang="en-US" dirty="0" smtClean="0"/>
              <a:t>10</a:t>
            </a:r>
            <a:r>
              <a:rPr lang="en-US" baseline="30000" dirty="0" smtClean="0"/>
              <a:t>-3</a:t>
            </a:r>
            <a:r>
              <a:rPr lang="en-US" dirty="0" smtClean="0"/>
              <a:t> (NH)</a:t>
            </a:r>
            <a:endParaRPr 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192541" y="5528936"/>
            <a:ext cx="1533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For solar nu:</a:t>
            </a:r>
            <a:endParaRPr lang="en-IE" dirty="0"/>
          </a:p>
        </p:txBody>
      </p:sp>
      <p:sp>
        <p:nvSpPr>
          <p:cNvPr id="60" name="TextBox 59"/>
          <p:cNvSpPr txBox="1"/>
          <p:nvPr/>
        </p:nvSpPr>
        <p:spPr>
          <a:xfrm>
            <a:off x="156932" y="6037602"/>
            <a:ext cx="1606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For dark radiation</a:t>
            </a:r>
            <a:endParaRPr lang="en-IE" dirty="0"/>
          </a:p>
        </p:txBody>
      </p:sp>
      <p:sp>
        <p:nvSpPr>
          <p:cNvPr id="61" name="Text Box 51"/>
          <p:cNvSpPr txBox="1">
            <a:spLocks noChangeArrowheads="1"/>
          </p:cNvSpPr>
          <p:nvPr/>
        </p:nvSpPr>
        <p:spPr bwMode="auto">
          <a:xfrm>
            <a:off x="2783528" y="4953060"/>
            <a:ext cx="72167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sin</a:t>
            </a:r>
            <a:r>
              <a:rPr lang="en-US" baseline="30000" dirty="0" smtClean="0"/>
              <a:t>2</a:t>
            </a:r>
            <a:r>
              <a:rPr lang="en-US" dirty="0" smtClean="0">
                <a:latin typeface="Symbol" pitchFamily="18" charset="2"/>
              </a:rPr>
              <a:t>a</a:t>
            </a:r>
            <a:endParaRPr lang="en-US" dirty="0"/>
          </a:p>
        </p:txBody>
      </p:sp>
      <p:sp>
        <p:nvSpPr>
          <p:cNvPr id="62" name="Text Box 51"/>
          <p:cNvSpPr txBox="1">
            <a:spLocks noChangeArrowheads="1"/>
          </p:cNvSpPr>
          <p:nvPr/>
        </p:nvSpPr>
        <p:spPr bwMode="auto">
          <a:xfrm>
            <a:off x="2492830" y="2287812"/>
            <a:ext cx="702436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sin</a:t>
            </a:r>
            <a:r>
              <a:rPr lang="en-US" baseline="30000" dirty="0" smtClean="0"/>
              <a:t>2</a:t>
            </a:r>
            <a:r>
              <a:rPr lang="en-US" dirty="0" smtClean="0">
                <a:latin typeface="Symbol" pitchFamily="18" charset="2"/>
              </a:rPr>
              <a:t>b</a:t>
            </a:r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4782230" y="4037446"/>
            <a:ext cx="1158875" cy="400110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Origins:</a:t>
            </a:r>
            <a:endParaRPr lang="en-IE" sz="2000" dirty="0"/>
          </a:p>
        </p:txBody>
      </p:sp>
      <p:sp>
        <p:nvSpPr>
          <p:cNvPr id="64" name="TextBox 63"/>
          <p:cNvSpPr txBox="1"/>
          <p:nvPr/>
        </p:nvSpPr>
        <p:spPr>
          <a:xfrm>
            <a:off x="4782230" y="5874704"/>
            <a:ext cx="525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or</a:t>
            </a:r>
            <a:endParaRPr lang="en-IE" dirty="0"/>
          </a:p>
        </p:txBody>
      </p:sp>
      <p:sp>
        <p:nvSpPr>
          <p:cNvPr id="65" name="TextBox 64"/>
          <p:cNvSpPr txBox="1"/>
          <p:nvPr/>
        </p:nvSpPr>
        <p:spPr>
          <a:xfrm>
            <a:off x="5133079" y="5863822"/>
            <a:ext cx="3289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Low scale </a:t>
            </a:r>
            <a:r>
              <a:rPr lang="en-IE" dirty="0" err="1" smtClean="0"/>
              <a:t>radiative</a:t>
            </a:r>
            <a:r>
              <a:rPr lang="en-IE" dirty="0" smtClean="0"/>
              <a:t> inverse seesaw model</a:t>
            </a:r>
            <a:endParaRPr lang="en-IE" dirty="0"/>
          </a:p>
        </p:txBody>
      </p:sp>
      <p:sp>
        <p:nvSpPr>
          <p:cNvPr id="66" name="TextBox 65"/>
          <p:cNvSpPr txBox="1"/>
          <p:nvPr/>
        </p:nvSpPr>
        <p:spPr>
          <a:xfrm>
            <a:off x="4852988" y="6423065"/>
            <a:ext cx="42910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P.S. </a:t>
            </a:r>
            <a:r>
              <a:rPr lang="en-IE" sz="1600" i="1" dirty="0" err="1" smtClean="0">
                <a:solidFill>
                  <a:srgbClr val="FF0000"/>
                </a:solidFill>
              </a:rPr>
              <a:t>Bhupal</a:t>
            </a:r>
            <a:r>
              <a:rPr lang="en-IE" sz="1600" i="1" dirty="0" smtClean="0">
                <a:solidFill>
                  <a:srgbClr val="FF0000"/>
                </a:solidFill>
              </a:rPr>
              <a:t> Dev and A. </a:t>
            </a:r>
            <a:r>
              <a:rPr lang="en-IE" sz="1600" i="1" dirty="0" err="1" smtClean="0">
                <a:solidFill>
                  <a:srgbClr val="FF0000"/>
                </a:solidFill>
              </a:rPr>
              <a:t>Pilaftsis</a:t>
            </a:r>
            <a:r>
              <a:rPr lang="en-IE" sz="1600" i="1" dirty="0" smtClean="0">
                <a:solidFill>
                  <a:srgbClr val="FF0000"/>
                </a:solidFill>
              </a:rPr>
              <a:t>, 1212.3808 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ChangeArrowheads="1"/>
          </p:cNvSpPr>
          <p:nvPr/>
        </p:nvSpPr>
        <p:spPr bwMode="auto">
          <a:xfrm>
            <a:off x="0" y="3175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23909" name="WordArt 5"/>
          <p:cNvSpPr>
            <a:spLocks noChangeArrowheads="1" noChangeShapeType="1" noTextEdit="1"/>
          </p:cNvSpPr>
          <p:nvPr/>
        </p:nvSpPr>
        <p:spPr bwMode="auto">
          <a:xfrm>
            <a:off x="544513" y="146050"/>
            <a:ext cx="3582987" cy="1149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Up-turn?</a:t>
            </a:r>
          </a:p>
        </p:txBody>
      </p:sp>
      <p:pic>
        <p:nvPicPr>
          <p:cNvPr id="123910" name="Picture 6" descr="8_PeeLMAB8d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75" y="1295400"/>
            <a:ext cx="4567238" cy="363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11" name="Picture 7" descr="7_compa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2750" y="2143125"/>
            <a:ext cx="3411538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12" name="Text Box 8"/>
          <p:cNvSpPr txBox="1">
            <a:spLocks noChangeArrowheads="1"/>
          </p:cNvSpPr>
          <p:nvPr/>
        </p:nvSpPr>
        <p:spPr bwMode="auto">
          <a:xfrm>
            <a:off x="1050925" y="1346200"/>
            <a:ext cx="2420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pp   </a:t>
            </a:r>
            <a:r>
              <a:rPr lang="en-US" baseline="30000"/>
              <a:t>7</a:t>
            </a:r>
            <a:r>
              <a:rPr lang="en-US"/>
              <a:t>Be     CNO     </a:t>
            </a:r>
            <a:r>
              <a:rPr lang="en-US" baseline="30000"/>
              <a:t>8</a:t>
            </a:r>
            <a:r>
              <a:rPr lang="en-US"/>
              <a:t>B</a:t>
            </a:r>
          </a:p>
        </p:txBody>
      </p:sp>
      <p:sp>
        <p:nvSpPr>
          <p:cNvPr id="123913" name="Text Box 9"/>
          <p:cNvSpPr txBox="1">
            <a:spLocks noChangeArrowheads="1"/>
          </p:cNvSpPr>
          <p:nvPr/>
        </p:nvSpPr>
        <p:spPr bwMode="auto">
          <a:xfrm>
            <a:off x="2303463" y="3514725"/>
            <a:ext cx="5445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gap</a:t>
            </a:r>
          </a:p>
        </p:txBody>
      </p:sp>
      <p:sp>
        <p:nvSpPr>
          <p:cNvPr id="123914" name="AutoShape 10"/>
          <p:cNvSpPr>
            <a:spLocks noChangeArrowheads="1"/>
          </p:cNvSpPr>
          <p:nvPr/>
        </p:nvSpPr>
        <p:spPr bwMode="auto">
          <a:xfrm rot="1700055">
            <a:off x="3548063" y="2949575"/>
            <a:ext cx="390525" cy="3667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3915" name="Text Box 11"/>
          <p:cNvSpPr txBox="1">
            <a:spLocks noChangeArrowheads="1"/>
          </p:cNvSpPr>
          <p:nvPr/>
        </p:nvSpPr>
        <p:spPr bwMode="auto">
          <a:xfrm>
            <a:off x="288925" y="4830763"/>
            <a:ext cx="4052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Symbol" pitchFamily="18" charset="2"/>
              </a:rPr>
              <a:t>n</a:t>
            </a:r>
            <a:r>
              <a:rPr lang="en-US" baseline="-25000"/>
              <a:t>e</a:t>
            </a:r>
            <a:r>
              <a:rPr lang="en-US">
                <a:latin typeface="Symbol" pitchFamily="18" charset="2"/>
              </a:rPr>
              <a:t> </a:t>
            </a:r>
            <a:r>
              <a:rPr lang="en-US"/>
              <a:t>- survival probability from solar </a:t>
            </a:r>
          </a:p>
          <a:p>
            <a:r>
              <a:rPr lang="en-US"/>
              <a:t>neutrino data vs LMA-MSW solution</a:t>
            </a:r>
          </a:p>
        </p:txBody>
      </p:sp>
      <p:sp>
        <p:nvSpPr>
          <p:cNvPr id="123916" name="AutoShape 12"/>
          <p:cNvSpPr>
            <a:spLocks noChangeArrowheads="1"/>
          </p:cNvSpPr>
          <p:nvPr/>
        </p:nvSpPr>
        <p:spPr bwMode="auto">
          <a:xfrm rot="1700055">
            <a:off x="6196013" y="2238375"/>
            <a:ext cx="390525" cy="3667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3917" name="WordArt 13"/>
          <p:cNvSpPr>
            <a:spLocks noChangeArrowheads="1" noChangeShapeType="1" noTextEdit="1"/>
          </p:cNvSpPr>
          <p:nvPr/>
        </p:nvSpPr>
        <p:spPr bwMode="auto">
          <a:xfrm>
            <a:off x="7292975" y="3062288"/>
            <a:ext cx="1449388" cy="263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 Black"/>
              </a:rPr>
              <a:t>BOREXINO</a:t>
            </a:r>
          </a:p>
        </p:txBody>
      </p:sp>
      <p:pic>
        <p:nvPicPr>
          <p:cNvPr id="123918" name="Picture 14" descr="CCspectrumLM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7188" y="106363"/>
            <a:ext cx="3440112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19" name="WordArt 15"/>
          <p:cNvSpPr>
            <a:spLocks noChangeArrowheads="1" noChangeShapeType="1" noTextEdit="1"/>
          </p:cNvSpPr>
          <p:nvPr/>
        </p:nvSpPr>
        <p:spPr bwMode="auto">
          <a:xfrm>
            <a:off x="7129463" y="933450"/>
            <a:ext cx="1641475" cy="261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 Black"/>
              </a:rPr>
              <a:t>SNO: LETA</a:t>
            </a:r>
          </a:p>
        </p:txBody>
      </p:sp>
      <p:sp>
        <p:nvSpPr>
          <p:cNvPr id="123920" name="Text Box 16"/>
          <p:cNvSpPr txBox="1">
            <a:spLocks noChangeArrowheads="1"/>
          </p:cNvSpPr>
          <p:nvPr/>
        </p:nvSpPr>
        <p:spPr bwMode="auto">
          <a:xfrm>
            <a:off x="288925" y="5544106"/>
            <a:ext cx="28403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/>
              <a:t>HOMESTAKE: </a:t>
            </a:r>
            <a:r>
              <a:rPr lang="en-US" dirty="0"/>
              <a:t> </a:t>
            </a:r>
            <a:r>
              <a:rPr lang="en-US" dirty="0" smtClean="0"/>
              <a:t>low </a:t>
            </a:r>
            <a:r>
              <a:rPr lang="en-US" dirty="0"/>
              <a:t>rate</a:t>
            </a:r>
          </a:p>
        </p:txBody>
      </p:sp>
      <p:pic>
        <p:nvPicPr>
          <p:cNvPr id="123921" name="Picture 17" descr="kamland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92750" y="4537075"/>
            <a:ext cx="3416300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22" name="WordArt 18"/>
          <p:cNvSpPr>
            <a:spLocks noChangeArrowheads="1" noChangeShapeType="1" noTextEdit="1"/>
          </p:cNvSpPr>
          <p:nvPr/>
        </p:nvSpPr>
        <p:spPr bwMode="auto">
          <a:xfrm>
            <a:off x="7427913" y="5291138"/>
            <a:ext cx="1498600" cy="279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Arial Black"/>
              </a:rPr>
              <a:t>KamLAND</a:t>
            </a:r>
          </a:p>
        </p:txBody>
      </p:sp>
      <p:sp>
        <p:nvSpPr>
          <p:cNvPr id="123923" name="AutoShape 19"/>
          <p:cNvSpPr>
            <a:spLocks noChangeArrowheads="1"/>
          </p:cNvSpPr>
          <p:nvPr/>
        </p:nvSpPr>
        <p:spPr bwMode="auto">
          <a:xfrm rot="1700055">
            <a:off x="6000750" y="106363"/>
            <a:ext cx="390525" cy="366712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3924" name="AutoShape 20"/>
          <p:cNvSpPr>
            <a:spLocks noChangeArrowheads="1"/>
          </p:cNvSpPr>
          <p:nvPr/>
        </p:nvSpPr>
        <p:spPr bwMode="auto">
          <a:xfrm rot="1700055">
            <a:off x="6153150" y="4537075"/>
            <a:ext cx="390525" cy="3667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23925" name="Line 21"/>
          <p:cNvSpPr>
            <a:spLocks noChangeShapeType="1"/>
          </p:cNvSpPr>
          <p:nvPr/>
        </p:nvSpPr>
        <p:spPr bwMode="auto">
          <a:xfrm>
            <a:off x="2316163" y="1714500"/>
            <a:ext cx="0" cy="1639888"/>
          </a:xfrm>
          <a:prstGeom prst="line">
            <a:avLst/>
          </a:prstGeom>
          <a:noFill/>
          <a:ln w="19050">
            <a:solidFill>
              <a:srgbClr val="FF33CC"/>
            </a:solidFill>
            <a:round/>
            <a:headEnd/>
            <a:tailEnd/>
          </a:ln>
        </p:spPr>
        <p:txBody>
          <a:bodyPr/>
          <a:lstStyle/>
          <a:p>
            <a:endParaRPr lang="en-IE"/>
          </a:p>
        </p:txBody>
      </p:sp>
      <p:sp>
        <p:nvSpPr>
          <p:cNvPr id="123926" name="Text Box 22"/>
          <p:cNvSpPr txBox="1">
            <a:spLocks noChangeArrowheads="1"/>
          </p:cNvSpPr>
          <p:nvPr/>
        </p:nvSpPr>
        <p:spPr bwMode="auto">
          <a:xfrm>
            <a:off x="2149475" y="1985963"/>
            <a:ext cx="3238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>
                <a:solidFill>
                  <a:srgbClr val="FF33CC"/>
                </a:solidFill>
              </a:rPr>
              <a:t>.</a:t>
            </a:r>
          </a:p>
        </p:txBody>
      </p:sp>
      <p:sp>
        <p:nvSpPr>
          <p:cNvPr id="123927" name="Text Box 23"/>
          <p:cNvSpPr txBox="1">
            <a:spLocks noChangeArrowheads="1"/>
          </p:cNvSpPr>
          <p:nvPr/>
        </p:nvSpPr>
        <p:spPr bwMode="auto">
          <a:xfrm>
            <a:off x="2272025" y="1667213"/>
            <a:ext cx="5111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rgbClr val="FF33CC"/>
                </a:solidFill>
              </a:rPr>
              <a:t>pep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2624" y="5917938"/>
            <a:ext cx="5203826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BOREXINO: </a:t>
            </a:r>
          </a:p>
          <a:p>
            <a:r>
              <a:rPr lang="en-IE" dirty="0" smtClean="0"/>
              <a:t>direct detection of pp neutrinos</a:t>
            </a:r>
          </a:p>
          <a:p>
            <a:r>
              <a:rPr lang="en-IE" dirty="0" smtClean="0"/>
              <a:t>Better measurement of the boron spectrum</a:t>
            </a:r>
            <a:endParaRPr lang="en-IE" dirty="0"/>
          </a:p>
        </p:txBody>
      </p:sp>
      <p:sp>
        <p:nvSpPr>
          <p:cNvPr id="25" name="TextBox 24"/>
          <p:cNvSpPr txBox="1"/>
          <p:nvPr/>
        </p:nvSpPr>
        <p:spPr>
          <a:xfrm rot="858328">
            <a:off x="3155764" y="5946096"/>
            <a:ext cx="1784254" cy="369332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Expected soon</a:t>
            </a:r>
            <a:endParaRPr lang="en-IE" dirty="0"/>
          </a:p>
        </p:txBody>
      </p:sp>
      <p:cxnSp>
        <p:nvCxnSpPr>
          <p:cNvPr id="27" name="Straight Connector 26"/>
          <p:cNvCxnSpPr/>
          <p:nvPr/>
        </p:nvCxnSpPr>
        <p:spPr bwMode="auto">
          <a:xfrm>
            <a:off x="2017375" y="1712913"/>
            <a:ext cx="0" cy="1349375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>
            <a:off x="1886703" y="2314937"/>
            <a:ext cx="240697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265196" y="272135"/>
            <a:ext cx="5297403" cy="106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Spectral upturn SK: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23906" name="Picture 2" descr="http://inspirehep.net/record/1286324/files/skiv_spectrum_with_ms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5197" y="1380217"/>
            <a:ext cx="4122510" cy="326208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extBox 6"/>
          <p:cNvSpPr txBox="1"/>
          <p:nvPr/>
        </p:nvSpPr>
        <p:spPr>
          <a:xfrm>
            <a:off x="178109" y="4916658"/>
            <a:ext cx="4187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SK-IV energy spectrum,  the ratio of the measured rate to the MC simulated </a:t>
            </a:r>
            <a:r>
              <a:rPr lang="en-IE" sz="1600" dirty="0" err="1" smtClean="0"/>
              <a:t>unoscillated</a:t>
            </a:r>
            <a:r>
              <a:rPr lang="en-IE" sz="1600" dirty="0" smtClean="0"/>
              <a:t> rate.  </a:t>
            </a:r>
            <a:endParaRPr lang="en-IE" sz="1600" dirty="0"/>
          </a:p>
        </p:txBody>
      </p:sp>
      <p:pic>
        <p:nvPicPr>
          <p:cNvPr id="123908" name="Picture 4" descr="http://inspirehep.net/record/1286324/files/cspe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4913" y="1391103"/>
            <a:ext cx="4528460" cy="321104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481685" y="4912903"/>
            <a:ext cx="47780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SK-I+II+III+IV recoil electron spectrum </a:t>
            </a:r>
          </a:p>
          <a:p>
            <a:r>
              <a:rPr lang="en-IE" sz="1600" dirty="0" smtClean="0"/>
              <a:t>to the no-oscillation expectation. </a:t>
            </a:r>
          </a:p>
          <a:p>
            <a:r>
              <a:rPr lang="en-IE" sz="1600" dirty="0" smtClean="0"/>
              <a:t>The green (blue) shape is the MSW expectation using the SK (</a:t>
            </a:r>
            <a:r>
              <a:rPr lang="en-IE" sz="1600" dirty="0" err="1" smtClean="0"/>
              <a:t>solar+KamLAND</a:t>
            </a:r>
            <a:r>
              <a:rPr lang="en-IE" sz="1600" dirty="0" smtClean="0"/>
              <a:t>) best-fit oscillation  parameters.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32600" y="851932"/>
            <a:ext cx="1930400" cy="400110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1 .7 </a:t>
            </a:r>
            <a:r>
              <a:rPr lang="en-IE" sz="2000" dirty="0" smtClean="0">
                <a:latin typeface="Symbol" pitchFamily="18" charset="2"/>
              </a:rPr>
              <a:t>s</a:t>
            </a:r>
            <a:r>
              <a:rPr lang="en-IE" sz="2000" dirty="0" smtClean="0"/>
              <a:t>  tension </a:t>
            </a:r>
            <a:endParaRPr lang="en-IE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405103" y="6041985"/>
            <a:ext cx="3275646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SK further reducing threshold down to </a:t>
            </a:r>
            <a:r>
              <a:rPr lang="en-IE" dirty="0" smtClean="0"/>
              <a:t>2.5 </a:t>
            </a:r>
            <a:r>
              <a:rPr lang="en-IE" dirty="0" err="1" smtClean="0"/>
              <a:t>MeV</a:t>
            </a:r>
            <a:r>
              <a:rPr lang="en-IE" dirty="0" smtClean="0"/>
              <a:t> ! 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25955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25956" name="WordArt 4"/>
          <p:cNvSpPr>
            <a:spLocks noChangeArrowheads="1" noChangeShapeType="1" noTextEdit="1"/>
          </p:cNvSpPr>
          <p:nvPr/>
        </p:nvSpPr>
        <p:spPr bwMode="auto">
          <a:xfrm>
            <a:off x="754380" y="355600"/>
            <a:ext cx="7373620" cy="9105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Effect of sterile on survival probability</a:t>
            </a:r>
            <a:endParaRPr lang="en-IE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25957" name="Picture 5" descr="prob_lowmix1_low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593" y="1403350"/>
            <a:ext cx="53213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7296150" y="2073275"/>
            <a:ext cx="1108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- dip</a:t>
            </a:r>
          </a:p>
          <a:p>
            <a:r>
              <a:rPr lang="en-US"/>
              <a:t>- wiggles</a:t>
            </a:r>
          </a:p>
        </p:txBody>
      </p:sp>
      <p:sp>
        <p:nvSpPr>
          <p:cNvPr id="125959" name="AutoShape 7"/>
          <p:cNvSpPr>
            <a:spLocks noChangeArrowheads="1"/>
          </p:cNvSpPr>
          <p:nvPr/>
        </p:nvSpPr>
        <p:spPr bwMode="auto">
          <a:xfrm rot="18420693">
            <a:off x="3271520" y="3640058"/>
            <a:ext cx="276225" cy="247650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128703" y="3888740"/>
            <a:ext cx="2655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Shift which eliminates </a:t>
            </a:r>
          </a:p>
          <a:p>
            <a:r>
              <a:rPr lang="en-IE" dirty="0" smtClean="0"/>
              <a:t>discrepancy  of </a:t>
            </a:r>
            <a:r>
              <a:rPr lang="en-IE" dirty="0" err="1" smtClean="0"/>
              <a:t>dms</a:t>
            </a:r>
            <a:endParaRPr lang="en-IE" dirty="0"/>
          </a:p>
        </p:txBody>
      </p:sp>
      <p:sp>
        <p:nvSpPr>
          <p:cNvPr id="13" name="Right Arrow 12"/>
          <p:cNvSpPr/>
          <p:nvPr/>
        </p:nvSpPr>
        <p:spPr bwMode="auto">
          <a:xfrm rot="10800000">
            <a:off x="2347595" y="3888740"/>
            <a:ext cx="621030" cy="32512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62404" y="294639"/>
            <a:ext cx="3632653" cy="6878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DM^2 tension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25954" name="Picture 2" descr="http://inspirehep.net/record/1286324/files/globalcon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089" y="1693850"/>
            <a:ext cx="3553552" cy="364013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extBox 6"/>
          <p:cNvSpPr txBox="1"/>
          <p:nvPr/>
        </p:nvSpPr>
        <p:spPr>
          <a:xfrm>
            <a:off x="175169" y="5618480"/>
            <a:ext cx="41663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Allowed contours of Δ</a:t>
            </a:r>
            <a:r>
              <a:rPr lang="en-IE" sz="1600" i="1" dirty="0" smtClean="0"/>
              <a:t>m</a:t>
            </a:r>
            <a:r>
              <a:rPr lang="en-IE" sz="1600" i="1" baseline="-25000" dirty="0" smtClean="0"/>
              <a:t>21 </a:t>
            </a:r>
            <a:r>
              <a:rPr lang="en-IE" sz="1600" i="1" baseline="30000" dirty="0" smtClean="0"/>
              <a:t>2</a:t>
            </a:r>
            <a:r>
              <a:rPr lang="en-IE" sz="1600" i="1" baseline="-25000" dirty="0" smtClean="0"/>
              <a:t> </a:t>
            </a:r>
            <a:r>
              <a:rPr lang="en-IE" sz="1600" dirty="0" smtClean="0"/>
              <a:t> vs.  sin</a:t>
            </a:r>
            <a:r>
              <a:rPr lang="en-IE" sz="1600" baseline="30000" dirty="0" smtClean="0"/>
              <a:t>2</a:t>
            </a:r>
            <a:r>
              <a:rPr lang="en-IE" sz="1600" i="1" dirty="0" smtClean="0"/>
              <a:t>θ</a:t>
            </a:r>
            <a:r>
              <a:rPr lang="en-IE" sz="1600" i="1" baseline="-25000" dirty="0" smtClean="0"/>
              <a:t>12</a:t>
            </a:r>
            <a:r>
              <a:rPr lang="en-IE" sz="1600" i="1" dirty="0" smtClean="0"/>
              <a:t> </a:t>
            </a:r>
            <a:r>
              <a:rPr lang="en-IE" sz="1600" dirty="0" smtClean="0"/>
              <a:t> </a:t>
            </a:r>
          </a:p>
          <a:p>
            <a:r>
              <a:rPr lang="en-IE" sz="1600" dirty="0" smtClean="0"/>
              <a:t>from solar </a:t>
            </a:r>
            <a:r>
              <a:rPr lang="en-IE" sz="1600" baseline="30000" dirty="0" smtClean="0"/>
              <a:t> </a:t>
            </a:r>
            <a:r>
              <a:rPr lang="en-IE" sz="1600" dirty="0" smtClean="0"/>
              <a:t> neutrino data (green) at 1, 2, 3, 4 and 5</a:t>
            </a:r>
            <a:r>
              <a:rPr lang="en-IE" sz="1600" i="1" dirty="0" smtClean="0"/>
              <a:t>σ</a:t>
            </a:r>
            <a:r>
              <a:rPr lang="en-IE" sz="1600" dirty="0" smtClean="0"/>
              <a:t> and </a:t>
            </a:r>
            <a:r>
              <a:rPr lang="en-IE" sz="1600" dirty="0" err="1" smtClean="0"/>
              <a:t>KamLAND</a:t>
            </a:r>
            <a:r>
              <a:rPr lang="en-IE" sz="1600" dirty="0" smtClean="0"/>
              <a:t> data (blue) at the 1, 2 and 3</a:t>
            </a:r>
            <a:r>
              <a:rPr lang="en-IE" sz="1600" i="1" dirty="0" smtClean="0"/>
              <a:t>σ</a:t>
            </a:r>
            <a:r>
              <a:rPr lang="en-IE" sz="1600" dirty="0" smtClean="0"/>
              <a:t> confidence levels.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99314" y="4963869"/>
            <a:ext cx="2514600" cy="370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Modified in nu 2014</a:t>
            </a:r>
            <a:endParaRPr lang="en-IE" dirty="0"/>
          </a:p>
        </p:txBody>
      </p:sp>
      <p:sp>
        <p:nvSpPr>
          <p:cNvPr id="9" name="TextBox 8"/>
          <p:cNvSpPr txBox="1"/>
          <p:nvPr/>
        </p:nvSpPr>
        <p:spPr>
          <a:xfrm>
            <a:off x="362405" y="1120487"/>
            <a:ext cx="2909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i="1" dirty="0" smtClean="0">
                <a:solidFill>
                  <a:srgbClr val="FF0000"/>
                </a:solidFill>
              </a:rPr>
              <a:t>arXiv:1403.4575  [hep-ex] </a:t>
            </a:r>
          </a:p>
          <a:p>
            <a:r>
              <a:rPr lang="sv-SE" sz="1600" i="1" dirty="0" smtClean="0">
                <a:solidFill>
                  <a:srgbClr val="FF0000"/>
                </a:solidFill>
              </a:rPr>
              <a:t>SUPER-KAMIOKANDE</a:t>
            </a:r>
          </a:p>
        </p:txBody>
      </p:sp>
      <p:pic>
        <p:nvPicPr>
          <p:cNvPr id="10" name="Picture 4" descr="http://inspirehep.net/record/1272683/files/fig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1112" y="1971040"/>
            <a:ext cx="3839482" cy="337310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6309360" y="2773680"/>
            <a:ext cx="2357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LMA MSW prediction 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61112" y="955675"/>
            <a:ext cx="458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Super-</a:t>
            </a:r>
            <a:r>
              <a:rPr lang="en-IE" sz="1600" i="1" dirty="0" err="1" smtClean="0">
                <a:solidFill>
                  <a:srgbClr val="FF0000"/>
                </a:solidFill>
              </a:rPr>
              <a:t>Kamiokande</a:t>
            </a:r>
            <a:r>
              <a:rPr lang="en-IE" sz="1600" i="1" dirty="0" smtClean="0">
                <a:solidFill>
                  <a:srgbClr val="FF0000"/>
                </a:solidFill>
              </a:rPr>
              <a:t> collaboration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(</a:t>
            </a:r>
            <a:r>
              <a:rPr lang="en-IE" sz="1600" i="1" dirty="0" err="1" smtClean="0">
                <a:solidFill>
                  <a:srgbClr val="FF0000"/>
                </a:solidFill>
              </a:rPr>
              <a:t>Renshaw</a:t>
            </a:r>
            <a:r>
              <a:rPr lang="en-IE" sz="1600" i="1" dirty="0" smtClean="0">
                <a:solidFill>
                  <a:srgbClr val="FF0000"/>
                </a:solidFill>
              </a:rPr>
              <a:t>, A. et al.)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 </a:t>
            </a:r>
            <a:r>
              <a:rPr lang="en-IE" sz="1600" i="1" dirty="0" err="1" smtClean="0">
                <a:solidFill>
                  <a:srgbClr val="FF0000"/>
                </a:solidFill>
              </a:rPr>
              <a:t>Phys.Rev.Lett</a:t>
            </a:r>
            <a:r>
              <a:rPr lang="en-IE" sz="1600" i="1" dirty="0" smtClean="0">
                <a:solidFill>
                  <a:srgbClr val="FF0000"/>
                </a:solidFill>
              </a:rPr>
              <a:t>. 112 (2014) 091805 arXiv:1312.5176 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95520" y="5482155"/>
            <a:ext cx="3992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Lack of upturn and DN asymmetry</a:t>
            </a:r>
          </a:p>
          <a:p>
            <a:r>
              <a:rPr lang="en-IE" dirty="0" smtClean="0"/>
              <a:t>push Δ</a:t>
            </a:r>
            <a:r>
              <a:rPr lang="en-IE" i="1" dirty="0" smtClean="0"/>
              <a:t>m</a:t>
            </a:r>
            <a:r>
              <a:rPr lang="en-IE" i="1" baseline="-25000" dirty="0" smtClean="0"/>
              <a:t>21 </a:t>
            </a:r>
            <a:r>
              <a:rPr lang="en-IE" i="1" baseline="30000" dirty="0" smtClean="0"/>
              <a:t>2</a:t>
            </a:r>
            <a:r>
              <a:rPr lang="en-IE" i="1" baseline="-25000" dirty="0" smtClean="0"/>
              <a:t>  </a:t>
            </a:r>
            <a:r>
              <a:rPr lang="en-IE" dirty="0" smtClean="0"/>
              <a:t>to lower values  </a:t>
            </a:r>
            <a:endParaRPr lang="en-IE" dirty="0"/>
          </a:p>
        </p:txBody>
      </p:sp>
      <p:sp>
        <p:nvSpPr>
          <p:cNvPr id="14" name="TextBox 13"/>
          <p:cNvSpPr txBox="1"/>
          <p:nvPr/>
        </p:nvSpPr>
        <p:spPr>
          <a:xfrm>
            <a:off x="4795520" y="6162875"/>
            <a:ext cx="3605074" cy="646331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Sterile neutrino can eliminate the first factor</a:t>
            </a:r>
            <a:endParaRPr lang="en-IE" dirty="0"/>
          </a:p>
        </p:txBody>
      </p:sp>
      <p:sp>
        <p:nvSpPr>
          <p:cNvPr id="15" name="TextBox 14"/>
          <p:cNvSpPr txBox="1"/>
          <p:nvPr/>
        </p:nvSpPr>
        <p:spPr>
          <a:xfrm>
            <a:off x="2411097" y="1770985"/>
            <a:ext cx="1930400" cy="400110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2 </a:t>
            </a:r>
            <a:r>
              <a:rPr lang="en-IE" sz="2000" dirty="0" smtClean="0">
                <a:latin typeface="Symbol" pitchFamily="18" charset="2"/>
              </a:rPr>
              <a:t>s</a:t>
            </a:r>
            <a:r>
              <a:rPr lang="en-IE" sz="2000" dirty="0" smtClean="0"/>
              <a:t>  tension </a:t>
            </a:r>
            <a:endParaRPr lang="en-IE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607100" y="217713"/>
            <a:ext cx="7524518" cy="73796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Production of sterile neutrinos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28002" name="Picture 2" descr="http://inspirehep.net/record/1112525/files/ndf_NH_0_deltaNef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435" y="1992090"/>
            <a:ext cx="4155165" cy="3319235"/>
          </a:xfrm>
          <a:prstGeom prst="rect">
            <a:avLst/>
          </a:prstGeom>
          <a:noFill/>
        </p:spPr>
      </p:pic>
      <p:pic>
        <p:nvPicPr>
          <p:cNvPr id="128004" name="Picture 4" descr="http://inspirehep.net/record/1112525/files/ndf_IH_0_deltaNef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3772" y="1982585"/>
            <a:ext cx="4180118" cy="333962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32210" y="5519068"/>
            <a:ext cx="8859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err="1" smtClean="0"/>
              <a:t>Iso</a:t>
            </a:r>
            <a:r>
              <a:rPr lang="en-IE" sz="1600" dirty="0" smtClean="0"/>
              <a:t>-</a:t>
            </a:r>
            <a:r>
              <a:rPr lang="el-GR" sz="1600" i="1" dirty="0" smtClean="0"/>
              <a:t>δ</a:t>
            </a:r>
            <a:r>
              <a:rPr lang="en-IE" sz="1600" i="1" dirty="0" smtClean="0"/>
              <a:t>N</a:t>
            </a:r>
            <a:r>
              <a:rPr lang="en-IE" sz="1600" i="1" baseline="-25000" dirty="0" smtClean="0"/>
              <a:t>eff</a:t>
            </a:r>
            <a:r>
              <a:rPr lang="en-IE" sz="1600" i="1" dirty="0" smtClean="0"/>
              <a:t> </a:t>
            </a:r>
            <a:r>
              <a:rPr lang="en-IE" sz="1600" dirty="0" smtClean="0"/>
              <a:t> contours in the   sin</a:t>
            </a:r>
            <a:r>
              <a:rPr lang="en-IE" sz="1600" baseline="30000" dirty="0" smtClean="0"/>
              <a:t>2</a:t>
            </a:r>
            <a:r>
              <a:rPr lang="en-IE" sz="1600" dirty="0" smtClean="0"/>
              <a:t>2</a:t>
            </a:r>
            <a:r>
              <a:rPr lang="el-GR" sz="1600" i="1" dirty="0" smtClean="0"/>
              <a:t>θ</a:t>
            </a:r>
            <a:r>
              <a:rPr lang="en-IE" sz="1600" i="1" baseline="-25000" dirty="0" smtClean="0"/>
              <a:t>s</a:t>
            </a:r>
            <a:r>
              <a:rPr lang="en-IE" sz="1600" i="1" dirty="0" smtClean="0"/>
              <a:t> </a:t>
            </a:r>
            <a:r>
              <a:rPr lang="en-IE" sz="1600" dirty="0" smtClean="0"/>
              <a:t> - </a:t>
            </a:r>
            <a:r>
              <a:rPr lang="en-IE" sz="1600" dirty="0" smtClean="0">
                <a:latin typeface="Symbol" pitchFamily="18" charset="2"/>
              </a:rPr>
              <a:t>D</a:t>
            </a:r>
            <a:r>
              <a:rPr lang="en-IE" sz="1600" i="1" dirty="0" smtClean="0"/>
              <a:t>m</a:t>
            </a:r>
            <a:r>
              <a:rPr lang="en-IE" sz="1600" dirty="0" smtClean="0"/>
              <a:t> </a:t>
            </a:r>
            <a:r>
              <a:rPr lang="en-IE" sz="1600" baseline="-25000" dirty="0" smtClean="0"/>
              <a:t>s</a:t>
            </a:r>
            <a:r>
              <a:rPr lang="en-IE" sz="1600" baseline="30000" dirty="0" smtClean="0"/>
              <a:t>2</a:t>
            </a:r>
            <a:r>
              <a:rPr lang="en-IE" sz="1600" dirty="0" smtClean="0"/>
              <a:t>  plane for </a:t>
            </a:r>
            <a:r>
              <a:rPr lang="en-IE" sz="1600" i="1" dirty="0" smtClean="0"/>
              <a:t>L</a:t>
            </a:r>
            <a:r>
              <a:rPr lang="en-IE" sz="1600" dirty="0" smtClean="0"/>
              <a:t>(</a:t>
            </a:r>
            <a:r>
              <a:rPr lang="el-GR" sz="1600" i="1" dirty="0" smtClean="0"/>
              <a:t>μ</a:t>
            </a:r>
            <a:r>
              <a:rPr lang="el-GR" sz="1600" dirty="0" smtClean="0"/>
              <a:t>)</a:t>
            </a:r>
            <a:r>
              <a:rPr lang="en-IE" sz="1600" dirty="0" smtClean="0"/>
              <a:t> </a:t>
            </a:r>
            <a:r>
              <a:rPr lang="el-GR" sz="1600" dirty="0" smtClean="0"/>
              <a:t>=</a:t>
            </a:r>
            <a:r>
              <a:rPr lang="en-IE" sz="1600" dirty="0" smtClean="0"/>
              <a:t> </a:t>
            </a:r>
            <a:r>
              <a:rPr lang="el-GR" sz="1600" dirty="0" smtClean="0"/>
              <a:t>0</a:t>
            </a:r>
            <a:r>
              <a:rPr lang="en-IE" sz="1600" dirty="0" smtClean="0"/>
              <a:t>. </a:t>
            </a:r>
          </a:p>
          <a:p>
            <a:r>
              <a:rPr lang="en-IE" sz="1600" dirty="0" smtClean="0"/>
              <a:t>The 1−2−3</a:t>
            </a:r>
            <a:r>
              <a:rPr lang="el-GR" sz="1600" i="1" dirty="0" smtClean="0"/>
              <a:t>σ</a:t>
            </a:r>
            <a:r>
              <a:rPr lang="el-GR" sz="1600" dirty="0" smtClean="0"/>
              <a:t> </a:t>
            </a:r>
            <a:r>
              <a:rPr lang="en-IE" sz="1600" dirty="0" smtClean="0"/>
              <a:t>contours denote the CMB+LSS allowed regions for </a:t>
            </a:r>
            <a:r>
              <a:rPr lang="en-IE" sz="1600" i="1" dirty="0" err="1" smtClean="0"/>
              <a:t>steriles</a:t>
            </a:r>
            <a:r>
              <a:rPr lang="en-IE" sz="1600" i="1" dirty="0" smtClean="0"/>
              <a:t> </a:t>
            </a:r>
            <a:r>
              <a:rPr lang="en-IE" sz="1600" dirty="0" smtClean="0"/>
              <a:t>with sub-</a:t>
            </a:r>
            <a:r>
              <a:rPr lang="en-IE" sz="1600" dirty="0" err="1" smtClean="0"/>
              <a:t>eV</a:t>
            </a:r>
            <a:r>
              <a:rPr lang="en-IE" sz="1600" dirty="0" smtClean="0"/>
              <a:t> mass.   </a:t>
            </a:r>
            <a:endParaRPr lang="en-IE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516075" y="1008262"/>
            <a:ext cx="5649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S. </a:t>
            </a:r>
            <a:r>
              <a:rPr lang="en-IE" sz="1600" i="1" dirty="0" err="1" smtClean="0">
                <a:solidFill>
                  <a:srgbClr val="FF0000"/>
                </a:solidFill>
              </a:rPr>
              <a:t>Hannestad</a:t>
            </a:r>
            <a:r>
              <a:rPr lang="en-IE" sz="1600" i="1" dirty="0" smtClean="0">
                <a:solidFill>
                  <a:srgbClr val="FF0000"/>
                </a:solidFill>
              </a:rPr>
              <a:t>, I. </a:t>
            </a:r>
            <a:r>
              <a:rPr lang="en-IE" sz="1600" i="1" dirty="0" err="1" smtClean="0">
                <a:solidFill>
                  <a:srgbClr val="FF0000"/>
                </a:solidFill>
              </a:rPr>
              <a:t>Tamborra</a:t>
            </a:r>
            <a:r>
              <a:rPr lang="en-IE" sz="1600" i="1" dirty="0" smtClean="0">
                <a:solidFill>
                  <a:srgbClr val="FF0000"/>
                </a:solidFill>
              </a:rPr>
              <a:t> , T. Tram,  </a:t>
            </a:r>
          </a:p>
          <a:p>
            <a:r>
              <a:rPr lang="en-IE" sz="1600" b="1" i="1" dirty="0" smtClean="0">
                <a:solidFill>
                  <a:srgbClr val="FF0000"/>
                </a:solidFill>
              </a:rPr>
              <a:t>JCAP 1207 (2012) 025</a:t>
            </a:r>
            <a:r>
              <a:rPr lang="en-IE" sz="1600" i="1" dirty="0" smtClean="0">
                <a:solidFill>
                  <a:srgbClr val="FF0000"/>
                </a:solidFill>
              </a:rPr>
              <a:t> , arXiv:1204.5861 [astro-ph.CO] </a:t>
            </a:r>
          </a:p>
        </p:txBody>
      </p:sp>
      <p:cxnSp>
        <p:nvCxnSpPr>
          <p:cNvPr id="10" name="Straight Connector 9"/>
          <p:cNvCxnSpPr/>
          <p:nvPr/>
        </p:nvCxnSpPr>
        <p:spPr bwMode="auto">
          <a:xfrm flipV="1">
            <a:off x="903514" y="4464593"/>
            <a:ext cx="3026229" cy="950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 flipV="1">
            <a:off x="5236138" y="4464589"/>
            <a:ext cx="3026229" cy="950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>
            <a:off x="3777339" y="4016846"/>
            <a:ext cx="0" cy="78377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Connector 14"/>
          <p:cNvCxnSpPr/>
          <p:nvPr/>
        </p:nvCxnSpPr>
        <p:spPr bwMode="auto">
          <a:xfrm>
            <a:off x="6139597" y="4027728"/>
            <a:ext cx="0" cy="78377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484865" y="1617909"/>
            <a:ext cx="3368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>
                <a:latin typeface="Symbol" pitchFamily="18" charset="2"/>
              </a:rPr>
              <a:t>D</a:t>
            </a:r>
            <a:r>
              <a:rPr lang="en-IE" i="1" dirty="0" smtClean="0"/>
              <a:t>m</a:t>
            </a:r>
            <a:r>
              <a:rPr lang="en-IE" dirty="0" smtClean="0"/>
              <a:t> </a:t>
            </a:r>
            <a:r>
              <a:rPr lang="en-IE" baseline="-25000" dirty="0" smtClean="0"/>
              <a:t>s</a:t>
            </a:r>
            <a:r>
              <a:rPr lang="en-IE" baseline="30000" dirty="0" smtClean="0"/>
              <a:t>2</a:t>
            </a:r>
            <a:r>
              <a:rPr lang="en-IE" dirty="0" smtClean="0"/>
              <a:t>  &gt; 0  (sterile is heavier) </a:t>
            </a:r>
            <a:endParaRPr lang="en-IE" dirty="0"/>
          </a:p>
        </p:txBody>
      </p:sp>
      <p:sp>
        <p:nvSpPr>
          <p:cNvPr id="18" name="TextBox 17"/>
          <p:cNvSpPr txBox="1"/>
          <p:nvPr/>
        </p:nvSpPr>
        <p:spPr>
          <a:xfrm>
            <a:off x="6047488" y="1677812"/>
            <a:ext cx="1267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>
                <a:latin typeface="Symbol" pitchFamily="18" charset="2"/>
              </a:rPr>
              <a:t>D</a:t>
            </a:r>
            <a:r>
              <a:rPr lang="en-IE" i="1" dirty="0" smtClean="0"/>
              <a:t>m</a:t>
            </a:r>
            <a:r>
              <a:rPr lang="en-IE" dirty="0" smtClean="0"/>
              <a:t> </a:t>
            </a:r>
            <a:r>
              <a:rPr lang="en-IE" baseline="-25000" dirty="0" smtClean="0"/>
              <a:t>s</a:t>
            </a:r>
            <a:r>
              <a:rPr lang="en-IE" baseline="30000" dirty="0" smtClean="0"/>
              <a:t>2</a:t>
            </a:r>
            <a:r>
              <a:rPr lang="en-IE" dirty="0" smtClean="0"/>
              <a:t>  &lt; 0 </a:t>
            </a:r>
            <a:endParaRPr lang="en-IE" dirty="0"/>
          </a:p>
        </p:txBody>
      </p:sp>
      <p:sp>
        <p:nvSpPr>
          <p:cNvPr id="19" name="TextBox 18"/>
          <p:cNvSpPr txBox="1"/>
          <p:nvPr/>
        </p:nvSpPr>
        <p:spPr>
          <a:xfrm>
            <a:off x="2485050" y="6289040"/>
            <a:ext cx="206204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 </a:t>
            </a:r>
            <a:r>
              <a:rPr lang="en-IE" dirty="0" err="1" smtClean="0">
                <a:latin typeface="Symbol" pitchFamily="18" charset="2"/>
              </a:rPr>
              <a:t>D</a:t>
            </a:r>
            <a:r>
              <a:rPr lang="en-IE" dirty="0" err="1" smtClean="0"/>
              <a:t>N</a:t>
            </a:r>
            <a:r>
              <a:rPr lang="en-IE" baseline="-25000" dirty="0" err="1" smtClean="0"/>
              <a:t>eff</a:t>
            </a:r>
            <a:r>
              <a:rPr lang="en-IE" dirty="0" smtClean="0"/>
              <a:t> = 0.3 – 0.7</a:t>
            </a:r>
            <a:endParaRPr lang="en-IE" dirty="0"/>
          </a:p>
        </p:txBody>
      </p:sp>
      <p:sp>
        <p:nvSpPr>
          <p:cNvPr id="20" name="TextBox 19"/>
          <p:cNvSpPr txBox="1"/>
          <p:nvPr/>
        </p:nvSpPr>
        <p:spPr>
          <a:xfrm>
            <a:off x="6618519" y="2122708"/>
            <a:ext cx="17199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NH of active nu</a:t>
            </a:r>
            <a:endParaRPr lang="en-IE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2327048" y="2105835"/>
            <a:ext cx="16897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IH of active nu</a:t>
            </a:r>
            <a:endParaRPr lang="en-IE" sz="1600" dirty="0"/>
          </a:p>
        </p:txBody>
      </p:sp>
      <p:sp>
        <p:nvSpPr>
          <p:cNvPr id="24" name="TextBox 23"/>
          <p:cNvSpPr txBox="1"/>
          <p:nvPr/>
        </p:nvSpPr>
        <p:spPr>
          <a:xfrm>
            <a:off x="264434" y="6289040"/>
            <a:ext cx="2220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Cosmological data: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ChangeArrowheads="1"/>
          </p:cNvSpPr>
          <p:nvPr/>
        </p:nvSpPr>
        <p:spPr bwMode="auto">
          <a:xfrm>
            <a:off x="2713" y="1588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76804" name="WordArt 4"/>
          <p:cNvSpPr>
            <a:spLocks noChangeArrowheads="1" noChangeShapeType="1" noTextEdit="1"/>
          </p:cNvSpPr>
          <p:nvPr/>
        </p:nvSpPr>
        <p:spPr bwMode="auto">
          <a:xfrm>
            <a:off x="406400" y="184150"/>
            <a:ext cx="680085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Atmospheric neutrinos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421481" y="1380217"/>
            <a:ext cx="3730173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Symbol" pitchFamily="18" charset="2"/>
              </a:rPr>
              <a:t>n</a:t>
            </a:r>
            <a:r>
              <a:rPr lang="en-US" baseline="-25000" dirty="0" err="1">
                <a:latin typeface="Symbol" pitchFamily="18" charset="2"/>
              </a:rPr>
              <a:t>t</a:t>
            </a:r>
            <a:r>
              <a:rPr lang="en-US" dirty="0"/>
              <a:t>’ – </a:t>
            </a:r>
            <a:r>
              <a:rPr lang="en-US" dirty="0">
                <a:latin typeface="Symbol" pitchFamily="18" charset="2"/>
              </a:rPr>
              <a:t>n</a:t>
            </a:r>
            <a:r>
              <a:rPr lang="en-US" baseline="-25000" dirty="0">
                <a:latin typeface="Symbol" pitchFamily="18" charset="2"/>
              </a:rPr>
              <a:t> </a:t>
            </a:r>
            <a:r>
              <a:rPr lang="en-US" baseline="-25000" dirty="0"/>
              <a:t>s  </a:t>
            </a:r>
            <a:r>
              <a:rPr lang="en-US" dirty="0" smtClean="0"/>
              <a:t>resonance at E</a:t>
            </a:r>
            <a:r>
              <a:rPr lang="en-US" baseline="-25000" dirty="0" smtClean="0"/>
              <a:t>R</a:t>
            </a:r>
            <a:r>
              <a:rPr lang="en-US" dirty="0" smtClean="0"/>
              <a:t> ~ 12 </a:t>
            </a:r>
            <a:r>
              <a:rPr lang="en-US" dirty="0" err="1" smtClean="0"/>
              <a:t>GeV</a:t>
            </a:r>
            <a:endParaRPr lang="en-US" dirty="0" smtClean="0"/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5805026" y="3236736"/>
            <a:ext cx="2238375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IceCube Deep Core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384175" y="1878362"/>
            <a:ext cx="49149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Interplay of </a:t>
            </a:r>
            <a:r>
              <a:rPr lang="en-US" dirty="0">
                <a:latin typeface="Symbol" pitchFamily="18" charset="2"/>
              </a:rPr>
              <a:t>n</a:t>
            </a:r>
            <a:r>
              <a:rPr lang="en-US" baseline="-25000" dirty="0">
                <a:latin typeface="Symbol" pitchFamily="18" charset="2"/>
              </a:rPr>
              <a:t>m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</a:t>
            </a:r>
            <a:r>
              <a:rPr lang="en-US" dirty="0"/>
              <a:t> </a:t>
            </a:r>
            <a:r>
              <a:rPr lang="en-US" dirty="0">
                <a:latin typeface="Symbol" pitchFamily="18" charset="2"/>
              </a:rPr>
              <a:t>n</a:t>
            </a:r>
            <a:r>
              <a:rPr lang="en-US" baseline="-25000" dirty="0">
                <a:latin typeface="Symbol" pitchFamily="18" charset="2"/>
              </a:rPr>
              <a:t> </a:t>
            </a:r>
            <a:r>
              <a:rPr lang="en-US" baseline="-25000" dirty="0"/>
              <a:t>s </a:t>
            </a:r>
            <a:r>
              <a:rPr lang="en-US" dirty="0"/>
              <a:t>and </a:t>
            </a:r>
            <a:r>
              <a:rPr lang="en-US" dirty="0">
                <a:latin typeface="Symbol" pitchFamily="18" charset="2"/>
              </a:rPr>
              <a:t>n</a:t>
            </a:r>
            <a:r>
              <a:rPr lang="en-US" baseline="-25000" dirty="0">
                <a:latin typeface="Symbol" pitchFamily="18" charset="2"/>
              </a:rPr>
              <a:t>m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</a:t>
            </a:r>
            <a:r>
              <a:rPr lang="en-US" dirty="0" err="1">
                <a:latin typeface="Symbol" pitchFamily="18" charset="2"/>
                <a:sym typeface="Wingdings" pitchFamily="2" charset="2"/>
              </a:rPr>
              <a:t>n</a:t>
            </a:r>
            <a:r>
              <a:rPr lang="en-US" baseline="-25000" dirty="0" err="1">
                <a:latin typeface="Symbol" pitchFamily="18" charset="2"/>
                <a:sym typeface="Wingdings" pitchFamily="2" charset="2"/>
              </a:rPr>
              <a:t>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/>
              <a:t>oscillations </a:t>
            </a:r>
          </a:p>
        </p:txBody>
      </p:sp>
      <p:pic>
        <p:nvPicPr>
          <p:cNvPr id="76811" name="Picture 12" descr="prob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00" y="3229883"/>
            <a:ext cx="4691063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12" name="Line 13"/>
          <p:cNvSpPr>
            <a:spLocks noChangeShapeType="1"/>
          </p:cNvSpPr>
          <p:nvPr/>
        </p:nvSpPr>
        <p:spPr bwMode="auto">
          <a:xfrm>
            <a:off x="950913" y="4772025"/>
            <a:ext cx="43481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IE"/>
          </a:p>
        </p:txBody>
      </p:sp>
      <p:sp>
        <p:nvSpPr>
          <p:cNvPr id="76813" name="Text Box 15"/>
          <p:cNvSpPr txBox="1">
            <a:spLocks noChangeArrowheads="1"/>
          </p:cNvSpPr>
          <p:nvPr/>
        </p:nvSpPr>
        <p:spPr bwMode="auto">
          <a:xfrm>
            <a:off x="7041696" y="955675"/>
            <a:ext cx="21002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FF0000"/>
                </a:solidFill>
              </a:rPr>
              <a:t>P. De </a:t>
            </a:r>
            <a:r>
              <a:rPr lang="en-US" sz="1600" i="1" dirty="0" err="1">
                <a:solidFill>
                  <a:srgbClr val="FF0000"/>
                </a:solidFill>
              </a:rPr>
              <a:t>Holanda</a:t>
            </a:r>
            <a:r>
              <a:rPr lang="en-US" sz="1600" i="1" dirty="0">
                <a:solidFill>
                  <a:srgbClr val="FF0000"/>
                </a:solidFill>
              </a:rPr>
              <a:t>, A. S. </a:t>
            </a:r>
          </a:p>
        </p:txBody>
      </p:sp>
      <p:sp>
        <p:nvSpPr>
          <p:cNvPr id="76814" name="Text Box 16"/>
          <p:cNvSpPr txBox="1">
            <a:spLocks noChangeArrowheads="1"/>
          </p:cNvSpPr>
          <p:nvPr/>
        </p:nvSpPr>
        <p:spPr bwMode="auto">
          <a:xfrm>
            <a:off x="3267075" y="4884738"/>
            <a:ext cx="1209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00FF00"/>
                </a:solidFill>
              </a:rPr>
              <a:t>difference</a:t>
            </a:r>
          </a:p>
        </p:txBody>
      </p:sp>
      <p:sp>
        <p:nvSpPr>
          <p:cNvPr id="76815" name="Text Box 17"/>
          <p:cNvSpPr txBox="1">
            <a:spLocks noChangeArrowheads="1"/>
          </p:cNvSpPr>
          <p:nvPr/>
        </p:nvSpPr>
        <p:spPr bwMode="auto">
          <a:xfrm>
            <a:off x="2613935" y="3878708"/>
            <a:ext cx="12811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/>
              <a:t>with sterile</a:t>
            </a:r>
          </a:p>
        </p:txBody>
      </p:sp>
      <p:sp>
        <p:nvSpPr>
          <p:cNvPr id="76816" name="Text Box 18"/>
          <p:cNvSpPr txBox="1">
            <a:spLocks noChangeArrowheads="1"/>
          </p:cNvSpPr>
          <p:nvPr/>
        </p:nvSpPr>
        <p:spPr bwMode="auto">
          <a:xfrm>
            <a:off x="5799370" y="3674829"/>
            <a:ext cx="312896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~ 20 % suppression of rate </a:t>
            </a:r>
          </a:p>
          <a:p>
            <a:r>
              <a:rPr lang="en-US" dirty="0"/>
              <a:t>  of events in the </a:t>
            </a:r>
            <a:r>
              <a:rPr lang="en-US" dirty="0" err="1"/>
              <a:t>muon</a:t>
            </a:r>
            <a:r>
              <a:rPr lang="en-US" dirty="0"/>
              <a:t>  </a:t>
            </a:r>
          </a:p>
          <a:p>
            <a:r>
              <a:rPr lang="en-US" dirty="0"/>
              <a:t>  energy bins  </a:t>
            </a:r>
            <a:r>
              <a:rPr lang="en-US" dirty="0" smtClean="0"/>
              <a:t>10 </a:t>
            </a:r>
            <a:r>
              <a:rPr lang="en-US" dirty="0"/>
              <a:t>– </a:t>
            </a:r>
            <a:r>
              <a:rPr lang="en-US" dirty="0" smtClean="0"/>
              <a:t>20 </a:t>
            </a:r>
            <a:r>
              <a:rPr lang="en-US" dirty="0" err="1"/>
              <a:t>GeV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356165" y="2334362"/>
            <a:ext cx="72202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But due to small phase maximal effect is shifted to low energies </a:t>
            </a:r>
          </a:p>
          <a:p>
            <a:r>
              <a:rPr lang="en-IE" dirty="0" smtClean="0"/>
              <a:t>where enhancement is not very strong</a:t>
            </a:r>
            <a:endParaRPr lang="en-IE" dirty="0"/>
          </a:p>
        </p:txBody>
      </p:sp>
      <p:sp>
        <p:nvSpPr>
          <p:cNvPr id="18" name="TextBox 17"/>
          <p:cNvSpPr txBox="1"/>
          <p:nvPr/>
        </p:nvSpPr>
        <p:spPr>
          <a:xfrm>
            <a:off x="3745820" y="3334710"/>
            <a:ext cx="15675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err="1" smtClean="0"/>
              <a:t>cos</a:t>
            </a:r>
            <a:r>
              <a:rPr lang="en-IE" sz="1600" dirty="0" smtClean="0"/>
              <a:t> </a:t>
            </a:r>
            <a:r>
              <a:rPr lang="en-IE" sz="1600" dirty="0" err="1" smtClean="0">
                <a:latin typeface="Symbol" pitchFamily="18" charset="2"/>
              </a:rPr>
              <a:t>q</a:t>
            </a:r>
            <a:r>
              <a:rPr lang="en-IE" sz="1600" baseline="-25000" dirty="0" err="1" smtClean="0"/>
              <a:t>z</a:t>
            </a:r>
            <a:r>
              <a:rPr lang="en-IE" sz="1600" dirty="0" smtClean="0"/>
              <a:t>  = - 0.8 </a:t>
            </a:r>
            <a:endParaRPr lang="en-IE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5966277" y="5861935"/>
            <a:ext cx="1338035" cy="369332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 </a:t>
            </a:r>
            <a:r>
              <a:rPr lang="en-IE" dirty="0" smtClean="0">
                <a:sym typeface="Wingdings" pitchFamily="2" charset="2"/>
              </a:rPr>
              <a:t> </a:t>
            </a:r>
            <a:r>
              <a:rPr lang="en-IE" dirty="0" smtClean="0"/>
              <a:t>PINGU</a:t>
            </a:r>
            <a:endParaRPr lang="en-IE" dirty="0"/>
          </a:p>
        </p:txBody>
      </p:sp>
      <p:sp>
        <p:nvSpPr>
          <p:cNvPr id="20" name="Down Arrow 19"/>
          <p:cNvSpPr/>
          <p:nvPr/>
        </p:nvSpPr>
        <p:spPr bwMode="auto">
          <a:xfrm>
            <a:off x="1338939" y="3777624"/>
            <a:ext cx="293915" cy="391613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I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01396" y="5351920"/>
            <a:ext cx="3560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Largest effect is at 5 – 8 </a:t>
            </a:r>
            <a:r>
              <a:rPr lang="en-IE" dirty="0" err="1" smtClean="0"/>
              <a:t>GeV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pic>
        <p:nvPicPr>
          <p:cNvPr id="78853" name="Picture 5" descr="pedro13sm1.eps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784524"/>
            <a:ext cx="4705350" cy="364548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78856" name="WordArt 4"/>
          <p:cNvSpPr>
            <a:spLocks noChangeArrowheads="1" noChangeShapeType="1" noTextEdit="1"/>
          </p:cNvSpPr>
          <p:nvPr/>
        </p:nvSpPr>
        <p:spPr bwMode="auto">
          <a:xfrm>
            <a:off x="648182" y="380992"/>
            <a:ext cx="7632218" cy="9797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Significance of nu-sterile effect</a:t>
            </a:r>
          </a:p>
        </p:txBody>
      </p:sp>
      <p:sp>
        <p:nvSpPr>
          <p:cNvPr id="78857" name="TextBox 10"/>
          <p:cNvSpPr txBox="1">
            <a:spLocks noChangeArrowheads="1"/>
          </p:cNvSpPr>
          <p:nvPr/>
        </p:nvSpPr>
        <p:spPr bwMode="auto">
          <a:xfrm>
            <a:off x="2758122" y="1175762"/>
            <a:ext cx="1981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/>
              <a:t>after </a:t>
            </a:r>
            <a:r>
              <a:rPr lang="en-US" dirty="0"/>
              <a:t>smearing</a:t>
            </a:r>
          </a:p>
        </p:txBody>
      </p:sp>
      <p:sp>
        <p:nvSpPr>
          <p:cNvPr id="78858" name="TextBox 11"/>
          <p:cNvSpPr txBox="1">
            <a:spLocks noChangeArrowheads="1"/>
          </p:cNvSpPr>
          <p:nvPr/>
        </p:nvSpPr>
        <p:spPr bwMode="auto">
          <a:xfrm>
            <a:off x="6400800" y="1164758"/>
            <a:ext cx="2514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 dirty="0">
                <a:solidFill>
                  <a:srgbClr val="FF0000"/>
                </a:solidFill>
              </a:rPr>
              <a:t>P. De </a:t>
            </a:r>
            <a:r>
              <a:rPr lang="en-US" i="1" dirty="0" err="1">
                <a:solidFill>
                  <a:srgbClr val="FF0000"/>
                </a:solidFill>
              </a:rPr>
              <a:t>Holanda</a:t>
            </a:r>
            <a:r>
              <a:rPr lang="en-US" i="1" dirty="0">
                <a:solidFill>
                  <a:srgbClr val="FF0000"/>
                </a:solidFill>
              </a:rPr>
              <a:t>, A Y </a:t>
            </a:r>
            <a:r>
              <a:rPr lang="en-US" i="1" dirty="0" smtClean="0">
                <a:solidFill>
                  <a:srgbClr val="FF0000"/>
                </a:solidFill>
              </a:rPr>
              <a:t>S</a:t>
            </a:r>
          </a:p>
          <a:p>
            <a:r>
              <a:rPr lang="en-US" i="1" dirty="0" smtClean="0">
                <a:solidFill>
                  <a:srgbClr val="FF0000"/>
                </a:solidFill>
              </a:rPr>
              <a:t>in preparation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83806" y="2680197"/>
            <a:ext cx="1637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Size of bin:</a:t>
            </a:r>
            <a:endParaRPr lang="en-IE" dirty="0"/>
          </a:p>
        </p:txBody>
      </p:sp>
      <p:sp>
        <p:nvSpPr>
          <p:cNvPr id="12" name="TextBox 11"/>
          <p:cNvSpPr txBox="1"/>
          <p:nvPr/>
        </p:nvSpPr>
        <p:spPr>
          <a:xfrm>
            <a:off x="366077" y="1487923"/>
            <a:ext cx="2925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 </a:t>
            </a:r>
            <a:endParaRPr lang="en-IE" dirty="0"/>
          </a:p>
        </p:txBody>
      </p:sp>
      <p:sp>
        <p:nvSpPr>
          <p:cNvPr id="13" name="Text Box 51"/>
          <p:cNvSpPr txBox="1">
            <a:spLocks noChangeArrowheads="1"/>
          </p:cNvSpPr>
          <p:nvPr/>
        </p:nvSpPr>
        <p:spPr bwMode="auto">
          <a:xfrm>
            <a:off x="831288" y="1600746"/>
            <a:ext cx="1635384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sin</a:t>
            </a:r>
            <a:r>
              <a:rPr lang="en-US" baseline="30000" dirty="0"/>
              <a:t>2</a:t>
            </a:r>
            <a:r>
              <a:rPr lang="en-US" dirty="0"/>
              <a:t> </a:t>
            </a:r>
            <a:r>
              <a:rPr lang="en-US" dirty="0" smtClean="0"/>
              <a:t>2</a:t>
            </a:r>
            <a:r>
              <a:rPr lang="en-US" dirty="0">
                <a:latin typeface="Symbol" pitchFamily="18" charset="2"/>
              </a:rPr>
              <a:t>b</a:t>
            </a:r>
            <a:r>
              <a:rPr lang="en-US" dirty="0" smtClean="0"/>
              <a:t> </a:t>
            </a:r>
            <a:r>
              <a:rPr lang="en-US" dirty="0"/>
              <a:t>~ </a:t>
            </a:r>
            <a:r>
              <a:rPr lang="en-US" dirty="0" smtClean="0"/>
              <a:t>10</a:t>
            </a:r>
            <a:r>
              <a:rPr lang="en-US" baseline="30000" dirty="0" smtClean="0"/>
              <a:t>-1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192262" y="3000470"/>
            <a:ext cx="319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  </a:t>
            </a:r>
            <a:r>
              <a:rPr lang="en-IE" dirty="0" smtClean="0">
                <a:latin typeface="Symbol" pitchFamily="18" charset="2"/>
              </a:rPr>
              <a:t>D</a:t>
            </a:r>
            <a:r>
              <a:rPr lang="en-IE" dirty="0" smtClean="0"/>
              <a:t>E = 1 </a:t>
            </a:r>
            <a:r>
              <a:rPr lang="en-IE" dirty="0" err="1" smtClean="0"/>
              <a:t>GeV</a:t>
            </a:r>
            <a:r>
              <a:rPr lang="en-IE" dirty="0" smtClean="0"/>
              <a:t>,  </a:t>
            </a:r>
            <a:r>
              <a:rPr lang="en-IE" dirty="0" err="1" smtClean="0"/>
              <a:t>cos</a:t>
            </a:r>
            <a:r>
              <a:rPr lang="en-IE" dirty="0" smtClean="0"/>
              <a:t> </a:t>
            </a:r>
            <a:r>
              <a:rPr lang="en-IE" dirty="0" err="1" smtClean="0">
                <a:latin typeface="Symbol" pitchFamily="18" charset="2"/>
              </a:rPr>
              <a:t>q</a:t>
            </a:r>
            <a:r>
              <a:rPr lang="en-IE" baseline="-25000" dirty="0" err="1" smtClean="0"/>
              <a:t>z</a:t>
            </a:r>
            <a:r>
              <a:rPr lang="en-IE" dirty="0" smtClean="0"/>
              <a:t> = 0.05</a:t>
            </a:r>
            <a:endParaRPr lang="en-IE" dirty="0"/>
          </a:p>
        </p:txBody>
      </p:sp>
      <p:sp>
        <p:nvSpPr>
          <p:cNvPr id="18" name="TextBox 27"/>
          <p:cNvSpPr txBox="1">
            <a:spLocks noChangeArrowheads="1"/>
          </p:cNvSpPr>
          <p:nvPr/>
        </p:nvSpPr>
        <p:spPr bwMode="auto">
          <a:xfrm>
            <a:off x="1045037" y="2201951"/>
            <a:ext cx="990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/>
              <a:t>S</a:t>
            </a:r>
            <a:r>
              <a:rPr lang="en-US" sz="2000" baseline="-25000" dirty="0" err="1" smtClean="0"/>
              <a:t>ij</a:t>
            </a:r>
            <a:r>
              <a:rPr lang="en-US" sz="2000" dirty="0" smtClean="0"/>
              <a:t> =</a:t>
            </a:r>
            <a:r>
              <a:rPr lang="en-US" sz="2000" baseline="30000" dirty="0" smtClean="0"/>
              <a:t>        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19" name="TextBox 27"/>
          <p:cNvSpPr txBox="1">
            <a:spLocks noChangeArrowheads="1"/>
          </p:cNvSpPr>
          <p:nvPr/>
        </p:nvSpPr>
        <p:spPr bwMode="auto">
          <a:xfrm>
            <a:off x="1631170" y="2048063"/>
            <a:ext cx="148050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err="1" smtClean="0"/>
              <a:t>N</a:t>
            </a:r>
            <a:r>
              <a:rPr lang="en-US" sz="2000" baseline="-25000" dirty="0" err="1" smtClean="0"/>
              <a:t>ij</a:t>
            </a:r>
            <a:r>
              <a:rPr lang="en-US" sz="2000" baseline="30000" dirty="0" err="1" smtClean="0"/>
              <a:t>s</a:t>
            </a:r>
            <a:r>
              <a:rPr lang="en-US" sz="2000" dirty="0" smtClean="0"/>
              <a:t>  -</a:t>
            </a:r>
            <a:r>
              <a:rPr lang="en-US" sz="2000" baseline="30000" dirty="0" smtClean="0"/>
              <a:t>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ij</a:t>
            </a:r>
            <a:r>
              <a:rPr lang="en-US" sz="2000" baseline="30000" dirty="0" smtClean="0"/>
              <a:t>0</a:t>
            </a:r>
            <a:r>
              <a:rPr lang="en-US" sz="2000" dirty="0" smtClean="0"/>
              <a:t>     </a:t>
            </a:r>
            <a:r>
              <a:rPr lang="en-US" sz="2000" baseline="30000" dirty="0" smtClean="0"/>
              <a:t>                       </a:t>
            </a:r>
            <a:r>
              <a:rPr lang="en-US" sz="2000" dirty="0" smtClean="0"/>
              <a:t>     </a:t>
            </a:r>
            <a:endParaRPr lang="en-US" sz="2000" baseline="30000" dirty="0" smtClean="0"/>
          </a:p>
          <a:p>
            <a:r>
              <a:rPr lang="en-US" sz="2000" dirty="0" smtClean="0"/>
              <a:t>     N</a:t>
            </a:r>
            <a:r>
              <a:rPr lang="en-US" sz="2000" baseline="-25000" dirty="0" smtClean="0"/>
              <a:t>ij</a:t>
            </a:r>
            <a:r>
              <a:rPr lang="en-US" sz="2000" baseline="30000" dirty="0" smtClean="0"/>
              <a:t>0</a:t>
            </a:r>
            <a:endParaRPr lang="en-US" sz="2000" dirty="0" smtClean="0"/>
          </a:p>
        </p:txBody>
      </p:sp>
      <p:cxnSp>
        <p:nvCxnSpPr>
          <p:cNvPr id="21" name="Straight Connector 20"/>
          <p:cNvCxnSpPr/>
          <p:nvPr/>
        </p:nvCxnSpPr>
        <p:spPr bwMode="auto">
          <a:xfrm>
            <a:off x="1631170" y="2430581"/>
            <a:ext cx="130905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1" name="Freeform 20"/>
          <p:cNvSpPr>
            <a:spLocks/>
          </p:cNvSpPr>
          <p:nvPr/>
        </p:nvSpPr>
        <p:spPr bwMode="auto">
          <a:xfrm>
            <a:off x="1914223" y="2449632"/>
            <a:ext cx="667052" cy="306318"/>
          </a:xfrm>
          <a:custGeom>
            <a:avLst/>
            <a:gdLst>
              <a:gd name="T0" fmla="*/ 0 w 192"/>
              <a:gd name="T1" fmla="*/ 2147483647 h 192"/>
              <a:gd name="T2" fmla="*/ 2147483647 w 192"/>
              <a:gd name="T3" fmla="*/ 2147483647 h 192"/>
              <a:gd name="T4" fmla="*/ 2147483647 w 192"/>
              <a:gd name="T5" fmla="*/ 0 h 192"/>
              <a:gd name="T6" fmla="*/ 2147483647 w 192"/>
              <a:gd name="T7" fmla="*/ 0 h 192"/>
              <a:gd name="T8" fmla="*/ 0 60000 65536"/>
              <a:gd name="T9" fmla="*/ 0 60000 65536"/>
              <a:gd name="T10" fmla="*/ 0 60000 65536"/>
              <a:gd name="T11" fmla="*/ 0 60000 65536"/>
              <a:gd name="T12" fmla="*/ 0 w 192"/>
              <a:gd name="T13" fmla="*/ 0 h 192"/>
              <a:gd name="T14" fmla="*/ 192 w 192"/>
              <a:gd name="T15" fmla="*/ 192 h 1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2" h="192">
                <a:moveTo>
                  <a:pt x="0" y="96"/>
                </a:moveTo>
                <a:lnTo>
                  <a:pt x="48" y="192"/>
                </a:lnTo>
                <a:lnTo>
                  <a:pt x="48" y="0"/>
                </a:lnTo>
                <a:lnTo>
                  <a:pt x="192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5267325" y="3457575"/>
            <a:ext cx="28003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Total significance </a:t>
            </a:r>
          </a:p>
          <a:p>
            <a:r>
              <a:rPr lang="en-IE" dirty="0" smtClean="0"/>
              <a:t>with 10% uncorrelated systematic error</a:t>
            </a:r>
          </a:p>
          <a:p>
            <a:r>
              <a:rPr lang="en-IE" dirty="0" smtClean="0"/>
              <a:t>S  = 6 - 7 after 4 years of PINGU operation  </a:t>
            </a:r>
            <a:endParaRPr lang="en-IE" dirty="0"/>
          </a:p>
        </p:txBody>
      </p:sp>
      <p:sp>
        <p:nvSpPr>
          <p:cNvPr id="33" name="TextBox 32"/>
          <p:cNvSpPr txBox="1"/>
          <p:nvPr/>
        </p:nvSpPr>
        <p:spPr>
          <a:xfrm>
            <a:off x="5267326" y="53340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err="1" smtClean="0"/>
              <a:t>Degenerasy</a:t>
            </a:r>
            <a:r>
              <a:rPr lang="en-IE" dirty="0" smtClean="0"/>
              <a:t> with 1-3 mixing effect, mass hierarchy, etc.</a:t>
            </a:r>
            <a:endParaRPr lang="en-IE" dirty="0"/>
          </a:p>
        </p:txBody>
      </p:sp>
      <p:cxnSp>
        <p:nvCxnSpPr>
          <p:cNvPr id="22" name="Straight Connector 21"/>
          <p:cNvCxnSpPr/>
          <p:nvPr/>
        </p:nvCxnSpPr>
        <p:spPr bwMode="auto">
          <a:xfrm>
            <a:off x="857250" y="5326211"/>
            <a:ext cx="1047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Connector 22"/>
          <p:cNvCxnSpPr/>
          <p:nvPr/>
        </p:nvCxnSpPr>
        <p:spPr bwMode="auto">
          <a:xfrm>
            <a:off x="852487" y="3173561"/>
            <a:ext cx="1047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/>
          <p:cNvCxnSpPr/>
          <p:nvPr/>
        </p:nvCxnSpPr>
        <p:spPr bwMode="auto">
          <a:xfrm>
            <a:off x="857250" y="3619500"/>
            <a:ext cx="1047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>
            <a:off x="847725" y="4029075"/>
            <a:ext cx="1047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>
            <a:off x="857250" y="4467225"/>
            <a:ext cx="1047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Straight Connector 29"/>
          <p:cNvCxnSpPr/>
          <p:nvPr/>
        </p:nvCxnSpPr>
        <p:spPr bwMode="auto">
          <a:xfrm>
            <a:off x="852487" y="4906328"/>
            <a:ext cx="1047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Straight Connector 36"/>
          <p:cNvCxnSpPr/>
          <p:nvPr/>
        </p:nvCxnSpPr>
        <p:spPr bwMode="auto">
          <a:xfrm>
            <a:off x="1495425" y="5619750"/>
            <a:ext cx="0" cy="152429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/>
          <p:cNvCxnSpPr/>
          <p:nvPr/>
        </p:nvCxnSpPr>
        <p:spPr bwMode="auto">
          <a:xfrm>
            <a:off x="2143125" y="5619750"/>
            <a:ext cx="0" cy="152429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Connector 38"/>
          <p:cNvCxnSpPr/>
          <p:nvPr/>
        </p:nvCxnSpPr>
        <p:spPr bwMode="auto">
          <a:xfrm>
            <a:off x="2767647" y="5608708"/>
            <a:ext cx="0" cy="152429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/>
          <p:nvPr/>
        </p:nvCxnSpPr>
        <p:spPr bwMode="auto">
          <a:xfrm>
            <a:off x="3429000" y="5599183"/>
            <a:ext cx="0" cy="152429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TextBox 27"/>
          <p:cNvSpPr txBox="1"/>
          <p:nvPr/>
        </p:nvSpPr>
        <p:spPr>
          <a:xfrm>
            <a:off x="3440575" y="2033866"/>
            <a:ext cx="2960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Numbers of events with </a:t>
            </a:r>
          </a:p>
          <a:p>
            <a:r>
              <a:rPr lang="en-IE" dirty="0" smtClean="0"/>
              <a:t>and without sterile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FF33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357426" y="41408"/>
            <a:ext cx="3594088" cy="14584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Summary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3573" y="1521590"/>
            <a:ext cx="7304769" cy="1200329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Composite explanation of data: </a:t>
            </a:r>
          </a:p>
          <a:p>
            <a:r>
              <a:rPr lang="en-IE" dirty="0" smtClean="0"/>
              <a:t>the CKM type new physics common to quarks and leptons and new physics responsible  for smallness of neutrino mass and  large lepton mixing. The latter may have enlarged symmetries</a:t>
            </a:r>
            <a:endParaRPr lang="en-IE" dirty="0"/>
          </a:p>
        </p:txBody>
      </p:sp>
      <p:sp>
        <p:nvSpPr>
          <p:cNvPr id="14" name="TextBox 13"/>
          <p:cNvSpPr txBox="1"/>
          <p:nvPr/>
        </p:nvSpPr>
        <p:spPr>
          <a:xfrm>
            <a:off x="663573" y="3690269"/>
            <a:ext cx="757691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If  the CKM structure is the only source of CPV in lepton sector  one expects the CP phase close to zero or 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IE" dirty="0" smtClean="0"/>
              <a:t>. Other values will imply new sources of CPV or departure from the unification approach. </a:t>
            </a:r>
            <a:endParaRPr lang="en-IE" dirty="0"/>
          </a:p>
        </p:txBody>
      </p:sp>
      <p:sp>
        <p:nvSpPr>
          <p:cNvPr id="15" name="TextBox 14"/>
          <p:cNvSpPr txBox="1"/>
          <p:nvPr/>
        </p:nvSpPr>
        <p:spPr>
          <a:xfrm>
            <a:off x="645803" y="4844156"/>
            <a:ext cx="7640983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Specific values like  0, 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IE" dirty="0" smtClean="0"/>
              <a:t> ,   +/- 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IE" dirty="0" smtClean="0"/>
              <a:t>/2  often appear as a result of certain symmetry. In particular,  +/- </a:t>
            </a:r>
            <a:r>
              <a:rPr lang="en-US" dirty="0" smtClean="0">
                <a:latin typeface="Symbol" pitchFamily="18" charset="2"/>
              </a:rPr>
              <a:t>p</a:t>
            </a:r>
            <a:r>
              <a:rPr lang="en-IE" dirty="0" smtClean="0"/>
              <a:t>/2 can be related  (via symmetry) to maximal 2-3 mixing,  or partial degeneracy on neutrino </a:t>
            </a:r>
          </a:p>
          <a:p>
            <a:r>
              <a:rPr lang="en-IE" dirty="0" smtClean="0"/>
              <a:t>mass spectrum, or symmetries of the RH (hidden) sector of theory, or the generalized  CP symmetry.      </a:t>
            </a:r>
            <a:endParaRPr lang="en-IE" dirty="0"/>
          </a:p>
        </p:txBody>
      </p:sp>
      <p:sp>
        <p:nvSpPr>
          <p:cNvPr id="16" name="WordArt 7"/>
          <p:cNvSpPr>
            <a:spLocks noChangeArrowheads="1" noChangeShapeType="1" noTextEdit="1"/>
          </p:cNvSpPr>
          <p:nvPr/>
        </p:nvSpPr>
        <p:spPr bwMode="auto">
          <a:xfrm rot="20852876">
            <a:off x="55641" y="2932568"/>
            <a:ext cx="1990569" cy="5792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CP violation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FF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FF33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7356" y="951210"/>
            <a:ext cx="7489371" cy="923330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Future Multi Megaton scale atmospheric neutrino detectors with sub </a:t>
            </a:r>
            <a:r>
              <a:rPr lang="en-IE" dirty="0" err="1" smtClean="0"/>
              <a:t>GeV</a:t>
            </a:r>
            <a:r>
              <a:rPr lang="en-IE" dirty="0" smtClean="0"/>
              <a:t> threshold can be rather sensitive to the CPV phase and may be  competitive with existing proposals</a:t>
            </a:r>
            <a:endParaRPr lang="en-IE" dirty="0"/>
          </a:p>
        </p:txBody>
      </p:sp>
      <p:sp>
        <p:nvSpPr>
          <p:cNvPr id="11" name="TextBox 10"/>
          <p:cNvSpPr txBox="1"/>
          <p:nvPr/>
        </p:nvSpPr>
        <p:spPr>
          <a:xfrm>
            <a:off x="575091" y="3331029"/>
            <a:ext cx="8327573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err="1" smtClean="0"/>
              <a:t>meV</a:t>
            </a:r>
            <a:r>
              <a:rPr lang="en-IE" dirty="0" smtClean="0"/>
              <a:t> mass sterile neutrinos may explain the absence of upturn of the energy spectrum of solar neutrinos,  remove tension in 1-2 mass splitting,  and  provide the dark radiation in the Universe.  Their existence can be checked in atmospheric neutrinos. </a:t>
            </a:r>
            <a:endParaRPr lang="en-IE" dirty="0"/>
          </a:p>
        </p:txBody>
      </p:sp>
      <p:sp>
        <p:nvSpPr>
          <p:cNvPr id="12" name="TextBox 11"/>
          <p:cNvSpPr txBox="1"/>
          <p:nvPr/>
        </p:nvSpPr>
        <p:spPr>
          <a:xfrm>
            <a:off x="628782" y="4818925"/>
            <a:ext cx="7162801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Required parameters of these neutrinos can be related to new physics at </a:t>
            </a:r>
            <a:r>
              <a:rPr lang="en-IE" dirty="0" err="1" smtClean="0"/>
              <a:t>TeV</a:t>
            </a:r>
            <a:r>
              <a:rPr lang="en-IE" dirty="0" smtClean="0"/>
              <a:t> scale and Planck  mass. They may be a part of very low energy scale of new physics.</a:t>
            </a:r>
            <a:endParaRPr lang="en-IE" dirty="0"/>
          </a:p>
        </p:txBody>
      </p:sp>
      <p:sp>
        <p:nvSpPr>
          <p:cNvPr id="15" name="WordArt 7"/>
          <p:cNvSpPr>
            <a:spLocks noChangeArrowheads="1" noChangeShapeType="1" noTextEdit="1"/>
          </p:cNvSpPr>
          <p:nvPr/>
        </p:nvSpPr>
        <p:spPr bwMode="auto">
          <a:xfrm rot="20877750">
            <a:off x="375211" y="2501073"/>
            <a:ext cx="1324118" cy="4785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Sterile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 rot="20836197">
            <a:off x="1103396" y="2773225"/>
            <a:ext cx="6717175" cy="1225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Backup slides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604838" y="228600"/>
            <a:ext cx="5186362" cy="102949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Super-PINGU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9218" name="Picture 2" descr="D:\london13\pingu_volum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905000"/>
            <a:ext cx="6019800" cy="40767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90800" y="2819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v12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886200" y="3810000"/>
            <a:ext cx="609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v15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010400" y="267866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v15:   40,   60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391400" y="21336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Str.  DOM’s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010400" y="3124200"/>
            <a:ext cx="1828800" cy="369332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v12:   126,   60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858000" y="41148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MICA:  220, 140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858000" y="37338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MICA:  60,  120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086600" y="47244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64 3’’ PMT per module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85800" y="1459468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Effective volume</a:t>
            </a:r>
            <a:endParaRPr lang="en-US" dirty="0"/>
          </a:p>
        </p:txBody>
      </p:sp>
      <p:sp>
        <p:nvSpPr>
          <p:cNvPr id="15" name="Down Arrow 14"/>
          <p:cNvSpPr/>
          <p:nvPr/>
        </p:nvSpPr>
        <p:spPr bwMode="auto">
          <a:xfrm>
            <a:off x="1447800" y="3581400"/>
            <a:ext cx="228600" cy="457200"/>
          </a:xfrm>
          <a:prstGeom prst="downArrow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29400" y="3048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S. </a:t>
            </a:r>
            <a:r>
              <a:rPr lang="en-US" i="1" dirty="0" err="1" smtClean="0">
                <a:solidFill>
                  <a:srgbClr val="FF0000"/>
                </a:solidFill>
              </a:rPr>
              <a:t>Razzaque</a:t>
            </a:r>
            <a:r>
              <a:rPr lang="en-US" i="1" dirty="0" smtClean="0">
                <a:solidFill>
                  <a:srgbClr val="FF0000"/>
                </a:solidFill>
              </a:rPr>
              <a:t> A Y 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0924" y="6291943"/>
            <a:ext cx="3651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err="1" smtClean="0"/>
              <a:t>Lagre</a:t>
            </a:r>
            <a:r>
              <a:rPr lang="en-IE" dirty="0" smtClean="0"/>
              <a:t> volume at small energies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480660" y="228600"/>
            <a:ext cx="8434740" cy="985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Results and further improvements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6" name="TextBox 5"/>
          <p:cNvSpPr txBox="1"/>
          <p:nvPr/>
        </p:nvSpPr>
        <p:spPr>
          <a:xfrm rot="152878">
            <a:off x="2052241" y="5547213"/>
            <a:ext cx="6172200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Larger effective volume at ~ 1 </a:t>
            </a:r>
            <a:r>
              <a:rPr lang="en-US" dirty="0" err="1" smtClean="0"/>
              <a:t>GeV</a:t>
            </a:r>
            <a:r>
              <a:rPr lang="en-US" dirty="0" smtClean="0"/>
              <a:t> denser DOMs array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62000" y="5040868"/>
            <a:ext cx="64770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Partial separation of the neutrino and antineutrino events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492832" y="5879068"/>
            <a:ext cx="32004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Better flavor identification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04800" y="1295400"/>
            <a:ext cx="449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Super-PINGU with 0.5 </a:t>
            </a:r>
            <a:r>
              <a:rPr lang="en-US" dirty="0" err="1" smtClean="0"/>
              <a:t>GeV</a:t>
            </a:r>
            <a:r>
              <a:rPr lang="en-US" dirty="0" smtClean="0"/>
              <a:t> threshold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1676400"/>
            <a:ext cx="61722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After 4 years of operation with 5% uncorrelated error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09600" y="2249269"/>
            <a:ext cx="81534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Distinguishability</a:t>
            </a:r>
            <a:r>
              <a:rPr lang="en-US" dirty="0" smtClean="0"/>
              <a:t> </a:t>
            </a:r>
          </a:p>
          <a:p>
            <a:r>
              <a:rPr lang="en-US" dirty="0" smtClean="0"/>
              <a:t>                      </a:t>
            </a:r>
            <a:r>
              <a:rPr lang="en-US" dirty="0" err="1" smtClean="0"/>
              <a:t>S</a:t>
            </a:r>
            <a:r>
              <a:rPr lang="en-US" baseline="-25000" dirty="0" err="1" smtClean="0"/>
              <a:t>tot</a:t>
            </a:r>
            <a:r>
              <a:rPr lang="en-US" dirty="0" smtClean="0"/>
              <a:t> = 4  - 5    (depending on contribution of  cascades)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04800" y="4114800"/>
            <a:ext cx="3657600" cy="461665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Further improvements: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 rot="21449785">
            <a:off x="538267" y="4589787"/>
            <a:ext cx="6705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Lowering threshold  0.5 </a:t>
            </a:r>
            <a:r>
              <a:rPr lang="en-US" dirty="0" smtClean="0">
                <a:sym typeface="Wingdings" pitchFamily="2" charset="2"/>
              </a:rPr>
              <a:t> 0.2 </a:t>
            </a:r>
            <a:r>
              <a:rPr lang="en-US" dirty="0" err="1" smtClean="0">
                <a:sym typeface="Wingdings" pitchFamily="2" charset="2"/>
              </a:rPr>
              <a:t>GeV</a:t>
            </a:r>
            <a:r>
              <a:rPr lang="en-US" dirty="0" smtClean="0">
                <a:sym typeface="Wingdings" pitchFamily="2" charset="2"/>
              </a:rPr>
              <a:t>  20 – 30 % improvement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 rot="21354214">
            <a:off x="3953393" y="6212561"/>
            <a:ext cx="3276600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Increase of exposure 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85800" y="2526268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p</a:t>
            </a:r>
            <a:r>
              <a:rPr lang="en-US" dirty="0" smtClean="0"/>
              <a:t> /2 from 0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33400" y="3516868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Lowering threshold  1.0 </a:t>
            </a:r>
            <a:r>
              <a:rPr lang="en-US" dirty="0" smtClean="0">
                <a:sym typeface="Wingdings" pitchFamily="2" charset="2"/>
              </a:rPr>
              <a:t> 0.5 </a:t>
            </a:r>
            <a:r>
              <a:rPr lang="en-US" dirty="0" err="1" smtClean="0">
                <a:sym typeface="Wingdings" pitchFamily="2" charset="2"/>
              </a:rPr>
              <a:t>GeV</a:t>
            </a:r>
            <a:r>
              <a:rPr lang="en-US" dirty="0" smtClean="0">
                <a:sym typeface="Wingdings" pitchFamily="2" charset="2"/>
              </a:rPr>
              <a:t>  50 % improvement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09600" y="3048000"/>
            <a:ext cx="12192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p</a:t>
            </a:r>
            <a:r>
              <a:rPr lang="en-US" dirty="0" smtClean="0"/>
              <a:t>  from 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828800" y="3048000"/>
            <a:ext cx="15240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S</a:t>
            </a:r>
            <a:r>
              <a:rPr lang="en-US" baseline="-25000" dirty="0" err="1" smtClean="0"/>
              <a:t>tot</a:t>
            </a:r>
            <a:r>
              <a:rPr lang="en-US" dirty="0" smtClean="0"/>
              <a:t> = 6 - 7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-5532" y="2915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486783" y="266699"/>
            <a:ext cx="4486586" cy="80965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EW – LHC scale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82855" y="4813801"/>
            <a:ext cx="16651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Neutralino</a:t>
            </a:r>
            <a:r>
              <a:rPr lang="en-US" dirty="0" smtClean="0"/>
              <a:t> as RH neutrino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 rot="21274982">
            <a:off x="2095365" y="4330149"/>
            <a:ext cx="1671376" cy="52322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err="1" smtClean="0"/>
              <a:t>R</a:t>
            </a:r>
            <a:r>
              <a:rPr lang="en-US" sz="2800" baseline="-25000" dirty="0" err="1" smtClean="0"/>
              <a:t>p</a:t>
            </a:r>
            <a:r>
              <a:rPr lang="en-US" sz="2800" dirty="0" smtClean="0"/>
              <a:t>-SUSY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 rot="313069">
            <a:off x="1743323" y="3782930"/>
            <a:ext cx="756938" cy="523220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dirty="0" smtClean="0"/>
              <a:t>L-R</a:t>
            </a:r>
            <a:endParaRPr lang="en-US" sz="2800" baseline="-25000" dirty="0"/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 rot="21123589">
            <a:off x="382757" y="3475033"/>
            <a:ext cx="1273407" cy="52322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Symbol" pitchFamily="18" charset="2"/>
              </a:rPr>
              <a:t>n</a:t>
            </a:r>
            <a:r>
              <a:rPr lang="en-US" sz="2800" dirty="0" err="1" smtClean="0"/>
              <a:t>MSM</a:t>
            </a:r>
            <a:endParaRPr lang="en-US" sz="2800" baseline="-25000" dirty="0"/>
          </a:p>
        </p:txBody>
      </p:sp>
      <p:sp>
        <p:nvSpPr>
          <p:cNvPr id="18" name="Right Arrow 17"/>
          <p:cNvSpPr/>
          <p:nvPr/>
        </p:nvSpPr>
        <p:spPr bwMode="auto">
          <a:xfrm rot="3919419">
            <a:off x="2715875" y="3539853"/>
            <a:ext cx="541871" cy="467912"/>
          </a:xfrm>
          <a:prstGeom prst="rightArrow">
            <a:avLst/>
          </a:prstGeom>
          <a:solidFill>
            <a:srgbClr val="00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9" name="Right Arrow 18"/>
          <p:cNvSpPr/>
          <p:nvPr/>
        </p:nvSpPr>
        <p:spPr bwMode="auto">
          <a:xfrm rot="5400000">
            <a:off x="1873560" y="3203547"/>
            <a:ext cx="541871" cy="467912"/>
          </a:xfrm>
          <a:prstGeom prst="right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0" name="Right Arrow 19"/>
          <p:cNvSpPr/>
          <p:nvPr/>
        </p:nvSpPr>
        <p:spPr bwMode="auto">
          <a:xfrm rot="7308613">
            <a:off x="957865" y="2980776"/>
            <a:ext cx="541871" cy="467912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9538" y="1210115"/>
            <a:ext cx="62397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 No hierarchy problem (even without SUSY) </a:t>
            </a:r>
          </a:p>
          <a:p>
            <a:r>
              <a:rPr lang="en-US" dirty="0" smtClean="0"/>
              <a:t>- testable  at LHC, new particles at 0.1 – few </a:t>
            </a:r>
            <a:r>
              <a:rPr lang="en-US" dirty="0" err="1" smtClean="0"/>
              <a:t>TeV</a:t>
            </a:r>
            <a:r>
              <a:rPr lang="en-US" dirty="0" smtClean="0"/>
              <a:t> scale</a:t>
            </a:r>
          </a:p>
          <a:p>
            <a:r>
              <a:rPr lang="en-US" dirty="0" smtClean="0"/>
              <a:t>- LNV decays </a:t>
            </a:r>
            <a:endParaRPr lang="en-US" dirty="0"/>
          </a:p>
        </p:txBody>
      </p:sp>
      <p:sp>
        <p:nvSpPr>
          <p:cNvPr id="22" name="WordArt 5"/>
          <p:cNvSpPr>
            <a:spLocks noChangeArrowheads="1" noChangeShapeType="1" noTextEdit="1"/>
          </p:cNvSpPr>
          <p:nvPr/>
        </p:nvSpPr>
        <p:spPr bwMode="auto">
          <a:xfrm>
            <a:off x="356325" y="2333470"/>
            <a:ext cx="3334080" cy="6084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Low scale seesaw</a:t>
            </a:r>
            <a:endParaRPr lang="en-US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00FF"/>
              </a:solidFill>
              <a:latin typeface="Arial Black"/>
            </a:endParaRPr>
          </a:p>
        </p:txBody>
      </p:sp>
      <p:sp>
        <p:nvSpPr>
          <p:cNvPr id="23" name="WordArt 5"/>
          <p:cNvSpPr>
            <a:spLocks noChangeArrowheads="1" noChangeShapeType="1" noTextEdit="1"/>
          </p:cNvSpPr>
          <p:nvPr/>
        </p:nvSpPr>
        <p:spPr bwMode="auto">
          <a:xfrm>
            <a:off x="4427799" y="2607164"/>
            <a:ext cx="1757099" cy="66953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/>
              </a:rPr>
              <a:t>Radiative</a:t>
            </a:r>
            <a:endParaRPr lang="en-US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latin typeface="Arial Black"/>
            </a:endParaRPr>
          </a:p>
        </p:txBody>
      </p:sp>
      <p:sp>
        <p:nvSpPr>
          <p:cNvPr id="24" name="WordArt 5"/>
          <p:cNvSpPr>
            <a:spLocks noChangeArrowheads="1" noChangeShapeType="1" noTextEdit="1"/>
          </p:cNvSpPr>
          <p:nvPr/>
        </p:nvSpPr>
        <p:spPr bwMode="auto">
          <a:xfrm>
            <a:off x="6924132" y="2219170"/>
            <a:ext cx="1953168" cy="510276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</a:rPr>
              <a:t>Small VEV</a:t>
            </a:r>
            <a:endParaRPr lang="en-US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Black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69453" y="2888171"/>
            <a:ext cx="1145871" cy="707886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Higgs </a:t>
            </a:r>
          </a:p>
          <a:p>
            <a:r>
              <a:rPr lang="en-US" sz="2000" dirty="0" smtClean="0"/>
              <a:t>Triplet</a:t>
            </a:r>
            <a:endParaRPr lang="en-US" sz="2000" dirty="0"/>
          </a:p>
        </p:txBody>
      </p:sp>
      <p:sp>
        <p:nvSpPr>
          <p:cNvPr id="27" name="TextBox 26"/>
          <p:cNvSpPr txBox="1"/>
          <p:nvPr/>
        </p:nvSpPr>
        <p:spPr>
          <a:xfrm rot="21212335">
            <a:off x="7748521" y="3614112"/>
            <a:ext cx="1406630" cy="646331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New Higgs</a:t>
            </a:r>
          </a:p>
          <a:p>
            <a:r>
              <a:rPr lang="en-US" dirty="0" smtClean="0"/>
              <a:t>doublets</a:t>
            </a:r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 bwMode="auto">
          <a:xfrm flipH="1">
            <a:off x="2106840" y="4433798"/>
            <a:ext cx="439812" cy="39265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0" name="TextBox 29"/>
          <p:cNvSpPr txBox="1"/>
          <p:nvPr/>
        </p:nvSpPr>
        <p:spPr>
          <a:xfrm rot="21270319">
            <a:off x="4988191" y="3297646"/>
            <a:ext cx="1245123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0ne loop</a:t>
            </a:r>
            <a:endParaRPr lang="en-US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5129562" y="3676575"/>
            <a:ext cx="1479749" cy="40011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Two loops</a:t>
            </a:r>
            <a:endParaRPr lang="en-US" sz="2000" dirty="0"/>
          </a:p>
        </p:txBody>
      </p:sp>
      <p:sp>
        <p:nvSpPr>
          <p:cNvPr id="32" name="TextBox 31"/>
          <p:cNvSpPr txBox="1"/>
          <p:nvPr/>
        </p:nvSpPr>
        <p:spPr>
          <a:xfrm rot="258959">
            <a:off x="5319129" y="4055757"/>
            <a:ext cx="160500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Three loops</a:t>
            </a:r>
            <a:endParaRPr lang="en-US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1131809" y="3937926"/>
            <a:ext cx="7675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Low scale</a:t>
            </a:r>
            <a:endParaRPr lang="en-US" dirty="0"/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394118" y="5222028"/>
            <a:ext cx="1484702" cy="954107"/>
          </a:xfrm>
          <a:prstGeom prst="rect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dirty="0" smtClean="0"/>
              <a:t>Inverse</a:t>
            </a:r>
          </a:p>
          <a:p>
            <a:r>
              <a:rPr lang="en-US" sz="2800" dirty="0" smtClean="0"/>
              <a:t>seesaw</a:t>
            </a:r>
            <a:endParaRPr lang="en-US" sz="2800" baseline="-25000" dirty="0"/>
          </a:p>
        </p:txBody>
      </p:sp>
      <p:sp>
        <p:nvSpPr>
          <p:cNvPr id="25" name="WordArt 5"/>
          <p:cNvSpPr>
            <a:spLocks noChangeArrowheads="1" noChangeShapeType="1" noTextEdit="1"/>
          </p:cNvSpPr>
          <p:nvPr/>
        </p:nvSpPr>
        <p:spPr bwMode="auto">
          <a:xfrm rot="20756795">
            <a:off x="3631446" y="6107801"/>
            <a:ext cx="2603624" cy="4406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33CC"/>
                </a:solidFill>
                <a:latin typeface="Arial Black"/>
              </a:rPr>
              <a:t>Radiative</a:t>
            </a:r>
            <a:r>
              <a:rPr lang="en-US" sz="3600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33CC"/>
                </a:solidFill>
                <a:latin typeface="Arial Black"/>
              </a:rPr>
              <a:t> seesaw</a:t>
            </a:r>
            <a:endParaRPr lang="en-US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0033CC"/>
              </a:solidFill>
              <a:latin typeface="Arial Black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87870" y="5588221"/>
            <a:ext cx="1925089" cy="1200329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sz="2400" dirty="0" smtClean="0"/>
              <a:t>Connection to Dark Matter</a:t>
            </a:r>
            <a:endParaRPr lang="en-IE" sz="2400" dirty="0"/>
          </a:p>
        </p:txBody>
      </p:sp>
      <p:sp>
        <p:nvSpPr>
          <p:cNvPr id="36" name="TextBox 35"/>
          <p:cNvSpPr txBox="1"/>
          <p:nvPr/>
        </p:nvSpPr>
        <p:spPr>
          <a:xfrm rot="789821">
            <a:off x="4571735" y="5324643"/>
            <a:ext cx="2410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000" dirty="0" smtClean="0"/>
              <a:t>High dimensional operators</a:t>
            </a:r>
            <a:endParaRPr lang="en-IE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1971675" y="257175"/>
            <a:ext cx="2003425" cy="981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MSM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 flipV="1">
            <a:off x="954049" y="5538788"/>
            <a:ext cx="1504950" cy="8731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 flipV="1">
            <a:off x="950913" y="6145213"/>
            <a:ext cx="1504950" cy="87312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 flipV="1">
            <a:off x="950913" y="5273675"/>
            <a:ext cx="1504950" cy="8731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 flipV="1">
            <a:off x="2451100" y="2454275"/>
            <a:ext cx="1504950" cy="873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 flipV="1">
            <a:off x="2454275" y="2584450"/>
            <a:ext cx="1504950" cy="873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 flipV="1">
            <a:off x="2454275" y="4143375"/>
            <a:ext cx="1504950" cy="873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1" name="Line 11"/>
          <p:cNvSpPr>
            <a:spLocks noChangeShapeType="1"/>
          </p:cNvSpPr>
          <p:nvPr/>
        </p:nvSpPr>
        <p:spPr bwMode="auto">
          <a:xfrm>
            <a:off x="2452688" y="1509713"/>
            <a:ext cx="1587" cy="4775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1111250" y="1671638"/>
            <a:ext cx="309563" cy="366712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L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2998788" y="1679575"/>
            <a:ext cx="327025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R</a:t>
            </a: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2754313" y="5281613"/>
            <a:ext cx="12096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Normal</a:t>
            </a:r>
          </a:p>
          <a:p>
            <a:r>
              <a:rPr lang="en-US"/>
              <a:t>Mass </a:t>
            </a:r>
          </a:p>
          <a:p>
            <a:r>
              <a:rPr lang="en-US"/>
              <a:t>hierarchy</a:t>
            </a:r>
          </a:p>
        </p:txBody>
      </p:sp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4106863" y="4032250"/>
            <a:ext cx="1158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3- 10 kev</a:t>
            </a:r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6107113" y="4040188"/>
            <a:ext cx="2520950" cy="11906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- warm dark </a:t>
            </a:r>
          </a:p>
          <a:p>
            <a:r>
              <a:rPr lang="en-US"/>
              <a:t>   matter</a:t>
            </a:r>
          </a:p>
          <a:p>
            <a:r>
              <a:rPr lang="en-US"/>
              <a:t> - radiative decays </a:t>
            </a:r>
            <a:r>
              <a:rPr lang="en-US">
                <a:sym typeface="Wingdings" pitchFamily="2" charset="2"/>
              </a:rPr>
              <a:t> </a:t>
            </a:r>
          </a:p>
          <a:p>
            <a:r>
              <a:rPr lang="en-US">
                <a:sym typeface="Wingdings" pitchFamily="2" charset="2"/>
              </a:rPr>
              <a:t>   X-rays</a:t>
            </a:r>
            <a:endParaRPr lang="en-US"/>
          </a:p>
        </p:txBody>
      </p:sp>
      <p:sp>
        <p:nvSpPr>
          <p:cNvPr id="25617" name="Text Box 17"/>
          <p:cNvSpPr txBox="1">
            <a:spLocks noChangeArrowheads="1"/>
          </p:cNvSpPr>
          <p:nvPr/>
        </p:nvSpPr>
        <p:spPr bwMode="auto">
          <a:xfrm>
            <a:off x="3998741" y="2168009"/>
            <a:ext cx="184858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Few 100 </a:t>
            </a:r>
            <a:r>
              <a:rPr lang="en-US" dirty="0" err="1" smtClean="0"/>
              <a:t>MeV</a:t>
            </a:r>
            <a:r>
              <a:rPr lang="en-US" dirty="0" smtClean="0"/>
              <a:t> – </a:t>
            </a:r>
          </a:p>
          <a:p>
            <a:r>
              <a:rPr lang="en-US" dirty="0" err="1" smtClean="0"/>
              <a:t>GeV</a:t>
            </a:r>
            <a:endParaRPr lang="en-US" dirty="0"/>
          </a:p>
        </p:txBody>
      </p: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6067425" y="1816100"/>
            <a:ext cx="2903538" cy="20145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- generate light </a:t>
            </a:r>
          </a:p>
          <a:p>
            <a:r>
              <a:rPr lang="en-US" dirty="0"/>
              <a:t>  mass of neutrinos</a:t>
            </a:r>
          </a:p>
          <a:p>
            <a:pPr>
              <a:buFontTx/>
              <a:buChar char="-"/>
            </a:pPr>
            <a:r>
              <a:rPr lang="en-US" dirty="0"/>
              <a:t> generate via oscillations</a:t>
            </a:r>
          </a:p>
          <a:p>
            <a:r>
              <a:rPr lang="en-US" dirty="0"/>
              <a:t>  lepton asymmetry </a:t>
            </a:r>
          </a:p>
          <a:p>
            <a:r>
              <a:rPr lang="en-US" dirty="0"/>
              <a:t>  in the Universe</a:t>
            </a:r>
          </a:p>
          <a:p>
            <a:pPr>
              <a:buFontTx/>
              <a:buChar char="-"/>
            </a:pPr>
            <a:r>
              <a:rPr lang="en-US" dirty="0"/>
              <a:t> can </a:t>
            </a:r>
            <a:r>
              <a:rPr lang="en-US" dirty="0" smtClean="0"/>
              <a:t>be produced </a:t>
            </a:r>
            <a:r>
              <a:rPr lang="en-US" dirty="0"/>
              <a:t>in </a:t>
            </a:r>
          </a:p>
          <a:p>
            <a:r>
              <a:rPr lang="en-US" dirty="0"/>
              <a:t> B-decays (BR ~ 10</a:t>
            </a:r>
            <a:r>
              <a:rPr lang="en-US" baseline="30000" dirty="0"/>
              <a:t>-10</a:t>
            </a:r>
            <a:r>
              <a:rPr lang="en-US" dirty="0"/>
              <a:t> )</a:t>
            </a:r>
          </a:p>
        </p:txBody>
      </p:sp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4071784" y="2807278"/>
            <a:ext cx="12779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split ~ </a:t>
            </a:r>
            <a:r>
              <a:rPr lang="en-US" dirty="0" smtClean="0"/>
              <a:t> </a:t>
            </a:r>
            <a:r>
              <a:rPr lang="en-US" dirty="0" err="1" smtClean="0"/>
              <a:t>eV</a:t>
            </a:r>
            <a:endParaRPr lang="en-US" dirty="0"/>
          </a:p>
        </p:txBody>
      </p:sp>
      <p:sp>
        <p:nvSpPr>
          <p:cNvPr id="25620" name="Text Box 20"/>
          <p:cNvSpPr txBox="1">
            <a:spLocks noChangeArrowheads="1"/>
          </p:cNvSpPr>
          <p:nvPr/>
        </p:nvSpPr>
        <p:spPr bwMode="auto">
          <a:xfrm>
            <a:off x="4703763" y="267364"/>
            <a:ext cx="2492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</a:rPr>
              <a:t>M. </a:t>
            </a:r>
            <a:r>
              <a:rPr lang="en-US" i="1" dirty="0" err="1">
                <a:solidFill>
                  <a:srgbClr val="FF0000"/>
                </a:solidFill>
              </a:rPr>
              <a:t>Shaposhnikov</a:t>
            </a:r>
            <a:r>
              <a:rPr lang="en-US" i="1" dirty="0">
                <a:solidFill>
                  <a:srgbClr val="FF0000"/>
                </a:solidFill>
              </a:rPr>
              <a:t> et al</a:t>
            </a:r>
          </a:p>
        </p:txBody>
      </p:sp>
      <p:sp>
        <p:nvSpPr>
          <p:cNvPr id="25622" name="Text Box 22"/>
          <p:cNvSpPr txBox="1">
            <a:spLocks noChangeArrowheads="1"/>
          </p:cNvSpPr>
          <p:nvPr/>
        </p:nvSpPr>
        <p:spPr bwMode="auto">
          <a:xfrm>
            <a:off x="1057275" y="-30163"/>
            <a:ext cx="766763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800">
                <a:latin typeface="Symbol" pitchFamily="18" charset="2"/>
              </a:rPr>
              <a:t>n</a:t>
            </a:r>
          </a:p>
        </p:txBody>
      </p:sp>
      <p:sp>
        <p:nvSpPr>
          <p:cNvPr id="25623" name="Text Box 23"/>
          <p:cNvSpPr txBox="1">
            <a:spLocks noChangeArrowheads="1"/>
          </p:cNvSpPr>
          <p:nvPr/>
        </p:nvSpPr>
        <p:spPr bwMode="auto">
          <a:xfrm>
            <a:off x="1504950" y="2352675"/>
            <a:ext cx="717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BAU</a:t>
            </a:r>
          </a:p>
        </p:txBody>
      </p:sp>
      <p:sp>
        <p:nvSpPr>
          <p:cNvPr id="25624" name="Text Box 24"/>
          <p:cNvSpPr txBox="1">
            <a:spLocks noChangeArrowheads="1"/>
          </p:cNvSpPr>
          <p:nvPr/>
        </p:nvSpPr>
        <p:spPr bwMode="auto">
          <a:xfrm>
            <a:off x="1484313" y="3971925"/>
            <a:ext cx="854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WDM</a:t>
            </a:r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auto">
          <a:xfrm>
            <a:off x="4611688" y="578360"/>
            <a:ext cx="33766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Everything below EW scale</a:t>
            </a:r>
          </a:p>
          <a:p>
            <a:r>
              <a:rPr lang="en-US" sz="2000" dirty="0">
                <a:sym typeface="Wingdings" pitchFamily="2" charset="2"/>
              </a:rPr>
              <a:t> s</a:t>
            </a:r>
            <a:r>
              <a:rPr lang="en-US" sz="2000" dirty="0"/>
              <a:t>mall Yukawa couplings</a:t>
            </a:r>
          </a:p>
        </p:txBody>
      </p:sp>
      <p:sp>
        <p:nvSpPr>
          <p:cNvPr id="25626" name="Text Box 26"/>
          <p:cNvSpPr txBox="1">
            <a:spLocks noChangeArrowheads="1"/>
          </p:cNvSpPr>
          <p:nvPr/>
        </p:nvSpPr>
        <p:spPr bwMode="auto">
          <a:xfrm>
            <a:off x="4122738" y="5626100"/>
            <a:ext cx="1512887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EW seesaw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248285" y="555384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Higgs inflation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6281738" y="6106497"/>
            <a:ext cx="2346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Nothing new below Planck scale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-6" y="-7989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800" dirty="0" smtClean="0">
                <a:latin typeface="Arial" pitchFamily="34" charset="0"/>
                <a:cs typeface="Arial" pitchFamily="34" charset="0"/>
              </a:rPr>
              <a:t>s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529238" y="172772"/>
            <a:ext cx="8093767" cy="1225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Bounds on parameters of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nuMSM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2053" name="Picture 5" descr="D:\recomend\DMdeca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1144" y="1467286"/>
            <a:ext cx="2464419" cy="1425202"/>
          </a:xfrm>
          <a:prstGeom prst="rect">
            <a:avLst/>
          </a:prstGeom>
          <a:noFill/>
        </p:spPr>
      </p:pic>
      <p:sp>
        <p:nvSpPr>
          <p:cNvPr id="9" name="Down Arrow 8"/>
          <p:cNvSpPr/>
          <p:nvPr/>
        </p:nvSpPr>
        <p:spPr bwMode="auto">
          <a:xfrm rot="5400000">
            <a:off x="4779334" y="1977656"/>
            <a:ext cx="478465" cy="425302"/>
          </a:xfrm>
          <a:prstGeom prst="downArrow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62716" y="2700670"/>
            <a:ext cx="1031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allowed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2" name="Picture 3" descr="D:\recomend\BA_DM_theta_N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9359" y="3487480"/>
            <a:ext cx="4338079" cy="3071644"/>
          </a:xfrm>
          <a:prstGeom prst="rect">
            <a:avLst/>
          </a:prstGeom>
          <a:noFill/>
        </p:spPr>
      </p:pic>
      <p:pic>
        <p:nvPicPr>
          <p:cNvPr id="13" name="Picture 1" descr="http://inspirehep.net/record/1281523/files/bounds_combined_dataset_3_5kev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038" y="1398322"/>
            <a:ext cx="4527877" cy="324987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5" name="TextBox 14"/>
          <p:cNvSpPr txBox="1"/>
          <p:nvPr/>
        </p:nvSpPr>
        <p:spPr>
          <a:xfrm>
            <a:off x="8819" y="4602313"/>
            <a:ext cx="49192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The blue point: the best-fit value from M31 (Andromeda galaxy). Thick error bars </a:t>
            </a:r>
          </a:p>
          <a:p>
            <a:r>
              <a:rPr lang="en-IE" dirty="0" smtClean="0"/>
              <a:t>are </a:t>
            </a:r>
            <a:r>
              <a:rPr lang="en-IE" dirty="0" smtClean="0">
                <a:latin typeface="MathJax_Main"/>
              </a:rPr>
              <a:t>±1</a:t>
            </a:r>
            <a:r>
              <a:rPr lang="en-IE" i="1" dirty="0" smtClean="0">
                <a:latin typeface="MathJax_Math"/>
              </a:rPr>
              <a:t>σ</a:t>
            </a:r>
            <a:r>
              <a:rPr lang="en-IE" dirty="0" smtClean="0"/>
              <a:t> limits on the flux. Thin error bars correspond to the uncertainty in the DM distribution in the </a:t>
            </a:r>
            <a:r>
              <a:rPr lang="en-IE" dirty="0" err="1" smtClean="0"/>
              <a:t>center</a:t>
            </a:r>
            <a:r>
              <a:rPr lang="en-IE" dirty="0" smtClean="0"/>
              <a:t> of M31.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61144" y="3070002"/>
            <a:ext cx="3434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i="1" dirty="0" smtClean="0">
                <a:solidFill>
                  <a:srgbClr val="FF0000"/>
                </a:solidFill>
              </a:rPr>
              <a:t>A </a:t>
            </a:r>
            <a:r>
              <a:rPr lang="en-IE" i="1" dirty="0" err="1" smtClean="0">
                <a:solidFill>
                  <a:srgbClr val="FF0000"/>
                </a:solidFill>
              </a:rPr>
              <a:t>Boyarsky</a:t>
            </a:r>
            <a:r>
              <a:rPr lang="en-IE" i="1" dirty="0" smtClean="0">
                <a:solidFill>
                  <a:srgbClr val="FF0000"/>
                </a:solidFill>
              </a:rPr>
              <a:t> et al, 1402.4119</a:t>
            </a:r>
            <a:endParaRPr lang="en-IE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131081" y="214524"/>
            <a:ext cx="3831318" cy="10863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Global fit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028" name="Picture 4" descr="http://www.nu-fit.org/sites/default/files/images/v13.fig-chisq-glo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6623" y="522514"/>
            <a:ext cx="4234091" cy="609055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88672" y="3978943"/>
            <a:ext cx="42671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Results for different assumptions concerning the analysis of data from reactor experiments: for solid curves the normalization of reactor fluxes is left free and data from short-baseline (less than 100 m) reactor experiments are included. For dashed curves short-baseline data are not included,  reactor fluxes according to  arXiv:1106.0687 .</a:t>
            </a:r>
            <a:endParaRPr lang="en-IE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37008" y="1944597"/>
            <a:ext cx="4125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JHEP 12 (2012) 123 [arXiv:1209.3023]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Update after nu 2014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350" y="1412875"/>
            <a:ext cx="32004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M. Gonzalez Garcia, M. </a:t>
            </a:r>
            <a:r>
              <a:rPr lang="en-IE" sz="1600" i="1" dirty="0" err="1" smtClean="0">
                <a:solidFill>
                  <a:srgbClr val="FF0000"/>
                </a:solidFill>
              </a:rPr>
              <a:t>Maltoni</a:t>
            </a:r>
            <a:r>
              <a:rPr lang="en-IE" sz="1600" i="1" dirty="0" smtClean="0">
                <a:solidFill>
                  <a:srgbClr val="FF0000"/>
                </a:solidFill>
              </a:rPr>
              <a:t>,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T. </a:t>
            </a:r>
            <a:r>
              <a:rPr lang="en-IE" sz="1600" i="1" dirty="0" err="1" smtClean="0">
                <a:solidFill>
                  <a:srgbClr val="FF0000"/>
                </a:solidFill>
              </a:rPr>
              <a:t>Schwetz</a:t>
            </a:r>
            <a:r>
              <a:rPr lang="en-IE" sz="1600" i="1" dirty="0" smtClean="0">
                <a:solidFill>
                  <a:srgbClr val="FF0000"/>
                </a:solidFill>
              </a:rPr>
              <a:t>, J. </a:t>
            </a:r>
            <a:r>
              <a:rPr lang="en-IE" sz="1600" i="1" dirty="0" err="1" smtClean="0">
                <a:solidFill>
                  <a:srgbClr val="FF0000"/>
                </a:solidFill>
              </a:rPr>
              <a:t>Salvado</a:t>
            </a:r>
            <a:endParaRPr lang="en-IE" sz="1600" i="1" dirty="0">
              <a:solidFill>
                <a:srgbClr val="FF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6226628" y="794657"/>
            <a:ext cx="0" cy="15457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4760998" y="217709"/>
            <a:ext cx="3784290" cy="104639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Global fit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16738" name="Picture 2" descr="http://www.nu-fit.org/sites/default/files/images/v13.fig-region-glo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093" y="955676"/>
            <a:ext cx="4093029" cy="573903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556122" y="2993571"/>
            <a:ext cx="42345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The different contours correspond to the two-dimensional allowed regions at 1σ, 90%, 2σ, 99%, 3σ CL (2 </a:t>
            </a:r>
            <a:r>
              <a:rPr lang="en-IE" dirty="0" err="1" smtClean="0"/>
              <a:t>dof</a:t>
            </a:r>
            <a:r>
              <a:rPr lang="en-IE" dirty="0" smtClean="0"/>
              <a:t>). </a:t>
            </a:r>
            <a:endParaRPr lang="en-IE" dirty="0"/>
          </a:p>
        </p:txBody>
      </p:sp>
      <p:sp>
        <p:nvSpPr>
          <p:cNvPr id="8" name="TextBox 7"/>
          <p:cNvSpPr txBox="1"/>
          <p:nvPr/>
        </p:nvSpPr>
        <p:spPr>
          <a:xfrm>
            <a:off x="761999" y="217709"/>
            <a:ext cx="32004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M. Gonzalez Garcia, M. </a:t>
            </a:r>
            <a:r>
              <a:rPr lang="en-IE" sz="1600" i="1" dirty="0" err="1" smtClean="0">
                <a:solidFill>
                  <a:srgbClr val="FF0000"/>
                </a:solidFill>
              </a:rPr>
              <a:t>Maltoni</a:t>
            </a:r>
            <a:r>
              <a:rPr lang="en-IE" sz="1600" i="1" dirty="0" smtClean="0">
                <a:solidFill>
                  <a:srgbClr val="FF0000"/>
                </a:solidFill>
              </a:rPr>
              <a:t>,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T. </a:t>
            </a:r>
            <a:r>
              <a:rPr lang="en-IE" sz="1600" i="1" dirty="0" err="1" smtClean="0">
                <a:solidFill>
                  <a:srgbClr val="FF0000"/>
                </a:solidFill>
              </a:rPr>
              <a:t>Schwetz</a:t>
            </a:r>
            <a:r>
              <a:rPr lang="en-IE" sz="1600" i="1" dirty="0" smtClean="0">
                <a:solidFill>
                  <a:srgbClr val="FF0000"/>
                </a:solidFill>
              </a:rPr>
              <a:t>, J. </a:t>
            </a:r>
            <a:r>
              <a:rPr lang="en-IE" sz="1600" i="1" dirty="0" err="1" smtClean="0">
                <a:solidFill>
                  <a:srgbClr val="FF0000"/>
                </a:solidFill>
              </a:rPr>
              <a:t>Salvado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74650" y="247649"/>
            <a:ext cx="6717175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eV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 -  sub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eV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scale physics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4862" y="2582049"/>
            <a:ext cx="4507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Maybe related to Dark energy, MAVAN</a:t>
            </a:r>
            <a:endParaRPr lang="en-IE" dirty="0"/>
          </a:p>
        </p:txBody>
      </p:sp>
      <p:sp>
        <p:nvSpPr>
          <p:cNvPr id="9" name="TextBox 8"/>
          <p:cNvSpPr txBox="1"/>
          <p:nvPr/>
        </p:nvSpPr>
        <p:spPr>
          <a:xfrm>
            <a:off x="442912" y="1555750"/>
            <a:ext cx="2347913" cy="646331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Very light sector  </a:t>
            </a:r>
          </a:p>
          <a:p>
            <a:r>
              <a:rPr lang="en-IE" dirty="0" smtClean="0"/>
              <a:t>which  may include  </a:t>
            </a:r>
            <a:endParaRPr lang="en-IE" dirty="0"/>
          </a:p>
        </p:txBody>
      </p:sp>
      <p:sp>
        <p:nvSpPr>
          <p:cNvPr id="10" name="TextBox 9"/>
          <p:cNvSpPr txBox="1"/>
          <p:nvPr/>
        </p:nvSpPr>
        <p:spPr>
          <a:xfrm>
            <a:off x="841374" y="3901559"/>
            <a:ext cx="5645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err="1" smtClean="0"/>
              <a:t>eV</a:t>
            </a:r>
            <a:r>
              <a:rPr lang="en-IE" dirty="0" smtClean="0"/>
              <a:t> scale Seesaw with RH neutrinos </a:t>
            </a:r>
          </a:p>
          <a:p>
            <a:r>
              <a:rPr lang="en-IE" dirty="0" smtClean="0"/>
              <a:t>for sterile anomalies LSND/ </a:t>
            </a:r>
            <a:r>
              <a:rPr lang="en-IE" dirty="0" err="1" smtClean="0"/>
              <a:t>MiniBooNE</a:t>
            </a:r>
            <a:r>
              <a:rPr lang="en-IE" dirty="0" smtClean="0"/>
              <a:t> ....</a:t>
            </a:r>
            <a:endParaRPr lang="en-IE" dirty="0"/>
          </a:p>
        </p:txBody>
      </p:sp>
      <p:sp>
        <p:nvSpPr>
          <p:cNvPr id="11" name="TextBox 10"/>
          <p:cNvSpPr txBox="1"/>
          <p:nvPr/>
        </p:nvSpPr>
        <p:spPr>
          <a:xfrm>
            <a:off x="3296090" y="1359751"/>
            <a:ext cx="5368925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- new scalar bosons,  </a:t>
            </a:r>
            <a:r>
              <a:rPr lang="en-IE" dirty="0" err="1" smtClean="0"/>
              <a:t>majorons</a:t>
            </a:r>
            <a:r>
              <a:rPr lang="en-IE" dirty="0" smtClean="0"/>
              <a:t>,  </a:t>
            </a:r>
            <a:r>
              <a:rPr lang="en-IE" dirty="0" err="1" smtClean="0"/>
              <a:t>axions</a:t>
            </a:r>
            <a:r>
              <a:rPr lang="en-IE" dirty="0" smtClean="0"/>
              <a:t>,  </a:t>
            </a:r>
          </a:p>
          <a:p>
            <a:r>
              <a:rPr lang="en-IE" dirty="0" smtClean="0"/>
              <a:t>- new fermions (sterile neutrinos, baryonic nu) , </a:t>
            </a:r>
          </a:p>
          <a:p>
            <a:r>
              <a:rPr lang="en-IE" dirty="0" smtClean="0"/>
              <a:t>- new gauge bosons (e.g. Dark photons)  </a:t>
            </a:r>
            <a:endParaRPr lang="en-IE" dirty="0"/>
          </a:p>
        </p:txBody>
      </p:sp>
      <p:sp>
        <p:nvSpPr>
          <p:cNvPr id="12" name="TextBox 11"/>
          <p:cNvSpPr txBox="1"/>
          <p:nvPr/>
        </p:nvSpPr>
        <p:spPr>
          <a:xfrm>
            <a:off x="6134100" y="3857625"/>
            <a:ext cx="171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i="1" dirty="0" smtClean="0">
                <a:solidFill>
                  <a:srgbClr val="FF0000"/>
                </a:solidFill>
              </a:rPr>
              <a:t>A. De </a:t>
            </a:r>
            <a:r>
              <a:rPr lang="en-IE" i="1" dirty="0" err="1" smtClean="0">
                <a:solidFill>
                  <a:srgbClr val="FF0000"/>
                </a:solidFill>
              </a:rPr>
              <a:t>Gouvea</a:t>
            </a:r>
            <a:endParaRPr lang="en-IE" i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1963" y="5010150"/>
            <a:ext cx="985838" cy="369332"/>
          </a:xfrm>
          <a:prstGeom prst="rect">
            <a:avLst/>
          </a:prstGeom>
          <a:solidFill>
            <a:srgbClr val="FF00FF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Tests:</a:t>
            </a:r>
            <a:endParaRPr lang="en-IE" dirty="0"/>
          </a:p>
        </p:txBody>
      </p:sp>
      <p:sp>
        <p:nvSpPr>
          <p:cNvPr id="14" name="TextBox 13"/>
          <p:cNvSpPr txBox="1"/>
          <p:nvPr/>
        </p:nvSpPr>
        <p:spPr>
          <a:xfrm>
            <a:off x="2362201" y="5000625"/>
            <a:ext cx="3638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5</a:t>
            </a:r>
            <a:r>
              <a:rPr lang="en-IE" baseline="30000" dirty="0" smtClean="0"/>
              <a:t>th</a:t>
            </a:r>
            <a:r>
              <a:rPr lang="en-IE" dirty="0" smtClean="0"/>
              <a:t> force searches experiments</a:t>
            </a:r>
            <a:endParaRPr lang="en-IE" dirty="0"/>
          </a:p>
        </p:txBody>
      </p:sp>
      <p:sp>
        <p:nvSpPr>
          <p:cNvPr id="15" name="TextBox 14"/>
          <p:cNvSpPr txBox="1"/>
          <p:nvPr/>
        </p:nvSpPr>
        <p:spPr>
          <a:xfrm>
            <a:off x="2362201" y="5419725"/>
            <a:ext cx="553402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Modification of dynamics of neutrino oscillations</a:t>
            </a:r>
            <a:endParaRPr lang="en-IE" dirty="0"/>
          </a:p>
        </p:txBody>
      </p:sp>
      <p:sp>
        <p:nvSpPr>
          <p:cNvPr id="16" name="TextBox 15"/>
          <p:cNvSpPr txBox="1"/>
          <p:nvPr/>
        </p:nvSpPr>
        <p:spPr>
          <a:xfrm>
            <a:off x="2419350" y="5829300"/>
            <a:ext cx="45720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Checks of standard oscillation formulas,</a:t>
            </a:r>
          </a:p>
          <a:p>
            <a:r>
              <a:rPr lang="en-IE" dirty="0" smtClean="0"/>
              <a:t>searches for deviations</a:t>
            </a:r>
            <a:endParaRPr lang="en-IE" dirty="0"/>
          </a:p>
        </p:txBody>
      </p:sp>
      <p:sp>
        <p:nvSpPr>
          <p:cNvPr id="17" name="TextBox 16"/>
          <p:cNvSpPr txBox="1"/>
          <p:nvPr/>
        </p:nvSpPr>
        <p:spPr>
          <a:xfrm>
            <a:off x="792425" y="3006523"/>
            <a:ext cx="7056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Generate finite neutrino masses, </a:t>
            </a:r>
          </a:p>
          <a:p>
            <a:r>
              <a:rPr lang="en-IE" dirty="0" smtClean="0"/>
              <a:t>usual Dirac masses can be  suppressed by seesaw with </a:t>
            </a:r>
            <a:r>
              <a:rPr lang="en-US" dirty="0" smtClean="0"/>
              <a:t>M</a:t>
            </a:r>
            <a:r>
              <a:rPr lang="en-US" baseline="-25000" dirty="0" smtClean="0"/>
              <a:t>R</a:t>
            </a:r>
            <a:r>
              <a:rPr lang="en-IE" dirty="0" smtClean="0"/>
              <a:t> = </a:t>
            </a:r>
            <a:r>
              <a:rPr lang="en-US" dirty="0" err="1" smtClean="0"/>
              <a:t>M</a:t>
            </a:r>
            <a:r>
              <a:rPr lang="en-US" baseline="-25000" dirty="0" err="1" smtClean="0"/>
              <a:t>Pl</a:t>
            </a:r>
            <a:r>
              <a:rPr lang="en-US" baseline="-25000" dirty="0" smtClean="0"/>
              <a:t>         </a:t>
            </a:r>
            <a:endParaRPr lang="en-IE" dirty="0"/>
          </a:p>
        </p:txBody>
      </p:sp>
      <p:sp>
        <p:nvSpPr>
          <p:cNvPr id="19" name="TextBox 18"/>
          <p:cNvSpPr txBox="1"/>
          <p:nvPr/>
        </p:nvSpPr>
        <p:spPr>
          <a:xfrm>
            <a:off x="7379495" y="2283081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i="1" dirty="0" smtClean="0">
                <a:solidFill>
                  <a:srgbClr val="FF0000"/>
                </a:solidFill>
              </a:rPr>
              <a:t>M. </a:t>
            </a:r>
            <a:r>
              <a:rPr lang="en-IE" i="1" dirty="0" err="1" smtClean="0">
                <a:solidFill>
                  <a:srgbClr val="FF0000"/>
                </a:solidFill>
              </a:rPr>
              <a:t>Pospelov</a:t>
            </a:r>
            <a:endParaRPr lang="en-IE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30491" y="283019"/>
            <a:ext cx="4698690" cy="100286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Nu_e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 appearance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22882" name="Picture 2" descr="http://inspirehep.net/record/1265069/files/bestspec_run1-4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091" y="1992089"/>
            <a:ext cx="4122510" cy="273506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extBox 6"/>
          <p:cNvSpPr txBox="1"/>
          <p:nvPr/>
        </p:nvSpPr>
        <p:spPr>
          <a:xfrm>
            <a:off x="297091" y="5125721"/>
            <a:ext cx="43619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The </a:t>
            </a:r>
            <a:r>
              <a:rPr lang="en-IE" sz="1600" i="1" dirty="0" smtClean="0"/>
              <a:t>E </a:t>
            </a:r>
            <a:r>
              <a:rPr lang="en-IE" sz="1600" i="1" baseline="30000" dirty="0" err="1" smtClean="0"/>
              <a:t>rec</a:t>
            </a:r>
            <a:r>
              <a:rPr lang="en-IE" sz="1600" dirty="0" smtClean="0"/>
              <a:t> distribution for </a:t>
            </a:r>
            <a:r>
              <a:rPr lang="en-IE" sz="1600" i="1" dirty="0" err="1" smtClean="0"/>
              <a:t>νe</a:t>
            </a:r>
            <a:r>
              <a:rPr lang="en-IE" sz="1600" dirty="0" smtClean="0"/>
              <a:t> candidate events with the MC prediction at the best fit of sin</a:t>
            </a:r>
            <a:r>
              <a:rPr lang="en-IE" sz="1600" baseline="30000" dirty="0" smtClean="0"/>
              <a:t>2</a:t>
            </a:r>
            <a:r>
              <a:rPr lang="en-IE" sz="1600" dirty="0" smtClean="0"/>
              <a:t>2</a:t>
            </a:r>
            <a:r>
              <a:rPr lang="en-IE" sz="1600" i="1" dirty="0" smtClean="0"/>
              <a:t>θ</a:t>
            </a:r>
            <a:r>
              <a:rPr lang="en-IE" sz="1600" i="1" baseline="-25000" dirty="0" smtClean="0"/>
              <a:t>13</a:t>
            </a:r>
            <a:r>
              <a:rPr lang="en-IE" sz="1600" i="1" dirty="0" smtClean="0"/>
              <a:t>  </a:t>
            </a:r>
            <a:r>
              <a:rPr lang="en-IE" sz="1600" dirty="0" smtClean="0"/>
              <a:t>= 0.144 (normal hierarchy) .</a:t>
            </a:r>
            <a:endParaRPr lang="en-IE" sz="1600" dirty="0"/>
          </a:p>
        </p:txBody>
      </p:sp>
      <p:pic>
        <p:nvPicPr>
          <p:cNvPr id="122884" name="Picture 4" descr="http://inspirehep.net/record/1265069/files/chi2_del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1485" y="2013861"/>
            <a:ext cx="4082143" cy="277587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974770" y="5418108"/>
            <a:ext cx="3918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The </a:t>
            </a:r>
            <a:r>
              <a:rPr lang="en-IE" sz="1600" i="1" dirty="0" err="1" smtClean="0"/>
              <a:t>δ</a:t>
            </a:r>
            <a:r>
              <a:rPr lang="en-IE" sz="1600" i="1" baseline="-25000" dirty="0" err="1" smtClean="0"/>
              <a:t>CP</a:t>
            </a:r>
            <a:r>
              <a:rPr lang="en-IE" sz="1600" i="1" dirty="0" smtClean="0"/>
              <a:t> </a:t>
            </a:r>
            <a:r>
              <a:rPr lang="en-IE" sz="1600" dirty="0" smtClean="0"/>
              <a:t> regions with values above the lines are excluded at 90% CL.</a:t>
            </a:r>
            <a:endParaRPr lang="en-IE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388386" y="302479"/>
            <a:ext cx="3581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rgbClr val="FF0000"/>
                </a:solidFill>
              </a:rPr>
              <a:t>T2K Collaboration (Abe, K. et al.) </a:t>
            </a:r>
          </a:p>
          <a:p>
            <a:r>
              <a:rPr lang="fr-FR" sz="1600" i="1" dirty="0" err="1" smtClean="0">
                <a:solidFill>
                  <a:srgbClr val="FF0000"/>
                </a:solidFill>
              </a:rPr>
              <a:t>Phys.Rev.Lett</a:t>
            </a:r>
            <a:r>
              <a:rPr lang="fr-FR" sz="1600" i="1" dirty="0" smtClean="0">
                <a:solidFill>
                  <a:srgbClr val="FF0000"/>
                </a:solidFill>
              </a:rPr>
              <a:t>. 112 (2014) 061802 </a:t>
            </a:r>
          </a:p>
          <a:p>
            <a:r>
              <a:rPr lang="fr-FR" sz="1600" i="1" dirty="0" err="1" smtClean="0">
                <a:solidFill>
                  <a:srgbClr val="FF0000"/>
                </a:solidFill>
              </a:rPr>
              <a:t>arXiv</a:t>
            </a:r>
            <a:r>
              <a:rPr lang="fr-FR" sz="1600" i="1" dirty="0" smtClean="0">
                <a:solidFill>
                  <a:srgbClr val="FF0000"/>
                </a:solidFill>
              </a:rPr>
              <a:t>:1311.4750 [hep-ex] 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74750" y="5126117"/>
            <a:ext cx="32766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Maximum likelihood function</a:t>
            </a:r>
            <a:endParaRPr lang="en-IE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427718" y="212268"/>
            <a:ext cx="3762518" cy="1225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2-3 mixing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026" name="Picture 2" descr="http://inspirehep.net/record/1283852/files/paper_overlay_t2krun14_t2krun14IH_minostaup_sk_w1Dcrit_t2k1Donly_paperversi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315" y="3439898"/>
            <a:ext cx="4873630" cy="30867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75314" y="2363128"/>
            <a:ext cx="42857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The 68% and 90 % C.L. confidence regions for sin2(</a:t>
            </a:r>
            <a:r>
              <a:rPr lang="en-IE" sz="1600" i="1" dirty="0" smtClean="0"/>
              <a:t>θ</a:t>
            </a:r>
            <a:r>
              <a:rPr lang="en-IE" sz="1600" dirty="0" smtClean="0"/>
              <a:t>23) and Δ</a:t>
            </a:r>
            <a:r>
              <a:rPr lang="en-IE" sz="1600" i="1" dirty="0" smtClean="0"/>
              <a:t>m</a:t>
            </a:r>
            <a:r>
              <a:rPr lang="en-IE" sz="1600" dirty="0" smtClean="0"/>
              <a:t>232 (NH) or Δ</a:t>
            </a:r>
            <a:r>
              <a:rPr lang="en-IE" sz="1600" i="1" dirty="0" smtClean="0"/>
              <a:t>m</a:t>
            </a:r>
            <a:r>
              <a:rPr lang="en-IE" sz="1600" dirty="0" smtClean="0"/>
              <a:t>213 (IH). The SK and MINOS 90% C.L. regions for NH are shown for comparison. </a:t>
            </a:r>
            <a:endParaRPr lang="en-IE" sz="1600" dirty="0"/>
          </a:p>
        </p:txBody>
      </p:sp>
      <p:pic>
        <p:nvPicPr>
          <p:cNvPr id="1028" name="Picture 4" descr="http://inspirehep.net/record/1283852/files/paper_spectrum_and_ratio_renor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8570" y="533399"/>
            <a:ext cx="4093048" cy="306978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42656" y="1227323"/>
            <a:ext cx="35479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rgbClr val="FF0000"/>
                </a:solidFill>
              </a:rPr>
              <a:t>T2K Collaboration (</a:t>
            </a:r>
            <a:r>
              <a:rPr lang="fr-FR" sz="1600" i="1" dirty="0" smtClean="0">
                <a:solidFill>
                  <a:srgbClr val="FF0000"/>
                </a:solidFill>
                <a:hlinkClick r:id="rId4"/>
              </a:rPr>
              <a:t>Abe, K.</a:t>
            </a:r>
            <a:r>
              <a:rPr lang="fr-FR" sz="1600" i="1" dirty="0" smtClean="0">
                <a:solidFill>
                  <a:srgbClr val="FF0000"/>
                </a:solidFill>
              </a:rPr>
              <a:t> et al.) </a:t>
            </a:r>
            <a:r>
              <a:rPr lang="fr-FR" sz="1600" i="1" dirty="0" err="1" smtClean="0">
                <a:solidFill>
                  <a:srgbClr val="FF0000"/>
                </a:solidFill>
              </a:rPr>
              <a:t>Phys.Rev.Lett</a:t>
            </a:r>
            <a:r>
              <a:rPr lang="fr-FR" sz="1600" i="1" dirty="0" smtClean="0">
                <a:solidFill>
                  <a:srgbClr val="FF0000"/>
                </a:solidFill>
              </a:rPr>
              <a:t>. 112 (2014) 181801 </a:t>
            </a:r>
            <a:r>
              <a:rPr lang="fr-FR" sz="1600" i="1" dirty="0" err="1" smtClean="0">
                <a:solidFill>
                  <a:srgbClr val="FF0000"/>
                </a:solidFill>
              </a:rPr>
              <a:t>arXiv</a:t>
            </a:r>
            <a:r>
              <a:rPr lang="fr-FR" sz="1600" i="1" dirty="0" smtClean="0">
                <a:solidFill>
                  <a:srgbClr val="FF0000"/>
                </a:solidFill>
              </a:rPr>
              <a:t>:1403.1532 [hep-ex] 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29150" y="3603188"/>
            <a:ext cx="2706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Reconstructed energy spectrum for single-ring </a:t>
            </a:r>
          </a:p>
          <a:p>
            <a:r>
              <a:rPr lang="en-IE" sz="1600" i="1" dirty="0" smtClean="0"/>
              <a:t>μ </a:t>
            </a:r>
            <a:r>
              <a:rPr lang="en-IE" sz="1600" dirty="0" smtClean="0"/>
              <a:t>-like SK events.</a:t>
            </a:r>
            <a:endParaRPr lang="en-IE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400883" y="423748"/>
            <a:ext cx="5542717" cy="104374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Cosmological bounds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30050" name="Picture 2" descr="http://inspirehep.net/record/1306453/files/2D_eff_test_steri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091" y="2819400"/>
            <a:ext cx="4068337" cy="3615900"/>
          </a:xfrm>
          <a:prstGeom prst="rect">
            <a:avLst/>
          </a:prstGeom>
          <a:noFill/>
        </p:spPr>
      </p:pic>
      <p:pic>
        <p:nvPicPr>
          <p:cNvPr id="130052" name="Picture 4" descr="http://inspirehep.net/record/1306453/files/2D_TH_test_steril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6001" y="2819400"/>
            <a:ext cx="3893102" cy="36159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14091" y="1612461"/>
            <a:ext cx="7224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Johannes </a:t>
            </a:r>
            <a:r>
              <a:rPr lang="en-IE" sz="1600" i="1" dirty="0" err="1" smtClean="0">
                <a:solidFill>
                  <a:srgbClr val="FF0000"/>
                </a:solidFill>
              </a:rPr>
              <a:t>Bergström</a:t>
            </a:r>
            <a:r>
              <a:rPr lang="en-IE" sz="1600" i="1" dirty="0" smtClean="0">
                <a:solidFill>
                  <a:srgbClr val="FF0000"/>
                </a:solidFill>
              </a:rPr>
              <a:t>, M.C. Gonzalez-Garcia, V. </a:t>
            </a:r>
            <a:r>
              <a:rPr lang="en-IE" sz="1600" i="1" dirty="0" err="1" smtClean="0">
                <a:solidFill>
                  <a:srgbClr val="FF0000"/>
                </a:solidFill>
              </a:rPr>
              <a:t>Niro</a:t>
            </a:r>
            <a:r>
              <a:rPr lang="en-IE" sz="1600" i="1" dirty="0" smtClean="0">
                <a:solidFill>
                  <a:srgbClr val="FF0000"/>
                </a:solidFill>
              </a:rPr>
              <a:t>, J. </a:t>
            </a:r>
            <a:r>
              <a:rPr lang="en-IE" sz="1600" i="1" dirty="0" err="1" smtClean="0">
                <a:solidFill>
                  <a:srgbClr val="FF0000"/>
                </a:solidFill>
              </a:rPr>
              <a:t>Salvado</a:t>
            </a:r>
            <a:r>
              <a:rPr lang="en-IE" sz="1600" i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e-Print: arXiv:1407.3806 [hep-ph] 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22138" y="380995"/>
            <a:ext cx="3542291" cy="8359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BOREXINO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26978" name="Picture 2" descr="http://inspirehep.net/record/1298723/files/surviv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664" y="3102420"/>
            <a:ext cx="5396138" cy="341811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117773" y="3795984"/>
            <a:ext cx="27214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Survival probability of electron neutrinos as foreseen by the MSW-LMA model. Data points discussed here are </a:t>
            </a:r>
            <a:r>
              <a:rPr lang="en-IE" dirty="0" err="1" smtClean="0"/>
              <a:t>als</a:t>
            </a:r>
            <a:endParaRPr lang="en-IE" dirty="0"/>
          </a:p>
        </p:txBody>
      </p:sp>
      <p:pic>
        <p:nvPicPr>
          <p:cNvPr id="126980" name="Picture 4" descr="http://inspirehep.net/record/1298723/files/be7.png"/>
          <p:cNvPicPr>
            <a:picLocks noChangeAspect="1" noChangeArrowheads="1"/>
          </p:cNvPicPr>
          <p:nvPr/>
        </p:nvPicPr>
        <p:blipFill>
          <a:blip r:embed="rId3" cstate="print"/>
          <a:srcRect l="50950" t="25650" r="9264" b="51897"/>
          <a:stretch>
            <a:fillRect/>
          </a:stretch>
        </p:blipFill>
        <p:spPr bwMode="auto">
          <a:xfrm>
            <a:off x="4643767" y="141944"/>
            <a:ext cx="3825319" cy="294103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42664" y="1632857"/>
            <a:ext cx="36217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e-Print: arXiv:1405.7919 [hep-ex] | 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5004" y="5477473"/>
            <a:ext cx="2906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KAMLAND </a:t>
            </a:r>
          </a:p>
          <a:p>
            <a:pPr marL="342900" indent="-342900">
              <a:buAutoNum type="alphaUcPeriod"/>
            </a:pPr>
            <a:r>
              <a:rPr lang="en-IE" sz="1600" i="1" dirty="0" err="1" smtClean="0">
                <a:solidFill>
                  <a:srgbClr val="FF0000"/>
                </a:solidFill>
              </a:rPr>
              <a:t>Gado</a:t>
            </a:r>
            <a:r>
              <a:rPr lang="en-IE" sz="1600" i="1" dirty="0" smtClean="0">
                <a:solidFill>
                  <a:srgbClr val="FF0000"/>
                </a:solidFill>
              </a:rPr>
              <a:t> et al,  </a:t>
            </a:r>
          </a:p>
          <a:p>
            <a:pPr marL="342900" indent="-342900"/>
            <a:r>
              <a:rPr lang="en-IE" sz="1600" i="1" dirty="0" err="1" smtClean="0">
                <a:solidFill>
                  <a:srgbClr val="FF0000"/>
                </a:solidFill>
              </a:rPr>
              <a:t>arXiv</a:t>
            </a:r>
            <a:r>
              <a:rPr lang="en-IE" sz="1600" i="1" dirty="0" smtClean="0">
                <a:solidFill>
                  <a:srgbClr val="FF0000"/>
                </a:solidFill>
              </a:rPr>
              <a:t>: 1405.6190 [hep-ex]</a:t>
            </a:r>
            <a:endParaRPr lang="en-IE" sz="1600" i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78286" y="6270171"/>
            <a:ext cx="2590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P(Be) = 0.66 +/- 0.14</a:t>
            </a:r>
            <a:endParaRPr lang="en-IE" dirty="0"/>
          </a:p>
        </p:txBody>
      </p:sp>
      <p:cxnSp>
        <p:nvCxnSpPr>
          <p:cNvPr id="12" name="Straight Connector 11"/>
          <p:cNvCxnSpPr/>
          <p:nvPr/>
        </p:nvCxnSpPr>
        <p:spPr bwMode="auto">
          <a:xfrm flipV="1">
            <a:off x="2727369" y="3795984"/>
            <a:ext cx="0" cy="80867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H="1">
            <a:off x="2596737" y="4191000"/>
            <a:ext cx="26035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00FFF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24932" name="WordArt 4"/>
          <p:cNvSpPr>
            <a:spLocks noChangeArrowheads="1" noChangeShapeType="1" noTextEdit="1"/>
          </p:cNvSpPr>
          <p:nvPr/>
        </p:nvSpPr>
        <p:spPr bwMode="auto">
          <a:xfrm>
            <a:off x="457200" y="85725"/>
            <a:ext cx="2982913" cy="1184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Up-turns</a:t>
            </a:r>
          </a:p>
        </p:txBody>
      </p:sp>
      <p:pic>
        <p:nvPicPr>
          <p:cNvPr id="124933" name="Picture 5" descr="sk1-r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275" y="1127125"/>
            <a:ext cx="3681413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4791075" y="130175"/>
            <a:ext cx="3681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sin</a:t>
            </a:r>
            <a:r>
              <a:rPr lang="en-US" baseline="30000"/>
              <a:t>2</a:t>
            </a:r>
            <a:r>
              <a:rPr lang="en-US"/>
              <a:t>2</a:t>
            </a:r>
            <a:r>
              <a:rPr lang="en-US">
                <a:latin typeface="Symbol" pitchFamily="18" charset="2"/>
              </a:rPr>
              <a:t>a </a:t>
            </a:r>
            <a:r>
              <a:rPr lang="en-US"/>
              <a:t>= 10</a:t>
            </a:r>
            <a:r>
              <a:rPr lang="en-US" baseline="30000"/>
              <a:t>-3  </a:t>
            </a:r>
            <a:r>
              <a:rPr lang="en-US"/>
              <a:t>(red),  5 10</a:t>
            </a:r>
            <a:r>
              <a:rPr lang="en-US" baseline="30000"/>
              <a:t>-3</a:t>
            </a:r>
            <a:r>
              <a:rPr lang="en-US"/>
              <a:t> (blue) </a:t>
            </a:r>
          </a:p>
        </p:txBody>
      </p: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642938" y="1638300"/>
            <a:ext cx="703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SK-I</a:t>
            </a:r>
          </a:p>
        </p:txBody>
      </p:sp>
      <p:pic>
        <p:nvPicPr>
          <p:cNvPr id="124936" name="Picture 8" descr="sk-ii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3" y="3330575"/>
            <a:ext cx="3706812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642938" y="3697288"/>
            <a:ext cx="9540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SK-III</a:t>
            </a:r>
          </a:p>
        </p:txBody>
      </p:sp>
      <p:pic>
        <p:nvPicPr>
          <p:cNvPr id="124938" name="Picture 10" descr="sno-le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3288" y="604838"/>
            <a:ext cx="3733800" cy="316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9" name="Text Box 11"/>
          <p:cNvSpPr txBox="1">
            <a:spLocks noChangeArrowheads="1"/>
          </p:cNvSpPr>
          <p:nvPr/>
        </p:nvSpPr>
        <p:spPr bwMode="auto">
          <a:xfrm>
            <a:off x="6875463" y="5135563"/>
            <a:ext cx="1393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SNO-LETA</a:t>
            </a:r>
          </a:p>
        </p:txBody>
      </p:sp>
      <p:sp>
        <p:nvSpPr>
          <p:cNvPr id="124940" name="Text Box 12"/>
          <p:cNvSpPr txBox="1">
            <a:spLocks noChangeArrowheads="1"/>
          </p:cNvSpPr>
          <p:nvPr/>
        </p:nvSpPr>
        <p:spPr bwMode="auto">
          <a:xfrm>
            <a:off x="1160463" y="5502275"/>
            <a:ext cx="919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R</a:t>
            </a:r>
            <a:r>
              <a:rPr lang="en-US" sz="1600" baseline="-25000">
                <a:latin typeface="Symbol" pitchFamily="18" charset="2"/>
              </a:rPr>
              <a:t>D</a:t>
            </a:r>
            <a:r>
              <a:rPr lang="en-US" sz="1600"/>
              <a:t> = 0.2</a:t>
            </a:r>
          </a:p>
        </p:txBody>
      </p:sp>
      <p:sp>
        <p:nvSpPr>
          <p:cNvPr id="124941" name="Text Box 13"/>
          <p:cNvSpPr txBox="1">
            <a:spLocks noChangeArrowheads="1"/>
          </p:cNvSpPr>
          <p:nvPr/>
        </p:nvSpPr>
        <p:spPr bwMode="auto">
          <a:xfrm>
            <a:off x="771525" y="5986463"/>
            <a:ext cx="1911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Symbol" pitchFamily="18" charset="2"/>
              </a:rPr>
              <a:t>D</a:t>
            </a:r>
            <a:r>
              <a:rPr lang="en-US" sz="1600"/>
              <a:t>m</a:t>
            </a:r>
            <a:r>
              <a:rPr lang="en-US" sz="1600" baseline="30000"/>
              <a:t>2</a:t>
            </a:r>
            <a:r>
              <a:rPr lang="en-US" sz="1600"/>
              <a:t> = 1.5 10</a:t>
            </a:r>
            <a:r>
              <a:rPr lang="en-US" sz="1600" baseline="30000"/>
              <a:t>-5</a:t>
            </a:r>
            <a:r>
              <a:rPr lang="en-US" sz="1600"/>
              <a:t>  eV</a:t>
            </a:r>
            <a:r>
              <a:rPr lang="en-US" sz="1600" baseline="30000"/>
              <a:t>2</a:t>
            </a:r>
            <a:endParaRPr lang="en-US" sz="1600"/>
          </a:p>
        </p:txBody>
      </p:sp>
      <p:pic>
        <p:nvPicPr>
          <p:cNvPr id="124942" name="Picture 14" descr="brx2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91075" y="3910013"/>
            <a:ext cx="3656013" cy="276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43" name="Text Box 15"/>
          <p:cNvSpPr txBox="1">
            <a:spLocks noChangeArrowheads="1"/>
          </p:cNvSpPr>
          <p:nvPr/>
        </p:nvSpPr>
        <p:spPr bwMode="auto">
          <a:xfrm>
            <a:off x="6783388" y="2335213"/>
            <a:ext cx="1393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SNO-LETA</a:t>
            </a:r>
          </a:p>
        </p:txBody>
      </p:sp>
      <p:sp>
        <p:nvSpPr>
          <p:cNvPr id="124944" name="Text Box 16"/>
          <p:cNvSpPr txBox="1">
            <a:spLocks noChangeArrowheads="1"/>
          </p:cNvSpPr>
          <p:nvPr/>
        </p:nvSpPr>
        <p:spPr bwMode="auto">
          <a:xfrm>
            <a:off x="6783388" y="4872038"/>
            <a:ext cx="1122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Borexino</a:t>
            </a:r>
          </a:p>
        </p:txBody>
      </p:sp>
      <p:sp>
        <p:nvSpPr>
          <p:cNvPr id="124945" name="Text Box 17"/>
          <p:cNvSpPr txBox="1">
            <a:spLocks noChangeArrowheads="1"/>
          </p:cNvSpPr>
          <p:nvPr/>
        </p:nvSpPr>
        <p:spPr bwMode="auto">
          <a:xfrm>
            <a:off x="6783388" y="2701925"/>
            <a:ext cx="19796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>
                <a:solidFill>
                  <a:srgbClr val="FF0000"/>
                </a:solidFill>
              </a:rPr>
              <a:t>P. De Holanda, A.S.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74746" y="283026"/>
            <a:ext cx="4774198" cy="8692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Extra radiation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29026" name="AutoShape 2" descr="http://inspirehep.net/record/1288846/files/cmb_r_m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E"/>
          </a:p>
        </p:txBody>
      </p:sp>
      <p:pic>
        <p:nvPicPr>
          <p:cNvPr id="129028" name="Picture 4" descr="http://inspirehep.net/record/1288846/files/cmb_r_m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204" y="1456486"/>
            <a:ext cx="3958771" cy="3644444"/>
          </a:xfrm>
          <a:prstGeom prst="rect">
            <a:avLst/>
          </a:prstGeom>
          <a:noFill/>
        </p:spPr>
      </p:pic>
      <p:pic>
        <p:nvPicPr>
          <p:cNvPr id="129030" name="Picture 6" descr="http://inspirehep.net/record/1288846/files/ns_m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1486" y="1456486"/>
            <a:ext cx="4186918" cy="364444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829175" y="5103674"/>
            <a:ext cx="4169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1</a:t>
            </a:r>
            <a:r>
              <a:rPr lang="en-IE" sz="1600" i="1" dirty="0" smtClean="0"/>
              <a:t>σ</a:t>
            </a:r>
            <a:r>
              <a:rPr lang="en-IE" sz="1600" dirty="0" smtClean="0"/>
              <a:t> and 2</a:t>
            </a:r>
            <a:r>
              <a:rPr lang="en-IE" sz="1600" i="1" dirty="0" smtClean="0"/>
              <a:t>σ</a:t>
            </a:r>
            <a:r>
              <a:rPr lang="en-IE" sz="1600" dirty="0" smtClean="0"/>
              <a:t> marginalized contours in the plane (</a:t>
            </a:r>
            <a:r>
              <a:rPr lang="en-IE" sz="1600" i="1" dirty="0" smtClean="0"/>
              <a:t>ms</a:t>
            </a:r>
            <a:r>
              <a:rPr lang="en-IE" sz="1600" dirty="0" smtClean="0"/>
              <a:t>,\ns). The banana shaped regions allowed by cosmology indicate a sub-</a:t>
            </a:r>
            <a:r>
              <a:rPr lang="en-IE" sz="1600" dirty="0" err="1" smtClean="0"/>
              <a:t>eV</a:t>
            </a:r>
            <a:r>
              <a:rPr lang="en-IE" sz="1600" dirty="0" smtClean="0"/>
              <a:t> mass and an excess in Neff, while the inclusion of SBL data forces the mass around 1eV,</a:t>
            </a:r>
            <a:endParaRPr lang="en-IE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460375" y="5296878"/>
            <a:ext cx="3784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1</a:t>
            </a:r>
            <a:r>
              <a:rPr lang="en-IE" sz="1600" i="1" dirty="0" smtClean="0"/>
              <a:t>σ</a:t>
            </a:r>
            <a:r>
              <a:rPr lang="en-IE" sz="1600" dirty="0" smtClean="0"/>
              <a:t> and 2</a:t>
            </a:r>
            <a:r>
              <a:rPr lang="en-IE" sz="1600" i="1" dirty="0" smtClean="0"/>
              <a:t>σ</a:t>
            </a:r>
            <a:r>
              <a:rPr lang="en-IE" sz="1600" dirty="0" smtClean="0"/>
              <a:t> marginalized contours for different combinations of CMB data sets.</a:t>
            </a:r>
            <a:endParaRPr lang="en-IE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5214252" y="287572"/>
            <a:ext cx="3918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 M. </a:t>
            </a:r>
            <a:r>
              <a:rPr lang="en-IE" sz="1600" i="1" dirty="0" err="1" smtClean="0">
                <a:solidFill>
                  <a:srgbClr val="FF0000"/>
                </a:solidFill>
              </a:rPr>
              <a:t>Archidiacono</a:t>
            </a:r>
            <a:r>
              <a:rPr lang="en-IE" sz="1600" i="1" dirty="0" smtClean="0">
                <a:solidFill>
                  <a:srgbClr val="FF0000"/>
                </a:solidFill>
              </a:rPr>
              <a:t> ,et al </a:t>
            </a:r>
            <a:r>
              <a:rPr lang="en-IE" sz="1600" b="1" i="1" dirty="0" smtClean="0">
                <a:solidFill>
                  <a:srgbClr val="FF0000"/>
                </a:solidFill>
              </a:rPr>
              <a:t>JCAP 1406 (2014) 031</a:t>
            </a:r>
            <a:r>
              <a:rPr lang="en-IE" sz="1600" i="1" dirty="0" smtClean="0">
                <a:solidFill>
                  <a:srgbClr val="FF0000"/>
                </a:solidFill>
              </a:rPr>
              <a:t>e-Print: arXiv:1404.1794 [astro-ph.CO]  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176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406712" y="343802"/>
            <a:ext cx="3642774" cy="9275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Day-Night effect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2050" name="Picture 2" descr="http://inspirehep.net/record/1272683/files/fig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2" y="1461633"/>
            <a:ext cx="3479487" cy="302328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052" name="Picture 4" descr="http://inspirehep.net/record/1272683/files/fig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4771" y="3305513"/>
            <a:ext cx="3839482" cy="2986086"/>
          </a:xfrm>
          <a:prstGeom prst="rect">
            <a:avLst/>
          </a:prstGeom>
          <a:noFill/>
        </p:spPr>
      </p:pic>
      <p:pic>
        <p:nvPicPr>
          <p:cNvPr id="2054" name="Picture 6" descr="http://inspirehep.net/record/1272683/files/fig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34101" y="485320"/>
            <a:ext cx="3676195" cy="282019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TextBox 7"/>
          <p:cNvSpPr txBox="1"/>
          <p:nvPr/>
        </p:nvSpPr>
        <p:spPr>
          <a:xfrm>
            <a:off x="325209" y="4757057"/>
            <a:ext cx="40088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i="1" dirty="0" smtClean="0">
                <a:solidFill>
                  <a:srgbClr val="FF0000"/>
                </a:solidFill>
              </a:rPr>
              <a:t>Super-</a:t>
            </a:r>
            <a:r>
              <a:rPr lang="en-IE" sz="1600" i="1" dirty="0" err="1" smtClean="0">
                <a:solidFill>
                  <a:srgbClr val="FF0000"/>
                </a:solidFill>
              </a:rPr>
              <a:t>Kamiokande</a:t>
            </a:r>
            <a:r>
              <a:rPr lang="en-IE" sz="1600" i="1" dirty="0" smtClean="0">
                <a:solidFill>
                  <a:srgbClr val="FF0000"/>
                </a:solidFill>
              </a:rPr>
              <a:t> collaboration 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(</a:t>
            </a:r>
            <a:r>
              <a:rPr lang="en-IE" sz="1600" i="1" dirty="0" err="1" smtClean="0">
                <a:solidFill>
                  <a:srgbClr val="FF0000"/>
                </a:solidFill>
              </a:rPr>
              <a:t>Renshaw</a:t>
            </a:r>
            <a:r>
              <a:rPr lang="en-IE" sz="1600" i="1" dirty="0" smtClean="0">
                <a:solidFill>
                  <a:srgbClr val="FF0000"/>
                </a:solidFill>
              </a:rPr>
              <a:t>, A. et al.)</a:t>
            </a:r>
          </a:p>
          <a:p>
            <a:r>
              <a:rPr lang="en-IE" sz="1600" i="1" dirty="0" smtClean="0">
                <a:solidFill>
                  <a:srgbClr val="FF0000"/>
                </a:solidFill>
              </a:rPr>
              <a:t> </a:t>
            </a:r>
            <a:r>
              <a:rPr lang="en-IE" sz="1600" i="1" dirty="0" err="1" smtClean="0">
                <a:solidFill>
                  <a:srgbClr val="FF0000"/>
                </a:solidFill>
              </a:rPr>
              <a:t>Phys.Rev.Lett</a:t>
            </a:r>
            <a:r>
              <a:rPr lang="en-IE" sz="1600" i="1" dirty="0" smtClean="0">
                <a:solidFill>
                  <a:srgbClr val="FF0000"/>
                </a:solidFill>
              </a:rPr>
              <a:t>. 112 (2014) 091805 arXiv:1312.5176 </a:t>
            </a:r>
            <a:endParaRPr lang="en-IE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362404" y="348343"/>
            <a:ext cx="3632653" cy="8577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DM2 tension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125954" name="Picture 2" descr="http://inspirehep.net/record/1286324/files/globalcon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088" y="1839682"/>
            <a:ext cx="4731345" cy="449285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extBox 6"/>
          <p:cNvSpPr txBox="1"/>
          <p:nvPr/>
        </p:nvSpPr>
        <p:spPr>
          <a:xfrm>
            <a:off x="5225144" y="1926764"/>
            <a:ext cx="39188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600" dirty="0" smtClean="0"/>
              <a:t>Allowed contours of Δ</a:t>
            </a:r>
            <a:r>
              <a:rPr lang="en-IE" sz="1600" i="1" dirty="0" smtClean="0"/>
              <a:t>m</a:t>
            </a:r>
            <a:r>
              <a:rPr lang="en-IE" sz="1600" i="1" baseline="-25000" dirty="0" smtClean="0"/>
              <a:t>21 </a:t>
            </a:r>
            <a:r>
              <a:rPr lang="en-IE" sz="1600" i="1" baseline="30000" dirty="0" smtClean="0"/>
              <a:t>2</a:t>
            </a:r>
            <a:r>
              <a:rPr lang="en-IE" sz="1600" i="1" baseline="-25000" dirty="0" smtClean="0"/>
              <a:t> </a:t>
            </a:r>
            <a:r>
              <a:rPr lang="en-IE" sz="1600" dirty="0" smtClean="0"/>
              <a:t> vs.  sin</a:t>
            </a:r>
            <a:r>
              <a:rPr lang="en-IE" sz="1600" baseline="30000" dirty="0" smtClean="0"/>
              <a:t>2</a:t>
            </a:r>
            <a:r>
              <a:rPr lang="en-IE" sz="1600" i="1" dirty="0" smtClean="0"/>
              <a:t>θ</a:t>
            </a:r>
            <a:r>
              <a:rPr lang="en-IE" sz="1600" i="1" baseline="-25000" dirty="0" smtClean="0"/>
              <a:t>12</a:t>
            </a:r>
            <a:r>
              <a:rPr lang="en-IE" sz="1600" i="1" dirty="0" smtClean="0"/>
              <a:t> </a:t>
            </a:r>
            <a:r>
              <a:rPr lang="en-IE" sz="1600" dirty="0" smtClean="0"/>
              <a:t> </a:t>
            </a:r>
          </a:p>
          <a:p>
            <a:r>
              <a:rPr lang="en-IE" sz="1600" dirty="0" smtClean="0"/>
              <a:t>from solar </a:t>
            </a:r>
            <a:r>
              <a:rPr lang="en-IE" sz="1600" baseline="30000" dirty="0" smtClean="0"/>
              <a:t> </a:t>
            </a:r>
            <a:r>
              <a:rPr lang="en-IE" sz="1600" dirty="0" smtClean="0"/>
              <a:t> neutrino data (green) at 1, 2, 3, 4 and 5</a:t>
            </a:r>
            <a:r>
              <a:rPr lang="en-IE" sz="1600" i="1" dirty="0" smtClean="0"/>
              <a:t>σ</a:t>
            </a:r>
            <a:r>
              <a:rPr lang="en-IE" sz="1600" dirty="0" smtClean="0"/>
              <a:t> and </a:t>
            </a:r>
            <a:r>
              <a:rPr lang="en-IE" sz="1600" dirty="0" err="1" smtClean="0"/>
              <a:t>KamLAND</a:t>
            </a:r>
            <a:r>
              <a:rPr lang="en-IE" sz="1600" dirty="0" smtClean="0"/>
              <a:t> data (blue) at the 1, 2 and 3</a:t>
            </a:r>
            <a:r>
              <a:rPr lang="en-IE" sz="1600" i="1" dirty="0" smtClean="0"/>
              <a:t>σ</a:t>
            </a:r>
            <a:r>
              <a:rPr lang="en-IE" sz="1600" dirty="0" smtClean="0"/>
              <a:t> confidence levels. Also shown is the combined result in red. For comparison, the almost identical result of the SK+SNO combined fit is shown by the dashed dotted lines. The filled regions give the 3</a:t>
            </a:r>
            <a:r>
              <a:rPr lang="en-IE" sz="1600" i="1" dirty="0" smtClean="0"/>
              <a:t>σ</a:t>
            </a:r>
            <a:r>
              <a:rPr lang="en-IE" sz="1600" dirty="0" smtClean="0"/>
              <a:t> confidence levels. </a:t>
            </a:r>
            <a:endParaRPr lang="en-IE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5399314" y="4963869"/>
            <a:ext cx="2514600" cy="370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Modified in nu 2014</a:t>
            </a:r>
            <a:endParaRPr lang="en-IE" dirty="0"/>
          </a:p>
        </p:txBody>
      </p:sp>
      <p:sp>
        <p:nvSpPr>
          <p:cNvPr id="9" name="TextBox 8"/>
          <p:cNvSpPr txBox="1"/>
          <p:nvPr/>
        </p:nvSpPr>
        <p:spPr>
          <a:xfrm>
            <a:off x="4561112" y="489861"/>
            <a:ext cx="4299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i="1" dirty="0" smtClean="0">
                <a:solidFill>
                  <a:srgbClr val="FF0000"/>
                </a:solidFill>
              </a:rPr>
              <a:t>e-Print: arXiv:1403.4575  [hep-ex] </a:t>
            </a:r>
          </a:p>
          <a:p>
            <a:r>
              <a:rPr lang="sv-SE" sz="1600" i="1" dirty="0" smtClean="0">
                <a:solidFill>
                  <a:srgbClr val="FF0000"/>
                </a:solidFill>
              </a:rPr>
              <a:t>Experiment: SUPER-KAMIOKANDE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64516" name="WordArt 5"/>
          <p:cNvSpPr>
            <a:spLocks noChangeArrowheads="1" noChangeShapeType="1" noTextEdit="1"/>
          </p:cNvSpPr>
          <p:nvPr/>
        </p:nvSpPr>
        <p:spPr bwMode="auto">
          <a:xfrm>
            <a:off x="381000" y="381000"/>
            <a:ext cx="57912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CP vs. hierarchy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pic>
        <p:nvPicPr>
          <p:cNvPr id="64517" name="Picture 2" descr="http://inspirehep.net/record/1116664/files/Fig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981200"/>
            <a:ext cx="4191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6" descr="Fig0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057400"/>
            <a:ext cx="4267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9" name="TextBox 6"/>
          <p:cNvSpPr txBox="1">
            <a:spLocks noChangeArrowheads="1"/>
          </p:cNvSpPr>
          <p:nvPr/>
        </p:nvSpPr>
        <p:spPr bwMode="auto">
          <a:xfrm>
            <a:off x="1066800" y="1600200"/>
            <a:ext cx="1828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/>
              <a:t>CP-difference</a:t>
            </a:r>
            <a:endParaRPr lang="en-US" dirty="0"/>
          </a:p>
        </p:txBody>
      </p:sp>
      <p:sp>
        <p:nvSpPr>
          <p:cNvPr id="64520" name="TextBox 7"/>
          <p:cNvSpPr txBox="1">
            <a:spLocks noChangeArrowheads="1"/>
          </p:cNvSpPr>
          <p:nvPr/>
        </p:nvSpPr>
        <p:spPr bwMode="auto">
          <a:xfrm>
            <a:off x="5410200" y="1524000"/>
            <a:ext cx="2667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Hierarchy asymmetry</a:t>
            </a:r>
          </a:p>
        </p:txBody>
      </p:sp>
      <p:sp>
        <p:nvSpPr>
          <p:cNvPr id="64521" name="Down Arrow 8"/>
          <p:cNvSpPr>
            <a:spLocks noChangeArrowheads="1"/>
          </p:cNvSpPr>
          <p:nvPr/>
        </p:nvSpPr>
        <p:spPr bwMode="auto">
          <a:xfrm rot="1079094">
            <a:off x="8605838" y="1763713"/>
            <a:ext cx="381000" cy="463550"/>
          </a:xfrm>
          <a:prstGeom prst="downArrow">
            <a:avLst>
              <a:gd name="adj1" fmla="val 50000"/>
              <a:gd name="adj2" fmla="val 50148"/>
            </a:avLst>
          </a:prstGeom>
          <a:solidFill>
            <a:srgbClr val="FF0066"/>
          </a:solidFill>
          <a:ln w="6350" algn="ctr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4522" name="Down Arrow 9"/>
          <p:cNvSpPr>
            <a:spLocks noChangeArrowheads="1"/>
          </p:cNvSpPr>
          <p:nvPr/>
        </p:nvSpPr>
        <p:spPr bwMode="auto">
          <a:xfrm rot="1174145">
            <a:off x="4048125" y="1803400"/>
            <a:ext cx="381000" cy="461963"/>
          </a:xfrm>
          <a:prstGeom prst="downArrow">
            <a:avLst>
              <a:gd name="adj1" fmla="val 50000"/>
              <a:gd name="adj2" fmla="val 49976"/>
            </a:avLst>
          </a:prstGeom>
          <a:solidFill>
            <a:srgbClr val="FF0066"/>
          </a:solidFill>
          <a:ln w="6350" algn="ctr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524000" y="6031468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Sub-leading effect</a:t>
            </a:r>
          </a:p>
          <a:p>
            <a:r>
              <a:rPr lang="en-IE" dirty="0" smtClean="0"/>
              <a:t>but different topology</a:t>
            </a:r>
            <a:endParaRPr lang="en-IE" dirty="0"/>
          </a:p>
        </p:txBody>
      </p:sp>
      <p:sp>
        <p:nvSpPr>
          <p:cNvPr id="12" name="TextBox 11"/>
          <p:cNvSpPr txBox="1"/>
          <p:nvPr/>
        </p:nvSpPr>
        <p:spPr>
          <a:xfrm>
            <a:off x="4800600" y="6172200"/>
            <a:ext cx="1066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S  = 0.4</a:t>
            </a:r>
            <a:endParaRPr lang="en-IE" dirty="0"/>
          </a:p>
        </p:txBody>
      </p:sp>
      <p:cxnSp>
        <p:nvCxnSpPr>
          <p:cNvPr id="14" name="Straight Arrow Connector 13"/>
          <p:cNvCxnSpPr/>
          <p:nvPr/>
        </p:nvCxnSpPr>
        <p:spPr bwMode="auto">
          <a:xfrm flipV="1">
            <a:off x="609600" y="5105400"/>
            <a:ext cx="609600" cy="990600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 flipV="1">
            <a:off x="5181600" y="5105400"/>
            <a:ext cx="609600" cy="990600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228600" y="6096000"/>
            <a:ext cx="1066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S  = 0.4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pic>
        <p:nvPicPr>
          <p:cNvPr id="78852" name="Picture 4" descr="pedro13sm2.eps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852048"/>
            <a:ext cx="4267200" cy="3200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78853" name="Picture 5" descr="pedro13sm1.eps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841162"/>
            <a:ext cx="4343400" cy="3124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78854" name="TextBox 6"/>
          <p:cNvSpPr txBox="1">
            <a:spLocks noChangeArrowheads="1"/>
          </p:cNvSpPr>
          <p:nvPr/>
        </p:nvSpPr>
        <p:spPr bwMode="auto">
          <a:xfrm>
            <a:off x="1828800" y="2427388"/>
            <a:ext cx="685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sm1</a:t>
            </a:r>
          </a:p>
        </p:txBody>
      </p:sp>
      <p:sp>
        <p:nvSpPr>
          <p:cNvPr id="78855" name="TextBox 7"/>
          <p:cNvSpPr txBox="1">
            <a:spLocks noChangeArrowheads="1"/>
          </p:cNvSpPr>
          <p:nvPr/>
        </p:nvSpPr>
        <p:spPr bwMode="auto">
          <a:xfrm>
            <a:off x="7870372" y="2427388"/>
            <a:ext cx="83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sm2</a:t>
            </a:r>
          </a:p>
        </p:txBody>
      </p:sp>
      <p:sp>
        <p:nvSpPr>
          <p:cNvPr id="78856" name="WordArt 4"/>
          <p:cNvSpPr>
            <a:spLocks noChangeArrowheads="1" noChangeShapeType="1" noTextEdit="1"/>
          </p:cNvSpPr>
          <p:nvPr/>
        </p:nvSpPr>
        <p:spPr bwMode="auto">
          <a:xfrm>
            <a:off x="895350" y="380992"/>
            <a:ext cx="7385050" cy="9797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IE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Significance of nu-sterile effect</a:t>
            </a:r>
          </a:p>
        </p:txBody>
      </p:sp>
      <p:sp>
        <p:nvSpPr>
          <p:cNvPr id="78857" name="TextBox 10"/>
          <p:cNvSpPr txBox="1">
            <a:spLocks noChangeArrowheads="1"/>
          </p:cNvSpPr>
          <p:nvPr/>
        </p:nvSpPr>
        <p:spPr bwMode="auto">
          <a:xfrm>
            <a:off x="838200" y="1626145"/>
            <a:ext cx="1981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w</a:t>
            </a:r>
            <a:r>
              <a:rPr lang="en-US" dirty="0" smtClean="0"/>
              <a:t>ith </a:t>
            </a:r>
            <a:r>
              <a:rPr lang="en-US" dirty="0"/>
              <a:t>smearing</a:t>
            </a:r>
          </a:p>
        </p:txBody>
      </p:sp>
      <p:sp>
        <p:nvSpPr>
          <p:cNvPr id="78858" name="TextBox 11"/>
          <p:cNvSpPr txBox="1">
            <a:spLocks noChangeArrowheads="1"/>
          </p:cNvSpPr>
          <p:nvPr/>
        </p:nvSpPr>
        <p:spPr bwMode="auto">
          <a:xfrm>
            <a:off x="6400800" y="1164758"/>
            <a:ext cx="2514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 dirty="0">
                <a:solidFill>
                  <a:srgbClr val="FF0000"/>
                </a:solidFill>
              </a:rPr>
              <a:t>P. De </a:t>
            </a:r>
            <a:r>
              <a:rPr lang="en-US" i="1" dirty="0" err="1">
                <a:solidFill>
                  <a:srgbClr val="FF0000"/>
                </a:solidFill>
              </a:rPr>
              <a:t>Holanda</a:t>
            </a:r>
            <a:r>
              <a:rPr lang="en-US" i="1" dirty="0">
                <a:solidFill>
                  <a:srgbClr val="FF0000"/>
                </a:solidFill>
              </a:rPr>
              <a:t>, A Y </a:t>
            </a:r>
            <a:r>
              <a:rPr lang="en-US" i="1" dirty="0" smtClean="0">
                <a:solidFill>
                  <a:srgbClr val="FF0000"/>
                </a:solidFill>
              </a:rPr>
              <a:t>S</a:t>
            </a:r>
          </a:p>
          <a:p>
            <a:r>
              <a:rPr lang="en-US" i="1" dirty="0" smtClean="0">
                <a:solidFill>
                  <a:srgbClr val="FF0000"/>
                </a:solidFill>
              </a:rPr>
              <a:t>in preparation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5400" y="1996033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Bin size:</a:t>
            </a:r>
            <a:endParaRPr lang="en-IE" dirty="0"/>
          </a:p>
        </p:txBody>
      </p:sp>
      <p:sp>
        <p:nvSpPr>
          <p:cNvPr id="12" name="TextBox 11"/>
          <p:cNvSpPr txBox="1"/>
          <p:nvPr/>
        </p:nvSpPr>
        <p:spPr>
          <a:xfrm>
            <a:off x="1311275" y="1996033"/>
            <a:ext cx="2031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For IH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480660" y="228600"/>
            <a:ext cx="7520340" cy="985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Challenges,  improvements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6" name="TextBox 5"/>
          <p:cNvSpPr txBox="1"/>
          <p:nvPr/>
        </p:nvSpPr>
        <p:spPr>
          <a:xfrm rot="152878">
            <a:off x="2052241" y="5721389"/>
            <a:ext cx="6172200" cy="369332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Larger effective volume at ~ 1 </a:t>
            </a:r>
            <a:r>
              <a:rPr lang="en-US" dirty="0" err="1" smtClean="0"/>
              <a:t>GeV</a:t>
            </a:r>
            <a:r>
              <a:rPr lang="en-US" dirty="0" smtClean="0"/>
              <a:t> denser DOMs array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62000" y="5204158"/>
            <a:ext cx="64770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Partial separation of the neutrino and antineutrino events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46312" y="3745468"/>
            <a:ext cx="2645231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Flavor identification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46312" y="1295400"/>
            <a:ext cx="52578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Small effects.  Rather flat distributions in energy and zenith angle distributions 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91888" y="4463152"/>
            <a:ext cx="2514600" cy="461665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Improvements: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 rot="21449785">
            <a:off x="483837" y="4840165"/>
            <a:ext cx="67056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Lowering threshold  0.5 </a:t>
            </a:r>
            <a:r>
              <a:rPr lang="en-US" dirty="0" smtClean="0">
                <a:sym typeface="Wingdings" pitchFamily="2" charset="2"/>
              </a:rPr>
              <a:t> 0.2 </a:t>
            </a:r>
            <a:r>
              <a:rPr lang="en-US" dirty="0" err="1" smtClean="0">
                <a:sym typeface="Wingdings" pitchFamily="2" charset="2"/>
              </a:rPr>
              <a:t>GeV</a:t>
            </a:r>
            <a:r>
              <a:rPr lang="en-US" dirty="0" smtClean="0">
                <a:sym typeface="Wingdings" pitchFamily="2" charset="2"/>
              </a:rPr>
              <a:t>  20 – 30 % improvement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 rot="233607">
            <a:off x="3953393" y="6212561"/>
            <a:ext cx="3276600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Increase of exposure time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500740" y="1959428"/>
            <a:ext cx="4876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>
                <a:sym typeface="Wingdings" pitchFamily="2" charset="2"/>
              </a:rPr>
              <a:t> </a:t>
            </a:r>
            <a:r>
              <a:rPr lang="en-IE" dirty="0" smtClean="0"/>
              <a:t>Various </a:t>
            </a:r>
            <a:r>
              <a:rPr lang="en-IE" dirty="0" err="1" smtClean="0"/>
              <a:t>systematics</a:t>
            </a:r>
            <a:r>
              <a:rPr lang="en-IE" dirty="0" smtClean="0"/>
              <a:t> become important</a:t>
            </a:r>
            <a:endParaRPr lang="en-IE" dirty="0"/>
          </a:p>
        </p:txBody>
      </p:sp>
      <p:sp>
        <p:nvSpPr>
          <p:cNvPr id="22" name="TextBox 21"/>
          <p:cNvSpPr txBox="1"/>
          <p:nvPr/>
        </p:nvSpPr>
        <p:spPr>
          <a:xfrm>
            <a:off x="435424" y="2456099"/>
            <a:ext cx="5257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Cross-section, quasi-elastic, resonance region dependence on energy  </a:t>
            </a:r>
            <a:endParaRPr lang="en-IE" dirty="0"/>
          </a:p>
        </p:txBody>
      </p:sp>
      <p:sp>
        <p:nvSpPr>
          <p:cNvPr id="23" name="TextBox 22"/>
          <p:cNvSpPr txBox="1"/>
          <p:nvPr/>
        </p:nvSpPr>
        <p:spPr>
          <a:xfrm>
            <a:off x="424536" y="3081438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Neutrino fluxes</a:t>
            </a:r>
            <a:endParaRPr lang="en-IE" dirty="0"/>
          </a:p>
        </p:txBody>
      </p:sp>
      <p:sp>
        <p:nvSpPr>
          <p:cNvPr id="24" name="TextBox 23"/>
          <p:cNvSpPr txBox="1"/>
          <p:nvPr/>
        </p:nvSpPr>
        <p:spPr>
          <a:xfrm>
            <a:off x="402764" y="3396342"/>
            <a:ext cx="533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Dependence of the effective volume on energy</a:t>
            </a:r>
            <a:endParaRPr lang="en-IE" dirty="0"/>
          </a:p>
        </p:txBody>
      </p:sp>
      <p:pic>
        <p:nvPicPr>
          <p:cNvPr id="16" name="Picture 5" descr="C:\Users\Smirnov\Downloads\DeltaChi2_v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3856" y="1193205"/>
            <a:ext cx="3201308" cy="2945493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226628" y="4082142"/>
            <a:ext cx="2917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10% </a:t>
            </a:r>
            <a:r>
              <a:rPr lang="en-IE" dirty="0" err="1" smtClean="0"/>
              <a:t>overal</a:t>
            </a:r>
            <a:r>
              <a:rPr lang="en-IE" dirty="0" smtClean="0"/>
              <a:t> normalization 5% energy tilt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5395"/>
            <a:ext cx="9144000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latin typeface="Times New Roman" pitchFamily="18" charset="0"/>
            </a:endParaRP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853633" y="230872"/>
            <a:ext cx="2864734" cy="9096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In general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2362200"/>
            <a:ext cx="655320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sin </a:t>
            </a:r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= s</a:t>
            </a:r>
            <a:r>
              <a:rPr lang="en-US" sz="2000" baseline="-25000" dirty="0" smtClean="0"/>
              <a:t>13</a:t>
            </a:r>
            <a:r>
              <a:rPr lang="en-US" sz="2000" baseline="30000" dirty="0" smtClean="0"/>
              <a:t>-1</a:t>
            </a:r>
            <a:r>
              <a:rPr lang="en-US" sz="2000" dirty="0" smtClean="0"/>
              <a:t> [sin(</a:t>
            </a:r>
            <a:r>
              <a:rPr lang="en-US" sz="2000" dirty="0" smtClean="0">
                <a:latin typeface="Symbol" pitchFamily="18" charset="2"/>
              </a:rPr>
              <a:t>a</a:t>
            </a:r>
            <a:r>
              <a:rPr lang="en-US" sz="2000" baseline="-25000" dirty="0" smtClean="0">
                <a:latin typeface="Symbol" pitchFamily="18" charset="2"/>
              </a:rPr>
              <a:t>m</a:t>
            </a:r>
            <a:r>
              <a:rPr lang="en-US" sz="2000" dirty="0" smtClean="0">
                <a:latin typeface="Symbol" pitchFamily="18" charset="2"/>
              </a:rPr>
              <a:t> </a:t>
            </a:r>
            <a:r>
              <a:rPr lang="en-US" sz="2000" dirty="0" smtClean="0"/>
              <a:t>+ </a:t>
            </a:r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X</a:t>
            </a:r>
            <a:r>
              <a:rPr lang="en-US" sz="2000" dirty="0" smtClean="0"/>
              <a:t>)V</a:t>
            </a:r>
            <a:r>
              <a:rPr lang="en-US" sz="2000" baseline="-25000" dirty="0" smtClean="0"/>
              <a:t>ud</a:t>
            </a:r>
            <a:r>
              <a:rPr lang="en-US" sz="2000" dirty="0" smtClean="0"/>
              <a:t>|X</a:t>
            </a:r>
            <a:r>
              <a:rPr lang="en-US" sz="2000" baseline="-25000" dirty="0" smtClean="0"/>
              <a:t>e3</a:t>
            </a:r>
            <a:r>
              <a:rPr lang="en-US" sz="2000" dirty="0" smtClean="0"/>
              <a:t>| – sin </a:t>
            </a:r>
            <a:r>
              <a:rPr lang="en-US" sz="2000" dirty="0" err="1" smtClean="0">
                <a:latin typeface="Symbol" pitchFamily="18" charset="2"/>
              </a:rPr>
              <a:t>a</a:t>
            </a:r>
            <a:r>
              <a:rPr lang="en-US" sz="2000" baseline="-25000" dirty="0" err="1" smtClean="0"/>
              <a:t>e</a:t>
            </a:r>
            <a:r>
              <a:rPr lang="en-US" sz="2000" dirty="0" smtClean="0"/>
              <a:t> |V</a:t>
            </a:r>
            <a:r>
              <a:rPr lang="en-US" sz="2000" baseline="-25000" dirty="0" smtClean="0"/>
              <a:t>cd</a:t>
            </a:r>
            <a:r>
              <a:rPr lang="en-US" sz="2000" dirty="0" smtClean="0"/>
              <a:t>|X</a:t>
            </a:r>
            <a:r>
              <a:rPr lang="en-US" sz="2000" baseline="-25000" dirty="0" smtClean="0">
                <a:latin typeface="Symbol" pitchFamily="18" charset="2"/>
              </a:rPr>
              <a:t>m</a:t>
            </a:r>
            <a:r>
              <a:rPr lang="en-US" sz="2000" baseline="-25000" dirty="0" smtClean="0"/>
              <a:t>3 </a:t>
            </a:r>
            <a:r>
              <a:rPr lang="en-US" sz="2000" dirty="0" smtClean="0"/>
              <a:t>]</a:t>
            </a:r>
            <a:r>
              <a:rPr lang="en-US" sz="2000" baseline="-25000" dirty="0" smtClean="0"/>
              <a:t>         </a:t>
            </a:r>
            <a:r>
              <a:rPr lang="en-US" sz="2000" dirty="0" smtClean="0"/>
              <a:t>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2128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neglecting terms of the order ~ </a:t>
            </a:r>
            <a:r>
              <a:rPr lang="en-US" sz="2000" dirty="0" smtClean="0">
                <a:latin typeface="Symbol" pitchFamily="18" charset="2"/>
              </a:rPr>
              <a:t>l</a:t>
            </a:r>
            <a:r>
              <a:rPr lang="en-US" sz="2000" baseline="30000" dirty="0" smtClean="0"/>
              <a:t>3</a:t>
            </a:r>
            <a:r>
              <a:rPr lang="en-US" sz="2000" dirty="0" smtClean="0"/>
              <a:t> </a:t>
            </a:r>
            <a:r>
              <a:rPr lang="en-US" sz="2000" baseline="30000" dirty="0" smtClean="0"/>
              <a:t>      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685800" y="3009900"/>
            <a:ext cx="6477001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here </a:t>
            </a:r>
            <a:r>
              <a:rPr lang="en-US" sz="2000" dirty="0" smtClean="0">
                <a:latin typeface="Symbol" pitchFamily="18" charset="2"/>
              </a:rPr>
              <a:t>a</a:t>
            </a:r>
            <a:r>
              <a:rPr lang="en-US" sz="2000" baseline="-25000" dirty="0" smtClean="0">
                <a:latin typeface="Symbol" pitchFamily="18" charset="2"/>
              </a:rPr>
              <a:t>m</a:t>
            </a:r>
            <a:r>
              <a:rPr lang="en-US" sz="2000" dirty="0" smtClean="0">
                <a:latin typeface="Symbol" pitchFamily="18" charset="2"/>
              </a:rPr>
              <a:t> </a:t>
            </a:r>
            <a:r>
              <a:rPr lang="en-US" sz="2000" dirty="0" smtClean="0"/>
              <a:t>, </a:t>
            </a:r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X</a:t>
            </a:r>
            <a:r>
              <a:rPr lang="en-US" sz="2000" dirty="0" smtClean="0"/>
              <a:t> and </a:t>
            </a:r>
            <a:r>
              <a:rPr lang="en-US" sz="2000" dirty="0" err="1" smtClean="0">
                <a:latin typeface="Symbol" pitchFamily="18" charset="2"/>
              </a:rPr>
              <a:t>a</a:t>
            </a:r>
            <a:r>
              <a:rPr lang="en-US" sz="2000" baseline="-25000" dirty="0" err="1" smtClean="0"/>
              <a:t>e</a:t>
            </a:r>
            <a:r>
              <a:rPr lang="en-US" sz="2000" dirty="0" smtClean="0"/>
              <a:t> are parameters of the matrix U</a:t>
            </a:r>
            <a:r>
              <a:rPr lang="en-US" sz="2000" baseline="-25000" dirty="0" smtClean="0"/>
              <a:t>X         </a:t>
            </a:r>
            <a:r>
              <a:rPr lang="en-US" sz="2000" dirty="0" smtClean="0"/>
              <a:t>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4343400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if</a:t>
            </a:r>
            <a:r>
              <a:rPr lang="en-US" sz="2000" dirty="0" smtClean="0">
                <a:latin typeface="Symbol" pitchFamily="18" charset="2"/>
              </a:rPr>
              <a:t> </a:t>
            </a:r>
            <a:r>
              <a:rPr lang="en-US" sz="2000" dirty="0" smtClean="0"/>
              <a:t> X</a:t>
            </a:r>
            <a:r>
              <a:rPr lang="en-US" sz="2000" baseline="-25000" dirty="0" smtClean="0"/>
              <a:t>e3</a:t>
            </a:r>
            <a:r>
              <a:rPr lang="en-US" sz="2000" dirty="0" smtClean="0"/>
              <a:t> = 0 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2286000" y="4343400"/>
            <a:ext cx="22098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sin </a:t>
            </a:r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~  – sin </a:t>
            </a:r>
            <a:r>
              <a:rPr lang="en-US" sz="2000" dirty="0" err="1" smtClean="0">
                <a:latin typeface="Symbol" pitchFamily="18" charset="2"/>
              </a:rPr>
              <a:t>a</a:t>
            </a:r>
            <a:r>
              <a:rPr lang="en-US" sz="2000" baseline="-25000" dirty="0" err="1" smtClean="0"/>
              <a:t>e</a:t>
            </a:r>
            <a:r>
              <a:rPr lang="en-US" sz="2000" dirty="0" smtClean="0"/>
              <a:t> </a:t>
            </a:r>
            <a:r>
              <a:rPr lang="en-US" sz="2000" baseline="-25000" dirty="0" smtClean="0"/>
              <a:t>          </a:t>
            </a:r>
            <a:r>
              <a:rPr lang="en-US" sz="2000" dirty="0" smtClean="0"/>
              <a:t>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5800" y="5057745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and  if</a:t>
            </a:r>
            <a:r>
              <a:rPr lang="en-US" sz="2000" dirty="0" smtClean="0">
                <a:latin typeface="Symbol" pitchFamily="18" charset="2"/>
              </a:rPr>
              <a:t>  </a:t>
            </a:r>
            <a:r>
              <a:rPr lang="en-US" sz="2000" dirty="0" err="1" smtClean="0">
                <a:latin typeface="Symbol" pitchFamily="18" charset="2"/>
              </a:rPr>
              <a:t>a</a:t>
            </a:r>
            <a:r>
              <a:rPr lang="en-US" sz="2000" baseline="-25000" dirty="0" err="1" smtClean="0"/>
              <a:t>e</a:t>
            </a:r>
            <a:r>
              <a:rPr lang="en-US" sz="2000" dirty="0" smtClean="0"/>
              <a:t> = </a:t>
            </a:r>
            <a:r>
              <a:rPr lang="en-US" sz="2000" dirty="0" smtClean="0">
                <a:latin typeface="Symbol" pitchFamily="18" charset="2"/>
              </a:rPr>
              <a:t>p</a:t>
            </a:r>
            <a:r>
              <a:rPr lang="en-US" sz="2000" dirty="0" smtClean="0"/>
              <a:t> /2 </a:t>
            </a:r>
            <a:r>
              <a:rPr lang="en-US" sz="2000" baseline="-25000" dirty="0" smtClean="0"/>
              <a:t>                  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152400" y="3670300"/>
            <a:ext cx="86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Some special values of</a:t>
            </a:r>
            <a:r>
              <a:rPr lang="en-US" sz="2000" dirty="0" smtClean="0">
                <a:latin typeface="Symbol" pitchFamily="18" charset="2"/>
              </a:rPr>
              <a:t>  </a:t>
            </a:r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 can be obtained under certain assumptions   </a:t>
            </a:r>
            <a:endParaRPr lang="en-US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2971800" y="5057745"/>
            <a:ext cx="15240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Symbol" pitchFamily="18" charset="2"/>
              </a:rPr>
              <a:t>d</a:t>
            </a:r>
            <a:r>
              <a:rPr lang="en-US" sz="2000" baseline="-25000" dirty="0" err="1" smtClean="0"/>
              <a:t>CP</a:t>
            </a:r>
            <a:r>
              <a:rPr lang="en-US" sz="2000" dirty="0" smtClean="0"/>
              <a:t> ~ 3</a:t>
            </a:r>
            <a:r>
              <a:rPr lang="en-US" sz="2000" dirty="0" smtClean="0">
                <a:latin typeface="Symbol" pitchFamily="18" charset="2"/>
              </a:rPr>
              <a:t>p</a:t>
            </a:r>
            <a:r>
              <a:rPr lang="en-US" sz="2000" dirty="0" smtClean="0"/>
              <a:t>/2</a:t>
            </a:r>
            <a:r>
              <a:rPr lang="en-US" sz="2000" baseline="-25000" dirty="0" smtClean="0"/>
              <a:t>          </a:t>
            </a:r>
            <a:r>
              <a:rPr lang="en-US" sz="2000" dirty="0" smtClean="0"/>
              <a:t>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8499" y="5638800"/>
            <a:ext cx="6934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latter implies certain structure of the RH sector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18436" name="WordArt 4"/>
          <p:cNvSpPr>
            <a:spLocks noChangeArrowheads="1" noChangeShapeType="1" noTextEdit="1"/>
          </p:cNvSpPr>
          <p:nvPr/>
        </p:nvSpPr>
        <p:spPr bwMode="auto">
          <a:xfrm>
            <a:off x="521611" y="272136"/>
            <a:ext cx="7083426" cy="802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Effect of sterile neutrinos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prstShdw prst="shdw13" dist="53882" dir="13500000">
                  <a:srgbClr val="868686"/>
                </a:prstShdw>
              </a:effectLst>
              <a:latin typeface="Arial Black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791737" y="1231437"/>
            <a:ext cx="2170113" cy="466725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m</a:t>
            </a:r>
            <a:r>
              <a:rPr lang="en-US" sz="2400" baseline="-25000">
                <a:latin typeface="Symbol" pitchFamily="18" charset="2"/>
              </a:rPr>
              <a:t>n</a:t>
            </a:r>
            <a:r>
              <a:rPr lang="en-US" sz="2400"/>
              <a:t> =  m</a:t>
            </a:r>
            <a:r>
              <a:rPr lang="en-US" sz="2400" baseline="-25000"/>
              <a:t>a  </a:t>
            </a:r>
            <a:r>
              <a:rPr lang="en-US" sz="2400"/>
              <a:t>+ </a:t>
            </a:r>
            <a:r>
              <a:rPr lang="en-US" sz="2400">
                <a:latin typeface="Symbol" pitchFamily="18" charset="2"/>
              </a:rPr>
              <a:t>d</a:t>
            </a:r>
            <a:r>
              <a:rPr lang="en-US" sz="2400"/>
              <a:t>m</a:t>
            </a:r>
            <a:r>
              <a:rPr lang="en-US" sz="2400" baseline="-25000"/>
              <a:t>  </a:t>
            </a:r>
            <a:endParaRPr lang="en-US" sz="2400"/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996495" y="1693638"/>
            <a:ext cx="2827337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3" dist="53882" dir="13500000">
              <a:srgbClr val="868686"/>
            </a:prstShdw>
          </a:effectLst>
        </p:spPr>
        <p:txBody>
          <a:bodyPr wrap="none">
            <a:spAutoFit/>
          </a:bodyPr>
          <a:lstStyle/>
          <a:p>
            <a:r>
              <a:rPr lang="en-US" dirty="0"/>
              <a:t>Original active mass </a:t>
            </a:r>
          </a:p>
          <a:p>
            <a:r>
              <a:rPr lang="en-US" dirty="0"/>
              <a:t>matrix e.g. from see-saw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616998" y="4535592"/>
            <a:ext cx="4519186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3" dist="53882" dir="13500000">
              <a:srgbClr val="868686"/>
            </a:prstShdw>
          </a:effectLst>
        </p:spPr>
        <p:txBody>
          <a:bodyPr wrap="none">
            <a:spAutoFit/>
          </a:bodyPr>
          <a:lstStyle/>
          <a:p>
            <a:r>
              <a:rPr lang="en-US" dirty="0" smtClean="0">
                <a:latin typeface="Symbol" pitchFamily="18" charset="2"/>
              </a:rPr>
              <a:t>d</a:t>
            </a:r>
            <a:r>
              <a:rPr lang="en-US" dirty="0" smtClean="0"/>
              <a:t>m </a:t>
            </a:r>
            <a:r>
              <a:rPr lang="en-US" dirty="0"/>
              <a:t>can change structure (symmetries</a:t>
            </a:r>
            <a:r>
              <a:rPr lang="en-US" dirty="0" smtClean="0"/>
              <a:t>)</a:t>
            </a:r>
          </a:p>
          <a:p>
            <a:r>
              <a:rPr lang="en-US" dirty="0" smtClean="0"/>
              <a:t> </a:t>
            </a:r>
            <a:r>
              <a:rPr lang="en-US" dirty="0"/>
              <a:t>of the original </a:t>
            </a:r>
            <a:r>
              <a:rPr lang="en-US" dirty="0" smtClean="0"/>
              <a:t>mass </a:t>
            </a:r>
            <a:r>
              <a:rPr lang="en-US" dirty="0"/>
              <a:t>matrix completely  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4776788" y="1813384"/>
            <a:ext cx="3284537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3" dist="53882" dir="13500000">
              <a:srgbClr val="868686"/>
            </a:prstShdw>
          </a:effectLst>
        </p:spPr>
        <p:txBody>
          <a:bodyPr wrap="none">
            <a:spAutoFit/>
          </a:bodyPr>
          <a:lstStyle/>
          <a:p>
            <a:r>
              <a:rPr lang="en-US" dirty="0"/>
              <a:t>Induced mass matrix </a:t>
            </a:r>
          </a:p>
          <a:p>
            <a:r>
              <a:rPr lang="en-US" dirty="0"/>
              <a:t>due to mixing with nu sterile </a:t>
            </a:r>
          </a:p>
        </p:txBody>
      </p:sp>
      <p:sp>
        <p:nvSpPr>
          <p:cNvPr id="18442" name="AutoShape 10"/>
          <p:cNvSpPr>
            <a:spLocks noChangeArrowheads="1"/>
          </p:cNvSpPr>
          <p:nvPr/>
        </p:nvSpPr>
        <p:spPr bwMode="auto">
          <a:xfrm rot="-2628617">
            <a:off x="3445067" y="1695926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prstShdw prst="shdw13" dist="53882" dir="13500000">
              <a:srgbClr val="868686"/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3" name="AutoShape 11"/>
          <p:cNvSpPr>
            <a:spLocks noChangeArrowheads="1"/>
          </p:cNvSpPr>
          <p:nvPr/>
        </p:nvSpPr>
        <p:spPr bwMode="auto">
          <a:xfrm rot="-8496142">
            <a:off x="4453835" y="163423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>
            <a:prstShdw prst="shdw13" dist="53882" dir="13500000">
              <a:srgbClr val="868686"/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 rot="631581">
            <a:off x="6654979" y="5339439"/>
            <a:ext cx="996950" cy="4572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U</a:t>
            </a:r>
            <a:r>
              <a:rPr lang="en-US" sz="2400" baseline="-25000" dirty="0"/>
              <a:t>PMNS</a:t>
            </a:r>
            <a:endParaRPr lang="en-US" sz="2400" dirty="0"/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3693200" y="5125124"/>
            <a:ext cx="30364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/>
              <a:t>be </a:t>
            </a:r>
            <a:r>
              <a:rPr lang="en-US" dirty="0"/>
              <a:t>origin of difference of </a:t>
            </a:r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 rot="-238223">
            <a:off x="8076185" y="5286647"/>
            <a:ext cx="808038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V</a:t>
            </a:r>
            <a:r>
              <a:rPr lang="en-US" sz="2400" baseline="-25000" dirty="0"/>
              <a:t>CKM</a:t>
            </a:r>
            <a:endParaRPr lang="en-US" sz="2400" dirty="0"/>
          </a:p>
        </p:txBody>
      </p:sp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7505700" y="5252220"/>
            <a:ext cx="555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and</a:t>
            </a:r>
          </a:p>
        </p:txBody>
      </p:sp>
      <p:sp>
        <p:nvSpPr>
          <p:cNvPr id="18" name="TextBox 17"/>
          <p:cNvSpPr txBox="1"/>
          <p:nvPr/>
        </p:nvSpPr>
        <p:spPr>
          <a:xfrm rot="20918316">
            <a:off x="6010200" y="1120984"/>
            <a:ext cx="2613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on the 3</a:t>
            </a:r>
            <a:r>
              <a:rPr lang="en-US" dirty="0" smtClean="0">
                <a:latin typeface="Symbol" pitchFamily="18" charset="2"/>
              </a:rPr>
              <a:t>n</a:t>
            </a:r>
            <a:r>
              <a:rPr lang="en-US" dirty="0" smtClean="0"/>
              <a:t> structure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597813" y="3150214"/>
            <a:ext cx="1153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For </a:t>
            </a:r>
            <a:r>
              <a:rPr lang="en-IE" dirty="0" err="1" smtClean="0"/>
              <a:t>keV</a:t>
            </a:r>
            <a:endParaRPr lang="en-IE" dirty="0"/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1050925" y="2341767"/>
            <a:ext cx="2026517" cy="40011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m</a:t>
            </a:r>
            <a:r>
              <a:rPr lang="en-US" sz="2000" baseline="-25000" dirty="0" smtClean="0"/>
              <a:t>a  </a:t>
            </a:r>
            <a:r>
              <a:rPr lang="en-US" sz="2000" dirty="0"/>
              <a:t>=</a:t>
            </a:r>
            <a:r>
              <a:rPr lang="en-US" sz="2000" dirty="0" smtClean="0"/>
              <a:t> </a:t>
            </a:r>
            <a:r>
              <a:rPr lang="en-US" sz="2000" dirty="0" smtClean="0">
                <a:latin typeface="Symbol" pitchFamily="18" charset="2"/>
              </a:rPr>
              <a:t> </a:t>
            </a:r>
            <a:r>
              <a:rPr lang="en-US" sz="2000" dirty="0" smtClean="0"/>
              <a:t>0.025 </a:t>
            </a:r>
            <a:r>
              <a:rPr lang="en-US" sz="2000" dirty="0" err="1" smtClean="0"/>
              <a:t>eV</a:t>
            </a:r>
            <a:r>
              <a:rPr lang="en-US" sz="2000" baseline="-25000" dirty="0" smtClean="0"/>
              <a:t>  </a:t>
            </a:r>
            <a:endParaRPr lang="en-US" sz="2000" dirty="0"/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1782421" y="3150214"/>
            <a:ext cx="1326004" cy="40011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Symbol" pitchFamily="18" charset="2"/>
              </a:rPr>
              <a:t>d</a:t>
            </a:r>
            <a:r>
              <a:rPr lang="en-US" sz="2000" dirty="0" smtClean="0"/>
              <a:t>m &lt;&lt; m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 </a:t>
            </a:r>
            <a:r>
              <a:rPr lang="en-US" sz="2000" baseline="-25000" dirty="0" smtClean="0"/>
              <a:t>  </a:t>
            </a:r>
            <a:endParaRPr lang="en-US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3647155" y="3015475"/>
            <a:ext cx="53770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Decouples from generation of the light neutrino masses </a:t>
            </a:r>
            <a:r>
              <a:rPr lang="en-IE" dirty="0" smtClean="0">
                <a:sym typeface="Wingdings" pitchFamily="2" charset="2"/>
              </a:rPr>
              <a:t></a:t>
            </a:r>
            <a:r>
              <a:rPr lang="en-IE" dirty="0" smtClean="0"/>
              <a:t> not RH neutrino  has some other origin  (but split seesaw)</a:t>
            </a:r>
            <a:endParaRPr lang="en-IE" dirty="0"/>
          </a:p>
        </p:txBody>
      </p:sp>
      <p:sp>
        <p:nvSpPr>
          <p:cNvPr id="25" name="TextBox 24"/>
          <p:cNvSpPr txBox="1"/>
          <p:nvPr/>
        </p:nvSpPr>
        <p:spPr>
          <a:xfrm>
            <a:off x="354628" y="4305155"/>
            <a:ext cx="1153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For </a:t>
            </a:r>
            <a:r>
              <a:rPr lang="en-IE" dirty="0" err="1" smtClean="0"/>
              <a:t>eV</a:t>
            </a:r>
            <a:endParaRPr lang="en-IE" dirty="0"/>
          </a:p>
        </p:txBody>
      </p:sp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1790699" y="4277000"/>
            <a:ext cx="1361270" cy="40011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Symbol" pitchFamily="18" charset="2"/>
              </a:rPr>
              <a:t>d</a:t>
            </a:r>
            <a:r>
              <a:rPr lang="en-US" sz="2000" dirty="0" smtClean="0"/>
              <a:t>m  ~ m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 </a:t>
            </a:r>
            <a:r>
              <a:rPr lang="en-US" sz="2000" baseline="-25000" dirty="0" smtClean="0"/>
              <a:t>  </a:t>
            </a:r>
            <a:endParaRPr lang="en-US" sz="2000" dirty="0"/>
          </a:p>
        </p:txBody>
      </p:sp>
      <p:sp>
        <p:nvSpPr>
          <p:cNvPr id="27" name="TextBox 26"/>
          <p:cNvSpPr txBox="1"/>
          <p:nvPr/>
        </p:nvSpPr>
        <p:spPr>
          <a:xfrm>
            <a:off x="3682314" y="4233456"/>
            <a:ext cx="3017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Not a small perturbation</a:t>
            </a:r>
            <a:endParaRPr lang="en-IE" dirty="0"/>
          </a:p>
        </p:txBody>
      </p:sp>
      <p:sp>
        <p:nvSpPr>
          <p:cNvPr id="28" name="TextBox 27"/>
          <p:cNvSpPr txBox="1"/>
          <p:nvPr/>
        </p:nvSpPr>
        <p:spPr>
          <a:xfrm>
            <a:off x="409058" y="6090567"/>
            <a:ext cx="1153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For </a:t>
            </a:r>
            <a:r>
              <a:rPr lang="en-IE" dirty="0" err="1" smtClean="0"/>
              <a:t>meV</a:t>
            </a:r>
            <a:endParaRPr lang="en-IE" dirty="0"/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1790699" y="6137985"/>
            <a:ext cx="1326004" cy="40011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>
                <a:latin typeface="Symbol" pitchFamily="18" charset="2"/>
              </a:rPr>
              <a:t>d</a:t>
            </a:r>
            <a:r>
              <a:rPr lang="en-US" sz="2000" dirty="0" smtClean="0"/>
              <a:t>m &lt;&lt; m</a:t>
            </a:r>
            <a:r>
              <a:rPr lang="en-US" sz="2000" baseline="-25000" dirty="0" smtClean="0"/>
              <a:t>a</a:t>
            </a:r>
            <a:r>
              <a:rPr lang="en-US" sz="2000" dirty="0" smtClean="0"/>
              <a:t> </a:t>
            </a:r>
            <a:r>
              <a:rPr lang="en-US" sz="2000" baseline="-25000" dirty="0" smtClean="0"/>
              <a:t>  </a:t>
            </a:r>
            <a:endParaRPr lang="en-US" sz="2000" dirty="0"/>
          </a:p>
        </p:txBody>
      </p:sp>
      <p:sp>
        <p:nvSpPr>
          <p:cNvPr id="30" name="TextBox 29"/>
          <p:cNvSpPr txBox="1"/>
          <p:nvPr/>
        </p:nvSpPr>
        <p:spPr>
          <a:xfrm>
            <a:off x="3791174" y="6134236"/>
            <a:ext cx="4601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 smtClean="0"/>
              <a:t>very small perturbation of the 3</a:t>
            </a:r>
            <a:r>
              <a:rPr lang="en-IE" dirty="0" smtClean="0">
                <a:latin typeface="Symbol" pitchFamily="18" charset="2"/>
              </a:rPr>
              <a:t>n</a:t>
            </a:r>
            <a:r>
              <a:rPr lang="en-IE" dirty="0" smtClean="0"/>
              <a:t> system  </a:t>
            </a:r>
            <a:endParaRPr lang="en-IE" dirty="0"/>
          </a:p>
        </p:txBody>
      </p:sp>
      <p:sp>
        <p:nvSpPr>
          <p:cNvPr id="31" name="TextBox 30"/>
          <p:cNvSpPr txBox="1"/>
          <p:nvPr/>
        </p:nvSpPr>
        <p:spPr>
          <a:xfrm rot="807610">
            <a:off x="213109" y="4417760"/>
            <a:ext cx="1604801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Controversial</a:t>
            </a:r>
          </a:p>
          <a:p>
            <a:r>
              <a:rPr lang="en-IE" dirty="0" smtClean="0"/>
              <a:t>but must be checked by minimal cost</a:t>
            </a:r>
            <a:endParaRPr lang="en-IE" dirty="0"/>
          </a:p>
        </p:txBody>
      </p:sp>
      <p:sp>
        <p:nvSpPr>
          <p:cNvPr id="32" name="TextBox 31"/>
          <p:cNvSpPr txBox="1"/>
          <p:nvPr/>
        </p:nvSpPr>
        <p:spPr>
          <a:xfrm rot="748288">
            <a:off x="249461" y="3500793"/>
            <a:ext cx="1421492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3.5 </a:t>
            </a:r>
            <a:r>
              <a:rPr lang="en-IE" dirty="0" err="1" smtClean="0"/>
              <a:t>kev</a:t>
            </a:r>
            <a:r>
              <a:rPr lang="en-IE" dirty="0" smtClean="0"/>
              <a:t> line</a:t>
            </a:r>
          </a:p>
          <a:p>
            <a:r>
              <a:rPr lang="en-IE" dirty="0" smtClean="0"/>
              <a:t>appealing</a:t>
            </a:r>
            <a:endParaRPr lang="en-IE" dirty="0"/>
          </a:p>
        </p:txBody>
      </p:sp>
      <p:sp>
        <p:nvSpPr>
          <p:cNvPr id="33" name="TextBox 32"/>
          <p:cNvSpPr txBox="1"/>
          <p:nvPr/>
        </p:nvSpPr>
        <p:spPr>
          <a:xfrm rot="724357">
            <a:off x="211030" y="6434847"/>
            <a:ext cx="138108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IE" dirty="0" smtClean="0"/>
              <a:t>interesting</a:t>
            </a:r>
            <a:endParaRPr lang="en-I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1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sz="2000"/>
          </a:p>
        </p:txBody>
      </p:sp>
      <p:sp>
        <p:nvSpPr>
          <p:cNvPr id="618499" name="Rectangle 3"/>
          <p:cNvSpPr>
            <a:spLocks noChangeArrowheads="1"/>
          </p:cNvSpPr>
          <p:nvPr/>
        </p:nvSpPr>
        <p:spPr bwMode="auto">
          <a:xfrm>
            <a:off x="990600" y="1600200"/>
            <a:ext cx="2286000" cy="28956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US" sz="2000">
              <a:latin typeface="Times New Roman" pitchFamily="18" charset="0"/>
            </a:endParaRPr>
          </a:p>
        </p:txBody>
      </p:sp>
      <p:sp>
        <p:nvSpPr>
          <p:cNvPr id="618500" name="Rectangle 4"/>
          <p:cNvSpPr>
            <a:spLocks noChangeArrowheads="1"/>
          </p:cNvSpPr>
          <p:nvPr/>
        </p:nvSpPr>
        <p:spPr bwMode="auto">
          <a:xfrm>
            <a:off x="5791200" y="1600200"/>
            <a:ext cx="2286000" cy="289560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miter lim="800000"/>
            <a:headEnd/>
            <a:tailEnd/>
          </a:ln>
          <a:effectLst>
            <a:outerShdw dist="107763" dir="135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9702" name="Oval 5"/>
          <p:cNvSpPr>
            <a:spLocks noChangeArrowheads="1"/>
          </p:cNvSpPr>
          <p:nvPr/>
        </p:nvSpPr>
        <p:spPr bwMode="auto">
          <a:xfrm>
            <a:off x="8001000" y="762000"/>
            <a:ext cx="762000" cy="685800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3" name="Oval 6"/>
          <p:cNvSpPr>
            <a:spLocks noChangeArrowheads="1"/>
          </p:cNvSpPr>
          <p:nvPr/>
        </p:nvSpPr>
        <p:spPr bwMode="auto">
          <a:xfrm>
            <a:off x="7467600" y="762000"/>
            <a:ext cx="762000" cy="685800"/>
          </a:xfrm>
          <a:prstGeom prst="ellipse">
            <a:avLst/>
          </a:prstGeom>
          <a:solidFill>
            <a:srgbClr val="00FF0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4" name="Oval 7"/>
          <p:cNvSpPr>
            <a:spLocks noChangeArrowheads="1"/>
          </p:cNvSpPr>
          <p:nvPr/>
        </p:nvSpPr>
        <p:spPr bwMode="auto">
          <a:xfrm>
            <a:off x="7696200" y="228600"/>
            <a:ext cx="762000" cy="6858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Text Box 8"/>
          <p:cNvSpPr txBox="1">
            <a:spLocks noChangeArrowheads="1"/>
          </p:cNvSpPr>
          <p:nvPr/>
        </p:nvSpPr>
        <p:spPr bwMode="auto">
          <a:xfrm>
            <a:off x="1050925" y="955675"/>
            <a:ext cx="260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29706" name="Text Box 9"/>
          <p:cNvSpPr txBox="1">
            <a:spLocks noChangeArrowheads="1"/>
          </p:cNvSpPr>
          <p:nvPr/>
        </p:nvSpPr>
        <p:spPr bwMode="auto">
          <a:xfrm>
            <a:off x="7693025" y="838200"/>
            <a:ext cx="460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400" baseline="-25000">
                <a:solidFill>
                  <a:schemeClr val="tx2"/>
                </a:solidFill>
                <a:latin typeface="Symbol" pitchFamily="18" charset="2"/>
              </a:rPr>
              <a:t>m</a:t>
            </a:r>
            <a:endParaRPr lang="en-US" sz="24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29707" name="Text Box 10"/>
          <p:cNvSpPr txBox="1">
            <a:spLocks noChangeArrowheads="1"/>
          </p:cNvSpPr>
          <p:nvPr/>
        </p:nvSpPr>
        <p:spPr bwMode="auto">
          <a:xfrm>
            <a:off x="8229600" y="838200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400" baseline="-25000">
                <a:solidFill>
                  <a:schemeClr val="tx2"/>
                </a:solidFill>
                <a:latin typeface="Symbol" pitchFamily="18" charset="2"/>
              </a:rPr>
              <a:t>t</a:t>
            </a:r>
            <a:endParaRPr lang="en-US" sz="24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29708" name="Text Box 11"/>
          <p:cNvSpPr txBox="1">
            <a:spLocks noChangeArrowheads="1"/>
          </p:cNvSpPr>
          <p:nvPr/>
        </p:nvSpPr>
        <p:spPr bwMode="auto">
          <a:xfrm>
            <a:off x="7872413" y="304800"/>
            <a:ext cx="433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400" baseline="-25000">
                <a:solidFill>
                  <a:schemeClr val="tx2"/>
                </a:solidFill>
                <a:latin typeface="Times New Roman" pitchFamily="18" charset="0"/>
              </a:rPr>
              <a:t>e</a:t>
            </a:r>
            <a:endParaRPr lang="en-US" sz="24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29709" name="Text Box 12"/>
          <p:cNvSpPr txBox="1">
            <a:spLocks noChangeArrowheads="1"/>
          </p:cNvSpPr>
          <p:nvPr/>
        </p:nvSpPr>
        <p:spPr bwMode="auto">
          <a:xfrm>
            <a:off x="990600" y="3505200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000" baseline="-25000">
                <a:solidFill>
                  <a:schemeClr val="tx2"/>
                </a:solidFill>
                <a:latin typeface="Times New Roman" pitchFamily="18" charset="0"/>
              </a:rPr>
              <a:t>2</a:t>
            </a:r>
            <a:endParaRPr lang="en-US" sz="20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29710" name="Text Box 13"/>
          <p:cNvSpPr txBox="1">
            <a:spLocks noChangeArrowheads="1"/>
          </p:cNvSpPr>
          <p:nvPr/>
        </p:nvSpPr>
        <p:spPr bwMode="auto">
          <a:xfrm>
            <a:off x="990600" y="3810000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000" baseline="-25000">
                <a:solidFill>
                  <a:schemeClr val="tx2"/>
                </a:solidFill>
                <a:latin typeface="Times New Roman" pitchFamily="18" charset="0"/>
              </a:rPr>
              <a:t>1</a:t>
            </a:r>
            <a:endParaRPr lang="en-US" sz="20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29711" name="Rectangle 14"/>
          <p:cNvSpPr>
            <a:spLocks noChangeArrowheads="1"/>
          </p:cNvSpPr>
          <p:nvPr/>
        </p:nvSpPr>
        <p:spPr bwMode="auto">
          <a:xfrm>
            <a:off x="1447800" y="2133600"/>
            <a:ext cx="76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2" name="Rectangle 15"/>
          <p:cNvSpPr>
            <a:spLocks noChangeArrowheads="1"/>
          </p:cNvSpPr>
          <p:nvPr/>
        </p:nvSpPr>
        <p:spPr bwMode="auto">
          <a:xfrm>
            <a:off x="1447800" y="3657600"/>
            <a:ext cx="457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3" name="Rectangle 16"/>
          <p:cNvSpPr>
            <a:spLocks noChangeArrowheads="1"/>
          </p:cNvSpPr>
          <p:nvPr/>
        </p:nvSpPr>
        <p:spPr bwMode="auto">
          <a:xfrm>
            <a:off x="6248400" y="2438400"/>
            <a:ext cx="838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4" name="Rectangle 17"/>
          <p:cNvSpPr>
            <a:spLocks noChangeArrowheads="1"/>
          </p:cNvSpPr>
          <p:nvPr/>
        </p:nvSpPr>
        <p:spPr bwMode="auto">
          <a:xfrm>
            <a:off x="7086600" y="2438400"/>
            <a:ext cx="3048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5" name="Rectangle 18"/>
          <p:cNvSpPr>
            <a:spLocks noChangeArrowheads="1"/>
          </p:cNvSpPr>
          <p:nvPr/>
        </p:nvSpPr>
        <p:spPr bwMode="auto">
          <a:xfrm>
            <a:off x="2133600" y="2133600"/>
            <a:ext cx="6858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6" name="Rectangle 19"/>
          <p:cNvSpPr>
            <a:spLocks noChangeArrowheads="1"/>
          </p:cNvSpPr>
          <p:nvPr/>
        </p:nvSpPr>
        <p:spPr bwMode="auto">
          <a:xfrm>
            <a:off x="2362200" y="3657600"/>
            <a:ext cx="4572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7" name="Rectangle 20"/>
          <p:cNvSpPr>
            <a:spLocks noChangeArrowheads="1"/>
          </p:cNvSpPr>
          <p:nvPr/>
        </p:nvSpPr>
        <p:spPr bwMode="auto">
          <a:xfrm>
            <a:off x="7391400" y="2438400"/>
            <a:ext cx="2286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8" name="Rectangle 21"/>
          <p:cNvSpPr>
            <a:spLocks noChangeArrowheads="1"/>
          </p:cNvSpPr>
          <p:nvPr/>
        </p:nvSpPr>
        <p:spPr bwMode="auto">
          <a:xfrm>
            <a:off x="1905000" y="3657600"/>
            <a:ext cx="4572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9" name="Text Box 22"/>
          <p:cNvSpPr txBox="1">
            <a:spLocks noChangeArrowheads="1"/>
          </p:cNvSpPr>
          <p:nvPr/>
        </p:nvSpPr>
        <p:spPr bwMode="auto">
          <a:xfrm rot="-5400000">
            <a:off x="5062538" y="2640012"/>
            <a:ext cx="94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MASS</a:t>
            </a:r>
          </a:p>
        </p:txBody>
      </p:sp>
      <p:sp>
        <p:nvSpPr>
          <p:cNvPr id="29720" name="Text Box 23"/>
          <p:cNvSpPr txBox="1">
            <a:spLocks noChangeArrowheads="1"/>
          </p:cNvSpPr>
          <p:nvPr/>
        </p:nvSpPr>
        <p:spPr bwMode="auto">
          <a:xfrm>
            <a:off x="5791200" y="2286000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n</a:t>
            </a:r>
            <a:r>
              <a:rPr lang="en-US" sz="2000" baseline="-25000">
                <a:latin typeface="Times New Roman" pitchFamily="18" charset="0"/>
              </a:rPr>
              <a:t>1</a:t>
            </a:r>
            <a:endParaRPr lang="en-US" sz="2000">
              <a:latin typeface="Symbol" pitchFamily="18" charset="2"/>
            </a:endParaRPr>
          </a:p>
        </p:txBody>
      </p:sp>
      <p:sp>
        <p:nvSpPr>
          <p:cNvPr id="29721" name="Text Box 24"/>
          <p:cNvSpPr txBox="1">
            <a:spLocks noChangeArrowheads="1"/>
          </p:cNvSpPr>
          <p:nvPr/>
        </p:nvSpPr>
        <p:spPr bwMode="auto">
          <a:xfrm>
            <a:off x="5791200" y="1981200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n</a:t>
            </a:r>
            <a:r>
              <a:rPr lang="en-US" sz="2000" baseline="-25000">
                <a:latin typeface="Times New Roman" pitchFamily="18" charset="0"/>
              </a:rPr>
              <a:t>2</a:t>
            </a:r>
            <a:endParaRPr lang="en-US" sz="2000">
              <a:latin typeface="Symbol" pitchFamily="18" charset="2"/>
            </a:endParaRPr>
          </a:p>
        </p:txBody>
      </p:sp>
      <p:sp>
        <p:nvSpPr>
          <p:cNvPr id="29722" name="Text Box 25"/>
          <p:cNvSpPr txBox="1">
            <a:spLocks noChangeArrowheads="1"/>
          </p:cNvSpPr>
          <p:nvPr/>
        </p:nvSpPr>
        <p:spPr bwMode="auto">
          <a:xfrm>
            <a:off x="5791200" y="3810000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n</a:t>
            </a:r>
            <a:r>
              <a:rPr lang="en-US" sz="2000" baseline="-25000">
                <a:latin typeface="Times New Roman" pitchFamily="18" charset="0"/>
              </a:rPr>
              <a:t>3</a:t>
            </a:r>
            <a:endParaRPr lang="en-US" sz="2000">
              <a:latin typeface="Symbol" pitchFamily="18" charset="2"/>
            </a:endParaRPr>
          </a:p>
        </p:txBody>
      </p:sp>
      <p:sp>
        <p:nvSpPr>
          <p:cNvPr id="29723" name="Rectangle 26"/>
          <p:cNvSpPr>
            <a:spLocks noChangeArrowheads="1"/>
          </p:cNvSpPr>
          <p:nvPr/>
        </p:nvSpPr>
        <p:spPr bwMode="auto">
          <a:xfrm>
            <a:off x="6934200" y="3962400"/>
            <a:ext cx="6858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24" name="Rectangle 27"/>
          <p:cNvSpPr>
            <a:spLocks noChangeArrowheads="1"/>
          </p:cNvSpPr>
          <p:nvPr/>
        </p:nvSpPr>
        <p:spPr bwMode="auto">
          <a:xfrm>
            <a:off x="6248400" y="3962400"/>
            <a:ext cx="76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25" name="Rectangle 28"/>
          <p:cNvSpPr>
            <a:spLocks noChangeArrowheads="1"/>
          </p:cNvSpPr>
          <p:nvPr/>
        </p:nvSpPr>
        <p:spPr bwMode="auto">
          <a:xfrm>
            <a:off x="6305550" y="3962400"/>
            <a:ext cx="62865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26" name="Rectangle 29"/>
          <p:cNvSpPr>
            <a:spLocks noChangeArrowheads="1"/>
          </p:cNvSpPr>
          <p:nvPr/>
        </p:nvSpPr>
        <p:spPr bwMode="auto">
          <a:xfrm>
            <a:off x="1447800" y="3962400"/>
            <a:ext cx="838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27" name="Rectangle 30"/>
          <p:cNvSpPr>
            <a:spLocks noChangeArrowheads="1"/>
          </p:cNvSpPr>
          <p:nvPr/>
        </p:nvSpPr>
        <p:spPr bwMode="auto">
          <a:xfrm>
            <a:off x="2286000" y="3962400"/>
            <a:ext cx="3810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28" name="Rectangle 31"/>
          <p:cNvSpPr>
            <a:spLocks noChangeArrowheads="1"/>
          </p:cNvSpPr>
          <p:nvPr/>
        </p:nvSpPr>
        <p:spPr bwMode="auto">
          <a:xfrm>
            <a:off x="2590800" y="3962400"/>
            <a:ext cx="2286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29" name="Rectangle 32"/>
          <p:cNvSpPr>
            <a:spLocks noChangeArrowheads="1"/>
          </p:cNvSpPr>
          <p:nvPr/>
        </p:nvSpPr>
        <p:spPr bwMode="auto">
          <a:xfrm>
            <a:off x="6248400" y="2133600"/>
            <a:ext cx="457200" cy="152400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30" name="Rectangle 33"/>
          <p:cNvSpPr>
            <a:spLocks noChangeArrowheads="1"/>
          </p:cNvSpPr>
          <p:nvPr/>
        </p:nvSpPr>
        <p:spPr bwMode="auto">
          <a:xfrm>
            <a:off x="6705600" y="2133600"/>
            <a:ext cx="4572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31" name="Rectangle 34"/>
          <p:cNvSpPr>
            <a:spLocks noChangeArrowheads="1"/>
          </p:cNvSpPr>
          <p:nvPr/>
        </p:nvSpPr>
        <p:spPr bwMode="auto">
          <a:xfrm>
            <a:off x="7162800" y="2133600"/>
            <a:ext cx="4572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32" name="Text Box 35"/>
          <p:cNvSpPr txBox="1">
            <a:spLocks noChangeArrowheads="1"/>
          </p:cNvSpPr>
          <p:nvPr/>
        </p:nvSpPr>
        <p:spPr bwMode="auto">
          <a:xfrm>
            <a:off x="990600" y="1981200"/>
            <a:ext cx="398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sz="2000" baseline="-25000">
                <a:solidFill>
                  <a:schemeClr val="tx2"/>
                </a:solidFill>
                <a:latin typeface="Times New Roman" pitchFamily="18" charset="0"/>
              </a:rPr>
              <a:t>3</a:t>
            </a:r>
            <a:endParaRPr lang="en-US" sz="2000">
              <a:solidFill>
                <a:schemeClr val="tx2"/>
              </a:solidFill>
              <a:latin typeface="Symbol" pitchFamily="18" charset="2"/>
            </a:endParaRPr>
          </a:p>
        </p:txBody>
      </p:sp>
      <p:sp>
        <p:nvSpPr>
          <p:cNvPr id="29733" name="Text Box 36"/>
          <p:cNvSpPr txBox="1">
            <a:spLocks noChangeArrowheads="1"/>
          </p:cNvSpPr>
          <p:nvPr/>
        </p:nvSpPr>
        <p:spPr bwMode="auto">
          <a:xfrm rot="-5400000">
            <a:off x="258763" y="2762250"/>
            <a:ext cx="94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MASS</a:t>
            </a:r>
          </a:p>
        </p:txBody>
      </p:sp>
      <p:sp>
        <p:nvSpPr>
          <p:cNvPr id="29734" name="Text Box 37"/>
          <p:cNvSpPr txBox="1">
            <a:spLocks noChangeArrowheads="1"/>
          </p:cNvSpPr>
          <p:nvPr/>
        </p:nvSpPr>
        <p:spPr bwMode="auto">
          <a:xfrm>
            <a:off x="8077200" y="2981325"/>
            <a:ext cx="8366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D</a:t>
            </a:r>
            <a:r>
              <a:rPr lang="en-US" sz="2000"/>
              <a:t>m</a:t>
            </a:r>
            <a:r>
              <a:rPr lang="en-US" sz="2000" baseline="30000"/>
              <a:t>2</a:t>
            </a:r>
            <a:r>
              <a:rPr lang="en-US" sz="2000" baseline="-25000"/>
              <a:t>23</a:t>
            </a:r>
            <a:endParaRPr lang="en-US" sz="2000"/>
          </a:p>
        </p:txBody>
      </p:sp>
      <p:sp>
        <p:nvSpPr>
          <p:cNvPr id="29735" name="Text Box 38"/>
          <p:cNvSpPr txBox="1">
            <a:spLocks noChangeArrowheads="1"/>
          </p:cNvSpPr>
          <p:nvPr/>
        </p:nvSpPr>
        <p:spPr bwMode="auto">
          <a:xfrm>
            <a:off x="3276600" y="3057525"/>
            <a:ext cx="8366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D</a:t>
            </a:r>
            <a:r>
              <a:rPr lang="en-US" sz="2000"/>
              <a:t>m</a:t>
            </a:r>
            <a:r>
              <a:rPr lang="en-US" sz="2000" baseline="30000"/>
              <a:t>2</a:t>
            </a:r>
            <a:r>
              <a:rPr lang="en-US" sz="2000" baseline="-25000"/>
              <a:t>32</a:t>
            </a:r>
            <a:endParaRPr lang="en-US" sz="2000"/>
          </a:p>
        </p:txBody>
      </p:sp>
      <p:sp>
        <p:nvSpPr>
          <p:cNvPr id="29736" name="Text Box 39"/>
          <p:cNvSpPr txBox="1">
            <a:spLocks noChangeArrowheads="1"/>
          </p:cNvSpPr>
          <p:nvPr/>
        </p:nvSpPr>
        <p:spPr bwMode="auto">
          <a:xfrm>
            <a:off x="8077200" y="2127250"/>
            <a:ext cx="8112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D</a:t>
            </a:r>
            <a:r>
              <a:rPr lang="en-US" sz="2000"/>
              <a:t>m</a:t>
            </a:r>
            <a:r>
              <a:rPr lang="en-US" sz="2000" baseline="30000"/>
              <a:t>2</a:t>
            </a:r>
            <a:r>
              <a:rPr lang="en-US" sz="2000" baseline="-25000"/>
              <a:t>21</a:t>
            </a:r>
            <a:endParaRPr lang="en-US" sz="2000"/>
          </a:p>
        </p:txBody>
      </p:sp>
      <p:sp>
        <p:nvSpPr>
          <p:cNvPr id="29737" name="Text Box 40"/>
          <p:cNvSpPr txBox="1">
            <a:spLocks noChangeArrowheads="1"/>
          </p:cNvSpPr>
          <p:nvPr/>
        </p:nvSpPr>
        <p:spPr bwMode="auto">
          <a:xfrm>
            <a:off x="3276600" y="3727450"/>
            <a:ext cx="8112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Symbol" pitchFamily="18" charset="2"/>
              </a:rPr>
              <a:t>D</a:t>
            </a:r>
            <a:r>
              <a:rPr lang="en-US" sz="2000"/>
              <a:t>m</a:t>
            </a:r>
            <a:r>
              <a:rPr lang="en-US" sz="2000" baseline="30000"/>
              <a:t>2</a:t>
            </a:r>
            <a:r>
              <a:rPr lang="en-US" sz="2000" baseline="-25000"/>
              <a:t>21</a:t>
            </a:r>
            <a:endParaRPr lang="en-US" sz="2000"/>
          </a:p>
        </p:txBody>
      </p:sp>
      <p:sp>
        <p:nvSpPr>
          <p:cNvPr id="29738" name="Text Box 41"/>
          <p:cNvSpPr txBox="1">
            <a:spLocks noChangeArrowheads="1"/>
          </p:cNvSpPr>
          <p:nvPr/>
        </p:nvSpPr>
        <p:spPr bwMode="auto">
          <a:xfrm>
            <a:off x="5635625" y="4570413"/>
            <a:ext cx="2822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Inverted mass hierarchy</a:t>
            </a:r>
          </a:p>
        </p:txBody>
      </p:sp>
      <p:sp>
        <p:nvSpPr>
          <p:cNvPr id="29739" name="Line 42"/>
          <p:cNvSpPr>
            <a:spLocks noChangeShapeType="1"/>
          </p:cNvSpPr>
          <p:nvPr/>
        </p:nvSpPr>
        <p:spPr bwMode="auto">
          <a:xfrm>
            <a:off x="3124200" y="22098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40" name="Line 43"/>
          <p:cNvSpPr>
            <a:spLocks noChangeShapeType="1"/>
          </p:cNvSpPr>
          <p:nvPr/>
        </p:nvSpPr>
        <p:spPr bwMode="auto">
          <a:xfrm>
            <a:off x="2971800" y="3733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41" name="Line 44"/>
          <p:cNvSpPr>
            <a:spLocks noChangeShapeType="1"/>
          </p:cNvSpPr>
          <p:nvPr/>
        </p:nvSpPr>
        <p:spPr bwMode="auto">
          <a:xfrm>
            <a:off x="7924800" y="23622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42" name="Line 45"/>
          <p:cNvSpPr>
            <a:spLocks noChangeShapeType="1"/>
          </p:cNvSpPr>
          <p:nvPr/>
        </p:nvSpPr>
        <p:spPr bwMode="auto">
          <a:xfrm>
            <a:off x="7772400" y="2209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43" name="Text Box 46"/>
          <p:cNvSpPr txBox="1">
            <a:spLocks noChangeArrowheads="1"/>
          </p:cNvSpPr>
          <p:nvPr/>
        </p:nvSpPr>
        <p:spPr bwMode="auto">
          <a:xfrm>
            <a:off x="828675" y="4570413"/>
            <a:ext cx="2633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Normal mass hierarchy</a:t>
            </a:r>
          </a:p>
        </p:txBody>
      </p:sp>
      <p:sp>
        <p:nvSpPr>
          <p:cNvPr id="29744" name="Rectangle 47"/>
          <p:cNvSpPr>
            <a:spLocks noChangeArrowheads="1"/>
          </p:cNvSpPr>
          <p:nvPr/>
        </p:nvSpPr>
        <p:spPr bwMode="auto">
          <a:xfrm>
            <a:off x="1447800" y="3657600"/>
            <a:ext cx="13716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45" name="Rectangle 48"/>
          <p:cNvSpPr>
            <a:spLocks noChangeArrowheads="1"/>
          </p:cNvSpPr>
          <p:nvPr/>
        </p:nvSpPr>
        <p:spPr bwMode="auto">
          <a:xfrm>
            <a:off x="1447800" y="3962400"/>
            <a:ext cx="1371600" cy="152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46" name="WordArt 49"/>
          <p:cNvSpPr>
            <a:spLocks noChangeArrowheads="1" noChangeShapeType="1" noTextEdit="1"/>
          </p:cNvSpPr>
          <p:nvPr/>
        </p:nvSpPr>
        <p:spPr bwMode="auto">
          <a:xfrm>
            <a:off x="458788" y="177800"/>
            <a:ext cx="6856412" cy="1198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prstShdw prst="shdw13" dist="53882" dir="13500000">
                    <a:srgbClr val="868686"/>
                  </a:prstShdw>
                </a:effectLst>
                <a:latin typeface="Arial Black"/>
              </a:rPr>
              <a:t>Results: mixing &amp; masses</a:t>
            </a:r>
          </a:p>
        </p:txBody>
      </p:sp>
      <p:sp>
        <p:nvSpPr>
          <p:cNvPr id="29748" name="Rectangle 51"/>
          <p:cNvSpPr>
            <a:spLocks noChangeArrowheads="1"/>
          </p:cNvSpPr>
          <p:nvPr/>
        </p:nvSpPr>
        <p:spPr bwMode="auto">
          <a:xfrm>
            <a:off x="2362200" y="3657600"/>
            <a:ext cx="457200" cy="15240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49" name="Rectangle 52"/>
          <p:cNvSpPr>
            <a:spLocks noChangeArrowheads="1"/>
          </p:cNvSpPr>
          <p:nvPr/>
        </p:nvSpPr>
        <p:spPr bwMode="auto">
          <a:xfrm>
            <a:off x="2286000" y="3962400"/>
            <a:ext cx="30480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50" name="AutoShape 54"/>
          <p:cNvSpPr>
            <a:spLocks noChangeArrowheads="1"/>
          </p:cNvSpPr>
          <p:nvPr/>
        </p:nvSpPr>
        <p:spPr bwMode="auto">
          <a:xfrm rot="-8275043">
            <a:off x="1062038" y="1720850"/>
            <a:ext cx="352425" cy="314325"/>
          </a:xfrm>
          <a:prstGeom prst="leftArrow">
            <a:avLst>
              <a:gd name="adj1" fmla="val 50000"/>
              <a:gd name="adj2" fmla="val 28030"/>
            </a:avLst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51" name="Rectangle 63"/>
          <p:cNvSpPr>
            <a:spLocks noChangeArrowheads="1"/>
          </p:cNvSpPr>
          <p:nvPr/>
        </p:nvSpPr>
        <p:spPr bwMode="auto">
          <a:xfrm>
            <a:off x="1524000" y="2133600"/>
            <a:ext cx="628650" cy="152400"/>
          </a:xfrm>
          <a:prstGeom prst="rect">
            <a:avLst/>
          </a:prstGeom>
          <a:solidFill>
            <a:srgbClr val="00FF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55" name="TextBox 64"/>
          <p:cNvSpPr txBox="1">
            <a:spLocks noChangeArrowheads="1"/>
          </p:cNvSpPr>
          <p:nvPr/>
        </p:nvSpPr>
        <p:spPr bwMode="auto">
          <a:xfrm>
            <a:off x="5857875" y="4843463"/>
            <a:ext cx="2514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(cyclic permutation)</a:t>
            </a:r>
          </a:p>
        </p:txBody>
      </p:sp>
      <p:sp>
        <p:nvSpPr>
          <p:cNvPr id="29756" name="TextBox 65"/>
          <p:cNvSpPr txBox="1">
            <a:spLocks noChangeArrowheads="1"/>
          </p:cNvSpPr>
          <p:nvPr/>
        </p:nvSpPr>
        <p:spPr bwMode="auto">
          <a:xfrm>
            <a:off x="330994" y="5595937"/>
            <a:ext cx="4495006" cy="923330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For antineutrinos </a:t>
            </a:r>
            <a:r>
              <a:rPr lang="en-US" dirty="0" smtClean="0"/>
              <a:t>distribution </a:t>
            </a:r>
            <a:r>
              <a:rPr lang="en-US" dirty="0"/>
              <a:t>of the </a:t>
            </a:r>
            <a:r>
              <a:rPr lang="en-US" dirty="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baseline="-25000" dirty="0">
                <a:solidFill>
                  <a:schemeClr val="tx2"/>
                </a:solidFill>
                <a:latin typeface="Symbol" pitchFamily="18" charset="2"/>
              </a:rPr>
              <a:t>m</a:t>
            </a:r>
            <a:r>
              <a:rPr lang="en-US" dirty="0">
                <a:solidFill>
                  <a:schemeClr val="tx2"/>
                </a:solidFill>
                <a:latin typeface="Symbol" pitchFamily="18" charset="2"/>
              </a:rPr>
              <a:t>  </a:t>
            </a:r>
            <a:r>
              <a:rPr lang="en-US" dirty="0"/>
              <a:t>and </a:t>
            </a:r>
            <a:r>
              <a:rPr lang="en-US" dirty="0" err="1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baseline="-25000" dirty="0" err="1">
                <a:solidFill>
                  <a:schemeClr val="tx2"/>
                </a:solidFill>
                <a:latin typeface="Symbol" pitchFamily="18" charset="2"/>
              </a:rPr>
              <a:t>t</a:t>
            </a:r>
            <a:r>
              <a:rPr lang="en-US" dirty="0">
                <a:solidFill>
                  <a:schemeClr val="tx2"/>
                </a:solidFill>
                <a:latin typeface="Symbol" pitchFamily="18" charset="2"/>
              </a:rPr>
              <a:t> </a:t>
            </a:r>
            <a:r>
              <a:rPr lang="en-US" dirty="0"/>
              <a:t>- flavors in  </a:t>
            </a:r>
            <a:r>
              <a:rPr lang="en-US" dirty="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baseline="-25000" dirty="0">
                <a:solidFill>
                  <a:schemeClr val="tx2"/>
                </a:solidFill>
                <a:latin typeface="Times New Roman" pitchFamily="18" charset="0"/>
              </a:rPr>
              <a:t>1</a:t>
            </a:r>
            <a:r>
              <a:rPr lang="en-US" dirty="0">
                <a:solidFill>
                  <a:schemeClr val="tx2"/>
                </a:solidFill>
                <a:latin typeface="Symbol" pitchFamily="18" charset="2"/>
              </a:rPr>
              <a:t> </a:t>
            </a:r>
            <a:r>
              <a:rPr lang="en-US" dirty="0"/>
              <a:t>and </a:t>
            </a:r>
            <a:r>
              <a:rPr lang="en-US" dirty="0" smtClean="0">
                <a:solidFill>
                  <a:schemeClr val="tx2"/>
                </a:solidFill>
                <a:latin typeface="Symbol" pitchFamily="18" charset="2"/>
              </a:rPr>
              <a:t>n</a:t>
            </a:r>
            <a:r>
              <a:rPr lang="en-US" baseline="-25000" dirty="0" smtClean="0">
                <a:solidFill>
                  <a:schemeClr val="tx2"/>
                </a:solidFill>
                <a:latin typeface="Times New Roman" pitchFamily="18" charset="0"/>
              </a:rPr>
              <a:t>2</a:t>
            </a:r>
            <a:r>
              <a:rPr lang="en-US" dirty="0" smtClean="0"/>
              <a:t> different due </a:t>
            </a:r>
            <a:r>
              <a:rPr lang="en-US" dirty="0"/>
              <a:t>to possible  CP-violation </a:t>
            </a:r>
            <a:r>
              <a:rPr lang="en-US" dirty="0">
                <a:sym typeface="Wingdings" pitchFamily="2" charset="2"/>
              </a:rPr>
              <a:t> </a:t>
            </a:r>
            <a:endParaRPr lang="en-US" dirty="0"/>
          </a:p>
        </p:txBody>
      </p:sp>
      <p:sp>
        <p:nvSpPr>
          <p:cNvPr id="29758" name="Text Box 55"/>
          <p:cNvSpPr txBox="1">
            <a:spLocks noChangeArrowheads="1"/>
          </p:cNvSpPr>
          <p:nvPr/>
        </p:nvSpPr>
        <p:spPr bwMode="auto">
          <a:xfrm>
            <a:off x="137997" y="1161781"/>
            <a:ext cx="12811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1-3 </a:t>
            </a:r>
            <a:r>
              <a:rPr lang="en-US" dirty="0" smtClean="0"/>
              <a:t>mixing</a:t>
            </a:r>
          </a:p>
          <a:p>
            <a:r>
              <a:rPr lang="en-US" dirty="0" smtClean="0"/>
              <a:t>2%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2057400" y="3193534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CP</a:t>
            </a:r>
            <a:endParaRPr lang="en-US" dirty="0"/>
          </a:p>
        </p:txBody>
      </p:sp>
      <p:sp>
        <p:nvSpPr>
          <p:cNvPr id="62" name="Text Box 42"/>
          <p:cNvSpPr txBox="1">
            <a:spLocks noChangeArrowheads="1"/>
          </p:cNvSpPr>
          <p:nvPr/>
        </p:nvSpPr>
        <p:spPr bwMode="auto">
          <a:xfrm>
            <a:off x="5267325" y="5508625"/>
            <a:ext cx="3493264" cy="46166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U</a:t>
            </a:r>
            <a:r>
              <a:rPr lang="en-US" sz="2400" baseline="-25000" dirty="0"/>
              <a:t>PMNS  </a:t>
            </a:r>
            <a:r>
              <a:rPr lang="en-US" sz="2400" dirty="0"/>
              <a:t>= U</a:t>
            </a:r>
            <a:r>
              <a:rPr lang="en-US" sz="2400" baseline="-25000" dirty="0"/>
              <a:t>23</a:t>
            </a:r>
            <a:r>
              <a:rPr lang="en-US" sz="2400" dirty="0"/>
              <a:t>I</a:t>
            </a:r>
            <a:r>
              <a:rPr lang="en-US" sz="2400" baseline="-25000" dirty="0">
                <a:latin typeface="Symbol" pitchFamily="18" charset="2"/>
              </a:rPr>
              <a:t>d </a:t>
            </a:r>
            <a:r>
              <a:rPr lang="en-US" sz="2400" dirty="0"/>
              <a:t>U</a:t>
            </a:r>
            <a:r>
              <a:rPr lang="en-US" sz="2400" baseline="-25000" dirty="0"/>
              <a:t>13</a:t>
            </a:r>
            <a:r>
              <a:rPr lang="en-US" sz="2400" dirty="0"/>
              <a:t>I</a:t>
            </a:r>
            <a:r>
              <a:rPr lang="en-US" sz="2400" baseline="-25000" dirty="0">
                <a:latin typeface="Symbol" pitchFamily="18" charset="2"/>
              </a:rPr>
              <a:t>-d </a:t>
            </a:r>
            <a:r>
              <a:rPr lang="en-US" sz="2400" dirty="0"/>
              <a:t>U</a:t>
            </a:r>
            <a:r>
              <a:rPr lang="en-US" sz="2400" baseline="-25000" dirty="0"/>
              <a:t>12</a:t>
            </a:r>
            <a:endParaRPr lang="en-US" sz="2400" dirty="0"/>
          </a:p>
        </p:txBody>
      </p:sp>
      <p:sp>
        <p:nvSpPr>
          <p:cNvPr id="59" name="Text Box 48"/>
          <p:cNvSpPr txBox="1">
            <a:spLocks noChangeArrowheads="1"/>
          </p:cNvSpPr>
          <p:nvPr/>
        </p:nvSpPr>
        <p:spPr bwMode="auto">
          <a:xfrm>
            <a:off x="5337175" y="6122392"/>
            <a:ext cx="245110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 I</a:t>
            </a:r>
            <a:r>
              <a:rPr lang="en-US" sz="2000" baseline="-25000" dirty="0">
                <a:latin typeface="Symbol" pitchFamily="18" charset="2"/>
              </a:rPr>
              <a:t>d</a:t>
            </a:r>
            <a:r>
              <a:rPr lang="en-US" sz="2000" dirty="0"/>
              <a:t>  = </a:t>
            </a:r>
            <a:r>
              <a:rPr lang="en-US" sz="2000" dirty="0" err="1"/>
              <a:t>diag</a:t>
            </a:r>
            <a:r>
              <a:rPr lang="en-US" sz="2000" dirty="0"/>
              <a:t> (1, 1, </a:t>
            </a:r>
            <a:r>
              <a:rPr lang="en-US" sz="2000" dirty="0" err="1"/>
              <a:t>e</a:t>
            </a:r>
            <a:r>
              <a:rPr lang="en-US" sz="2000" baseline="30000" dirty="0" err="1"/>
              <a:t>i</a:t>
            </a:r>
            <a:r>
              <a:rPr lang="en-US" sz="2000" baseline="30000" dirty="0" err="1">
                <a:latin typeface="Symbol" pitchFamily="18" charset="2"/>
              </a:rPr>
              <a:t>d</a:t>
            </a:r>
            <a:r>
              <a:rPr lang="en-US" sz="2000" dirty="0"/>
              <a:t>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14653</TotalTime>
  <Words>4666</Words>
  <Application>Microsoft Office PowerPoint</Application>
  <PresentationFormat>On-screen Show (4:3)</PresentationFormat>
  <Paragraphs>1032</Paragraphs>
  <Slides>66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67" baseType="lpstr"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</vt:vector>
  </TitlesOfParts>
  <Company>ictp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smirnov</dc:creator>
  <cp:lastModifiedBy>Smirnov</cp:lastModifiedBy>
  <cp:revision>1073</cp:revision>
  <dcterms:created xsi:type="dcterms:W3CDTF">2002-07-02T21:36:52Z</dcterms:created>
  <dcterms:modified xsi:type="dcterms:W3CDTF">2014-07-25T08:19:45Z</dcterms:modified>
</cp:coreProperties>
</file>