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jpg" ContentType="image/jpeg"/>
  <Default Extension="emf" ContentType="image/x-emf"/>
  <Default Extension="rels" ContentType="application/vnd.openxmlformats-package.relationships+xml"/>
  <Default Extension="vml" ContentType="application/vnd.openxmlformats-officedocument.vmlDrawing"/>
  <Default Extension="wdp" ContentType="image/vnd.ms-photo"/>
  <Default Extension="bin" ContentType="application/vnd.openxmlformats-officedocument.presentationml.printerSettings"/>
  <Default Extension="png" ContentType="image/pn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embeddings/oleObject1.bin" ContentType="application/vnd.openxmlformats-officedocument.oleObject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5" Type="http://schemas.openxmlformats.org/officeDocument/2006/relationships/custom-properties" Target="docProps/custom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emovePersonalInfoOnSave="1" saveSubsetFonts="1">
  <p:sldMasterIdLst>
    <p:sldMasterId id="2147483648" r:id="rId2"/>
  </p:sldMasterIdLst>
  <p:notesMasterIdLst>
    <p:notesMasterId r:id="rId31"/>
  </p:notesMasterIdLst>
  <p:handoutMasterIdLst>
    <p:handoutMasterId r:id="rId32"/>
  </p:handoutMasterIdLst>
  <p:sldIdLst>
    <p:sldId id="256" r:id="rId3"/>
    <p:sldId id="421" r:id="rId4"/>
    <p:sldId id="430" r:id="rId5"/>
    <p:sldId id="460" r:id="rId6"/>
    <p:sldId id="428" r:id="rId7"/>
    <p:sldId id="420" r:id="rId8"/>
    <p:sldId id="417" r:id="rId9"/>
    <p:sldId id="436" r:id="rId10"/>
    <p:sldId id="440" r:id="rId11"/>
    <p:sldId id="456" r:id="rId12"/>
    <p:sldId id="444" r:id="rId13"/>
    <p:sldId id="446" r:id="rId14"/>
    <p:sldId id="458" r:id="rId15"/>
    <p:sldId id="442" r:id="rId16"/>
    <p:sldId id="461" r:id="rId17"/>
    <p:sldId id="419" r:id="rId18"/>
    <p:sldId id="449" r:id="rId19"/>
    <p:sldId id="457" r:id="rId20"/>
    <p:sldId id="439" r:id="rId21"/>
    <p:sldId id="462" r:id="rId22"/>
    <p:sldId id="418" r:id="rId23"/>
    <p:sldId id="438" r:id="rId24"/>
    <p:sldId id="424" r:id="rId25"/>
    <p:sldId id="432" r:id="rId26"/>
    <p:sldId id="433" r:id="rId27"/>
    <p:sldId id="416" r:id="rId28"/>
    <p:sldId id="423" r:id="rId29"/>
    <p:sldId id="443" r:id="rId30"/>
  </p:sldIdLst>
  <p:sldSz cx="9144000" cy="6858000" type="screen4x3"/>
  <p:notesSz cx="6858000" cy="9144000"/>
  <p:defaultTextStyle>
    <a:defPPr>
      <a:defRPr lang="en-US"/>
    </a:defPPr>
    <a:lvl1pPr marL="0" algn="l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  <a:srgbClr val="00FF00"/>
    <a:srgbClr val="FF00FF"/>
    <a:srgbClr val="80004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552" autoAdjust="0"/>
    <p:restoredTop sz="99182" autoAdjust="0"/>
  </p:normalViewPr>
  <p:slideViewPr>
    <p:cSldViewPr>
      <p:cViewPr varScale="1">
        <p:scale>
          <a:sx n="110" d="100"/>
          <a:sy n="110" d="100"/>
        </p:scale>
        <p:origin x="-432" y="-1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20" Type="http://schemas.openxmlformats.org/officeDocument/2006/relationships/slide" Target="slides/slide18.xml"/><Relationship Id="rId21" Type="http://schemas.openxmlformats.org/officeDocument/2006/relationships/slide" Target="slides/slide19.xml"/><Relationship Id="rId22" Type="http://schemas.openxmlformats.org/officeDocument/2006/relationships/slide" Target="slides/slide20.xml"/><Relationship Id="rId23" Type="http://schemas.openxmlformats.org/officeDocument/2006/relationships/slide" Target="slides/slide21.xml"/><Relationship Id="rId24" Type="http://schemas.openxmlformats.org/officeDocument/2006/relationships/slide" Target="slides/slide22.xml"/><Relationship Id="rId25" Type="http://schemas.openxmlformats.org/officeDocument/2006/relationships/slide" Target="slides/slide23.xml"/><Relationship Id="rId26" Type="http://schemas.openxmlformats.org/officeDocument/2006/relationships/slide" Target="slides/slide24.xml"/><Relationship Id="rId27" Type="http://schemas.openxmlformats.org/officeDocument/2006/relationships/slide" Target="slides/slide25.xml"/><Relationship Id="rId28" Type="http://schemas.openxmlformats.org/officeDocument/2006/relationships/slide" Target="slides/slide26.xml"/><Relationship Id="rId29" Type="http://schemas.openxmlformats.org/officeDocument/2006/relationships/slide" Target="slides/slide27.xml"/><Relationship Id="rId1" Type="http://schemas.openxmlformats.org/officeDocument/2006/relationships/customXml" Target="../customXml/item1.xml"/><Relationship Id="rId2" Type="http://schemas.openxmlformats.org/officeDocument/2006/relationships/slideMaster" Target="slideMasters/slideMaster1.xml"/><Relationship Id="rId3" Type="http://schemas.openxmlformats.org/officeDocument/2006/relationships/slide" Target="slides/slide1.xml"/><Relationship Id="rId4" Type="http://schemas.openxmlformats.org/officeDocument/2006/relationships/slide" Target="slides/slide2.xml"/><Relationship Id="rId5" Type="http://schemas.openxmlformats.org/officeDocument/2006/relationships/slide" Target="slides/slide3.xml"/><Relationship Id="rId30" Type="http://schemas.openxmlformats.org/officeDocument/2006/relationships/slide" Target="slides/slide28.xml"/><Relationship Id="rId31" Type="http://schemas.openxmlformats.org/officeDocument/2006/relationships/notesMaster" Target="notesMasters/notesMaster1.xml"/><Relationship Id="rId32" Type="http://schemas.openxmlformats.org/officeDocument/2006/relationships/handoutMaster" Target="handoutMasters/handoutMaster1.xml"/><Relationship Id="rId9" Type="http://schemas.openxmlformats.org/officeDocument/2006/relationships/slide" Target="slides/slide7.xml"/><Relationship Id="rId6" Type="http://schemas.openxmlformats.org/officeDocument/2006/relationships/slide" Target="slides/slide4.xml"/><Relationship Id="rId7" Type="http://schemas.openxmlformats.org/officeDocument/2006/relationships/slide" Target="slides/slide5.xml"/><Relationship Id="rId8" Type="http://schemas.openxmlformats.org/officeDocument/2006/relationships/slide" Target="slides/slide6.xml"/><Relationship Id="rId33" Type="http://schemas.openxmlformats.org/officeDocument/2006/relationships/printerSettings" Target="printerSettings/printerSettings1.bin"/><Relationship Id="rId34" Type="http://schemas.openxmlformats.org/officeDocument/2006/relationships/presProps" Target="presProps.xml"/><Relationship Id="rId35" Type="http://schemas.openxmlformats.org/officeDocument/2006/relationships/viewProps" Target="viewProps.xml"/><Relationship Id="rId36" Type="http://schemas.openxmlformats.org/officeDocument/2006/relationships/theme" Target="theme/theme1.xml"/><Relationship Id="rId10" Type="http://schemas.openxmlformats.org/officeDocument/2006/relationships/slide" Target="slides/slide8.xml"/><Relationship Id="rId11" Type="http://schemas.openxmlformats.org/officeDocument/2006/relationships/slide" Target="slides/slide9.xml"/><Relationship Id="rId12" Type="http://schemas.openxmlformats.org/officeDocument/2006/relationships/slide" Target="slides/slide10.xml"/><Relationship Id="rId13" Type="http://schemas.openxmlformats.org/officeDocument/2006/relationships/slide" Target="slides/slide11.xml"/><Relationship Id="rId14" Type="http://schemas.openxmlformats.org/officeDocument/2006/relationships/slide" Target="slides/slide12.xml"/><Relationship Id="rId15" Type="http://schemas.openxmlformats.org/officeDocument/2006/relationships/slide" Target="slides/slide13.xml"/><Relationship Id="rId16" Type="http://schemas.openxmlformats.org/officeDocument/2006/relationships/slide" Target="slides/slide14.xml"/><Relationship Id="rId17" Type="http://schemas.openxmlformats.org/officeDocument/2006/relationships/slide" Target="slides/slide15.xml"/><Relationship Id="rId18" Type="http://schemas.openxmlformats.org/officeDocument/2006/relationships/slide" Target="slides/slide16.xml"/><Relationship Id="rId19" Type="http://schemas.openxmlformats.org/officeDocument/2006/relationships/slide" Target="slides/slide17.xml"/><Relationship Id="rId37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7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F52E585-14B2-0247-BE17-E2325D61AAA6}" type="datetimeFigureOut">
              <a:rPr lang="en-US" smtClean="0"/>
              <a:t>23/07/14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B17B2A-739E-2A4D-92FC-0A37C5ADB47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5323826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rtlCol="0"/>
          <a:lstStyle>
            <a:lvl1pPr algn="r">
              <a:defRPr sz="1200"/>
            </a:lvl1pPr>
          </a:lstStyle>
          <a:p>
            <a:fld id="{2A76C59E-5FF9-416F-8DDB-A1B6DB7B2B57}" type="datetimeFigureOut">
              <a:rPr lang="en-US" smtClean="0"/>
              <a:pPr/>
              <a:t>23/07/14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  <a:endParaRPr lang="en-US"/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rtlCol="0" anchor="b"/>
          <a:lstStyle>
            <a:lvl1pPr algn="r">
              <a:defRPr sz="1200"/>
            </a:lvl1pPr>
          </a:lstStyle>
          <a:p>
            <a:fld id="{5BCCF0E1-31B6-485F-B4B0-11E7271AE8C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209312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rtl="0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rtl="0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rtl="0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rtl="0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rtl="0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CCF0E1-31B6-485F-B4B0-11E7271AE8C4}" type="slidenum">
              <a:rPr lang="en-US" smtClean="0"/>
              <a:pPr/>
              <a:t>1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/>
          <p:cNvSpPr/>
          <p:nvPr/>
        </p:nvSpPr>
        <p:spPr>
          <a:xfrm flipV="1">
            <a:off x="5410182" y="3810000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24" name="Rectangle 23"/>
          <p:cNvSpPr/>
          <p:nvPr/>
        </p:nvSpPr>
        <p:spPr>
          <a:xfrm flipV="1">
            <a:off x="5410200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25" name="Rectangle 24"/>
          <p:cNvSpPr/>
          <p:nvPr/>
        </p:nvSpPr>
        <p:spPr>
          <a:xfrm flipV="1">
            <a:off x="5410200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26" name="Rectangle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27" name="Rectangle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30" name="Rounded Rectangle 29"/>
          <p:cNvSpPr/>
          <p:nvPr/>
        </p:nvSpPr>
        <p:spPr>
          <a:xfrm>
            <a:off x="5407339" y="3961546"/>
            <a:ext cx="3063240" cy="27432"/>
          </a:xfrm>
          <a:prstGeom prst="roundRect">
            <a:avLst>
              <a:gd name="adj" fmla="val 16667"/>
            </a:avLst>
          </a:prstGeom>
          <a:solidFill>
            <a:srgbClr val="FFFFFF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31" name="Rounded Rectangle 30"/>
          <p:cNvSpPr/>
          <p:nvPr/>
        </p:nvSpPr>
        <p:spPr>
          <a:xfrm>
            <a:off x="7373646" y="4060129"/>
            <a:ext cx="1600200" cy="36576"/>
          </a:xfrm>
          <a:prstGeom prst="roundRect">
            <a:avLst>
              <a:gd name="adj" fmla="val 16667"/>
            </a:avLst>
          </a:prstGeom>
          <a:solidFill>
            <a:srgbClr val="FFFFFF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0" y="3675527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19" name="Rectangle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2209800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lang="es-ES_tradnl" smtClean="0"/>
              <a:t>Click to edit Master title style</a:t>
            </a:r>
            <a:endParaRPr lang="en-US" dirty="0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457200" y="3962400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es-ES_tradnl" smtClean="0"/>
              <a:t>Click to edit Master subtitle style</a:t>
            </a:r>
            <a:endParaRPr lang="en-US" dirty="0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6583680" y="4206240"/>
            <a:ext cx="960120" cy="457200"/>
          </a:xfrm>
        </p:spPr>
        <p:txBody>
          <a:bodyPr/>
          <a:lstStyle/>
          <a:p>
            <a:r>
              <a:rPr lang="es-ES_tradnl" smtClean="0"/>
              <a:t>V.A. Mitsou</a:t>
            </a:r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5257800" y="4205288"/>
            <a:ext cx="1321592" cy="457200"/>
          </a:xfrm>
        </p:spPr>
        <p:txBody>
          <a:bodyPr/>
          <a:lstStyle/>
          <a:p>
            <a:r>
              <a:rPr lang="en-US" smtClean="0"/>
              <a:t>SUSY2014</a:t>
            </a:r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320088" y="1136"/>
            <a:ext cx="747712" cy="365760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pPr algn="r"/>
            <a:fld id="{A8CE10D6-5CB1-41CD-B815-79BC778FC61A}" type="slidenum">
              <a:rPr lang="en-US" sz="1800" smtClean="0">
                <a:solidFill>
                  <a:schemeClr val="bg1"/>
                </a:solidFill>
              </a:rPr>
              <a:pPr algn="r"/>
              <a:t>‹#›</a:t>
            </a:fld>
            <a:endParaRPr lang="en-US" sz="1800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685800"/>
            <a:ext cx="8839200" cy="685800"/>
          </a:xfrm>
        </p:spPr>
        <p:txBody>
          <a:bodyPr/>
          <a:lstStyle/>
          <a:p>
            <a:r>
              <a:rPr lang="es-ES_tradnl" dirty="0" err="1" smtClean="0"/>
              <a:t>Click</a:t>
            </a:r>
            <a:r>
              <a:rPr lang="es-ES_tradnl" dirty="0" smtClean="0"/>
              <a:t> </a:t>
            </a:r>
            <a:r>
              <a:rPr lang="es-ES_tradnl" dirty="0" err="1" smtClean="0"/>
              <a:t>to</a:t>
            </a:r>
            <a:r>
              <a:rPr lang="es-ES_tradnl" dirty="0" smtClean="0"/>
              <a:t> </a:t>
            </a:r>
            <a:r>
              <a:rPr lang="es-ES_tradnl" dirty="0" err="1" smtClean="0"/>
              <a:t>edit</a:t>
            </a:r>
            <a:r>
              <a:rPr lang="es-ES_tradnl" dirty="0" smtClean="0"/>
              <a:t> Master </a:t>
            </a:r>
            <a:r>
              <a:rPr lang="es-ES_tradnl" dirty="0" err="1" smtClean="0"/>
              <a:t>title</a:t>
            </a:r>
            <a:r>
              <a:rPr lang="es-ES_tradnl" dirty="0" smtClean="0"/>
              <a:t> </a:t>
            </a:r>
            <a:r>
              <a:rPr lang="es-ES_tradnl" dirty="0" err="1" smtClean="0"/>
              <a:t>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1447800"/>
            <a:ext cx="8839200" cy="5257800"/>
          </a:xfrm>
        </p:spPr>
        <p:txBody>
          <a:bodyPr>
            <a:normAutofit/>
          </a:bodyPr>
          <a:lstStyle/>
          <a:p>
            <a:pPr lvl="0"/>
            <a:r>
              <a:rPr lang="es-ES_tradnl" dirty="0" err="1" smtClean="0"/>
              <a:t>Click</a:t>
            </a:r>
            <a:r>
              <a:rPr lang="es-ES_tradnl" dirty="0" smtClean="0"/>
              <a:t> </a:t>
            </a:r>
            <a:r>
              <a:rPr lang="es-ES_tradnl" dirty="0" err="1" smtClean="0"/>
              <a:t>to</a:t>
            </a:r>
            <a:r>
              <a:rPr lang="es-ES_tradnl" dirty="0" smtClean="0"/>
              <a:t> </a:t>
            </a:r>
            <a:r>
              <a:rPr lang="es-ES_tradnl" dirty="0" err="1" smtClean="0"/>
              <a:t>edit</a:t>
            </a:r>
            <a:r>
              <a:rPr lang="es-ES_tradnl" dirty="0" smtClean="0"/>
              <a:t> Master </a:t>
            </a:r>
            <a:r>
              <a:rPr lang="es-ES_tradnl" dirty="0" err="1" smtClean="0"/>
              <a:t>text</a:t>
            </a:r>
            <a:r>
              <a:rPr lang="es-ES_tradnl" dirty="0" smtClean="0"/>
              <a:t> </a:t>
            </a:r>
            <a:r>
              <a:rPr lang="es-ES_tradnl" dirty="0" err="1" smtClean="0"/>
              <a:t>styles</a:t>
            </a:r>
            <a:endParaRPr lang="es-ES_tradnl" dirty="0" smtClean="0"/>
          </a:p>
          <a:p>
            <a:pPr lvl="1"/>
            <a:r>
              <a:rPr lang="es-ES_tradnl" dirty="0" err="1" smtClean="0"/>
              <a:t>Second</a:t>
            </a:r>
            <a:r>
              <a:rPr lang="es-ES_tradnl" dirty="0" smtClean="0"/>
              <a:t> </a:t>
            </a:r>
            <a:r>
              <a:rPr lang="es-ES_tradnl" dirty="0" err="1" smtClean="0"/>
              <a:t>level</a:t>
            </a:r>
            <a:endParaRPr lang="es-ES_tradnl" dirty="0" smtClean="0"/>
          </a:p>
          <a:p>
            <a:pPr lvl="2"/>
            <a:r>
              <a:rPr lang="es-ES_tradnl" dirty="0" err="1" smtClean="0"/>
              <a:t>Third</a:t>
            </a:r>
            <a:r>
              <a:rPr lang="es-ES_tradnl" dirty="0" smtClean="0"/>
              <a:t> </a:t>
            </a:r>
            <a:r>
              <a:rPr lang="es-ES_tradnl" dirty="0" err="1" smtClean="0"/>
              <a:t>level</a:t>
            </a:r>
            <a:endParaRPr lang="es-ES_tradnl" dirty="0" smtClean="0"/>
          </a:p>
          <a:p>
            <a:pPr lvl="3"/>
            <a:r>
              <a:rPr lang="es-ES_tradnl" dirty="0" err="1" smtClean="0"/>
              <a:t>Fourth</a:t>
            </a:r>
            <a:r>
              <a:rPr lang="es-ES_tradnl" dirty="0" smtClean="0"/>
              <a:t> </a:t>
            </a:r>
            <a:r>
              <a:rPr lang="es-ES_tradnl" dirty="0" err="1" smtClean="0"/>
              <a:t>level</a:t>
            </a:r>
            <a:endParaRPr lang="es-ES_tradnl" dirty="0" smtClean="0"/>
          </a:p>
          <a:p>
            <a:pPr lvl="4"/>
            <a:r>
              <a:rPr lang="es-ES_tradnl" dirty="0" err="1" smtClean="0"/>
              <a:t>Fifth</a:t>
            </a:r>
            <a:r>
              <a:rPr lang="es-ES_tradnl" dirty="0" smtClean="0"/>
              <a:t> </a:t>
            </a:r>
            <a:r>
              <a:rPr lang="es-ES_tradnl" dirty="0" err="1" smtClean="0"/>
              <a:t>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452936" y="457200"/>
            <a:ext cx="957264" cy="228600"/>
          </a:xfrm>
        </p:spPr>
        <p:txBody>
          <a:bodyPr/>
          <a:lstStyle/>
          <a:p>
            <a:r>
              <a:rPr lang="es-ES_tradnl" smtClean="0"/>
              <a:t>V.A. Mitsou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457200"/>
            <a:ext cx="1325880" cy="228600"/>
          </a:xfrm>
        </p:spPr>
        <p:txBody>
          <a:bodyPr/>
          <a:lstStyle/>
          <a:p>
            <a:r>
              <a:rPr lang="en-US" smtClean="0"/>
              <a:t>SUSY2014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C44E05-631C-4892-B577-17C57620ECE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lang="es-ES_tradnl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295648"/>
            <a:ext cx="7772400" cy="1509712"/>
          </a:xfrm>
        </p:spPr>
        <p:txBody>
          <a:bodyPr anchor="t"/>
          <a:lstStyle>
            <a:lvl1pPr marL="32004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es-ES_tradnl" smtClean="0"/>
              <a:t>Click to edit Master text styles</a:t>
            </a:r>
          </a:p>
          <a:p>
            <a:pPr lvl="1"/>
            <a:r>
              <a:rPr lang="es-ES_tradnl" smtClean="0"/>
              <a:t>Second level</a:t>
            </a:r>
          </a:p>
          <a:p>
            <a:pPr lvl="2"/>
            <a:r>
              <a:rPr lang="es-ES_tradnl" smtClean="0"/>
              <a:t>Third level</a:t>
            </a:r>
          </a:p>
          <a:p>
            <a:pPr lvl="3"/>
            <a:r>
              <a:rPr lang="es-ES_tradnl" smtClean="0"/>
              <a:t>Fourth level</a:t>
            </a:r>
          </a:p>
          <a:p>
            <a:pPr lvl="4"/>
            <a:r>
              <a:rPr lang="es-ES_tradnl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452936" y="457200"/>
            <a:ext cx="957264" cy="228600"/>
          </a:xfrm>
        </p:spPr>
        <p:txBody>
          <a:bodyPr/>
          <a:lstStyle/>
          <a:p>
            <a:r>
              <a:rPr lang="es-ES_tradnl" smtClean="0"/>
              <a:t>V.A. Mitsou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457200"/>
            <a:ext cx="1325880" cy="228600"/>
          </a:xfrm>
        </p:spPr>
        <p:txBody>
          <a:bodyPr/>
          <a:lstStyle/>
          <a:p>
            <a:r>
              <a:rPr lang="en-US" smtClean="0"/>
              <a:t>SUSY2014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C44E05-631C-4892-B577-17C57620ECE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685800"/>
            <a:ext cx="8839200" cy="685800"/>
          </a:xfrm>
        </p:spPr>
        <p:txBody>
          <a:bodyPr/>
          <a:lstStyle/>
          <a:p>
            <a:r>
              <a:rPr lang="es-ES_tradnl" dirty="0" err="1" smtClean="0"/>
              <a:t>Click</a:t>
            </a:r>
            <a:r>
              <a:rPr lang="es-ES_tradnl" dirty="0" smtClean="0"/>
              <a:t> </a:t>
            </a:r>
            <a:r>
              <a:rPr lang="es-ES_tradnl" dirty="0" err="1" smtClean="0"/>
              <a:t>to</a:t>
            </a:r>
            <a:r>
              <a:rPr lang="es-ES_tradnl" dirty="0" smtClean="0"/>
              <a:t> </a:t>
            </a:r>
            <a:r>
              <a:rPr lang="es-ES_tradnl" dirty="0" err="1" smtClean="0"/>
              <a:t>edit</a:t>
            </a:r>
            <a:r>
              <a:rPr lang="es-ES_tradnl" dirty="0" smtClean="0"/>
              <a:t> Master </a:t>
            </a:r>
            <a:r>
              <a:rPr lang="es-ES_tradnl" dirty="0" err="1" smtClean="0"/>
              <a:t>title</a:t>
            </a:r>
            <a:r>
              <a:rPr lang="es-ES_tradnl" dirty="0" smtClean="0"/>
              <a:t> </a:t>
            </a:r>
            <a:r>
              <a:rPr lang="es-ES_tradnl" dirty="0" err="1" smtClean="0"/>
              <a:t>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2400" y="1447800"/>
            <a:ext cx="4343400" cy="5327587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s-ES_tradnl" smtClean="0"/>
              <a:t>Click to edit Master text styles</a:t>
            </a:r>
          </a:p>
          <a:p>
            <a:pPr lvl="1"/>
            <a:r>
              <a:rPr lang="es-ES_tradnl" smtClean="0"/>
              <a:t>Second level</a:t>
            </a:r>
          </a:p>
          <a:p>
            <a:pPr lvl="2"/>
            <a:r>
              <a:rPr lang="es-ES_tradnl" smtClean="0"/>
              <a:t>Third level</a:t>
            </a:r>
          </a:p>
          <a:p>
            <a:pPr lvl="3"/>
            <a:r>
              <a:rPr lang="es-ES_tradnl" smtClean="0"/>
              <a:t>Fourth level</a:t>
            </a:r>
          </a:p>
          <a:p>
            <a:pPr lvl="4"/>
            <a:r>
              <a:rPr lang="es-ES_tradnl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47800"/>
            <a:ext cx="4343400" cy="5327587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s-ES_tradnl" dirty="0" err="1" smtClean="0"/>
              <a:t>Click</a:t>
            </a:r>
            <a:r>
              <a:rPr lang="es-ES_tradnl" dirty="0" smtClean="0"/>
              <a:t> </a:t>
            </a:r>
            <a:r>
              <a:rPr lang="es-ES_tradnl" dirty="0" err="1" smtClean="0"/>
              <a:t>to</a:t>
            </a:r>
            <a:r>
              <a:rPr lang="es-ES_tradnl" dirty="0" smtClean="0"/>
              <a:t> </a:t>
            </a:r>
            <a:r>
              <a:rPr lang="es-ES_tradnl" dirty="0" err="1" smtClean="0"/>
              <a:t>edit</a:t>
            </a:r>
            <a:r>
              <a:rPr lang="es-ES_tradnl" dirty="0" smtClean="0"/>
              <a:t> Master </a:t>
            </a:r>
            <a:r>
              <a:rPr lang="es-ES_tradnl" dirty="0" err="1" smtClean="0"/>
              <a:t>text</a:t>
            </a:r>
            <a:r>
              <a:rPr lang="es-ES_tradnl" dirty="0" smtClean="0"/>
              <a:t> </a:t>
            </a:r>
            <a:r>
              <a:rPr lang="es-ES_tradnl" dirty="0" err="1" smtClean="0"/>
              <a:t>styles</a:t>
            </a:r>
            <a:endParaRPr lang="es-ES_tradnl" dirty="0" smtClean="0"/>
          </a:p>
          <a:p>
            <a:pPr lvl="1"/>
            <a:r>
              <a:rPr lang="es-ES_tradnl" dirty="0" err="1" smtClean="0"/>
              <a:t>Second</a:t>
            </a:r>
            <a:r>
              <a:rPr lang="es-ES_tradnl" dirty="0" smtClean="0"/>
              <a:t> </a:t>
            </a:r>
            <a:r>
              <a:rPr lang="es-ES_tradnl" dirty="0" err="1" smtClean="0"/>
              <a:t>level</a:t>
            </a:r>
            <a:endParaRPr lang="es-ES_tradnl" dirty="0" smtClean="0"/>
          </a:p>
          <a:p>
            <a:pPr lvl="2"/>
            <a:r>
              <a:rPr lang="es-ES_tradnl" dirty="0" err="1" smtClean="0"/>
              <a:t>Third</a:t>
            </a:r>
            <a:r>
              <a:rPr lang="es-ES_tradnl" dirty="0" smtClean="0"/>
              <a:t> </a:t>
            </a:r>
            <a:r>
              <a:rPr lang="es-ES_tradnl" dirty="0" err="1" smtClean="0"/>
              <a:t>level</a:t>
            </a:r>
            <a:endParaRPr lang="es-ES_tradnl" dirty="0" smtClean="0"/>
          </a:p>
          <a:p>
            <a:pPr lvl="3"/>
            <a:r>
              <a:rPr lang="es-ES_tradnl" dirty="0" err="1" smtClean="0"/>
              <a:t>Fourth</a:t>
            </a:r>
            <a:r>
              <a:rPr lang="es-ES_tradnl" dirty="0" smtClean="0"/>
              <a:t> </a:t>
            </a:r>
            <a:r>
              <a:rPr lang="es-ES_tradnl" dirty="0" err="1" smtClean="0"/>
              <a:t>level</a:t>
            </a:r>
            <a:endParaRPr lang="es-ES_tradnl" dirty="0" smtClean="0"/>
          </a:p>
          <a:p>
            <a:pPr lvl="4"/>
            <a:r>
              <a:rPr lang="es-ES_tradnl" dirty="0" err="1" smtClean="0"/>
              <a:t>Fifth</a:t>
            </a:r>
            <a:r>
              <a:rPr lang="es-ES_tradnl" dirty="0" smtClean="0"/>
              <a:t> </a:t>
            </a:r>
            <a:r>
              <a:rPr lang="es-ES_tradnl" dirty="0" err="1" smtClean="0"/>
              <a:t>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452936" y="457200"/>
            <a:ext cx="957264" cy="228600"/>
          </a:xfrm>
        </p:spPr>
        <p:txBody>
          <a:bodyPr/>
          <a:lstStyle/>
          <a:p>
            <a:r>
              <a:rPr lang="es-ES_tradnl" smtClean="0"/>
              <a:t>V.A. Mitsou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457200"/>
            <a:ext cx="1325880" cy="228600"/>
          </a:xfrm>
        </p:spPr>
        <p:txBody>
          <a:bodyPr/>
          <a:lstStyle/>
          <a:p>
            <a:r>
              <a:rPr lang="en-US" smtClean="0"/>
              <a:t>SUSY2014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C44E05-631C-4892-B577-17C57620ECE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1" y="366818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308276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flipV="1">
            <a:off x="5410182" y="36024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 flipV="1">
            <a:off x="5410200" y="440112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18" name="Rounded Rectangle 17"/>
          <p:cNvSpPr/>
          <p:nvPr/>
        </p:nvSpPr>
        <p:spPr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solidFill>
            <a:srgbClr val="FFFFFF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19" name="Rounded Rectangle 18"/>
          <p:cNvSpPr/>
          <p:nvPr/>
        </p:nvSpPr>
        <p:spPr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solidFill>
            <a:srgbClr val="FFFFFF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20" name="Rectangle 19"/>
          <p:cNvSpPr/>
          <p:nvPr/>
        </p:nvSpPr>
        <p:spPr>
          <a:xfrm>
            <a:off x="9084966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/>
          </a:p>
        </p:txBody>
      </p:sp>
      <p:sp>
        <p:nvSpPr>
          <p:cNvPr id="21" name="Rectangle 20"/>
          <p:cNvSpPr/>
          <p:nvPr/>
        </p:nvSpPr>
        <p:spPr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/>
          </a:p>
        </p:txBody>
      </p:sp>
      <p:sp>
        <p:nvSpPr>
          <p:cNvPr id="22" name="Rectangle 21"/>
          <p:cNvSpPr/>
          <p:nvPr/>
        </p:nvSpPr>
        <p:spPr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23" name="Rectangle 22"/>
          <p:cNvSpPr/>
          <p:nvPr/>
        </p:nvSpPr>
        <p:spPr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24" name="Rectangle 23"/>
          <p:cNvSpPr/>
          <p:nvPr/>
        </p:nvSpPr>
        <p:spPr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25" name="Rectangle 24"/>
          <p:cNvSpPr/>
          <p:nvPr/>
        </p:nvSpPr>
        <p:spPr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685800"/>
            <a:ext cx="8839200" cy="685800"/>
          </a:xfrm>
        </p:spPr>
        <p:txBody>
          <a:bodyPr anchor="ctr"/>
          <a:lstStyle>
            <a:lvl1pPr>
              <a:defRPr sz="4000" b="0" i="0" cap="none" baseline="0"/>
            </a:lvl1pPr>
          </a:lstStyle>
          <a:p>
            <a:r>
              <a:rPr lang="es-ES_tradnl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2400" y="1447800"/>
            <a:ext cx="4343400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s-ES_tradnl" dirty="0" err="1" smtClean="0"/>
              <a:t>Click</a:t>
            </a:r>
            <a:r>
              <a:rPr lang="es-ES_tradnl" dirty="0" smtClean="0"/>
              <a:t> </a:t>
            </a:r>
            <a:r>
              <a:rPr lang="es-ES_tradnl" dirty="0" err="1" smtClean="0"/>
              <a:t>to</a:t>
            </a:r>
            <a:r>
              <a:rPr lang="es-ES_tradnl" dirty="0" smtClean="0"/>
              <a:t> </a:t>
            </a:r>
            <a:r>
              <a:rPr lang="es-ES_tradnl" dirty="0" err="1" smtClean="0"/>
              <a:t>edit</a:t>
            </a:r>
            <a:r>
              <a:rPr lang="es-ES_tradnl" dirty="0" smtClean="0"/>
              <a:t> Master </a:t>
            </a:r>
            <a:r>
              <a:rPr lang="es-ES_tradnl" dirty="0" err="1" smtClean="0"/>
              <a:t>text</a:t>
            </a:r>
            <a:r>
              <a:rPr lang="es-ES_tradnl" dirty="0" smtClean="0"/>
              <a:t> </a:t>
            </a:r>
            <a:r>
              <a:rPr lang="es-ES_tradnl" dirty="0" err="1" smtClean="0"/>
              <a:t>styles</a:t>
            </a:r>
            <a:endParaRPr lang="es-ES_tradnl" dirty="0" smtClean="0"/>
          </a:p>
          <a:p>
            <a:pPr lvl="1"/>
            <a:r>
              <a:rPr lang="es-ES_tradnl" dirty="0" err="1" smtClean="0"/>
              <a:t>Second</a:t>
            </a:r>
            <a:r>
              <a:rPr lang="es-ES_tradnl" dirty="0" smtClean="0"/>
              <a:t> </a:t>
            </a:r>
            <a:r>
              <a:rPr lang="es-ES_tradnl" dirty="0" err="1" smtClean="0"/>
              <a:t>level</a:t>
            </a:r>
            <a:endParaRPr lang="es-ES_tradnl" dirty="0" smtClean="0"/>
          </a:p>
          <a:p>
            <a:pPr lvl="2"/>
            <a:r>
              <a:rPr lang="es-ES_tradnl" dirty="0" err="1" smtClean="0"/>
              <a:t>Third</a:t>
            </a:r>
            <a:r>
              <a:rPr lang="es-ES_tradnl" dirty="0" smtClean="0"/>
              <a:t> </a:t>
            </a:r>
            <a:r>
              <a:rPr lang="es-ES_tradnl" dirty="0" err="1" smtClean="0"/>
              <a:t>level</a:t>
            </a:r>
            <a:endParaRPr lang="es-ES_tradnl" dirty="0" smtClean="0"/>
          </a:p>
          <a:p>
            <a:pPr lvl="3"/>
            <a:r>
              <a:rPr lang="es-ES_tradnl" dirty="0" err="1" smtClean="0"/>
              <a:t>Fourth</a:t>
            </a:r>
            <a:r>
              <a:rPr lang="es-ES_tradnl" dirty="0" smtClean="0"/>
              <a:t> </a:t>
            </a:r>
            <a:r>
              <a:rPr lang="es-ES_tradnl" dirty="0" err="1" smtClean="0"/>
              <a:t>level</a:t>
            </a:r>
            <a:endParaRPr lang="es-ES_tradnl" dirty="0" smtClean="0"/>
          </a:p>
          <a:p>
            <a:pPr lvl="4"/>
            <a:r>
              <a:rPr lang="es-ES_tradnl" dirty="0" err="1" smtClean="0"/>
              <a:t>Fifth</a:t>
            </a:r>
            <a:r>
              <a:rPr lang="es-ES_tradnl" dirty="0" smtClean="0"/>
              <a:t> </a:t>
            </a:r>
            <a:r>
              <a:rPr lang="es-ES_tradnl" dirty="0" err="1" smtClean="0"/>
              <a:t>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648201" y="1447800"/>
            <a:ext cx="4343400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s-ES_tradnl" smtClean="0"/>
              <a:t>Click to edit Master text styles</a:t>
            </a:r>
          </a:p>
          <a:p>
            <a:pPr lvl="1"/>
            <a:r>
              <a:rPr lang="es-ES_tradnl" smtClean="0"/>
              <a:t>Second level</a:t>
            </a:r>
          </a:p>
          <a:p>
            <a:pPr lvl="2"/>
            <a:r>
              <a:rPr lang="es-ES_tradnl" smtClean="0"/>
              <a:t>Third level</a:t>
            </a:r>
          </a:p>
          <a:p>
            <a:pPr lvl="3"/>
            <a:r>
              <a:rPr lang="es-ES_tradnl" smtClean="0"/>
              <a:t>Fourth level</a:t>
            </a:r>
          </a:p>
          <a:p>
            <a:pPr lvl="4"/>
            <a:r>
              <a:rPr lang="es-ES_tradnl" smtClean="0"/>
              <a:t>Fifth level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152400" y="1905000"/>
            <a:ext cx="4343400" cy="48006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s-ES_tradnl" dirty="0" err="1" smtClean="0"/>
              <a:t>Click</a:t>
            </a:r>
            <a:r>
              <a:rPr lang="es-ES_tradnl" dirty="0" smtClean="0"/>
              <a:t> </a:t>
            </a:r>
            <a:r>
              <a:rPr lang="es-ES_tradnl" dirty="0" err="1" smtClean="0"/>
              <a:t>to</a:t>
            </a:r>
            <a:r>
              <a:rPr lang="es-ES_tradnl" dirty="0" smtClean="0"/>
              <a:t> </a:t>
            </a:r>
            <a:r>
              <a:rPr lang="es-ES_tradnl" dirty="0" err="1" smtClean="0"/>
              <a:t>edit</a:t>
            </a:r>
            <a:r>
              <a:rPr lang="es-ES_tradnl" dirty="0" smtClean="0"/>
              <a:t> Master </a:t>
            </a:r>
            <a:r>
              <a:rPr lang="es-ES_tradnl" dirty="0" err="1" smtClean="0"/>
              <a:t>text</a:t>
            </a:r>
            <a:r>
              <a:rPr lang="es-ES_tradnl" dirty="0" smtClean="0"/>
              <a:t> </a:t>
            </a:r>
            <a:r>
              <a:rPr lang="es-ES_tradnl" dirty="0" err="1" smtClean="0"/>
              <a:t>styles</a:t>
            </a:r>
            <a:endParaRPr lang="es-ES_tradnl" dirty="0" smtClean="0"/>
          </a:p>
          <a:p>
            <a:pPr lvl="1"/>
            <a:r>
              <a:rPr lang="es-ES_tradnl" dirty="0" err="1" smtClean="0"/>
              <a:t>Second</a:t>
            </a:r>
            <a:r>
              <a:rPr lang="es-ES_tradnl" dirty="0" smtClean="0"/>
              <a:t> </a:t>
            </a:r>
            <a:r>
              <a:rPr lang="es-ES_tradnl" dirty="0" err="1" smtClean="0"/>
              <a:t>level</a:t>
            </a:r>
            <a:endParaRPr lang="es-ES_tradnl" dirty="0" smtClean="0"/>
          </a:p>
          <a:p>
            <a:pPr lvl="2"/>
            <a:r>
              <a:rPr lang="es-ES_tradnl" dirty="0" err="1" smtClean="0"/>
              <a:t>Third</a:t>
            </a:r>
            <a:r>
              <a:rPr lang="es-ES_tradnl" dirty="0" smtClean="0"/>
              <a:t> </a:t>
            </a:r>
            <a:r>
              <a:rPr lang="es-ES_tradnl" dirty="0" err="1" smtClean="0"/>
              <a:t>level</a:t>
            </a:r>
            <a:endParaRPr lang="es-ES_tradnl" dirty="0" smtClean="0"/>
          </a:p>
          <a:p>
            <a:pPr lvl="3"/>
            <a:r>
              <a:rPr lang="es-ES_tradnl" dirty="0" err="1" smtClean="0"/>
              <a:t>Fourth</a:t>
            </a:r>
            <a:r>
              <a:rPr lang="es-ES_tradnl" dirty="0" smtClean="0"/>
              <a:t> </a:t>
            </a:r>
            <a:r>
              <a:rPr lang="es-ES_tradnl" dirty="0" err="1" smtClean="0"/>
              <a:t>level</a:t>
            </a:r>
            <a:endParaRPr lang="es-ES_tradnl" dirty="0" smtClean="0"/>
          </a:p>
          <a:p>
            <a:pPr lvl="4"/>
            <a:r>
              <a:rPr lang="es-ES_tradnl" dirty="0" err="1" smtClean="0"/>
              <a:t>Fifth</a:t>
            </a:r>
            <a:r>
              <a:rPr lang="es-ES_tradnl" dirty="0" smtClean="0"/>
              <a:t> </a:t>
            </a:r>
            <a:r>
              <a:rPr lang="es-ES_tradnl" dirty="0" err="1" smtClean="0"/>
              <a:t>level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8200" y="1905000"/>
            <a:ext cx="4343400" cy="48006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s-ES_tradnl" dirty="0" err="1" smtClean="0"/>
              <a:t>Click</a:t>
            </a:r>
            <a:r>
              <a:rPr lang="es-ES_tradnl" dirty="0" smtClean="0"/>
              <a:t> </a:t>
            </a:r>
            <a:r>
              <a:rPr lang="es-ES_tradnl" dirty="0" err="1" smtClean="0"/>
              <a:t>to</a:t>
            </a:r>
            <a:r>
              <a:rPr lang="es-ES_tradnl" dirty="0" smtClean="0"/>
              <a:t> </a:t>
            </a:r>
            <a:r>
              <a:rPr lang="es-ES_tradnl" dirty="0" err="1" smtClean="0"/>
              <a:t>edit</a:t>
            </a:r>
            <a:r>
              <a:rPr lang="es-ES_tradnl" dirty="0" smtClean="0"/>
              <a:t> Master </a:t>
            </a:r>
            <a:r>
              <a:rPr lang="es-ES_tradnl" dirty="0" err="1" smtClean="0"/>
              <a:t>text</a:t>
            </a:r>
            <a:r>
              <a:rPr lang="es-ES_tradnl" dirty="0" smtClean="0"/>
              <a:t> </a:t>
            </a:r>
            <a:r>
              <a:rPr lang="es-ES_tradnl" dirty="0" err="1" smtClean="0"/>
              <a:t>styles</a:t>
            </a:r>
            <a:endParaRPr lang="es-ES_tradnl" dirty="0" smtClean="0"/>
          </a:p>
          <a:p>
            <a:pPr lvl="1"/>
            <a:r>
              <a:rPr lang="es-ES_tradnl" dirty="0" err="1" smtClean="0"/>
              <a:t>Second</a:t>
            </a:r>
            <a:r>
              <a:rPr lang="es-ES_tradnl" dirty="0" smtClean="0"/>
              <a:t> </a:t>
            </a:r>
            <a:r>
              <a:rPr lang="es-ES_tradnl" dirty="0" err="1" smtClean="0"/>
              <a:t>level</a:t>
            </a:r>
            <a:endParaRPr lang="es-ES_tradnl" dirty="0" smtClean="0"/>
          </a:p>
          <a:p>
            <a:pPr lvl="2"/>
            <a:r>
              <a:rPr lang="es-ES_tradnl" dirty="0" err="1" smtClean="0"/>
              <a:t>Third</a:t>
            </a:r>
            <a:r>
              <a:rPr lang="es-ES_tradnl" dirty="0" smtClean="0"/>
              <a:t> </a:t>
            </a:r>
            <a:r>
              <a:rPr lang="es-ES_tradnl" dirty="0" err="1" smtClean="0"/>
              <a:t>level</a:t>
            </a:r>
            <a:endParaRPr lang="es-ES_tradnl" dirty="0" smtClean="0"/>
          </a:p>
          <a:p>
            <a:pPr lvl="3"/>
            <a:r>
              <a:rPr lang="es-ES_tradnl" dirty="0" err="1" smtClean="0"/>
              <a:t>Fourth</a:t>
            </a:r>
            <a:r>
              <a:rPr lang="es-ES_tradnl" dirty="0" smtClean="0"/>
              <a:t> </a:t>
            </a:r>
            <a:r>
              <a:rPr lang="es-ES_tradnl" dirty="0" err="1" smtClean="0"/>
              <a:t>level</a:t>
            </a:r>
            <a:endParaRPr lang="es-ES_tradnl" dirty="0" smtClean="0"/>
          </a:p>
          <a:p>
            <a:pPr lvl="4"/>
            <a:r>
              <a:rPr lang="es-ES_tradnl" dirty="0" err="1" smtClean="0"/>
              <a:t>Fifth</a:t>
            </a:r>
            <a:r>
              <a:rPr lang="es-ES_tradnl" dirty="0" smtClean="0"/>
              <a:t> </a:t>
            </a:r>
            <a:r>
              <a:rPr lang="es-ES_tradnl" dirty="0" err="1" smtClean="0"/>
              <a:t>level</a:t>
            </a:r>
            <a:endParaRPr lang="en-US" dirty="0"/>
          </a:p>
        </p:txBody>
      </p:sp>
      <p:sp>
        <p:nvSpPr>
          <p:cNvPr id="26" name="Date Placeholder 25"/>
          <p:cNvSpPr>
            <a:spLocks noGrp="1"/>
          </p:cNvSpPr>
          <p:nvPr>
            <p:ph type="dt" sz="half" idx="10"/>
          </p:nvPr>
        </p:nvSpPr>
        <p:spPr>
          <a:xfrm>
            <a:off x="4452936" y="457200"/>
            <a:ext cx="957264" cy="228600"/>
          </a:xfrm>
        </p:spPr>
        <p:txBody>
          <a:bodyPr rtlCol="0"/>
          <a:lstStyle/>
          <a:p>
            <a:pPr algn="l"/>
            <a:r>
              <a:rPr lang="es-ES_tradnl" smtClean="0"/>
              <a:t>V.A. Mitsou</a:t>
            </a:r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pPr algn="r"/>
            <a:fld id="{A8CE10D6-5CB1-41CD-B815-79BC778FC61A}" type="slidenum">
              <a:rPr lang="en-US" sz="1800" smtClean="0">
                <a:solidFill>
                  <a:schemeClr val="bg1"/>
                </a:solidFill>
              </a:rPr>
              <a:pPr algn="r"/>
              <a:t>‹#›</a:t>
            </a:fld>
            <a:endParaRPr lang="en-US"/>
          </a:p>
        </p:txBody>
      </p:sp>
      <p:sp>
        <p:nvSpPr>
          <p:cNvPr id="28" name="Footer Placeholder 27"/>
          <p:cNvSpPr>
            <a:spLocks noGrp="1"/>
          </p:cNvSpPr>
          <p:nvPr>
            <p:ph type="ftr" sz="quarter" idx="12"/>
          </p:nvPr>
        </p:nvSpPr>
        <p:spPr>
          <a:xfrm>
            <a:off x="3124200" y="457200"/>
            <a:ext cx="1325880" cy="228600"/>
          </a:xfrm>
        </p:spPr>
        <p:txBody>
          <a:bodyPr rtlCol="0"/>
          <a:lstStyle/>
          <a:p>
            <a:r>
              <a:rPr lang="en-US" smtClean="0"/>
              <a:t>SUSY2014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685800"/>
            <a:ext cx="8839200" cy="685800"/>
          </a:xfrm>
        </p:spPr>
        <p:txBody>
          <a:bodyPr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lang="es-ES_tradnl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4450080" y="457200"/>
            <a:ext cx="957264" cy="228600"/>
          </a:xfrm>
        </p:spPr>
        <p:txBody>
          <a:bodyPr/>
          <a:lstStyle/>
          <a:p>
            <a:r>
              <a:rPr lang="es-ES_tradnl" smtClean="0"/>
              <a:t>V.A. Mitsou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124200" y="457200"/>
            <a:ext cx="1325880" cy="228600"/>
          </a:xfrm>
        </p:spPr>
        <p:txBody>
          <a:bodyPr/>
          <a:lstStyle/>
          <a:p>
            <a:r>
              <a:rPr lang="en-US" smtClean="0"/>
              <a:t>SUSY2014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61C44E05-631C-4892-B577-17C57620ECE9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452936" y="457200"/>
            <a:ext cx="957264" cy="228600"/>
          </a:xfrm>
        </p:spPr>
        <p:txBody>
          <a:bodyPr/>
          <a:lstStyle/>
          <a:p>
            <a:r>
              <a:rPr lang="es-ES_tradnl" smtClean="0"/>
              <a:t>V.A. Mitsou</a:t>
            </a: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124200" y="457200"/>
            <a:ext cx="1325880" cy="228600"/>
          </a:xfrm>
        </p:spPr>
        <p:txBody>
          <a:bodyPr/>
          <a:lstStyle/>
          <a:p>
            <a:r>
              <a:rPr lang="en-US" smtClean="0"/>
              <a:t>SUSY2014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C44E05-631C-4892-B577-17C57620ECE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53496" y="762000"/>
            <a:ext cx="3638104" cy="990600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lang="es-ES_tradnl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53496" y="1828800"/>
            <a:ext cx="3638104" cy="487680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es-ES_tradnl" dirty="0" err="1" smtClean="0"/>
              <a:t>Click</a:t>
            </a:r>
            <a:r>
              <a:rPr lang="es-ES_tradnl" dirty="0" smtClean="0"/>
              <a:t> </a:t>
            </a:r>
            <a:r>
              <a:rPr lang="es-ES_tradnl" dirty="0" err="1" smtClean="0"/>
              <a:t>to</a:t>
            </a:r>
            <a:r>
              <a:rPr lang="es-ES_tradnl" dirty="0" smtClean="0"/>
              <a:t> </a:t>
            </a:r>
            <a:r>
              <a:rPr lang="es-ES_tradnl" dirty="0" err="1" smtClean="0"/>
              <a:t>edit</a:t>
            </a:r>
            <a:r>
              <a:rPr lang="es-ES_tradnl" dirty="0" smtClean="0"/>
              <a:t> Master </a:t>
            </a:r>
            <a:r>
              <a:rPr lang="es-ES_tradnl" dirty="0" err="1" smtClean="0"/>
              <a:t>text</a:t>
            </a:r>
            <a:r>
              <a:rPr lang="es-ES_tradnl" dirty="0" smtClean="0"/>
              <a:t> </a:t>
            </a:r>
            <a:r>
              <a:rPr lang="es-ES_tradnl" dirty="0" err="1" smtClean="0"/>
              <a:t>styles</a:t>
            </a:r>
            <a:endParaRPr lang="es-ES_tradnl" dirty="0" smtClean="0"/>
          </a:p>
          <a:p>
            <a:pPr lvl="1"/>
            <a:r>
              <a:rPr lang="es-ES_tradnl" dirty="0" err="1" smtClean="0"/>
              <a:t>Second</a:t>
            </a:r>
            <a:r>
              <a:rPr lang="es-ES_tradnl" dirty="0" smtClean="0"/>
              <a:t> </a:t>
            </a:r>
            <a:r>
              <a:rPr lang="es-ES_tradnl" dirty="0" err="1" smtClean="0"/>
              <a:t>level</a:t>
            </a:r>
            <a:endParaRPr lang="es-ES_tradnl" dirty="0" smtClean="0"/>
          </a:p>
          <a:p>
            <a:pPr lvl="2"/>
            <a:r>
              <a:rPr lang="es-ES_tradnl" dirty="0" err="1" smtClean="0"/>
              <a:t>Third</a:t>
            </a:r>
            <a:r>
              <a:rPr lang="es-ES_tradnl" dirty="0" smtClean="0"/>
              <a:t> </a:t>
            </a:r>
            <a:r>
              <a:rPr lang="es-ES_tradnl" dirty="0" err="1" smtClean="0"/>
              <a:t>level</a:t>
            </a:r>
            <a:endParaRPr lang="es-ES_tradnl" dirty="0" smtClean="0"/>
          </a:p>
          <a:p>
            <a:pPr lvl="3"/>
            <a:r>
              <a:rPr lang="es-ES_tradnl" dirty="0" err="1" smtClean="0"/>
              <a:t>Fourth</a:t>
            </a:r>
            <a:r>
              <a:rPr lang="es-ES_tradnl" dirty="0" smtClean="0"/>
              <a:t> </a:t>
            </a:r>
            <a:r>
              <a:rPr lang="es-ES_tradnl" dirty="0" err="1" smtClean="0"/>
              <a:t>level</a:t>
            </a:r>
            <a:endParaRPr lang="es-ES_tradnl" dirty="0" smtClean="0"/>
          </a:p>
          <a:p>
            <a:pPr lvl="4"/>
            <a:r>
              <a:rPr lang="es-ES_tradnl" dirty="0" err="1" smtClean="0"/>
              <a:t>Fifth</a:t>
            </a:r>
            <a:r>
              <a:rPr lang="es-ES_tradnl" dirty="0" smtClean="0"/>
              <a:t> </a:t>
            </a:r>
            <a:r>
              <a:rPr lang="es-ES_tradnl" dirty="0" err="1" smtClean="0"/>
              <a:t>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2400" y="776286"/>
            <a:ext cx="5111750" cy="59293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es-ES_tradnl" smtClean="0"/>
              <a:t>Click to edit Master text styles</a:t>
            </a:r>
          </a:p>
          <a:p>
            <a:pPr lvl="1"/>
            <a:r>
              <a:rPr lang="es-ES_tradnl" smtClean="0"/>
              <a:t>Second level</a:t>
            </a:r>
          </a:p>
          <a:p>
            <a:pPr lvl="2"/>
            <a:r>
              <a:rPr lang="es-ES_tradnl" smtClean="0"/>
              <a:t>Third level</a:t>
            </a:r>
          </a:p>
          <a:p>
            <a:pPr lvl="3"/>
            <a:r>
              <a:rPr lang="es-ES_tradnl" smtClean="0"/>
              <a:t>Fourth level</a:t>
            </a:r>
          </a:p>
          <a:p>
            <a:pPr lvl="4"/>
            <a:r>
              <a:rPr lang="es-ES_tradnl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452936" y="457200"/>
            <a:ext cx="957264" cy="304800"/>
          </a:xfrm>
        </p:spPr>
        <p:txBody>
          <a:bodyPr/>
          <a:lstStyle/>
          <a:p>
            <a:r>
              <a:rPr lang="es-ES_tradnl" smtClean="0"/>
              <a:t>V.A. Mitsou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457200"/>
            <a:ext cx="1325880" cy="304800"/>
          </a:xfrm>
        </p:spPr>
        <p:txBody>
          <a:bodyPr/>
          <a:lstStyle/>
          <a:p>
            <a:r>
              <a:rPr lang="en-US" smtClean="0"/>
              <a:t>SUSY2014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C44E05-631C-4892-B577-17C57620ECE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352" y="769088"/>
            <a:ext cx="594360" cy="5555512"/>
          </a:xfrm>
        </p:spPr>
        <p:txBody>
          <a:bodyPr vert="vert270" anchor="b"/>
          <a:lstStyle>
            <a:lvl1pPr algn="l">
              <a:buNone/>
              <a:defRPr sz="2000" b="1"/>
            </a:lvl1pPr>
          </a:lstStyle>
          <a:p>
            <a:r>
              <a:rPr lang="es-ES_tradnl" dirty="0" err="1" smtClean="0"/>
              <a:t>Click</a:t>
            </a:r>
            <a:r>
              <a:rPr lang="es-ES_tradnl" dirty="0" smtClean="0"/>
              <a:t> </a:t>
            </a:r>
            <a:r>
              <a:rPr lang="es-ES_tradnl" dirty="0" err="1" smtClean="0"/>
              <a:t>to</a:t>
            </a:r>
            <a:r>
              <a:rPr lang="es-ES_tradnl" dirty="0" smtClean="0"/>
              <a:t> </a:t>
            </a:r>
            <a:r>
              <a:rPr lang="es-ES_tradnl" dirty="0" err="1" smtClean="0"/>
              <a:t>edit</a:t>
            </a:r>
            <a:r>
              <a:rPr lang="es-ES_tradnl" dirty="0" smtClean="0"/>
              <a:t> Master </a:t>
            </a:r>
            <a:r>
              <a:rPr lang="es-ES_tradnl" dirty="0" err="1" smtClean="0"/>
              <a:t>title</a:t>
            </a:r>
            <a:r>
              <a:rPr lang="es-ES_tradnl" dirty="0" smtClean="0"/>
              <a:t> </a:t>
            </a:r>
            <a:r>
              <a:rPr lang="es-ES_tradnl" dirty="0" err="1" smtClean="0"/>
              <a:t>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74160" y="769088"/>
            <a:ext cx="4912240" cy="5555512"/>
          </a:xfrm>
        </p:spPr>
        <p:txBody>
          <a:bodyPr/>
          <a:lstStyle>
            <a:lvl1pPr>
              <a:buNone/>
              <a:defRPr sz="3200"/>
            </a:lvl1pPr>
          </a:lstStyle>
          <a:p>
            <a:r>
              <a:rPr lang="es-ES_tradnl" dirty="0" err="1" smtClean="0"/>
              <a:t>Drag</a:t>
            </a:r>
            <a:r>
              <a:rPr lang="es-ES_tradnl" dirty="0" smtClean="0"/>
              <a:t> </a:t>
            </a:r>
            <a:r>
              <a:rPr lang="es-ES_tradnl" dirty="0" err="1" smtClean="0"/>
              <a:t>picture</a:t>
            </a:r>
            <a:r>
              <a:rPr lang="es-ES_tradnl" dirty="0" smtClean="0"/>
              <a:t> </a:t>
            </a:r>
            <a:r>
              <a:rPr lang="es-ES_tradnl" dirty="0" err="1" smtClean="0"/>
              <a:t>to</a:t>
            </a:r>
            <a:r>
              <a:rPr lang="es-ES_tradnl" dirty="0" smtClean="0"/>
              <a:t> </a:t>
            </a:r>
            <a:r>
              <a:rPr lang="es-ES_tradnl" dirty="0" err="1" smtClean="0"/>
              <a:t>placeholder</a:t>
            </a:r>
            <a:r>
              <a:rPr lang="es-ES_tradnl" dirty="0" smtClean="0"/>
              <a:t> </a:t>
            </a:r>
            <a:r>
              <a:rPr lang="es-ES_tradnl" dirty="0" err="1" smtClean="0"/>
              <a:t>or</a:t>
            </a:r>
            <a:r>
              <a:rPr lang="es-ES_tradnl" dirty="0" smtClean="0"/>
              <a:t> </a:t>
            </a:r>
            <a:r>
              <a:rPr lang="es-ES_tradnl" dirty="0" err="1" smtClean="0"/>
              <a:t>click</a:t>
            </a:r>
            <a:r>
              <a:rPr lang="es-ES_tradnl" dirty="0" smtClean="0"/>
              <a:t> </a:t>
            </a:r>
            <a:r>
              <a:rPr lang="es-ES_tradnl" dirty="0" err="1" smtClean="0"/>
              <a:t>icon</a:t>
            </a:r>
            <a:r>
              <a:rPr lang="es-ES_tradnl" dirty="0" smtClean="0"/>
              <a:t> </a:t>
            </a:r>
            <a:r>
              <a:rPr lang="es-ES_tradnl" dirty="0" err="1" smtClean="0"/>
              <a:t>to</a:t>
            </a:r>
            <a:r>
              <a:rPr lang="es-ES_tradnl" dirty="0" smtClean="0"/>
              <a:t> </a:t>
            </a:r>
            <a:r>
              <a:rPr lang="es-ES_tradnl" dirty="0" err="1" smtClean="0"/>
              <a:t>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562600" y="1254640"/>
            <a:ext cx="3429000" cy="5069960"/>
          </a:xfrm>
        </p:spPr>
        <p:txBody>
          <a:bodyPr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/>
            <a:r>
              <a:rPr lang="es-ES_tradnl" smtClean="0"/>
              <a:t>Click to edit Master text styles</a:t>
            </a:r>
          </a:p>
          <a:p>
            <a:pPr lvl="1"/>
            <a:r>
              <a:rPr lang="es-ES_tradnl" smtClean="0"/>
              <a:t>Second level</a:t>
            </a:r>
          </a:p>
          <a:p>
            <a:pPr lvl="2"/>
            <a:r>
              <a:rPr lang="es-ES_tradnl" smtClean="0"/>
              <a:t>Third level</a:t>
            </a:r>
          </a:p>
          <a:p>
            <a:pPr lvl="3"/>
            <a:r>
              <a:rPr lang="es-ES_tradnl" smtClean="0"/>
              <a:t>Fourth level</a:t>
            </a:r>
          </a:p>
          <a:p>
            <a:pPr lvl="4"/>
            <a:r>
              <a:rPr lang="es-ES_tradnl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452936" y="457200"/>
            <a:ext cx="957264" cy="228600"/>
          </a:xfrm>
        </p:spPr>
        <p:txBody>
          <a:bodyPr/>
          <a:lstStyle/>
          <a:p>
            <a:r>
              <a:rPr lang="es-ES_tradnl" smtClean="0"/>
              <a:t>V.A. Mitsou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457200"/>
            <a:ext cx="1325880" cy="228600"/>
          </a:xfrm>
        </p:spPr>
        <p:txBody>
          <a:bodyPr/>
          <a:lstStyle/>
          <a:p>
            <a:r>
              <a:rPr lang="en-US" smtClean="0"/>
              <a:t>SUSY2014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C44E05-631C-4892-B577-17C57620ECE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xOverObj">
  <p:cSld name="Title and Tex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435975" cy="487362"/>
          </a:xfrm>
        </p:spPr>
        <p:txBody>
          <a:bodyPr/>
          <a:lstStyle/>
          <a:p>
            <a:r>
              <a:rPr lang="es-ES_tradnl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908050"/>
            <a:ext cx="8435975" cy="2660650"/>
          </a:xfrm>
        </p:spPr>
        <p:txBody>
          <a:bodyPr/>
          <a:lstStyle/>
          <a:p>
            <a:pPr lvl="0"/>
            <a:r>
              <a:rPr lang="es-ES_tradnl" smtClean="0"/>
              <a:t>Click to edit Master text styles</a:t>
            </a:r>
          </a:p>
          <a:p>
            <a:pPr lvl="1"/>
            <a:r>
              <a:rPr lang="es-ES_tradnl" smtClean="0"/>
              <a:t>Second level</a:t>
            </a:r>
          </a:p>
          <a:p>
            <a:pPr lvl="2"/>
            <a:r>
              <a:rPr lang="es-ES_tradnl" smtClean="0"/>
              <a:t>Third level</a:t>
            </a:r>
          </a:p>
          <a:p>
            <a:pPr lvl="3"/>
            <a:r>
              <a:rPr lang="es-ES_tradnl" smtClean="0"/>
              <a:t>Fourth level</a:t>
            </a:r>
          </a:p>
          <a:p>
            <a:pPr lvl="4"/>
            <a:r>
              <a:rPr lang="es-ES_tradnl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3721100"/>
            <a:ext cx="8435975" cy="2660650"/>
          </a:xfrm>
        </p:spPr>
        <p:txBody>
          <a:bodyPr/>
          <a:lstStyle/>
          <a:p>
            <a:pPr lvl="0"/>
            <a:r>
              <a:rPr lang="es-ES_tradnl" smtClean="0"/>
              <a:t>Click to edit Master text styles</a:t>
            </a:r>
          </a:p>
          <a:p>
            <a:pPr lvl="1"/>
            <a:r>
              <a:rPr lang="es-ES_tradnl" smtClean="0"/>
              <a:t>Second level</a:t>
            </a:r>
          </a:p>
          <a:p>
            <a:pPr lvl="2"/>
            <a:r>
              <a:rPr lang="es-ES_tradnl" smtClean="0"/>
              <a:t>Third level</a:t>
            </a:r>
          </a:p>
          <a:p>
            <a:pPr lvl="3"/>
            <a:r>
              <a:rPr lang="es-ES_tradnl" smtClean="0"/>
              <a:t>Fourth level</a:t>
            </a:r>
          </a:p>
          <a:p>
            <a:pPr lvl="4"/>
            <a:r>
              <a:rPr lang="es-ES_tradnl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515100"/>
            <a:ext cx="2133600" cy="252413"/>
          </a:xfrm>
        </p:spPr>
        <p:txBody>
          <a:bodyPr/>
          <a:lstStyle>
            <a:lvl1pPr>
              <a:defRPr/>
            </a:lvl1pPr>
          </a:lstStyle>
          <a:p>
            <a:r>
              <a:rPr lang="es-ES_tradnl" smtClean="0"/>
              <a:t>V.A. Mitsou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515100"/>
            <a:ext cx="2895600" cy="252413"/>
          </a:xfrm>
        </p:spPr>
        <p:txBody>
          <a:bodyPr/>
          <a:lstStyle>
            <a:lvl1pPr>
              <a:defRPr/>
            </a:lvl1pPr>
          </a:lstStyle>
          <a:p>
            <a:r>
              <a:rPr lang="en-GB" smtClean="0"/>
              <a:t>SUSY2014</a:t>
            </a: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515100"/>
            <a:ext cx="2339975" cy="252413"/>
          </a:xfrm>
        </p:spPr>
        <p:txBody>
          <a:bodyPr/>
          <a:lstStyle>
            <a:lvl1pPr>
              <a:defRPr/>
            </a:lvl1pPr>
          </a:lstStyle>
          <a:p>
            <a:fld id="{811D2AEF-D7C9-624A-BFC0-BCC26C514AD9}" type="slidenum">
              <a:rPr lang="en-GB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53731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27"/>
          <p:cNvSpPr/>
          <p:nvPr/>
        </p:nvSpPr>
        <p:spPr>
          <a:xfrm>
            <a:off x="1" y="366818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29" name="Rectangle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30" name="Rectangle 29"/>
          <p:cNvSpPr/>
          <p:nvPr/>
        </p:nvSpPr>
        <p:spPr>
          <a:xfrm>
            <a:off x="0" y="308276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31" name="Rectangle 30"/>
          <p:cNvSpPr/>
          <p:nvPr/>
        </p:nvSpPr>
        <p:spPr>
          <a:xfrm flipV="1">
            <a:off x="5410182" y="36024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 flipV="1">
            <a:off x="5410200" y="440112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33" name="Rounded Rectangle 32"/>
          <p:cNvSpPr/>
          <p:nvPr/>
        </p:nvSpPr>
        <p:spPr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solidFill>
            <a:srgbClr val="FFFFFF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34" name="Rounded Rectangle 33"/>
          <p:cNvSpPr/>
          <p:nvPr/>
        </p:nvSpPr>
        <p:spPr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solidFill>
            <a:srgbClr val="FFFFFF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35" name="Rectangle 34"/>
          <p:cNvSpPr/>
          <p:nvPr/>
        </p:nvSpPr>
        <p:spPr>
          <a:xfrm>
            <a:off x="9084966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/>
          </a:p>
        </p:txBody>
      </p:sp>
      <p:sp>
        <p:nvSpPr>
          <p:cNvPr id="36" name="Rectangle 35"/>
          <p:cNvSpPr/>
          <p:nvPr/>
        </p:nvSpPr>
        <p:spPr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/>
          </a:p>
        </p:txBody>
      </p:sp>
      <p:sp>
        <p:nvSpPr>
          <p:cNvPr id="37" name="Rectangle 36"/>
          <p:cNvSpPr/>
          <p:nvPr/>
        </p:nvSpPr>
        <p:spPr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38" name="Rectangle 37"/>
          <p:cNvSpPr/>
          <p:nvPr/>
        </p:nvSpPr>
        <p:spPr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39" name="Rectangle 38"/>
          <p:cNvSpPr/>
          <p:nvPr/>
        </p:nvSpPr>
        <p:spPr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40" name="Rectangle 39"/>
          <p:cNvSpPr/>
          <p:nvPr/>
        </p:nvSpPr>
        <p:spPr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threePt" dir="t"/>
            </a:scene3d>
            <a:sp3d/>
          </a:bodyPr>
          <a:lstStyle/>
          <a:p>
            <a:r>
              <a:rPr lang="es-ES_tradnl" smtClean="0"/>
              <a:t>Click to edit Master title style</a:t>
            </a:r>
            <a:endParaRPr lang="en-US" dirty="0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/>
            <a:r>
              <a:rPr lang="es-ES_tradnl" smtClean="0"/>
              <a:t>Click to edit Master text styles</a:t>
            </a:r>
          </a:p>
          <a:p>
            <a:pPr lvl="1"/>
            <a:r>
              <a:rPr lang="es-ES_tradnl" smtClean="0"/>
              <a:t>Second level</a:t>
            </a:r>
          </a:p>
          <a:p>
            <a:pPr lvl="2"/>
            <a:r>
              <a:rPr lang="es-ES_tradnl" smtClean="0"/>
              <a:t>Third level</a:t>
            </a:r>
          </a:p>
          <a:p>
            <a:pPr lvl="3"/>
            <a:r>
              <a:rPr lang="es-ES_tradnl" smtClean="0"/>
              <a:t>Fourth level</a:t>
            </a:r>
          </a:p>
          <a:p>
            <a:pPr lvl="4"/>
            <a:r>
              <a:rPr lang="es-ES_tradnl" smtClean="0"/>
              <a:t>Fifth level</a:t>
            </a:r>
            <a:endParaRPr lang="en-US" dirty="0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>
              <a:defRPr sz="800">
                <a:solidFill>
                  <a:schemeClr val="accent2"/>
                </a:solidFill>
              </a:defRPr>
            </a:lvl1pPr>
          </a:lstStyle>
          <a:p>
            <a:pPr algn="l"/>
            <a:r>
              <a:rPr lang="es-ES_tradnl" smtClean="0"/>
              <a:t>V.A. Mitsou</a:t>
            </a:r>
            <a:endParaRPr lang="en-US" sz="800" dirty="0">
              <a:solidFill>
                <a:schemeClr val="accent2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>
              <a:defRPr sz="800">
                <a:solidFill>
                  <a:schemeClr val="accent2"/>
                </a:solidFill>
              </a:defRPr>
            </a:lvl1pPr>
          </a:lstStyle>
          <a:p>
            <a:pPr algn="r"/>
            <a:r>
              <a:rPr lang="en-US" sz="800" smtClean="0">
                <a:solidFill>
                  <a:schemeClr val="accent2"/>
                </a:solidFill>
              </a:rPr>
              <a:t>SUSY2014</a:t>
            </a:r>
            <a:endParaRPr lang="en-US" sz="800" dirty="0">
              <a:solidFill>
                <a:schemeClr val="accent2"/>
              </a:solidFill>
            </a:endParaRPr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>
              <a:defRPr sz="1800">
                <a:solidFill>
                  <a:srgbClr val="FFFFFF"/>
                </a:solidFill>
              </a:defRPr>
            </a:lvl1pPr>
          </a:lstStyle>
          <a:p>
            <a:pPr algn="r"/>
            <a:fld id="{A8CE10D6-5CB1-41CD-B815-79BC778FC61A}" type="slidenum">
              <a:rPr lang="en-US" sz="1800" smtClean="0">
                <a:solidFill>
                  <a:schemeClr val="bg1"/>
                </a:solidFill>
              </a:rPr>
              <a:pPr algn="r"/>
              <a:t>‹#›</a:t>
            </a:fld>
            <a:endParaRPr lang="en-US" sz="1800" dirty="0">
              <a:solidFill>
                <a:schemeClr val="bg1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hf hdr="0"/>
  <p:txStyles>
    <p:titleStyle>
      <a:lvl1pPr algn="l" rtl="0" eaLnBrk="1" latinLnBrk="0" hangingPunct="1">
        <a:spcBef>
          <a:spcPct val="0"/>
        </a:spcBef>
        <a:buNone/>
        <a:defRPr sz="4000" kern="1200">
          <a:solidFill>
            <a:schemeClr val="tx2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300"/>
        </a:spcBef>
        <a:buClr>
          <a:schemeClr val="accent3"/>
        </a:buClr>
        <a:buFont typeface="Georgia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68" indent="-246888" algn="l" rtl="0" eaLnBrk="1" latinLnBrk="0" hangingPunct="1">
        <a:spcBef>
          <a:spcPts val="300"/>
        </a:spcBef>
        <a:buClr>
          <a:schemeClr val="accent2"/>
        </a:buClr>
        <a:buFont typeface="Georgia"/>
        <a:buChar char="▫"/>
        <a:defRPr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3544" indent="-219456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76" indent="-201168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88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sz="20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4" Type="http://schemas.openxmlformats.org/officeDocument/2006/relationships/image" Target="../media/image3.png"/><Relationship Id="rId5" Type="http://schemas.openxmlformats.org/officeDocument/2006/relationships/image" Target="../media/image4.png"/><Relationship Id="rId6" Type="http://schemas.openxmlformats.org/officeDocument/2006/relationships/image" Target="../media/image5.jpg"/><Relationship Id="rId7" Type="http://schemas.openxmlformats.org/officeDocument/2006/relationships/image" Target="../media/image6.png"/><Relationship Id="rId8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4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4" Type="http://schemas.openxmlformats.org/officeDocument/2006/relationships/image" Target="../media/image14.png"/><Relationship Id="rId5" Type="http://schemas.openxmlformats.org/officeDocument/2006/relationships/image" Target="../media/image15.png"/><Relationship Id="rId6" Type="http://schemas.microsoft.com/office/2007/relationships/hdphoto" Target="../media/hdphoto1.wdp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arxiv.org/abs/1405.4123" TargetMode="External"/><Relationship Id="rId4" Type="http://schemas.openxmlformats.org/officeDocument/2006/relationships/hyperlink" Target="https://cds.cern.ch/record/1666518" TargetMode="External"/><Relationship Id="rId5" Type="http://schemas.openxmlformats.org/officeDocument/2006/relationships/hyperlink" Target="https://cds.cern.ch/record/1735253" TargetMode="External"/><Relationship Id="rId6" Type="http://schemas.openxmlformats.org/officeDocument/2006/relationships/hyperlink" Target="http://arxiv.org/abs/1406.4456" TargetMode="External"/><Relationship Id="rId7" Type="http://schemas.openxmlformats.org/officeDocument/2006/relationships/image" Target="../media/image16.png"/><Relationship Id="rId1" Type="http://schemas.openxmlformats.org/officeDocument/2006/relationships/slideLayout" Target="../slideLayouts/slideLayout3.xml"/><Relationship Id="rId2" Type="http://schemas.openxmlformats.org/officeDocument/2006/relationships/hyperlink" Target="http://arxiv.org/abs/1407.1376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4" Type="http://schemas.openxmlformats.org/officeDocument/2006/relationships/image" Target="../media/image19.png"/><Relationship Id="rId5" Type="http://schemas.openxmlformats.org/officeDocument/2006/relationships/oleObject" Target="../embeddings/oleObject1.bin"/><Relationship Id="rId6" Type="http://schemas.openxmlformats.org/officeDocument/2006/relationships/image" Target="../media/image17.emf"/><Relationship Id="rId7" Type="http://schemas.openxmlformats.org/officeDocument/2006/relationships/hyperlink" Target="http://arxiv.org/abs/1407.1376" TargetMode="External"/><Relationship Id="rId8" Type="http://schemas.openxmlformats.org/officeDocument/2006/relationships/image" Target="../media/image20.png"/><Relationship Id="rId1" Type="http://schemas.openxmlformats.org/officeDocument/2006/relationships/vmlDrawing" Target="../drawings/vmlDrawing1.vml"/><Relationship Id="rId2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4" Type="http://schemas.openxmlformats.org/officeDocument/2006/relationships/image" Target="../media/image23.png"/><Relationship Id="rId5" Type="http://schemas.openxmlformats.org/officeDocument/2006/relationships/image" Target="../media/image24.png"/><Relationship Id="rId6" Type="http://schemas.openxmlformats.org/officeDocument/2006/relationships/image" Target="../media/image25.png"/><Relationship Id="rId7" Type="http://schemas.openxmlformats.org/officeDocument/2006/relationships/hyperlink" Target="http://arxiv.org/abs/1407.1376" TargetMode="External"/><Relationship Id="rId8" Type="http://schemas.openxmlformats.org/officeDocument/2006/relationships/image" Target="../media/image26.png"/><Relationship Id="rId9" Type="http://schemas.openxmlformats.org/officeDocument/2006/relationships/image" Target="../media/image20.png"/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2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arxiv.org/abs/1405.4123" TargetMode="External"/><Relationship Id="rId4" Type="http://schemas.openxmlformats.org/officeDocument/2006/relationships/image" Target="../media/image27.png"/><Relationship Id="rId5" Type="http://schemas.openxmlformats.org/officeDocument/2006/relationships/image" Target="../media/image28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4" Type="http://schemas.openxmlformats.org/officeDocument/2006/relationships/hyperlink" Target="https://cds.cern.ch/record/1666518" TargetMode="External"/><Relationship Id="rId5" Type="http://schemas.openxmlformats.org/officeDocument/2006/relationships/image" Target="../media/image31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4" Type="http://schemas.openxmlformats.org/officeDocument/2006/relationships/image" Target="../media/image33.png"/><Relationship Id="rId5" Type="http://schemas.openxmlformats.org/officeDocument/2006/relationships/image" Target="../media/image34.png"/><Relationship Id="rId6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2" Type="http://schemas.openxmlformats.org/officeDocument/2006/relationships/hyperlink" Target="https://cds.cern.ch/record/1735253" TargetMode="Externa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arxiv.org/abs/1406.4456" TargetMode="External"/><Relationship Id="rId4" Type="http://schemas.openxmlformats.org/officeDocument/2006/relationships/image" Target="../media/image35.png"/><Relationship Id="rId5" Type="http://schemas.openxmlformats.org/officeDocument/2006/relationships/image" Target="../media/image36.png"/><Relationship Id="rId6" Type="http://schemas.openxmlformats.org/officeDocument/2006/relationships/image" Target="../media/image37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0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4" Type="http://schemas.openxmlformats.org/officeDocument/2006/relationships/image" Target="../media/image40.png"/><Relationship Id="rId5" Type="http://schemas.openxmlformats.org/officeDocument/2006/relationships/image" Target="../media/image41.png"/><Relationship Id="rId6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8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4" Type="http://schemas.openxmlformats.org/officeDocument/2006/relationships/image" Target="../media/image44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://arxiv.org/abs/1405.4254" TargetMode="External"/><Relationship Id="rId4" Type="http://schemas.openxmlformats.org/officeDocument/2006/relationships/hyperlink" Target="http://cdsweb.cern.ch/record/1666536" TargetMode="External"/><Relationship Id="rId1" Type="http://schemas.openxmlformats.org/officeDocument/2006/relationships/slideLayout" Target="../slideLayouts/slideLayout3.xml"/><Relationship Id="rId2" Type="http://schemas.openxmlformats.org/officeDocument/2006/relationships/hyperlink" Target="http://arxiv.org/abs/1407.2410" TargetMode="Externa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4" Type="http://schemas.openxmlformats.org/officeDocument/2006/relationships/hyperlink" Target="http://arxiv.org/abs/1405.4123" TargetMode="External"/><Relationship Id="rId5" Type="http://schemas.openxmlformats.org/officeDocument/2006/relationships/hyperlink" Target="http://arxiv.org/abs/1407.2410" TargetMode="External"/><Relationship Id="rId6" Type="http://schemas.openxmlformats.org/officeDocument/2006/relationships/image" Target="../media/image47.png"/><Relationship Id="rId7" Type="http://schemas.openxmlformats.org/officeDocument/2006/relationships/image" Target="../media/image48.png"/><Relationship Id="rId8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5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://arxiv.org/abs/1405.4254" TargetMode="External"/><Relationship Id="rId4" Type="http://schemas.openxmlformats.org/officeDocument/2006/relationships/image" Target="../media/image49.png"/><Relationship Id="rId5" Type="http://schemas.openxmlformats.org/officeDocument/2006/relationships/image" Target="../media/image50.png"/><Relationship Id="rId6" Type="http://schemas.openxmlformats.org/officeDocument/2006/relationships/image" Target="../media/image51.png"/><Relationship Id="rId7" Type="http://schemas.openxmlformats.org/officeDocument/2006/relationships/hyperlink" Target="http://dx.doi.org/10.1103/PhysRevD.88.072001" TargetMode="External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0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4" Type="http://schemas.openxmlformats.org/officeDocument/2006/relationships/image" Target="../media/image53.png"/><Relationship Id="rId1" Type="http://schemas.openxmlformats.org/officeDocument/2006/relationships/slideLayout" Target="../slideLayouts/slideLayout2.xml"/><Relationship Id="rId2" Type="http://schemas.openxmlformats.org/officeDocument/2006/relationships/hyperlink" Target="http://cdsweb.cern.ch/record/1666536" TargetMode="Externa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4" Type="http://schemas.openxmlformats.org/officeDocument/2006/relationships/image" Target="../media/image56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4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http://link.aps.org/abstract/PRL/v109/e261803" TargetMode="External"/><Relationship Id="rId4" Type="http://schemas.openxmlformats.org/officeDocument/2006/relationships/hyperlink" Target="http://dx.doi.org/10.1016/j.physletb.2013.04.036" TargetMode="External"/><Relationship Id="rId5" Type="http://schemas.openxmlformats.org/officeDocument/2006/relationships/hyperlink" Target="http://cdsweb.cern.ch/record/1740972" TargetMode="External"/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57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http://link.aps.org/abstract/PRL/v109/e261803" TargetMode="External"/><Relationship Id="rId4" Type="http://schemas.openxmlformats.org/officeDocument/2006/relationships/image" Target="../media/image58.png"/><Relationship Id="rId5" Type="http://schemas.openxmlformats.org/officeDocument/2006/relationships/image" Target="../media/image59.png"/><Relationship Id="rId1" Type="http://schemas.openxmlformats.org/officeDocument/2006/relationships/slideLayout" Target="../slideLayouts/slideLayout5.xml"/><Relationship Id="rId2" Type="http://schemas.openxmlformats.org/officeDocument/2006/relationships/hyperlink" Target="http://dx.doi.org/10.1016/j.physletb.2013.04.036" TargetMode="Externa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4" Type="http://schemas.openxmlformats.org/officeDocument/2006/relationships/hyperlink" Target="http://cdsweb.cern.ch/record/1740972" TargetMode="External"/><Relationship Id="rId5" Type="http://schemas.openxmlformats.org/officeDocument/2006/relationships/image" Target="../media/image20.png"/><Relationship Id="rId6" Type="http://schemas.openxmlformats.org/officeDocument/2006/relationships/image" Target="../media/image62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0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hyperlink" Target="http://cdsweb.cern.ch/record/1740972" TargetMode="External"/><Relationship Id="rId4" Type="http://schemas.openxmlformats.org/officeDocument/2006/relationships/image" Target="../media/image20.png"/><Relationship Id="rId5" Type="http://schemas.openxmlformats.org/officeDocument/2006/relationships/image" Target="../media/image64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3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4" Type="http://schemas.openxmlformats.org/officeDocument/2006/relationships/image" Target="../media/image67.png"/><Relationship Id="rId5" Type="http://schemas.openxmlformats.org/officeDocument/2006/relationships/hyperlink" Target="http://cdsweb.cern.ch/record/1740972" TargetMode="External"/><Relationship Id="rId6" Type="http://schemas.openxmlformats.org/officeDocument/2006/relationships/image" Target="../media/image20.png"/><Relationship Id="rId7" Type="http://schemas.openxmlformats.org/officeDocument/2006/relationships/image" Target="../media/image68.png"/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65.png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69.png"/><Relationship Id="rId3" Type="http://schemas.openxmlformats.org/officeDocument/2006/relationships/image" Target="../media/image20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4" Type="http://schemas.microsoft.com/office/2007/relationships/hdphoto" Target="../media/hdphoto2.wdp"/><Relationship Id="rId1" Type="http://schemas.openxmlformats.org/officeDocument/2006/relationships/slideLayout" Target="../slideLayouts/slideLayout2.xml"/><Relationship Id="rId2" Type="http://schemas.openxmlformats.org/officeDocument/2006/relationships/hyperlink" Target="https://twiki.cern.ch/twiki/bin/view/AtlasPublic/ExoticsPublicResults" TargetMode="Externa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7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ctrTitle"/>
          </p:nvPr>
        </p:nvSpPr>
        <p:spPr>
          <a:xfrm>
            <a:off x="457200" y="2133600"/>
            <a:ext cx="8458200" cy="1470025"/>
          </a:xfrm>
        </p:spPr>
        <p:txBody>
          <a:bodyPr>
            <a:normAutofit/>
          </a:bodyPr>
          <a:lstStyle/>
          <a:p>
            <a:r>
              <a:rPr lang="en-US" dirty="0"/>
              <a:t>ATLAS Searches for </a:t>
            </a:r>
            <a:r>
              <a:rPr lang="en-US" dirty="0" smtClean="0"/>
              <a:t>non-</a:t>
            </a:r>
            <a:r>
              <a:rPr lang="en-US" dirty="0"/>
              <a:t>SUSY Exotics at the LHC</a:t>
            </a:r>
          </a:p>
        </p:txBody>
      </p:sp>
      <p:sp>
        <p:nvSpPr>
          <p:cNvPr id="3" name="Rectangle 2"/>
          <p:cNvSpPr>
            <a:spLocks noGrp="1"/>
          </p:cNvSpPr>
          <p:nvPr>
            <p:ph type="subTitle" idx="1"/>
          </p:nvPr>
        </p:nvSpPr>
        <p:spPr>
          <a:xfrm>
            <a:off x="457200" y="3962400"/>
            <a:ext cx="4953000" cy="1981200"/>
          </a:xfrm>
        </p:spPr>
        <p:txBody>
          <a:bodyPr>
            <a:normAutofit/>
          </a:bodyPr>
          <a:lstStyle/>
          <a:p>
            <a:r>
              <a:rPr lang="en-US" b="1" dirty="0" err="1"/>
              <a:t>Vasiliki</a:t>
            </a:r>
            <a:r>
              <a:rPr lang="en-US" b="1" dirty="0"/>
              <a:t> A. </a:t>
            </a:r>
            <a:r>
              <a:rPr lang="en-US" b="1" dirty="0" err="1" smtClean="0"/>
              <a:t>Mitsou</a:t>
            </a:r>
            <a:endParaRPr lang="en-US" b="1" dirty="0" smtClean="0"/>
          </a:p>
          <a:p>
            <a:r>
              <a:rPr lang="en-US" sz="2000" dirty="0" smtClean="0"/>
              <a:t>IFIC Valencia</a:t>
            </a:r>
            <a:endParaRPr lang="en-US" dirty="0" smtClean="0"/>
          </a:p>
          <a:p>
            <a:r>
              <a:rPr lang="en-US" sz="2300" i="1" dirty="0"/>
              <a:t>On behalf of the </a:t>
            </a:r>
            <a:r>
              <a:rPr lang="en-US" sz="2300" i="1" dirty="0" smtClean="0"/>
              <a:t/>
            </a:r>
            <a:br>
              <a:rPr lang="en-US" sz="2300" i="1" dirty="0" smtClean="0"/>
            </a:br>
            <a:r>
              <a:rPr lang="en-US" sz="2300" i="1" dirty="0" smtClean="0"/>
              <a:t>ATLAS </a:t>
            </a:r>
            <a:r>
              <a:rPr lang="en-US" sz="2300" i="1" dirty="0"/>
              <a:t>Collaboration</a:t>
            </a:r>
          </a:p>
        </p:txBody>
      </p:sp>
      <p:pic>
        <p:nvPicPr>
          <p:cNvPr id="5" name="Picture 6" descr="csic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228600"/>
            <a:ext cx="570381" cy="854281"/>
          </a:xfrm>
          <a:prstGeom prst="rect">
            <a:avLst/>
          </a:prstGeom>
          <a:ln>
            <a:noFill/>
          </a:ln>
          <a:effectLst>
            <a:outerShdw blurRad="50800" dist="38100" dir="2700000" algn="tl" rotWithShape="0">
              <a:schemeClr val="bg1">
                <a:alpha val="40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7" descr="uv_hires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00846" y="228600"/>
            <a:ext cx="875754" cy="857188"/>
          </a:xfrm>
          <a:prstGeom prst="rect">
            <a:avLst/>
          </a:prstGeom>
          <a:ln>
            <a:noFill/>
          </a:ln>
          <a:effectLst>
            <a:outerShdw blurRad="50800" dist="38100" dir="2700000" algn="tl" rotWithShape="0">
              <a:schemeClr val="bg1">
                <a:alpha val="40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8" descr="ific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7581" y="228600"/>
            <a:ext cx="1323430" cy="854281"/>
          </a:xfrm>
          <a:prstGeom prst="rect">
            <a:avLst/>
          </a:prstGeom>
          <a:ln>
            <a:noFill/>
          </a:ln>
          <a:effectLst>
            <a:outerShdw blurRad="50800" dist="38100" dir="2700000" algn="tl" rotWithShape="0">
              <a:schemeClr val="bg1">
                <a:alpha val="40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10" descr="EU.jp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4087" y="228600"/>
            <a:ext cx="1257913" cy="838200"/>
          </a:xfrm>
          <a:prstGeom prst="rect">
            <a:avLst/>
          </a:prstGeom>
          <a:ln>
            <a:noFill/>
          </a:ln>
          <a:effectLst>
            <a:outerShdw blurRad="50800" dist="38100" dir="2700000" algn="tl" rotWithShape="0">
              <a:schemeClr val="bg1">
                <a:alpha val="40000"/>
              </a:schemeClr>
            </a:outerShdw>
          </a:effectLst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064001" y="3962400"/>
            <a:ext cx="5080000" cy="2895600"/>
          </a:xfrm>
          <a:prstGeom prst="rect">
            <a:avLst/>
          </a:prstGeom>
        </p:spPr>
      </p:pic>
      <p:sp>
        <p:nvSpPr>
          <p:cNvPr id="9" name="Subtitle 2"/>
          <p:cNvSpPr txBox="1">
            <a:spLocks/>
          </p:cNvSpPr>
          <p:nvPr/>
        </p:nvSpPr>
        <p:spPr bwMode="auto">
          <a:xfrm>
            <a:off x="4038600" y="5410200"/>
            <a:ext cx="5029200" cy="14298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  <a:normAutofit fontScale="92500" lnSpcReduction="10000"/>
          </a:bodyPr>
          <a:lstStyle>
            <a:lvl1pPr marL="64008" indent="0" algn="l" rtl="0" fontAlgn="base">
              <a:spcBef>
                <a:spcPts val="300"/>
              </a:spcBef>
              <a:spcAft>
                <a:spcPct val="0"/>
              </a:spcAft>
              <a:buClr>
                <a:srgbClr val="A04DA3"/>
              </a:buClr>
              <a:buFont typeface="Georgia" charset="0"/>
              <a:buNone/>
              <a:defRPr sz="2400" kern="1200">
                <a:solidFill>
                  <a:schemeClr val="tx2"/>
                </a:solidFill>
                <a:latin typeface="Calibri"/>
                <a:ea typeface="ＭＳ Ｐゴシック" charset="0"/>
                <a:cs typeface="ＭＳ Ｐゴシック" charset="0"/>
              </a:defRPr>
            </a:lvl1pPr>
            <a:lvl2pPr marL="457200" indent="0" algn="ctr" rtl="0" fontAlgn="base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60000"/>
              <a:buFont typeface="Georgia"/>
              <a:buNone/>
              <a:defRPr sz="2800" kern="1200">
                <a:solidFill>
                  <a:schemeClr val="accent2"/>
                </a:solidFill>
                <a:latin typeface="Calibri"/>
                <a:ea typeface="ＭＳ Ｐゴシック" charset="0"/>
                <a:cs typeface="+mn-cs"/>
              </a:defRPr>
            </a:lvl2pPr>
            <a:lvl3pPr marL="914400" indent="0" algn="ctr" rtl="0" fontAlgn="base">
              <a:spcBef>
                <a:spcPts val="300"/>
              </a:spcBef>
              <a:spcAft>
                <a:spcPct val="0"/>
              </a:spcAft>
              <a:buClr>
                <a:schemeClr val="accent1"/>
              </a:buClr>
              <a:buFont typeface="Wingdings 2" charset="0"/>
              <a:buNone/>
              <a:defRPr sz="2400" kern="1200">
                <a:solidFill>
                  <a:schemeClr val="accent1"/>
                </a:solidFill>
                <a:latin typeface="Calibri"/>
                <a:ea typeface="ＭＳ Ｐゴシック" charset="0"/>
                <a:cs typeface="+mn-cs"/>
              </a:defRPr>
            </a:lvl3pPr>
            <a:lvl4pPr marL="1371600" indent="0" algn="ctr" rtl="0" fontAlgn="base">
              <a:spcBef>
                <a:spcPts val="300"/>
              </a:spcBef>
              <a:spcAft>
                <a:spcPct val="0"/>
              </a:spcAft>
              <a:buClr>
                <a:schemeClr val="accent1"/>
              </a:buClr>
              <a:buFont typeface="Wingdings 2" charset="0"/>
              <a:buNone/>
              <a:defRPr sz="2400" kern="1200">
                <a:solidFill>
                  <a:schemeClr val="accent1"/>
                </a:solidFill>
                <a:latin typeface="Calibri"/>
                <a:ea typeface="ＭＳ Ｐゴシック" charset="0"/>
                <a:cs typeface="+mn-cs"/>
              </a:defRPr>
            </a:lvl4pPr>
            <a:lvl5pPr marL="1828800" indent="0" algn="ctr" rtl="0" fontAlgn="base">
              <a:spcBef>
                <a:spcPts val="300"/>
              </a:spcBef>
              <a:spcAft>
                <a:spcPct val="0"/>
              </a:spcAft>
              <a:buClr>
                <a:srgbClr val="A04DA3"/>
              </a:buClr>
              <a:buSzPct val="60000"/>
              <a:buFont typeface="Georgia"/>
              <a:buNone/>
              <a:tabLst/>
              <a:defRPr sz="2400" kern="1200">
                <a:solidFill>
                  <a:srgbClr val="A04DA3"/>
                </a:solidFill>
                <a:latin typeface="Calibri"/>
                <a:ea typeface="ＭＳ Ｐゴシック" charset="0"/>
                <a:cs typeface="+mn-cs"/>
              </a:defRPr>
            </a:lvl5pPr>
            <a:lvl6pPr marL="2286000" indent="0" algn="ctr" rtl="0" eaLnBrk="1" latinLnBrk="0" hangingPunct="1">
              <a:spcBef>
                <a:spcPts val="300"/>
              </a:spcBef>
              <a:buClr>
                <a:schemeClr val="accent3"/>
              </a:buClr>
              <a:buFont typeface="Georgia"/>
              <a:buNone/>
              <a:defRPr kumimoji="0" sz="1800" kern="1200">
                <a:solidFill>
                  <a:schemeClr val="accent3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ts val="300"/>
              </a:spcBef>
              <a:buClr>
                <a:schemeClr val="accent3"/>
              </a:buClr>
              <a:buFont typeface="Georgia"/>
              <a:buNone/>
              <a:defRPr kumimoji="0" sz="1600" kern="1200">
                <a:solidFill>
                  <a:schemeClr val="accent3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ts val="300"/>
              </a:spcBef>
              <a:buClr>
                <a:schemeClr val="accent3"/>
              </a:buClr>
              <a:buFont typeface="Georgia"/>
              <a:buNone/>
              <a:defRPr kumimoji="0" sz="1500" kern="1200">
                <a:solidFill>
                  <a:schemeClr val="accent3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ts val="300"/>
              </a:spcBef>
              <a:buClr>
                <a:schemeClr val="accent3"/>
              </a:buClr>
              <a:buFont typeface="Georgia"/>
              <a:buNone/>
              <a:defRPr kumimoji="0" sz="1400" kern="1200" baseline="0">
                <a:solidFill>
                  <a:schemeClr val="accent3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63500" algn="r">
              <a:spcBef>
                <a:spcPts val="600"/>
              </a:spcBef>
            </a:pPr>
            <a:endParaRPr lang="en-US" sz="1800" b="1" dirty="0">
              <a:solidFill>
                <a:srgbClr val="800040"/>
              </a:solidFill>
              <a:cs typeface="Calibri"/>
            </a:endParaRPr>
          </a:p>
          <a:p>
            <a:pPr marL="63500">
              <a:spcBef>
                <a:spcPts val="600"/>
              </a:spcBef>
            </a:pPr>
            <a:r>
              <a:rPr lang="en-US" sz="1800" b="1" dirty="0" smtClean="0">
                <a:solidFill>
                  <a:schemeClr val="bg1"/>
                </a:solidFill>
                <a:effectLst>
                  <a:outerShdw blurRad="50800" dist="38100" dir="2700000" algn="tl" rotWithShape="0">
                    <a:srgbClr val="000000">
                      <a:alpha val="43000"/>
                    </a:srgbClr>
                  </a:outerShdw>
                </a:effectLst>
                <a:cs typeface="Calibri"/>
              </a:rPr>
              <a:t>22</a:t>
            </a:r>
            <a:r>
              <a:rPr lang="en-US" sz="1800" b="1" baseline="30000" dirty="0" smtClean="0">
                <a:solidFill>
                  <a:schemeClr val="bg1"/>
                </a:solidFill>
                <a:effectLst>
                  <a:outerShdw blurRad="50800" dist="38100" dir="2700000" algn="tl" rotWithShape="0">
                    <a:srgbClr val="000000">
                      <a:alpha val="43000"/>
                    </a:srgbClr>
                  </a:outerShdw>
                </a:effectLst>
                <a:cs typeface="Calibri"/>
              </a:rPr>
              <a:t>nd</a:t>
            </a:r>
            <a:r>
              <a:rPr lang="en-US" sz="1800" b="1" dirty="0" smtClean="0">
                <a:solidFill>
                  <a:schemeClr val="bg1"/>
                </a:solidFill>
                <a:effectLst>
                  <a:outerShdw blurRad="50800" dist="38100" dir="2700000" algn="tl" rotWithShape="0">
                    <a:srgbClr val="000000">
                      <a:alpha val="43000"/>
                    </a:srgbClr>
                  </a:outerShdw>
                </a:effectLst>
                <a:cs typeface="Calibri"/>
              </a:rPr>
              <a:t> </a:t>
            </a:r>
            <a:r>
              <a:rPr lang="en-US" sz="1800" b="1" dirty="0">
                <a:solidFill>
                  <a:schemeClr val="bg1"/>
                </a:solidFill>
                <a:effectLst>
                  <a:outerShdw blurRad="50800" dist="38100" dir="2700000" algn="tl" rotWithShape="0">
                    <a:srgbClr val="000000">
                      <a:alpha val="43000"/>
                    </a:srgbClr>
                  </a:outerShdw>
                </a:effectLst>
                <a:cs typeface="Calibri"/>
              </a:rPr>
              <a:t>International Conference on </a:t>
            </a:r>
            <a:r>
              <a:rPr lang="en-US" sz="1800" b="1" dirty="0" smtClean="0">
                <a:solidFill>
                  <a:schemeClr val="bg1"/>
                </a:solidFill>
                <a:effectLst>
                  <a:outerShdw blurRad="50800" dist="38100" dir="2700000" algn="tl" rotWithShape="0">
                    <a:srgbClr val="000000">
                      <a:alpha val="43000"/>
                    </a:srgbClr>
                  </a:outerShdw>
                </a:effectLst>
                <a:cs typeface="Calibri"/>
              </a:rPr>
              <a:t/>
            </a:r>
            <a:br>
              <a:rPr lang="en-US" sz="1800" b="1" dirty="0" smtClean="0">
                <a:solidFill>
                  <a:schemeClr val="bg1"/>
                </a:solidFill>
                <a:effectLst>
                  <a:outerShdw blurRad="50800" dist="38100" dir="2700000" algn="tl" rotWithShape="0">
                    <a:srgbClr val="000000">
                      <a:alpha val="43000"/>
                    </a:srgbClr>
                  </a:outerShdw>
                </a:effectLst>
                <a:cs typeface="Calibri"/>
              </a:rPr>
            </a:br>
            <a:r>
              <a:rPr lang="en-US" sz="1800" b="1" dirty="0" err="1" smtClean="0">
                <a:solidFill>
                  <a:schemeClr val="bg1"/>
                </a:solidFill>
                <a:effectLst>
                  <a:outerShdw blurRad="50800" dist="38100" dir="2700000" algn="tl" rotWithShape="0">
                    <a:srgbClr val="000000">
                      <a:alpha val="43000"/>
                    </a:srgbClr>
                  </a:outerShdw>
                </a:effectLst>
                <a:cs typeface="Calibri"/>
              </a:rPr>
              <a:t>Supersymmetry</a:t>
            </a:r>
            <a:r>
              <a:rPr lang="en-US" sz="1800" b="1" dirty="0" smtClean="0">
                <a:solidFill>
                  <a:schemeClr val="bg1"/>
                </a:solidFill>
                <a:effectLst>
                  <a:outerShdw blurRad="50800" dist="38100" dir="2700000" algn="tl" rotWithShape="0">
                    <a:srgbClr val="000000">
                      <a:alpha val="43000"/>
                    </a:srgbClr>
                  </a:outerShdw>
                </a:effectLst>
                <a:cs typeface="Calibri"/>
              </a:rPr>
              <a:t> and </a:t>
            </a:r>
            <a:br>
              <a:rPr lang="en-US" sz="1800" b="1" dirty="0" smtClean="0">
                <a:solidFill>
                  <a:schemeClr val="bg1"/>
                </a:solidFill>
                <a:effectLst>
                  <a:outerShdw blurRad="50800" dist="38100" dir="2700000" algn="tl" rotWithShape="0">
                    <a:srgbClr val="000000">
                      <a:alpha val="43000"/>
                    </a:srgbClr>
                  </a:outerShdw>
                </a:effectLst>
                <a:cs typeface="Calibri"/>
              </a:rPr>
            </a:br>
            <a:r>
              <a:rPr lang="en-US" sz="1800" b="1" dirty="0" smtClean="0">
                <a:solidFill>
                  <a:schemeClr val="bg1"/>
                </a:solidFill>
                <a:effectLst>
                  <a:outerShdw blurRad="50800" dist="38100" dir="2700000" algn="tl" rotWithShape="0">
                    <a:srgbClr val="000000">
                      <a:alpha val="43000"/>
                    </a:srgbClr>
                  </a:outerShdw>
                </a:effectLst>
                <a:cs typeface="Calibri"/>
              </a:rPr>
              <a:t>Unification </a:t>
            </a:r>
            <a:r>
              <a:rPr lang="en-US" sz="1800" b="1" dirty="0">
                <a:solidFill>
                  <a:schemeClr val="bg1"/>
                </a:solidFill>
                <a:effectLst>
                  <a:outerShdw blurRad="50800" dist="38100" dir="2700000" algn="tl" rotWithShape="0">
                    <a:srgbClr val="000000">
                      <a:alpha val="43000"/>
                    </a:srgbClr>
                  </a:outerShdw>
                </a:effectLst>
                <a:cs typeface="Calibri"/>
              </a:rPr>
              <a:t>of Fundamental </a:t>
            </a:r>
            <a:r>
              <a:rPr lang="en-US" sz="1800" b="1" dirty="0" smtClean="0">
                <a:solidFill>
                  <a:schemeClr val="bg1"/>
                </a:solidFill>
                <a:effectLst>
                  <a:outerShdw blurRad="50800" dist="38100" dir="2700000" algn="tl" rotWithShape="0">
                    <a:srgbClr val="000000">
                      <a:alpha val="43000"/>
                    </a:srgbClr>
                  </a:outerShdw>
                </a:effectLst>
                <a:cs typeface="Calibri"/>
              </a:rPr>
              <a:t>Interactions</a:t>
            </a:r>
          </a:p>
          <a:p>
            <a:pPr marL="63500">
              <a:spcBef>
                <a:spcPts val="600"/>
              </a:spcBef>
            </a:pPr>
            <a:r>
              <a:rPr lang="en-US" sz="1600" dirty="0" smtClean="0">
                <a:solidFill>
                  <a:schemeClr val="bg1"/>
                </a:solidFill>
                <a:effectLst>
                  <a:outerShdw blurRad="50800" dist="38100" dir="2700000" algn="tl" rotWithShape="0">
                    <a:srgbClr val="000000">
                      <a:alpha val="43000"/>
                    </a:srgbClr>
                  </a:outerShdw>
                </a:effectLst>
                <a:cs typeface="Calibri"/>
              </a:rPr>
              <a:t>21 </a:t>
            </a:r>
            <a:r>
              <a:rPr lang="en-US" sz="1600" dirty="0">
                <a:solidFill>
                  <a:schemeClr val="bg1"/>
                </a:solidFill>
                <a:effectLst>
                  <a:outerShdw blurRad="50800" dist="38100" dir="2700000" algn="tl" rotWithShape="0">
                    <a:srgbClr val="000000">
                      <a:alpha val="43000"/>
                    </a:srgbClr>
                  </a:outerShdw>
                </a:effectLst>
                <a:cs typeface="Calibri"/>
              </a:rPr>
              <a:t>- 26 July 2014, Manchester, </a:t>
            </a:r>
            <a:r>
              <a:rPr lang="en-US" sz="1600" dirty="0" smtClean="0">
                <a:solidFill>
                  <a:schemeClr val="bg1"/>
                </a:solidFill>
                <a:effectLst>
                  <a:outerShdw blurRad="50800" dist="38100" dir="2700000" algn="tl" rotWithShape="0">
                    <a:srgbClr val="000000">
                      <a:alpha val="43000"/>
                    </a:srgbClr>
                  </a:outerShdw>
                </a:effectLst>
                <a:cs typeface="Calibri"/>
              </a:rPr>
              <a:t>England</a:t>
            </a:r>
            <a:endParaRPr lang="en-US" sz="1600" dirty="0">
              <a:solidFill>
                <a:schemeClr val="bg1"/>
              </a:solidFill>
              <a:effectLst>
                <a:outerShdw blurRad="50800" dist="38100" dir="2700000" algn="tl" rotWithShape="0">
                  <a:srgbClr val="000000">
                    <a:alpha val="43000"/>
                  </a:srgbClr>
                </a:outerShdw>
              </a:effectLst>
              <a:cs typeface="Calibri"/>
            </a:endParaRPr>
          </a:p>
        </p:txBody>
      </p:sp>
      <p:sp>
        <p:nvSpPr>
          <p:cNvPr id="15" name="Subtitle 2"/>
          <p:cNvSpPr txBox="1">
            <a:spLocks/>
          </p:cNvSpPr>
          <p:nvPr/>
        </p:nvSpPr>
        <p:spPr bwMode="auto">
          <a:xfrm>
            <a:off x="7315200" y="4038600"/>
            <a:ext cx="1752600" cy="4392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  <a:noAutofit/>
          </a:bodyPr>
          <a:lstStyle>
            <a:lvl1pPr marL="64008" indent="0" algn="l" rtl="0" fontAlgn="base">
              <a:spcBef>
                <a:spcPts val="300"/>
              </a:spcBef>
              <a:spcAft>
                <a:spcPct val="0"/>
              </a:spcAft>
              <a:buClr>
                <a:srgbClr val="A04DA3"/>
              </a:buClr>
              <a:buFont typeface="Georgia" charset="0"/>
              <a:buNone/>
              <a:defRPr sz="2400" kern="1200">
                <a:solidFill>
                  <a:schemeClr val="tx2"/>
                </a:solidFill>
                <a:latin typeface="Calibri"/>
                <a:ea typeface="ＭＳ Ｐゴシック" charset="0"/>
                <a:cs typeface="ＭＳ Ｐゴシック" charset="0"/>
              </a:defRPr>
            </a:lvl1pPr>
            <a:lvl2pPr marL="457200" indent="0" algn="ctr" rtl="0" fontAlgn="base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60000"/>
              <a:buFont typeface="Georgia"/>
              <a:buNone/>
              <a:defRPr sz="2800" kern="1200">
                <a:solidFill>
                  <a:schemeClr val="accent2"/>
                </a:solidFill>
                <a:latin typeface="Calibri"/>
                <a:ea typeface="ＭＳ Ｐゴシック" charset="0"/>
                <a:cs typeface="+mn-cs"/>
              </a:defRPr>
            </a:lvl2pPr>
            <a:lvl3pPr marL="914400" indent="0" algn="ctr" rtl="0" fontAlgn="base">
              <a:spcBef>
                <a:spcPts val="300"/>
              </a:spcBef>
              <a:spcAft>
                <a:spcPct val="0"/>
              </a:spcAft>
              <a:buClr>
                <a:schemeClr val="accent1"/>
              </a:buClr>
              <a:buFont typeface="Wingdings 2" charset="0"/>
              <a:buNone/>
              <a:defRPr sz="2400" kern="1200">
                <a:solidFill>
                  <a:schemeClr val="accent1"/>
                </a:solidFill>
                <a:latin typeface="Calibri"/>
                <a:ea typeface="ＭＳ Ｐゴシック" charset="0"/>
                <a:cs typeface="+mn-cs"/>
              </a:defRPr>
            </a:lvl3pPr>
            <a:lvl4pPr marL="1371600" indent="0" algn="ctr" rtl="0" fontAlgn="base">
              <a:spcBef>
                <a:spcPts val="300"/>
              </a:spcBef>
              <a:spcAft>
                <a:spcPct val="0"/>
              </a:spcAft>
              <a:buClr>
                <a:schemeClr val="accent1"/>
              </a:buClr>
              <a:buFont typeface="Wingdings 2" charset="0"/>
              <a:buNone/>
              <a:defRPr sz="2400" kern="1200">
                <a:solidFill>
                  <a:schemeClr val="accent1"/>
                </a:solidFill>
                <a:latin typeface="Calibri"/>
                <a:ea typeface="ＭＳ Ｐゴシック" charset="0"/>
                <a:cs typeface="+mn-cs"/>
              </a:defRPr>
            </a:lvl4pPr>
            <a:lvl5pPr marL="1828800" indent="0" algn="ctr" rtl="0" fontAlgn="base">
              <a:spcBef>
                <a:spcPts val="300"/>
              </a:spcBef>
              <a:spcAft>
                <a:spcPct val="0"/>
              </a:spcAft>
              <a:buClr>
                <a:srgbClr val="A04DA3"/>
              </a:buClr>
              <a:buSzPct val="60000"/>
              <a:buFont typeface="Georgia"/>
              <a:buNone/>
              <a:tabLst/>
              <a:defRPr sz="2400" kern="1200">
                <a:solidFill>
                  <a:srgbClr val="A04DA3"/>
                </a:solidFill>
                <a:latin typeface="Calibri"/>
                <a:ea typeface="ＭＳ Ｐゴシック" charset="0"/>
                <a:cs typeface="+mn-cs"/>
              </a:defRPr>
            </a:lvl5pPr>
            <a:lvl6pPr marL="2286000" indent="0" algn="ctr" rtl="0" eaLnBrk="1" latinLnBrk="0" hangingPunct="1">
              <a:spcBef>
                <a:spcPts val="300"/>
              </a:spcBef>
              <a:buClr>
                <a:schemeClr val="accent3"/>
              </a:buClr>
              <a:buFont typeface="Georgia"/>
              <a:buNone/>
              <a:defRPr kumimoji="0" sz="1800" kern="1200">
                <a:solidFill>
                  <a:schemeClr val="accent3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ts val="300"/>
              </a:spcBef>
              <a:buClr>
                <a:schemeClr val="accent3"/>
              </a:buClr>
              <a:buFont typeface="Georgia"/>
              <a:buNone/>
              <a:defRPr kumimoji="0" sz="1600" kern="1200">
                <a:solidFill>
                  <a:schemeClr val="accent3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ts val="300"/>
              </a:spcBef>
              <a:buClr>
                <a:schemeClr val="accent3"/>
              </a:buClr>
              <a:buFont typeface="Georgia"/>
              <a:buNone/>
              <a:defRPr kumimoji="0" sz="1500" kern="1200">
                <a:solidFill>
                  <a:schemeClr val="accent3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ts val="300"/>
              </a:spcBef>
              <a:buClr>
                <a:schemeClr val="accent3"/>
              </a:buClr>
              <a:buFont typeface="Georgia"/>
              <a:buNone/>
              <a:defRPr kumimoji="0" sz="1400" kern="1200" baseline="0">
                <a:solidFill>
                  <a:schemeClr val="accent3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63500" algn="r"/>
            <a:endParaRPr lang="en-US" sz="1800" b="1" dirty="0">
              <a:solidFill>
                <a:srgbClr val="800040"/>
              </a:solidFill>
              <a:cs typeface="Calibri"/>
            </a:endParaRPr>
          </a:p>
          <a:p>
            <a:pPr marL="63500" algn="r"/>
            <a:r>
              <a:rPr lang="en-US" sz="2800" b="1" dirty="0" smtClean="0">
                <a:solidFill>
                  <a:schemeClr val="bg1"/>
                </a:solidFill>
                <a:effectLst>
                  <a:outerShdw blurRad="50800" dist="38100" dir="2700000" algn="tl" rotWithShape="0">
                    <a:srgbClr val="000000">
                      <a:alpha val="43000"/>
                    </a:srgbClr>
                  </a:outerShdw>
                </a:effectLst>
                <a:cs typeface="Calibri"/>
              </a:rPr>
              <a:t>SUSY2014 </a:t>
            </a: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696200" y="219653"/>
            <a:ext cx="1222054" cy="147235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Untitle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91000" y="3429000"/>
            <a:ext cx="2133600" cy="142460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Why going beyond the Standard Model?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1447800"/>
            <a:ext cx="8839200" cy="4648200"/>
          </a:xfrm>
        </p:spPr>
        <p:txBody>
          <a:bodyPr>
            <a:normAutofit fontScale="92500" lnSpcReduction="10000"/>
          </a:bodyPr>
          <a:lstStyle/>
          <a:p>
            <a:pPr>
              <a:lnSpc>
                <a:spcPct val="110000"/>
              </a:lnSpc>
              <a:spcAft>
                <a:spcPts val="600"/>
              </a:spcAft>
            </a:pPr>
            <a:r>
              <a:rPr lang="en-US" sz="2400" dirty="0" smtClean="0"/>
              <a:t>SM provides an excellent description </a:t>
            </a:r>
            <a:r>
              <a:rPr lang="en-US" sz="2400" dirty="0"/>
              <a:t>of </a:t>
            </a:r>
            <a:r>
              <a:rPr lang="en-US" sz="2400" dirty="0" smtClean="0"/>
              <a:t>the </a:t>
            </a:r>
            <a:r>
              <a:rPr lang="en-US" sz="2400" dirty="0"/>
              <a:t>e</a:t>
            </a:r>
            <a:r>
              <a:rPr lang="en-US" sz="2400" dirty="0" smtClean="0"/>
              <a:t>xperimental data so far</a:t>
            </a:r>
          </a:p>
          <a:p>
            <a:pPr lvl="1">
              <a:lnSpc>
                <a:spcPct val="110000"/>
              </a:lnSpc>
            </a:pPr>
            <a:r>
              <a:rPr lang="en-US" sz="2000" dirty="0" smtClean="0"/>
              <a:t>QCD </a:t>
            </a:r>
            <a:r>
              <a:rPr lang="en-US" sz="2000" dirty="0"/>
              <a:t>and </a:t>
            </a:r>
            <a:r>
              <a:rPr lang="en-US" sz="2000" dirty="0" err="1"/>
              <a:t>hadronic</a:t>
            </a:r>
            <a:r>
              <a:rPr lang="en-US" sz="2000" dirty="0"/>
              <a:t> structure</a:t>
            </a:r>
          </a:p>
          <a:p>
            <a:pPr lvl="1">
              <a:lnSpc>
                <a:spcPct val="110000"/>
              </a:lnSpc>
            </a:pPr>
            <a:r>
              <a:rPr lang="en-US" sz="2000" dirty="0"/>
              <a:t>precision EW physics</a:t>
            </a:r>
          </a:p>
          <a:p>
            <a:pPr lvl="1">
              <a:lnSpc>
                <a:spcPct val="110000"/>
              </a:lnSpc>
            </a:pPr>
            <a:r>
              <a:rPr lang="en-US" sz="2000" dirty="0" smtClean="0"/>
              <a:t>top quark</a:t>
            </a:r>
          </a:p>
          <a:p>
            <a:pPr lvl="1">
              <a:lnSpc>
                <a:spcPct val="110000"/>
              </a:lnSpc>
            </a:pPr>
            <a:r>
              <a:rPr lang="en-US" sz="2000" dirty="0" err="1" smtClean="0"/>
              <a:t>flavour</a:t>
            </a:r>
            <a:r>
              <a:rPr lang="en-US" sz="2000" dirty="0" smtClean="0"/>
              <a:t> physics</a:t>
            </a:r>
          </a:p>
          <a:p>
            <a:pPr>
              <a:lnSpc>
                <a:spcPct val="110000"/>
              </a:lnSpc>
              <a:spcBef>
                <a:spcPts val="900"/>
              </a:spcBef>
            </a:pPr>
            <a:r>
              <a:rPr lang="en-US" sz="2200" dirty="0" smtClean="0"/>
              <a:t>yet… it does not provide an answer to:</a:t>
            </a:r>
          </a:p>
          <a:p>
            <a:pPr lvl="1">
              <a:lnSpc>
                <a:spcPct val="110000"/>
              </a:lnSpc>
            </a:pPr>
            <a:r>
              <a:rPr lang="en-US" sz="2000" dirty="0" smtClean="0"/>
              <a:t>hierarchy </a:t>
            </a:r>
            <a:r>
              <a:rPr lang="en-US" sz="2000" dirty="0"/>
              <a:t>/ fine tuning problem</a:t>
            </a:r>
          </a:p>
          <a:p>
            <a:pPr lvl="1">
              <a:lnSpc>
                <a:spcPct val="110000"/>
              </a:lnSpc>
            </a:pPr>
            <a:r>
              <a:rPr lang="en-US" sz="2000" dirty="0" smtClean="0"/>
              <a:t>matter-antimatter asymmetry</a:t>
            </a:r>
            <a:endParaRPr lang="en-US" sz="2000" dirty="0"/>
          </a:p>
          <a:p>
            <a:pPr lvl="1">
              <a:lnSpc>
                <a:spcPct val="110000"/>
              </a:lnSpc>
            </a:pPr>
            <a:r>
              <a:rPr lang="en-US" sz="2000" dirty="0"/>
              <a:t>d</a:t>
            </a:r>
            <a:r>
              <a:rPr lang="en-US" sz="2000" dirty="0" smtClean="0"/>
              <a:t>ark matter </a:t>
            </a:r>
            <a:r>
              <a:rPr lang="en-US" sz="2000" dirty="0"/>
              <a:t>&amp; </a:t>
            </a:r>
            <a:r>
              <a:rPr lang="en-US" sz="2000" dirty="0" smtClean="0"/>
              <a:t>dark energy</a:t>
            </a:r>
            <a:endParaRPr lang="en-US" sz="2000" dirty="0"/>
          </a:p>
          <a:p>
            <a:pPr lvl="1">
              <a:lnSpc>
                <a:spcPct val="110000"/>
              </a:lnSpc>
            </a:pPr>
            <a:r>
              <a:rPr lang="en-US" sz="2000" dirty="0"/>
              <a:t>neutrino masses</a:t>
            </a:r>
          </a:p>
          <a:p>
            <a:pPr lvl="1">
              <a:lnSpc>
                <a:spcPct val="110000"/>
              </a:lnSpc>
            </a:pPr>
            <a:r>
              <a:rPr lang="en-US" sz="2000" dirty="0" smtClean="0"/>
              <a:t>unification </a:t>
            </a:r>
            <a:r>
              <a:rPr lang="en-US" sz="2000" dirty="0"/>
              <a:t>of </a:t>
            </a:r>
            <a:r>
              <a:rPr lang="en-US" sz="2000" dirty="0" smtClean="0"/>
              <a:t>EW interactions &amp; QCD </a:t>
            </a:r>
            <a:endParaRPr lang="en-US" sz="2000" dirty="0"/>
          </a:p>
          <a:p>
            <a:pPr lvl="1">
              <a:lnSpc>
                <a:spcPct val="110000"/>
              </a:lnSpc>
            </a:pPr>
            <a:r>
              <a:rPr lang="en-US" sz="2000" dirty="0" smtClean="0"/>
              <a:t>gravitation</a:t>
            </a:r>
          </a:p>
          <a:p>
            <a:pPr lvl="1">
              <a:lnSpc>
                <a:spcPct val="110000"/>
              </a:lnSpc>
            </a:pPr>
            <a:r>
              <a:rPr lang="en-US" sz="2000" dirty="0" smtClean="0"/>
              <a:t>more than one fermion generation</a:t>
            </a:r>
            <a:endParaRPr lang="en-US" sz="2000" dirty="0"/>
          </a:p>
          <a:p>
            <a:pPr marL="0" indent="0">
              <a:buNone/>
            </a:pPr>
            <a:endParaRPr lang="en-US" sz="2400" dirty="0" smtClean="0">
              <a:solidFill>
                <a:schemeClr val="accent1">
                  <a:lumMod val="60000"/>
                  <a:lumOff val="40000"/>
                </a:schemeClr>
              </a:solidFill>
            </a:endParaRPr>
          </a:p>
          <a:p>
            <a:endParaRPr lang="en-US" sz="2400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  <a:p>
            <a:endParaRPr lang="en-US" sz="2400" dirty="0" smtClean="0">
              <a:solidFill>
                <a:schemeClr val="accent1">
                  <a:lumMod val="60000"/>
                  <a:lumOff val="40000"/>
                </a:schemeClr>
              </a:solidFill>
            </a:endParaRPr>
          </a:p>
          <a:p>
            <a:endParaRPr lang="en-US" sz="2400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  <a:p>
            <a:endParaRPr lang="en-US" sz="2400" dirty="0" smtClean="0">
              <a:solidFill>
                <a:schemeClr val="accent1">
                  <a:lumMod val="60000"/>
                  <a:lumOff val="40000"/>
                </a:schemeClr>
              </a:solidFill>
            </a:endParaRPr>
          </a:p>
          <a:p>
            <a:endParaRPr lang="en-US" sz="2400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s-ES_tradnl" smtClean="0"/>
              <a:t>V.A. Mitsou</a:t>
            </a: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_tradnl" smtClean="0"/>
              <a:t>SUSY2014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D782718-C7C5-3F4C-A92A-7CF297B66B07}" type="slidenum">
              <a:rPr lang="en-GB" smtClean="0"/>
              <a:pPr>
                <a:defRPr/>
              </a:pPr>
              <a:t>2</a:t>
            </a:fld>
            <a:endParaRPr lang="en-GB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24600" y="1965782"/>
            <a:ext cx="2574730" cy="458741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9" name="Rounded Rectangle 8"/>
          <p:cNvSpPr/>
          <p:nvPr/>
        </p:nvSpPr>
        <p:spPr>
          <a:xfrm>
            <a:off x="152400" y="6096000"/>
            <a:ext cx="6477000" cy="510778"/>
          </a:xfrm>
          <a:prstGeom prst="roundRect">
            <a:avLst/>
          </a:prstGeom>
          <a:ln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r>
              <a:rPr lang="en-US" sz="2400" dirty="0" smtClean="0"/>
              <a:t>☛ </a:t>
            </a:r>
            <a:r>
              <a:rPr lang="en-US" sz="2400" dirty="0"/>
              <a:t>A</a:t>
            </a:r>
            <a:r>
              <a:rPr lang="en-US" sz="2400" dirty="0" smtClean="0"/>
              <a:t>n extension of the Standard Model is needed</a:t>
            </a: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48200" y="4953000"/>
            <a:ext cx="1814157" cy="9233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283479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(some) ideas </a:t>
            </a:r>
            <a:r>
              <a:rPr lang="en-GB" dirty="0"/>
              <a:t>beyond Standard Model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s-ES_tradnl" smtClean="0"/>
              <a:t>V.A. Mitsou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D782718-C7C5-3F4C-A92A-7CF297B66B07}" type="slidenum">
              <a:rPr lang="en-GB" smtClean="0"/>
              <a:pPr>
                <a:defRPr/>
              </a:pPr>
              <a:t>3</a:t>
            </a:fld>
            <a:endParaRPr lang="en-GB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19200" y="1524000"/>
            <a:ext cx="6572980" cy="51054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Rectangle 2"/>
          <p:cNvSpPr/>
          <p:nvPr/>
        </p:nvSpPr>
        <p:spPr>
          <a:xfrm rot="16200000">
            <a:off x="6707091" y="5256311"/>
            <a:ext cx="259080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400" i="1" dirty="0">
                <a:cs typeface="Calibri"/>
              </a:rPr>
              <a:t>Snowmass 2013 </a:t>
            </a:r>
            <a:r>
              <a:rPr lang="en-US" sz="1400" dirty="0" smtClean="0">
                <a:cs typeface="Calibri"/>
              </a:rPr>
              <a:t>Summary </a:t>
            </a:r>
            <a:r>
              <a:rPr lang="en-US" sz="1400" dirty="0">
                <a:cs typeface="Calibri"/>
              </a:rPr>
              <a:t>Paper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SUSY2014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1560417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Signatures probing model predictions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1447800"/>
            <a:ext cx="5105400" cy="5257800"/>
          </a:xfrm>
        </p:spPr>
        <p:txBody>
          <a:bodyPr>
            <a:normAutofit fontScale="62500" lnSpcReduction="20000"/>
          </a:bodyPr>
          <a:lstStyle/>
          <a:p>
            <a:pPr>
              <a:lnSpc>
                <a:spcPct val="120000"/>
              </a:lnSpc>
            </a:pPr>
            <a:r>
              <a:rPr lang="en-GB" dirty="0" smtClean="0"/>
              <a:t>Resonances</a:t>
            </a:r>
          </a:p>
          <a:p>
            <a:pPr lvl="1">
              <a:lnSpc>
                <a:spcPct val="120000"/>
              </a:lnSpc>
            </a:pPr>
            <a:r>
              <a:rPr lang="en-GB" dirty="0" err="1" smtClean="0"/>
              <a:t>dijets</a:t>
            </a:r>
            <a:endParaRPr lang="en-GB" dirty="0" smtClean="0"/>
          </a:p>
          <a:p>
            <a:pPr lvl="1">
              <a:lnSpc>
                <a:spcPct val="120000"/>
              </a:lnSpc>
            </a:pPr>
            <a:r>
              <a:rPr lang="en-GB" dirty="0" err="1" smtClean="0"/>
              <a:t>dileptons</a:t>
            </a:r>
            <a:endParaRPr lang="en-GB" dirty="0" smtClean="0"/>
          </a:p>
          <a:p>
            <a:pPr lvl="1">
              <a:lnSpc>
                <a:spcPct val="120000"/>
              </a:lnSpc>
            </a:pPr>
            <a:r>
              <a:rPr lang="en-GB" dirty="0"/>
              <a:t>W’ </a:t>
            </a:r>
            <a:r>
              <a:rPr lang="el-GR" dirty="0"/>
              <a:t>→ 𝓁ν</a:t>
            </a:r>
            <a:r>
              <a:rPr lang="en-GB" dirty="0"/>
              <a:t> </a:t>
            </a:r>
          </a:p>
          <a:p>
            <a:pPr lvl="1">
              <a:lnSpc>
                <a:spcPct val="120000"/>
              </a:lnSpc>
            </a:pPr>
            <a:r>
              <a:rPr lang="en-GB" dirty="0" err="1" smtClean="0"/>
              <a:t>dibosons</a:t>
            </a:r>
            <a:endParaRPr lang="en-GB" dirty="0" smtClean="0"/>
          </a:p>
          <a:p>
            <a:pPr lvl="1">
              <a:lnSpc>
                <a:spcPct val="120000"/>
              </a:lnSpc>
            </a:pPr>
            <a:r>
              <a:rPr lang="en-GB" dirty="0" smtClean="0"/>
              <a:t>top/bottom</a:t>
            </a:r>
            <a:endParaRPr lang="en-GB" dirty="0" smtClean="0">
              <a:solidFill>
                <a:srgbClr val="3366FF"/>
              </a:solidFill>
            </a:endParaRPr>
          </a:p>
          <a:p>
            <a:pPr lvl="1">
              <a:lnSpc>
                <a:spcPct val="120000"/>
              </a:lnSpc>
            </a:pPr>
            <a:r>
              <a:rPr lang="en-GB" dirty="0" smtClean="0"/>
              <a:t>…</a:t>
            </a:r>
          </a:p>
          <a:p>
            <a:pPr>
              <a:lnSpc>
                <a:spcPct val="120000"/>
              </a:lnSpc>
            </a:pPr>
            <a:r>
              <a:rPr lang="en-GB" dirty="0" smtClean="0"/>
              <a:t>Non-resonant final states</a:t>
            </a:r>
          </a:p>
          <a:p>
            <a:pPr lvl="1">
              <a:lnSpc>
                <a:spcPct val="120000"/>
              </a:lnSpc>
            </a:pPr>
            <a:r>
              <a:rPr lang="en-GB" dirty="0" err="1" smtClean="0"/>
              <a:t>dileptons</a:t>
            </a:r>
            <a:endParaRPr lang="en-GB" dirty="0" smtClean="0"/>
          </a:p>
          <a:p>
            <a:pPr lvl="1">
              <a:lnSpc>
                <a:spcPct val="120000"/>
              </a:lnSpc>
            </a:pPr>
            <a:r>
              <a:rPr lang="en-GB" dirty="0" err="1" smtClean="0"/>
              <a:t>leptons+jets</a:t>
            </a:r>
            <a:endParaRPr lang="en-GB" dirty="0" smtClean="0"/>
          </a:p>
          <a:p>
            <a:pPr lvl="1">
              <a:lnSpc>
                <a:spcPct val="120000"/>
              </a:lnSpc>
            </a:pPr>
            <a:r>
              <a:rPr lang="en-GB" dirty="0" smtClean="0"/>
              <a:t>generic searches</a:t>
            </a:r>
          </a:p>
          <a:p>
            <a:pPr lvl="1">
              <a:lnSpc>
                <a:spcPct val="120000"/>
              </a:lnSpc>
            </a:pPr>
            <a:r>
              <a:rPr lang="en-GB" dirty="0"/>
              <a:t>mono-X + </a:t>
            </a:r>
            <a:r>
              <a:rPr lang="en-GB" dirty="0" err="1"/>
              <a:t>E</a:t>
            </a:r>
            <a:r>
              <a:rPr lang="en-GB" baseline="-25000" dirty="0" err="1"/>
              <a:t>T</a:t>
            </a:r>
            <a:r>
              <a:rPr lang="en-GB" baseline="30000" dirty="0" err="1"/>
              <a:t>miss</a:t>
            </a:r>
            <a:r>
              <a:rPr lang="en-GB" dirty="0"/>
              <a:t> </a:t>
            </a:r>
          </a:p>
          <a:p>
            <a:pPr lvl="1">
              <a:lnSpc>
                <a:spcPct val="120000"/>
              </a:lnSpc>
            </a:pPr>
            <a:r>
              <a:rPr lang="en-GB" dirty="0" smtClean="0"/>
              <a:t>…</a:t>
            </a:r>
          </a:p>
          <a:p>
            <a:pPr>
              <a:lnSpc>
                <a:spcPct val="120000"/>
              </a:lnSpc>
            </a:pPr>
            <a:r>
              <a:rPr lang="en-GB" dirty="0" smtClean="0"/>
              <a:t>Long-lived particles</a:t>
            </a:r>
          </a:p>
          <a:p>
            <a:pPr lvl="1">
              <a:lnSpc>
                <a:spcPct val="120000"/>
              </a:lnSpc>
            </a:pPr>
            <a:r>
              <a:rPr lang="en-GB" dirty="0" smtClean="0"/>
              <a:t>high ionisation</a:t>
            </a:r>
          </a:p>
          <a:p>
            <a:pPr lvl="1">
              <a:lnSpc>
                <a:spcPct val="120000"/>
              </a:lnSpc>
            </a:pPr>
            <a:r>
              <a:rPr lang="en-GB" dirty="0" smtClean="0"/>
              <a:t>unusual energy depositions in calorimeters</a:t>
            </a:r>
          </a:p>
          <a:p>
            <a:pPr lvl="1">
              <a:lnSpc>
                <a:spcPct val="120000"/>
              </a:lnSpc>
            </a:pPr>
            <a:r>
              <a:rPr lang="en-GB" dirty="0" smtClean="0"/>
              <a:t>…</a:t>
            </a:r>
          </a:p>
          <a:p>
            <a:pPr>
              <a:lnSpc>
                <a:spcPct val="120000"/>
              </a:lnSpc>
            </a:pP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s-ES_tradnl" smtClean="0"/>
              <a:t>V.A. Mitsou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SUSY2014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C44E05-631C-4892-B577-17C57620ECE9}" type="slidenum">
              <a:rPr lang="en-US" smtClean="0"/>
              <a:pPr/>
              <a:t>4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2971800" y="4572000"/>
            <a:ext cx="1828800" cy="369332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r>
              <a:rPr lang="en-GB" dirty="0">
                <a:solidFill>
                  <a:srgbClr val="3366FF"/>
                </a:solidFill>
              </a:rPr>
              <a:t>David </a:t>
            </a:r>
            <a:r>
              <a:rPr lang="en-GB" dirty="0" err="1" smtClean="0">
                <a:solidFill>
                  <a:srgbClr val="3366FF"/>
                </a:solidFill>
              </a:rPr>
              <a:t>Salek’s</a:t>
            </a:r>
            <a:r>
              <a:rPr lang="en-GB" dirty="0" smtClean="0">
                <a:solidFill>
                  <a:srgbClr val="3366FF"/>
                </a:solidFill>
              </a:rPr>
              <a:t> talk</a:t>
            </a:r>
            <a:endParaRPr lang="en-GB" dirty="0">
              <a:solidFill>
                <a:srgbClr val="3366FF"/>
              </a:solidFill>
            </a:endParaRPr>
          </a:p>
        </p:txBody>
      </p:sp>
      <p:cxnSp>
        <p:nvCxnSpPr>
          <p:cNvPr id="9" name="Straight Arrow Connector 8"/>
          <p:cNvCxnSpPr/>
          <p:nvPr/>
        </p:nvCxnSpPr>
        <p:spPr>
          <a:xfrm flipH="1">
            <a:off x="838200" y="4953000"/>
            <a:ext cx="3962400" cy="0"/>
          </a:xfrm>
          <a:prstGeom prst="straightConnector1">
            <a:avLst/>
          </a:prstGeom>
          <a:ln w="9525" cmpd="sng">
            <a:solidFill>
              <a:srgbClr val="3366FF"/>
            </a:solidFill>
            <a:headEnd type="none"/>
            <a:tailEnd type="non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0" name="Rectangle 9"/>
          <p:cNvSpPr/>
          <p:nvPr/>
        </p:nvSpPr>
        <p:spPr>
          <a:xfrm>
            <a:off x="2819400" y="2895600"/>
            <a:ext cx="2057400" cy="369332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r>
              <a:rPr lang="en-GB" dirty="0" err="1">
                <a:solidFill>
                  <a:srgbClr val="3366FF"/>
                </a:solidFill>
              </a:rPr>
              <a:t>Jiahang</a:t>
            </a:r>
            <a:r>
              <a:rPr lang="en-GB" dirty="0">
                <a:solidFill>
                  <a:srgbClr val="3366FF"/>
                </a:solidFill>
              </a:rPr>
              <a:t> </a:t>
            </a:r>
            <a:r>
              <a:rPr lang="en-GB" dirty="0" err="1">
                <a:solidFill>
                  <a:srgbClr val="3366FF"/>
                </a:solidFill>
              </a:rPr>
              <a:t>Zhong’s</a:t>
            </a:r>
            <a:r>
              <a:rPr lang="en-GB" dirty="0">
                <a:solidFill>
                  <a:srgbClr val="3366FF"/>
                </a:solidFill>
              </a:rPr>
              <a:t> </a:t>
            </a:r>
            <a:r>
              <a:rPr lang="en-GB" dirty="0" smtClean="0">
                <a:solidFill>
                  <a:srgbClr val="3366FF"/>
                </a:solidFill>
              </a:rPr>
              <a:t>talk</a:t>
            </a:r>
            <a:endParaRPr lang="en-GB" dirty="0">
              <a:solidFill>
                <a:srgbClr val="3366FF"/>
              </a:solidFill>
            </a:endParaRPr>
          </a:p>
        </p:txBody>
      </p:sp>
      <p:cxnSp>
        <p:nvCxnSpPr>
          <p:cNvPr id="11" name="Straight Arrow Connector 10"/>
          <p:cNvCxnSpPr/>
          <p:nvPr/>
        </p:nvCxnSpPr>
        <p:spPr>
          <a:xfrm flipH="1">
            <a:off x="838200" y="3264932"/>
            <a:ext cx="4038600" cy="0"/>
          </a:xfrm>
          <a:prstGeom prst="straightConnector1">
            <a:avLst/>
          </a:prstGeom>
          <a:ln w="9525" cmpd="sng">
            <a:solidFill>
              <a:srgbClr val="3366FF"/>
            </a:solidFill>
            <a:headEnd type="none"/>
            <a:tailEnd type="non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7" name="Round Single Corner Rectangle 16"/>
          <p:cNvSpPr/>
          <p:nvPr/>
        </p:nvSpPr>
        <p:spPr>
          <a:xfrm>
            <a:off x="5486400" y="1828800"/>
            <a:ext cx="3200400" cy="1602619"/>
          </a:xfrm>
          <a:prstGeom prst="round1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tIns="93600" rtlCol="0" anchor="t">
            <a:spAutoFit/>
          </a:bodyPr>
          <a:lstStyle/>
          <a:p>
            <a:pPr marL="285750" indent="-196850">
              <a:spcBef>
                <a:spcPts val="600"/>
              </a:spcBef>
              <a:buFont typeface="Arial"/>
              <a:buChar char="•"/>
            </a:pPr>
            <a:r>
              <a:rPr lang="en-GB" dirty="0" smtClean="0"/>
              <a:t>Signature-based searches cover multitude of theoretical scenarios</a:t>
            </a:r>
          </a:p>
          <a:p>
            <a:pPr marL="285750" indent="-196850">
              <a:spcBef>
                <a:spcPts val="600"/>
              </a:spcBef>
              <a:buFont typeface="Arial"/>
              <a:buChar char="•"/>
            </a:pPr>
            <a:r>
              <a:rPr lang="en-GB" dirty="0" smtClean="0"/>
              <a:t>Emphasis </a:t>
            </a:r>
            <a:r>
              <a:rPr lang="en-GB" dirty="0"/>
              <a:t>given on most recent </a:t>
            </a:r>
            <a:r>
              <a:rPr lang="en-GB" dirty="0" smtClean="0"/>
              <a:t>results here</a:t>
            </a:r>
          </a:p>
        </p:txBody>
      </p:sp>
      <p:sp>
        <p:nvSpPr>
          <p:cNvPr id="18" name="Rectangle 17"/>
          <p:cNvSpPr/>
          <p:nvPr/>
        </p:nvSpPr>
        <p:spPr>
          <a:xfrm>
            <a:off x="838200" y="2926378"/>
            <a:ext cx="1219200" cy="307777"/>
          </a:xfrm>
          <a:prstGeom prst="rect">
            <a:avLst/>
          </a:prstGeom>
          <a:ln>
            <a:solidFill>
              <a:srgbClr val="3366FF"/>
            </a:solidFill>
          </a:ln>
        </p:spPr>
        <p:txBody>
          <a:bodyPr wrap="square">
            <a:spAutoFit/>
          </a:bodyPr>
          <a:lstStyle/>
          <a:p>
            <a:endParaRPr lang="en-GB" sz="1400" dirty="0">
              <a:solidFill>
                <a:srgbClr val="3366FF"/>
              </a:solidFill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2362200" y="2286000"/>
            <a:ext cx="2590800" cy="369332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r>
              <a:rPr lang="en-GB" dirty="0" smtClean="0">
                <a:solidFill>
                  <a:srgbClr val="3366FF"/>
                </a:solidFill>
              </a:rPr>
              <a:t>Christopher Marino’s talk</a:t>
            </a:r>
            <a:endParaRPr lang="en-GB" dirty="0">
              <a:solidFill>
                <a:srgbClr val="3366FF"/>
              </a:solidFill>
            </a:endParaRPr>
          </a:p>
        </p:txBody>
      </p:sp>
      <p:cxnSp>
        <p:nvCxnSpPr>
          <p:cNvPr id="15" name="Straight Arrow Connector 14"/>
          <p:cNvCxnSpPr/>
          <p:nvPr/>
        </p:nvCxnSpPr>
        <p:spPr>
          <a:xfrm flipH="1">
            <a:off x="838200" y="2667000"/>
            <a:ext cx="4038600" cy="0"/>
          </a:xfrm>
          <a:prstGeom prst="straightConnector1">
            <a:avLst/>
          </a:prstGeom>
          <a:ln w="9525" cmpd="sng">
            <a:solidFill>
              <a:srgbClr val="3366FF"/>
            </a:solidFill>
            <a:headEnd type="none"/>
            <a:tailEnd type="non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9" name="Rectangle 18"/>
          <p:cNvSpPr/>
          <p:nvPr/>
        </p:nvSpPr>
        <p:spPr>
          <a:xfrm>
            <a:off x="838200" y="2362200"/>
            <a:ext cx="1219200" cy="307777"/>
          </a:xfrm>
          <a:prstGeom prst="rect">
            <a:avLst/>
          </a:prstGeom>
          <a:ln>
            <a:solidFill>
              <a:srgbClr val="3366FF"/>
            </a:solidFill>
          </a:ln>
        </p:spPr>
        <p:txBody>
          <a:bodyPr wrap="square">
            <a:spAutoFit/>
          </a:bodyPr>
          <a:lstStyle/>
          <a:p>
            <a:endParaRPr lang="en-GB" sz="1400" dirty="0">
              <a:solidFill>
                <a:srgbClr val="3366FF"/>
              </a:solidFill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838200" y="4648200"/>
            <a:ext cx="1447800" cy="307777"/>
          </a:xfrm>
          <a:prstGeom prst="rect">
            <a:avLst/>
          </a:prstGeom>
          <a:ln>
            <a:solidFill>
              <a:srgbClr val="3366FF"/>
            </a:solidFill>
          </a:ln>
        </p:spPr>
        <p:txBody>
          <a:bodyPr wrap="square">
            <a:spAutoFit/>
          </a:bodyPr>
          <a:lstStyle/>
          <a:p>
            <a:endParaRPr lang="en-GB" sz="1400" dirty="0">
              <a:solidFill>
                <a:srgbClr val="3366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038245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ATLAS at the LHC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s-ES_tradnl" smtClean="0"/>
              <a:t>V.A. Mitsou</a:t>
            </a: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de-DE" smtClean="0"/>
              <a:t>SUSY2014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lnSpcReduction="10000"/>
          </a:bodyPr>
          <a:lstStyle/>
          <a:p>
            <a:pPr>
              <a:defRPr/>
            </a:pPr>
            <a:fld id="{ED782718-C7C5-3F4C-A92A-7CF297B66B07}" type="slidenum">
              <a:rPr lang="en-GB" smtClean="0"/>
              <a:pPr>
                <a:defRPr/>
              </a:pPr>
              <a:t>5</a:t>
            </a:fld>
            <a:endParaRPr lang="en-GB"/>
          </a:p>
        </p:txBody>
      </p:sp>
      <p:sp>
        <p:nvSpPr>
          <p:cNvPr id="10" name="Content Placeholder 9"/>
          <p:cNvSpPr>
            <a:spLocks noGrp="1"/>
          </p:cNvSpPr>
          <p:nvPr>
            <p:ph idx="1"/>
          </p:nvPr>
        </p:nvSpPr>
        <p:spPr>
          <a:xfrm>
            <a:off x="76200" y="1524000"/>
            <a:ext cx="3962400" cy="2057400"/>
          </a:xfrm>
          <a:noFill/>
        </p:spPr>
        <p:txBody>
          <a:bodyPr>
            <a:noAutofit/>
          </a:bodyPr>
          <a:lstStyle/>
          <a:p>
            <a:pPr marL="271463" indent="-161925"/>
            <a:r>
              <a:rPr lang="en-US" sz="1800" b="1" dirty="0" smtClean="0"/>
              <a:t>Spectacular LHC performance</a:t>
            </a:r>
            <a:r>
              <a:rPr lang="en-US" sz="1800" dirty="0" smtClean="0"/>
              <a:t> </a:t>
            </a:r>
            <a:endParaRPr lang="en-US" sz="1800" dirty="0"/>
          </a:p>
          <a:p>
            <a:pPr marL="271463" indent="-161925"/>
            <a:r>
              <a:rPr lang="en-US" sz="1800" dirty="0" smtClean="0"/>
              <a:t>Run 1: 2010 – 2012</a:t>
            </a:r>
          </a:p>
          <a:p>
            <a:pPr marL="564071" lvl="1" indent="-161925"/>
            <a:r>
              <a:rPr lang="en-US" sz="1600" b="1" dirty="0" smtClean="0"/>
              <a:t>~5 </a:t>
            </a:r>
            <a:r>
              <a:rPr lang="en-US" sz="1600" b="1" dirty="0"/>
              <a:t>fb</a:t>
            </a:r>
            <a:r>
              <a:rPr lang="en-US" sz="1600" b="1" baseline="30000" dirty="0"/>
              <a:t>-</a:t>
            </a:r>
            <a:r>
              <a:rPr lang="en-US" sz="1600" b="1" baseline="30000" dirty="0" smtClean="0"/>
              <a:t>1 </a:t>
            </a:r>
            <a:r>
              <a:rPr lang="en-US" sz="1600" dirty="0" err="1" smtClean="0"/>
              <a:t>pp</a:t>
            </a:r>
            <a:r>
              <a:rPr lang="en-US" sz="1600" dirty="0" smtClean="0"/>
              <a:t> collisions at </a:t>
            </a:r>
            <a:r>
              <a:rPr lang="en-US" sz="1600" b="1" dirty="0" smtClean="0"/>
              <a:t>√s = 7 </a:t>
            </a:r>
            <a:r>
              <a:rPr lang="en-US" sz="1600" b="1" dirty="0" err="1" smtClean="0"/>
              <a:t>TeV</a:t>
            </a:r>
            <a:r>
              <a:rPr lang="en-US" sz="1600" b="1" dirty="0" smtClean="0"/>
              <a:t> </a:t>
            </a:r>
          </a:p>
          <a:p>
            <a:pPr marL="564071" lvl="1" indent="-161925"/>
            <a:r>
              <a:rPr lang="en-US" sz="1600" b="1" dirty="0" smtClean="0"/>
              <a:t>~20 </a:t>
            </a:r>
            <a:r>
              <a:rPr lang="en-US" sz="1600" b="1" dirty="0"/>
              <a:t>fb</a:t>
            </a:r>
            <a:r>
              <a:rPr lang="en-US" sz="1600" b="1" baseline="30000" dirty="0"/>
              <a:t>-1 </a:t>
            </a:r>
            <a:r>
              <a:rPr lang="en-US" sz="1600" dirty="0" err="1"/>
              <a:t>pp</a:t>
            </a:r>
            <a:r>
              <a:rPr lang="en-US" sz="1600" dirty="0"/>
              <a:t> collisions at </a:t>
            </a:r>
            <a:r>
              <a:rPr lang="en-US" sz="1600" b="1" dirty="0"/>
              <a:t>√s = </a:t>
            </a:r>
            <a:r>
              <a:rPr lang="en-US" sz="1600" b="1" dirty="0" smtClean="0"/>
              <a:t>8 </a:t>
            </a:r>
            <a:r>
              <a:rPr lang="en-US" sz="1600" b="1" dirty="0" err="1"/>
              <a:t>TeV</a:t>
            </a:r>
            <a:r>
              <a:rPr lang="en-US" sz="1600" b="1" dirty="0"/>
              <a:t> </a:t>
            </a:r>
          </a:p>
          <a:p>
            <a:pPr marL="271463" indent="-161925"/>
            <a:r>
              <a:rPr lang="en-US" sz="1800" dirty="0" smtClean="0"/>
              <a:t>Physics run will resume in 2015 </a:t>
            </a:r>
            <a:br>
              <a:rPr lang="en-US" sz="1800" dirty="0" smtClean="0"/>
            </a:br>
            <a:r>
              <a:rPr lang="en-US" sz="1800" dirty="0" smtClean="0"/>
              <a:t>with 13‐14 </a:t>
            </a:r>
            <a:r>
              <a:rPr lang="en-US" sz="1800" dirty="0" err="1" smtClean="0"/>
              <a:t>TeV</a:t>
            </a:r>
            <a:r>
              <a:rPr lang="en-US" sz="1800" dirty="0" smtClean="0"/>
              <a:t> collisions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77" y="3663727"/>
            <a:ext cx="9144000" cy="3193746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 rotWithShape="1">
          <a:blip r:embed="rId3"/>
          <a:srcRect l="2868" t="2286" r="12135" b="854"/>
          <a:stretch/>
        </p:blipFill>
        <p:spPr>
          <a:xfrm>
            <a:off x="3505200" y="4114800"/>
            <a:ext cx="2884673" cy="236219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1" name="Picture 1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06" t="13741" r="1263" b="13741"/>
          <a:stretch>
            <a:fillRect/>
          </a:stretch>
        </p:blipFill>
        <p:spPr bwMode="auto">
          <a:xfrm>
            <a:off x="3787467" y="1066800"/>
            <a:ext cx="5356534" cy="28194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Picture 23"/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3750" b="96389" l="3036" r="95536">
                        <a14:foregroundMark x1="77857" y1="31389" x2="77857" y2="31389"/>
                        <a14:foregroundMark x1="79643" y1="70139" x2="79643" y2="70139"/>
                        <a14:foregroundMark x1="83214" y1="85417" x2="83214" y2="85417"/>
                        <a14:foregroundMark x1="79643" y1="54861" x2="79643" y2="54861"/>
                        <a14:foregroundMark x1="81429" y1="41111" x2="81429" y2="4111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8200" y="3047999"/>
            <a:ext cx="685800" cy="8812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2977832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Beyond SM searches strategy</a:t>
            </a:r>
            <a:endParaRPr lang="en-US" dirty="0"/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624078" indent="-514350">
              <a:lnSpc>
                <a:spcPct val="120000"/>
              </a:lnSpc>
              <a:buSzPct val="90000"/>
              <a:buFont typeface="+mj-ea"/>
              <a:buAutoNum type="circleNumDbPlain"/>
            </a:pPr>
            <a:r>
              <a:rPr lang="en-US" dirty="0"/>
              <a:t>Pursue signature-driven </a:t>
            </a:r>
            <a:r>
              <a:rPr lang="en-US" dirty="0" smtClean="0"/>
              <a:t>analyses:</a:t>
            </a:r>
          </a:p>
          <a:p>
            <a:pPr marL="992188" lvl="1" indent="-246063" defTabSz="990600">
              <a:lnSpc>
                <a:spcPct val="120000"/>
              </a:lnSpc>
            </a:pPr>
            <a:r>
              <a:rPr lang="en-US" sz="2400" dirty="0" smtClean="0"/>
              <a:t>resonances</a:t>
            </a:r>
            <a:r>
              <a:rPr lang="en-US" sz="2400" dirty="0"/>
              <a:t>: </a:t>
            </a:r>
            <a:r>
              <a:rPr lang="en-US" sz="2400" dirty="0" err="1" smtClean="0"/>
              <a:t>dileptons</a:t>
            </a:r>
            <a:r>
              <a:rPr lang="en-US" sz="2400" dirty="0"/>
              <a:t>, jets, photons, ...</a:t>
            </a:r>
          </a:p>
          <a:p>
            <a:pPr marL="992188" lvl="1" indent="-246063" defTabSz="990600">
              <a:lnSpc>
                <a:spcPct val="120000"/>
              </a:lnSpc>
            </a:pPr>
            <a:r>
              <a:rPr lang="en-GB" sz="2400" dirty="0"/>
              <a:t>tails </a:t>
            </a:r>
            <a:r>
              <a:rPr lang="en-GB" sz="2400" dirty="0" smtClean="0"/>
              <a:t>in kinematic distributions</a:t>
            </a:r>
            <a:endParaRPr lang="en-GB" sz="2400" dirty="0" smtClean="0"/>
          </a:p>
          <a:p>
            <a:pPr marL="992188" lvl="1" indent="-246063" defTabSz="990600">
              <a:lnSpc>
                <a:spcPct val="120000"/>
              </a:lnSpc>
            </a:pPr>
            <a:r>
              <a:rPr lang="en-US" sz="2400" dirty="0" smtClean="0"/>
              <a:t>special </a:t>
            </a:r>
            <a:r>
              <a:rPr lang="en-US" sz="2400" dirty="0"/>
              <a:t>particles: </a:t>
            </a:r>
            <a:r>
              <a:rPr lang="en-US" sz="2400" dirty="0" smtClean="0"/>
              <a:t>slow</a:t>
            </a:r>
            <a:r>
              <a:rPr lang="en-US" sz="2400" dirty="0"/>
              <a:t>-moving, long-lived, ...</a:t>
            </a:r>
          </a:p>
          <a:p>
            <a:pPr marL="992188" lvl="1" indent="-246063" defTabSz="990600">
              <a:lnSpc>
                <a:spcPct val="120000"/>
              </a:lnSpc>
            </a:pPr>
            <a:r>
              <a:rPr lang="en-US" sz="2400" dirty="0" smtClean="0"/>
              <a:t>.</a:t>
            </a:r>
            <a:r>
              <a:rPr lang="en-US" sz="2400" dirty="0"/>
              <a:t>..</a:t>
            </a:r>
          </a:p>
          <a:p>
            <a:pPr marL="624078" indent="-514350">
              <a:lnSpc>
                <a:spcPct val="120000"/>
              </a:lnSpc>
              <a:buSzPct val="90000"/>
              <a:buFont typeface="+mj-ea"/>
              <a:buAutoNum type="circleNumDbPlain"/>
            </a:pPr>
            <a:r>
              <a:rPr lang="en-US" dirty="0" smtClean="0"/>
              <a:t>Search for excess of events over the expected SM background </a:t>
            </a:r>
          </a:p>
          <a:p>
            <a:pPr marL="624078" indent="-514350">
              <a:lnSpc>
                <a:spcPct val="120000"/>
              </a:lnSpc>
              <a:buSzPct val="90000"/>
              <a:buFont typeface="+mj-ea"/>
              <a:buAutoNum type="circleNumDbPlain"/>
            </a:pPr>
            <a:r>
              <a:rPr lang="en-US" dirty="0" smtClean="0"/>
              <a:t>If no significant excess is observed</a:t>
            </a:r>
            <a:endParaRPr lang="en-US" dirty="0"/>
          </a:p>
          <a:p>
            <a:pPr marL="985838" lvl="1" indent="-265113">
              <a:lnSpc>
                <a:spcPct val="120000"/>
              </a:lnSpc>
              <a:buSzPct val="90000"/>
            </a:pPr>
            <a:r>
              <a:rPr lang="en-US" dirty="0" smtClean="0"/>
              <a:t>set cross-section upper limits </a:t>
            </a:r>
          </a:p>
          <a:p>
            <a:pPr marL="985838" lvl="1" indent="-265113">
              <a:lnSpc>
                <a:spcPct val="120000"/>
              </a:lnSpc>
              <a:buSzPct val="90000"/>
            </a:pPr>
            <a:r>
              <a:rPr lang="en-US" dirty="0" smtClean="0"/>
              <a:t>interpret </a:t>
            </a:r>
            <a:r>
              <a:rPr lang="en-US" dirty="0"/>
              <a:t>in specific models to </a:t>
            </a:r>
            <a:r>
              <a:rPr lang="en-US" dirty="0" smtClean="0"/>
              <a:t>obtain limits </a:t>
            </a:r>
            <a:r>
              <a:rPr lang="en-US" dirty="0"/>
              <a:t>on masses, </a:t>
            </a:r>
            <a:r>
              <a:rPr lang="en-US" dirty="0" smtClean="0"/>
              <a:t>couplings, ...</a:t>
            </a:r>
          </a:p>
          <a:p>
            <a:pPr marL="985838" lvl="1" indent="-265113">
              <a:lnSpc>
                <a:spcPct val="120000"/>
              </a:lnSpc>
              <a:buSzPct val="90000"/>
            </a:pPr>
            <a:endParaRPr lang="en-US" dirty="0" smtClean="0"/>
          </a:p>
          <a:p>
            <a:pPr marL="539750" indent="-428625" defTabSz="990600">
              <a:lnSpc>
                <a:spcPct val="120000"/>
              </a:lnSpc>
              <a:buSzPct val="90000"/>
              <a:buNone/>
            </a:pPr>
            <a:r>
              <a:rPr lang="en-US" dirty="0" smtClean="0">
                <a:solidFill>
                  <a:schemeClr val="accent3"/>
                </a:solidFill>
              </a:rPr>
              <a:t>☛</a:t>
            </a:r>
            <a:r>
              <a:rPr lang="en-US" dirty="0" smtClean="0"/>
              <a:t> Background estimate: data-driven techniques for main; MC for smaller</a:t>
            </a:r>
          </a:p>
          <a:p>
            <a:pPr marL="539750" indent="-428625" defTabSz="990600">
              <a:lnSpc>
                <a:spcPct val="120000"/>
              </a:lnSpc>
              <a:buSzPct val="90000"/>
              <a:buNone/>
            </a:pPr>
            <a:r>
              <a:rPr lang="en-US" dirty="0" smtClean="0">
                <a:solidFill>
                  <a:schemeClr val="accent3"/>
                </a:solidFill>
              </a:rPr>
              <a:t>☛</a:t>
            </a:r>
            <a:r>
              <a:rPr lang="en-US" dirty="0" smtClean="0"/>
              <a:t> Blind analysis: first define and validate analysis, then open signal box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s-ES_tradnl" smtClean="0"/>
              <a:t>V.A. Mitsou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_tradnl" smtClean="0"/>
              <a:t>SUSY2014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C44E05-631C-4892-B577-17C57620ECE9}" type="slidenum">
              <a:rPr lang="en-US" smtClean="0"/>
              <a:pPr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243133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Looking for resonances </a:t>
            </a:r>
            <a:endParaRPr lang="en-GB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722313" y="3295648"/>
            <a:ext cx="7772400" cy="2952752"/>
          </a:xfrm>
        </p:spPr>
        <p:txBody>
          <a:bodyPr>
            <a:normAutofit/>
          </a:bodyPr>
          <a:lstStyle/>
          <a:p>
            <a:pPr marL="406908" indent="-342900">
              <a:buFont typeface="Arial"/>
              <a:buChar char="•"/>
            </a:pPr>
            <a:r>
              <a:rPr lang="en-GB" dirty="0" err="1" smtClean="0"/>
              <a:t>Dijets</a:t>
            </a:r>
            <a:r>
              <a:rPr lang="en-GB" dirty="0" smtClean="0"/>
              <a:t> [</a:t>
            </a:r>
            <a:r>
              <a:rPr lang="en-GB" dirty="0" smtClean="0">
                <a:hlinkClick r:id="rId2"/>
              </a:rPr>
              <a:t>arXiv:1407.1376</a:t>
            </a:r>
            <a:r>
              <a:rPr lang="en-GB" dirty="0" smtClean="0"/>
              <a:t>]</a:t>
            </a:r>
          </a:p>
          <a:p>
            <a:pPr marL="406908" indent="-342900">
              <a:buFont typeface="Arial"/>
              <a:buChar char="•"/>
            </a:pPr>
            <a:r>
              <a:rPr lang="en-GB" dirty="0" err="1" smtClean="0"/>
              <a:t>Dileptons</a:t>
            </a:r>
            <a:r>
              <a:rPr lang="en-GB" dirty="0" smtClean="0"/>
              <a:t> [</a:t>
            </a:r>
            <a:r>
              <a:rPr lang="en-GB" dirty="0">
                <a:hlinkClick r:id="rId3"/>
              </a:rPr>
              <a:t>arXiv:</a:t>
            </a:r>
            <a:r>
              <a:rPr lang="en-GB" dirty="0" smtClean="0">
                <a:hlinkClick r:id="rId3"/>
              </a:rPr>
              <a:t>1405.4123</a:t>
            </a:r>
            <a:r>
              <a:rPr lang="en-GB" dirty="0" smtClean="0"/>
              <a:t>]</a:t>
            </a:r>
          </a:p>
          <a:p>
            <a:pPr marL="406908" indent="-342900">
              <a:buFont typeface="Arial"/>
              <a:buChar char="•"/>
            </a:pPr>
            <a:r>
              <a:rPr lang="en-GB" dirty="0" smtClean="0"/>
              <a:t>X </a:t>
            </a:r>
            <a:r>
              <a:rPr lang="en-GB" dirty="0"/>
              <a:t>→ HH → </a:t>
            </a:r>
            <a:r>
              <a:rPr lang="en-GB" dirty="0" err="1" smtClean="0"/>
              <a:t>bb̄bb̄</a:t>
            </a:r>
            <a:r>
              <a:rPr lang="en-GB" dirty="0" err="1" smtClean="0">
                <a:solidFill>
                  <a:schemeClr val="bg1"/>
                </a:solidFill>
              </a:rPr>
              <a:t>b</a:t>
            </a:r>
            <a:r>
              <a:rPr lang="en-GB" dirty="0" smtClean="0"/>
              <a:t>[</a:t>
            </a:r>
            <a:r>
              <a:rPr lang="en-US" dirty="0">
                <a:hlinkClick r:id="rId4"/>
              </a:rPr>
              <a:t>ATLAS-CONF-2014-</a:t>
            </a:r>
            <a:r>
              <a:rPr lang="en-US" dirty="0" smtClean="0">
                <a:hlinkClick r:id="rId4"/>
              </a:rPr>
              <a:t>005</a:t>
            </a:r>
            <a:r>
              <a:rPr lang="en-GB" dirty="0" smtClean="0"/>
              <a:t>]</a:t>
            </a:r>
            <a:endParaRPr lang="en-GB" dirty="0"/>
          </a:p>
          <a:p>
            <a:pPr marL="406908" indent="-342900">
              <a:buFont typeface="Arial"/>
              <a:buChar char="•"/>
            </a:pPr>
            <a:r>
              <a:rPr lang="en-GB" dirty="0" smtClean="0"/>
              <a:t>ZV </a:t>
            </a:r>
            <a:r>
              <a:rPr lang="es-ES_tradnl" dirty="0" smtClean="0"/>
              <a:t>→ 𝓁𝓁</a:t>
            </a:r>
            <a:r>
              <a:rPr lang="es-ES_tradnl" dirty="0" err="1" smtClean="0"/>
              <a:t>qq</a:t>
            </a:r>
            <a:r>
              <a:rPr lang="es-ES_tradnl" dirty="0"/>
              <a:t>̄ </a:t>
            </a:r>
            <a:r>
              <a:rPr lang="es-ES_tradnl" dirty="0" smtClean="0"/>
              <a:t>[</a:t>
            </a:r>
            <a:r>
              <a:rPr lang="en-US" dirty="0">
                <a:hlinkClick r:id="rId5"/>
              </a:rPr>
              <a:t>ATLAS-CONF-2014-039</a:t>
            </a:r>
            <a:r>
              <a:rPr lang="es-ES_tradnl" dirty="0" smtClean="0"/>
              <a:t>]</a:t>
            </a:r>
            <a:endParaRPr lang="en-GB" dirty="0"/>
          </a:p>
          <a:p>
            <a:pPr marL="406908" indent="-342900">
              <a:buFont typeface="Arial"/>
              <a:buChar char="•"/>
            </a:pPr>
            <a:r>
              <a:rPr lang="en-GB" dirty="0"/>
              <a:t>WZ → 𝓁</a:t>
            </a:r>
            <a:r>
              <a:rPr lang="el-GR" dirty="0"/>
              <a:t>ν</a:t>
            </a:r>
            <a:r>
              <a:rPr lang="en-GB" dirty="0"/>
              <a:t>𝓁’𝓁’ </a:t>
            </a:r>
            <a:r>
              <a:rPr lang="en-GB" dirty="0" smtClean="0"/>
              <a:t>[</a:t>
            </a:r>
            <a:r>
              <a:rPr lang="en-GB" dirty="0">
                <a:hlinkClick r:id="rId6"/>
              </a:rPr>
              <a:t>arXiv:</a:t>
            </a:r>
            <a:r>
              <a:rPr lang="en-GB" dirty="0" smtClean="0">
                <a:hlinkClick r:id="rId6"/>
              </a:rPr>
              <a:t>1406.4456</a:t>
            </a:r>
            <a:r>
              <a:rPr lang="en-GB" dirty="0" smtClean="0"/>
              <a:t>]</a:t>
            </a:r>
          </a:p>
          <a:p>
            <a:pPr marL="406908" indent="-342900">
              <a:buFont typeface="Arial"/>
              <a:buChar char="•"/>
            </a:pPr>
            <a:r>
              <a:rPr lang="en-GB" dirty="0" err="1" smtClean="0"/>
              <a:t>leptonic</a:t>
            </a:r>
            <a:r>
              <a:rPr lang="en-GB" dirty="0" smtClean="0"/>
              <a:t> W/Z + </a:t>
            </a:r>
            <a:r>
              <a:rPr lang="el-GR" dirty="0" smtClean="0"/>
              <a:t>γ</a:t>
            </a:r>
            <a:r>
              <a:rPr lang="es-ES_tradnl" dirty="0" smtClean="0"/>
              <a:t> </a:t>
            </a:r>
            <a:br>
              <a:rPr lang="es-ES_tradnl" dirty="0" smtClean="0"/>
            </a:br>
            <a:r>
              <a:rPr lang="es-ES_tradnl" dirty="0" smtClean="0"/>
              <a:t>[</a:t>
            </a:r>
            <a:r>
              <a:rPr lang="es-ES_tradnl" dirty="0" err="1"/>
              <a:t>to</a:t>
            </a:r>
            <a:r>
              <a:rPr lang="es-ES_tradnl" dirty="0"/>
              <a:t> be </a:t>
            </a:r>
            <a:r>
              <a:rPr lang="es-ES_tradnl" dirty="0" err="1"/>
              <a:t>published</a:t>
            </a:r>
            <a:r>
              <a:rPr lang="es-ES_tradnl" dirty="0"/>
              <a:t> </a:t>
            </a:r>
            <a:r>
              <a:rPr lang="es-ES_tradnl" dirty="0" err="1"/>
              <a:t>soon</a:t>
            </a:r>
            <a:r>
              <a:rPr lang="es-ES_tradnl" dirty="0"/>
              <a:t> in PLB</a:t>
            </a:r>
            <a:r>
              <a:rPr lang="es-ES_tradnl" dirty="0" smtClean="0"/>
              <a:t>]</a:t>
            </a:r>
          </a:p>
          <a:p>
            <a:pPr marL="406908" indent="-342900">
              <a:buFont typeface="Arial"/>
              <a:buChar char="•"/>
            </a:pPr>
            <a:r>
              <a:rPr lang="en-GB" dirty="0"/>
              <a:t>Top/bottom resonances</a:t>
            </a:r>
            <a:endParaRPr lang="es-ES_tradnl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s-ES_tradnl" smtClean="0"/>
              <a:t>V.A. Mitsou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SUSY2014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C44E05-631C-4892-B577-17C57620ECE9}" type="slidenum">
              <a:rPr lang="en-US" smtClean="0"/>
              <a:pPr/>
              <a:t>7</a:t>
            </a:fld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7"/>
          <a:srcRect r="2733" b="4814"/>
          <a:stretch/>
        </p:blipFill>
        <p:spPr>
          <a:xfrm>
            <a:off x="5761416" y="3962400"/>
            <a:ext cx="3181593" cy="269902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02425757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Resonance in </a:t>
            </a:r>
            <a:r>
              <a:rPr lang="en-GB" dirty="0" err="1" smtClean="0"/>
              <a:t>dijet</a:t>
            </a:r>
            <a:r>
              <a:rPr lang="en-GB" dirty="0" smtClean="0"/>
              <a:t> distribution</a:t>
            </a:r>
            <a:endParaRPr lang="en-GB" dirty="0"/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152400" y="1447800"/>
            <a:ext cx="6019800" cy="5257800"/>
          </a:xfrm>
        </p:spPr>
        <p:txBody>
          <a:bodyPr>
            <a:normAutofit fontScale="70000" lnSpcReduction="20000"/>
          </a:bodyPr>
          <a:lstStyle/>
          <a:p>
            <a:pPr>
              <a:lnSpc>
                <a:spcPct val="120000"/>
              </a:lnSpc>
            </a:pPr>
            <a:r>
              <a:rPr lang="en-GB" dirty="0"/>
              <a:t>Large </a:t>
            </a:r>
            <a:r>
              <a:rPr lang="en-GB" dirty="0" smtClean="0"/>
              <a:t>statistics, yet high background level (</a:t>
            </a:r>
            <a:r>
              <a:rPr lang="en-GB" dirty="0"/>
              <a:t>QCD) </a:t>
            </a:r>
          </a:p>
          <a:p>
            <a:pPr>
              <a:lnSpc>
                <a:spcPct val="120000"/>
              </a:lnSpc>
            </a:pPr>
            <a:r>
              <a:rPr lang="en-GB" u="sng" dirty="0"/>
              <a:t>New</a:t>
            </a:r>
            <a:r>
              <a:rPr lang="en-GB" dirty="0"/>
              <a:t>: data sample enriched by data recorded yet reconstructed later (‘delayed stream’</a:t>
            </a:r>
            <a:r>
              <a:rPr lang="en-GB" dirty="0" smtClean="0"/>
              <a:t>)</a:t>
            </a:r>
          </a:p>
          <a:p>
            <a:pPr lvl="1">
              <a:lnSpc>
                <a:spcPct val="120000"/>
              </a:lnSpc>
            </a:pPr>
            <a:r>
              <a:rPr lang="en-GB" dirty="0" smtClean="0"/>
              <a:t>increased </a:t>
            </a:r>
            <a:r>
              <a:rPr lang="en-GB" dirty="0"/>
              <a:t>statistics at </a:t>
            </a:r>
            <a:r>
              <a:rPr lang="en-GB" dirty="0" smtClean="0"/>
              <a:t>0.75 &lt; </a:t>
            </a:r>
            <a:r>
              <a:rPr lang="en-GB" dirty="0" err="1" smtClean="0"/>
              <a:t>m</a:t>
            </a:r>
            <a:r>
              <a:rPr lang="en-GB" baseline="-25000" dirty="0" err="1" smtClean="0"/>
              <a:t>jj</a:t>
            </a:r>
            <a:r>
              <a:rPr lang="en-GB" dirty="0" smtClean="0"/>
              <a:t> &lt; 1.0 </a:t>
            </a:r>
            <a:r>
              <a:rPr lang="en-GB" dirty="0" err="1"/>
              <a:t>TeV</a:t>
            </a:r>
            <a:endParaRPr lang="en-GB" dirty="0"/>
          </a:p>
          <a:p>
            <a:pPr>
              <a:lnSpc>
                <a:spcPct val="120000"/>
              </a:lnSpc>
            </a:pPr>
            <a:r>
              <a:rPr lang="en-GB" dirty="0" smtClean="0"/>
              <a:t>Event selection</a:t>
            </a:r>
          </a:p>
          <a:p>
            <a:pPr lvl="1">
              <a:lnSpc>
                <a:spcPct val="120000"/>
              </a:lnSpc>
            </a:pPr>
            <a:r>
              <a:rPr lang="en-GB" dirty="0"/>
              <a:t>combination of </a:t>
            </a:r>
            <a:r>
              <a:rPr lang="en-GB" dirty="0" smtClean="0"/>
              <a:t>single-jet triggers</a:t>
            </a:r>
          </a:p>
          <a:p>
            <a:pPr lvl="1">
              <a:lnSpc>
                <a:spcPct val="120000"/>
              </a:lnSpc>
            </a:pPr>
            <a:r>
              <a:rPr lang="en-GB" dirty="0" smtClean="0"/>
              <a:t>only good-quality </a:t>
            </a:r>
            <a:r>
              <a:rPr lang="en-GB" dirty="0"/>
              <a:t>j</a:t>
            </a:r>
            <a:r>
              <a:rPr lang="en-GB" dirty="0" smtClean="0"/>
              <a:t>ets  </a:t>
            </a:r>
          </a:p>
          <a:p>
            <a:pPr lvl="1">
              <a:lnSpc>
                <a:spcPct val="120000"/>
              </a:lnSpc>
            </a:pPr>
            <a:r>
              <a:rPr lang="en-GB" dirty="0" smtClean="0"/>
              <a:t>at least 2 jets with </a:t>
            </a:r>
            <a:r>
              <a:rPr lang="en-GB" dirty="0" err="1" smtClean="0"/>
              <a:t>p</a:t>
            </a:r>
            <a:r>
              <a:rPr lang="en-GB" baseline="-25000" dirty="0" err="1" smtClean="0"/>
              <a:t>T</a:t>
            </a:r>
            <a:r>
              <a:rPr lang="en-GB" dirty="0" smtClean="0"/>
              <a:t> &gt; 50 </a:t>
            </a:r>
            <a:r>
              <a:rPr lang="en-GB" dirty="0" err="1" smtClean="0"/>
              <a:t>GeV</a:t>
            </a:r>
            <a:r>
              <a:rPr lang="en-GB" dirty="0" smtClean="0"/>
              <a:t> &amp; |y|&lt; 2.8</a:t>
            </a:r>
          </a:p>
          <a:p>
            <a:pPr lvl="1">
              <a:lnSpc>
                <a:spcPct val="120000"/>
              </a:lnSpc>
            </a:pPr>
            <a:r>
              <a:rPr lang="en-GB" dirty="0" smtClean="0"/>
              <a:t>½|y</a:t>
            </a:r>
            <a:r>
              <a:rPr lang="en-GB" baseline="-25000" dirty="0" smtClean="0"/>
              <a:t>1</a:t>
            </a:r>
            <a:r>
              <a:rPr lang="en-GB" dirty="0" smtClean="0"/>
              <a:t>-y</a:t>
            </a:r>
            <a:r>
              <a:rPr lang="en-GB" baseline="-25000" dirty="0" smtClean="0"/>
              <a:t>2</a:t>
            </a:r>
            <a:r>
              <a:rPr lang="en-GB" dirty="0" smtClean="0"/>
              <a:t>| &lt; 0.6  &amp;  </a:t>
            </a:r>
            <a:r>
              <a:rPr lang="en-GB" dirty="0" err="1" smtClean="0"/>
              <a:t>m</a:t>
            </a:r>
            <a:r>
              <a:rPr lang="en-GB" baseline="-25000" dirty="0" err="1" smtClean="0"/>
              <a:t>jj</a:t>
            </a:r>
            <a:r>
              <a:rPr lang="en-GB" dirty="0" smtClean="0"/>
              <a:t> </a:t>
            </a:r>
            <a:r>
              <a:rPr lang="en-GB" dirty="0" smtClean="0"/>
              <a:t>&gt; 250 </a:t>
            </a:r>
            <a:r>
              <a:rPr lang="en-GB" dirty="0" err="1" smtClean="0"/>
              <a:t>GeV</a:t>
            </a:r>
            <a:r>
              <a:rPr lang="en-GB" dirty="0" smtClean="0"/>
              <a:t> </a:t>
            </a:r>
          </a:p>
          <a:p>
            <a:pPr>
              <a:lnSpc>
                <a:spcPct val="120000"/>
              </a:lnSpc>
            </a:pPr>
            <a:r>
              <a:rPr lang="en-GB" dirty="0" smtClean="0"/>
              <a:t>Looking </a:t>
            </a:r>
            <a:r>
              <a:rPr lang="en-GB" dirty="0"/>
              <a:t>for </a:t>
            </a:r>
            <a:r>
              <a:rPr lang="en-GB" dirty="0" smtClean="0"/>
              <a:t>bump above phenomenological </a:t>
            </a:r>
            <a:br>
              <a:rPr lang="en-GB" dirty="0" smtClean="0"/>
            </a:br>
            <a:r>
              <a:rPr lang="en-GB" dirty="0" smtClean="0"/>
              <a:t>fit </a:t>
            </a:r>
            <a:r>
              <a:rPr lang="en-GB" dirty="0"/>
              <a:t>of </a:t>
            </a:r>
            <a:r>
              <a:rPr lang="en-GB" dirty="0" smtClean="0"/>
              <a:t>the data</a:t>
            </a:r>
          </a:p>
          <a:p>
            <a:pPr lvl="1">
              <a:lnSpc>
                <a:spcPct val="120000"/>
              </a:lnSpc>
            </a:pPr>
            <a:endParaRPr lang="en-GB" dirty="0"/>
          </a:p>
          <a:p>
            <a:pPr lvl="1">
              <a:lnSpc>
                <a:spcPct val="120000"/>
              </a:lnSpc>
            </a:pPr>
            <a:r>
              <a:rPr lang="en-GB" dirty="0" err="1" smtClean="0"/>
              <a:t>dijet</a:t>
            </a:r>
            <a:r>
              <a:rPr lang="en-GB" dirty="0" smtClean="0"/>
              <a:t> mass resolution 8% (4%) </a:t>
            </a:r>
            <a:br>
              <a:rPr lang="en-GB" dirty="0" smtClean="0"/>
            </a:br>
            <a:r>
              <a:rPr lang="en-GB" dirty="0" smtClean="0"/>
              <a:t>at 200 </a:t>
            </a:r>
            <a:r>
              <a:rPr lang="en-GB" dirty="0" err="1" smtClean="0"/>
              <a:t>GeV</a:t>
            </a:r>
            <a:r>
              <a:rPr lang="en-GB" dirty="0" smtClean="0"/>
              <a:t> (&gt; 2 </a:t>
            </a:r>
            <a:r>
              <a:rPr lang="en-GB" dirty="0" err="1" smtClean="0"/>
              <a:t>TeV</a:t>
            </a:r>
            <a:r>
              <a:rPr lang="en-GB" dirty="0" smtClean="0"/>
              <a:t>)</a:t>
            </a:r>
          </a:p>
          <a:p>
            <a:pPr marL="450850" indent="-341313">
              <a:lnSpc>
                <a:spcPct val="120000"/>
              </a:lnSpc>
              <a:buNone/>
            </a:pPr>
            <a:r>
              <a:rPr lang="en-GB" dirty="0">
                <a:solidFill>
                  <a:srgbClr val="008000"/>
                </a:solidFill>
              </a:rPr>
              <a:t>➡ </a:t>
            </a:r>
            <a:r>
              <a:rPr lang="en-GB" dirty="0" smtClean="0">
                <a:solidFill>
                  <a:srgbClr val="008000"/>
                </a:solidFill>
              </a:rPr>
              <a:t> No resonance-like features observed up to </a:t>
            </a:r>
            <a:r>
              <a:rPr lang="en-GB" dirty="0" err="1" smtClean="0">
                <a:solidFill>
                  <a:srgbClr val="008000"/>
                </a:solidFill>
              </a:rPr>
              <a:t>dijet</a:t>
            </a:r>
            <a:r>
              <a:rPr lang="en-GB" dirty="0" smtClean="0">
                <a:solidFill>
                  <a:srgbClr val="008000"/>
                </a:solidFill>
              </a:rPr>
              <a:t> masses of 4.5 </a:t>
            </a:r>
            <a:r>
              <a:rPr lang="en-GB" dirty="0" err="1" smtClean="0">
                <a:solidFill>
                  <a:srgbClr val="008000"/>
                </a:solidFill>
              </a:rPr>
              <a:t>TeV</a:t>
            </a:r>
            <a:endParaRPr lang="en-GB" dirty="0">
              <a:solidFill>
                <a:srgbClr val="008000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s-ES_tradnl" smtClean="0"/>
              <a:t>V.A. Mitsou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SUSY2014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C44E05-631C-4892-B577-17C57620ECE9}" type="slidenum">
              <a:rPr lang="en-US" smtClean="0"/>
              <a:pPr/>
              <a:t>8</a:t>
            </a:fld>
            <a:endParaRPr lang="en-US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3"/>
          <a:srcRect l="1349" t="7591" r="7596" b="-50"/>
          <a:stretch/>
        </p:blipFill>
        <p:spPr>
          <a:xfrm>
            <a:off x="6248400" y="1219200"/>
            <a:ext cx="2802964" cy="21336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4"/>
          <a:srcRect l="5143" t="1029" r="2814"/>
          <a:stretch/>
        </p:blipFill>
        <p:spPr>
          <a:xfrm>
            <a:off x="5867400" y="3429000"/>
            <a:ext cx="3141276" cy="324049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graphicFrame>
        <p:nvGraphicFramePr>
          <p:cNvPr id="12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79837164"/>
              </p:ext>
            </p:extLst>
          </p:nvPr>
        </p:nvGraphicFramePr>
        <p:xfrm>
          <a:off x="1066800" y="4953000"/>
          <a:ext cx="4093028" cy="457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82" name="Equation" r:id="rId5" imgW="2387600" imgH="266700" progId="Equation.3">
                  <p:embed/>
                </p:oleObj>
              </mc:Choice>
              <mc:Fallback>
                <p:oleObj name="Equation" r:id="rId5" imgW="2387600" imgH="26670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066800" y="4953000"/>
                        <a:ext cx="4093028" cy="4572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Rectangle 12"/>
          <p:cNvSpPr/>
          <p:nvPr/>
        </p:nvSpPr>
        <p:spPr>
          <a:xfrm>
            <a:off x="4267200" y="6400800"/>
            <a:ext cx="144780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4008"/>
            <a:r>
              <a:rPr lang="en-GB" sz="1400" dirty="0">
                <a:hlinkClick r:id="rId7"/>
              </a:rPr>
              <a:t>arXiv:1407.1376</a:t>
            </a:r>
            <a:endParaRPr lang="en-GB" sz="14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228838" y="381000"/>
            <a:ext cx="762762" cy="770466"/>
          </a:xfrm>
          <a:prstGeom prst="rect">
            <a:avLst/>
          </a:prstGeom>
        </p:spPr>
      </p:pic>
      <p:sp>
        <p:nvSpPr>
          <p:cNvPr id="14" name="Rounded Rectangle 13"/>
          <p:cNvSpPr/>
          <p:nvPr/>
        </p:nvSpPr>
        <p:spPr>
          <a:xfrm>
            <a:off x="4343400" y="2971800"/>
            <a:ext cx="1676400" cy="374571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en-GB" sz="1600" dirty="0" smtClean="0">
                <a:solidFill>
                  <a:schemeClr val="accent1"/>
                </a:solidFill>
              </a:rPr>
              <a:t>20.3 fb</a:t>
            </a:r>
            <a:r>
              <a:rPr lang="en-GB" sz="1600" baseline="30000" dirty="0" smtClean="0">
                <a:solidFill>
                  <a:schemeClr val="accent1"/>
                </a:solidFill>
              </a:rPr>
              <a:t>-1</a:t>
            </a:r>
            <a:r>
              <a:rPr lang="en-GB" sz="1600" dirty="0" smtClean="0">
                <a:solidFill>
                  <a:schemeClr val="accent1"/>
                </a:solidFill>
              </a:rPr>
              <a:t> @ 8 </a:t>
            </a:r>
            <a:r>
              <a:rPr lang="en-GB" sz="1600" dirty="0" err="1" smtClean="0">
                <a:solidFill>
                  <a:schemeClr val="accent1"/>
                </a:solidFill>
              </a:rPr>
              <a:t>TeV</a:t>
            </a:r>
            <a:endParaRPr lang="en-GB" sz="1600" dirty="0" smtClean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228549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err="1" smtClean="0"/>
              <a:t>Dijets</a:t>
            </a:r>
            <a:r>
              <a:rPr lang="en-GB" dirty="0" smtClean="0"/>
              <a:t>: interpretation 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s-ES_tradnl" smtClean="0"/>
              <a:t>V.A. Mitsou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SUSY2014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C44E05-631C-4892-B577-17C57620ECE9}" type="slidenum">
              <a:rPr lang="en-US" smtClean="0"/>
              <a:pPr/>
              <a:t>9</a:t>
            </a:fld>
            <a:endParaRPr lang="en-US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"/>
          <a:srcRect l="1734" t="2926" r="2659" b="1425"/>
          <a:stretch/>
        </p:blipFill>
        <p:spPr>
          <a:xfrm>
            <a:off x="304800" y="1447800"/>
            <a:ext cx="2619925" cy="25146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8" name="Rectangle 7"/>
          <p:cNvSpPr/>
          <p:nvPr/>
        </p:nvSpPr>
        <p:spPr>
          <a:xfrm>
            <a:off x="76200" y="3733800"/>
            <a:ext cx="2057400" cy="307777"/>
          </a:xfrm>
          <a:prstGeom prst="rect">
            <a:avLst/>
          </a:prstGeom>
          <a:solidFill>
            <a:srgbClr val="713B0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es-ES_tradnl" sz="1400" dirty="0" err="1" smtClean="0"/>
              <a:t>excited</a:t>
            </a:r>
            <a:r>
              <a:rPr lang="es-ES_tradnl" sz="1400" dirty="0" smtClean="0"/>
              <a:t> quarks q* → </a:t>
            </a:r>
            <a:r>
              <a:rPr lang="es-ES_tradnl" sz="1400" dirty="0" err="1" smtClean="0"/>
              <a:t>qg</a:t>
            </a:r>
            <a:endParaRPr lang="en-GB" sz="1400" dirty="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3"/>
          <a:srcRect l="1259" t="1106" r="1819" b="1606"/>
          <a:stretch/>
        </p:blipFill>
        <p:spPr>
          <a:xfrm>
            <a:off x="3352800" y="1447800"/>
            <a:ext cx="2690394" cy="25908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4"/>
          <a:srcRect l="1789" t="1521" r="1819" b="1606"/>
          <a:stretch/>
        </p:blipFill>
        <p:spPr>
          <a:xfrm>
            <a:off x="228600" y="4114801"/>
            <a:ext cx="2687124" cy="25908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2" name="Rectangle 11"/>
          <p:cNvSpPr/>
          <p:nvPr/>
        </p:nvSpPr>
        <p:spPr>
          <a:xfrm>
            <a:off x="76200" y="6477000"/>
            <a:ext cx="2057400" cy="307777"/>
          </a:xfrm>
          <a:prstGeom prst="rect">
            <a:avLst/>
          </a:prstGeom>
          <a:solidFill>
            <a:srgbClr val="713B0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es-ES_tradnl" sz="1400" dirty="0" err="1" smtClean="0"/>
              <a:t>excited</a:t>
            </a:r>
            <a:r>
              <a:rPr lang="es-ES_tradnl" sz="1400" dirty="0" smtClean="0"/>
              <a:t> vector </a:t>
            </a:r>
            <a:r>
              <a:rPr lang="es-ES_tradnl" sz="1400" dirty="0" err="1" smtClean="0"/>
              <a:t>bosons</a:t>
            </a:r>
            <a:r>
              <a:rPr lang="es-ES_tradnl" sz="1400" dirty="0" smtClean="0"/>
              <a:t> W*</a:t>
            </a:r>
            <a:endParaRPr lang="en-GB" sz="1400" dirty="0"/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5"/>
          <a:srcRect l="1126" t="1521" r="1554" b="1468"/>
          <a:stretch/>
        </p:blipFill>
        <p:spPr>
          <a:xfrm>
            <a:off x="3352801" y="4155092"/>
            <a:ext cx="2667000" cy="255050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4" name="Rectangle 13"/>
          <p:cNvSpPr/>
          <p:nvPr/>
        </p:nvSpPr>
        <p:spPr>
          <a:xfrm>
            <a:off x="3276600" y="6477000"/>
            <a:ext cx="1828800" cy="307777"/>
          </a:xfrm>
          <a:prstGeom prst="rect">
            <a:avLst/>
          </a:prstGeom>
          <a:solidFill>
            <a:srgbClr val="713B0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es-ES_tradnl" sz="1400" dirty="0" smtClean="0"/>
              <a:t>quantum </a:t>
            </a:r>
            <a:r>
              <a:rPr lang="es-ES_tradnl" sz="1400" dirty="0" err="1" smtClean="0"/>
              <a:t>black</a:t>
            </a:r>
            <a:r>
              <a:rPr lang="es-ES_tradnl" sz="1400" dirty="0" smtClean="0"/>
              <a:t> </a:t>
            </a:r>
            <a:r>
              <a:rPr lang="es-ES_tradnl" sz="1400" dirty="0" err="1" smtClean="0"/>
              <a:t>holes</a:t>
            </a:r>
            <a:endParaRPr lang="en-GB" sz="1400" dirty="0"/>
          </a:p>
        </p:txBody>
      </p:sp>
      <p:sp>
        <p:nvSpPr>
          <p:cNvPr id="9" name="Rectangle 8"/>
          <p:cNvSpPr/>
          <p:nvPr/>
        </p:nvSpPr>
        <p:spPr>
          <a:xfrm>
            <a:off x="2895600" y="3810000"/>
            <a:ext cx="2438400" cy="307777"/>
          </a:xfrm>
          <a:prstGeom prst="rect">
            <a:avLst/>
          </a:prstGeom>
          <a:solidFill>
            <a:srgbClr val="713B0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es-ES_tradnl" sz="1400" dirty="0" smtClean="0"/>
              <a:t>heavy vector </a:t>
            </a:r>
            <a:r>
              <a:rPr lang="es-ES_tradnl" sz="1400" dirty="0" err="1"/>
              <a:t>b</a:t>
            </a:r>
            <a:r>
              <a:rPr lang="es-ES_tradnl" sz="1400" dirty="0" err="1" smtClean="0"/>
              <a:t>osons</a:t>
            </a:r>
            <a:r>
              <a:rPr lang="es-ES_tradnl" sz="1400" dirty="0" smtClean="0"/>
              <a:t> W’ → </a:t>
            </a:r>
            <a:r>
              <a:rPr lang="es-ES_tradnl" sz="1400" dirty="0" err="1" smtClean="0"/>
              <a:t>q̄q</a:t>
            </a:r>
            <a:r>
              <a:rPr lang="es-ES_tradnl" sz="1400" dirty="0" smtClean="0"/>
              <a:t>’</a:t>
            </a:r>
            <a:endParaRPr lang="en-GB" sz="1400" dirty="0"/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 rotWithShape="1">
          <a:blip r:embed="rId6"/>
          <a:srcRect l="1318" t="1671" r="2444" b="1367"/>
          <a:stretch/>
        </p:blipFill>
        <p:spPr>
          <a:xfrm>
            <a:off x="6324600" y="2133600"/>
            <a:ext cx="2662245" cy="257329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6" name="Rectangle 15"/>
          <p:cNvSpPr/>
          <p:nvPr/>
        </p:nvSpPr>
        <p:spPr>
          <a:xfrm>
            <a:off x="6781800" y="1610380"/>
            <a:ext cx="2286000" cy="523220"/>
          </a:xfrm>
          <a:prstGeom prst="rect">
            <a:avLst/>
          </a:prstGeom>
          <a:solidFill>
            <a:srgbClr val="713B0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en-GB" sz="1400" dirty="0" err="1" smtClean="0"/>
              <a:t>gg</a:t>
            </a:r>
            <a:r>
              <a:rPr lang="en-GB" sz="1400" dirty="0" smtClean="0"/>
              <a:t> to </a:t>
            </a:r>
            <a:r>
              <a:rPr lang="en-GB" sz="1400" dirty="0" err="1" smtClean="0"/>
              <a:t>Breit</a:t>
            </a:r>
            <a:r>
              <a:rPr lang="en-GB" sz="1400" dirty="0" smtClean="0"/>
              <a:t>-Wigner resonance decaying  to </a:t>
            </a:r>
            <a:r>
              <a:rPr lang="en-GB" sz="1400" dirty="0" err="1" smtClean="0"/>
              <a:t>dijets</a:t>
            </a:r>
            <a:endParaRPr lang="en-GB" sz="1400" dirty="0"/>
          </a:p>
        </p:txBody>
      </p:sp>
      <p:sp>
        <p:nvSpPr>
          <p:cNvPr id="17" name="Rectangle 16"/>
          <p:cNvSpPr/>
          <p:nvPr/>
        </p:nvSpPr>
        <p:spPr>
          <a:xfrm>
            <a:off x="7162800" y="6400800"/>
            <a:ext cx="144780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4008"/>
            <a:r>
              <a:rPr lang="en-GB" sz="1400" dirty="0">
                <a:hlinkClick r:id="rId7"/>
              </a:rPr>
              <a:t>arXiv:1407.1376</a:t>
            </a:r>
            <a:endParaRPr lang="en-GB" sz="1400" dirty="0"/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 rotWithShape="1">
          <a:blip r:embed="rId8"/>
          <a:srcRect l="1689" t="1543" r="1951" b="1109"/>
          <a:stretch/>
        </p:blipFill>
        <p:spPr>
          <a:xfrm>
            <a:off x="6248400" y="4495800"/>
            <a:ext cx="1676400" cy="162475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228838" y="381000"/>
            <a:ext cx="762762" cy="770466"/>
          </a:xfrm>
          <a:prstGeom prst="rect">
            <a:avLst/>
          </a:prstGeom>
        </p:spPr>
      </p:pic>
      <p:sp>
        <p:nvSpPr>
          <p:cNvPr id="20" name="Rounded Rectangle 19"/>
          <p:cNvSpPr/>
          <p:nvPr/>
        </p:nvSpPr>
        <p:spPr>
          <a:xfrm>
            <a:off x="6324600" y="1143000"/>
            <a:ext cx="1676400" cy="374571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en-GB" sz="1600" dirty="0" smtClean="0">
                <a:solidFill>
                  <a:schemeClr val="accent1"/>
                </a:solidFill>
              </a:rPr>
              <a:t>20.3 fb</a:t>
            </a:r>
            <a:r>
              <a:rPr lang="en-GB" sz="1600" baseline="30000" dirty="0" smtClean="0">
                <a:solidFill>
                  <a:schemeClr val="accent1"/>
                </a:solidFill>
              </a:rPr>
              <a:t>-1</a:t>
            </a:r>
            <a:r>
              <a:rPr lang="en-GB" sz="1600" dirty="0" smtClean="0">
                <a:solidFill>
                  <a:schemeClr val="accent1"/>
                </a:solidFill>
              </a:rPr>
              <a:t> @ 8 </a:t>
            </a:r>
            <a:r>
              <a:rPr lang="en-GB" sz="1600" dirty="0" err="1" smtClean="0">
                <a:solidFill>
                  <a:schemeClr val="accent1"/>
                </a:solidFill>
              </a:rPr>
              <a:t>TeV</a:t>
            </a:r>
            <a:endParaRPr lang="en-GB" sz="1600" dirty="0" smtClean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011870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err="1" smtClean="0"/>
              <a:t>Dilepton</a:t>
            </a:r>
            <a:r>
              <a:rPr lang="en-GB" dirty="0" smtClean="0"/>
              <a:t> resonance </a:t>
            </a:r>
            <a:endParaRPr lang="en-GB" dirty="0"/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152400" y="1447800"/>
            <a:ext cx="5105400" cy="5029200"/>
          </a:xfrm>
        </p:spPr>
        <p:txBody>
          <a:bodyPr>
            <a:normAutofit fontScale="70000" lnSpcReduction="20000"/>
          </a:bodyPr>
          <a:lstStyle/>
          <a:p>
            <a:pPr>
              <a:lnSpc>
                <a:spcPct val="120000"/>
              </a:lnSpc>
            </a:pPr>
            <a:r>
              <a:rPr lang="en-GB" dirty="0" smtClean="0"/>
              <a:t>Selection</a:t>
            </a:r>
          </a:p>
          <a:p>
            <a:pPr lvl="1">
              <a:lnSpc>
                <a:spcPct val="120000"/>
              </a:lnSpc>
            </a:pPr>
            <a:r>
              <a:rPr lang="en-GB" dirty="0" smtClean="0"/>
              <a:t>2 electrons with E</a:t>
            </a:r>
            <a:r>
              <a:rPr lang="en-GB" baseline="-25000" dirty="0" smtClean="0"/>
              <a:t>T</a:t>
            </a:r>
            <a:r>
              <a:rPr lang="en-GB" dirty="0" smtClean="0"/>
              <a:t> &gt; 40, 30 </a:t>
            </a:r>
            <a:r>
              <a:rPr lang="en-GB" dirty="0" err="1" smtClean="0"/>
              <a:t>GeV</a:t>
            </a:r>
            <a:r>
              <a:rPr lang="en-GB" dirty="0" smtClean="0"/>
              <a:t> </a:t>
            </a:r>
            <a:br>
              <a:rPr lang="en-GB" dirty="0" smtClean="0"/>
            </a:br>
            <a:r>
              <a:rPr lang="en-GB" dirty="0" smtClean="0"/>
              <a:t>OR 2 </a:t>
            </a:r>
            <a:r>
              <a:rPr lang="en-GB" dirty="0" err="1" smtClean="0"/>
              <a:t>muons</a:t>
            </a:r>
            <a:r>
              <a:rPr lang="en-GB" dirty="0"/>
              <a:t> </a:t>
            </a:r>
            <a:r>
              <a:rPr lang="en-GB" dirty="0" smtClean="0"/>
              <a:t>with </a:t>
            </a:r>
            <a:r>
              <a:rPr lang="en-GB" dirty="0" err="1" smtClean="0"/>
              <a:t>p</a:t>
            </a:r>
            <a:r>
              <a:rPr lang="en-GB" baseline="-25000" dirty="0" err="1" smtClean="0"/>
              <a:t>T</a:t>
            </a:r>
            <a:r>
              <a:rPr lang="en-GB" dirty="0" smtClean="0"/>
              <a:t> &gt; 25 </a:t>
            </a:r>
            <a:r>
              <a:rPr lang="en-GB" dirty="0" err="1" smtClean="0"/>
              <a:t>GeV</a:t>
            </a:r>
            <a:r>
              <a:rPr lang="en-GB" dirty="0" smtClean="0"/>
              <a:t> </a:t>
            </a:r>
          </a:p>
          <a:p>
            <a:pPr>
              <a:lnSpc>
                <a:spcPct val="120000"/>
              </a:lnSpc>
            </a:pPr>
            <a:r>
              <a:rPr lang="en-GB" dirty="0" smtClean="0"/>
              <a:t>Background </a:t>
            </a:r>
          </a:p>
          <a:p>
            <a:pPr lvl="1">
              <a:lnSpc>
                <a:spcPct val="120000"/>
              </a:lnSpc>
            </a:pPr>
            <a:r>
              <a:rPr lang="en-GB" dirty="0" err="1"/>
              <a:t>Drell</a:t>
            </a:r>
            <a:r>
              <a:rPr lang="en-GB" dirty="0"/>
              <a:t>-Yan, </a:t>
            </a:r>
            <a:r>
              <a:rPr lang="en-GB" dirty="0" err="1"/>
              <a:t>diboson</a:t>
            </a:r>
            <a:r>
              <a:rPr lang="en-GB" dirty="0"/>
              <a:t>, </a:t>
            </a:r>
            <a:r>
              <a:rPr lang="en-GB" dirty="0" smtClean="0"/>
              <a:t>photon-induced, top </a:t>
            </a:r>
            <a:r>
              <a:rPr lang="en-GB" dirty="0"/>
              <a:t>and jets (fake rate from data</a:t>
            </a:r>
            <a:r>
              <a:rPr lang="en-GB" dirty="0" smtClean="0"/>
              <a:t>)</a:t>
            </a:r>
          </a:p>
          <a:p>
            <a:pPr lvl="1">
              <a:lnSpc>
                <a:spcPct val="120000"/>
              </a:lnSpc>
            </a:pPr>
            <a:r>
              <a:rPr lang="en-GB" dirty="0"/>
              <a:t>t</a:t>
            </a:r>
            <a:r>
              <a:rPr lang="en-GB" dirty="0" smtClean="0"/>
              <a:t>otal MC </a:t>
            </a:r>
            <a:r>
              <a:rPr lang="en-GB" dirty="0"/>
              <a:t>background scaled to data at Z-</a:t>
            </a:r>
            <a:r>
              <a:rPr lang="en-GB" dirty="0" smtClean="0"/>
              <a:t>peak</a:t>
            </a:r>
          </a:p>
          <a:p>
            <a:pPr>
              <a:lnSpc>
                <a:spcPct val="120000"/>
              </a:lnSpc>
            </a:pPr>
            <a:r>
              <a:rPr lang="en-GB" dirty="0" smtClean="0"/>
              <a:t>Data consistent with SM processes</a:t>
            </a:r>
          </a:p>
          <a:p>
            <a:pPr>
              <a:lnSpc>
                <a:spcPct val="120000"/>
              </a:lnSpc>
            </a:pPr>
            <a:r>
              <a:rPr lang="en-GB" dirty="0" smtClean="0"/>
              <a:t>Interpretation </a:t>
            </a:r>
            <a:r>
              <a:rPr lang="en-GB" dirty="0"/>
              <a:t>on various </a:t>
            </a:r>
            <a:r>
              <a:rPr lang="en-GB" dirty="0" smtClean="0"/>
              <a:t>models</a:t>
            </a:r>
            <a:endParaRPr lang="en-GB" dirty="0"/>
          </a:p>
          <a:p>
            <a:pPr lvl="1">
              <a:lnSpc>
                <a:spcPct val="120000"/>
              </a:lnSpc>
            </a:pPr>
            <a:r>
              <a:rPr lang="en-GB" dirty="0" smtClean="0"/>
              <a:t>SSM Z’; minimal </a:t>
            </a:r>
            <a:r>
              <a:rPr lang="en-GB" dirty="0"/>
              <a:t>Z’, E</a:t>
            </a:r>
            <a:r>
              <a:rPr lang="en-GB" baseline="-25000" dirty="0"/>
              <a:t>6</a:t>
            </a:r>
            <a:r>
              <a:rPr lang="en-GB" dirty="0"/>
              <a:t>-motivated </a:t>
            </a:r>
            <a:r>
              <a:rPr lang="en-GB" dirty="0" err="1"/>
              <a:t>Z’</a:t>
            </a:r>
            <a:r>
              <a:rPr lang="en-GB" baseline="-25000" dirty="0" err="1"/>
              <a:t>ψ</a:t>
            </a:r>
            <a:r>
              <a:rPr lang="en-GB" dirty="0"/>
              <a:t> and </a:t>
            </a:r>
            <a:r>
              <a:rPr lang="en-GB" dirty="0" err="1"/>
              <a:t>Z’</a:t>
            </a:r>
            <a:r>
              <a:rPr lang="en-GB" baseline="-25000" dirty="0" err="1"/>
              <a:t>χ</a:t>
            </a:r>
            <a:endParaRPr lang="en-GB" baseline="-25000" dirty="0" smtClean="0"/>
          </a:p>
          <a:p>
            <a:pPr lvl="1">
              <a:lnSpc>
                <a:spcPct val="120000"/>
              </a:lnSpc>
            </a:pPr>
            <a:r>
              <a:rPr lang="en-GB" dirty="0" smtClean="0"/>
              <a:t>chiral </a:t>
            </a:r>
            <a:r>
              <a:rPr lang="en-GB" dirty="0"/>
              <a:t>excited Z (Z*</a:t>
            </a:r>
            <a:r>
              <a:rPr lang="en-GB" dirty="0" smtClean="0"/>
              <a:t>)</a:t>
            </a:r>
          </a:p>
          <a:p>
            <a:pPr lvl="1">
              <a:lnSpc>
                <a:spcPct val="120000"/>
              </a:lnSpc>
            </a:pPr>
            <a:r>
              <a:rPr lang="en-GB" dirty="0" smtClean="0"/>
              <a:t>Randall</a:t>
            </a:r>
            <a:r>
              <a:rPr lang="en-GB" dirty="0"/>
              <a:t>-</a:t>
            </a:r>
            <a:r>
              <a:rPr lang="en-GB" dirty="0" err="1"/>
              <a:t>Sundrum</a:t>
            </a:r>
            <a:r>
              <a:rPr lang="en-GB" dirty="0"/>
              <a:t> </a:t>
            </a:r>
            <a:r>
              <a:rPr lang="en-GB" dirty="0" smtClean="0"/>
              <a:t>graviton G*</a:t>
            </a:r>
            <a:endParaRPr lang="en-GB" dirty="0"/>
          </a:p>
          <a:p>
            <a:pPr lvl="1">
              <a:lnSpc>
                <a:spcPct val="120000"/>
              </a:lnSpc>
            </a:pPr>
            <a:r>
              <a:rPr lang="en-GB" dirty="0" smtClean="0"/>
              <a:t>Quantum Black Holes in ADD 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extra </a:t>
            </a:r>
            <a:r>
              <a:rPr lang="en-GB" dirty="0" smtClean="0"/>
              <a:t>dimension model</a:t>
            </a:r>
          </a:p>
          <a:p>
            <a:pPr lvl="1">
              <a:lnSpc>
                <a:spcPct val="120000"/>
              </a:lnSpc>
            </a:pPr>
            <a:r>
              <a:rPr lang="en-GB" dirty="0" smtClean="0"/>
              <a:t>Minimal Walking Technicolor</a:t>
            </a: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s-ES_tradnl" smtClean="0"/>
              <a:t>V.A. Mitsou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SUSY2014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C44E05-631C-4892-B577-17C57620ECE9}" type="slidenum">
              <a:rPr lang="en-US" smtClean="0"/>
              <a:pPr/>
              <a:t>10</a:t>
            </a:fld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28838" y="381000"/>
            <a:ext cx="762762" cy="770466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152400" y="6400800"/>
            <a:ext cx="144780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4008"/>
            <a:r>
              <a:rPr lang="en-GB" sz="1400" dirty="0">
                <a:hlinkClick r:id="rId3"/>
              </a:rPr>
              <a:t>arXiv:</a:t>
            </a:r>
            <a:r>
              <a:rPr lang="en-GB" sz="1400" dirty="0" smtClean="0">
                <a:hlinkClick r:id="rId3"/>
              </a:rPr>
              <a:t>1405.4123</a:t>
            </a:r>
            <a:endParaRPr lang="en-GB" sz="1400" dirty="0"/>
          </a:p>
        </p:txBody>
      </p:sp>
      <p:sp>
        <p:nvSpPr>
          <p:cNvPr id="10" name="Rounded Rectangle 9"/>
          <p:cNvSpPr/>
          <p:nvPr/>
        </p:nvSpPr>
        <p:spPr>
          <a:xfrm>
            <a:off x="1905000" y="6248400"/>
            <a:ext cx="3048000" cy="374571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en-GB" sz="1600" dirty="0" smtClean="0">
                <a:solidFill>
                  <a:schemeClr val="accent1"/>
                </a:solidFill>
              </a:rPr>
              <a:t>20.3 fb</a:t>
            </a:r>
            <a:r>
              <a:rPr lang="en-GB" sz="1600" baseline="30000" dirty="0" smtClean="0">
                <a:solidFill>
                  <a:schemeClr val="accent1"/>
                </a:solidFill>
              </a:rPr>
              <a:t>-1</a:t>
            </a:r>
            <a:r>
              <a:rPr lang="en-GB" sz="1600" dirty="0" smtClean="0">
                <a:solidFill>
                  <a:schemeClr val="accent1"/>
                </a:solidFill>
              </a:rPr>
              <a:t> (e), </a:t>
            </a:r>
            <a:r>
              <a:rPr lang="en-GB" sz="1600" dirty="0">
                <a:solidFill>
                  <a:schemeClr val="accent1"/>
                </a:solidFill>
              </a:rPr>
              <a:t>20.5 fb</a:t>
            </a:r>
            <a:r>
              <a:rPr lang="en-GB" sz="1600" baseline="30000" dirty="0">
                <a:solidFill>
                  <a:schemeClr val="accent1"/>
                </a:solidFill>
              </a:rPr>
              <a:t>-1 </a:t>
            </a:r>
            <a:r>
              <a:rPr lang="en-GB" sz="1600" dirty="0" smtClean="0">
                <a:solidFill>
                  <a:schemeClr val="accent1"/>
                </a:solidFill>
              </a:rPr>
              <a:t>(</a:t>
            </a:r>
            <a:r>
              <a:rPr lang="el-GR" sz="1600" dirty="0" smtClean="0">
                <a:solidFill>
                  <a:schemeClr val="accent1"/>
                </a:solidFill>
              </a:rPr>
              <a:t>μ</a:t>
            </a:r>
            <a:r>
              <a:rPr lang="en-GB" sz="1600" dirty="0" smtClean="0">
                <a:solidFill>
                  <a:schemeClr val="accent1"/>
                </a:solidFill>
              </a:rPr>
              <a:t>) @ 8 </a:t>
            </a:r>
            <a:r>
              <a:rPr lang="en-GB" sz="1600" dirty="0" err="1" smtClean="0">
                <a:solidFill>
                  <a:schemeClr val="accent1"/>
                </a:solidFill>
              </a:rPr>
              <a:t>TeV</a:t>
            </a:r>
            <a:endParaRPr lang="en-GB" sz="1600" dirty="0" smtClean="0">
              <a:solidFill>
                <a:schemeClr val="accent1"/>
              </a:solidFill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4"/>
          <a:srcRect r="3487"/>
          <a:stretch/>
        </p:blipFill>
        <p:spPr>
          <a:xfrm>
            <a:off x="5333999" y="1295400"/>
            <a:ext cx="3682031" cy="246264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5"/>
          <a:srcRect l="5682" t="3326" r="2020" b="4655"/>
          <a:stretch/>
        </p:blipFill>
        <p:spPr>
          <a:xfrm>
            <a:off x="5181600" y="3962400"/>
            <a:ext cx="3827733" cy="273858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79077262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err="1"/>
              <a:t>Diboson</a:t>
            </a:r>
            <a:r>
              <a:rPr lang="en-GB" dirty="0"/>
              <a:t> resonance: </a:t>
            </a:r>
            <a:r>
              <a:rPr lang="en-GB" dirty="0" smtClean="0"/>
              <a:t> X → HH → </a:t>
            </a:r>
            <a:r>
              <a:rPr lang="en-GB" dirty="0" err="1" smtClean="0"/>
              <a:t>bb̄bb̄</a:t>
            </a:r>
            <a:r>
              <a:rPr lang="en-GB" dirty="0" err="1" smtClean="0">
                <a:solidFill>
                  <a:schemeClr val="bg1"/>
                </a:solidFill>
                <a:effectLst/>
              </a:rPr>
              <a:t>b</a:t>
            </a:r>
            <a:endParaRPr lang="en-GB" dirty="0">
              <a:solidFill>
                <a:schemeClr val="bg1"/>
              </a:solidFill>
              <a:effectLst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1447800"/>
            <a:ext cx="5257800" cy="4953000"/>
          </a:xfrm>
        </p:spPr>
        <p:txBody>
          <a:bodyPr>
            <a:normAutofit fontScale="70000" lnSpcReduction="20000"/>
          </a:bodyPr>
          <a:lstStyle/>
          <a:p>
            <a:pPr>
              <a:lnSpc>
                <a:spcPct val="120000"/>
              </a:lnSpc>
            </a:pPr>
            <a:r>
              <a:rPr lang="en-GB" dirty="0" smtClean="0"/>
              <a:t>Event selection</a:t>
            </a:r>
          </a:p>
          <a:p>
            <a:pPr lvl="1">
              <a:lnSpc>
                <a:spcPct val="120000"/>
              </a:lnSpc>
            </a:pPr>
            <a:r>
              <a:rPr lang="en-GB" dirty="0"/>
              <a:t>four b-tagged jets, each with </a:t>
            </a:r>
            <a:r>
              <a:rPr lang="en-GB" dirty="0" err="1"/>
              <a:t>p</a:t>
            </a:r>
            <a:r>
              <a:rPr lang="en-GB" baseline="-25000" dirty="0" err="1"/>
              <a:t>T</a:t>
            </a:r>
            <a:r>
              <a:rPr lang="en-GB" dirty="0"/>
              <a:t> &gt; 40 </a:t>
            </a:r>
            <a:r>
              <a:rPr lang="en-GB" dirty="0" err="1"/>
              <a:t>GeV</a:t>
            </a:r>
            <a:endParaRPr lang="en-GB" dirty="0"/>
          </a:p>
          <a:p>
            <a:pPr lvl="1">
              <a:lnSpc>
                <a:spcPct val="120000"/>
              </a:lnSpc>
            </a:pPr>
            <a:r>
              <a:rPr lang="en-GB" dirty="0" smtClean="0"/>
              <a:t>2 </a:t>
            </a:r>
            <a:r>
              <a:rPr lang="en-GB" dirty="0"/>
              <a:t>nearby (ΔR&lt;1.5) tagged </a:t>
            </a:r>
            <a:r>
              <a:rPr lang="en-GB" dirty="0" smtClean="0"/>
              <a:t>bb̄ </a:t>
            </a:r>
            <a:r>
              <a:rPr lang="en-GB" dirty="0"/>
              <a:t>pairs with 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err="1" smtClean="0"/>
              <a:t>p</a:t>
            </a:r>
            <a:r>
              <a:rPr lang="en-GB" baseline="-25000" dirty="0" err="1" smtClean="0"/>
              <a:t>T</a:t>
            </a:r>
            <a:r>
              <a:rPr lang="en-GB" dirty="0"/>
              <a:t>(</a:t>
            </a:r>
            <a:r>
              <a:rPr lang="en-GB" dirty="0" err="1" smtClean="0"/>
              <a:t>dijet</a:t>
            </a:r>
            <a:r>
              <a:rPr lang="en-GB" dirty="0" smtClean="0"/>
              <a:t>) &gt; 200 </a:t>
            </a:r>
            <a:r>
              <a:rPr lang="en-GB" dirty="0" err="1" smtClean="0"/>
              <a:t>GeV</a:t>
            </a:r>
            <a:r>
              <a:rPr lang="en-GB" dirty="0" smtClean="0"/>
              <a:t> &amp; </a:t>
            </a:r>
            <a:r>
              <a:rPr lang="en-GB" dirty="0" err="1" smtClean="0"/>
              <a:t>m</a:t>
            </a:r>
            <a:r>
              <a:rPr lang="en-GB" baseline="-25000" dirty="0" err="1" smtClean="0"/>
              <a:t>dijet</a:t>
            </a:r>
            <a:r>
              <a:rPr lang="en-GB" dirty="0"/>
              <a:t> near Higgs mass</a:t>
            </a:r>
          </a:p>
          <a:p>
            <a:pPr lvl="1">
              <a:lnSpc>
                <a:spcPct val="120000"/>
              </a:lnSpc>
            </a:pPr>
            <a:r>
              <a:rPr lang="en-GB" dirty="0" smtClean="0"/>
              <a:t>“</a:t>
            </a:r>
            <a:r>
              <a:rPr lang="en-GB" dirty="0" err="1" smtClean="0"/>
              <a:t>tt</a:t>
            </a:r>
            <a:r>
              <a:rPr lang="en-GB" dirty="0" smtClean="0"/>
              <a:t>̄ veto”</a:t>
            </a:r>
            <a:endParaRPr lang="en-GB" dirty="0"/>
          </a:p>
          <a:p>
            <a:pPr lvl="1">
              <a:lnSpc>
                <a:spcPct val="120000"/>
              </a:lnSpc>
            </a:pPr>
            <a:r>
              <a:rPr lang="en-GB" dirty="0"/>
              <a:t>e</a:t>
            </a:r>
            <a:r>
              <a:rPr lang="en-GB" dirty="0" smtClean="0"/>
              <a:t>lliptical </a:t>
            </a:r>
            <a:r>
              <a:rPr lang="en-GB" dirty="0"/>
              <a:t>signal </a:t>
            </a:r>
            <a:r>
              <a:rPr lang="en-GB" dirty="0" smtClean="0"/>
              <a:t>region (HH)</a:t>
            </a:r>
          </a:p>
          <a:p>
            <a:pPr>
              <a:lnSpc>
                <a:spcPct val="120000"/>
              </a:lnSpc>
            </a:pPr>
            <a:r>
              <a:rPr lang="en-GB" dirty="0" err="1" smtClean="0"/>
              <a:t>Multijets</a:t>
            </a:r>
            <a:r>
              <a:rPr lang="en-GB" dirty="0" smtClean="0"/>
              <a:t> background </a:t>
            </a:r>
            <a:br>
              <a:rPr lang="en-GB" dirty="0" smtClean="0"/>
            </a:br>
            <a:r>
              <a:rPr lang="en-GB" dirty="0" smtClean="0"/>
              <a:t>estimated by side band</a:t>
            </a:r>
            <a:endParaRPr lang="en-GB" dirty="0"/>
          </a:p>
          <a:p>
            <a:pPr>
              <a:lnSpc>
                <a:spcPct val="120000"/>
              </a:lnSpc>
            </a:pPr>
            <a:r>
              <a:rPr lang="en-GB" dirty="0" smtClean="0"/>
              <a:t>Data compatible </a:t>
            </a:r>
            <a:br>
              <a:rPr lang="en-GB" dirty="0" smtClean="0"/>
            </a:br>
            <a:r>
              <a:rPr lang="en-GB" dirty="0" smtClean="0"/>
              <a:t>with </a:t>
            </a:r>
            <a:br>
              <a:rPr lang="en-GB" dirty="0" smtClean="0"/>
            </a:br>
            <a:r>
              <a:rPr lang="en-GB" dirty="0" smtClean="0"/>
              <a:t>SM hypothesis</a:t>
            </a:r>
          </a:p>
          <a:p>
            <a:pPr marL="109728" indent="0">
              <a:lnSpc>
                <a:spcPct val="120000"/>
              </a:lnSpc>
              <a:buNone/>
            </a:pPr>
            <a:endParaRPr lang="en-GB" dirty="0"/>
          </a:p>
          <a:p>
            <a:pPr>
              <a:lnSpc>
                <a:spcPct val="120000"/>
              </a:lnSpc>
            </a:pPr>
            <a:r>
              <a:rPr lang="en-GB" dirty="0" smtClean="0"/>
              <a:t>Limits set on </a:t>
            </a:r>
            <a:r>
              <a:rPr lang="en-GB" dirty="0"/>
              <a:t>bulk RS graviton G* 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(</a:t>
            </a:r>
            <a:r>
              <a:rPr lang="en-GB" dirty="0"/>
              <a:t>first KK excitation)</a:t>
            </a:r>
          </a:p>
          <a:p>
            <a:pPr lvl="1">
              <a:lnSpc>
                <a:spcPct val="120000"/>
              </a:lnSpc>
            </a:pPr>
            <a:r>
              <a:rPr lang="en-GB" dirty="0"/>
              <a:t>Br(G</a:t>
            </a:r>
            <a:r>
              <a:rPr lang="en-GB" dirty="0" smtClean="0"/>
              <a:t>*→HH) ≃ 7%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s-ES_tradnl" smtClean="0"/>
              <a:t>V.A. Mitsou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SUSY2014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C44E05-631C-4892-B577-17C57620ECE9}" type="slidenum">
              <a:rPr lang="en-US" smtClean="0"/>
              <a:pPr/>
              <a:t>11</a:t>
            </a:fld>
            <a:endParaRPr lang="en-US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91200" y="1524000"/>
            <a:ext cx="3200400" cy="280800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24200" y="3429000"/>
            <a:ext cx="2518562" cy="178230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2" name="Rectangle 11"/>
          <p:cNvSpPr/>
          <p:nvPr/>
        </p:nvSpPr>
        <p:spPr>
          <a:xfrm>
            <a:off x="76200" y="6400800"/>
            <a:ext cx="198120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4008"/>
            <a:r>
              <a:rPr lang="en-US" sz="1400" dirty="0">
                <a:hlinkClick r:id="rId4"/>
              </a:rPr>
              <a:t>ATLAS-CONF-2014-005</a:t>
            </a:r>
            <a:endParaRPr lang="en-GB" sz="1400" dirty="0"/>
          </a:p>
        </p:txBody>
      </p:sp>
      <p:sp>
        <p:nvSpPr>
          <p:cNvPr id="13" name="Rectangle 12"/>
          <p:cNvSpPr/>
          <p:nvPr/>
        </p:nvSpPr>
        <p:spPr>
          <a:xfrm>
            <a:off x="7315200" y="2057400"/>
            <a:ext cx="99060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4008"/>
            <a:r>
              <a:rPr lang="en-US" sz="1400" b="1" dirty="0" smtClean="0">
                <a:solidFill>
                  <a:srgbClr val="008000"/>
                </a:solidFill>
              </a:rPr>
              <a:t>Side band </a:t>
            </a:r>
            <a:endParaRPr lang="en-GB" sz="1400" b="1" dirty="0">
              <a:solidFill>
                <a:srgbClr val="008000"/>
              </a:solidFill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5"/>
          <a:srcRect l="3659" t="402" r="1623"/>
          <a:stretch/>
        </p:blipFill>
        <p:spPr>
          <a:xfrm>
            <a:off x="5700808" y="4572000"/>
            <a:ext cx="3279890" cy="204407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cxnSp>
        <p:nvCxnSpPr>
          <p:cNvPr id="15" name="Straight Arrow Connector 14"/>
          <p:cNvCxnSpPr/>
          <p:nvPr/>
        </p:nvCxnSpPr>
        <p:spPr>
          <a:xfrm flipH="1">
            <a:off x="7239000" y="2743200"/>
            <a:ext cx="533400" cy="228600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6" name="Rectangle 15"/>
          <p:cNvSpPr/>
          <p:nvPr/>
        </p:nvSpPr>
        <p:spPr>
          <a:xfrm>
            <a:off x="7696200" y="2511623"/>
            <a:ext cx="53340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4008"/>
            <a:r>
              <a:rPr lang="en-US" sz="1400" b="1" dirty="0" smtClean="0">
                <a:solidFill>
                  <a:srgbClr val="FF0000"/>
                </a:solidFill>
              </a:rPr>
              <a:t>HH</a:t>
            </a:r>
            <a:endParaRPr lang="en-GB" sz="1400" b="1" dirty="0">
              <a:solidFill>
                <a:srgbClr val="FF0000"/>
              </a:solidFill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6324600" y="3657600"/>
            <a:ext cx="53340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4008"/>
            <a:r>
              <a:rPr lang="en-US" sz="1400" b="1" dirty="0" smtClean="0">
                <a:solidFill>
                  <a:srgbClr val="008000"/>
                </a:solidFill>
              </a:rPr>
              <a:t>ZZ</a:t>
            </a:r>
            <a:endParaRPr lang="en-GB" sz="1400" b="1" dirty="0">
              <a:solidFill>
                <a:srgbClr val="008000"/>
              </a:solidFill>
            </a:endParaRPr>
          </a:p>
        </p:txBody>
      </p:sp>
      <p:cxnSp>
        <p:nvCxnSpPr>
          <p:cNvPr id="18" name="Straight Arrow Connector 17"/>
          <p:cNvCxnSpPr/>
          <p:nvPr/>
        </p:nvCxnSpPr>
        <p:spPr>
          <a:xfrm flipV="1">
            <a:off x="6705600" y="3276600"/>
            <a:ext cx="228600" cy="457200"/>
          </a:xfrm>
          <a:prstGeom prst="straightConnector1">
            <a:avLst/>
          </a:prstGeom>
          <a:ln>
            <a:solidFill>
              <a:srgbClr val="008000"/>
            </a:solidFill>
            <a:tailEnd type="arrow"/>
          </a:ln>
          <a:effectLst>
            <a:outerShdw blurRad="51500" dist="25400" dir="5400000" rotWithShape="0">
              <a:schemeClr val="bg1">
                <a:alpha val="40000"/>
              </a:schemeClr>
            </a:outerShdw>
          </a:effectLst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/>
          <p:cNvCxnSpPr/>
          <p:nvPr/>
        </p:nvCxnSpPr>
        <p:spPr>
          <a:xfrm flipV="1">
            <a:off x="7162800" y="3276600"/>
            <a:ext cx="76200" cy="381000"/>
          </a:xfrm>
          <a:prstGeom prst="straightConnector1">
            <a:avLst/>
          </a:prstGeom>
          <a:ln>
            <a:solidFill>
              <a:srgbClr val="008000"/>
            </a:solidFill>
            <a:tailEnd type="arrow"/>
          </a:ln>
          <a:effectLst>
            <a:outerShdw blurRad="51500" dist="25400" dir="5400000" rotWithShape="0">
              <a:schemeClr val="bg1">
                <a:alpha val="40000"/>
              </a:schemeClr>
            </a:outerShdw>
          </a:effectLst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/>
          <p:cNvCxnSpPr/>
          <p:nvPr/>
        </p:nvCxnSpPr>
        <p:spPr>
          <a:xfrm flipH="1" flipV="1">
            <a:off x="6934200" y="3048000"/>
            <a:ext cx="228600" cy="609600"/>
          </a:xfrm>
          <a:prstGeom prst="straightConnector1">
            <a:avLst/>
          </a:prstGeom>
          <a:ln>
            <a:solidFill>
              <a:srgbClr val="008000"/>
            </a:solidFill>
            <a:tailEnd type="arrow"/>
          </a:ln>
          <a:effectLst>
            <a:outerShdw blurRad="51500" dist="25400" dir="5400000" rotWithShape="0">
              <a:schemeClr val="bg1">
                <a:alpha val="40000"/>
              </a:schemeClr>
            </a:outerShdw>
          </a:effectLst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7" name="Rectangle 26"/>
          <p:cNvSpPr/>
          <p:nvPr/>
        </p:nvSpPr>
        <p:spPr>
          <a:xfrm>
            <a:off x="6934200" y="3657600"/>
            <a:ext cx="53340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4008"/>
            <a:r>
              <a:rPr lang="en-US" sz="1400" b="1" dirty="0" smtClean="0">
                <a:solidFill>
                  <a:srgbClr val="008000"/>
                </a:solidFill>
              </a:rPr>
              <a:t>ZH</a:t>
            </a:r>
            <a:endParaRPr lang="en-GB" sz="1400" b="1" dirty="0">
              <a:solidFill>
                <a:srgbClr val="008000"/>
              </a:solidFill>
            </a:endParaRPr>
          </a:p>
        </p:txBody>
      </p:sp>
      <p:sp>
        <p:nvSpPr>
          <p:cNvPr id="19" name="Rounded Rectangle 18"/>
          <p:cNvSpPr/>
          <p:nvPr/>
        </p:nvSpPr>
        <p:spPr>
          <a:xfrm>
            <a:off x="3886200" y="6172200"/>
            <a:ext cx="1676400" cy="374571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en-GB" sz="1600" dirty="0" smtClean="0">
                <a:solidFill>
                  <a:schemeClr val="accent1"/>
                </a:solidFill>
              </a:rPr>
              <a:t>19.5 fb</a:t>
            </a:r>
            <a:r>
              <a:rPr lang="en-GB" sz="1600" baseline="30000" dirty="0" smtClean="0">
                <a:solidFill>
                  <a:schemeClr val="accent1"/>
                </a:solidFill>
              </a:rPr>
              <a:t>-1</a:t>
            </a:r>
            <a:r>
              <a:rPr lang="en-GB" sz="1600" dirty="0" smtClean="0">
                <a:solidFill>
                  <a:schemeClr val="accent1"/>
                </a:solidFill>
              </a:rPr>
              <a:t> @ 8 </a:t>
            </a:r>
            <a:r>
              <a:rPr lang="en-GB" sz="1600" dirty="0" err="1" smtClean="0">
                <a:solidFill>
                  <a:schemeClr val="accent1"/>
                </a:solidFill>
              </a:rPr>
              <a:t>TeV</a:t>
            </a:r>
            <a:endParaRPr lang="en-GB" sz="1600" dirty="0" smtClean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904367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err="1"/>
              <a:t>Diboson</a:t>
            </a:r>
            <a:r>
              <a:rPr lang="en-GB" dirty="0"/>
              <a:t> </a:t>
            </a:r>
            <a:r>
              <a:rPr lang="en-GB" dirty="0" smtClean="0"/>
              <a:t>resonance:  ZV </a:t>
            </a:r>
            <a:r>
              <a:rPr lang="en-GB" dirty="0"/>
              <a:t>→ </a:t>
            </a:r>
            <a:r>
              <a:rPr lang="en-GB" dirty="0" smtClean="0"/>
              <a:t>𝓁𝓁</a:t>
            </a:r>
            <a:r>
              <a:rPr lang="en-GB" dirty="0" err="1" smtClean="0"/>
              <a:t>qq</a:t>
            </a:r>
            <a:r>
              <a:rPr lang="en-GB" dirty="0" smtClean="0"/>
              <a:t>̄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1447800"/>
            <a:ext cx="5943600" cy="2590800"/>
          </a:xfrm>
        </p:spPr>
        <p:txBody>
          <a:bodyPr>
            <a:normAutofit fontScale="70000" lnSpcReduction="20000"/>
          </a:bodyPr>
          <a:lstStyle/>
          <a:p>
            <a:pPr>
              <a:lnSpc>
                <a:spcPct val="120000"/>
              </a:lnSpc>
            </a:pPr>
            <a:r>
              <a:rPr lang="en-GB" dirty="0" smtClean="0"/>
              <a:t>Allows full reconstruction of invariant mass X → ZV</a:t>
            </a:r>
          </a:p>
          <a:p>
            <a:pPr>
              <a:lnSpc>
                <a:spcPct val="120000"/>
              </a:lnSpc>
            </a:pPr>
            <a:r>
              <a:rPr lang="en-GB" dirty="0" smtClean="0"/>
              <a:t>Consider both resolved (</a:t>
            </a:r>
            <a:r>
              <a:rPr lang="en-GB" dirty="0" err="1" smtClean="0"/>
              <a:t>jj</a:t>
            </a:r>
            <a:r>
              <a:rPr lang="en-GB" dirty="0" smtClean="0"/>
              <a:t>) and “merged” (J) </a:t>
            </a:r>
            <a:br>
              <a:rPr lang="en-GB" dirty="0" smtClean="0"/>
            </a:br>
            <a:r>
              <a:rPr lang="en-GB" dirty="0" smtClean="0"/>
              <a:t>–if highly boosted– </a:t>
            </a:r>
            <a:r>
              <a:rPr lang="en-GB" dirty="0" err="1" smtClean="0"/>
              <a:t>dijet</a:t>
            </a:r>
            <a:r>
              <a:rPr lang="en-GB" dirty="0" smtClean="0"/>
              <a:t> system</a:t>
            </a:r>
          </a:p>
          <a:p>
            <a:pPr lvl="1">
              <a:lnSpc>
                <a:spcPct val="120000"/>
              </a:lnSpc>
            </a:pPr>
            <a:r>
              <a:rPr lang="en-GB" dirty="0" smtClean="0"/>
              <a:t>jet substructure information optimised for longitudinally polarised high-</a:t>
            </a:r>
            <a:r>
              <a:rPr lang="en-GB" dirty="0" err="1" smtClean="0"/>
              <a:t>p</a:t>
            </a:r>
            <a:r>
              <a:rPr lang="en-GB" baseline="-25000" dirty="0" err="1" smtClean="0"/>
              <a:t>T</a:t>
            </a:r>
            <a:r>
              <a:rPr lang="en-GB" dirty="0" smtClean="0"/>
              <a:t> boson </a:t>
            </a:r>
          </a:p>
          <a:p>
            <a:pPr>
              <a:lnSpc>
                <a:spcPct val="120000"/>
              </a:lnSpc>
            </a:pPr>
            <a:r>
              <a:rPr lang="en-GB" dirty="0" smtClean="0"/>
              <a:t>Search for bump in m(𝓁𝓁</a:t>
            </a:r>
            <a:r>
              <a:rPr lang="en-GB" dirty="0" err="1" smtClean="0"/>
              <a:t>jj</a:t>
            </a:r>
            <a:r>
              <a:rPr lang="en-GB" dirty="0" smtClean="0"/>
              <a:t>) or m(𝓁𝓁J) distributions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s-ES_tradnl" smtClean="0"/>
              <a:t>V.A. Mitsou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SUSY2014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C44E05-631C-4892-B577-17C57620ECE9}" type="slidenum">
              <a:rPr lang="en-US" smtClean="0"/>
              <a:pPr/>
              <a:t>12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7152" y="3505200"/>
            <a:ext cx="198120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4008"/>
            <a:r>
              <a:rPr lang="en-US" sz="1400" dirty="0">
                <a:hlinkClick r:id="rId2"/>
              </a:rPr>
              <a:t>ATLAS-CONF-2014-</a:t>
            </a:r>
            <a:r>
              <a:rPr lang="en-US" sz="1400" dirty="0" smtClean="0">
                <a:hlinkClick r:id="rId2"/>
              </a:rPr>
              <a:t>039</a:t>
            </a:r>
            <a:endParaRPr lang="en-GB" sz="1400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/>
          <a:srcRect l="2018" t="2557" r="994" b="1346"/>
          <a:stretch/>
        </p:blipFill>
        <p:spPr>
          <a:xfrm>
            <a:off x="533400" y="4383053"/>
            <a:ext cx="3462458" cy="232254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4"/>
          <a:srcRect l="2018" t="2557" r="994" b="1346"/>
          <a:stretch/>
        </p:blipFill>
        <p:spPr>
          <a:xfrm>
            <a:off x="5029200" y="4419600"/>
            <a:ext cx="3462458" cy="232254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5"/>
          <a:srcRect l="3757" t="1899" b="5184"/>
          <a:stretch/>
        </p:blipFill>
        <p:spPr>
          <a:xfrm>
            <a:off x="6325363" y="1447800"/>
            <a:ext cx="2742437" cy="254008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1" name="Rectangle 10"/>
          <p:cNvSpPr/>
          <p:nvPr/>
        </p:nvSpPr>
        <p:spPr>
          <a:xfrm>
            <a:off x="304800" y="3886200"/>
            <a:ext cx="2133600" cy="523220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en-GB" sz="1400" dirty="0" smtClean="0"/>
              <a:t>extended bulk RS </a:t>
            </a:r>
          </a:p>
          <a:p>
            <a:pPr algn="ctr"/>
            <a:r>
              <a:rPr lang="en-GB" sz="1400" dirty="0" smtClean="0"/>
              <a:t>spin-2 KK graviton G* → ZZ</a:t>
            </a:r>
            <a:endParaRPr lang="en-GB" sz="1400" dirty="0"/>
          </a:p>
        </p:txBody>
      </p:sp>
      <p:sp>
        <p:nvSpPr>
          <p:cNvPr id="12" name="Rectangle 11"/>
          <p:cNvSpPr/>
          <p:nvPr/>
        </p:nvSpPr>
        <p:spPr>
          <a:xfrm>
            <a:off x="4114800" y="3886200"/>
            <a:ext cx="2209800" cy="523220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en-GB" sz="1400" dirty="0" smtClean="0"/>
              <a:t>Extended Gauge Model</a:t>
            </a:r>
          </a:p>
          <a:p>
            <a:pPr algn="ctr"/>
            <a:r>
              <a:rPr lang="en-GB" sz="1400" dirty="0" smtClean="0"/>
              <a:t> </a:t>
            </a:r>
            <a:r>
              <a:rPr lang="en-GB" sz="1400" dirty="0"/>
              <a:t>W</a:t>
            </a:r>
            <a:r>
              <a:rPr lang="en-GB" sz="1400" dirty="0" smtClean="0"/>
              <a:t>’ </a:t>
            </a:r>
            <a:r>
              <a:rPr lang="en-GB" sz="1400" dirty="0"/>
              <a:t>→ </a:t>
            </a:r>
            <a:r>
              <a:rPr lang="en-GB" sz="1400" dirty="0" smtClean="0"/>
              <a:t>ZW</a:t>
            </a:r>
            <a:endParaRPr lang="en-GB" sz="1400" dirty="0"/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228838" y="381000"/>
            <a:ext cx="762762" cy="770466"/>
          </a:xfrm>
          <a:prstGeom prst="rect">
            <a:avLst/>
          </a:prstGeom>
        </p:spPr>
      </p:pic>
      <p:sp>
        <p:nvSpPr>
          <p:cNvPr id="14" name="Rounded Rectangle 13"/>
          <p:cNvSpPr/>
          <p:nvPr/>
        </p:nvSpPr>
        <p:spPr>
          <a:xfrm>
            <a:off x="4572000" y="3429000"/>
            <a:ext cx="1676400" cy="374571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en-GB" sz="1600" dirty="0" smtClean="0">
                <a:solidFill>
                  <a:schemeClr val="accent1"/>
                </a:solidFill>
              </a:rPr>
              <a:t>20.3 fb</a:t>
            </a:r>
            <a:r>
              <a:rPr lang="en-GB" sz="1600" baseline="30000" dirty="0" smtClean="0">
                <a:solidFill>
                  <a:schemeClr val="accent1"/>
                </a:solidFill>
              </a:rPr>
              <a:t>-1</a:t>
            </a:r>
            <a:r>
              <a:rPr lang="en-GB" sz="1600" dirty="0" smtClean="0">
                <a:solidFill>
                  <a:schemeClr val="accent1"/>
                </a:solidFill>
              </a:rPr>
              <a:t> @ 8 </a:t>
            </a:r>
            <a:r>
              <a:rPr lang="en-GB" sz="1600" dirty="0" err="1" smtClean="0">
                <a:solidFill>
                  <a:schemeClr val="accent1"/>
                </a:solidFill>
              </a:rPr>
              <a:t>TeV</a:t>
            </a:r>
            <a:endParaRPr lang="en-GB" sz="1600" dirty="0" smtClean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935949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err="1"/>
              <a:t>Diboson</a:t>
            </a:r>
            <a:r>
              <a:rPr lang="en-GB" dirty="0"/>
              <a:t> resonance: </a:t>
            </a:r>
            <a:r>
              <a:rPr lang="en-GB" dirty="0" smtClean="0"/>
              <a:t>WZ </a:t>
            </a:r>
            <a:r>
              <a:rPr lang="en-GB" dirty="0"/>
              <a:t>→ </a:t>
            </a:r>
            <a:r>
              <a:rPr lang="en-GB" dirty="0" smtClean="0"/>
              <a:t>𝓁</a:t>
            </a:r>
            <a:r>
              <a:rPr lang="el-GR" dirty="0" smtClean="0"/>
              <a:t>ν</a:t>
            </a:r>
            <a:r>
              <a:rPr lang="en-GB" dirty="0" smtClean="0"/>
              <a:t>𝓁’𝓁’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1447800"/>
            <a:ext cx="5410200" cy="5257800"/>
          </a:xfrm>
        </p:spPr>
        <p:txBody>
          <a:bodyPr>
            <a:normAutofit fontScale="70000" lnSpcReduction="20000"/>
          </a:bodyPr>
          <a:lstStyle/>
          <a:p>
            <a:pPr>
              <a:lnSpc>
                <a:spcPct val="120000"/>
              </a:lnSpc>
            </a:pPr>
            <a:r>
              <a:rPr lang="en-GB" dirty="0" smtClean="0"/>
              <a:t>Fully </a:t>
            </a:r>
            <a:r>
              <a:rPr lang="en-GB" dirty="0" err="1" smtClean="0"/>
              <a:t>leptonic</a:t>
            </a:r>
            <a:r>
              <a:rPr lang="en-GB" dirty="0" smtClean="0"/>
              <a:t> channel ➜</a:t>
            </a:r>
            <a:br>
              <a:rPr lang="en-GB" dirty="0" smtClean="0"/>
            </a:br>
            <a:r>
              <a:rPr lang="en-GB" dirty="0" smtClean="0"/>
              <a:t>good sensitivity due to</a:t>
            </a:r>
            <a:br>
              <a:rPr lang="en-GB" dirty="0" smtClean="0"/>
            </a:br>
            <a:r>
              <a:rPr lang="en-GB" dirty="0" smtClean="0"/>
              <a:t>smaller background </a:t>
            </a:r>
            <a:br>
              <a:rPr lang="en-GB" dirty="0" smtClean="0"/>
            </a:br>
            <a:r>
              <a:rPr lang="en-GB" dirty="0" smtClean="0"/>
              <a:t>compared to other channels</a:t>
            </a:r>
          </a:p>
          <a:p>
            <a:pPr>
              <a:lnSpc>
                <a:spcPct val="120000"/>
              </a:lnSpc>
            </a:pPr>
            <a:r>
              <a:rPr lang="en-GB" dirty="0" smtClean="0"/>
              <a:t>Event selection</a:t>
            </a:r>
          </a:p>
          <a:p>
            <a:pPr lvl="1">
              <a:lnSpc>
                <a:spcPct val="120000"/>
              </a:lnSpc>
            </a:pPr>
            <a:r>
              <a:rPr lang="en-GB" dirty="0" smtClean="0"/>
              <a:t>exactly 3 charged leptons with </a:t>
            </a:r>
            <a:r>
              <a:rPr lang="en-GB" dirty="0" err="1" smtClean="0"/>
              <a:t>p</a:t>
            </a:r>
            <a:r>
              <a:rPr lang="en-GB" baseline="-25000" dirty="0" err="1" smtClean="0"/>
              <a:t>T</a:t>
            </a:r>
            <a:r>
              <a:rPr lang="en-GB" dirty="0" smtClean="0"/>
              <a:t> &gt; 25 </a:t>
            </a:r>
            <a:r>
              <a:rPr lang="en-GB" dirty="0" err="1" smtClean="0"/>
              <a:t>GeV</a:t>
            </a:r>
            <a:endParaRPr lang="en-GB" dirty="0" smtClean="0"/>
          </a:p>
          <a:p>
            <a:pPr lvl="1">
              <a:lnSpc>
                <a:spcPct val="120000"/>
              </a:lnSpc>
            </a:pPr>
            <a:r>
              <a:rPr lang="en-GB" dirty="0" err="1" smtClean="0"/>
              <a:t>E</a:t>
            </a:r>
            <a:r>
              <a:rPr lang="en-GB" baseline="-25000" dirty="0" err="1" smtClean="0"/>
              <a:t>T</a:t>
            </a:r>
            <a:r>
              <a:rPr lang="en-GB" baseline="30000" dirty="0" err="1" smtClean="0"/>
              <a:t>miss</a:t>
            </a:r>
            <a:r>
              <a:rPr lang="en-GB" dirty="0" smtClean="0"/>
              <a:t> &gt; 25 </a:t>
            </a:r>
            <a:r>
              <a:rPr lang="en-GB" dirty="0" err="1" smtClean="0"/>
              <a:t>GeV</a:t>
            </a:r>
            <a:endParaRPr lang="en-GB" dirty="0" smtClean="0"/>
          </a:p>
          <a:p>
            <a:pPr lvl="1">
              <a:lnSpc>
                <a:spcPct val="120000"/>
              </a:lnSpc>
            </a:pPr>
            <a:r>
              <a:rPr lang="en-GB" dirty="0" smtClean="0"/>
              <a:t>|m</a:t>
            </a:r>
            <a:r>
              <a:rPr lang="en-GB" baseline="-25000" dirty="0" smtClean="0"/>
              <a:t>𝓁+𝓁</a:t>
            </a:r>
            <a:r>
              <a:rPr lang="en-GB" baseline="-25000" dirty="0" smtClean="0"/>
              <a:t>- </a:t>
            </a:r>
            <a:r>
              <a:rPr lang="en-GB" dirty="0"/>
              <a:t>– </a:t>
            </a:r>
            <a:r>
              <a:rPr lang="en-GB" dirty="0" err="1" smtClean="0"/>
              <a:t>m</a:t>
            </a:r>
            <a:r>
              <a:rPr lang="en-GB" baseline="-25000" dirty="0" err="1" smtClean="0"/>
              <a:t>Z</a:t>
            </a:r>
            <a:r>
              <a:rPr lang="en-GB" dirty="0" smtClean="0"/>
              <a:t>| </a:t>
            </a:r>
            <a:r>
              <a:rPr lang="en-GB" dirty="0" smtClean="0"/>
              <a:t>&lt; 20 </a:t>
            </a:r>
            <a:r>
              <a:rPr lang="en-GB" dirty="0" err="1" smtClean="0"/>
              <a:t>GeV</a:t>
            </a:r>
            <a:r>
              <a:rPr lang="en-GB" dirty="0" smtClean="0"/>
              <a:t> </a:t>
            </a:r>
          </a:p>
          <a:p>
            <a:pPr lvl="1">
              <a:lnSpc>
                <a:spcPct val="120000"/>
              </a:lnSpc>
            </a:pPr>
            <a:r>
              <a:rPr lang="en-GB" dirty="0" err="1" smtClean="0"/>
              <a:t>Δy</a:t>
            </a:r>
            <a:r>
              <a:rPr lang="en-GB" dirty="0" smtClean="0"/>
              <a:t>(W,Z) &lt; 1.5</a:t>
            </a:r>
          </a:p>
          <a:p>
            <a:pPr lvl="1">
              <a:lnSpc>
                <a:spcPct val="120000"/>
              </a:lnSpc>
            </a:pPr>
            <a:r>
              <a:rPr lang="en-GB" dirty="0" err="1" smtClean="0"/>
              <a:t>Δφ</a:t>
            </a:r>
            <a:r>
              <a:rPr lang="en-GB" dirty="0" smtClean="0"/>
              <a:t>(𝓁,</a:t>
            </a:r>
            <a:r>
              <a:rPr lang="en-GB" dirty="0" err="1" smtClean="0"/>
              <a:t>E</a:t>
            </a:r>
            <a:r>
              <a:rPr lang="en-GB" baseline="-25000" dirty="0" err="1" smtClean="0"/>
              <a:t>T</a:t>
            </a:r>
            <a:r>
              <a:rPr lang="en-GB" baseline="30000" dirty="0" err="1" smtClean="0"/>
              <a:t>miss</a:t>
            </a:r>
            <a:r>
              <a:rPr lang="en-GB" dirty="0" smtClean="0"/>
              <a:t>) &lt; 1.5 (&gt; 1.5) for high (low) W’ mass </a:t>
            </a:r>
          </a:p>
          <a:p>
            <a:pPr>
              <a:lnSpc>
                <a:spcPct val="120000"/>
              </a:lnSpc>
            </a:pPr>
            <a:r>
              <a:rPr lang="en-GB" dirty="0" smtClean="0"/>
              <a:t>No excess of events over SM expectation seen</a:t>
            </a:r>
          </a:p>
          <a:p>
            <a:pPr>
              <a:lnSpc>
                <a:spcPct val="120000"/>
              </a:lnSpc>
            </a:pPr>
            <a:r>
              <a:rPr lang="en-GB" dirty="0" smtClean="0"/>
              <a:t>Interpretation</a:t>
            </a:r>
          </a:p>
          <a:p>
            <a:pPr lvl="1">
              <a:lnSpc>
                <a:spcPct val="120000"/>
              </a:lnSpc>
            </a:pPr>
            <a:r>
              <a:rPr lang="en-GB" dirty="0" smtClean="0"/>
              <a:t>Extended Gauge Model (EGM) with W′ boson</a:t>
            </a:r>
          </a:p>
          <a:p>
            <a:pPr lvl="1">
              <a:lnSpc>
                <a:spcPct val="120000"/>
              </a:lnSpc>
            </a:pPr>
            <a:r>
              <a:rPr lang="en-GB" dirty="0" smtClean="0"/>
              <a:t>phenomenological </a:t>
            </a:r>
            <a:r>
              <a:rPr lang="en-GB" dirty="0" err="1" smtClean="0"/>
              <a:t>Lagrangian</a:t>
            </a:r>
            <a:r>
              <a:rPr lang="en-GB" dirty="0" smtClean="0"/>
              <a:t> for Heavy Vector Triplet (HVT) ➜ limits on couplings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s-ES_tradnl" smtClean="0"/>
              <a:t>V.A. Mitsou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SUSY2014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C44E05-631C-4892-B577-17C57620ECE9}" type="slidenum">
              <a:rPr lang="en-US" smtClean="0"/>
              <a:pPr/>
              <a:t>13</a:t>
            </a:fld>
            <a:endParaRPr lang="en-US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28838" y="381000"/>
            <a:ext cx="762762" cy="770466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52400" y="6324600"/>
            <a:ext cx="144780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4008"/>
            <a:r>
              <a:rPr lang="en-GB" sz="1400" dirty="0">
                <a:hlinkClick r:id="rId3"/>
              </a:rPr>
              <a:t>arXiv:</a:t>
            </a:r>
            <a:r>
              <a:rPr lang="en-GB" sz="1400" dirty="0" smtClean="0">
                <a:hlinkClick r:id="rId3"/>
              </a:rPr>
              <a:t>1406.4456</a:t>
            </a:r>
            <a:endParaRPr lang="en-GB" sz="1400" dirty="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4"/>
          <a:srcRect t="3956" r="5624"/>
          <a:stretch/>
        </p:blipFill>
        <p:spPr>
          <a:xfrm>
            <a:off x="3733800" y="1600200"/>
            <a:ext cx="2204097" cy="103199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5"/>
          <a:srcRect l="1532" t="1899" r="5409"/>
          <a:stretch/>
        </p:blipFill>
        <p:spPr>
          <a:xfrm>
            <a:off x="5980021" y="1572699"/>
            <a:ext cx="2986263" cy="27707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6"/>
          <a:srcRect l="2375" t="2827" r="1231" b="1402"/>
          <a:stretch/>
        </p:blipFill>
        <p:spPr>
          <a:xfrm>
            <a:off x="5490560" y="4495800"/>
            <a:ext cx="3501040" cy="222059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2" name="Rounded Rectangle 11"/>
          <p:cNvSpPr/>
          <p:nvPr/>
        </p:nvSpPr>
        <p:spPr>
          <a:xfrm>
            <a:off x="4191000" y="3505200"/>
            <a:ext cx="1676400" cy="374571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en-GB" sz="1600" dirty="0" smtClean="0">
                <a:solidFill>
                  <a:schemeClr val="accent1"/>
                </a:solidFill>
              </a:rPr>
              <a:t>20.3 fb</a:t>
            </a:r>
            <a:r>
              <a:rPr lang="en-GB" sz="1600" baseline="30000" dirty="0" smtClean="0">
                <a:solidFill>
                  <a:schemeClr val="accent1"/>
                </a:solidFill>
              </a:rPr>
              <a:t>-1</a:t>
            </a:r>
            <a:r>
              <a:rPr lang="en-GB" sz="1600" dirty="0" smtClean="0">
                <a:solidFill>
                  <a:schemeClr val="accent1"/>
                </a:solidFill>
              </a:rPr>
              <a:t> @ 8 </a:t>
            </a:r>
            <a:r>
              <a:rPr lang="en-GB" sz="1600" dirty="0" err="1" smtClean="0">
                <a:solidFill>
                  <a:schemeClr val="accent1"/>
                </a:solidFill>
              </a:rPr>
              <a:t>TeV</a:t>
            </a:r>
            <a:endParaRPr lang="en-GB" sz="1600" dirty="0" smtClean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754719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2"/>
          <a:srcRect l="1832" t="2306" r="13865" b="1465"/>
          <a:stretch/>
        </p:blipFill>
        <p:spPr>
          <a:xfrm>
            <a:off x="76200" y="4267200"/>
            <a:ext cx="2895600" cy="237194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3"/>
          <a:srcRect l="4630" t="2844" r="14155" b="4152"/>
          <a:stretch/>
        </p:blipFill>
        <p:spPr>
          <a:xfrm>
            <a:off x="3124200" y="4267200"/>
            <a:ext cx="2895600" cy="237956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err="1" smtClean="0"/>
              <a:t>Diboson</a:t>
            </a:r>
            <a:r>
              <a:rPr lang="en-GB" dirty="0" smtClean="0"/>
              <a:t> resonance: </a:t>
            </a:r>
            <a:r>
              <a:rPr lang="en-GB" dirty="0" err="1" smtClean="0"/>
              <a:t>leptonic</a:t>
            </a:r>
            <a:r>
              <a:rPr lang="en-GB" dirty="0" smtClean="0"/>
              <a:t> V</a:t>
            </a:r>
            <a:r>
              <a:rPr lang="el-GR" dirty="0" smtClean="0"/>
              <a:t>γ</a:t>
            </a:r>
            <a:endParaRPr lang="en-GB" dirty="0"/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152400" y="1447800"/>
            <a:ext cx="8839200" cy="2514600"/>
          </a:xfrm>
        </p:spPr>
        <p:txBody>
          <a:bodyPr>
            <a:normAutofit fontScale="62500" lnSpcReduction="20000"/>
          </a:bodyPr>
          <a:lstStyle/>
          <a:p>
            <a:pPr>
              <a:lnSpc>
                <a:spcPct val="120000"/>
              </a:lnSpc>
            </a:pPr>
            <a:r>
              <a:rPr lang="el-GR" b="1" dirty="0"/>
              <a:t>Wγ → ℓνγ, Zγ → ℓℓγ</a:t>
            </a:r>
            <a:endParaRPr lang="en-GB" b="1" dirty="0" smtClean="0"/>
          </a:p>
          <a:p>
            <a:pPr>
              <a:lnSpc>
                <a:spcPct val="120000"/>
              </a:lnSpc>
            </a:pPr>
            <a:r>
              <a:rPr lang="en-GB" dirty="0" smtClean="0"/>
              <a:t>Event selection</a:t>
            </a:r>
          </a:p>
          <a:p>
            <a:pPr lvl="1">
              <a:lnSpc>
                <a:spcPct val="120000"/>
              </a:lnSpc>
            </a:pPr>
            <a:r>
              <a:rPr lang="en-US" dirty="0" smtClean="0"/>
              <a:t>1 (or 2</a:t>
            </a:r>
            <a:r>
              <a:rPr lang="en-US" dirty="0"/>
              <a:t>) isolated </a:t>
            </a:r>
            <a:r>
              <a:rPr lang="en-US" dirty="0" smtClean="0"/>
              <a:t>e/</a:t>
            </a:r>
            <a:r>
              <a:rPr lang="el-GR" dirty="0" smtClean="0"/>
              <a:t>μ</a:t>
            </a:r>
            <a:r>
              <a:rPr lang="en-US" dirty="0" smtClean="0"/>
              <a:t> with </a:t>
            </a:r>
            <a:r>
              <a:rPr lang="en-US" dirty="0" err="1" smtClean="0"/>
              <a:t>p</a:t>
            </a:r>
            <a:r>
              <a:rPr lang="en-US" baseline="-25000" dirty="0" err="1" smtClean="0"/>
              <a:t>T</a:t>
            </a:r>
            <a:r>
              <a:rPr lang="en-US" dirty="0" smtClean="0"/>
              <a:t> </a:t>
            </a:r>
            <a:r>
              <a:rPr lang="en-US" dirty="0"/>
              <a:t>&gt; 25 </a:t>
            </a:r>
            <a:r>
              <a:rPr lang="en-US" dirty="0" err="1" smtClean="0"/>
              <a:t>GeV</a:t>
            </a:r>
            <a:endParaRPr lang="el-GR" dirty="0"/>
          </a:p>
          <a:p>
            <a:pPr lvl="1">
              <a:lnSpc>
                <a:spcPct val="120000"/>
              </a:lnSpc>
            </a:pPr>
            <a:r>
              <a:rPr lang="en-US" dirty="0" smtClean="0"/>
              <a:t>1 </a:t>
            </a:r>
            <a:r>
              <a:rPr lang="en-US" dirty="0"/>
              <a:t>isolated photon E</a:t>
            </a:r>
            <a:r>
              <a:rPr lang="en-US" baseline="-25000" dirty="0"/>
              <a:t>T</a:t>
            </a:r>
            <a:r>
              <a:rPr lang="en-US" dirty="0"/>
              <a:t> &gt; 40 </a:t>
            </a:r>
            <a:r>
              <a:rPr lang="en-US" dirty="0" err="1"/>
              <a:t>GeV</a:t>
            </a:r>
            <a:r>
              <a:rPr lang="en-US" dirty="0"/>
              <a:t>, ΔR</a:t>
            </a:r>
            <a:r>
              <a:rPr lang="en-US" dirty="0" smtClean="0"/>
              <a:t>(𝓁</a:t>
            </a:r>
            <a:r>
              <a:rPr lang="en-US" dirty="0" err="1" smtClean="0"/>
              <a:t>γ</a:t>
            </a:r>
            <a:r>
              <a:rPr lang="en-US" dirty="0"/>
              <a:t>) &gt; 0.7</a:t>
            </a:r>
          </a:p>
          <a:p>
            <a:pPr lvl="1">
              <a:lnSpc>
                <a:spcPct val="120000"/>
              </a:lnSpc>
            </a:pPr>
            <a:r>
              <a:rPr lang="en-US" dirty="0" err="1" smtClean="0"/>
              <a:t>Wγ</a:t>
            </a:r>
            <a:r>
              <a:rPr lang="en-US" dirty="0"/>
              <a:t>: </a:t>
            </a:r>
            <a:r>
              <a:rPr lang="en-US" dirty="0" smtClean="0"/>
              <a:t>E</a:t>
            </a:r>
            <a:r>
              <a:rPr lang="el-GR" baseline="-25000" dirty="0" smtClean="0"/>
              <a:t>Τ</a:t>
            </a:r>
            <a:r>
              <a:rPr lang="en-US" baseline="30000" dirty="0" smtClean="0"/>
              <a:t>miss</a:t>
            </a:r>
            <a:r>
              <a:rPr lang="en-US" dirty="0" smtClean="0"/>
              <a:t> </a:t>
            </a:r>
            <a:r>
              <a:rPr lang="en-US" dirty="0"/>
              <a:t>&gt; 35 </a:t>
            </a:r>
            <a:r>
              <a:rPr lang="en-US" dirty="0" err="1"/>
              <a:t>GeV</a:t>
            </a:r>
            <a:r>
              <a:rPr lang="en-US" dirty="0"/>
              <a:t>, </a:t>
            </a:r>
            <a:r>
              <a:rPr lang="en-US" dirty="0" err="1"/>
              <a:t>p</a:t>
            </a:r>
            <a:r>
              <a:rPr lang="en-US" baseline="-25000" dirty="0" err="1"/>
              <a:t>T</a:t>
            </a:r>
            <a:r>
              <a:rPr lang="en-US" dirty="0" smtClean="0"/>
              <a:t>(𝓁</a:t>
            </a:r>
            <a:r>
              <a:rPr lang="en-US" dirty="0" err="1" smtClean="0"/>
              <a:t>ν</a:t>
            </a:r>
            <a:r>
              <a:rPr lang="en-US" dirty="0"/>
              <a:t>) &gt; 40 </a:t>
            </a:r>
            <a:r>
              <a:rPr lang="en-US" dirty="0" err="1" smtClean="0"/>
              <a:t>GeV</a:t>
            </a:r>
            <a:endParaRPr lang="el-GR" dirty="0"/>
          </a:p>
          <a:p>
            <a:pPr lvl="1">
              <a:lnSpc>
                <a:spcPct val="120000"/>
              </a:lnSpc>
            </a:pPr>
            <a:r>
              <a:rPr lang="en-US" dirty="0" err="1" smtClean="0"/>
              <a:t>Zγ</a:t>
            </a:r>
            <a:r>
              <a:rPr lang="en-US" dirty="0"/>
              <a:t>: </a:t>
            </a:r>
            <a:r>
              <a:rPr lang="en-US" dirty="0" smtClean="0"/>
              <a:t>65</a:t>
            </a:r>
            <a:r>
              <a:rPr lang="el-GR" dirty="0" smtClean="0"/>
              <a:t> </a:t>
            </a:r>
            <a:r>
              <a:rPr lang="en-US" dirty="0" smtClean="0"/>
              <a:t>&lt;</a:t>
            </a:r>
            <a:r>
              <a:rPr lang="el-GR" dirty="0" smtClean="0"/>
              <a:t> </a:t>
            </a:r>
            <a:r>
              <a:rPr lang="en-US" dirty="0" smtClean="0"/>
              <a:t>m(𝓁𝓁)</a:t>
            </a:r>
            <a:r>
              <a:rPr lang="el-GR" dirty="0" smtClean="0"/>
              <a:t> </a:t>
            </a:r>
            <a:r>
              <a:rPr lang="en-US" dirty="0" smtClean="0"/>
              <a:t>&lt;</a:t>
            </a:r>
            <a:r>
              <a:rPr lang="el-GR" dirty="0" smtClean="0"/>
              <a:t> </a:t>
            </a:r>
            <a:r>
              <a:rPr lang="en-US" dirty="0" smtClean="0"/>
              <a:t>115 </a:t>
            </a:r>
            <a:r>
              <a:rPr lang="en-US" dirty="0" err="1" smtClean="0"/>
              <a:t>GeV</a:t>
            </a:r>
            <a:endParaRPr lang="el-GR" dirty="0" smtClean="0"/>
          </a:p>
          <a:p>
            <a:pPr>
              <a:lnSpc>
                <a:spcPct val="120000"/>
              </a:lnSpc>
            </a:pPr>
            <a:r>
              <a:rPr lang="es-ES_tradnl" dirty="0" err="1" smtClean="0"/>
              <a:t>Background</a:t>
            </a:r>
            <a:endParaRPr lang="es-ES_tradnl" dirty="0" smtClean="0"/>
          </a:p>
          <a:p>
            <a:pPr lvl="1">
              <a:lnSpc>
                <a:spcPct val="120000"/>
              </a:lnSpc>
            </a:pPr>
            <a:r>
              <a:rPr lang="es-ES_tradnl" dirty="0" err="1" smtClean="0"/>
              <a:t>Zγ</a:t>
            </a:r>
            <a:r>
              <a:rPr lang="es-ES_tradnl" dirty="0"/>
              <a:t>, </a:t>
            </a:r>
            <a:r>
              <a:rPr lang="es-ES_tradnl" dirty="0" err="1"/>
              <a:t>Wγ</a:t>
            </a:r>
            <a:r>
              <a:rPr lang="es-ES_tradnl" dirty="0"/>
              <a:t>, </a:t>
            </a:r>
            <a:r>
              <a:rPr lang="es-ES_tradnl" dirty="0" err="1"/>
              <a:t>Z+jets</a:t>
            </a:r>
            <a:r>
              <a:rPr lang="es-ES_tradnl" dirty="0" smtClean="0"/>
              <a:t>, </a:t>
            </a:r>
            <a:r>
              <a:rPr lang="es-ES_tradnl" dirty="0" err="1" smtClean="0"/>
              <a:t>W</a:t>
            </a:r>
            <a:r>
              <a:rPr lang="es-ES_tradnl" dirty="0" err="1"/>
              <a:t>+jets</a:t>
            </a:r>
            <a:r>
              <a:rPr lang="es-ES_tradnl" dirty="0"/>
              <a:t>, </a:t>
            </a:r>
            <a:r>
              <a:rPr lang="es-ES_tradnl" dirty="0" err="1"/>
              <a:t>γ+</a:t>
            </a:r>
            <a:r>
              <a:rPr lang="es-ES_tradnl" dirty="0" err="1" smtClean="0"/>
              <a:t>jets</a:t>
            </a:r>
            <a:endParaRPr lang="es-ES_tradnl" dirty="0"/>
          </a:p>
          <a:p>
            <a:pPr marL="109728" indent="0">
              <a:lnSpc>
                <a:spcPct val="120000"/>
              </a:lnSpc>
              <a:buNone/>
            </a:pPr>
            <a:endParaRPr lang="es-ES_tradnl" dirty="0" smtClean="0"/>
          </a:p>
          <a:p>
            <a:pPr lvl="1"/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s-ES_tradnl" smtClean="0"/>
              <a:t>V.A. Mitsou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SUSY2014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C44E05-631C-4892-B577-17C57620ECE9}" type="slidenum">
              <a:rPr lang="en-US" smtClean="0"/>
              <a:pPr/>
              <a:t>14</a:t>
            </a:fld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4"/>
          <a:srcRect l="6279" t="2919" r="12543" b="4834"/>
          <a:stretch/>
        </p:blipFill>
        <p:spPr>
          <a:xfrm>
            <a:off x="5844846" y="1524000"/>
            <a:ext cx="3070553" cy="23622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5"/>
          <a:srcRect l="5113" t="3247" r="14059" b="4153"/>
          <a:stretch/>
        </p:blipFill>
        <p:spPr>
          <a:xfrm>
            <a:off x="6172200" y="4267200"/>
            <a:ext cx="2907775" cy="239056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2" name="Rectangle 11"/>
          <p:cNvSpPr/>
          <p:nvPr/>
        </p:nvSpPr>
        <p:spPr>
          <a:xfrm>
            <a:off x="228600" y="3886200"/>
            <a:ext cx="2032998" cy="523220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es-ES_tradnl" sz="1400" dirty="0" err="1"/>
              <a:t>Composite</a:t>
            </a:r>
            <a:r>
              <a:rPr lang="es-ES_tradnl" sz="1400" dirty="0"/>
              <a:t> </a:t>
            </a:r>
            <a:r>
              <a:rPr lang="es-ES_tradnl" sz="1400" dirty="0" err="1"/>
              <a:t>Scalar</a:t>
            </a:r>
            <a:r>
              <a:rPr lang="es-ES_tradnl" sz="1400" dirty="0"/>
              <a:t> </a:t>
            </a:r>
            <a:r>
              <a:rPr lang="es-ES_tradnl" sz="1400" dirty="0" err="1" smtClean="0"/>
              <a:t>Model</a:t>
            </a:r>
            <a:endParaRPr lang="es-ES_tradnl" sz="1400" dirty="0" smtClean="0"/>
          </a:p>
          <a:p>
            <a:pPr algn="ctr"/>
            <a:r>
              <a:rPr lang="es-ES_tradnl" sz="1400" dirty="0" smtClean="0"/>
              <a:t>spin-0 </a:t>
            </a:r>
            <a:r>
              <a:rPr lang="el-GR" sz="1400" dirty="0" smtClean="0"/>
              <a:t>φ</a:t>
            </a:r>
            <a:r>
              <a:rPr lang="es-ES_tradnl" sz="1400" dirty="0" smtClean="0"/>
              <a:t> → Z</a:t>
            </a:r>
            <a:r>
              <a:rPr lang="el-GR" sz="1400" dirty="0" smtClean="0"/>
              <a:t>γ</a:t>
            </a:r>
            <a:endParaRPr lang="en-GB" sz="1400" dirty="0"/>
          </a:p>
        </p:txBody>
      </p:sp>
      <p:sp>
        <p:nvSpPr>
          <p:cNvPr id="13" name="Rectangle 12"/>
          <p:cNvSpPr/>
          <p:nvPr/>
        </p:nvSpPr>
        <p:spPr>
          <a:xfrm>
            <a:off x="3429000" y="3886200"/>
            <a:ext cx="1828800" cy="523220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en-GB" sz="1400" dirty="0"/>
              <a:t>Low Scale </a:t>
            </a:r>
            <a:r>
              <a:rPr lang="en-GB" sz="1400" dirty="0" smtClean="0"/>
              <a:t>Technicolor </a:t>
            </a:r>
          </a:p>
          <a:p>
            <a:pPr algn="ctr"/>
            <a:r>
              <a:rPr lang="es-ES_tradnl" sz="1400" dirty="0" smtClean="0"/>
              <a:t>spin-1 </a:t>
            </a:r>
            <a:r>
              <a:rPr lang="el-GR" sz="1400" dirty="0" smtClean="0"/>
              <a:t>ω</a:t>
            </a:r>
            <a:r>
              <a:rPr lang="el-GR" sz="1400" baseline="-25000" dirty="0" smtClean="0"/>
              <a:t>Τ</a:t>
            </a:r>
            <a:r>
              <a:rPr lang="es-ES_tradnl" sz="1400" dirty="0" smtClean="0"/>
              <a:t> → </a:t>
            </a:r>
            <a:r>
              <a:rPr lang="es-ES_tradnl" sz="1400" dirty="0"/>
              <a:t>Z</a:t>
            </a:r>
            <a:r>
              <a:rPr lang="el-GR" sz="1400" dirty="0"/>
              <a:t>γ</a:t>
            </a:r>
            <a:endParaRPr lang="en-GB" sz="1400" dirty="0"/>
          </a:p>
        </p:txBody>
      </p:sp>
      <p:sp>
        <p:nvSpPr>
          <p:cNvPr id="14" name="Rectangle 13"/>
          <p:cNvSpPr/>
          <p:nvPr/>
        </p:nvSpPr>
        <p:spPr>
          <a:xfrm>
            <a:off x="6400800" y="3886200"/>
            <a:ext cx="1828800" cy="523220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en-GB" sz="1400" dirty="0"/>
              <a:t>Low Scale </a:t>
            </a:r>
            <a:r>
              <a:rPr lang="en-GB" sz="1400" dirty="0" smtClean="0"/>
              <a:t>Technicolor </a:t>
            </a:r>
          </a:p>
          <a:p>
            <a:pPr algn="ctr"/>
            <a:r>
              <a:rPr lang="es-ES_tradnl" sz="1400" dirty="0" smtClean="0"/>
              <a:t>spin-1 </a:t>
            </a:r>
            <a:r>
              <a:rPr lang="el-GR" sz="1400" dirty="0" smtClean="0"/>
              <a:t>α</a:t>
            </a:r>
            <a:r>
              <a:rPr lang="el-GR" sz="1400" baseline="-25000" dirty="0" smtClean="0"/>
              <a:t>Τ</a:t>
            </a:r>
            <a:r>
              <a:rPr lang="es-ES_tradnl" sz="1400" dirty="0" smtClean="0"/>
              <a:t> → W</a:t>
            </a:r>
            <a:r>
              <a:rPr lang="el-GR" sz="1400" dirty="0" smtClean="0"/>
              <a:t>γ</a:t>
            </a:r>
            <a:endParaRPr lang="en-GB" sz="1400" dirty="0"/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228838" y="381000"/>
            <a:ext cx="762762" cy="770466"/>
          </a:xfrm>
          <a:prstGeom prst="rect">
            <a:avLst/>
          </a:prstGeom>
        </p:spPr>
      </p:pic>
      <p:sp>
        <p:nvSpPr>
          <p:cNvPr id="16" name="Rounded Rectangle 15"/>
          <p:cNvSpPr/>
          <p:nvPr/>
        </p:nvSpPr>
        <p:spPr>
          <a:xfrm>
            <a:off x="4114800" y="3352800"/>
            <a:ext cx="1676400" cy="374571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en-GB" sz="1600" dirty="0" smtClean="0">
                <a:solidFill>
                  <a:schemeClr val="accent1"/>
                </a:solidFill>
              </a:rPr>
              <a:t>20.3 fb</a:t>
            </a:r>
            <a:r>
              <a:rPr lang="en-GB" sz="1600" baseline="30000" dirty="0" smtClean="0">
                <a:solidFill>
                  <a:schemeClr val="accent1"/>
                </a:solidFill>
              </a:rPr>
              <a:t>-1</a:t>
            </a:r>
            <a:r>
              <a:rPr lang="en-GB" sz="1600" dirty="0" smtClean="0">
                <a:solidFill>
                  <a:schemeClr val="accent1"/>
                </a:solidFill>
              </a:rPr>
              <a:t> @ 8 </a:t>
            </a:r>
            <a:r>
              <a:rPr lang="en-GB" sz="1600" dirty="0" err="1" smtClean="0">
                <a:solidFill>
                  <a:schemeClr val="accent1"/>
                </a:solidFill>
              </a:rPr>
              <a:t>TeV</a:t>
            </a:r>
            <a:endParaRPr lang="en-GB" sz="1600" dirty="0" smtClean="0">
              <a:solidFill>
                <a:schemeClr val="accent1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6331774" y="1219200"/>
            <a:ext cx="281222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1400" dirty="0" err="1" smtClean="0"/>
              <a:t>Results</a:t>
            </a:r>
            <a:r>
              <a:rPr lang="es-ES_tradnl" sz="1400" dirty="0" smtClean="0"/>
              <a:t> </a:t>
            </a:r>
            <a:r>
              <a:rPr lang="es-ES_tradnl" sz="1400" dirty="0" err="1" smtClean="0"/>
              <a:t>to</a:t>
            </a:r>
            <a:r>
              <a:rPr lang="es-ES_tradnl" sz="1400" dirty="0" smtClean="0"/>
              <a:t> </a:t>
            </a:r>
            <a:r>
              <a:rPr lang="es-ES_tradnl" sz="1400" dirty="0"/>
              <a:t>be </a:t>
            </a:r>
            <a:r>
              <a:rPr lang="es-ES_tradnl" sz="1400" dirty="0" err="1"/>
              <a:t>published</a:t>
            </a:r>
            <a:r>
              <a:rPr lang="es-ES_tradnl" sz="1400" dirty="0"/>
              <a:t> </a:t>
            </a:r>
            <a:r>
              <a:rPr lang="es-ES_tradnl" sz="1400" dirty="0" err="1"/>
              <a:t>soon</a:t>
            </a:r>
            <a:r>
              <a:rPr lang="es-ES_tradnl" sz="1400" dirty="0"/>
              <a:t> in PLB</a:t>
            </a:r>
            <a:endParaRPr lang="en-GB" sz="1400" dirty="0"/>
          </a:p>
        </p:txBody>
      </p:sp>
    </p:spTree>
    <p:extLst>
      <p:ext uri="{BB962C8B-B14F-4D97-AF65-F5344CB8AC3E}">
        <p14:creationId xmlns:p14="http://schemas.microsoft.com/office/powerpoint/2010/main" val="283545742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Top/bottom resonances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1447800"/>
            <a:ext cx="5029200" cy="2362200"/>
          </a:xfrm>
        </p:spPr>
        <p:txBody>
          <a:bodyPr>
            <a:normAutofit fontScale="70000" lnSpcReduction="20000"/>
          </a:bodyPr>
          <a:lstStyle/>
          <a:p>
            <a:pPr>
              <a:lnSpc>
                <a:spcPct val="120000"/>
              </a:lnSpc>
            </a:pPr>
            <a:r>
              <a:rPr lang="en-GB" dirty="0"/>
              <a:t>Heavy bosons searches</a:t>
            </a:r>
          </a:p>
          <a:p>
            <a:pPr lvl="1">
              <a:lnSpc>
                <a:spcPct val="120000"/>
              </a:lnSpc>
            </a:pPr>
            <a:r>
              <a:rPr lang="en-GB" dirty="0" err="1" smtClean="0"/>
              <a:t>tt</a:t>
            </a:r>
            <a:r>
              <a:rPr lang="en-GB" dirty="0" smtClean="0"/>
              <a:t>̄ resonances</a:t>
            </a:r>
            <a:endParaRPr lang="en-GB" dirty="0"/>
          </a:p>
          <a:p>
            <a:pPr lvl="1">
              <a:lnSpc>
                <a:spcPct val="120000"/>
              </a:lnSpc>
            </a:pPr>
            <a:r>
              <a:rPr lang="en-GB" dirty="0" smtClean="0"/>
              <a:t>W’ → </a:t>
            </a:r>
            <a:r>
              <a:rPr lang="en-GB" dirty="0" err="1" smtClean="0"/>
              <a:t>tb̄</a:t>
            </a:r>
            <a:r>
              <a:rPr lang="en-GB" dirty="0" err="1" smtClean="0">
                <a:solidFill>
                  <a:schemeClr val="bg1"/>
                </a:solidFill>
              </a:rPr>
              <a:t>s</a:t>
            </a:r>
            <a:r>
              <a:rPr lang="en-GB" dirty="0" err="1" smtClean="0"/>
              <a:t>resonance</a:t>
            </a:r>
            <a:endParaRPr lang="en-GB" dirty="0"/>
          </a:p>
          <a:p>
            <a:pPr>
              <a:lnSpc>
                <a:spcPct val="120000"/>
              </a:lnSpc>
            </a:pPr>
            <a:r>
              <a:rPr lang="en-GB" dirty="0" smtClean="0"/>
              <a:t>Vector-Like </a:t>
            </a:r>
            <a:r>
              <a:rPr lang="en-GB" dirty="0"/>
              <a:t>Quarks (VLQs) </a:t>
            </a:r>
            <a:r>
              <a:rPr lang="en-GB" dirty="0" smtClean="0"/>
              <a:t>searches</a:t>
            </a:r>
            <a:endParaRPr lang="en-GB" dirty="0"/>
          </a:p>
          <a:p>
            <a:pPr lvl="1">
              <a:lnSpc>
                <a:spcPct val="120000"/>
              </a:lnSpc>
            </a:pPr>
            <a:r>
              <a:rPr lang="en-GB" dirty="0" err="1"/>
              <a:t>Zt+</a:t>
            </a:r>
            <a:r>
              <a:rPr lang="en-GB" dirty="0" err="1" smtClean="0"/>
              <a:t>X</a:t>
            </a:r>
            <a:endParaRPr lang="en-GB" dirty="0" smtClean="0"/>
          </a:p>
          <a:p>
            <a:pPr lvl="1">
              <a:lnSpc>
                <a:spcPct val="120000"/>
              </a:lnSpc>
            </a:pPr>
            <a:r>
              <a:rPr lang="en-GB" dirty="0" err="1" smtClean="0"/>
              <a:t>Ht</a:t>
            </a:r>
            <a:r>
              <a:rPr lang="en-GB" dirty="0" err="1"/>
              <a:t>+</a:t>
            </a:r>
            <a:r>
              <a:rPr lang="en-GB" dirty="0" err="1" smtClean="0"/>
              <a:t>X</a:t>
            </a:r>
            <a:endParaRPr lang="en-GB" dirty="0" smtClean="0"/>
          </a:p>
          <a:p>
            <a:pPr lvl="1">
              <a:lnSpc>
                <a:spcPct val="120000"/>
              </a:lnSpc>
            </a:pPr>
            <a:r>
              <a:rPr lang="en-GB" dirty="0" smtClean="0"/>
              <a:t>same-sign </a:t>
            </a:r>
            <a:r>
              <a:rPr lang="en-GB" dirty="0" err="1" smtClean="0"/>
              <a:t>dilepton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s-ES_tradnl" smtClean="0"/>
              <a:t>V.A. Mitsou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SUSY2014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C44E05-631C-4892-B577-17C57620ECE9}" type="slidenum">
              <a:rPr lang="en-US" smtClean="0"/>
              <a:pPr/>
              <a:t>15</a:t>
            </a:fld>
            <a:endParaRPr lang="en-US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29200" y="863798"/>
            <a:ext cx="3965974" cy="264140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19440" y="3581400"/>
            <a:ext cx="5495186" cy="311761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2000" y="3962400"/>
            <a:ext cx="2047253" cy="12954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0" name="Rounded Rectangle 9"/>
          <p:cNvSpPr/>
          <p:nvPr/>
        </p:nvSpPr>
        <p:spPr>
          <a:xfrm>
            <a:off x="228600" y="5638800"/>
            <a:ext cx="3048000" cy="990600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☛ See </a:t>
            </a:r>
            <a:r>
              <a:rPr lang="en-GB" dirty="0" err="1">
                <a:solidFill>
                  <a:srgbClr val="FFFFFF"/>
                </a:solidFill>
              </a:rPr>
              <a:t>Jiahang</a:t>
            </a:r>
            <a:r>
              <a:rPr lang="en-GB" dirty="0">
                <a:solidFill>
                  <a:srgbClr val="FFFFFF"/>
                </a:solidFill>
              </a:rPr>
              <a:t> </a:t>
            </a:r>
            <a:r>
              <a:rPr lang="en-GB" dirty="0" err="1">
                <a:solidFill>
                  <a:srgbClr val="FFFFFF"/>
                </a:solidFill>
              </a:rPr>
              <a:t>Zhong’s</a:t>
            </a:r>
            <a:r>
              <a:rPr lang="en-GB" dirty="0">
                <a:solidFill>
                  <a:srgbClr val="FFFFFF"/>
                </a:solidFill>
              </a:rPr>
              <a:t> </a:t>
            </a:r>
            <a:r>
              <a:rPr lang="en-GB" dirty="0" smtClean="0">
                <a:solidFill>
                  <a:srgbClr val="FFFFFF"/>
                </a:solidFill>
              </a:rPr>
              <a:t>talk in </a:t>
            </a:r>
            <a:r>
              <a:rPr lang="en-GB" dirty="0">
                <a:solidFill>
                  <a:srgbClr val="FFFFFF"/>
                </a:solidFill>
              </a:rPr>
              <a:t>Friday’s parallel session on Alternative Theories</a:t>
            </a:r>
            <a:endParaRPr lang="en-GB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279648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Probing BSM physics in tails</a:t>
            </a:r>
            <a:endParaRPr lang="en-GB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406908" indent="-342900">
              <a:buFont typeface="Arial"/>
              <a:buChar char="•"/>
            </a:pPr>
            <a:r>
              <a:rPr lang="en-GB" dirty="0" smtClean="0"/>
              <a:t>Non-resonant </a:t>
            </a:r>
            <a:r>
              <a:rPr lang="en-GB" dirty="0" err="1" smtClean="0"/>
              <a:t>dileptons</a:t>
            </a:r>
            <a:r>
              <a:rPr lang="en-GB" dirty="0" smtClean="0"/>
              <a:t> [</a:t>
            </a:r>
            <a:r>
              <a:rPr lang="en-GB" dirty="0" smtClean="0">
                <a:hlinkClick r:id="rId2"/>
              </a:rPr>
              <a:t>arXiv:1407.2410</a:t>
            </a:r>
            <a:r>
              <a:rPr lang="en-GB" dirty="0" smtClean="0"/>
              <a:t>]</a:t>
            </a:r>
          </a:p>
          <a:p>
            <a:pPr marL="406908" indent="-342900">
              <a:buFont typeface="Arial"/>
              <a:buChar char="•"/>
            </a:pPr>
            <a:r>
              <a:rPr lang="es-ES_tradnl" dirty="0" err="1"/>
              <a:t>L</a:t>
            </a:r>
            <a:r>
              <a:rPr lang="es-ES_tradnl" dirty="0" err="1" smtClean="0"/>
              <a:t>eptons</a:t>
            </a:r>
            <a:r>
              <a:rPr lang="es-ES_tradnl" dirty="0" smtClean="0"/>
              <a:t> &amp; jets </a:t>
            </a:r>
            <a:r>
              <a:rPr lang="en-GB" dirty="0" smtClean="0"/>
              <a:t>[</a:t>
            </a:r>
            <a:r>
              <a:rPr lang="en-GB" dirty="0" smtClean="0">
                <a:hlinkClick r:id="rId3"/>
              </a:rPr>
              <a:t>arXiv:1405.4254</a:t>
            </a:r>
            <a:r>
              <a:rPr lang="en-GB" dirty="0" smtClean="0"/>
              <a:t>]</a:t>
            </a:r>
          </a:p>
          <a:p>
            <a:pPr marL="406908" indent="-342900">
              <a:buFont typeface="Arial"/>
              <a:buChar char="•"/>
            </a:pPr>
            <a:r>
              <a:rPr lang="en-GB" dirty="0" smtClean="0"/>
              <a:t>Generic search for New </a:t>
            </a:r>
            <a:r>
              <a:rPr lang="en-GB" dirty="0"/>
              <a:t>Physics [</a:t>
            </a:r>
            <a:r>
              <a:rPr lang="en-GB" dirty="0">
                <a:hlinkClick r:id="rId4"/>
              </a:rPr>
              <a:t>ATLAS-CONF-2014-</a:t>
            </a:r>
            <a:r>
              <a:rPr lang="en-GB" dirty="0" smtClean="0">
                <a:hlinkClick r:id="rId4"/>
              </a:rPr>
              <a:t>006</a:t>
            </a:r>
            <a:r>
              <a:rPr lang="en-GB" dirty="0" smtClean="0"/>
              <a:t>]</a:t>
            </a:r>
          </a:p>
          <a:p>
            <a:pPr marL="406908" indent="-342900">
              <a:buFont typeface="Arial"/>
              <a:buChar char="•"/>
            </a:pPr>
            <a:r>
              <a:rPr lang="en-GB" dirty="0" smtClean="0"/>
              <a:t>Mono-</a:t>
            </a:r>
            <a:r>
              <a:rPr lang="en-GB" i="1" dirty="0" smtClean="0"/>
              <a:t>X</a:t>
            </a:r>
            <a:r>
              <a:rPr lang="en-GB" dirty="0" smtClean="0"/>
              <a:t> plus </a:t>
            </a:r>
            <a:r>
              <a:rPr lang="en-GB" dirty="0" err="1" smtClean="0"/>
              <a:t>E</a:t>
            </a:r>
            <a:r>
              <a:rPr lang="en-GB" baseline="-25000" dirty="0" err="1" smtClean="0"/>
              <a:t>T</a:t>
            </a:r>
            <a:r>
              <a:rPr lang="en-GB" baseline="30000" dirty="0" err="1" smtClean="0"/>
              <a:t>miss</a:t>
            </a:r>
            <a:r>
              <a:rPr lang="en-GB" dirty="0" smtClean="0"/>
              <a:t> signatures</a:t>
            </a:r>
          </a:p>
          <a:p>
            <a:pPr marL="406908" indent="-342900">
              <a:buFont typeface="Arial"/>
              <a:buChar char="•"/>
            </a:pP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s-ES_tradnl" smtClean="0"/>
              <a:t>V.A. Mitsou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SUSY2014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C44E05-631C-4892-B577-17C57620ECE9}" type="slidenum">
              <a:rPr lang="en-US" smtClean="0"/>
              <a:pPr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915726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/>
          <p:cNvPicPr>
            <a:picLocks noChangeAspect="1"/>
          </p:cNvPicPr>
          <p:nvPr/>
        </p:nvPicPr>
        <p:blipFill rotWithShape="1">
          <a:blip r:embed="rId2"/>
          <a:srcRect l="6997" t="1899" r="4306"/>
          <a:stretch/>
        </p:blipFill>
        <p:spPr>
          <a:xfrm>
            <a:off x="152401" y="4267926"/>
            <a:ext cx="2590800" cy="236484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5" name="Picture 14"/>
          <p:cNvPicPr>
            <a:picLocks noChangeAspect="1"/>
          </p:cNvPicPr>
          <p:nvPr/>
        </p:nvPicPr>
        <p:blipFill rotWithShape="1">
          <a:blip r:embed="rId3"/>
          <a:srcRect l="2946" t="1425" r="3261"/>
          <a:stretch/>
        </p:blipFill>
        <p:spPr>
          <a:xfrm>
            <a:off x="2819401" y="4267200"/>
            <a:ext cx="2743200" cy="237940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Non-resonant </a:t>
            </a:r>
            <a:r>
              <a:rPr lang="en-GB" dirty="0" err="1" smtClean="0"/>
              <a:t>dileptons</a:t>
            </a:r>
            <a:endParaRPr lang="en-GB" dirty="0"/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152400" y="1447800"/>
            <a:ext cx="5562600" cy="3200400"/>
          </a:xfrm>
        </p:spPr>
        <p:txBody>
          <a:bodyPr>
            <a:noAutofit/>
          </a:bodyPr>
          <a:lstStyle/>
          <a:p>
            <a:pPr marL="176213" indent="-176213"/>
            <a:r>
              <a:rPr lang="en-GB" sz="1600" dirty="0" smtClean="0"/>
              <a:t>Event selection and background similar to resonant </a:t>
            </a:r>
            <a:br>
              <a:rPr lang="en-GB" sz="1600" dirty="0" smtClean="0"/>
            </a:br>
            <a:r>
              <a:rPr lang="en-GB" sz="1600" dirty="0" err="1" smtClean="0"/>
              <a:t>dilepton</a:t>
            </a:r>
            <a:r>
              <a:rPr lang="en-GB" sz="1600" dirty="0" smtClean="0"/>
              <a:t> [</a:t>
            </a:r>
            <a:r>
              <a:rPr lang="en-GB" sz="1600" dirty="0">
                <a:hlinkClick r:id="rId4"/>
              </a:rPr>
              <a:t>arXiv:</a:t>
            </a:r>
            <a:r>
              <a:rPr lang="en-GB" sz="1600" dirty="0" smtClean="0">
                <a:hlinkClick r:id="rId4"/>
              </a:rPr>
              <a:t>1405.4123</a:t>
            </a:r>
            <a:r>
              <a:rPr lang="en-GB" sz="1600" dirty="0" smtClean="0"/>
              <a:t>] </a:t>
            </a:r>
          </a:p>
          <a:p>
            <a:pPr marL="176213" indent="-176213"/>
            <a:r>
              <a:rPr lang="en-GB" sz="1600" dirty="0"/>
              <a:t>m(𝓁𝓁) search bins optimised </a:t>
            </a:r>
            <a:r>
              <a:rPr lang="en-GB" sz="1600" dirty="0" smtClean="0"/>
              <a:t>differently for contact </a:t>
            </a:r>
            <a:r>
              <a:rPr lang="en-GB" sz="1600" dirty="0"/>
              <a:t>interactions, </a:t>
            </a:r>
            <a:r>
              <a:rPr lang="en-GB" sz="1600" dirty="0" smtClean="0"/>
              <a:t>CI, and for large </a:t>
            </a:r>
            <a:r>
              <a:rPr lang="en-GB" sz="1600" dirty="0"/>
              <a:t>extra dimension </a:t>
            </a:r>
            <a:r>
              <a:rPr lang="en-GB" sz="1600" dirty="0" smtClean="0"/>
              <a:t>models</a:t>
            </a:r>
            <a:endParaRPr lang="en-GB" sz="1600" dirty="0"/>
          </a:p>
          <a:p>
            <a:pPr marL="176213" indent="-176213"/>
            <a:r>
              <a:rPr lang="en-GB" sz="1600" dirty="0"/>
              <a:t>Forward-backward asymmetry </a:t>
            </a:r>
            <a:r>
              <a:rPr lang="en-GB" sz="1600" dirty="0" smtClean="0"/>
              <a:t>used </a:t>
            </a:r>
            <a:r>
              <a:rPr lang="en-GB" sz="1600" dirty="0"/>
              <a:t>as discriminant for </a:t>
            </a:r>
            <a:r>
              <a:rPr lang="en-GB" sz="1600" dirty="0" smtClean="0"/>
              <a:t/>
            </a:r>
            <a:br>
              <a:rPr lang="en-GB" sz="1600" dirty="0" smtClean="0"/>
            </a:br>
            <a:r>
              <a:rPr lang="en-GB" sz="1600" dirty="0" smtClean="0"/>
              <a:t>CI </a:t>
            </a:r>
            <a:r>
              <a:rPr lang="en-GB" sz="1600" dirty="0"/>
              <a:t>search</a:t>
            </a:r>
          </a:p>
          <a:p>
            <a:pPr marL="176213" indent="-176213"/>
            <a:r>
              <a:rPr lang="en-GB" sz="1600" dirty="0" smtClean="0"/>
              <a:t>No significant deviations from the SM expectation is observed</a:t>
            </a:r>
          </a:p>
          <a:p>
            <a:pPr marL="542925" indent="-276225">
              <a:buSzPct val="80000"/>
              <a:buFont typeface="+mj-ea"/>
              <a:buAutoNum type="circleNumDbPlain"/>
            </a:pPr>
            <a:r>
              <a:rPr lang="en-GB" sz="1500" dirty="0" smtClean="0"/>
              <a:t>Contact Interactions due to quark and lepton compositeness</a:t>
            </a:r>
          </a:p>
          <a:p>
            <a:pPr marL="542925" indent="-276225">
              <a:buSzPct val="80000"/>
              <a:buFont typeface="+mj-ea"/>
              <a:buAutoNum type="circleNumDbPlain"/>
            </a:pPr>
            <a:r>
              <a:rPr lang="en-GB" sz="1500" dirty="0" smtClean="0"/>
              <a:t>Large flat spatial extra dimensions (ADD)</a:t>
            </a:r>
          </a:p>
          <a:p>
            <a:pPr marL="915988" lvl="1" indent="-285750">
              <a:buSzPct val="80000"/>
            </a:pPr>
            <a:r>
              <a:rPr lang="en-GB" sz="1400" dirty="0" smtClean="0"/>
              <a:t>continuous </a:t>
            </a:r>
            <a:r>
              <a:rPr lang="en-GB" sz="1400" dirty="0" err="1" smtClean="0"/>
              <a:t>dilepton</a:t>
            </a:r>
            <a:r>
              <a:rPr lang="en-GB" sz="1400" dirty="0" smtClean="0"/>
              <a:t> production via virtual KK gravitons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s-ES_tradnl" smtClean="0"/>
              <a:t>V.A. Mitsou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SUSY2014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C44E05-631C-4892-B577-17C57620ECE9}" type="slidenum">
              <a:rPr lang="en-US" smtClean="0"/>
              <a:pPr/>
              <a:t>17</a:t>
            </a:fld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7588058" y="1219200"/>
            <a:ext cx="152400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4008"/>
            <a:r>
              <a:rPr lang="en-US" sz="1400" dirty="0" smtClean="0">
                <a:hlinkClick r:id="rId5"/>
              </a:rPr>
              <a:t>arXiv:1407.2410</a:t>
            </a:r>
            <a:endParaRPr lang="en-GB" sz="14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6"/>
          <a:srcRect l="5224" t="1861" r="3131" b="4286"/>
          <a:stretch/>
        </p:blipFill>
        <p:spPr>
          <a:xfrm>
            <a:off x="5825156" y="1875854"/>
            <a:ext cx="3126513" cy="216274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7"/>
          <a:srcRect l="6411" t="2036" r="3131" b="3935"/>
          <a:stretch/>
        </p:blipFill>
        <p:spPr>
          <a:xfrm>
            <a:off x="5791199" y="4457838"/>
            <a:ext cx="3168041" cy="222439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0" name="Rectangle 9"/>
          <p:cNvSpPr/>
          <p:nvPr/>
        </p:nvSpPr>
        <p:spPr>
          <a:xfrm>
            <a:off x="5638800" y="1600200"/>
            <a:ext cx="2514600" cy="307777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en-GB" sz="1400" dirty="0" smtClean="0"/>
              <a:t>Contact Interactions </a:t>
            </a:r>
            <a:r>
              <a:rPr lang="en-GB" sz="1400" dirty="0" err="1" smtClean="0"/>
              <a:t>qq</a:t>
            </a:r>
            <a:r>
              <a:rPr lang="en-GB" sz="1400" dirty="0" smtClean="0"/>
              <a:t>̄ → 𝓁</a:t>
            </a:r>
            <a:r>
              <a:rPr lang="en-GB" sz="1400" baseline="30000" dirty="0" smtClean="0"/>
              <a:t>+</a:t>
            </a:r>
            <a:r>
              <a:rPr lang="en-GB" sz="1400" dirty="0" smtClean="0"/>
              <a:t>𝓁</a:t>
            </a:r>
            <a:r>
              <a:rPr lang="en-GB" sz="1400" baseline="30000" dirty="0" smtClean="0"/>
              <a:t>-</a:t>
            </a:r>
            <a:endParaRPr lang="en-GB" sz="1400" baseline="30000" dirty="0"/>
          </a:p>
        </p:txBody>
      </p:sp>
      <p:sp>
        <p:nvSpPr>
          <p:cNvPr id="11" name="Rectangle 10"/>
          <p:cNvSpPr/>
          <p:nvPr/>
        </p:nvSpPr>
        <p:spPr>
          <a:xfrm>
            <a:off x="5638800" y="4188023"/>
            <a:ext cx="2971800" cy="307777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en-GB" sz="1400" dirty="0" smtClean="0"/>
              <a:t>Large Extra </a:t>
            </a:r>
            <a:r>
              <a:rPr lang="en-GB" sz="1400" dirty="0"/>
              <a:t>Dimensions </a:t>
            </a:r>
            <a:r>
              <a:rPr lang="en-GB" sz="1400" dirty="0" err="1" smtClean="0"/>
              <a:t>qq</a:t>
            </a:r>
            <a:r>
              <a:rPr lang="en-GB" sz="1400" dirty="0" smtClean="0"/>
              <a:t>̄/</a:t>
            </a:r>
            <a:r>
              <a:rPr lang="en-GB" sz="1400" dirty="0" err="1" smtClean="0"/>
              <a:t>gg</a:t>
            </a:r>
            <a:r>
              <a:rPr lang="en-GB" sz="1400" dirty="0" smtClean="0"/>
              <a:t> → 𝓁</a:t>
            </a:r>
            <a:r>
              <a:rPr lang="en-GB" sz="1400" baseline="30000" dirty="0"/>
              <a:t>+</a:t>
            </a:r>
            <a:r>
              <a:rPr lang="en-GB" sz="1400" dirty="0"/>
              <a:t>𝓁</a:t>
            </a:r>
            <a:r>
              <a:rPr lang="en-GB" sz="1400" baseline="30000" dirty="0" smtClean="0"/>
              <a:t>-</a:t>
            </a:r>
            <a:endParaRPr lang="en-GB" sz="1400" baseline="30000" dirty="0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228838" y="381000"/>
            <a:ext cx="762762" cy="770466"/>
          </a:xfrm>
          <a:prstGeom prst="rect">
            <a:avLst/>
          </a:prstGeom>
        </p:spPr>
      </p:pic>
      <p:sp>
        <p:nvSpPr>
          <p:cNvPr id="13" name="Rounded Rectangle 12"/>
          <p:cNvSpPr/>
          <p:nvPr/>
        </p:nvSpPr>
        <p:spPr>
          <a:xfrm>
            <a:off x="5257800" y="1143000"/>
            <a:ext cx="1676400" cy="374571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en-GB" sz="1600" dirty="0" smtClean="0">
                <a:solidFill>
                  <a:schemeClr val="accent1"/>
                </a:solidFill>
              </a:rPr>
              <a:t>20.3 fb</a:t>
            </a:r>
            <a:r>
              <a:rPr lang="en-GB" sz="1600" baseline="30000" dirty="0" smtClean="0">
                <a:solidFill>
                  <a:schemeClr val="accent1"/>
                </a:solidFill>
              </a:rPr>
              <a:t>-1</a:t>
            </a:r>
            <a:r>
              <a:rPr lang="en-GB" sz="1600" dirty="0" smtClean="0">
                <a:solidFill>
                  <a:schemeClr val="accent1"/>
                </a:solidFill>
              </a:rPr>
              <a:t> @ 8 </a:t>
            </a:r>
            <a:r>
              <a:rPr lang="en-GB" sz="1600" dirty="0" err="1" smtClean="0">
                <a:solidFill>
                  <a:schemeClr val="accent1"/>
                </a:solidFill>
              </a:rPr>
              <a:t>TeV</a:t>
            </a:r>
            <a:endParaRPr lang="en-GB" sz="1600" dirty="0" smtClean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0735494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Black holes: leptons + jets </a:t>
            </a:r>
            <a:endParaRPr lang="en-GB" dirty="0"/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76200" y="1447800"/>
            <a:ext cx="8991600" cy="2819400"/>
          </a:xfrm>
          <a:solidFill>
            <a:srgbClr val="FFFFFF"/>
          </a:solidFill>
        </p:spPr>
        <p:txBody>
          <a:bodyPr>
            <a:noAutofit/>
          </a:bodyPr>
          <a:lstStyle/>
          <a:p>
            <a:pPr marL="268288" indent="-158750"/>
            <a:r>
              <a:rPr lang="en-GB" sz="1600" dirty="0" smtClean="0"/>
              <a:t>Microscopic BH evaporation or BH-remnant decay leads to </a:t>
            </a:r>
            <a:r>
              <a:rPr lang="en-GB" sz="1600" dirty="0"/>
              <a:t>high mass, high object multiplicity </a:t>
            </a:r>
            <a:r>
              <a:rPr lang="en-GB" sz="1600" dirty="0" smtClean="0"/>
              <a:t/>
            </a:r>
            <a:br>
              <a:rPr lang="en-GB" sz="1600" dirty="0" smtClean="0"/>
            </a:br>
            <a:r>
              <a:rPr lang="en-GB" sz="1600" dirty="0" smtClean="0"/>
              <a:t>(large BR </a:t>
            </a:r>
            <a:r>
              <a:rPr lang="en-GB" sz="1600" dirty="0"/>
              <a:t>to leptons</a:t>
            </a:r>
            <a:r>
              <a:rPr lang="en-GB" sz="1600" dirty="0" smtClean="0"/>
              <a:t>)</a:t>
            </a:r>
          </a:p>
          <a:p>
            <a:pPr marL="268288" indent="-158750"/>
            <a:r>
              <a:rPr lang="en-GB" sz="1600" dirty="0" smtClean="0"/>
              <a:t>Event selection</a:t>
            </a:r>
          </a:p>
          <a:p>
            <a:pPr lvl="1"/>
            <a:r>
              <a:rPr lang="en-GB" sz="1600" dirty="0" smtClean="0"/>
              <a:t>at </a:t>
            </a:r>
            <a:r>
              <a:rPr lang="en-GB" sz="1600" dirty="0"/>
              <a:t>least 3 </a:t>
            </a:r>
            <a:r>
              <a:rPr lang="en-GB" sz="1600" dirty="0" smtClean="0"/>
              <a:t>high-</a:t>
            </a:r>
            <a:r>
              <a:rPr lang="en-GB" sz="1600" dirty="0" err="1" smtClean="0"/>
              <a:t>p</a:t>
            </a:r>
            <a:r>
              <a:rPr lang="en-GB" sz="1600" baseline="-25000" dirty="0" err="1" smtClean="0"/>
              <a:t>T</a:t>
            </a:r>
            <a:r>
              <a:rPr lang="en-GB" sz="1600" dirty="0" smtClean="0"/>
              <a:t> </a:t>
            </a:r>
            <a:r>
              <a:rPr lang="en-GB" sz="1600" dirty="0"/>
              <a:t>objects (jets + leptons</a:t>
            </a:r>
            <a:r>
              <a:rPr lang="en-GB" sz="1600" dirty="0" smtClean="0"/>
              <a:t>) of </a:t>
            </a:r>
            <a:r>
              <a:rPr lang="en-GB" sz="1600" dirty="0" err="1"/>
              <a:t>p</a:t>
            </a:r>
            <a:r>
              <a:rPr lang="en-GB" sz="1600" baseline="-25000" dirty="0" err="1"/>
              <a:t>T</a:t>
            </a:r>
            <a:r>
              <a:rPr lang="en-GB" sz="1600" dirty="0"/>
              <a:t> &gt; </a:t>
            </a:r>
            <a:r>
              <a:rPr lang="en-GB" sz="1600" dirty="0" smtClean="0"/>
              <a:t>100 </a:t>
            </a:r>
            <a:r>
              <a:rPr lang="en-GB" sz="1600" dirty="0" err="1" smtClean="0"/>
              <a:t>GeV</a:t>
            </a:r>
            <a:endParaRPr lang="en-GB" sz="1600" dirty="0"/>
          </a:p>
          <a:p>
            <a:pPr lvl="1"/>
            <a:r>
              <a:rPr lang="en-GB" sz="1600" dirty="0" smtClean="0"/>
              <a:t>scalar </a:t>
            </a:r>
            <a:r>
              <a:rPr lang="en-GB" sz="1600" dirty="0" err="1"/>
              <a:t>p</a:t>
            </a:r>
            <a:r>
              <a:rPr lang="en-GB" sz="1600" baseline="-25000" dirty="0" err="1"/>
              <a:t>T</a:t>
            </a:r>
            <a:r>
              <a:rPr lang="en-GB" sz="1600" dirty="0"/>
              <a:t> sum of selected </a:t>
            </a:r>
            <a:r>
              <a:rPr lang="en-GB" sz="1600" dirty="0" smtClean="0"/>
              <a:t>objects, ∑</a:t>
            </a:r>
            <a:r>
              <a:rPr lang="en-GB" sz="1600" dirty="0" err="1" smtClean="0"/>
              <a:t>p</a:t>
            </a:r>
            <a:r>
              <a:rPr lang="en-GB" sz="1600" baseline="-25000" dirty="0" err="1" smtClean="0"/>
              <a:t>T</a:t>
            </a:r>
            <a:r>
              <a:rPr lang="en-GB" sz="1600" dirty="0" smtClean="0"/>
              <a:t> &gt; 2 </a:t>
            </a:r>
            <a:r>
              <a:rPr lang="en-GB" sz="1600" dirty="0" err="1" smtClean="0"/>
              <a:t>TeV</a:t>
            </a:r>
            <a:endParaRPr lang="en-GB" sz="1600" dirty="0"/>
          </a:p>
          <a:p>
            <a:pPr marL="268288" indent="-158750"/>
            <a:r>
              <a:rPr lang="en-GB" sz="1600" dirty="0" smtClean="0"/>
              <a:t>Main background: </a:t>
            </a:r>
            <a:r>
              <a:rPr lang="en-GB" sz="1600" dirty="0"/>
              <a:t>W/</a:t>
            </a:r>
            <a:r>
              <a:rPr lang="en-GB" sz="1600" dirty="0" err="1"/>
              <a:t>Z+jets</a:t>
            </a:r>
            <a:r>
              <a:rPr lang="en-GB" sz="1600" dirty="0"/>
              <a:t>, </a:t>
            </a:r>
            <a:r>
              <a:rPr lang="en-GB" sz="1600" dirty="0" err="1" smtClean="0"/>
              <a:t>tt</a:t>
            </a:r>
            <a:r>
              <a:rPr lang="en-GB" sz="1600" dirty="0" smtClean="0"/>
              <a:t>̄, </a:t>
            </a:r>
            <a:r>
              <a:rPr lang="en-GB" sz="1600" dirty="0" err="1" smtClean="0"/>
              <a:t>multijets</a:t>
            </a:r>
            <a:r>
              <a:rPr lang="en-GB" sz="1600" dirty="0" smtClean="0"/>
              <a:t> (e </a:t>
            </a:r>
            <a:r>
              <a:rPr lang="en-GB" sz="1600" dirty="0"/>
              <a:t>channel</a:t>
            </a:r>
            <a:r>
              <a:rPr lang="en-GB" sz="1600" dirty="0" smtClean="0"/>
              <a:t>) ⬅ estimated from data for each component </a:t>
            </a:r>
            <a:endParaRPr lang="en-GB" sz="1600" dirty="0"/>
          </a:p>
          <a:p>
            <a:pPr marL="268288" indent="-158750"/>
            <a:r>
              <a:rPr lang="en-GB" sz="1600" dirty="0"/>
              <a:t>Slice signal region in </a:t>
            </a:r>
            <a:r>
              <a:rPr lang="en-GB" sz="1600" dirty="0" smtClean="0"/>
              <a:t>order to </a:t>
            </a:r>
            <a:r>
              <a:rPr lang="en-GB" sz="1600" dirty="0"/>
              <a:t>be sensitive to wide </a:t>
            </a:r>
            <a:r>
              <a:rPr lang="en-GB" sz="1600" dirty="0" smtClean="0"/>
              <a:t>range of </a:t>
            </a:r>
            <a:r>
              <a:rPr lang="en-GB" sz="1600" dirty="0"/>
              <a:t>signal </a:t>
            </a:r>
            <a:r>
              <a:rPr lang="en-GB" sz="1600" dirty="0" err="1" smtClean="0"/>
              <a:t>phenomenologies</a:t>
            </a:r>
            <a:endParaRPr lang="en-GB" sz="1600" dirty="0" smtClean="0"/>
          </a:p>
          <a:p>
            <a:pPr marL="268288" indent="-158750"/>
            <a:r>
              <a:rPr lang="en-GB" sz="1600" dirty="0" smtClean="0"/>
              <a:t>No significant excess of events seen</a:t>
            </a:r>
          </a:p>
          <a:p>
            <a:pPr lvl="1"/>
            <a:r>
              <a:rPr lang="en-GB" sz="1600" dirty="0"/>
              <a:t>m</a:t>
            </a:r>
            <a:r>
              <a:rPr lang="en-GB" sz="1600" dirty="0" smtClean="0"/>
              <a:t>odel independent limits </a:t>
            </a:r>
            <a:r>
              <a:rPr lang="en-GB" sz="1600" dirty="0"/>
              <a:t>on signal </a:t>
            </a:r>
            <a:r>
              <a:rPr lang="en-GB" sz="1600" dirty="0" smtClean="0"/>
              <a:t>cross section</a:t>
            </a:r>
            <a:endParaRPr lang="en-GB" sz="1600" dirty="0"/>
          </a:p>
          <a:p>
            <a:pPr lvl="1"/>
            <a:r>
              <a:rPr lang="en-GB" sz="1600" dirty="0"/>
              <a:t>l</a:t>
            </a:r>
            <a:r>
              <a:rPr lang="en-GB" sz="1600" dirty="0" smtClean="0"/>
              <a:t>imits </a:t>
            </a:r>
            <a:r>
              <a:rPr lang="en-GB" sz="1600" dirty="0"/>
              <a:t>on 11 </a:t>
            </a:r>
            <a:r>
              <a:rPr lang="en-GB" sz="1600" dirty="0" smtClean="0"/>
              <a:t>Black Hole / String Ball models</a:t>
            </a:r>
            <a:endParaRPr lang="en-GB" sz="1600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s-ES_tradnl" smtClean="0"/>
              <a:t>V.A. Mitsou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SUSY2014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C44E05-631C-4892-B577-17C57620ECE9}" type="slidenum">
              <a:rPr lang="en-US" smtClean="0"/>
              <a:pPr/>
              <a:t>18</a:t>
            </a:fld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28838" y="381000"/>
            <a:ext cx="762762" cy="770466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7543800" y="3886200"/>
            <a:ext cx="144780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4008"/>
            <a:r>
              <a:rPr lang="en-GB" sz="1400" dirty="0">
                <a:hlinkClick r:id="rId3"/>
              </a:rPr>
              <a:t>arXiv:</a:t>
            </a:r>
            <a:r>
              <a:rPr lang="en-GB" sz="1400" dirty="0" smtClean="0">
                <a:hlinkClick r:id="rId3"/>
              </a:rPr>
              <a:t>1405.4254</a:t>
            </a:r>
            <a:endParaRPr lang="en-GB" sz="1400" dirty="0"/>
          </a:p>
        </p:txBody>
      </p:sp>
      <p:sp>
        <p:nvSpPr>
          <p:cNvPr id="10" name="Rounded Rectangle 9"/>
          <p:cNvSpPr/>
          <p:nvPr/>
        </p:nvSpPr>
        <p:spPr>
          <a:xfrm>
            <a:off x="6553200" y="914400"/>
            <a:ext cx="1676400" cy="374571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en-GB" sz="1600" dirty="0" smtClean="0">
                <a:solidFill>
                  <a:schemeClr val="accent1"/>
                </a:solidFill>
              </a:rPr>
              <a:t>20.3 fb</a:t>
            </a:r>
            <a:r>
              <a:rPr lang="en-GB" sz="1600" baseline="30000" dirty="0" smtClean="0">
                <a:solidFill>
                  <a:schemeClr val="accent1"/>
                </a:solidFill>
              </a:rPr>
              <a:t>-1</a:t>
            </a:r>
            <a:r>
              <a:rPr lang="en-GB" sz="1600" dirty="0" smtClean="0">
                <a:solidFill>
                  <a:schemeClr val="accent1"/>
                </a:solidFill>
              </a:rPr>
              <a:t> @ 8 </a:t>
            </a:r>
            <a:r>
              <a:rPr lang="en-GB" sz="1600" dirty="0" err="1" smtClean="0">
                <a:solidFill>
                  <a:schemeClr val="accent1"/>
                </a:solidFill>
              </a:rPr>
              <a:t>TeV</a:t>
            </a:r>
            <a:endParaRPr lang="en-GB" sz="1600" dirty="0" smtClean="0">
              <a:solidFill>
                <a:schemeClr val="accent1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4"/>
          <a:srcRect l="1934" t="2177" b="2288"/>
          <a:stretch/>
        </p:blipFill>
        <p:spPr>
          <a:xfrm>
            <a:off x="304941" y="4343924"/>
            <a:ext cx="2575060" cy="243339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5"/>
          <a:srcRect l="5505" t="2398" r="8073" b="2287"/>
          <a:stretch/>
        </p:blipFill>
        <p:spPr>
          <a:xfrm>
            <a:off x="3164313" y="4344188"/>
            <a:ext cx="2855487" cy="243761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6"/>
          <a:srcRect l="4640" t="2831" r="2662" b="4576"/>
          <a:stretch/>
        </p:blipFill>
        <p:spPr>
          <a:xfrm>
            <a:off x="6295483" y="4344188"/>
            <a:ext cx="2543717" cy="243761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3" name="Rectangle 12"/>
          <p:cNvSpPr/>
          <p:nvPr/>
        </p:nvSpPr>
        <p:spPr>
          <a:xfrm>
            <a:off x="6172200" y="2057400"/>
            <a:ext cx="2819400" cy="523220"/>
          </a:xfrm>
          <a:prstGeom prst="rect">
            <a:avLst/>
          </a:prstGeom>
          <a:solidFill>
            <a:srgbClr val="FFFFFF"/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>
            <a:spAutoFit/>
          </a:bodyPr>
          <a:lstStyle/>
          <a:p>
            <a:pPr algn="ctr"/>
            <a:r>
              <a:rPr lang="en-GB" sz="1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For search in same-sign </a:t>
            </a:r>
            <a:r>
              <a:rPr lang="en-GB" sz="1400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dimuons</a:t>
            </a:r>
            <a:r>
              <a:rPr lang="en-GB" sz="1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: </a:t>
            </a:r>
            <a:r>
              <a:rPr lang="en-GB" sz="1400" dirty="0" smtClean="0">
                <a:hlinkClick r:id="rId7"/>
              </a:rPr>
              <a:t>PRD88 (2013) 072001</a:t>
            </a:r>
            <a:endParaRPr lang="en-GB" sz="1400" dirty="0"/>
          </a:p>
        </p:txBody>
      </p:sp>
      <p:sp>
        <p:nvSpPr>
          <p:cNvPr id="14" name="TextBox 13"/>
          <p:cNvSpPr txBox="1"/>
          <p:nvPr/>
        </p:nvSpPr>
        <p:spPr>
          <a:xfrm>
            <a:off x="4313803" y="5330328"/>
            <a:ext cx="15297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>
                <a:solidFill>
                  <a:srgbClr val="008000"/>
                </a:solidFill>
              </a:rPr>
              <a:t>six extra dimensions</a:t>
            </a:r>
            <a:endParaRPr lang="en-GB" sz="1400" dirty="0">
              <a:solidFill>
                <a:srgbClr val="008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711617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G</a:t>
            </a:r>
            <a:r>
              <a:rPr lang="en-GB" dirty="0" smtClean="0"/>
              <a:t>eneral </a:t>
            </a:r>
            <a:r>
              <a:rPr lang="en-GB" dirty="0"/>
              <a:t>search for new </a:t>
            </a:r>
            <a:r>
              <a:rPr lang="en-GB" dirty="0" smtClean="0"/>
              <a:t>phenomena</a:t>
            </a:r>
            <a:endParaRPr lang="en-GB" dirty="0"/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0" y="1447800"/>
            <a:ext cx="5257800" cy="2971800"/>
          </a:xfrm>
        </p:spPr>
        <p:txBody>
          <a:bodyPr>
            <a:noAutofit/>
          </a:bodyPr>
          <a:lstStyle/>
          <a:p>
            <a:r>
              <a:rPr lang="en-GB" sz="1700" dirty="0" smtClean="0"/>
              <a:t>Provides generic investigation for New Physics</a:t>
            </a:r>
          </a:p>
          <a:p>
            <a:pPr lvl="1"/>
            <a:r>
              <a:rPr lang="en-GB" sz="1600" dirty="0" smtClean="0"/>
              <a:t>not motivated/optimised by specific model</a:t>
            </a:r>
          </a:p>
          <a:p>
            <a:r>
              <a:rPr lang="en-GB" sz="1700" dirty="0" smtClean="0"/>
              <a:t>Study topologies with isolated electrons, </a:t>
            </a:r>
            <a:r>
              <a:rPr lang="en-GB" sz="1700" dirty="0" err="1" smtClean="0"/>
              <a:t>muons</a:t>
            </a:r>
            <a:r>
              <a:rPr lang="en-GB" sz="1700" dirty="0" smtClean="0"/>
              <a:t>, photons, jets, b-jets, </a:t>
            </a:r>
            <a:r>
              <a:rPr lang="en-GB" sz="1700" dirty="0" err="1" smtClean="0"/>
              <a:t>E</a:t>
            </a:r>
            <a:r>
              <a:rPr lang="en-GB" sz="1700" baseline="-25000" dirty="0" err="1" smtClean="0"/>
              <a:t>T</a:t>
            </a:r>
            <a:r>
              <a:rPr lang="en-GB" sz="1700" baseline="30000" dirty="0" err="1" smtClean="0"/>
              <a:t>miss</a:t>
            </a:r>
            <a:endParaRPr lang="en-GB" sz="1700" baseline="30000" dirty="0" smtClean="0"/>
          </a:p>
          <a:p>
            <a:r>
              <a:rPr lang="en-GB" sz="1700" dirty="0" smtClean="0"/>
              <a:t>697 search classes with SM expectation &gt; 0.1 events</a:t>
            </a:r>
          </a:p>
          <a:p>
            <a:r>
              <a:rPr lang="en-GB" sz="1700" dirty="0" smtClean="0"/>
              <a:t>MC-based background estimation, except for lepton fakes</a:t>
            </a:r>
          </a:p>
          <a:p>
            <a:r>
              <a:rPr lang="en-GB" sz="1700" dirty="0" smtClean="0"/>
              <a:t>Three kinematic BSM-sensitive variables: </a:t>
            </a:r>
            <a:r>
              <a:rPr lang="en-GB" sz="1700" dirty="0" err="1" smtClean="0"/>
              <a:t>m</a:t>
            </a:r>
            <a:r>
              <a:rPr lang="en-GB" sz="1700" baseline="-25000" dirty="0" err="1" smtClean="0"/>
              <a:t>eff</a:t>
            </a:r>
            <a:r>
              <a:rPr lang="en-GB" sz="1700" dirty="0" smtClean="0"/>
              <a:t>, visible invariant mass &amp; </a:t>
            </a:r>
            <a:r>
              <a:rPr lang="en-GB" sz="1700" dirty="0" err="1" smtClean="0"/>
              <a:t>E</a:t>
            </a:r>
            <a:r>
              <a:rPr lang="en-GB" sz="1700" baseline="-25000" dirty="0" err="1" smtClean="0"/>
              <a:t>T</a:t>
            </a:r>
            <a:r>
              <a:rPr lang="en-GB" sz="1700" baseline="30000" dirty="0" err="1" smtClean="0"/>
              <a:t>miss</a:t>
            </a:r>
            <a:r>
              <a:rPr lang="en-GB" sz="1700" dirty="0" smtClean="0"/>
              <a:t> 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s-ES_tradnl" smtClean="0"/>
              <a:t>V.A. Mitsou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SUSY2014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C44E05-631C-4892-B577-17C57620ECE9}" type="slidenum">
              <a:rPr lang="en-US" smtClean="0"/>
              <a:pPr/>
              <a:t>19</a:t>
            </a:fld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7158703" y="6477000"/>
            <a:ext cx="198120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4008"/>
            <a:r>
              <a:rPr lang="en-US" sz="1400" dirty="0">
                <a:hlinkClick r:id="rId2"/>
              </a:rPr>
              <a:t>ATLAS-CONF-2014-</a:t>
            </a:r>
            <a:r>
              <a:rPr lang="en-US" sz="1400" dirty="0" smtClean="0">
                <a:hlinkClick r:id="rId2"/>
              </a:rPr>
              <a:t>006</a:t>
            </a:r>
            <a:endParaRPr lang="en-GB" sz="14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81600" y="1450812"/>
            <a:ext cx="3886200" cy="449278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2400" y="4255159"/>
            <a:ext cx="3564651" cy="245044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0" name="Rectangle 9"/>
          <p:cNvSpPr/>
          <p:nvPr/>
        </p:nvSpPr>
        <p:spPr>
          <a:xfrm>
            <a:off x="3581400" y="5943600"/>
            <a:ext cx="45720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2438" indent="-342900">
              <a:buNone/>
            </a:pPr>
            <a:r>
              <a:rPr lang="en-GB" sz="2000" dirty="0">
                <a:solidFill>
                  <a:schemeClr val="accent5">
                    <a:lumMod val="50000"/>
                  </a:schemeClr>
                </a:solidFill>
              </a:rPr>
              <a:t>➜  No significant </a:t>
            </a:r>
            <a:r>
              <a:rPr lang="en-GB" sz="2000" dirty="0" smtClean="0">
                <a:solidFill>
                  <a:schemeClr val="accent5">
                    <a:lumMod val="50000"/>
                  </a:schemeClr>
                </a:solidFill>
              </a:rPr>
              <a:t>deviation from SM </a:t>
            </a:r>
            <a:r>
              <a:rPr lang="en-GB" sz="2000" dirty="0">
                <a:solidFill>
                  <a:schemeClr val="accent5">
                    <a:lumMod val="50000"/>
                  </a:schemeClr>
                </a:solidFill>
              </a:rPr>
              <a:t>expectation</a:t>
            </a:r>
            <a:r>
              <a:rPr lang="en-GB" sz="2000" dirty="0" smtClean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en-GB" sz="2000" dirty="0">
                <a:solidFill>
                  <a:schemeClr val="accent5">
                    <a:lumMod val="50000"/>
                  </a:schemeClr>
                </a:solidFill>
              </a:rPr>
              <a:t>is found in </a:t>
            </a:r>
            <a:r>
              <a:rPr lang="en-GB" sz="2000" dirty="0" smtClean="0">
                <a:solidFill>
                  <a:schemeClr val="accent5">
                    <a:lumMod val="50000"/>
                  </a:schemeClr>
                </a:solidFill>
              </a:rPr>
              <a:t>data overall</a:t>
            </a:r>
            <a:endParaRPr lang="en-GB" sz="2000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3962400" y="4724400"/>
            <a:ext cx="990600" cy="646986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en-GB" sz="1600" dirty="0" smtClean="0">
                <a:solidFill>
                  <a:schemeClr val="accent1"/>
                </a:solidFill>
              </a:rPr>
              <a:t>20.3 fb</a:t>
            </a:r>
            <a:r>
              <a:rPr lang="en-GB" sz="1600" baseline="30000" dirty="0" smtClean="0">
                <a:solidFill>
                  <a:schemeClr val="accent1"/>
                </a:solidFill>
              </a:rPr>
              <a:t>-1</a:t>
            </a:r>
            <a:r>
              <a:rPr lang="en-GB" sz="1600" dirty="0" smtClean="0">
                <a:solidFill>
                  <a:schemeClr val="accent1"/>
                </a:solidFill>
              </a:rPr>
              <a:t> </a:t>
            </a:r>
            <a:br>
              <a:rPr lang="en-GB" sz="1600" dirty="0" smtClean="0">
                <a:solidFill>
                  <a:schemeClr val="accent1"/>
                </a:solidFill>
              </a:rPr>
            </a:br>
            <a:r>
              <a:rPr lang="en-GB" sz="1600" dirty="0" smtClean="0">
                <a:solidFill>
                  <a:schemeClr val="accent1"/>
                </a:solidFill>
              </a:rPr>
              <a:t>@ 8 </a:t>
            </a:r>
            <a:r>
              <a:rPr lang="en-GB" sz="1600" dirty="0" err="1" smtClean="0">
                <a:solidFill>
                  <a:schemeClr val="accent1"/>
                </a:solidFill>
              </a:rPr>
              <a:t>TeV</a:t>
            </a:r>
            <a:endParaRPr lang="en-GB" sz="1600" dirty="0" smtClean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757524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Mono-</a:t>
            </a:r>
            <a:r>
              <a:rPr lang="en-GB" i="1" dirty="0" smtClean="0"/>
              <a:t>X</a:t>
            </a:r>
            <a:r>
              <a:rPr lang="en-GB" dirty="0" smtClean="0"/>
              <a:t> signatures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1447800"/>
            <a:ext cx="6553200" cy="4038600"/>
          </a:xfrm>
        </p:spPr>
        <p:txBody>
          <a:bodyPr>
            <a:normAutofit fontScale="77500" lnSpcReduction="20000"/>
          </a:bodyPr>
          <a:lstStyle/>
          <a:p>
            <a:r>
              <a:rPr lang="en-GB" dirty="0" smtClean="0"/>
              <a:t>Main motivation: dark matter (WIMP) production at LHC </a:t>
            </a:r>
          </a:p>
          <a:p>
            <a:pPr lvl="1"/>
            <a:r>
              <a:rPr lang="en-GB" dirty="0" smtClean="0"/>
              <a:t>search also sensitive to large extra dimension models</a:t>
            </a:r>
          </a:p>
          <a:p>
            <a:pPr>
              <a:lnSpc>
                <a:spcPct val="120000"/>
              </a:lnSpc>
            </a:pPr>
            <a:r>
              <a:rPr lang="en-GB" dirty="0" smtClean="0"/>
              <a:t>Such events are tagged via the presence of an energetic jet or a photon or a W/Z coming from initial state radiation (ISR)</a:t>
            </a:r>
          </a:p>
          <a:p>
            <a:pPr>
              <a:lnSpc>
                <a:spcPct val="120000"/>
              </a:lnSpc>
            </a:pPr>
            <a:r>
              <a:rPr lang="en-GB" dirty="0" smtClean="0"/>
              <a:t>ISR particle necessary to</a:t>
            </a:r>
          </a:p>
          <a:p>
            <a:pPr lvl="1">
              <a:lnSpc>
                <a:spcPct val="120000"/>
              </a:lnSpc>
            </a:pPr>
            <a:r>
              <a:rPr lang="en-GB" dirty="0" smtClean="0"/>
              <a:t>provide highly energetic object</a:t>
            </a:r>
          </a:p>
          <a:p>
            <a:pPr lvl="1">
              <a:lnSpc>
                <a:spcPct val="120000"/>
              </a:lnSpc>
            </a:pPr>
            <a:r>
              <a:rPr lang="en-GB" dirty="0" smtClean="0"/>
              <a:t>balance two-</a:t>
            </a:r>
            <a:r>
              <a:rPr lang="en-GB" dirty="0" err="1" smtClean="0"/>
              <a:t>WIMPs'</a:t>
            </a:r>
            <a:r>
              <a:rPr lang="en-GB" dirty="0" smtClean="0"/>
              <a:t> momentum </a:t>
            </a:r>
            <a:br>
              <a:rPr lang="en-GB" dirty="0" smtClean="0"/>
            </a:br>
            <a:r>
              <a:rPr lang="en-GB" dirty="0" smtClean="0"/>
              <a:t>➞ high missing transverse energy </a:t>
            </a:r>
            <a:r>
              <a:rPr lang="en-GB" dirty="0" err="1" smtClean="0"/>
              <a:t>E</a:t>
            </a:r>
            <a:r>
              <a:rPr lang="en-GB" baseline="-25000" dirty="0" err="1"/>
              <a:t>T</a:t>
            </a:r>
            <a:r>
              <a:rPr lang="en-GB" baseline="30000" dirty="0" err="1" smtClean="0"/>
              <a:t>miss</a:t>
            </a:r>
            <a:endParaRPr lang="en-GB" baseline="30000" dirty="0" smtClean="0"/>
          </a:p>
          <a:p>
            <a:pPr>
              <a:lnSpc>
                <a:spcPct val="120000"/>
              </a:lnSpc>
            </a:pPr>
            <a:r>
              <a:rPr lang="en-GB" b="1" dirty="0" smtClean="0">
                <a:solidFill>
                  <a:srgbClr val="0000FF"/>
                </a:solidFill>
              </a:rPr>
              <a:t>➞ Mono‐jet, mono-photon, </a:t>
            </a:r>
            <a:br>
              <a:rPr lang="en-GB" b="1" dirty="0" smtClean="0">
                <a:solidFill>
                  <a:srgbClr val="0000FF"/>
                </a:solidFill>
              </a:rPr>
            </a:br>
            <a:r>
              <a:rPr lang="en-GB" b="1" dirty="0" smtClean="0">
                <a:solidFill>
                  <a:srgbClr val="0000FF"/>
                </a:solidFill>
              </a:rPr>
              <a:t>mono‐W/Z distinctive signatures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s-ES_tradnl" smtClean="0"/>
              <a:t>V.A. Mitsou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SUSY2014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C44E05-631C-4892-B577-17C57620ECE9}" type="slidenum">
              <a:rPr lang="en-US" smtClean="0"/>
              <a:pPr/>
              <a:t>20</a:t>
            </a:fld>
            <a:endParaRPr lang="en-US"/>
          </a:p>
        </p:txBody>
      </p:sp>
      <p:sp>
        <p:nvSpPr>
          <p:cNvPr id="7" name="Rounded Rectangle 6"/>
          <p:cNvSpPr/>
          <p:nvPr/>
        </p:nvSpPr>
        <p:spPr>
          <a:xfrm>
            <a:off x="685800" y="5638800"/>
            <a:ext cx="3048000" cy="990600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☛ See </a:t>
            </a:r>
            <a:r>
              <a:rPr lang="en-GB" dirty="0">
                <a:solidFill>
                  <a:srgbClr val="FFFFFF"/>
                </a:solidFill>
              </a:rPr>
              <a:t>David </a:t>
            </a:r>
            <a:r>
              <a:rPr lang="en-GB" dirty="0" err="1">
                <a:solidFill>
                  <a:srgbClr val="FFFFFF"/>
                </a:solidFill>
              </a:rPr>
              <a:t>Salek’s</a:t>
            </a:r>
            <a:r>
              <a:rPr lang="en-GB" dirty="0">
                <a:solidFill>
                  <a:srgbClr val="FFFFFF"/>
                </a:solidFill>
              </a:rPr>
              <a:t> </a:t>
            </a:r>
            <a:r>
              <a:rPr lang="en-GB" dirty="0" smtClean="0">
                <a:solidFill>
                  <a:srgbClr val="FFFFFF"/>
                </a:solidFill>
              </a:rPr>
              <a:t>talk in </a:t>
            </a:r>
            <a:r>
              <a:rPr lang="en-GB" dirty="0">
                <a:solidFill>
                  <a:srgbClr val="FFFFFF"/>
                </a:solidFill>
              </a:rPr>
              <a:t>Thursday’s parallel session on Particle Cosmology</a:t>
            </a:r>
            <a:endParaRPr lang="en-GB" dirty="0">
              <a:solidFill>
                <a:srgbClr val="FFFFFF"/>
              </a:solidFill>
            </a:endParaRPr>
          </a:p>
        </p:txBody>
      </p:sp>
      <p:pic>
        <p:nvPicPr>
          <p:cNvPr id="8" name="Picture 7" descr="mono-jet.pd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26775" y="685800"/>
            <a:ext cx="1721734" cy="1600200"/>
          </a:xfrm>
          <a:prstGeom prst="rect">
            <a:avLst/>
          </a:prstGeom>
        </p:spPr>
      </p:pic>
      <p:pic>
        <p:nvPicPr>
          <p:cNvPr id="9" name="Picture 8" descr="mono-v.pd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9000" y="2362200"/>
            <a:ext cx="1828800" cy="185953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81600" y="4267200"/>
            <a:ext cx="3810000" cy="25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023613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17"/>
          <p:cNvGrpSpPr>
            <a:grpSpLocks noChangeAspect="1"/>
          </p:cNvGrpSpPr>
          <p:nvPr/>
        </p:nvGrpSpPr>
        <p:grpSpPr>
          <a:xfrm>
            <a:off x="5257800" y="2209800"/>
            <a:ext cx="3810000" cy="4487486"/>
            <a:chOff x="6096000" y="3276600"/>
            <a:chExt cx="2819400" cy="3320740"/>
          </a:xfrm>
        </p:grpSpPr>
        <p:pic>
          <p:nvPicPr>
            <p:cNvPr id="16" name="Picture 15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6313725" y="3276600"/>
              <a:ext cx="2449275" cy="3320740"/>
            </a:xfrm>
            <a:prstGeom prst="rect">
              <a:avLst/>
            </a:prstGeom>
          </p:spPr>
        </p:pic>
        <p:sp>
          <p:nvSpPr>
            <p:cNvPr id="8" name="Rectangle 7"/>
            <p:cNvSpPr/>
            <p:nvPr/>
          </p:nvSpPr>
          <p:spPr>
            <a:xfrm>
              <a:off x="6096000" y="4114800"/>
              <a:ext cx="533400" cy="5334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" name="Rectangle 8"/>
            <p:cNvSpPr/>
            <p:nvPr/>
          </p:nvSpPr>
          <p:spPr>
            <a:xfrm>
              <a:off x="6781800" y="3276600"/>
              <a:ext cx="533400" cy="5334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8382000" y="3962400"/>
              <a:ext cx="533400" cy="5334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Rectangle 10"/>
            <p:cNvSpPr/>
            <p:nvPr/>
          </p:nvSpPr>
          <p:spPr>
            <a:xfrm rot="1113224">
              <a:off x="7919601" y="5006427"/>
              <a:ext cx="533400" cy="5334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" name="Rectangle 11"/>
            <p:cNvSpPr/>
            <p:nvPr/>
          </p:nvSpPr>
          <p:spPr>
            <a:xfrm>
              <a:off x="7524000" y="4316400"/>
              <a:ext cx="457200" cy="4572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3" name="Rectangle 12"/>
            <p:cNvSpPr/>
            <p:nvPr/>
          </p:nvSpPr>
          <p:spPr>
            <a:xfrm rot="20613388">
              <a:off x="7122310" y="5316864"/>
              <a:ext cx="533400" cy="32937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4" name="Oval 13"/>
            <p:cNvSpPr/>
            <p:nvPr/>
          </p:nvSpPr>
          <p:spPr>
            <a:xfrm>
              <a:off x="6512400" y="5334000"/>
              <a:ext cx="457200" cy="4572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" name="Oval 14"/>
            <p:cNvSpPr/>
            <p:nvPr/>
          </p:nvSpPr>
          <p:spPr>
            <a:xfrm>
              <a:off x="6858000" y="5867400"/>
              <a:ext cx="457200" cy="4572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7" name="Rectangle 16"/>
            <p:cNvSpPr/>
            <p:nvPr/>
          </p:nvSpPr>
          <p:spPr>
            <a:xfrm>
              <a:off x="8382000" y="5943600"/>
              <a:ext cx="533400" cy="4572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Even more exotic …</a:t>
            </a:r>
            <a:br>
              <a:rPr lang="en-GB" dirty="0" smtClean="0"/>
            </a:br>
            <a:r>
              <a:rPr lang="en-GB" dirty="0"/>
              <a:t>	</a:t>
            </a:r>
            <a:r>
              <a:rPr lang="en-GB" dirty="0" smtClean="0"/>
              <a:t>long-lived particles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295648"/>
            <a:ext cx="7772400" cy="1581152"/>
          </a:xfrm>
        </p:spPr>
        <p:txBody>
          <a:bodyPr>
            <a:normAutofit fontScale="92500" lnSpcReduction="20000"/>
          </a:bodyPr>
          <a:lstStyle/>
          <a:p>
            <a:pPr marL="406400" indent="-227013">
              <a:lnSpc>
                <a:spcPct val="110000"/>
              </a:lnSpc>
              <a:buFont typeface="Arial"/>
              <a:buChar char="•"/>
            </a:pPr>
            <a:r>
              <a:rPr lang="en-GB" dirty="0"/>
              <a:t>Highly-ionising </a:t>
            </a:r>
            <a:r>
              <a:rPr lang="en-GB" dirty="0" smtClean="0"/>
              <a:t>particles </a:t>
            </a:r>
          </a:p>
          <a:p>
            <a:pPr marL="744538" lvl="1" indent="-204788">
              <a:lnSpc>
                <a:spcPct val="110000"/>
              </a:lnSpc>
              <a:buFont typeface="Arial"/>
              <a:buChar char="•"/>
            </a:pPr>
            <a:r>
              <a:rPr lang="en-GB" dirty="0"/>
              <a:t>magnetic monopoles [</a:t>
            </a:r>
            <a:r>
              <a:rPr lang="en-GB" dirty="0" smtClean="0">
                <a:hlinkClick r:id="rId3"/>
              </a:rPr>
              <a:t>PRL109 </a:t>
            </a:r>
            <a:r>
              <a:rPr lang="en-GB" dirty="0">
                <a:hlinkClick r:id="rId3"/>
              </a:rPr>
              <a:t>(2012) 261803</a:t>
            </a:r>
            <a:r>
              <a:rPr lang="en-GB" dirty="0" smtClean="0"/>
              <a:t>]</a:t>
            </a:r>
          </a:p>
          <a:p>
            <a:pPr marL="744538" lvl="1" indent="-204788">
              <a:lnSpc>
                <a:spcPct val="110000"/>
              </a:lnSpc>
              <a:buFont typeface="Arial"/>
              <a:buChar char="•"/>
            </a:pPr>
            <a:r>
              <a:rPr lang="en-GB" dirty="0" smtClean="0"/>
              <a:t>multi-charged </a:t>
            </a:r>
            <a:r>
              <a:rPr lang="en-GB" dirty="0"/>
              <a:t>particles [</a:t>
            </a:r>
            <a:r>
              <a:rPr lang="en-GB" dirty="0">
                <a:hlinkClick r:id="rId4"/>
              </a:rPr>
              <a:t>PLB </a:t>
            </a:r>
            <a:r>
              <a:rPr lang="en-GB" dirty="0" smtClean="0">
                <a:hlinkClick r:id="rId4"/>
              </a:rPr>
              <a:t>722 </a:t>
            </a:r>
            <a:r>
              <a:rPr lang="en-GB" dirty="0">
                <a:hlinkClick r:id="rId4"/>
              </a:rPr>
              <a:t>(2013</a:t>
            </a:r>
            <a:r>
              <a:rPr lang="en-GB" dirty="0" smtClean="0">
                <a:hlinkClick r:id="rId4"/>
              </a:rPr>
              <a:t>) 305</a:t>
            </a:r>
            <a:r>
              <a:rPr lang="en-GB" dirty="0" smtClean="0"/>
              <a:t>]</a:t>
            </a:r>
          </a:p>
          <a:p>
            <a:pPr marL="406400" indent="-227013">
              <a:lnSpc>
                <a:spcPct val="110000"/>
              </a:lnSpc>
              <a:buFont typeface="Arial"/>
              <a:buChar char="•"/>
            </a:pPr>
            <a:r>
              <a:rPr lang="en-GB" dirty="0" smtClean="0"/>
              <a:t>Neutral long-lived particles (LLPs) in </a:t>
            </a:r>
            <a:r>
              <a:rPr lang="en-GB" dirty="0" err="1" smtClean="0"/>
              <a:t>hadronic</a:t>
            </a:r>
            <a:r>
              <a:rPr lang="en-GB" dirty="0"/>
              <a:t> 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calorimeter [</a:t>
            </a:r>
            <a:r>
              <a:rPr lang="en-GB" dirty="0" smtClean="0">
                <a:hlinkClick r:id="rId5"/>
              </a:rPr>
              <a:t>ATLAS-CONF-2014-041</a:t>
            </a:r>
            <a:r>
              <a:rPr lang="en-GB" dirty="0" smtClean="0"/>
              <a:t>]</a:t>
            </a:r>
            <a:endParaRPr lang="en-GB" dirty="0"/>
          </a:p>
          <a:p>
            <a:pPr marL="406908" indent="-342900">
              <a:buFont typeface="Arial"/>
              <a:buChar char="•"/>
            </a:pP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s-ES_tradnl" smtClean="0"/>
              <a:t>V.A. Mitsou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SUSY2014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C44E05-631C-4892-B577-17C57620ECE9}" type="slidenum">
              <a:rPr lang="en-US" smtClean="0"/>
              <a:pPr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500923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Highly-ionising particles</a:t>
            </a:r>
          </a:p>
        </p:txBody>
      </p:sp>
      <p:sp>
        <p:nvSpPr>
          <p:cNvPr id="2" name="Text Placeholder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Magnetic </a:t>
            </a:r>
            <a:r>
              <a:rPr lang="en-GB" dirty="0" smtClean="0"/>
              <a:t>monopoles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en-GB" dirty="0"/>
              <a:t>Multi-charged particles</a:t>
            </a:r>
          </a:p>
        </p:txBody>
      </p:sp>
      <p:sp>
        <p:nvSpPr>
          <p:cNvPr id="10" name="Content Placeholder 9"/>
          <p:cNvSpPr>
            <a:spLocks noGrp="1"/>
          </p:cNvSpPr>
          <p:nvPr>
            <p:ph sz="quarter" idx="3"/>
          </p:nvPr>
        </p:nvSpPr>
        <p:spPr>
          <a:xfrm>
            <a:off x="152400" y="1905000"/>
            <a:ext cx="4343400" cy="1676400"/>
          </a:xfrm>
        </p:spPr>
        <p:txBody>
          <a:bodyPr>
            <a:normAutofit fontScale="77500" lnSpcReduction="20000"/>
          </a:bodyPr>
          <a:lstStyle/>
          <a:p>
            <a:pPr>
              <a:lnSpc>
                <a:spcPct val="120000"/>
              </a:lnSpc>
            </a:pPr>
            <a:r>
              <a:rPr lang="en-US" dirty="0" smtClean="0"/>
              <a:t>Exploit distinct signals in Transition Radiation </a:t>
            </a:r>
            <a:r>
              <a:rPr lang="en-US" dirty="0"/>
              <a:t>T</a:t>
            </a:r>
            <a:r>
              <a:rPr lang="en-US" dirty="0" smtClean="0"/>
              <a:t>racker (high-threshold hit) and EM </a:t>
            </a:r>
            <a:r>
              <a:rPr lang="en-US" dirty="0"/>
              <a:t>calorimeter </a:t>
            </a:r>
            <a:r>
              <a:rPr lang="en-US" dirty="0" smtClean="0"/>
              <a:t>(large localized energy deposit)</a:t>
            </a:r>
          </a:p>
          <a:p>
            <a:pPr>
              <a:lnSpc>
                <a:spcPct val="120000"/>
              </a:lnSpc>
            </a:pPr>
            <a:r>
              <a:rPr lang="en-US" dirty="0" smtClean="0"/>
              <a:t>Upper cross-section limits set for Dirac monopoles of mass of 200 – 1200 </a:t>
            </a:r>
            <a:r>
              <a:rPr lang="en-US" dirty="0" err="1" smtClean="0"/>
              <a:t>GeV</a:t>
            </a:r>
            <a:endParaRPr lang="en-GB" dirty="0" smtClean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4"/>
          </p:nvPr>
        </p:nvSpPr>
        <p:spPr>
          <a:xfrm>
            <a:off x="4648200" y="1905000"/>
            <a:ext cx="4343400" cy="2057400"/>
          </a:xfrm>
        </p:spPr>
        <p:txBody>
          <a:bodyPr>
            <a:normAutofit fontScale="85000" lnSpcReduction="20000"/>
          </a:bodyPr>
          <a:lstStyle/>
          <a:p>
            <a:pPr>
              <a:lnSpc>
                <a:spcPct val="120000"/>
              </a:lnSpc>
            </a:pPr>
            <a:r>
              <a:rPr lang="en-GB" dirty="0" smtClean="0"/>
              <a:t>Predicted </a:t>
            </a:r>
            <a:r>
              <a:rPr lang="en-GB" dirty="0"/>
              <a:t>in </a:t>
            </a:r>
            <a:r>
              <a:rPr lang="en-GB" dirty="0" smtClean="0"/>
              <a:t>almost-commutative models and </a:t>
            </a:r>
            <a:r>
              <a:rPr lang="en-GB" dirty="0"/>
              <a:t>the walking </a:t>
            </a:r>
            <a:r>
              <a:rPr lang="en-GB" dirty="0" err="1"/>
              <a:t>technicolour</a:t>
            </a:r>
            <a:r>
              <a:rPr lang="en-GB" dirty="0"/>
              <a:t> model</a:t>
            </a:r>
            <a:endParaRPr lang="en-GB" dirty="0" smtClean="0"/>
          </a:p>
          <a:p>
            <a:pPr>
              <a:lnSpc>
                <a:spcPct val="120000"/>
              </a:lnSpc>
            </a:pPr>
            <a:r>
              <a:rPr lang="en-GB" dirty="0" smtClean="0"/>
              <a:t>Search based </a:t>
            </a:r>
            <a:r>
              <a:rPr lang="en-GB" dirty="0"/>
              <a:t>on specific energy loss, 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err="1" smtClean="0"/>
              <a:t>dE</a:t>
            </a:r>
            <a:r>
              <a:rPr lang="en-GB" dirty="0"/>
              <a:t>/</a:t>
            </a:r>
            <a:r>
              <a:rPr lang="en-GB" dirty="0" smtClean="0"/>
              <a:t>dx, measurements in the TRT and the </a:t>
            </a:r>
            <a:r>
              <a:rPr lang="en-GB" dirty="0" err="1" smtClean="0"/>
              <a:t>Muon</a:t>
            </a:r>
            <a:r>
              <a:rPr lang="en-GB" dirty="0" smtClean="0"/>
              <a:t> Spectrometer</a:t>
            </a:r>
          </a:p>
          <a:p>
            <a:pPr>
              <a:lnSpc>
                <a:spcPct val="120000"/>
              </a:lnSpc>
            </a:pPr>
            <a:r>
              <a:rPr lang="en-GB" dirty="0" smtClean="0"/>
              <a:t>Limits </a:t>
            </a:r>
            <a:r>
              <a:rPr lang="en-GB" dirty="0"/>
              <a:t>set assuming a simplified </a:t>
            </a:r>
            <a:r>
              <a:rPr lang="en-GB" dirty="0" err="1" smtClean="0"/>
              <a:t>Drell</a:t>
            </a:r>
            <a:r>
              <a:rPr lang="en-GB" dirty="0" smtClean="0"/>
              <a:t>-Yan </a:t>
            </a:r>
            <a:r>
              <a:rPr lang="en-GB" dirty="0"/>
              <a:t>production model 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s-ES_tradnl" smtClean="0"/>
              <a:t>V.A. Mitsou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61C44E05-631C-4892-B577-17C57620ECE9}" type="slidenum">
              <a:rPr lang="en-US" smtClean="0"/>
              <a:pPr/>
              <a:t>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US" smtClean="0"/>
              <a:t>SUSY2014</a:t>
            </a:r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 rot="16200000">
            <a:off x="8045113" y="5518487"/>
            <a:ext cx="159115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64008"/>
            <a:r>
              <a:rPr lang="en-GB" sz="1400" dirty="0">
                <a:hlinkClick r:id="rId2"/>
              </a:rPr>
              <a:t>PLB 722 (2013) 305</a:t>
            </a:r>
            <a:endParaRPr lang="en-GB" sz="1400" dirty="0"/>
          </a:p>
        </p:txBody>
      </p:sp>
      <p:sp>
        <p:nvSpPr>
          <p:cNvPr id="14" name="Rectangle 13"/>
          <p:cNvSpPr/>
          <p:nvPr/>
        </p:nvSpPr>
        <p:spPr>
          <a:xfrm rot="16200000">
            <a:off x="-682982" y="4721582"/>
            <a:ext cx="182614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64008"/>
            <a:r>
              <a:rPr lang="en-GB" sz="1400" dirty="0">
                <a:hlinkClick r:id="rId3"/>
              </a:rPr>
              <a:t>PRL109 (2012) 261803</a:t>
            </a:r>
            <a:endParaRPr lang="en-GB" sz="1400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7200" y="3429000"/>
            <a:ext cx="3276600" cy="274638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29200" y="3962400"/>
            <a:ext cx="3594083" cy="255779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5" name="Rectangle 14"/>
          <p:cNvSpPr/>
          <p:nvPr/>
        </p:nvSpPr>
        <p:spPr>
          <a:xfrm>
            <a:off x="533400" y="6258580"/>
            <a:ext cx="27432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400" dirty="0">
                <a:solidFill>
                  <a:schemeClr val="accent1"/>
                </a:solidFill>
              </a:rPr>
              <a:t>High-threshold TRT hit fraction, </a:t>
            </a:r>
            <a:r>
              <a:rPr lang="en-GB" sz="1400" dirty="0" err="1">
                <a:solidFill>
                  <a:schemeClr val="accent1"/>
                </a:solidFill>
              </a:rPr>
              <a:t>f</a:t>
            </a:r>
            <a:r>
              <a:rPr lang="en-GB" sz="1400" baseline="-25000" dirty="0" err="1">
                <a:solidFill>
                  <a:schemeClr val="accent1"/>
                </a:solidFill>
              </a:rPr>
              <a:t>HT</a:t>
            </a:r>
            <a:r>
              <a:rPr lang="en-GB" sz="1400" dirty="0">
                <a:solidFill>
                  <a:schemeClr val="accent1"/>
                </a:solidFill>
              </a:rPr>
              <a:t>, versus EM cluster dispersion, </a:t>
            </a:r>
            <a:r>
              <a:rPr lang="el-GR" sz="1400" dirty="0">
                <a:solidFill>
                  <a:schemeClr val="accent1"/>
                </a:solidFill>
              </a:rPr>
              <a:t>σ</a:t>
            </a:r>
            <a:r>
              <a:rPr lang="en-GB" sz="1400" baseline="-25000" dirty="0">
                <a:solidFill>
                  <a:schemeClr val="accent1"/>
                </a:solidFill>
              </a:rPr>
              <a:t>R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2743200" y="3657600"/>
            <a:ext cx="1600200" cy="374571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en-GB" sz="1600" dirty="0" smtClean="0">
                <a:solidFill>
                  <a:schemeClr val="accent1"/>
                </a:solidFill>
              </a:rPr>
              <a:t>2.0 fb</a:t>
            </a:r>
            <a:r>
              <a:rPr lang="en-GB" sz="1600" baseline="30000" dirty="0" smtClean="0">
                <a:solidFill>
                  <a:schemeClr val="accent1"/>
                </a:solidFill>
              </a:rPr>
              <a:t>-1</a:t>
            </a:r>
            <a:r>
              <a:rPr lang="en-GB" sz="1600" dirty="0" smtClean="0">
                <a:solidFill>
                  <a:schemeClr val="accent1"/>
                </a:solidFill>
              </a:rPr>
              <a:t> @ 7 </a:t>
            </a:r>
            <a:r>
              <a:rPr lang="en-GB" sz="1600" dirty="0" err="1" smtClean="0">
                <a:solidFill>
                  <a:schemeClr val="accent1"/>
                </a:solidFill>
              </a:rPr>
              <a:t>TeV</a:t>
            </a:r>
            <a:endParaRPr lang="en-GB" sz="1600" dirty="0" smtClean="0">
              <a:solidFill>
                <a:schemeClr val="accent1"/>
              </a:solidFill>
            </a:endParaRPr>
          </a:p>
        </p:txBody>
      </p:sp>
      <p:sp>
        <p:nvSpPr>
          <p:cNvPr id="17" name="Rounded Rectangle 16"/>
          <p:cNvSpPr/>
          <p:nvPr/>
        </p:nvSpPr>
        <p:spPr>
          <a:xfrm>
            <a:off x="4876800" y="6400800"/>
            <a:ext cx="1600200" cy="374571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en-GB" sz="1600" dirty="0" smtClean="0">
                <a:solidFill>
                  <a:schemeClr val="accent1"/>
                </a:solidFill>
              </a:rPr>
              <a:t>4.4 fb</a:t>
            </a:r>
            <a:r>
              <a:rPr lang="en-GB" sz="1600" baseline="30000" dirty="0" smtClean="0">
                <a:solidFill>
                  <a:schemeClr val="accent1"/>
                </a:solidFill>
              </a:rPr>
              <a:t>-1</a:t>
            </a:r>
            <a:r>
              <a:rPr lang="en-GB" sz="1600" dirty="0" smtClean="0">
                <a:solidFill>
                  <a:schemeClr val="accent1"/>
                </a:solidFill>
              </a:rPr>
              <a:t> @ 7 </a:t>
            </a:r>
            <a:r>
              <a:rPr lang="en-GB" sz="1600" dirty="0" err="1" smtClean="0">
                <a:solidFill>
                  <a:schemeClr val="accent1"/>
                </a:solidFill>
              </a:rPr>
              <a:t>TeV</a:t>
            </a:r>
            <a:endParaRPr lang="en-GB" sz="1600" dirty="0" smtClean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630784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Neutral LLP: motivation &amp; signature</a:t>
            </a:r>
            <a:endParaRPr lang="en-GB" dirty="0"/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152400" y="1447800"/>
            <a:ext cx="8839200" cy="3886200"/>
          </a:xfrm>
        </p:spPr>
        <p:txBody>
          <a:bodyPr>
            <a:normAutofit fontScale="62500" lnSpcReduction="20000"/>
          </a:bodyPr>
          <a:lstStyle/>
          <a:p>
            <a:pPr>
              <a:lnSpc>
                <a:spcPct val="130000"/>
              </a:lnSpc>
            </a:pPr>
            <a:r>
              <a:rPr lang="en-GB" dirty="0" smtClean="0"/>
              <a:t>Hidden Sector (HS) weakly coupled to SM via heavy communicator scalar </a:t>
            </a:r>
            <a:r>
              <a:rPr lang="en-GB" b="1" dirty="0" smtClean="0"/>
              <a:t>Φ</a:t>
            </a:r>
            <a:r>
              <a:rPr lang="en-GB" b="1" baseline="-25000" dirty="0" smtClean="0"/>
              <a:t>HS</a:t>
            </a:r>
            <a:endParaRPr lang="en-GB" u="sng" dirty="0" smtClean="0"/>
          </a:p>
          <a:p>
            <a:pPr>
              <a:lnSpc>
                <a:spcPct val="130000"/>
              </a:lnSpc>
              <a:spcBef>
                <a:spcPts val="900"/>
              </a:spcBef>
            </a:pPr>
            <a:r>
              <a:rPr lang="en-GB" u="sng" dirty="0" smtClean="0"/>
              <a:t>Benchmark</a:t>
            </a:r>
            <a:r>
              <a:rPr lang="en-GB" dirty="0" smtClean="0"/>
              <a:t>: Hidden Valley model with the </a:t>
            </a:r>
            <a:br>
              <a:rPr lang="en-GB" dirty="0" smtClean="0"/>
            </a:br>
            <a:r>
              <a:rPr lang="en-GB" dirty="0" smtClean="0"/>
              <a:t>Higgs</a:t>
            </a:r>
            <a:r>
              <a:rPr lang="en-GB" dirty="0"/>
              <a:t> </a:t>
            </a:r>
            <a:r>
              <a:rPr lang="en-GB" dirty="0" smtClean="0"/>
              <a:t>or a Higgs-like scalar decaying to a pair </a:t>
            </a:r>
            <a:br>
              <a:rPr lang="en-GB" dirty="0" smtClean="0"/>
            </a:br>
            <a:r>
              <a:rPr lang="en-GB" dirty="0" smtClean="0"/>
              <a:t>of neutral </a:t>
            </a:r>
            <a:r>
              <a:rPr lang="en-GB" dirty="0" err="1" smtClean="0"/>
              <a:t>pseudoscalars</a:t>
            </a:r>
            <a:r>
              <a:rPr lang="en-GB" dirty="0" smtClean="0"/>
              <a:t> (</a:t>
            </a:r>
            <a:r>
              <a:rPr lang="en-GB" b="1" dirty="0" smtClean="0">
                <a:solidFill>
                  <a:srgbClr val="008000"/>
                </a:solidFill>
              </a:rPr>
              <a:t>π</a:t>
            </a:r>
            <a:r>
              <a:rPr lang="en-GB" b="1" baseline="-25000" dirty="0" smtClean="0">
                <a:solidFill>
                  <a:srgbClr val="008000"/>
                </a:solidFill>
              </a:rPr>
              <a:t>v</a:t>
            </a:r>
            <a:r>
              <a:rPr lang="en-GB" dirty="0" smtClean="0"/>
              <a:t>) which in turn </a:t>
            </a:r>
            <a:br>
              <a:rPr lang="en-GB" dirty="0" smtClean="0"/>
            </a:br>
            <a:r>
              <a:rPr lang="en-GB" dirty="0" smtClean="0"/>
              <a:t>decay to pairs of SM fermions: </a:t>
            </a:r>
            <a:r>
              <a:rPr lang="en-GB" b="1" dirty="0" smtClean="0">
                <a:solidFill>
                  <a:srgbClr val="008000"/>
                </a:solidFill>
              </a:rPr>
              <a:t>bb̄, cc̄, </a:t>
            </a:r>
            <a:r>
              <a:rPr lang="el-GR" b="1" dirty="0" smtClean="0">
                <a:solidFill>
                  <a:srgbClr val="008000"/>
                </a:solidFill>
              </a:rPr>
              <a:t>τ</a:t>
            </a:r>
            <a:r>
              <a:rPr lang="es-ES_tradnl" b="1" baseline="30000" dirty="0" smtClean="0">
                <a:solidFill>
                  <a:srgbClr val="008000"/>
                </a:solidFill>
              </a:rPr>
              <a:t>+</a:t>
            </a:r>
            <a:r>
              <a:rPr lang="el-GR" b="1" dirty="0" smtClean="0">
                <a:solidFill>
                  <a:srgbClr val="008000"/>
                </a:solidFill>
              </a:rPr>
              <a:t>τ</a:t>
            </a:r>
            <a:r>
              <a:rPr lang="es-ES_tradnl" b="1" baseline="30000" dirty="0" smtClean="0">
                <a:solidFill>
                  <a:srgbClr val="008000"/>
                </a:solidFill>
              </a:rPr>
              <a:t>-</a:t>
            </a:r>
            <a:endParaRPr lang="en-GB" dirty="0" smtClean="0">
              <a:solidFill>
                <a:srgbClr val="000000"/>
              </a:solidFill>
            </a:endParaRPr>
          </a:p>
          <a:p>
            <a:pPr lvl="1">
              <a:lnSpc>
                <a:spcPct val="130000"/>
              </a:lnSpc>
            </a:pPr>
            <a:r>
              <a:rPr lang="en-GB" dirty="0" smtClean="0"/>
              <a:t>Hidden </a:t>
            </a:r>
            <a:r>
              <a:rPr lang="en-GB" dirty="0"/>
              <a:t>Valley can alter the branching 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fractions </a:t>
            </a:r>
            <a:r>
              <a:rPr lang="en-GB" dirty="0"/>
              <a:t>for </a:t>
            </a:r>
            <a:r>
              <a:rPr lang="en-GB" dirty="0" smtClean="0"/>
              <a:t>Higgs decay</a:t>
            </a:r>
            <a:endParaRPr lang="en-GB" u="sng" dirty="0"/>
          </a:p>
          <a:p>
            <a:pPr>
              <a:lnSpc>
                <a:spcPct val="130000"/>
              </a:lnSpc>
              <a:spcBef>
                <a:spcPts val="900"/>
              </a:spcBef>
            </a:pPr>
            <a:r>
              <a:rPr lang="en-GB" u="sng" dirty="0" smtClean="0"/>
              <a:t>Signature</a:t>
            </a:r>
            <a:r>
              <a:rPr lang="en-GB" dirty="0" smtClean="0"/>
              <a:t>: </a:t>
            </a:r>
            <a:r>
              <a:rPr lang="en-GB" dirty="0"/>
              <a:t>If π</a:t>
            </a:r>
            <a:r>
              <a:rPr lang="en-GB" baseline="-25000" dirty="0"/>
              <a:t>v </a:t>
            </a:r>
            <a:r>
              <a:rPr lang="en-GB" dirty="0"/>
              <a:t>is long-lived, it will give rise 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final </a:t>
            </a:r>
            <a:r>
              <a:rPr lang="en-GB" dirty="0"/>
              <a:t>states with π</a:t>
            </a:r>
            <a:r>
              <a:rPr lang="en-GB" baseline="-25000" dirty="0"/>
              <a:t>v</a:t>
            </a:r>
            <a:r>
              <a:rPr lang="en-GB" dirty="0"/>
              <a:t> decaying in the 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err="1" smtClean="0">
                <a:solidFill>
                  <a:srgbClr val="0000FF"/>
                </a:solidFill>
              </a:rPr>
              <a:t>hadronic</a:t>
            </a:r>
            <a:r>
              <a:rPr lang="en-GB" dirty="0" smtClean="0">
                <a:solidFill>
                  <a:srgbClr val="0000FF"/>
                </a:solidFill>
              </a:rPr>
              <a:t> </a:t>
            </a:r>
            <a:r>
              <a:rPr lang="en-GB" dirty="0">
                <a:solidFill>
                  <a:srgbClr val="0000FF"/>
                </a:solidFill>
              </a:rPr>
              <a:t>calorimeter (</a:t>
            </a:r>
            <a:r>
              <a:rPr lang="en-GB" dirty="0" err="1">
                <a:solidFill>
                  <a:srgbClr val="0000FF"/>
                </a:solidFill>
              </a:rPr>
              <a:t>HCal</a:t>
            </a:r>
            <a:r>
              <a:rPr lang="en-GB" dirty="0">
                <a:solidFill>
                  <a:srgbClr val="0000FF"/>
                </a:solidFill>
              </a:rPr>
              <a:t>) </a:t>
            </a:r>
            <a:r>
              <a:rPr lang="en-GB" dirty="0"/>
              <a:t>or the outer 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edge </a:t>
            </a:r>
            <a:r>
              <a:rPr lang="en-GB" dirty="0"/>
              <a:t>of the </a:t>
            </a:r>
            <a:r>
              <a:rPr lang="en-GB" dirty="0">
                <a:solidFill>
                  <a:srgbClr val="008000"/>
                </a:solidFill>
              </a:rPr>
              <a:t>electromagnetic (EM) calorimeter 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s-ES_tradnl" smtClean="0"/>
              <a:t>V.A. Mitsou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SUSY2014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C44E05-631C-4892-B577-17C57620ECE9}" type="slidenum">
              <a:rPr lang="en-US" smtClean="0"/>
              <a:pPr/>
              <a:t>23</a:t>
            </a:fld>
            <a:endParaRPr lang="en-US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26734" y="2023646"/>
            <a:ext cx="3268947" cy="2438400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 rot="16200000">
            <a:off x="7606100" y="3119030"/>
            <a:ext cx="243840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 smtClean="0"/>
              <a:t>M. </a:t>
            </a:r>
            <a:r>
              <a:rPr lang="en-GB" sz="1200" dirty="0" err="1" smtClean="0"/>
              <a:t>Strassler</a:t>
            </a:r>
            <a:r>
              <a:rPr lang="en-GB" sz="1200" dirty="0"/>
              <a:t>, </a:t>
            </a:r>
            <a:r>
              <a:rPr lang="en-GB" sz="1200" dirty="0" err="1"/>
              <a:t>arXiv:hep-ph</a:t>
            </a:r>
            <a:r>
              <a:rPr lang="en-GB" sz="1200" dirty="0"/>
              <a:t>/0607160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7315200" y="4385846"/>
            <a:ext cx="15240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 smtClean="0">
                <a:solidFill>
                  <a:srgbClr val="0000FF"/>
                </a:solidFill>
              </a:rPr>
              <a:t>weakly coupled</a:t>
            </a:r>
            <a:endParaRPr lang="en-GB" sz="1600" baseline="-25000" dirty="0">
              <a:solidFill>
                <a:srgbClr val="0000FF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 rot="17651968">
            <a:off x="5943114" y="2751010"/>
            <a:ext cx="96763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1600" dirty="0" smtClean="0"/>
              <a:t>mediator</a:t>
            </a:r>
            <a:endParaRPr lang="en-GB" sz="1600" baseline="-25000" dirty="0"/>
          </a:p>
        </p:txBody>
      </p:sp>
      <p:sp>
        <p:nvSpPr>
          <p:cNvPr id="15" name="TextBox 14"/>
          <p:cNvSpPr txBox="1"/>
          <p:nvPr/>
        </p:nvSpPr>
        <p:spPr>
          <a:xfrm>
            <a:off x="5638800" y="2404646"/>
            <a:ext cx="96937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1600" dirty="0" err="1" smtClean="0">
                <a:solidFill>
                  <a:srgbClr val="008000"/>
                </a:solidFill>
              </a:rPr>
              <a:t>energy</a:t>
            </a:r>
            <a:endParaRPr lang="en-GB" sz="1600" baseline="-25000" dirty="0">
              <a:solidFill>
                <a:srgbClr val="008000"/>
              </a:solidFill>
            </a:endParaRPr>
          </a:p>
        </p:txBody>
      </p:sp>
      <p:cxnSp>
        <p:nvCxnSpPr>
          <p:cNvPr id="17" name="Straight Arrow Connector 16"/>
          <p:cNvCxnSpPr/>
          <p:nvPr/>
        </p:nvCxnSpPr>
        <p:spPr>
          <a:xfrm flipV="1">
            <a:off x="5638800" y="2176046"/>
            <a:ext cx="0" cy="838200"/>
          </a:xfrm>
          <a:prstGeom prst="straightConnector1">
            <a:avLst/>
          </a:prstGeom>
          <a:ln>
            <a:solidFill>
              <a:srgbClr val="00800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18" name="Picture 1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43600" y="4709714"/>
            <a:ext cx="2362200" cy="1614886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7315200" y="3776246"/>
            <a:ext cx="3810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l-GR" sz="1600" dirty="0" smtClean="0"/>
              <a:t>π</a:t>
            </a:r>
            <a:r>
              <a:rPr lang="es-ES_tradnl" sz="1600" baseline="-25000" dirty="0" smtClean="0"/>
              <a:t>v</a:t>
            </a:r>
            <a:endParaRPr lang="en-GB" sz="1600" baseline="-25000" dirty="0"/>
          </a:p>
        </p:txBody>
      </p:sp>
      <p:sp>
        <p:nvSpPr>
          <p:cNvPr id="21" name="TextBox 20"/>
          <p:cNvSpPr txBox="1"/>
          <p:nvPr/>
        </p:nvSpPr>
        <p:spPr>
          <a:xfrm>
            <a:off x="6629400" y="3547646"/>
            <a:ext cx="3810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l-GR" sz="1600" dirty="0" smtClean="0"/>
              <a:t>π</a:t>
            </a:r>
            <a:r>
              <a:rPr lang="es-ES_tradnl" sz="1600" baseline="-25000" dirty="0" smtClean="0"/>
              <a:t>v</a:t>
            </a:r>
            <a:endParaRPr lang="en-GB" sz="1600" baseline="-25000" dirty="0"/>
          </a:p>
        </p:txBody>
      </p:sp>
      <p:cxnSp>
        <p:nvCxnSpPr>
          <p:cNvPr id="22" name="Straight Arrow Connector 21"/>
          <p:cNvCxnSpPr>
            <a:stCxn id="13" idx="0"/>
            <a:endCxn id="20" idx="3"/>
          </p:cNvCxnSpPr>
          <p:nvPr/>
        </p:nvCxnSpPr>
        <p:spPr>
          <a:xfrm flipH="1" flipV="1">
            <a:off x="7696200" y="3945523"/>
            <a:ext cx="381000" cy="440323"/>
          </a:xfrm>
          <a:prstGeom prst="straightConnector1">
            <a:avLst/>
          </a:prstGeom>
          <a:ln>
            <a:solidFill>
              <a:srgbClr val="0000FF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5" name="TextBox 24"/>
          <p:cNvSpPr txBox="1"/>
          <p:nvPr/>
        </p:nvSpPr>
        <p:spPr>
          <a:xfrm>
            <a:off x="7010400" y="5166913"/>
            <a:ext cx="414000" cy="335161"/>
          </a:xfrm>
          <a:prstGeom prst="rect">
            <a:avLst/>
          </a:prstGeom>
          <a:solidFill>
            <a:srgbClr val="FFFFFF"/>
          </a:solidFill>
        </p:spPr>
        <p:txBody>
          <a:bodyPr wrap="square" lIns="0" tIns="0" rIns="0" bIns="57600" rtlCol="0">
            <a:spAutoFit/>
          </a:bodyPr>
          <a:lstStyle/>
          <a:p>
            <a:r>
              <a:rPr lang="el-GR" dirty="0" smtClean="0">
                <a:latin typeface="Times New Roman"/>
                <a:cs typeface="Times New Roman"/>
              </a:rPr>
              <a:t>Φ</a:t>
            </a:r>
            <a:r>
              <a:rPr lang="es-ES_tradnl" baseline="-25000" dirty="0" smtClean="0">
                <a:latin typeface="Times New Roman"/>
                <a:cs typeface="Times New Roman"/>
              </a:rPr>
              <a:t>HS</a:t>
            </a:r>
            <a:endParaRPr lang="en-GB" baseline="-25000" dirty="0">
              <a:latin typeface="Times New Roman"/>
              <a:cs typeface="Times New Roman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6629400" y="5194714"/>
            <a:ext cx="304800" cy="276999"/>
          </a:xfrm>
          <a:prstGeom prst="rect">
            <a:avLst/>
          </a:prstGeom>
          <a:solidFill>
            <a:srgbClr val="FFFFFF"/>
          </a:solidFill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s-ES_tradnl" dirty="0" smtClean="0">
                <a:latin typeface="Times New Roman"/>
                <a:cs typeface="Times New Roman"/>
              </a:rPr>
              <a:t>H</a:t>
            </a:r>
            <a:endParaRPr lang="en-GB" baseline="-25000" dirty="0">
              <a:latin typeface="Times New Roman"/>
              <a:cs typeface="Times New Roman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7086600" y="6324600"/>
            <a:ext cx="185274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400" dirty="0" smtClean="0">
                <a:hlinkClick r:id="rId4"/>
              </a:rPr>
              <a:t>ATLAS-CONF-2014-041</a:t>
            </a:r>
            <a:endParaRPr lang="en-GB" sz="1400" dirty="0"/>
          </a:p>
        </p:txBody>
      </p:sp>
      <p:pic>
        <p:nvPicPr>
          <p:cNvPr id="23" name="Picture 2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228838" y="381000"/>
            <a:ext cx="762762" cy="770466"/>
          </a:xfrm>
          <a:prstGeom prst="rect">
            <a:avLst/>
          </a:prstGeom>
        </p:spPr>
      </p:pic>
      <p:pic>
        <p:nvPicPr>
          <p:cNvPr id="27" name="Picture 2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460" t="30086" r="6936" b="51032"/>
          <a:stretch/>
        </p:blipFill>
        <p:spPr bwMode="auto">
          <a:xfrm>
            <a:off x="901544" y="5181600"/>
            <a:ext cx="3594256" cy="13716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4325482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E</a:t>
            </a:r>
            <a:r>
              <a:rPr lang="en-GB" dirty="0" smtClean="0"/>
              <a:t>vent selection &amp; results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" y="1447800"/>
            <a:ext cx="5410200" cy="5257800"/>
          </a:xfrm>
        </p:spPr>
        <p:txBody>
          <a:bodyPr>
            <a:normAutofit fontScale="62500" lnSpcReduction="20000"/>
          </a:bodyPr>
          <a:lstStyle/>
          <a:p>
            <a:pPr>
              <a:lnSpc>
                <a:spcPct val="120000"/>
              </a:lnSpc>
            </a:pPr>
            <a:r>
              <a:rPr lang="en-GB" dirty="0"/>
              <a:t>Each heavy fermion pair from π</a:t>
            </a:r>
            <a:r>
              <a:rPr lang="en-GB" baseline="-25000" dirty="0"/>
              <a:t>v </a:t>
            </a:r>
            <a:r>
              <a:rPr lang="en-GB" dirty="0" smtClean="0"/>
              <a:t>decay </a:t>
            </a:r>
            <a:r>
              <a:rPr lang="en-GB" dirty="0"/>
              <a:t>reconstructed as single jet with</a:t>
            </a:r>
          </a:p>
          <a:p>
            <a:pPr marL="925513" lvl="1" indent="-382588">
              <a:lnSpc>
                <a:spcPct val="120000"/>
              </a:lnSpc>
              <a:buSzPct val="80000"/>
              <a:buFont typeface="+mj-ea"/>
              <a:buAutoNum type="circleNumDbPlain"/>
            </a:pPr>
            <a:r>
              <a:rPr lang="en-GB" dirty="0"/>
              <a:t>narrow radius</a:t>
            </a:r>
          </a:p>
          <a:p>
            <a:pPr marL="925513" lvl="1" indent="-382588">
              <a:lnSpc>
                <a:spcPct val="120000"/>
              </a:lnSpc>
              <a:buSzPct val="80000"/>
              <a:buFont typeface="+mj-ea"/>
              <a:buAutoNum type="circleNumDbPlain"/>
            </a:pPr>
            <a:r>
              <a:rPr lang="en-GB" dirty="0"/>
              <a:t>no tracks from charged particle pointing to the jet</a:t>
            </a:r>
          </a:p>
          <a:p>
            <a:pPr marL="925513" lvl="1" indent="-382588">
              <a:lnSpc>
                <a:spcPct val="120000"/>
              </a:lnSpc>
              <a:buSzPct val="80000"/>
              <a:buFont typeface="+mj-ea"/>
              <a:buAutoNum type="circleNumDbPlain"/>
            </a:pPr>
            <a:r>
              <a:rPr lang="en-GB" dirty="0"/>
              <a:t>little or no energy deposited on the EM calorimeter</a:t>
            </a:r>
          </a:p>
          <a:p>
            <a:pPr>
              <a:lnSpc>
                <a:spcPct val="120000"/>
              </a:lnSpc>
            </a:pPr>
            <a:r>
              <a:rPr lang="en-GB" dirty="0" smtClean="0"/>
              <a:t>Dedicated </a:t>
            </a:r>
            <a:r>
              <a:rPr lang="en-GB" i="1" dirty="0" err="1"/>
              <a:t>CalRatio</a:t>
            </a:r>
            <a:r>
              <a:rPr lang="en-GB" dirty="0"/>
              <a:t> </a:t>
            </a:r>
            <a:r>
              <a:rPr lang="en-GB" dirty="0" smtClean="0"/>
              <a:t>trigger developed to select events with these features </a:t>
            </a:r>
            <a:r>
              <a:rPr lang="en-GB" dirty="0"/>
              <a:t>[JINST 8 (2013) P07015</a:t>
            </a:r>
            <a:r>
              <a:rPr lang="en-GB" dirty="0" smtClean="0"/>
              <a:t>]</a:t>
            </a:r>
          </a:p>
          <a:p>
            <a:pPr>
              <a:lnSpc>
                <a:spcPct val="120000"/>
              </a:lnSpc>
            </a:pPr>
            <a:r>
              <a:rPr lang="en-GB" dirty="0" smtClean="0"/>
              <a:t>Event selection</a:t>
            </a:r>
          </a:p>
          <a:p>
            <a:pPr lvl="1">
              <a:lnSpc>
                <a:spcPct val="120000"/>
              </a:lnSpc>
            </a:pPr>
            <a:r>
              <a:rPr lang="en-GB" dirty="0" err="1" smtClean="0"/>
              <a:t>E</a:t>
            </a:r>
            <a:r>
              <a:rPr lang="en-GB" baseline="-25000" dirty="0" err="1" smtClean="0"/>
              <a:t>T</a:t>
            </a:r>
            <a:r>
              <a:rPr lang="en-GB" baseline="30000" dirty="0" err="1" smtClean="0"/>
              <a:t>miss</a:t>
            </a:r>
            <a:r>
              <a:rPr lang="en-GB" dirty="0" smtClean="0"/>
              <a:t> &lt; 50 </a:t>
            </a:r>
            <a:r>
              <a:rPr lang="en-GB" dirty="0" err="1" smtClean="0"/>
              <a:t>GeV</a:t>
            </a:r>
            <a:r>
              <a:rPr lang="en-GB" dirty="0" smtClean="0"/>
              <a:t>, against cosmic rays &amp; </a:t>
            </a:r>
            <a:br>
              <a:rPr lang="en-GB" dirty="0" smtClean="0"/>
            </a:br>
            <a:r>
              <a:rPr lang="en-GB" dirty="0" smtClean="0"/>
              <a:t>beam-halo events</a:t>
            </a:r>
          </a:p>
          <a:p>
            <a:pPr lvl="1">
              <a:lnSpc>
                <a:spcPct val="120000"/>
              </a:lnSpc>
            </a:pPr>
            <a:r>
              <a:rPr lang="en-GB" dirty="0" smtClean="0"/>
              <a:t>Require </a:t>
            </a:r>
            <a:r>
              <a:rPr lang="en-GB" dirty="0"/>
              <a:t>two jets passing:</a:t>
            </a:r>
          </a:p>
          <a:p>
            <a:pPr lvl="2">
              <a:lnSpc>
                <a:spcPct val="120000"/>
              </a:lnSpc>
            </a:pPr>
            <a:r>
              <a:rPr lang="en-GB" dirty="0" smtClean="0"/>
              <a:t>log</a:t>
            </a:r>
            <a:r>
              <a:rPr lang="en-GB" baseline="-25000" dirty="0" smtClean="0"/>
              <a:t>10</a:t>
            </a:r>
            <a:r>
              <a:rPr lang="en-GB" dirty="0" smtClean="0"/>
              <a:t>(</a:t>
            </a:r>
            <a:r>
              <a:rPr lang="en-GB" dirty="0"/>
              <a:t>E</a:t>
            </a:r>
            <a:r>
              <a:rPr lang="en-GB" baseline="-25000" dirty="0"/>
              <a:t>H</a:t>
            </a:r>
            <a:r>
              <a:rPr lang="en-GB" dirty="0"/>
              <a:t>/E</a:t>
            </a:r>
            <a:r>
              <a:rPr lang="en-GB" baseline="-25000" dirty="0"/>
              <a:t>EM</a:t>
            </a:r>
            <a:r>
              <a:rPr lang="en-GB" dirty="0" smtClean="0"/>
              <a:t>) &gt; </a:t>
            </a:r>
            <a:r>
              <a:rPr lang="en-GB" dirty="0"/>
              <a:t>1.2, |</a:t>
            </a:r>
            <a:r>
              <a:rPr lang="el-GR" dirty="0"/>
              <a:t>η</a:t>
            </a:r>
            <a:r>
              <a:rPr lang="en-GB" dirty="0"/>
              <a:t>| &lt; </a:t>
            </a:r>
            <a:r>
              <a:rPr lang="en-GB" dirty="0" smtClean="0"/>
              <a:t>2.5</a:t>
            </a:r>
            <a:endParaRPr lang="en-GB" dirty="0"/>
          </a:p>
          <a:p>
            <a:pPr lvl="2">
              <a:lnSpc>
                <a:spcPct val="120000"/>
              </a:lnSpc>
            </a:pPr>
            <a:r>
              <a:rPr lang="en-GB" dirty="0" smtClean="0"/>
              <a:t>no good tracks within ΔR = 0.2 of </a:t>
            </a:r>
            <a:r>
              <a:rPr lang="en-GB" dirty="0"/>
              <a:t>jet </a:t>
            </a:r>
            <a:r>
              <a:rPr lang="en-GB" dirty="0" smtClean="0"/>
              <a:t> </a:t>
            </a:r>
          </a:p>
          <a:p>
            <a:pPr lvl="2">
              <a:lnSpc>
                <a:spcPct val="120000"/>
              </a:lnSpc>
            </a:pPr>
            <a:r>
              <a:rPr lang="en-GB" dirty="0" smtClean="0"/>
              <a:t>−1 &lt; |t| &lt; 5 ns, </a:t>
            </a:r>
            <a:br>
              <a:rPr lang="en-GB" dirty="0" smtClean="0"/>
            </a:br>
            <a:r>
              <a:rPr lang="en-GB" dirty="0" smtClean="0"/>
              <a:t>against out-of-time events</a:t>
            </a:r>
            <a:endParaRPr lang="en-GB" dirty="0"/>
          </a:p>
          <a:p>
            <a:pPr lvl="1">
              <a:lnSpc>
                <a:spcPct val="120000"/>
              </a:lnSpc>
            </a:pPr>
            <a:r>
              <a:rPr lang="en-GB" dirty="0" smtClean="0"/>
              <a:t>One jet must </a:t>
            </a:r>
            <a:r>
              <a:rPr lang="en-GB" dirty="0"/>
              <a:t>have fired the trigger </a:t>
            </a:r>
            <a:r>
              <a:rPr lang="en-GB" dirty="0" smtClean="0"/>
              <a:t>&amp; </a:t>
            </a:r>
            <a:br>
              <a:rPr lang="en-GB" dirty="0" smtClean="0"/>
            </a:br>
            <a:r>
              <a:rPr lang="en-GB" dirty="0" smtClean="0"/>
              <a:t>E</a:t>
            </a:r>
            <a:r>
              <a:rPr lang="en-GB" baseline="-25000" dirty="0" smtClean="0"/>
              <a:t>T</a:t>
            </a:r>
            <a:r>
              <a:rPr lang="en-GB" dirty="0" smtClean="0"/>
              <a:t> &gt; 60 </a:t>
            </a:r>
            <a:r>
              <a:rPr lang="en-GB" dirty="0" err="1" smtClean="0"/>
              <a:t>GeV</a:t>
            </a:r>
            <a:r>
              <a:rPr lang="en-GB" dirty="0" smtClean="0"/>
              <a:t>; the </a:t>
            </a:r>
            <a:r>
              <a:rPr lang="en-GB" dirty="0"/>
              <a:t>other </a:t>
            </a:r>
            <a:r>
              <a:rPr lang="en-GB" dirty="0" smtClean="0"/>
              <a:t>E</a:t>
            </a:r>
            <a:r>
              <a:rPr lang="en-GB" baseline="-25000" dirty="0" smtClean="0"/>
              <a:t>T</a:t>
            </a:r>
            <a:r>
              <a:rPr lang="en-GB" dirty="0" smtClean="0"/>
              <a:t> &gt; 40 </a:t>
            </a:r>
            <a:r>
              <a:rPr lang="en-GB" dirty="0" err="1" smtClean="0"/>
              <a:t>GeV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s-ES_tradnl" smtClean="0"/>
              <a:t>V.A. Mitsou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SUSY2014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C44E05-631C-4892-B577-17C57620ECE9}" type="slidenum">
              <a:rPr lang="en-US" smtClean="0"/>
              <a:pPr/>
              <a:t>24</a:t>
            </a:fld>
            <a:endParaRPr lang="en-US"/>
          </a:p>
        </p:txBody>
      </p:sp>
      <p:sp>
        <p:nvSpPr>
          <p:cNvPr id="7" name="Rounded Rectangle 6"/>
          <p:cNvSpPr/>
          <p:nvPr/>
        </p:nvSpPr>
        <p:spPr>
          <a:xfrm>
            <a:off x="6400800" y="838200"/>
            <a:ext cx="1676400" cy="374571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en-GB" sz="1600" dirty="0" smtClean="0">
                <a:solidFill>
                  <a:schemeClr val="accent1"/>
                </a:solidFill>
              </a:rPr>
              <a:t>20.3 fb</a:t>
            </a:r>
            <a:r>
              <a:rPr lang="en-GB" sz="1600" baseline="30000" dirty="0" smtClean="0">
                <a:solidFill>
                  <a:schemeClr val="accent1"/>
                </a:solidFill>
              </a:rPr>
              <a:t>-1</a:t>
            </a:r>
            <a:r>
              <a:rPr lang="en-GB" sz="1600" dirty="0" smtClean="0">
                <a:solidFill>
                  <a:schemeClr val="accent1"/>
                </a:solidFill>
              </a:rPr>
              <a:t> @ 8 </a:t>
            </a:r>
            <a:r>
              <a:rPr lang="en-GB" sz="1600" dirty="0" err="1" smtClean="0">
                <a:solidFill>
                  <a:schemeClr val="accent1"/>
                </a:solidFill>
              </a:rPr>
              <a:t>TeV</a:t>
            </a:r>
            <a:endParaRPr lang="en-GB" sz="1600" dirty="0" smtClean="0">
              <a:solidFill>
                <a:schemeClr val="accent1"/>
              </a:solidFill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80451" y="1219200"/>
            <a:ext cx="3267762" cy="2286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1" name="Rectangle 10"/>
          <p:cNvSpPr/>
          <p:nvPr/>
        </p:nvSpPr>
        <p:spPr>
          <a:xfrm>
            <a:off x="228600" y="6400800"/>
            <a:ext cx="185274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64008"/>
            <a:r>
              <a:rPr lang="en-GB" sz="1400" dirty="0" smtClean="0">
                <a:hlinkClick r:id="rId3"/>
              </a:rPr>
              <a:t>ATLAS-CONF-2014-041</a:t>
            </a:r>
            <a:endParaRPr lang="en-GB" sz="1400" dirty="0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28838" y="381000"/>
            <a:ext cx="762762" cy="770466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196771" y="3505200"/>
            <a:ext cx="3499429" cy="32766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4" name="Left Brace 13"/>
          <p:cNvSpPr/>
          <p:nvPr/>
        </p:nvSpPr>
        <p:spPr>
          <a:xfrm flipH="1">
            <a:off x="7620000" y="5791200"/>
            <a:ext cx="457200" cy="762000"/>
          </a:xfrm>
          <a:prstGeom prst="leftBrace">
            <a:avLst/>
          </a:prstGeom>
          <a:ln>
            <a:solidFill>
              <a:srgbClr val="3F5B03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Left Brace 14"/>
          <p:cNvSpPr/>
          <p:nvPr/>
        </p:nvSpPr>
        <p:spPr>
          <a:xfrm flipH="1">
            <a:off x="7620000" y="3962400"/>
            <a:ext cx="457200" cy="1828800"/>
          </a:xfrm>
          <a:prstGeom prst="leftBrace">
            <a:avLst/>
          </a:prstGeom>
          <a:ln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Box 15"/>
          <p:cNvSpPr txBox="1"/>
          <p:nvPr/>
        </p:nvSpPr>
        <p:spPr>
          <a:xfrm>
            <a:off x="8077200" y="4610906"/>
            <a:ext cx="990600" cy="4944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80000"/>
              </a:lnSpc>
            </a:pPr>
            <a:r>
              <a:rPr lang="en-GB" sz="1600" dirty="0" smtClean="0">
                <a:solidFill>
                  <a:schemeClr val="accent5">
                    <a:lumMod val="50000"/>
                  </a:schemeClr>
                </a:solidFill>
              </a:rPr>
              <a:t>statistics only</a:t>
            </a:r>
            <a:endParaRPr lang="en-GB" sz="1600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8001000" y="5861729"/>
            <a:ext cx="1143000" cy="6914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80000"/>
              </a:lnSpc>
            </a:pPr>
            <a:r>
              <a:rPr lang="en-GB" sz="1600" dirty="0" smtClean="0">
                <a:solidFill>
                  <a:srgbClr val="3F5B03"/>
                </a:solidFill>
              </a:rPr>
              <a:t>statistics </a:t>
            </a:r>
            <a:br>
              <a:rPr lang="en-GB" sz="1600" dirty="0" smtClean="0">
                <a:solidFill>
                  <a:srgbClr val="3F5B03"/>
                </a:solidFill>
              </a:rPr>
            </a:br>
            <a:r>
              <a:rPr lang="en-GB" sz="1600" dirty="0" smtClean="0">
                <a:solidFill>
                  <a:srgbClr val="3F5B03"/>
                </a:solidFill>
              </a:rPr>
              <a:t>⨁ systematics</a:t>
            </a:r>
            <a:endParaRPr lang="en-GB" sz="1600" dirty="0">
              <a:solidFill>
                <a:srgbClr val="3F5B0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923405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LLP: interpretation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s-ES_tradnl" smtClean="0"/>
              <a:t>V.A. Mitsou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SUSY2014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C44E05-631C-4892-B577-17C57620ECE9}" type="slidenum">
              <a:rPr lang="en-US" smtClean="0"/>
              <a:pPr/>
              <a:t>25</a:t>
            </a:fld>
            <a:endParaRPr lang="en-US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19200" y="2652554"/>
            <a:ext cx="3276600" cy="23971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57801" y="1105553"/>
            <a:ext cx="3352799" cy="255204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57800" y="4026972"/>
            <a:ext cx="3352800" cy="256216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1" name="Rectangle 10"/>
          <p:cNvSpPr/>
          <p:nvPr/>
        </p:nvSpPr>
        <p:spPr>
          <a:xfrm>
            <a:off x="1066800" y="2300840"/>
            <a:ext cx="1371600" cy="338554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>
            <a:spAutoFit/>
          </a:bodyPr>
          <a:lstStyle/>
          <a:p>
            <a:pPr algn="ctr"/>
            <a:r>
              <a:rPr lang="en-GB" sz="1600" dirty="0" smtClean="0"/>
              <a:t>m</a:t>
            </a:r>
            <a:r>
              <a:rPr lang="el-GR" sz="1600" baseline="-25000" dirty="0" smtClean="0"/>
              <a:t>Φ</a:t>
            </a:r>
            <a:r>
              <a:rPr lang="el-GR" sz="1600" dirty="0" smtClean="0"/>
              <a:t> </a:t>
            </a:r>
            <a:r>
              <a:rPr lang="es-ES_tradnl" sz="1600" dirty="0" smtClean="0"/>
              <a:t>= 126 </a:t>
            </a:r>
            <a:r>
              <a:rPr lang="es-ES_tradnl" sz="1600" dirty="0" err="1"/>
              <a:t>G</a:t>
            </a:r>
            <a:r>
              <a:rPr lang="es-ES_tradnl" sz="1600" dirty="0" err="1" smtClean="0"/>
              <a:t>eV</a:t>
            </a:r>
            <a:endParaRPr lang="en-GB" sz="1600" dirty="0"/>
          </a:p>
        </p:txBody>
      </p:sp>
      <p:sp>
        <p:nvSpPr>
          <p:cNvPr id="12" name="Rectangle 11"/>
          <p:cNvSpPr/>
          <p:nvPr/>
        </p:nvSpPr>
        <p:spPr>
          <a:xfrm>
            <a:off x="5105400" y="766999"/>
            <a:ext cx="1371600" cy="338554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>
            <a:spAutoFit/>
          </a:bodyPr>
          <a:lstStyle/>
          <a:p>
            <a:pPr algn="ctr"/>
            <a:r>
              <a:rPr lang="en-GB" sz="1600" dirty="0" smtClean="0"/>
              <a:t>m</a:t>
            </a:r>
            <a:r>
              <a:rPr lang="el-GR" sz="1600" baseline="-25000" dirty="0" smtClean="0"/>
              <a:t>Φ</a:t>
            </a:r>
            <a:r>
              <a:rPr lang="el-GR" sz="1600" dirty="0" smtClean="0"/>
              <a:t> </a:t>
            </a:r>
            <a:r>
              <a:rPr lang="es-ES_tradnl" sz="1600" dirty="0" smtClean="0"/>
              <a:t>= 100 </a:t>
            </a:r>
            <a:r>
              <a:rPr lang="es-ES_tradnl" sz="1600" dirty="0" err="1"/>
              <a:t>G</a:t>
            </a:r>
            <a:r>
              <a:rPr lang="es-ES_tradnl" sz="1600" dirty="0" err="1" smtClean="0"/>
              <a:t>eV</a:t>
            </a:r>
            <a:endParaRPr lang="en-GB" sz="1600" dirty="0"/>
          </a:p>
        </p:txBody>
      </p:sp>
      <p:sp>
        <p:nvSpPr>
          <p:cNvPr id="13" name="Rectangle 12"/>
          <p:cNvSpPr/>
          <p:nvPr/>
        </p:nvSpPr>
        <p:spPr>
          <a:xfrm>
            <a:off x="5105400" y="3700046"/>
            <a:ext cx="1371600" cy="338554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>
            <a:spAutoFit/>
          </a:bodyPr>
          <a:lstStyle/>
          <a:p>
            <a:pPr algn="ctr"/>
            <a:r>
              <a:rPr lang="en-GB" sz="1600" dirty="0" smtClean="0"/>
              <a:t>m</a:t>
            </a:r>
            <a:r>
              <a:rPr lang="el-GR" sz="1600" baseline="-25000" dirty="0" smtClean="0"/>
              <a:t>Φ</a:t>
            </a:r>
            <a:r>
              <a:rPr lang="el-GR" sz="1600" dirty="0" smtClean="0"/>
              <a:t> </a:t>
            </a:r>
            <a:r>
              <a:rPr lang="es-ES_tradnl" sz="1600" dirty="0" smtClean="0"/>
              <a:t>= 140 </a:t>
            </a:r>
            <a:r>
              <a:rPr lang="es-ES_tradnl" sz="1600" dirty="0" err="1"/>
              <a:t>G</a:t>
            </a:r>
            <a:r>
              <a:rPr lang="es-ES_tradnl" sz="1600" dirty="0" err="1" smtClean="0"/>
              <a:t>eV</a:t>
            </a:r>
            <a:endParaRPr lang="en-GB" sz="1600" dirty="0"/>
          </a:p>
        </p:txBody>
      </p:sp>
      <p:sp>
        <p:nvSpPr>
          <p:cNvPr id="15" name="Rectangle 14"/>
          <p:cNvSpPr/>
          <p:nvPr/>
        </p:nvSpPr>
        <p:spPr>
          <a:xfrm>
            <a:off x="76200" y="6400800"/>
            <a:ext cx="185274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400" dirty="0" smtClean="0">
                <a:hlinkClick r:id="rId5"/>
              </a:rPr>
              <a:t>ATLAS-CONF-2014-041</a:t>
            </a:r>
            <a:endParaRPr lang="en-GB" sz="1400" dirty="0"/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228838" y="381000"/>
            <a:ext cx="762762" cy="770466"/>
          </a:xfrm>
          <a:prstGeom prst="rect">
            <a:avLst/>
          </a:prstGeom>
        </p:spPr>
      </p:pic>
      <p:sp>
        <p:nvSpPr>
          <p:cNvPr id="17" name="Rounded Rectangle 16"/>
          <p:cNvSpPr/>
          <p:nvPr/>
        </p:nvSpPr>
        <p:spPr>
          <a:xfrm>
            <a:off x="152400" y="4419600"/>
            <a:ext cx="990600" cy="646986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en-GB" sz="1600" dirty="0" smtClean="0">
                <a:solidFill>
                  <a:schemeClr val="accent1"/>
                </a:solidFill>
              </a:rPr>
              <a:t>20.3 fb</a:t>
            </a:r>
            <a:r>
              <a:rPr lang="en-GB" sz="1600" baseline="30000" dirty="0" smtClean="0">
                <a:solidFill>
                  <a:schemeClr val="accent1"/>
                </a:solidFill>
              </a:rPr>
              <a:t>-1</a:t>
            </a:r>
            <a:r>
              <a:rPr lang="en-GB" sz="1600" dirty="0" smtClean="0">
                <a:solidFill>
                  <a:schemeClr val="accent1"/>
                </a:solidFill>
              </a:rPr>
              <a:t> </a:t>
            </a:r>
          </a:p>
          <a:p>
            <a:pPr algn="ctr"/>
            <a:r>
              <a:rPr lang="en-GB" sz="1600" dirty="0" smtClean="0">
                <a:solidFill>
                  <a:schemeClr val="accent1"/>
                </a:solidFill>
              </a:rPr>
              <a:t>@ 8 </a:t>
            </a:r>
            <a:r>
              <a:rPr lang="en-GB" sz="1600" dirty="0" err="1" smtClean="0">
                <a:solidFill>
                  <a:schemeClr val="accent1"/>
                </a:solidFill>
              </a:rPr>
              <a:t>TeV</a:t>
            </a:r>
            <a:endParaRPr lang="en-GB" sz="1600" dirty="0" smtClean="0">
              <a:solidFill>
                <a:schemeClr val="accent1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28600" y="1389062"/>
            <a:ext cx="4267200" cy="8207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09728" indent="0">
              <a:lnSpc>
                <a:spcPct val="120000"/>
              </a:lnSpc>
              <a:buNone/>
            </a:pPr>
            <a:r>
              <a:rPr lang="en-GB" sz="2000" dirty="0" smtClean="0">
                <a:solidFill>
                  <a:srgbClr val="008000"/>
                </a:solidFill>
              </a:rPr>
              <a:t>No </a:t>
            </a:r>
            <a:r>
              <a:rPr lang="en-GB" sz="2000" dirty="0">
                <a:solidFill>
                  <a:srgbClr val="008000"/>
                </a:solidFill>
              </a:rPr>
              <a:t>significant excess was </a:t>
            </a:r>
            <a:r>
              <a:rPr lang="en-GB" sz="2000" dirty="0" smtClean="0">
                <a:solidFill>
                  <a:srgbClr val="008000"/>
                </a:solidFill>
              </a:rPr>
              <a:t>observed </a:t>
            </a:r>
            <a:br>
              <a:rPr lang="en-GB" sz="2000" dirty="0" smtClean="0">
                <a:solidFill>
                  <a:srgbClr val="008000"/>
                </a:solidFill>
              </a:rPr>
            </a:br>
            <a:r>
              <a:rPr lang="en-GB" sz="2000" dirty="0" smtClean="0">
                <a:solidFill>
                  <a:srgbClr val="008000"/>
                </a:solidFill>
              </a:rPr>
              <a:t>➜ limits set in Hidden Valley scenario </a:t>
            </a:r>
            <a:endParaRPr lang="en-GB" sz="2000" dirty="0">
              <a:solidFill>
                <a:srgbClr val="008000"/>
              </a:solidFill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85800" y="5164963"/>
            <a:ext cx="3833261" cy="123583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3946236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609600"/>
            <a:ext cx="8839200" cy="533400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All results in a nutshell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s-ES_tradnl" smtClean="0"/>
              <a:t>V.A. Mitsou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SUSY2014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C44E05-631C-4892-B577-17C57620ECE9}" type="slidenum">
              <a:rPr lang="en-US" smtClean="0"/>
              <a:pPr/>
              <a:t>26</a:t>
            </a:fld>
            <a:endParaRPr lang="en-US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3178" y="1295400"/>
            <a:ext cx="7326422" cy="546883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28838" y="381000"/>
            <a:ext cx="762762" cy="7704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79411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Summary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>
              <a:lnSpc>
                <a:spcPct val="120000"/>
              </a:lnSpc>
            </a:pPr>
            <a:r>
              <a:rPr lang="en-GB" dirty="0" smtClean="0"/>
              <a:t>Standard Model limitations imperatively call for Physics beyond it, extending and complementing it </a:t>
            </a:r>
          </a:p>
          <a:p>
            <a:pPr>
              <a:lnSpc>
                <a:spcPct val="120000"/>
              </a:lnSpc>
            </a:pPr>
            <a:r>
              <a:rPr lang="en-GB" dirty="0" smtClean="0"/>
              <a:t>ATLAS has searched for physics BSM at </a:t>
            </a:r>
            <a:r>
              <a:rPr lang="en-GB" dirty="0" err="1" smtClean="0"/>
              <a:t>TeV</a:t>
            </a:r>
            <a:r>
              <a:rPr lang="en-GB" dirty="0" smtClean="0"/>
              <a:t> scale in a variety of signatures inspired by a multitude of theoretical scenarios </a:t>
            </a:r>
          </a:p>
          <a:p>
            <a:pPr>
              <a:lnSpc>
                <a:spcPct val="120000"/>
              </a:lnSpc>
            </a:pPr>
            <a:r>
              <a:rPr lang="en-GB" dirty="0" smtClean="0">
                <a:solidFill>
                  <a:schemeClr val="accent6"/>
                </a:solidFill>
              </a:rPr>
              <a:t>No significant deviation from SM expectations </a:t>
            </a:r>
            <a:br>
              <a:rPr lang="en-GB" dirty="0" smtClean="0">
                <a:solidFill>
                  <a:schemeClr val="accent6"/>
                </a:solidFill>
              </a:rPr>
            </a:br>
            <a:r>
              <a:rPr lang="en-GB" dirty="0" smtClean="0">
                <a:solidFill>
                  <a:schemeClr val="accent6"/>
                </a:solidFill>
              </a:rPr>
              <a:t>observed so far</a:t>
            </a:r>
          </a:p>
          <a:p>
            <a:pPr>
              <a:lnSpc>
                <a:spcPct val="120000"/>
              </a:lnSpc>
            </a:pPr>
            <a:r>
              <a:rPr lang="en-GB" dirty="0" smtClean="0">
                <a:solidFill>
                  <a:srgbClr val="008000"/>
                </a:solidFill>
              </a:rPr>
              <a:t>LHC Run 2 may reveal hints of New Physics </a:t>
            </a:r>
            <a:br>
              <a:rPr lang="en-GB" dirty="0" smtClean="0">
                <a:solidFill>
                  <a:srgbClr val="008000"/>
                </a:solidFill>
              </a:rPr>
            </a:br>
            <a:r>
              <a:rPr lang="en-GB" dirty="0" smtClean="0">
                <a:solidFill>
                  <a:srgbClr val="008000"/>
                </a:solidFill>
              </a:rPr>
              <a:t>thanks to higher accessible energy </a:t>
            </a:r>
            <a:endParaRPr lang="en-GB" dirty="0">
              <a:solidFill>
                <a:srgbClr val="008000"/>
              </a:solidFill>
            </a:endParaRPr>
          </a:p>
          <a:p>
            <a:pPr lvl="1">
              <a:lnSpc>
                <a:spcPct val="120000"/>
              </a:lnSpc>
            </a:pPr>
            <a:r>
              <a:rPr lang="en-GB" dirty="0" smtClean="0"/>
              <a:t>ATLAS is well-prepared to make </a:t>
            </a:r>
            <a:br>
              <a:rPr lang="en-GB" dirty="0" smtClean="0"/>
            </a:br>
            <a:r>
              <a:rPr lang="en-GB" dirty="0" smtClean="0"/>
              <a:t>the most of it</a:t>
            </a:r>
          </a:p>
          <a:p>
            <a:pPr>
              <a:lnSpc>
                <a:spcPct val="120000"/>
              </a:lnSpc>
            </a:pPr>
            <a:endParaRPr lang="en-GB" dirty="0" smtClean="0"/>
          </a:p>
          <a:p>
            <a:pPr>
              <a:lnSpc>
                <a:spcPct val="120000"/>
              </a:lnSpc>
            </a:pPr>
            <a:endParaRPr lang="en-GB" dirty="0"/>
          </a:p>
          <a:p>
            <a:pPr marL="109728" indent="0">
              <a:lnSpc>
                <a:spcPct val="120000"/>
              </a:lnSpc>
              <a:buNone/>
            </a:pPr>
            <a:r>
              <a:rPr lang="en-GB" sz="2100" dirty="0" smtClean="0"/>
              <a:t>Continuously updated </a:t>
            </a:r>
            <a:r>
              <a:rPr lang="en-GB" sz="2100" dirty="0"/>
              <a:t>public results:</a:t>
            </a:r>
            <a:br>
              <a:rPr lang="en-GB" sz="2100" dirty="0"/>
            </a:br>
            <a:r>
              <a:rPr lang="en-GB" sz="2000" dirty="0">
                <a:hlinkClick r:id="rId2"/>
              </a:rPr>
              <a:t>https://twiki.cern.ch/twiki/bin/view/AtlasPublic/</a:t>
            </a:r>
            <a:r>
              <a:rPr lang="en-GB" sz="2000" dirty="0" smtClean="0">
                <a:hlinkClick r:id="rId2"/>
              </a:rPr>
              <a:t>ExoticsPublicResults</a:t>
            </a:r>
            <a:r>
              <a:rPr lang="en-GB" sz="2000" dirty="0" smtClean="0"/>
              <a:t> 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s-ES_tradnl" smtClean="0"/>
              <a:t>V.A. Mitsou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SUSY2014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C44E05-631C-4892-B577-17C57620ECE9}" type="slidenum">
              <a:rPr lang="en-US" smtClean="0"/>
              <a:pPr/>
              <a:t>27</a:t>
            </a:fld>
            <a:endParaRPr lang="en-US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PlasticWrap/>
                    </a14:imgEffect>
                    <a14:imgEffect>
                      <a14:saturation sat="2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904096" y="3124200"/>
            <a:ext cx="1858903" cy="2171699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5334000" y="5372099"/>
            <a:ext cx="3743857" cy="91440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scadeUp">
              <a:avLst>
                <a:gd name="adj" fmla="val 50271"/>
              </a:avLst>
            </a:prstTxWarp>
            <a:spAutoFit/>
          </a:bodyPr>
          <a:lstStyle/>
          <a:p>
            <a:pPr algn="ctr"/>
            <a:r>
              <a:rPr lang="es-ES_tradnl" sz="2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… </a:t>
            </a:r>
            <a:r>
              <a:rPr lang="es-ES_tradnl" sz="20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for</a:t>
            </a:r>
            <a:r>
              <a:rPr lang="es-ES_tradnl" sz="2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13-14 </a:t>
            </a:r>
            <a:r>
              <a:rPr lang="es-ES_tradnl" sz="20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TeV</a:t>
            </a:r>
            <a:r>
              <a:rPr lang="es-ES_tradnl" sz="2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</a:t>
            </a:r>
            <a:br>
              <a:rPr lang="es-ES_tradnl" sz="2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</a:br>
            <a:r>
              <a:rPr lang="es-ES_tradnl" sz="20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run</a:t>
            </a:r>
            <a:r>
              <a:rPr lang="es-ES_tradnl" sz="2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in 2015</a:t>
            </a:r>
            <a:endParaRPr lang="es-ES_tradnl" sz="20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112975510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r>
              <a:rPr lang="en-US" dirty="0" smtClean="0">
                <a:ln/>
                <a:solidFill>
                  <a:schemeClr val="accent3"/>
                </a:solidFill>
                <a:effectLst/>
              </a:rPr>
              <a:t>Thank you for </a:t>
            </a:r>
            <a:br>
              <a:rPr lang="en-US" dirty="0" smtClean="0">
                <a:ln/>
                <a:solidFill>
                  <a:schemeClr val="accent3"/>
                </a:solidFill>
                <a:effectLst/>
              </a:rPr>
            </a:br>
            <a:r>
              <a:rPr lang="en-US" dirty="0" smtClean="0">
                <a:ln/>
                <a:solidFill>
                  <a:schemeClr val="accent3"/>
                </a:solidFill>
                <a:effectLst/>
              </a:rPr>
              <a:t>your attention!</a:t>
            </a:r>
            <a:endParaRPr lang="en-US" dirty="0">
              <a:ln/>
              <a:solidFill>
                <a:schemeClr val="accent3"/>
              </a:solidFill>
              <a:effectLst/>
            </a:endParaRPr>
          </a:p>
        </p:txBody>
      </p:sp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s-ES_tradnl" smtClean="0"/>
              <a:t>V.A. Mitsou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SUSY2014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C44E05-631C-4892-B577-17C57620ECE9}" type="slidenum">
              <a:rPr lang="en-US" smtClean="0"/>
              <a:pPr/>
              <a:t>28</a:t>
            </a:fld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62600" y="3429000"/>
            <a:ext cx="3124200" cy="3124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037800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C101671249990">
  <a:themeElements>
    <a:clrScheme name="Breeze">
      <a:dk1>
        <a:sysClr val="windowText" lastClr="000000"/>
      </a:dk1>
      <a:lt1>
        <a:sysClr val="window" lastClr="FFFFFF"/>
      </a:lt1>
      <a:dk2>
        <a:srgbClr val="09213B"/>
      </a:dk2>
      <a:lt2>
        <a:srgbClr val="D5EDF4"/>
      </a:lt2>
      <a:accent1>
        <a:srgbClr val="2C7C9F"/>
      </a:accent1>
      <a:accent2>
        <a:srgbClr val="244A58"/>
      </a:accent2>
      <a:accent3>
        <a:srgbClr val="E2751D"/>
      </a:accent3>
      <a:accent4>
        <a:srgbClr val="FFB400"/>
      </a:accent4>
      <a:accent5>
        <a:srgbClr val="7EB606"/>
      </a:accent5>
      <a:accent6>
        <a:srgbClr val="C00000"/>
      </a:accent6>
      <a:hlink>
        <a:srgbClr val="7030A0"/>
      </a:hlink>
      <a:folHlink>
        <a:srgbClr val="00B0F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Urban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100000" r="280000" b="28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100000" r="280000" b="280000"/>
          </a:path>
        </a:gradFill>
      </a:fillStyleLst>
      <a:lnStyleLst>
        <a:ln w="4444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3000"/>
                <a:satMod val="200000"/>
              </a:schemeClr>
            </a:gs>
            <a:gs pos="80000">
              <a:schemeClr val="phClr">
                <a:shade val="55000"/>
                <a:satMod val="175000"/>
              </a:schemeClr>
            </a:gs>
            <a:gs pos="100000">
              <a:schemeClr val="phClr">
                <a:shade val="37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0000"/>
              </a:schemeClr>
              <a:schemeClr val="phClr">
                <a:tint val="80000"/>
                <a:satMod val="120000"/>
              </a:schemeClr>
            </a:duotone>
          </a:blip>
          <a:tile tx="0" ty="0" sx="85000" sy="85000" flip="none" algn="t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0000"/>
                <a:satMod val="155000"/>
              </a:schemeClr>
            </a:gs>
            <a:gs pos="65000">
              <a:schemeClr val="phClr">
                <a:shade val="85000"/>
                <a:satMod val="155000"/>
              </a:schemeClr>
            </a:gs>
            <a:gs pos="100000">
              <a:schemeClr val="phClr">
                <a:shade val="95000"/>
                <a:satMod val="155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4925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algn="tl" rotWithShape="0">
              <a:srgbClr val="000000">
                <a:alpha val="64000"/>
              </a:srgbClr>
            </a:outerShdw>
          </a:effectLst>
        </a:effectStyle>
        <a:effectStyle>
          <a:effectLst>
            <a:outerShdw blurRad="39000" dist="25400" dir="5400000">
              <a:srgbClr val="000000">
                <a:alpha val="35000"/>
              </a:srgbClr>
            </a:outerShdw>
          </a:effectLst>
        </a:effectStyle>
        <a:effectStyle>
          <a:effectLst>
            <a:outerShdw blurRad="39000" dist="25400" dir="5400000">
              <a:srgbClr val="000000">
                <a:alpha val="3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prstMaterial="matte">
            <a:bevelT h="22225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0000"/>
                <a:satMod val="155000"/>
              </a:schemeClr>
            </a:gs>
            <a:gs pos="35000">
              <a:schemeClr val="phClr">
                <a:shade val="75000"/>
                <a:satMod val="155000"/>
              </a:schemeClr>
            </a:gs>
            <a:gs pos="100000">
              <a:schemeClr val="phClr">
                <a:tint val="80000"/>
                <a:satMod val="255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0172ED7E-4041-4190-8106-F593E00A6476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my-talk.potx</Template>
  <TotalTime>0</TotalTime>
  <Words>1666</Words>
  <Application>Microsoft Macintosh PowerPoint</Application>
  <PresentationFormat>On-screen Show (4:3)</PresentationFormat>
  <Paragraphs>387</Paragraphs>
  <Slides>28</Slides>
  <Notes>1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28</vt:i4>
      </vt:variant>
    </vt:vector>
  </HeadingPairs>
  <TitlesOfParts>
    <vt:vector size="30" baseType="lpstr">
      <vt:lpstr>TC101671249990</vt:lpstr>
      <vt:lpstr>Equation</vt:lpstr>
      <vt:lpstr>ATLAS Searches for non-SUSY Exotics at the LHC</vt:lpstr>
      <vt:lpstr>Why going beyond the Standard Model?</vt:lpstr>
      <vt:lpstr>(some) ideas beyond Standard Model</vt:lpstr>
      <vt:lpstr>Signatures probing model predictions</vt:lpstr>
      <vt:lpstr>ATLAS at the LHC</vt:lpstr>
      <vt:lpstr>Beyond SM searches strategy</vt:lpstr>
      <vt:lpstr>Looking for resonances </vt:lpstr>
      <vt:lpstr>Resonance in dijet distribution</vt:lpstr>
      <vt:lpstr>Dijets: interpretation </vt:lpstr>
      <vt:lpstr>Dilepton resonance </vt:lpstr>
      <vt:lpstr>Diboson resonance:  X → HH → bb̄bb̄b</vt:lpstr>
      <vt:lpstr>Diboson resonance:  ZV → 𝓁𝓁qq̄</vt:lpstr>
      <vt:lpstr>Diboson resonance: WZ → 𝓁ν𝓁’𝓁’ </vt:lpstr>
      <vt:lpstr>Diboson resonance: leptonic Vγ</vt:lpstr>
      <vt:lpstr>Top/bottom resonances</vt:lpstr>
      <vt:lpstr>Probing BSM physics in tails</vt:lpstr>
      <vt:lpstr>Non-resonant dileptons</vt:lpstr>
      <vt:lpstr>Black holes: leptons + jets </vt:lpstr>
      <vt:lpstr>General search for new phenomena</vt:lpstr>
      <vt:lpstr>Mono-X signatures</vt:lpstr>
      <vt:lpstr>Even more exotic …  long-lived particles</vt:lpstr>
      <vt:lpstr>Highly-ionising particles</vt:lpstr>
      <vt:lpstr>Neutral LLP: motivation &amp; signature</vt:lpstr>
      <vt:lpstr>Event selection &amp; results</vt:lpstr>
      <vt:lpstr>LLP: interpretation</vt:lpstr>
      <vt:lpstr>All results in a nutshell</vt:lpstr>
      <vt:lpstr>Summary</vt:lpstr>
      <vt:lpstr>Thank you for  your attention!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Company handbook</dc:title>
  <dc:creator/>
  <cp:keywords/>
  <cp:lastModifiedBy/>
  <cp:revision>1</cp:revision>
  <dcterms:modified xsi:type="dcterms:W3CDTF">2014-07-23T22:52:14Z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TC101671249990</vt:lpwstr>
  </property>
</Properties>
</file>