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96" r:id="rId3"/>
    <p:sldId id="303" r:id="rId4"/>
    <p:sldId id="298" r:id="rId5"/>
    <p:sldId id="299" r:id="rId6"/>
    <p:sldId id="307" r:id="rId7"/>
    <p:sldId id="302" r:id="rId8"/>
    <p:sldId id="300" r:id="rId9"/>
    <p:sldId id="304" r:id="rId10"/>
    <p:sldId id="257" r:id="rId11"/>
    <p:sldId id="267" r:id="rId12"/>
    <p:sldId id="261" r:id="rId13"/>
    <p:sldId id="260" r:id="rId14"/>
    <p:sldId id="275" r:id="rId15"/>
    <p:sldId id="258" r:id="rId16"/>
    <p:sldId id="262" r:id="rId17"/>
    <p:sldId id="271" r:id="rId18"/>
    <p:sldId id="288" r:id="rId19"/>
    <p:sldId id="264" r:id="rId20"/>
    <p:sldId id="263" r:id="rId21"/>
    <p:sldId id="308" r:id="rId22"/>
    <p:sldId id="276" r:id="rId23"/>
    <p:sldId id="277" r:id="rId24"/>
    <p:sldId id="279" r:id="rId25"/>
    <p:sldId id="280" r:id="rId26"/>
    <p:sldId id="281" r:id="rId27"/>
    <p:sldId id="283" r:id="rId28"/>
    <p:sldId id="284" r:id="rId29"/>
    <p:sldId id="293" r:id="rId30"/>
    <p:sldId id="268" r:id="rId31"/>
    <p:sldId id="305" r:id="rId32"/>
    <p:sldId id="269" r:id="rId33"/>
    <p:sldId id="289" r:id="rId34"/>
    <p:sldId id="292" r:id="rId35"/>
    <p:sldId id="272" r:id="rId36"/>
    <p:sldId id="309" r:id="rId37"/>
    <p:sldId id="297" r:id="rId38"/>
    <p:sldId id="310" r:id="rId39"/>
    <p:sldId id="306" r:id="rId40"/>
    <p:sldId id="287" r:id="rId41"/>
    <p:sldId id="285" r:id="rId42"/>
    <p:sldId id="311" r:id="rId43"/>
    <p:sldId id="290" r:id="rId44"/>
    <p:sldId id="291" r:id="rId45"/>
    <p:sldId id="294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37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9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751EF7-212F-44AB-84A0-F7BF563EF064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4ADE3-A042-40CB-80BB-715A7655D0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26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24ADE3-A042-40CB-80BB-715A7655D08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28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24ADE3-A042-40CB-80BB-715A7655D089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47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501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372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41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790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820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807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925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69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505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53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82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8D7C6-C0BC-4DD2-B851-AAD882C59E96}" type="datetimeFigureOut">
              <a:rPr lang="en-GB" smtClean="0"/>
              <a:t>21/07/2014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CB70F-C8C1-4EB7-B4E6-E832CC398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08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6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8.gif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2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80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90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60.png"/><Relationship Id="rId7" Type="http://schemas.openxmlformats.org/officeDocument/2006/relationships/image" Target="../media/image30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0.png"/><Relationship Id="rId5" Type="http://schemas.openxmlformats.org/officeDocument/2006/relationships/image" Target="../media/image280.png"/><Relationship Id="rId4" Type="http://schemas.openxmlformats.org/officeDocument/2006/relationships/image" Target="../media/image27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png"/><Relationship Id="rId7" Type="http://schemas.openxmlformats.org/officeDocument/2006/relationships/image" Target="../media/image51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image" Target="../media/image4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0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0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5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0.png"/><Relationship Id="rId2" Type="http://schemas.openxmlformats.org/officeDocument/2006/relationships/image" Target="../media/image6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7" Type="http://schemas.openxmlformats.org/officeDocument/2006/relationships/image" Target="../media/image100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0.png"/><Relationship Id="rId3" Type="http://schemas.openxmlformats.org/officeDocument/2006/relationships/image" Target="../media/image107.png"/><Relationship Id="rId7" Type="http://schemas.openxmlformats.org/officeDocument/2006/relationships/image" Target="../media/image1060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50.png"/><Relationship Id="rId5" Type="http://schemas.openxmlformats.org/officeDocument/2006/relationships/image" Target="../media/image108.png"/><Relationship Id="rId4" Type="http://schemas.openxmlformats.org/officeDocument/2006/relationships/image" Target="../media/image1030.png"/><Relationship Id="rId9" Type="http://schemas.openxmlformats.org/officeDocument/2006/relationships/image" Target="../media/image10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76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gif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936104"/>
          </a:xfrm>
        </p:spPr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Higgs results from CMS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5661248"/>
            <a:ext cx="7416824" cy="105496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lphaUcPeriod"/>
            </a:pPr>
            <a:r>
              <a:rPr lang="en-GB" b="1" dirty="0" err="1" smtClean="0">
                <a:solidFill>
                  <a:srgbClr val="002060"/>
                </a:solidFill>
              </a:rPr>
              <a:t>Nikitenko</a:t>
            </a:r>
            <a:r>
              <a:rPr lang="en-GB" b="1" dirty="0" smtClean="0">
                <a:solidFill>
                  <a:srgbClr val="002060"/>
                </a:solidFill>
              </a:rPr>
              <a:t>, Imperial College, London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SUSY 2014, 22 July.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217279"/>
            <a:ext cx="6444000" cy="4296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4815"/>
            <a:ext cx="1152000" cy="1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10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t="2407" r="3543" b="5105"/>
          <a:stretch/>
        </p:blipFill>
        <p:spPr>
          <a:xfrm>
            <a:off x="395536" y="44624"/>
            <a:ext cx="8460000" cy="6768000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9642622"/>
              </p:ext>
            </p:extLst>
          </p:nvPr>
        </p:nvGraphicFramePr>
        <p:xfrm>
          <a:off x="3491880" y="3068960"/>
          <a:ext cx="5256000" cy="3644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8" name="Acrobat Document" r:id="rId4" imgW="4320378" imgH="2994536" progId="AcroExch.Document.11">
                  <p:embed/>
                </p:oleObj>
              </mc:Choice>
              <mc:Fallback>
                <p:oleObj name="Acrobat Document" r:id="rId4" imgW="4320378" imgH="2994536" progId="AcroExch.Document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3068960"/>
                        <a:ext cx="5256000" cy="36445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Content Placeholder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624"/>
            <a:ext cx="3492000" cy="261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76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95351" y="116632"/>
            <a:ext cx="4717032" cy="108012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Few words about CMS reconstruction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6" descr="twob.png"/>
          <p:cNvPicPr>
            <a:picLocks noChangeAspect="1"/>
          </p:cNvPicPr>
          <p:nvPr/>
        </p:nvPicPr>
        <p:blipFill rotWithShape="1">
          <a:blip r:embed="rId2" cstate="print"/>
          <a:srcRect t="-495" r="32839" b="-1"/>
          <a:stretch/>
        </p:blipFill>
        <p:spPr bwMode="auto">
          <a:xfrm>
            <a:off x="179512" y="1534800"/>
            <a:ext cx="4752000" cy="5206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098" y="3170237"/>
            <a:ext cx="4297363" cy="368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40632" y="6309320"/>
            <a:ext cx="229932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Two b-jet </a:t>
            </a:r>
            <a:r>
              <a:rPr lang="en-US" dirty="0" smtClean="0">
                <a:solidFill>
                  <a:srgbClr val="FF0000"/>
                </a:solidFill>
              </a:rPr>
              <a:t>c</a:t>
            </a:r>
            <a:r>
              <a:rPr lang="en-US" b="1" dirty="0" smtClean="0">
                <a:solidFill>
                  <a:srgbClr val="FF0000"/>
                </a:solidFill>
              </a:rPr>
              <a:t>andidates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4815"/>
            <a:ext cx="1152000" cy="1152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652120" y="6303565"/>
            <a:ext cx="229932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Z-&gt;</a:t>
            </a:r>
            <a:r>
              <a:rPr lang="en-US" b="1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tt</a:t>
            </a:r>
            <a:r>
              <a:rPr lang="en-US" b="1" dirty="0" smtClean="0">
                <a:solidFill>
                  <a:srgbClr val="FF0000"/>
                </a:solidFill>
              </a:rPr>
              <a:t>-&gt;</a:t>
            </a:r>
            <a:r>
              <a:rPr lang="en-US" b="1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m</a:t>
            </a:r>
            <a:r>
              <a:rPr lang="en-US" b="1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h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780" y="1577430"/>
            <a:ext cx="3312000" cy="212469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80312" y="1577430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Symbol" panose="05050102010706020507" pitchFamily="18" charset="2"/>
              </a:rPr>
              <a:t>g</a:t>
            </a:r>
            <a:r>
              <a:rPr lang="en-GB" sz="2400" baseline="-25000" dirty="0" smtClean="0">
                <a:solidFill>
                  <a:schemeClr val="bg1"/>
                </a:solidFill>
              </a:rPr>
              <a:t>1</a:t>
            </a:r>
            <a:endParaRPr lang="en-GB" sz="2400" baseline="-250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52320" y="3068960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Symbol" panose="05050102010706020507" pitchFamily="18" charset="2"/>
              </a:rPr>
              <a:t>g</a:t>
            </a:r>
            <a:r>
              <a:rPr lang="en-GB" sz="2400" b="1" baseline="-25000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7745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30622"/>
            <a:ext cx="5904656" cy="778098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</a:rPr>
              <a:t>Reconstruction: </a:t>
            </a:r>
            <a:r>
              <a:rPr lang="en-GB" sz="4000" b="1" i="1" dirty="0" smtClean="0">
                <a:solidFill>
                  <a:srgbClr val="FF0000"/>
                </a:solidFill>
              </a:rPr>
              <a:t>photons</a:t>
            </a:r>
            <a:endParaRPr lang="en-GB" sz="4000" b="1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908720"/>
                <a:ext cx="6192688" cy="5904656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variation of crystal transparency is monitored every 40 min with laser system</a:t>
                </a:r>
              </a:p>
              <a:p>
                <a:r>
                  <a:rPr lang="en-GB" b="1" dirty="0" smtClean="0">
                    <a:solidFill>
                      <a:srgbClr val="002060"/>
                    </a:solidFill>
                  </a:rPr>
                  <a:t>energy scale is obtained with MC photons using multivariate regression technique</a:t>
                </a:r>
              </a:p>
              <a:p>
                <a:pPr lvl="1"/>
                <a:r>
                  <a:rPr lang="en-GB" b="1" dirty="0" smtClean="0">
                    <a:solidFill>
                      <a:srgbClr val="002060"/>
                    </a:solidFill>
                  </a:rPr>
                  <a:t>input</a:t>
                </a:r>
                <a:r>
                  <a:rPr lang="en-GB" b="1" dirty="0">
                    <a:solidFill>
                      <a:srgbClr val="002060"/>
                    </a:solidFill>
                  </a:rPr>
                  <a:t>: cluster shape 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variables, </a:t>
                </a:r>
                <a:r>
                  <a:rPr lang="en-GB" b="1" dirty="0">
                    <a:solidFill>
                      <a:srgbClr val="002060"/>
                    </a:solidFill>
                  </a:rPr>
                  <a:t>E/H, (</a:t>
                </a:r>
                <a:r>
                  <a:rPr lang="en-GB" b="1" dirty="0" err="1">
                    <a:solidFill>
                      <a:srgbClr val="002060"/>
                    </a:solidFill>
                    <a:latin typeface="Symbol" panose="05050102010706020507" pitchFamily="18" charset="2"/>
                  </a:rPr>
                  <a:t>h,f</a:t>
                </a:r>
                <a:r>
                  <a:rPr lang="en-GB" b="1" dirty="0">
                    <a:solidFill>
                      <a:srgbClr val="002060"/>
                    </a:solidFill>
                  </a:rPr>
                  <a:t>), </a:t>
                </a:r>
                <a:r>
                  <a:rPr lang="en-GB" b="1" dirty="0" err="1">
                    <a:solidFill>
                      <a:srgbClr val="002060"/>
                    </a:solidFill>
                  </a:rPr>
                  <a:t>Nvtx</a:t>
                </a:r>
                <a:r>
                  <a:rPr lang="en-GB" b="1" dirty="0">
                    <a:solidFill>
                      <a:srgbClr val="002060"/>
                    </a:solidFill>
                  </a:rPr>
                  <a:t>, PU density  </a:t>
                </a:r>
                <a:endParaRPr lang="en-GB" b="1" dirty="0" smtClean="0">
                  <a:solidFill>
                    <a:srgbClr val="002060"/>
                  </a:solidFill>
                </a:endParaRPr>
              </a:p>
              <a:p>
                <a:r>
                  <a:rPr lang="en-GB" b="1" dirty="0" smtClean="0">
                    <a:solidFill>
                      <a:srgbClr val="002060"/>
                    </a:solidFill>
                  </a:rPr>
                  <a:t>Finally, reconstructing e’s as 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’s in Z</a:t>
                </a:r>
                <a14:m>
                  <m:oMath xmlns:m="http://schemas.openxmlformats.org/officeDocument/2006/math">
                    <m:r>
                      <a:rPr lang="en-GB" b="1" i="1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b="1" dirty="0" err="1" smtClean="0">
                    <a:solidFill>
                      <a:srgbClr val="002060"/>
                    </a:solidFill>
                  </a:rPr>
                  <a:t>ee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events obtain:</a:t>
                </a:r>
              </a:p>
              <a:p>
                <a:pPr lvl="1"/>
                <a:r>
                  <a:rPr lang="en-GB" b="1" dirty="0" smtClean="0">
                    <a:solidFill>
                      <a:srgbClr val="002060"/>
                    </a:solidFill>
                  </a:rPr>
                  <a:t>corrections of energy in data to reproduce MC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ee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peak position</a:t>
                </a:r>
              </a:p>
              <a:p>
                <a:pPr lvl="1"/>
                <a:r>
                  <a:rPr lang="en-GB" b="1" dirty="0">
                    <a:solidFill>
                      <a:srgbClr val="002060"/>
                    </a:solidFill>
                  </a:rPr>
                  <a:t>s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mearing of MC energy to reproduce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ee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resolution</a:t>
                </a:r>
              </a:p>
              <a:p>
                <a:pPr lvl="1"/>
                <a:r>
                  <a:rPr lang="en-GB" b="1" dirty="0">
                    <a:solidFill>
                      <a:srgbClr val="002060"/>
                    </a:solidFill>
                  </a:rPr>
                  <a:t>t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ake into account imperfect modelling of e/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difference in MC:</a:t>
                </a:r>
              </a:p>
              <a:p>
                <a:pPr lvl="2"/>
                <a:r>
                  <a:rPr lang="en-GB" b="1" dirty="0" smtClean="0">
                    <a:solidFill>
                      <a:srgbClr val="002060"/>
                    </a:solidFill>
                  </a:rPr>
                  <a:t>Imperfect description of tracker material</a:t>
                </a:r>
              </a:p>
              <a:p>
                <a:pPr lvl="2"/>
                <a:r>
                  <a:rPr lang="en-GB" b="1" dirty="0" smtClean="0">
                    <a:solidFill>
                      <a:srgbClr val="002060"/>
                    </a:solidFill>
                  </a:rPr>
                  <a:t>Non uniformity of light collection</a:t>
                </a:r>
              </a:p>
              <a:p>
                <a:pPr lvl="2"/>
                <a:r>
                  <a:rPr lang="en-GB" b="1" dirty="0" smtClean="0">
                    <a:solidFill>
                      <a:srgbClr val="002060"/>
                    </a:solidFill>
                  </a:rPr>
                  <a:t>G4 model </a:t>
                </a:r>
              </a:p>
              <a:p>
                <a:pPr marL="0" indent="0">
                  <a:buNone/>
                </a:pPr>
                <a:endParaRPr lang="en-GB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908720"/>
                <a:ext cx="6192688" cy="5904656"/>
              </a:xfrm>
              <a:blipFill rotWithShape="1">
                <a:blip r:embed="rId2"/>
                <a:stretch>
                  <a:fillRect l="-1478" t="-18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6392395" y="188640"/>
            <a:ext cx="2502000" cy="27875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871" y="3140968"/>
            <a:ext cx="2592000" cy="25782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80111" y="5949280"/>
            <a:ext cx="3397759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>
                <a:solidFill>
                  <a:srgbClr val="FF0000"/>
                </a:solidFill>
                <a:latin typeface="Symbol" panose="05050102010706020507" pitchFamily="18" charset="2"/>
              </a:rPr>
              <a:t>s</a:t>
            </a:r>
            <a:r>
              <a:rPr lang="en-GB" sz="2400" b="1" baseline="-25000" dirty="0" err="1" smtClean="0">
                <a:solidFill>
                  <a:srgbClr val="FF0000"/>
                </a:solidFill>
              </a:rPr>
              <a:t>eff</a:t>
            </a:r>
            <a:r>
              <a:rPr lang="en-GB" sz="2400" b="1" dirty="0" smtClean="0">
                <a:solidFill>
                  <a:srgbClr val="FF0000"/>
                </a:solidFill>
              </a:rPr>
              <a:t>(</a:t>
            </a:r>
            <a:r>
              <a:rPr lang="en-GB" sz="2400" b="1" dirty="0" err="1" smtClean="0">
                <a:solidFill>
                  <a:srgbClr val="FF0000"/>
                </a:solidFill>
              </a:rPr>
              <a:t>m</a:t>
            </a:r>
            <a:r>
              <a:rPr lang="en-GB" sz="2400" b="1" baseline="-25000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gg</a:t>
            </a:r>
            <a:r>
              <a:rPr lang="en-GB" sz="2400" b="1" dirty="0" smtClean="0">
                <a:solidFill>
                  <a:srgbClr val="FF0000"/>
                </a:solidFill>
              </a:rPr>
              <a:t>) = [1.0-2.6] </a:t>
            </a:r>
            <a:r>
              <a:rPr lang="en-GB" sz="2400" b="1" dirty="0" err="1" smtClean="0">
                <a:solidFill>
                  <a:srgbClr val="FF0000"/>
                </a:solidFill>
              </a:rPr>
              <a:t>GeV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91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30622"/>
            <a:ext cx="5904656" cy="778098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Reconstruction: </a:t>
            </a:r>
            <a:r>
              <a:rPr lang="en-GB" b="1" i="1" dirty="0" smtClean="0">
                <a:solidFill>
                  <a:srgbClr val="FF0000"/>
                </a:solidFill>
              </a:rPr>
              <a:t>electrons</a:t>
            </a:r>
            <a:endParaRPr lang="en-GB" b="1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908720"/>
                <a:ext cx="6025567" cy="2952328"/>
              </a:xfrm>
            </p:spPr>
            <p:txBody>
              <a:bodyPr>
                <a:normAutofit fontScale="62500" lnSpcReduction="200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Momentum scale is obtained with MC electrons:</a:t>
                </a:r>
              </a:p>
              <a:p>
                <a:pPr lvl="1"/>
                <a:r>
                  <a:rPr lang="en-GB" b="1" dirty="0" smtClean="0">
                    <a:solidFill>
                      <a:srgbClr val="002060"/>
                    </a:solidFill>
                  </a:rPr>
                  <a:t>combined ECAL + tracker information using MVA regression technique</a:t>
                </a:r>
              </a:p>
              <a:p>
                <a:r>
                  <a:rPr lang="en-GB" b="1" dirty="0" smtClean="0">
                    <a:solidFill>
                      <a:srgbClr val="002060"/>
                    </a:solidFill>
                  </a:rPr>
                  <a:t>Correct discrepancy between data and simulation on the momentum scale and resolution using Z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b="1" dirty="0" err="1" smtClean="0">
                    <a:solidFill>
                      <a:srgbClr val="002060"/>
                    </a:solidFill>
                  </a:rPr>
                  <a:t>ee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events</a:t>
                </a:r>
              </a:p>
              <a:p>
                <a:pPr lvl="1"/>
                <a:r>
                  <a:rPr lang="en-GB" b="1" dirty="0">
                    <a:solidFill>
                      <a:srgbClr val="002060"/>
                    </a:solidFill>
                  </a:rPr>
                  <a:t>d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ominant sources of discrepancy</a:t>
                </a:r>
              </a:p>
              <a:p>
                <a:pPr lvl="2"/>
                <a:r>
                  <a:rPr lang="en-GB" b="1" dirty="0">
                    <a:solidFill>
                      <a:srgbClr val="002060"/>
                    </a:solidFill>
                  </a:rPr>
                  <a:t>r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esidual tracker misalignment</a:t>
                </a:r>
              </a:p>
              <a:p>
                <a:pPr lvl="2"/>
                <a:r>
                  <a:rPr lang="en-GB" b="1" dirty="0">
                    <a:solidFill>
                      <a:srgbClr val="002060"/>
                    </a:solidFill>
                  </a:rPr>
                  <a:t>i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mperfect corrections of the crystal transparency loss</a:t>
                </a:r>
              </a:p>
              <a:p>
                <a:r>
                  <a:rPr lang="en-GB" b="1" dirty="0" smtClean="0">
                    <a:solidFill>
                      <a:srgbClr val="002060"/>
                    </a:solidFill>
                  </a:rPr>
                  <a:t>Validate with J/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y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, Y(1S)-&gt;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ee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for e’s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p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T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&lt; 20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GeV</a:t>
                </a:r>
                <a:endParaRPr lang="en-GB" b="1" dirty="0" smtClean="0">
                  <a:solidFill>
                    <a:srgbClr val="002060"/>
                  </a:solidFill>
                </a:endParaRPr>
              </a:p>
              <a:p>
                <a:pPr lvl="1"/>
                <a:endParaRPr lang="en-GB" b="1" dirty="0" smtClean="0">
                  <a:solidFill>
                    <a:srgbClr val="002060"/>
                  </a:solidFill>
                </a:endParaRPr>
              </a:p>
              <a:p>
                <a:pPr marL="457200" lvl="1" indent="0">
                  <a:buNone/>
                </a:pPr>
                <a:endParaRPr lang="en-GB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en-GB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908720"/>
                <a:ext cx="6025567" cy="2952328"/>
              </a:xfrm>
              <a:blipFill rotWithShape="1">
                <a:blip r:embed="rId2"/>
                <a:stretch>
                  <a:fillRect l="-911" t="-2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071" y="908720"/>
            <a:ext cx="2916000" cy="28173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458" y="3958430"/>
            <a:ext cx="3024000" cy="2901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80" y="3936354"/>
            <a:ext cx="3024000" cy="29216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20" y="3958430"/>
            <a:ext cx="2988000" cy="286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9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3538736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Reconstruction: </a:t>
            </a:r>
            <a:r>
              <a:rPr lang="en-GB" b="1" dirty="0" err="1" smtClean="0">
                <a:solidFill>
                  <a:srgbClr val="FF0000"/>
                </a:solidFill>
              </a:rPr>
              <a:t>muons</a:t>
            </a:r>
            <a:endParaRPr lang="en-GB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004048" y="260648"/>
                <a:ext cx="4139952" cy="3672409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Absolute scale and resolution is obtained with Z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mm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and low mass di-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muon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resonances</a:t>
                </a:r>
              </a:p>
              <a:p>
                <a:pPr lvl="1"/>
                <a:r>
                  <a:rPr lang="en-GB" b="1" dirty="0">
                    <a:solidFill>
                      <a:srgbClr val="0070C0"/>
                    </a:solidFill>
                  </a:rPr>
                  <a:t>m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ain source of data-MC disagreement is residual tracker misalignment   </a:t>
                </a:r>
              </a:p>
              <a:p>
                <a:r>
                  <a:rPr lang="en-GB" b="1" dirty="0" err="1" smtClean="0">
                    <a:solidFill>
                      <a:srgbClr val="002060"/>
                    </a:solidFill>
                  </a:rPr>
                  <a:t>p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T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resolution in the momentum range relevant for H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ZZ-&gt;4</a:t>
                </a:r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analysis:</a:t>
                </a:r>
              </a:p>
              <a:p>
                <a:pPr lvl="1"/>
                <a:r>
                  <a:rPr lang="en-GB" b="1" dirty="0" smtClean="0">
                    <a:solidFill>
                      <a:srgbClr val="002060"/>
                    </a:solidFill>
                  </a:rPr>
                  <a:t>1.3-2.0 % barrel</a:t>
                </a:r>
              </a:p>
              <a:p>
                <a:pPr lvl="1"/>
                <a:r>
                  <a:rPr lang="en-GB" b="1" dirty="0" smtClean="0">
                    <a:solidFill>
                      <a:srgbClr val="002060"/>
                    </a:solidFill>
                  </a:rPr>
                  <a:t>6 %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endcap</a:t>
                </a:r>
                <a:endParaRPr lang="en-GB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4048" y="260648"/>
                <a:ext cx="4139952" cy="3672409"/>
              </a:xfrm>
              <a:blipFill rotWithShape="1">
                <a:blip r:embed="rId2"/>
                <a:stretch>
                  <a:fillRect l="-1767" t="-2658" r="-32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5112000" cy="273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92001" y="2132856"/>
            <a:ext cx="23278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</a:rPr>
              <a:t>“Global” </a:t>
            </a:r>
            <a:r>
              <a:rPr lang="en-US" sz="1600" b="1" dirty="0" err="1" smtClean="0">
                <a:solidFill>
                  <a:schemeClr val="accent2"/>
                </a:solidFill>
              </a:rPr>
              <a:t>muon</a:t>
            </a:r>
            <a:r>
              <a:rPr lang="en-US" sz="1600" b="1" dirty="0" smtClean="0">
                <a:solidFill>
                  <a:schemeClr val="accent2"/>
                </a:solidFill>
              </a:rPr>
              <a:t>: </a:t>
            </a:r>
          </a:p>
          <a:p>
            <a:r>
              <a:rPr lang="en-US" sz="1600" b="1" dirty="0">
                <a:solidFill>
                  <a:schemeClr val="accent2"/>
                </a:solidFill>
              </a:rPr>
              <a:t> </a:t>
            </a:r>
            <a:r>
              <a:rPr lang="en-US" sz="1600" b="1" dirty="0" smtClean="0">
                <a:solidFill>
                  <a:schemeClr val="accent2"/>
                </a:solidFill>
              </a:rPr>
              <a:t>                out-in or in-out</a:t>
            </a:r>
          </a:p>
          <a:p>
            <a:r>
              <a:rPr lang="en-US" sz="1600" b="1" dirty="0" smtClean="0">
                <a:solidFill>
                  <a:srgbClr val="0070C0"/>
                </a:solidFill>
              </a:rPr>
              <a:t>“Tracker” </a:t>
            </a:r>
            <a:r>
              <a:rPr lang="en-US" sz="1600" b="1" dirty="0" err="1" smtClean="0">
                <a:solidFill>
                  <a:srgbClr val="0070C0"/>
                </a:solidFill>
              </a:rPr>
              <a:t>muon</a:t>
            </a:r>
            <a:r>
              <a:rPr lang="en-US" sz="1600" b="1" dirty="0" smtClean="0">
                <a:solidFill>
                  <a:srgbClr val="0070C0"/>
                </a:solidFill>
              </a:rPr>
              <a:t>: in-out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672" y="3683087"/>
            <a:ext cx="33053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</a:rPr>
              <a:t>tt</a:t>
            </a:r>
            <a:r>
              <a:rPr lang="en-US" sz="2000" b="1" dirty="0" smtClean="0">
                <a:solidFill>
                  <a:srgbClr val="002060"/>
                </a:solidFill>
              </a:rPr>
              <a:t>-&gt;</a:t>
            </a:r>
            <a:r>
              <a:rPr lang="en-US" sz="2000" b="1" dirty="0" err="1" smtClean="0">
                <a:solidFill>
                  <a:srgbClr val="002060"/>
                </a:solidFill>
              </a:rPr>
              <a:t>WbWb</a:t>
            </a:r>
            <a:r>
              <a:rPr lang="en-US" sz="2000" b="1" dirty="0" smtClean="0">
                <a:solidFill>
                  <a:srgbClr val="002060"/>
                </a:solidFill>
              </a:rPr>
              <a:t>-&gt;</a:t>
            </a:r>
            <a:r>
              <a:rPr lang="en-US" sz="2000" b="1" dirty="0" err="1" smtClean="0">
                <a:solidFill>
                  <a:srgbClr val="002060"/>
                </a:solidFill>
                <a:latin typeface="Symbol" pitchFamily="18" charset="2"/>
              </a:rPr>
              <a:t>mn</a:t>
            </a:r>
            <a:r>
              <a:rPr lang="en-US" sz="2000" b="1" dirty="0" err="1" smtClean="0">
                <a:solidFill>
                  <a:srgbClr val="002060"/>
                </a:solidFill>
              </a:rPr>
              <a:t>bjjb</a:t>
            </a:r>
            <a:r>
              <a:rPr lang="en-US" sz="2000" b="1" dirty="0" smtClean="0">
                <a:solidFill>
                  <a:srgbClr val="002060"/>
                </a:solidFill>
              </a:rPr>
              <a:t> candidate</a:t>
            </a:r>
            <a:endParaRPr lang="en-US" sz="2000" b="1" dirty="0">
              <a:solidFill>
                <a:srgbClr val="00206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286172" y="3212976"/>
            <a:ext cx="1693540" cy="632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2339752" y="2995870"/>
            <a:ext cx="946026" cy="4331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68757" y="3260789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Symbol" pitchFamily="18" charset="2"/>
              </a:rPr>
              <a:t>m</a:t>
            </a:r>
            <a:endParaRPr lang="en-US" sz="2800" b="1" dirty="0">
              <a:solidFill>
                <a:srgbClr val="FF0000"/>
              </a:solidFill>
              <a:latin typeface="Symbol" pitchFamily="18" charset="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58444" y="3414677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j1</a:t>
            </a:r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239384" y="176352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j2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070039" y="176352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j2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373036" y="3027769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j4</a:t>
            </a:r>
            <a:endParaRPr lang="en-GB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" y="4196625"/>
            <a:ext cx="2628000" cy="25212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039" y="4173302"/>
            <a:ext cx="2772000" cy="26781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599343"/>
            <a:ext cx="3348000" cy="323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7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107504" y="198975"/>
                <a:ext cx="4782298" cy="1103744"/>
              </a:xfrm>
            </p:spPr>
            <p:txBody>
              <a:bodyPr>
                <a:normAutofit fontScale="90000"/>
              </a:bodyPr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Reconstructions: </a:t>
                </a:r>
                <a:br>
                  <a:rPr lang="en-GB" b="1" dirty="0" smtClean="0">
                    <a:solidFill>
                      <a:srgbClr val="FF0000"/>
                    </a:solidFill>
                  </a:rPr>
                </a:br>
                <a:r>
                  <a:rPr lang="en-GB" b="1" i="1" dirty="0" smtClean="0">
                    <a:solidFill>
                      <a:srgbClr val="FF0000"/>
                    </a:solidFill>
                    <a:latin typeface="Symbol" panose="05050102010706020507" pitchFamily="18" charset="2"/>
                  </a:rPr>
                  <a:t>t</a:t>
                </a:r>
                <a14:m>
                  <m:oMath xmlns:m="http://schemas.openxmlformats.org/officeDocument/2006/math">
                    <m:r>
                      <a:rPr lang="en-GB" b="1" i="1" smtClean="0">
                        <a:solidFill>
                          <a:srgbClr val="FF000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b="1" i="1" dirty="0" smtClean="0">
                    <a:solidFill>
                      <a:srgbClr val="FF0000"/>
                    </a:solidFill>
                  </a:rPr>
                  <a:t>hadrons (</a:t>
                </a:r>
                <a:r>
                  <a:rPr lang="en-GB" b="1" i="1" dirty="0" err="1" smtClean="0">
                    <a:solidFill>
                      <a:srgbClr val="FF0000"/>
                    </a:solidFill>
                    <a:latin typeface="Symbol" panose="05050102010706020507" pitchFamily="18" charset="2"/>
                  </a:rPr>
                  <a:t>t</a:t>
                </a:r>
                <a:r>
                  <a:rPr lang="en-GB" b="1" i="1" baseline="-25000" dirty="0" err="1" smtClean="0">
                    <a:solidFill>
                      <a:srgbClr val="FF0000"/>
                    </a:solidFill>
                  </a:rPr>
                  <a:t>h</a:t>
                </a:r>
                <a:r>
                  <a:rPr lang="en-GB" b="1" i="1" dirty="0" smtClean="0">
                    <a:solidFill>
                      <a:srgbClr val="FF0000"/>
                    </a:solidFill>
                  </a:rPr>
                  <a:t>)</a:t>
                </a:r>
                <a:endParaRPr lang="en-GB" b="1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7504" y="198975"/>
                <a:ext cx="4782298" cy="1103744"/>
              </a:xfrm>
              <a:blipFill rotWithShape="1">
                <a:blip r:embed="rId2"/>
                <a:stretch>
                  <a:fillRect t="-19337" b="-337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tauid3.gif"/>
          <p:cNvPicPr>
            <a:picLocks noChangeAspect="1"/>
          </p:cNvPicPr>
          <p:nvPr/>
        </p:nvPicPr>
        <p:blipFill>
          <a:blip r:embed="rId3" cstate="print"/>
          <a:srcRect l="51778" t="32222" r="5556" b="44444"/>
          <a:stretch>
            <a:fillRect/>
          </a:stretch>
        </p:blipFill>
        <p:spPr>
          <a:xfrm>
            <a:off x="546820" y="1364392"/>
            <a:ext cx="3383280" cy="14801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27584" y="2919348"/>
            <a:ext cx="2790498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Symbol" pitchFamily="18" charset="2"/>
              </a:rPr>
              <a:t>t</a:t>
            </a:r>
            <a:r>
              <a:rPr lang="en-US" sz="2000" b="1" dirty="0" smtClean="0">
                <a:solidFill>
                  <a:srgbClr val="FF0000"/>
                </a:solidFill>
              </a:rPr>
              <a:t> ID uncertainty – 7 %</a:t>
            </a:r>
          </a:p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Symbol" pitchFamily="18" charset="2"/>
              </a:rPr>
              <a:t>t</a:t>
            </a:r>
            <a:r>
              <a:rPr lang="en-US" sz="2000" b="1" dirty="0" smtClean="0">
                <a:solidFill>
                  <a:srgbClr val="FF0000"/>
                </a:solidFill>
              </a:rPr>
              <a:t> JES uncertainty  &lt; 3 %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6" name="Picture 5" descr="mtautau1.gif"/>
          <p:cNvPicPr>
            <a:picLocks noChangeAspect="1"/>
          </p:cNvPicPr>
          <p:nvPr/>
        </p:nvPicPr>
        <p:blipFill>
          <a:blip r:embed="rId4" cstate="print"/>
          <a:srcRect l="30998" t="4286" r="1544" b="5630"/>
          <a:stretch>
            <a:fillRect/>
          </a:stretch>
        </p:blipFill>
        <p:spPr>
          <a:xfrm>
            <a:off x="395536" y="3680867"/>
            <a:ext cx="3312000" cy="31254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01435"/>
            <a:ext cx="3492000" cy="33853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332" y="3613110"/>
            <a:ext cx="2808000" cy="313024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51536" y="4941168"/>
            <a:ext cx="13692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Symbol" panose="05050102010706020507" pitchFamily="18" charset="2"/>
              </a:rPr>
              <a:t> s</a:t>
            </a:r>
            <a:r>
              <a:rPr lang="en-GB" sz="2800" b="1" dirty="0" smtClean="0">
                <a:solidFill>
                  <a:srgbClr val="FF0000"/>
                </a:solidFill>
              </a:rPr>
              <a:t>(</a:t>
            </a:r>
            <a:r>
              <a:rPr lang="en-GB" sz="2800" b="1" dirty="0" err="1" smtClean="0">
                <a:solidFill>
                  <a:srgbClr val="FF0000"/>
                </a:solidFill>
              </a:rPr>
              <a:t>m</a:t>
            </a:r>
            <a:r>
              <a:rPr lang="en-GB" sz="2800" b="1" baseline="-25000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tt</a:t>
            </a:r>
            <a:r>
              <a:rPr lang="en-GB" sz="2800" b="1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GB" sz="2800" b="1" dirty="0" smtClean="0">
                <a:solidFill>
                  <a:srgbClr val="FF0000"/>
                </a:solidFill>
              </a:rPr>
              <a:t>15-20 %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082" y="3586771"/>
            <a:ext cx="2484000" cy="315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3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6632"/>
            <a:ext cx="4824535" cy="720080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Reconstruction: </a:t>
            </a:r>
            <a:r>
              <a:rPr lang="en-GB" sz="3600" b="1" i="1" dirty="0" smtClean="0">
                <a:solidFill>
                  <a:srgbClr val="FF0000"/>
                </a:solidFill>
              </a:rPr>
              <a:t>b-jets</a:t>
            </a:r>
            <a:endParaRPr lang="en-GB" sz="3600" b="1" i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41806" r="27667" b="25833"/>
          <a:stretch/>
        </p:blipFill>
        <p:spPr>
          <a:xfrm>
            <a:off x="38020" y="1268760"/>
            <a:ext cx="4824000" cy="18246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t="28195" r="25889" b="19861"/>
          <a:stretch/>
        </p:blipFill>
        <p:spPr>
          <a:xfrm>
            <a:off x="4822462" y="548680"/>
            <a:ext cx="4320000" cy="27904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889" y="836712"/>
            <a:ext cx="4815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2060"/>
                </a:solidFill>
              </a:rPr>
              <a:t>Fake rate: for 80 &lt; </a:t>
            </a:r>
            <a:r>
              <a:rPr lang="en-GB" sz="2000" b="1" dirty="0" err="1" smtClean="0">
                <a:solidFill>
                  <a:srgbClr val="002060"/>
                </a:solidFill>
              </a:rPr>
              <a:t>p</a:t>
            </a:r>
            <a:r>
              <a:rPr lang="en-GB" sz="2000" b="1" baseline="-25000" dirty="0" err="1" smtClean="0">
                <a:solidFill>
                  <a:srgbClr val="002060"/>
                </a:solidFill>
              </a:rPr>
              <a:t>T</a:t>
            </a:r>
            <a:r>
              <a:rPr lang="en-GB" sz="2000" b="1" baseline="30000" dirty="0" err="1" smtClean="0">
                <a:solidFill>
                  <a:srgbClr val="002060"/>
                </a:solidFill>
              </a:rPr>
              <a:t>j</a:t>
            </a:r>
            <a:r>
              <a:rPr lang="en-GB" sz="2000" b="1" dirty="0" smtClean="0">
                <a:solidFill>
                  <a:srgbClr val="002060"/>
                </a:solidFill>
              </a:rPr>
              <a:t> &lt; 120 </a:t>
            </a:r>
            <a:r>
              <a:rPr lang="en-GB" sz="2000" b="1" dirty="0" err="1" smtClean="0">
                <a:solidFill>
                  <a:srgbClr val="002060"/>
                </a:solidFill>
              </a:rPr>
              <a:t>GeV</a:t>
            </a:r>
            <a:r>
              <a:rPr lang="en-GB" sz="2000" b="1" dirty="0" smtClean="0">
                <a:solidFill>
                  <a:srgbClr val="002060"/>
                </a:solidFill>
              </a:rPr>
              <a:t>, |</a:t>
            </a:r>
            <a:r>
              <a:rPr lang="en-GB" sz="2000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h</a:t>
            </a:r>
            <a:r>
              <a:rPr lang="en-GB" sz="2000" b="1" dirty="0" smtClean="0">
                <a:solidFill>
                  <a:srgbClr val="002060"/>
                </a:solidFill>
              </a:rPr>
              <a:t>| &lt; 2.4</a:t>
            </a:r>
            <a:endParaRPr lang="en-GB" sz="20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9270130"/>
              </p:ext>
            </p:extLst>
          </p:nvPr>
        </p:nvGraphicFramePr>
        <p:xfrm>
          <a:off x="5940152" y="3707874"/>
          <a:ext cx="3132000" cy="30053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5" name="Acrobat Document" r:id="rId5" imgW="4320378" imgH="4145167" progId="AcroExch.Document.11">
                  <p:embed/>
                </p:oleObj>
              </mc:Choice>
              <mc:Fallback>
                <p:oleObj name="Acrobat Document" r:id="rId5" imgW="4320378" imgH="4145167" progId="AcroExch.Document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152" y="3707874"/>
                        <a:ext cx="3132000" cy="30053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292078" y="14117"/>
            <a:ext cx="3850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002060"/>
                </a:solidFill>
              </a:rPr>
              <a:t>t</a:t>
            </a:r>
            <a:r>
              <a:rPr lang="en-GB" sz="1600" b="1" dirty="0" smtClean="0">
                <a:solidFill>
                  <a:srgbClr val="002060"/>
                </a:solidFill>
              </a:rPr>
              <a:t>hree operational points for  b-tagging with </a:t>
            </a:r>
            <a:r>
              <a:rPr lang="en-GB" sz="1600" b="1" dirty="0" smtClean="0">
                <a:solidFill>
                  <a:srgbClr val="FF0000"/>
                </a:solidFill>
              </a:rPr>
              <a:t>C</a:t>
            </a:r>
            <a:r>
              <a:rPr lang="en-GB" sz="1600" b="1" dirty="0" smtClean="0">
                <a:solidFill>
                  <a:srgbClr val="002060"/>
                </a:solidFill>
              </a:rPr>
              <a:t>ombined  </a:t>
            </a:r>
            <a:r>
              <a:rPr lang="en-GB" sz="1600" b="1" dirty="0" smtClean="0">
                <a:solidFill>
                  <a:srgbClr val="FF0000"/>
                </a:solidFill>
              </a:rPr>
              <a:t>S</a:t>
            </a:r>
            <a:r>
              <a:rPr lang="en-GB" sz="1600" b="1" dirty="0" smtClean="0">
                <a:solidFill>
                  <a:srgbClr val="002060"/>
                </a:solidFill>
              </a:rPr>
              <a:t>econdary </a:t>
            </a:r>
            <a:r>
              <a:rPr lang="en-GB" sz="1600" b="1" dirty="0" smtClean="0">
                <a:solidFill>
                  <a:srgbClr val="FF0000"/>
                </a:solidFill>
              </a:rPr>
              <a:t>V</a:t>
            </a:r>
            <a:r>
              <a:rPr lang="en-GB" sz="1600" b="1" dirty="0" smtClean="0">
                <a:solidFill>
                  <a:srgbClr val="002060"/>
                </a:solidFill>
              </a:rPr>
              <a:t>ertex  algorithm</a:t>
            </a:r>
            <a:endParaRPr lang="en-GB" sz="16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69364" y="3365315"/>
            <a:ext cx="3047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CSVM efficiency vs </a:t>
            </a:r>
            <a:r>
              <a:rPr lang="en-GB" b="1" dirty="0" err="1" smtClean="0">
                <a:solidFill>
                  <a:srgbClr val="002060"/>
                </a:solidFill>
              </a:rPr>
              <a:t>p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T</a:t>
            </a:r>
            <a:r>
              <a:rPr lang="en-GB" b="1" dirty="0" smtClean="0">
                <a:solidFill>
                  <a:srgbClr val="002060"/>
                </a:solidFill>
              </a:rPr>
              <a:t> of b-jets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8" y="3965331"/>
            <a:ext cx="2844000" cy="2577020"/>
          </a:xfrm>
          <a:prstGeom prst="rect">
            <a:avLst/>
          </a:prstGeom>
        </p:spPr>
      </p:pic>
      <p:pic>
        <p:nvPicPr>
          <p:cNvPr id="10" name="Picture 9" descr="mbb2.gif"/>
          <p:cNvPicPr>
            <a:picLocks noChangeAspect="1"/>
          </p:cNvPicPr>
          <p:nvPr/>
        </p:nvPicPr>
        <p:blipFill>
          <a:blip r:embed="rId8" cstate="print"/>
          <a:srcRect l="29097" b="6975"/>
          <a:stretch>
            <a:fillRect/>
          </a:stretch>
        </p:blipFill>
        <p:spPr>
          <a:xfrm>
            <a:off x="2908735" y="3899074"/>
            <a:ext cx="2844000" cy="263677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50479" y="3365314"/>
            <a:ext cx="3744416" cy="533759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>
                <a:solidFill>
                  <a:srgbClr val="FF0000"/>
                </a:solidFill>
              </a:rPr>
              <a:t>m</a:t>
            </a:r>
            <a:r>
              <a:rPr lang="en-GB" sz="2800" b="1" baseline="-25000" dirty="0" err="1" smtClean="0">
                <a:solidFill>
                  <a:srgbClr val="FF0000"/>
                </a:solidFill>
              </a:rPr>
              <a:t>bb</a:t>
            </a:r>
            <a:r>
              <a:rPr lang="en-GB" sz="2800" b="1" baseline="-25000" dirty="0" smtClean="0">
                <a:solidFill>
                  <a:srgbClr val="FF0000"/>
                </a:solidFill>
              </a:rPr>
              <a:t> </a:t>
            </a:r>
            <a:r>
              <a:rPr lang="en-GB" sz="2800" b="1" dirty="0" smtClean="0">
                <a:solidFill>
                  <a:srgbClr val="FF0000"/>
                </a:solidFill>
              </a:rPr>
              <a:t>resolution ~ 10 %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7461066" y="1247149"/>
            <a:ext cx="504000" cy="504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6889" y="2060848"/>
            <a:ext cx="2766919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6982462" y="929165"/>
            <a:ext cx="1597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CSV “medium”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3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5184576" cy="720080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Reconstruction: jets, </a:t>
            </a:r>
            <a:r>
              <a:rPr lang="en-GB" sz="3600" b="1" dirty="0" err="1" smtClean="0">
                <a:solidFill>
                  <a:srgbClr val="FF0000"/>
                </a:solidFill>
              </a:rPr>
              <a:t>E</a:t>
            </a:r>
            <a:r>
              <a:rPr lang="en-GB" sz="3600" b="1" baseline="-25000" dirty="0" err="1" smtClean="0">
                <a:solidFill>
                  <a:srgbClr val="FF0000"/>
                </a:solidFill>
              </a:rPr>
              <a:t>T</a:t>
            </a:r>
            <a:r>
              <a:rPr lang="en-GB" sz="3600" b="1" baseline="30000" dirty="0" err="1" smtClean="0">
                <a:solidFill>
                  <a:srgbClr val="FF0000"/>
                </a:solidFill>
              </a:rPr>
              <a:t>miss</a:t>
            </a:r>
            <a:endParaRPr lang="en-GB" sz="3600" b="1" baseline="30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75384"/>
            <a:ext cx="5400600" cy="1721477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PF (+JPT, </a:t>
            </a:r>
            <a:r>
              <a:rPr lang="en-GB" b="1" dirty="0" err="1" smtClean="0">
                <a:solidFill>
                  <a:srgbClr val="002060"/>
                </a:solidFill>
              </a:rPr>
              <a:t>Trk</a:t>
            </a:r>
            <a:r>
              <a:rPr lang="en-GB" b="1" dirty="0" smtClean="0">
                <a:solidFill>
                  <a:srgbClr val="002060"/>
                </a:solidFill>
              </a:rPr>
              <a:t>, </a:t>
            </a:r>
            <a:r>
              <a:rPr lang="en-GB" b="1" dirty="0" err="1" smtClean="0">
                <a:solidFill>
                  <a:srgbClr val="002060"/>
                </a:solidFill>
              </a:rPr>
              <a:t>Calo</a:t>
            </a:r>
            <a:r>
              <a:rPr lang="en-GB" b="1" dirty="0" smtClean="0">
                <a:solidFill>
                  <a:srgbClr val="002060"/>
                </a:solidFill>
              </a:rPr>
              <a:t>) jets - anti-</a:t>
            </a:r>
            <a:r>
              <a:rPr lang="en-GB" b="1" dirty="0" err="1" smtClean="0">
                <a:solidFill>
                  <a:srgbClr val="002060"/>
                </a:solidFill>
              </a:rPr>
              <a:t>k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T</a:t>
            </a:r>
            <a:r>
              <a:rPr lang="en-GB" b="1" dirty="0" smtClean="0">
                <a:solidFill>
                  <a:srgbClr val="002060"/>
                </a:solidFill>
              </a:rPr>
              <a:t> R=0.5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PU jet reductions</a:t>
            </a:r>
          </a:p>
          <a:p>
            <a:pPr lvl="1"/>
            <a:r>
              <a:rPr lang="en-GB" b="1" dirty="0">
                <a:solidFill>
                  <a:srgbClr val="002060"/>
                </a:solidFill>
              </a:rPr>
              <a:t>m</a:t>
            </a:r>
            <a:r>
              <a:rPr lang="en-GB" b="1" dirty="0" smtClean="0">
                <a:solidFill>
                  <a:srgbClr val="002060"/>
                </a:solidFill>
              </a:rPr>
              <a:t>ost useful within the tracker acceptance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PU mitigation </a:t>
            </a:r>
            <a:r>
              <a:rPr lang="en-GB" b="1" dirty="0" err="1" smtClean="0">
                <a:solidFill>
                  <a:srgbClr val="002060"/>
                </a:solidFill>
              </a:rPr>
              <a:t>algos</a:t>
            </a:r>
            <a:r>
              <a:rPr lang="en-GB" b="1" dirty="0" smtClean="0">
                <a:solidFill>
                  <a:srgbClr val="002060"/>
                </a:solidFill>
              </a:rPr>
              <a:t> for </a:t>
            </a:r>
            <a:r>
              <a:rPr lang="en-GB" b="1" dirty="0" err="1" smtClean="0">
                <a:solidFill>
                  <a:srgbClr val="002060"/>
                </a:solidFill>
              </a:rPr>
              <a:t>E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T</a:t>
            </a:r>
            <a:r>
              <a:rPr lang="en-GB" b="1" baseline="30000" dirty="0" err="1" smtClean="0">
                <a:solidFill>
                  <a:srgbClr val="002060"/>
                </a:solidFill>
              </a:rPr>
              <a:t>miss</a:t>
            </a:r>
            <a:endParaRPr lang="en-GB" b="1" baseline="30000" dirty="0" smtClean="0">
              <a:solidFill>
                <a:srgbClr val="002060"/>
              </a:solidFill>
            </a:endParaRPr>
          </a:p>
          <a:p>
            <a:endParaRPr lang="en-GB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61745"/>
              </p:ext>
            </p:extLst>
          </p:nvPr>
        </p:nvGraphicFramePr>
        <p:xfrm>
          <a:off x="5436112" y="3438687"/>
          <a:ext cx="3528000" cy="34048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5" name="Acrobat Document" r:id="rId3" imgW="4320378" imgH="4168089" progId="AcroExch.Document.11">
                  <p:embed/>
                </p:oleObj>
              </mc:Choice>
              <mc:Fallback>
                <p:oleObj name="Acrobat Document" r:id="rId3" imgW="4320378" imgH="4168089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36112" y="3438687"/>
                        <a:ext cx="3528000" cy="34048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499851"/>
              </p:ext>
            </p:extLst>
          </p:nvPr>
        </p:nvGraphicFramePr>
        <p:xfrm>
          <a:off x="395536" y="2434106"/>
          <a:ext cx="4644000" cy="4456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6" name="Acrobat Document" r:id="rId5" imgW="4320378" imgH="4145167" progId="AcroExch.Document.11">
                  <p:embed/>
                </p:oleObj>
              </mc:Choice>
              <mc:Fallback>
                <p:oleObj name="Acrobat Document" r:id="rId5" imgW="4320378" imgH="4145167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5536" y="2434106"/>
                        <a:ext cx="4644000" cy="44562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3240000" cy="34722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30812" y="4077072"/>
            <a:ext cx="21847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Performance of 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PU jet discrimination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5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Layout  for </a:t>
            </a:r>
            <a:br>
              <a:rPr lang="en-GB" b="1" dirty="0" smtClean="0">
                <a:solidFill>
                  <a:srgbClr val="FF0000"/>
                </a:solidFill>
              </a:rPr>
            </a:br>
            <a:r>
              <a:rPr lang="en-GB" b="1" dirty="0" smtClean="0">
                <a:solidFill>
                  <a:srgbClr val="FF0000"/>
                </a:solidFill>
              </a:rPr>
              <a:t>Higgs result presentation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2060848"/>
            <a:ext cx="8432923" cy="3456384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measurements of h properties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mass, width, spin/CP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consistency with SM couplings to bosons and </a:t>
            </a:r>
            <a:r>
              <a:rPr lang="en-GB" b="1" dirty="0" smtClean="0">
                <a:solidFill>
                  <a:srgbClr val="0070C0"/>
                </a:solidFill>
              </a:rPr>
              <a:t>fermions</a:t>
            </a:r>
            <a:endParaRPr lang="en-GB" b="1" dirty="0" smtClean="0">
              <a:solidFill>
                <a:srgbClr val="002060"/>
              </a:solidFill>
            </a:endParaRPr>
          </a:p>
          <a:p>
            <a:r>
              <a:rPr lang="en-GB" b="1" dirty="0">
                <a:solidFill>
                  <a:srgbClr val="002060"/>
                </a:solidFill>
              </a:rPr>
              <a:t>Searches for BSM Higgs boson(s</a:t>
            </a:r>
            <a:r>
              <a:rPr lang="en-GB" b="1" dirty="0" smtClean="0">
                <a:solidFill>
                  <a:srgbClr val="002060"/>
                </a:solidFill>
              </a:rPr>
              <a:t>)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n</a:t>
            </a:r>
            <a:r>
              <a:rPr lang="en-GB" b="1" dirty="0" smtClean="0">
                <a:solidFill>
                  <a:srgbClr val="0070C0"/>
                </a:solidFill>
              </a:rPr>
              <a:t>on-SM h decays </a:t>
            </a:r>
          </a:p>
          <a:p>
            <a:pPr lvl="1"/>
            <a:r>
              <a:rPr lang="en-GB" b="1" dirty="0" smtClean="0">
                <a:solidFill>
                  <a:srgbClr val="0070C0"/>
                </a:solidFill>
              </a:rPr>
              <a:t>other Higgs bosons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Rare SM h decays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43608" y="6093295"/>
            <a:ext cx="67681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References to CMS publications are in backup slides</a:t>
            </a:r>
            <a:endParaRPr lang="en-GB" sz="2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" y="64815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2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3568" y="1597596"/>
            <a:ext cx="7772400" cy="1730623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Measurement of</a:t>
            </a:r>
            <a:br>
              <a:rPr lang="en-GB" b="1" dirty="0" smtClean="0">
                <a:solidFill>
                  <a:srgbClr val="002060"/>
                </a:solidFill>
              </a:rPr>
            </a:br>
            <a:r>
              <a:rPr lang="en-GB" b="1" dirty="0" smtClean="0">
                <a:solidFill>
                  <a:srgbClr val="002060"/>
                </a:solidFill>
              </a:rPr>
              <a:t>h properties</a:t>
            </a:r>
            <a:br>
              <a:rPr lang="en-GB" b="1" dirty="0" smtClean="0">
                <a:solidFill>
                  <a:srgbClr val="002060"/>
                </a:solidFill>
              </a:rPr>
            </a:b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" y="64815"/>
            <a:ext cx="1524000" cy="152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215085"/>
            <a:ext cx="4428000" cy="3632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040" y="3128930"/>
            <a:ext cx="4320000" cy="37038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31840" y="6174407"/>
            <a:ext cx="1619200" cy="6263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15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How mass, spin/CP are measured </a:t>
                </a:r>
                <a:br>
                  <a:rPr lang="en-GB" b="1" dirty="0" smtClean="0">
                    <a:solidFill>
                      <a:srgbClr val="FF0000"/>
                    </a:solidFill>
                  </a:rPr>
                </a:br>
                <a:r>
                  <a:rPr lang="en-GB" b="1" dirty="0" smtClean="0">
                    <a:solidFill>
                      <a:srgbClr val="FF0000"/>
                    </a:solidFill>
                  </a:rPr>
                  <a:t>in 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ZZ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4</a:t>
                </a:r>
                <a:r>
                  <a:rPr lang="en-GB" b="1" dirty="0" smtClean="0">
                    <a:solidFill>
                      <a:srgbClr val="FF0000"/>
                    </a:solidFill>
                    <a:latin typeface="Forte" panose="03060902040502070203" pitchFamily="66" charset="0"/>
                  </a:rPr>
                  <a:t>l</a:t>
                </a:r>
                <a:r>
                  <a:rPr lang="en-GB" b="1" dirty="0" smtClean="0">
                    <a:solidFill>
                      <a:srgbClr val="FF0000"/>
                    </a:solidFill>
                  </a:rPr>
                  <a:t> and 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err="1" smtClean="0">
                    <a:solidFill>
                      <a:srgbClr val="FF000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dirty="0" smtClean="0">
                    <a:solidFill>
                      <a:srgbClr val="FF0000"/>
                    </a:solidFill>
                  </a:rPr>
                  <a:t> analyses</a:t>
                </a:r>
                <a:endParaRPr lang="en-GB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3"/>
                <a:stretch>
                  <a:fillRect t="-17021" b="-303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251520" y="1673000"/>
                <a:ext cx="8167857" cy="1972816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ZZ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4</a:t>
                </a:r>
                <a:r>
                  <a:rPr lang="en-GB" b="1" dirty="0" smtClean="0">
                    <a:solidFill>
                      <a:srgbClr val="FF0000"/>
                    </a:solidFill>
                    <a:latin typeface="Forte" panose="03060902040502070203" pitchFamily="66" charset="0"/>
                  </a:rPr>
                  <a:t>l</a:t>
                </a:r>
              </a:p>
              <a:p>
                <a:pPr lvl="1"/>
                <a:r>
                  <a:rPr lang="en-GB" b="1" dirty="0"/>
                  <a:t>m</a:t>
                </a:r>
                <a:r>
                  <a:rPr lang="en-GB" b="1" dirty="0" smtClean="0"/>
                  <a:t>ass: fit with 3D likelihood</a:t>
                </a:r>
              </a:p>
              <a:p>
                <a:pPr marL="457200" lvl="1" indent="0">
                  <a:buNone/>
                </a:pPr>
                <a:endParaRPr lang="en-GB" b="1" dirty="0" smtClean="0"/>
              </a:p>
              <a:p>
                <a:pPr lvl="1"/>
                <a:endParaRPr lang="en-GB" dirty="0" smtClean="0"/>
              </a:p>
              <a:p>
                <a:pPr lvl="1"/>
                <a:r>
                  <a:rPr lang="en-GB" b="1" dirty="0" smtClean="0"/>
                  <a:t>spin/CP</a:t>
                </a:r>
                <a:r>
                  <a:rPr lang="en-GB" b="1" dirty="0"/>
                  <a:t>;</a:t>
                </a:r>
                <a:r>
                  <a:rPr lang="en-GB" b="1" dirty="0" smtClean="0"/>
                  <a:t> CL</a:t>
                </a:r>
                <a:r>
                  <a:rPr lang="en-GB" b="1" baseline="-25000" dirty="0" smtClean="0"/>
                  <a:t>S</a:t>
                </a:r>
                <a:r>
                  <a:rPr lang="en-GB" b="1" dirty="0" smtClean="0"/>
                  <a:t> using 2D likelihood ratio </a:t>
                </a:r>
              </a:p>
              <a:p>
                <a:pPr lvl="1"/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251520" y="1673000"/>
                <a:ext cx="8167857" cy="1972816"/>
              </a:xfrm>
              <a:blipFill rotWithShape="1">
                <a:blip r:embed="rId4"/>
                <a:stretch>
                  <a:fillRect l="-970" t="-46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ontent Placeholder 9"/>
              <p:cNvSpPr>
                <a:spLocks noGrp="1"/>
              </p:cNvSpPr>
              <p:nvPr>
                <p:ph sz="half" idx="2"/>
              </p:nvPr>
            </p:nvSpPr>
            <p:spPr>
              <a:xfrm>
                <a:off x="392850" y="4581128"/>
                <a:ext cx="5736636" cy="1440160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err="1" smtClean="0">
                    <a:solidFill>
                      <a:srgbClr val="FF0000"/>
                    </a:solidFill>
                    <a:latin typeface="Symbol" panose="05050102010706020507" pitchFamily="18" charset="2"/>
                  </a:rPr>
                  <a:t>gg</a:t>
                </a:r>
                <a:endParaRPr lang="en-GB" b="1" dirty="0">
                  <a:solidFill>
                    <a:srgbClr val="FF0000"/>
                  </a:solidFill>
                  <a:latin typeface="Symbol" panose="05050102010706020507" pitchFamily="18" charset="2"/>
                </a:endParaRPr>
              </a:p>
              <a:p>
                <a:pPr lvl="1"/>
                <a:r>
                  <a:rPr lang="en-GB" b="1" dirty="0"/>
                  <a:t>m</a:t>
                </a:r>
                <a:r>
                  <a:rPr lang="en-GB" b="1" dirty="0" smtClean="0"/>
                  <a:t>ass:  fit </a:t>
                </a:r>
                <a:r>
                  <a:rPr lang="en-GB" b="1" dirty="0" err="1" smtClean="0"/>
                  <a:t>m</a:t>
                </a:r>
                <a:r>
                  <a:rPr lang="en-GB" b="1" baseline="-25000" dirty="0" err="1" smtClean="0">
                    <a:latin typeface="Symbol" panose="05050102010706020507" pitchFamily="18" charset="2"/>
                  </a:rPr>
                  <a:t>gg</a:t>
                </a:r>
                <a:r>
                  <a:rPr lang="en-GB" b="1" baseline="-25000" dirty="0" smtClean="0">
                    <a:latin typeface="Symbol" panose="05050102010706020507" pitchFamily="18" charset="2"/>
                  </a:rPr>
                  <a:t>  </a:t>
                </a:r>
                <a:r>
                  <a:rPr lang="en-GB" b="1" dirty="0" smtClean="0">
                    <a:latin typeface="+mj-lt"/>
                  </a:rPr>
                  <a:t>floating </a:t>
                </a:r>
                <a:r>
                  <a:rPr lang="en-GB" b="1" dirty="0" err="1" smtClean="0">
                    <a:latin typeface="Symbol" panose="05050102010706020507" pitchFamily="18" charset="2"/>
                  </a:rPr>
                  <a:t>m</a:t>
                </a:r>
                <a:r>
                  <a:rPr lang="en-GB" b="1" baseline="-25000" dirty="0" err="1" smtClean="0">
                    <a:latin typeface="Symbol" panose="05050102010706020507" pitchFamily="18" charset="2"/>
                  </a:rPr>
                  <a:t>gg</a:t>
                </a:r>
                <a:r>
                  <a:rPr lang="en-GB" b="1" baseline="-25000" dirty="0" smtClean="0">
                    <a:latin typeface="+mj-lt"/>
                  </a:rPr>
                  <a:t> </a:t>
                </a:r>
                <a:endParaRPr lang="en-GB" b="1" dirty="0" smtClean="0"/>
              </a:p>
              <a:p>
                <a:pPr lvl="1"/>
                <a:r>
                  <a:rPr lang="en-GB" b="1" dirty="0" smtClean="0"/>
                  <a:t>spin/CP: CL</a:t>
                </a:r>
                <a:r>
                  <a:rPr lang="en-GB" b="1" baseline="-25000" dirty="0" smtClean="0"/>
                  <a:t>S</a:t>
                </a:r>
                <a:r>
                  <a:rPr lang="en-GB" b="1" dirty="0" smtClean="0"/>
                  <a:t> with ratio of likelihoods using</a:t>
                </a:r>
              </a:p>
              <a:p>
                <a:pPr marL="457200" lvl="1" indent="0">
                  <a:buNone/>
                </a:pPr>
                <a:r>
                  <a:rPr lang="en-GB" b="1" dirty="0" smtClean="0"/>
                  <a:t>     cos(</a:t>
                </a:r>
                <a:r>
                  <a:rPr lang="en-GB" b="1" dirty="0" err="1" smtClean="0">
                    <a:latin typeface="Symbol" panose="05050102010706020507" pitchFamily="18" charset="2"/>
                  </a:rPr>
                  <a:t>q</a:t>
                </a:r>
                <a:r>
                  <a:rPr lang="en-GB" b="1" baseline="-25000" dirty="0" err="1" smtClean="0"/>
                  <a:t>CS</a:t>
                </a:r>
                <a:r>
                  <a:rPr lang="en-GB" b="1" dirty="0" smtClean="0"/>
                  <a:t>) to discriminate between hypotheses </a:t>
                </a:r>
                <a:endParaRPr lang="en-GB" b="1" dirty="0"/>
              </a:p>
            </p:txBody>
          </p:sp>
        </mc:Choice>
        <mc:Fallback xmlns="">
          <p:sp>
            <p:nvSpPr>
              <p:cNvPr id="10" name="Content Placeholder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392850" y="4581128"/>
                <a:ext cx="5736636" cy="1440160"/>
              </a:xfrm>
              <a:blipFill rotWithShape="1">
                <a:blip r:embed="rId5"/>
                <a:stretch>
                  <a:fillRect l="-1382" t="-6751" r="-106"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580" y="2953820"/>
            <a:ext cx="3276000" cy="26787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911" y="2399255"/>
            <a:ext cx="7164000" cy="5976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78" b="10448"/>
          <a:stretch/>
        </p:blipFill>
        <p:spPr>
          <a:xfrm>
            <a:off x="1115616" y="3467100"/>
            <a:ext cx="2340000" cy="438150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7092280" y="2399255"/>
            <a:ext cx="5793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334351" y="3416175"/>
            <a:ext cx="1103728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438079" y="3686175"/>
            <a:ext cx="2700560" cy="270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7210566" y="2953820"/>
            <a:ext cx="149234" cy="8673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997125" y="3216678"/>
            <a:ext cx="25208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2060"/>
                </a:solidFill>
              </a:rPr>
              <a:t>Discriminants based   on Matrix Element</a:t>
            </a:r>
            <a:endParaRPr lang="en-GB" sz="2000" b="1" dirty="0">
              <a:solidFill>
                <a:srgbClr val="00206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796136" y="2413820"/>
            <a:ext cx="58535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904176" y="1693735"/>
            <a:ext cx="309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2060"/>
                </a:solidFill>
              </a:rPr>
              <a:t>per-event mass uncertainty</a:t>
            </a:r>
            <a:endParaRPr lang="en-GB" sz="2000" b="1" dirty="0">
              <a:solidFill>
                <a:srgbClr val="002060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6183736" y="2001729"/>
            <a:ext cx="73809" cy="4284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760" y="5954343"/>
            <a:ext cx="3276000" cy="9020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220641" y="5661248"/>
            <a:ext cx="2782956" cy="1080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For spin/CP HJU generator </a:t>
            </a:r>
          </a:p>
          <a:p>
            <a:pPr algn="ctr"/>
            <a:r>
              <a:rPr lang="en-GB" b="1" dirty="0" smtClean="0"/>
              <a:t>is used in both </a:t>
            </a:r>
          </a:p>
          <a:p>
            <a:pPr algn="ctr"/>
            <a:r>
              <a:rPr lang="en-GB" b="1" dirty="0" err="1" smtClean="0">
                <a:latin typeface="Symbol" panose="05050102010706020507" pitchFamily="18" charset="2"/>
              </a:rPr>
              <a:t>gg</a:t>
            </a:r>
            <a:r>
              <a:rPr lang="en-GB" b="1" dirty="0" smtClean="0"/>
              <a:t> and ZZ-&gt;4</a:t>
            </a:r>
            <a:r>
              <a:rPr lang="en-GB" b="1" dirty="0" smtClean="0">
                <a:latin typeface="Forte" panose="03060902040502070203" pitchFamily="66" charset="0"/>
              </a:rPr>
              <a:t>l</a:t>
            </a:r>
            <a:r>
              <a:rPr lang="en-GB" b="1" dirty="0" smtClean="0"/>
              <a:t> modes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96542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122" y="188640"/>
            <a:ext cx="8229600" cy="778098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h boson mass 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22" y="2014368"/>
            <a:ext cx="2664000" cy="25783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9512" y="5162792"/>
                <a:ext cx="4076629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rgbClr val="002060"/>
                    </a:solidFill>
                  </a:rPr>
                  <a:t>m</a:t>
                </a:r>
                <a:r>
                  <a:rPr lang="en-GB" sz="2000" b="1" baseline="30000" dirty="0" err="1" smtClean="0">
                    <a:solidFill>
                      <a:srgbClr val="002060"/>
                    </a:solidFill>
                    <a:latin typeface="Arian"/>
                  </a:rPr>
                  <a:t>ZZ</a:t>
                </a:r>
                <a:r>
                  <a:rPr lang="en-GB" sz="2000" b="1" baseline="-25000" dirty="0" err="1" smtClean="0">
                    <a:solidFill>
                      <a:srgbClr val="002060"/>
                    </a:solidFill>
                  </a:rPr>
                  <a:t>h</a:t>
                </a:r>
                <a:r>
                  <a:rPr lang="en-GB" sz="2000" b="1" dirty="0" smtClean="0">
                    <a:solidFill>
                      <a:srgbClr val="002060"/>
                    </a:solidFill>
                  </a:rPr>
                  <a:t> = 125.6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dirty="0" smtClean="0">
                    <a:solidFill>
                      <a:srgbClr val="002060"/>
                    </a:solidFill>
                  </a:rPr>
                  <a:t>0.4(stat.)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dirty="0" smtClean="0">
                    <a:solidFill>
                      <a:srgbClr val="002060"/>
                    </a:solidFill>
                  </a:rPr>
                  <a:t>0.2(syst.)</a:t>
                </a:r>
              </a:p>
              <a:p>
                <a:r>
                  <a:rPr lang="en-GB" sz="2000" b="1" dirty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m</a:t>
                </a:r>
                <a:r>
                  <a:rPr lang="en-GB" sz="2000" b="1" dirty="0" smtClean="0">
                    <a:solidFill>
                      <a:srgbClr val="002060"/>
                    </a:solidFill>
                  </a:rPr>
                  <a:t> =0.94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baseline="30000" dirty="0" smtClean="0">
                    <a:solidFill>
                      <a:srgbClr val="002060"/>
                    </a:solidFill>
                  </a:rPr>
                  <a:t>0.26</a:t>
                </a:r>
                <a:r>
                  <a:rPr lang="en-GB" sz="2000" b="1" baseline="-25000" dirty="0" smtClean="0">
                    <a:solidFill>
                      <a:srgbClr val="002060"/>
                    </a:solidFill>
                  </a:rPr>
                  <a:t>0.23</a:t>
                </a:r>
                <a:r>
                  <a:rPr lang="en-GB" sz="2000" b="1" dirty="0" smtClean="0">
                    <a:solidFill>
                      <a:srgbClr val="002060"/>
                    </a:solidFill>
                  </a:rPr>
                  <a:t>(stat.)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baseline="30000" dirty="0" smtClean="0">
                    <a:solidFill>
                      <a:srgbClr val="002060"/>
                    </a:solidFill>
                  </a:rPr>
                  <a:t>0.13</a:t>
                </a:r>
                <a:r>
                  <a:rPr lang="en-GB" sz="2000" b="1" baseline="-25000" dirty="0" smtClean="0">
                    <a:solidFill>
                      <a:srgbClr val="002060"/>
                    </a:solidFill>
                  </a:rPr>
                  <a:t>0.09 </a:t>
                </a:r>
                <a:r>
                  <a:rPr lang="en-GB" sz="2000" b="1" dirty="0" smtClean="0">
                    <a:solidFill>
                      <a:srgbClr val="002060"/>
                    </a:solidFill>
                  </a:rPr>
                  <a:t>(syst.) </a:t>
                </a:r>
                <a:endParaRPr lang="en-GB" sz="20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5162792"/>
                <a:ext cx="4076629" cy="707886"/>
              </a:xfrm>
              <a:prstGeom prst="rect">
                <a:avLst/>
              </a:prstGeom>
              <a:blipFill rotWithShape="1">
                <a:blip r:embed="rId3"/>
                <a:stretch>
                  <a:fillRect l="-1495" t="-4310" b="-146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sz="half" idx="1"/>
              </p:nvPr>
            </p:nvSpPr>
            <p:spPr>
              <a:xfrm>
                <a:off x="395536" y="1343819"/>
                <a:ext cx="3240360" cy="676672"/>
              </a:xfrm>
            </p:spPr>
            <p:txBody>
              <a:bodyPr/>
              <a:lstStyle/>
              <a:p>
                <a:r>
                  <a:rPr lang="en-GB" b="1" dirty="0">
                    <a:solidFill>
                      <a:srgbClr val="00206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ZZ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4</a:t>
                </a:r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</a:t>
                </a:r>
                <a:endParaRPr lang="en-GB" b="1" dirty="0">
                  <a:solidFill>
                    <a:srgbClr val="002060"/>
                  </a:solidFill>
                  <a:latin typeface="Forte" panose="03060902040502070203" pitchFamily="66" charset="0"/>
                </a:endParaRP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395536" y="1343819"/>
                <a:ext cx="3240360" cy="676672"/>
              </a:xfrm>
              <a:blipFill rotWithShape="1">
                <a:blip r:embed="rId4"/>
                <a:stretch>
                  <a:fillRect l="-3390" t="-10811" b="-27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673230" y="1359777"/>
                <a:ext cx="2112615" cy="532656"/>
              </a:xfrm>
            </p:spPr>
            <p:txBody>
              <a:bodyPr/>
              <a:lstStyle/>
              <a:p>
                <a:r>
                  <a:rPr lang="en-GB" b="1" dirty="0">
                    <a:solidFill>
                      <a:srgbClr val="00206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gg</a:t>
                </a:r>
                <a:endParaRPr lang="en-GB" b="1" dirty="0">
                  <a:solidFill>
                    <a:srgbClr val="002060"/>
                  </a:solidFill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9" name="Content Placeholder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673230" y="1359777"/>
                <a:ext cx="2112615" cy="532656"/>
              </a:xfrm>
              <a:blipFill rotWithShape="1">
                <a:blip r:embed="rId5"/>
                <a:stretch>
                  <a:fillRect l="-5202" t="-13793" b="-31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685903" y="5162792"/>
                <a:ext cx="415197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rgbClr val="002060"/>
                    </a:solidFill>
                  </a:rPr>
                  <a:t>m</a:t>
                </a:r>
                <a:r>
                  <a:rPr lang="en-GB" sz="2000" b="1" baseline="30000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sz="2000" b="1" baseline="-25000" dirty="0" err="1" smtClean="0">
                    <a:solidFill>
                      <a:srgbClr val="002060"/>
                    </a:solidFill>
                  </a:rPr>
                  <a:t>h</a:t>
                </a:r>
                <a:r>
                  <a:rPr lang="en-GB" sz="2000" b="1" dirty="0" smtClean="0">
                    <a:solidFill>
                      <a:srgbClr val="002060"/>
                    </a:solidFill>
                  </a:rPr>
                  <a:t> = 124.72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dirty="0" smtClean="0">
                    <a:solidFill>
                      <a:srgbClr val="002060"/>
                    </a:solidFill>
                  </a:rPr>
                  <a:t>0.31(stat.)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dirty="0" smtClean="0">
                    <a:solidFill>
                      <a:srgbClr val="002060"/>
                    </a:solidFill>
                  </a:rPr>
                  <a:t>0.15(syst.)</a:t>
                </a:r>
              </a:p>
              <a:p>
                <a:r>
                  <a:rPr lang="en-GB" sz="2000" b="1" dirty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m</a:t>
                </a:r>
                <a:r>
                  <a:rPr lang="en-GB" sz="2000" b="1" dirty="0" smtClean="0">
                    <a:solidFill>
                      <a:srgbClr val="002060"/>
                    </a:solidFill>
                  </a:rPr>
                  <a:t> =1.14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000" b="1" baseline="30000" dirty="0" smtClean="0">
                    <a:solidFill>
                      <a:srgbClr val="002060"/>
                    </a:solidFill>
                  </a:rPr>
                  <a:t>0.26</a:t>
                </a:r>
                <a:r>
                  <a:rPr lang="en-GB" sz="2000" b="1" baseline="-25000" dirty="0" smtClean="0">
                    <a:solidFill>
                      <a:srgbClr val="002060"/>
                    </a:solidFill>
                  </a:rPr>
                  <a:t>0.23</a:t>
                </a:r>
                <a:endParaRPr lang="en-GB" sz="2000" b="1" baseline="-250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5903" y="5162792"/>
                <a:ext cx="4151970" cy="707886"/>
              </a:xfrm>
              <a:prstGeom prst="rect">
                <a:avLst/>
              </a:prstGeom>
              <a:blipFill rotWithShape="1">
                <a:blip r:embed="rId6"/>
                <a:stretch>
                  <a:fillRect l="-1615" t="-4310" r="-881" b="-146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202822" y="6125485"/>
                <a:ext cx="499367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rgbClr val="FF0000"/>
                    </a:solidFill>
                  </a:rPr>
                  <a:t>Combined </a:t>
                </a:r>
                <a:r>
                  <a:rPr lang="en-GB" sz="2800" b="1" dirty="0" err="1" smtClean="0">
                    <a:solidFill>
                      <a:srgbClr val="FF0000"/>
                    </a:solidFill>
                  </a:rPr>
                  <a:t>m</a:t>
                </a:r>
                <a:r>
                  <a:rPr lang="en-GB" sz="2800" b="1" baseline="-25000" dirty="0" err="1" smtClean="0">
                    <a:solidFill>
                      <a:srgbClr val="FF0000"/>
                    </a:solidFill>
                  </a:rPr>
                  <a:t>h</a:t>
                </a:r>
                <a:r>
                  <a:rPr lang="en-GB" sz="2800" b="1" dirty="0" smtClean="0">
                    <a:solidFill>
                      <a:srgbClr val="FF0000"/>
                    </a:solidFill>
                  </a:rPr>
                  <a:t> = 125.0</a:t>
                </a:r>
                <a14:m>
                  <m:oMath xmlns:m="http://schemas.openxmlformats.org/officeDocument/2006/math">
                    <m:r>
                      <a:rPr lang="en-GB" sz="28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sz="2800" b="1" dirty="0" smtClean="0">
                    <a:solidFill>
                      <a:srgbClr val="FF0000"/>
                    </a:solidFill>
                  </a:rPr>
                  <a:t>0.30 </a:t>
                </a:r>
                <a:r>
                  <a:rPr lang="en-GB" sz="2800" b="1" dirty="0" err="1" smtClean="0">
                    <a:solidFill>
                      <a:srgbClr val="FF0000"/>
                    </a:solidFill>
                  </a:rPr>
                  <a:t>GeV</a:t>
                </a:r>
                <a:endParaRPr lang="en-GB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2822" y="6125485"/>
                <a:ext cx="4993675" cy="523220"/>
              </a:xfrm>
              <a:prstGeom prst="rect">
                <a:avLst/>
              </a:prstGeom>
              <a:blipFill rotWithShape="1">
                <a:blip r:embed="rId7"/>
                <a:stretch>
                  <a:fillRect l="-2439" t="-10465" r="-134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115234" y="6063282"/>
            <a:ext cx="5475249" cy="609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922" y="1626105"/>
            <a:ext cx="3384000" cy="32467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28" y="1915889"/>
            <a:ext cx="2736000" cy="264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69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h</a:t>
            </a:r>
            <a:r>
              <a:rPr lang="en-GB" b="1" dirty="0" smtClean="0">
                <a:solidFill>
                  <a:srgbClr val="FF0000"/>
                </a:solidFill>
              </a:rPr>
              <a:t> signal strength at best fit mass</a:t>
            </a:r>
            <a:endParaRPr lang="en-GB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/>
              <p:cNvSpPr>
                <a:spLocks noGrp="1"/>
              </p:cNvSpPr>
              <p:nvPr>
                <p:ph idx="1"/>
              </p:nvPr>
            </p:nvSpPr>
            <p:spPr>
              <a:xfrm>
                <a:off x="2915816" y="5890789"/>
                <a:ext cx="3816424" cy="720080"/>
              </a:xfrm>
            </p:spPr>
            <p:txBody>
              <a:bodyPr/>
              <a:lstStyle/>
              <a:p>
                <a:r>
                  <a:rPr lang="en-GB" b="1" dirty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m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 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= 1.00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0.13</a:t>
                </a:r>
                <a:endParaRPr lang="en-GB" b="1" dirty="0">
                  <a:solidFill>
                    <a:srgbClr val="002060"/>
                  </a:solidFill>
                  <a:latin typeface="Forte" panose="03060902040502070203" pitchFamily="66" charset="0"/>
                </a:endParaRPr>
              </a:p>
            </p:txBody>
          </p:sp>
        </mc:Choice>
        <mc:Fallback xmlns=""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15816" y="5890789"/>
                <a:ext cx="3816424" cy="720080"/>
              </a:xfrm>
              <a:blipFill rotWithShape="1">
                <a:blip r:embed="rId2"/>
                <a:stretch>
                  <a:fillRect l="-3514" t="-12712" b="-93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9" y="1376375"/>
            <a:ext cx="4320000" cy="41447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189" y="1307295"/>
            <a:ext cx="4464000" cy="42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53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496" y="11663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h</a:t>
            </a:r>
            <a:r>
              <a:rPr lang="en-GB" b="1" dirty="0" smtClean="0">
                <a:solidFill>
                  <a:srgbClr val="FF0000"/>
                </a:solidFill>
              </a:rPr>
              <a:t> spin/CP </a:t>
            </a:r>
            <a:br>
              <a:rPr lang="en-GB" b="1" dirty="0" smtClean="0">
                <a:solidFill>
                  <a:srgbClr val="FF0000"/>
                </a:solidFill>
              </a:rPr>
            </a:br>
            <a:r>
              <a:rPr lang="en-GB" sz="3100" b="1" i="1" dirty="0" smtClean="0">
                <a:solidFill>
                  <a:srgbClr val="0070C0"/>
                </a:solidFill>
              </a:rPr>
              <a:t>CP even vs CP odd; spin 0 vs spin 1 or spin 2</a:t>
            </a:r>
            <a:endParaRPr lang="en-GB" sz="3100" b="1" i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51806" y="1298461"/>
                <a:ext cx="4431364" cy="588953"/>
              </a:xfrm>
            </p:spPr>
            <p:txBody>
              <a:bodyPr>
                <a:normAutofit fontScale="925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b="1" dirty="0" smtClean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ZZ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4</a:t>
                </a:r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 </a:t>
                </a:r>
                <a:r>
                  <a:rPr lang="en-GB" b="1" dirty="0" smtClean="0">
                    <a:solidFill>
                      <a:srgbClr val="002060"/>
                    </a:solidFill>
                    <a:latin typeface="+mj-lt"/>
                  </a:rPr>
                  <a:t>+ 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+mj-lt"/>
                  </a:rPr>
                  <a:t>WW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n</a:t>
                </a:r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n</a:t>
                </a:r>
                <a:endParaRPr lang="en-GB" b="1" dirty="0">
                  <a:solidFill>
                    <a:srgbClr val="002060"/>
                  </a:solidFill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51806" y="1298461"/>
                <a:ext cx="4431364" cy="588953"/>
              </a:xfrm>
              <a:blipFill rotWithShape="1">
                <a:blip r:embed="rId2"/>
                <a:stretch>
                  <a:fillRect l="-2201" t="-11340" b="-92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/>
              <p:cNvSpPr>
                <a:spLocks noGrp="1"/>
              </p:cNvSpPr>
              <p:nvPr>
                <p:ph sz="half" idx="2"/>
              </p:nvPr>
            </p:nvSpPr>
            <p:spPr>
              <a:xfrm>
                <a:off x="5583486" y="1259540"/>
                <a:ext cx="3341268" cy="627874"/>
              </a:xfrm>
            </p:spPr>
            <p:txBody>
              <a:bodyPr>
                <a:normAutofit fontScale="92500"/>
              </a:bodyPr>
              <a:lstStyle/>
              <a:p>
                <a:r>
                  <a:rPr lang="en-GB" b="1" dirty="0">
                    <a:solidFill>
                      <a:srgbClr val="00206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dirty="0" smtClean="0">
                    <a:solidFill>
                      <a:srgbClr val="002060"/>
                    </a:solidFill>
                    <a:latin typeface="Calibri" panose="020F0502020204030204" pitchFamily="34" charset="0"/>
                  </a:rPr>
                  <a:t>: 0</a:t>
                </a:r>
                <a:r>
                  <a:rPr lang="en-GB" b="1" baseline="30000" dirty="0" smtClean="0">
                    <a:solidFill>
                      <a:srgbClr val="002060"/>
                    </a:solidFill>
                    <a:latin typeface="Calibri" panose="020F0502020204030204" pitchFamily="34" charset="0"/>
                  </a:rPr>
                  <a:t>+</a:t>
                </a:r>
                <a:r>
                  <a:rPr lang="en-GB" b="1" dirty="0" smtClean="0">
                    <a:solidFill>
                      <a:srgbClr val="002060"/>
                    </a:solidFill>
                    <a:latin typeface="Calibri" panose="020F0502020204030204" pitchFamily="34" charset="0"/>
                  </a:rPr>
                  <a:t> vs 2</a:t>
                </a:r>
                <a:r>
                  <a:rPr lang="en-GB" b="1" baseline="30000" dirty="0" smtClean="0">
                    <a:solidFill>
                      <a:srgbClr val="002060"/>
                    </a:solidFill>
                    <a:latin typeface="Calibri" panose="020F0502020204030204" pitchFamily="34" charset="0"/>
                  </a:rPr>
                  <a:t>+</a:t>
                </a:r>
                <a:endParaRPr lang="en-GB" b="1" baseline="30000" dirty="0" smtClean="0">
                  <a:solidFill>
                    <a:srgbClr val="002060"/>
                  </a:solidFill>
                  <a:latin typeface="Symbol" panose="05050102010706020507" pitchFamily="18" charset="2"/>
                </a:endParaRPr>
              </a:p>
              <a:p>
                <a:pPr lvl="1"/>
                <a:endParaRPr lang="en-GB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583486" y="1259540"/>
                <a:ext cx="3341268" cy="627874"/>
              </a:xfrm>
              <a:blipFill rotWithShape="1">
                <a:blip r:embed="rId3"/>
                <a:stretch>
                  <a:fillRect l="-2920" t="-10680" b="-29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786" y="1887414"/>
            <a:ext cx="2340000" cy="22607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5"/>
          <a:stretch/>
        </p:blipFill>
        <p:spPr>
          <a:xfrm>
            <a:off x="5229285" y="1685925"/>
            <a:ext cx="3888000" cy="27390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528409"/>
            <a:ext cx="3204000" cy="2016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86" y="4148212"/>
            <a:ext cx="5112000" cy="26596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7755" y="2204864"/>
            <a:ext cx="29340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 smtClean="0">
                <a:solidFill>
                  <a:srgbClr val="002060"/>
                </a:solidFill>
              </a:rPr>
              <a:t>Pseudoscalar</a:t>
            </a:r>
            <a:r>
              <a:rPr lang="en-GB" sz="2000" b="1" dirty="0" smtClean="0">
                <a:solidFill>
                  <a:srgbClr val="002060"/>
                </a:solidFill>
              </a:rPr>
              <a:t> boson,  </a:t>
            </a:r>
          </a:p>
          <a:p>
            <a:r>
              <a:rPr lang="en-GB" sz="2000" b="1" dirty="0" smtClean="0">
                <a:solidFill>
                  <a:srgbClr val="002060"/>
                </a:solidFill>
              </a:rPr>
              <a:t>spin-one and spin-two </a:t>
            </a:r>
          </a:p>
          <a:p>
            <a:r>
              <a:rPr lang="en-GB" sz="2000" b="1" dirty="0" smtClean="0">
                <a:solidFill>
                  <a:srgbClr val="002060"/>
                </a:solidFill>
              </a:rPr>
              <a:t>hypotheses </a:t>
            </a:r>
            <a:r>
              <a:rPr lang="en-GB" sz="2000" b="1" dirty="0">
                <a:solidFill>
                  <a:srgbClr val="002060"/>
                </a:solidFill>
              </a:rPr>
              <a:t> </a:t>
            </a:r>
            <a:r>
              <a:rPr lang="en-GB" sz="2000" b="1" dirty="0" smtClean="0">
                <a:solidFill>
                  <a:srgbClr val="002060"/>
                </a:solidFill>
              </a:rPr>
              <a:t>are excluded </a:t>
            </a:r>
          </a:p>
          <a:p>
            <a:r>
              <a:rPr lang="en-GB" sz="2000" b="1" dirty="0" smtClean="0">
                <a:solidFill>
                  <a:srgbClr val="002060"/>
                </a:solidFill>
              </a:rPr>
              <a:t>at 99.9% C.L. or higher </a:t>
            </a:r>
            <a:endParaRPr lang="en-GB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19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17108" y="116632"/>
                <a:ext cx="9001000" cy="648072"/>
              </a:xfrm>
            </p:spPr>
            <p:txBody>
              <a:bodyPr>
                <a:noAutofit/>
              </a:bodyPr>
              <a:lstStyle/>
              <a:p>
                <a:r>
                  <a:rPr lang="en-GB" sz="3200" b="1" dirty="0" smtClean="0">
                    <a:solidFill>
                      <a:srgbClr val="FF0000"/>
                    </a:solidFill>
                  </a:rPr>
                  <a:t>Measuring CP-odd fraction with h</a:t>
                </a:r>
                <a14:m>
                  <m:oMath xmlns:m="http://schemas.openxmlformats.org/officeDocument/2006/math">
                    <m:r>
                      <a:rPr lang="en-GB" sz="32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200" b="1" dirty="0" smtClean="0">
                    <a:solidFill>
                      <a:srgbClr val="FF0000"/>
                    </a:solidFill>
                  </a:rPr>
                  <a:t>ZZ</a:t>
                </a:r>
                <a14:m>
                  <m:oMath xmlns:m="http://schemas.openxmlformats.org/officeDocument/2006/math">
                    <m:r>
                      <a:rPr lang="en-GB" sz="32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200" b="1" dirty="0" smtClean="0">
                    <a:solidFill>
                      <a:srgbClr val="FF0000"/>
                    </a:solidFill>
                  </a:rPr>
                  <a:t>4</a:t>
                </a:r>
                <a:r>
                  <a:rPr lang="en-GB" sz="3200" b="1" dirty="0" smtClean="0">
                    <a:solidFill>
                      <a:srgbClr val="FF0000"/>
                    </a:solidFill>
                    <a:latin typeface="Forte" panose="03060902040502070203" pitchFamily="66" charset="0"/>
                  </a:rPr>
                  <a:t>l </a:t>
                </a:r>
                <a:r>
                  <a:rPr lang="en-GB" sz="3200" b="1" dirty="0" smtClean="0">
                    <a:solidFill>
                      <a:srgbClr val="FF0000"/>
                    </a:solidFill>
                  </a:rPr>
                  <a:t>(I) </a:t>
                </a:r>
                <a:endParaRPr lang="en-GB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7108" y="116632"/>
                <a:ext cx="9001000" cy="648072"/>
              </a:xfrm>
              <a:blipFill rotWithShape="1">
                <a:blip r:embed="rId2"/>
                <a:stretch>
                  <a:fillRect t="-8491" b="-273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31" y="5816109"/>
            <a:ext cx="3460237" cy="642806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a</a:t>
            </a:r>
            <a:r>
              <a:rPr lang="en-GB" b="1" dirty="0" smtClean="0">
                <a:solidFill>
                  <a:srgbClr val="002060"/>
                </a:solidFill>
              </a:rPr>
              <a:t>ssuming a</a:t>
            </a:r>
            <a:r>
              <a:rPr lang="en-GB" b="1" baseline="-25000" dirty="0">
                <a:solidFill>
                  <a:srgbClr val="002060"/>
                </a:solidFill>
              </a:rPr>
              <a:t>3</a:t>
            </a:r>
            <a:r>
              <a:rPr lang="en-GB" b="1" dirty="0" smtClean="0">
                <a:solidFill>
                  <a:srgbClr val="002060"/>
                </a:solidFill>
              </a:rPr>
              <a:t> to be constant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a</a:t>
            </a:r>
            <a:r>
              <a:rPr lang="en-GB" b="1" baseline="-25000" dirty="0" smtClean="0">
                <a:solidFill>
                  <a:srgbClr val="002060"/>
                </a:solidFill>
              </a:rPr>
              <a:t>2</a:t>
            </a:r>
            <a:r>
              <a:rPr lang="en-GB" b="1" dirty="0" smtClean="0">
                <a:solidFill>
                  <a:srgbClr val="002060"/>
                </a:solidFill>
              </a:rPr>
              <a:t>=0 (no CP-even high dim.)  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74030" y="4800883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Symbol" panose="05050102010706020507" pitchFamily="18" charset="2"/>
              </a:rPr>
              <a:t>s</a:t>
            </a:r>
            <a:r>
              <a:rPr lang="en-GB" b="1" baseline="-25000" dirty="0" smtClean="0"/>
              <a:t>1</a:t>
            </a:r>
            <a:r>
              <a:rPr lang="en-GB" b="1" dirty="0" smtClean="0"/>
              <a:t>/</a:t>
            </a:r>
            <a:r>
              <a:rPr lang="en-GB" b="1" dirty="0" smtClean="0">
                <a:latin typeface="Symbol" panose="05050102010706020507" pitchFamily="18" charset="2"/>
              </a:rPr>
              <a:t>s</a:t>
            </a:r>
            <a:r>
              <a:rPr lang="en-GB" b="1" baseline="-25000" dirty="0" smtClean="0"/>
              <a:t>3</a:t>
            </a:r>
            <a:r>
              <a:rPr lang="en-GB" b="1" dirty="0" smtClean="0"/>
              <a:t>=6.36</a:t>
            </a:r>
            <a:endParaRPr lang="en-GB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46926" y="2899967"/>
            <a:ext cx="3564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rgbClr val="002060"/>
                </a:solidFill>
                <a:latin typeface="+mj-lt"/>
              </a:rPr>
              <a:t>fraction of CP-odd contribution: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09773" y="5702746"/>
            <a:ext cx="4458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a</a:t>
            </a:r>
            <a:r>
              <a:rPr lang="en-GB" sz="2800" b="1" baseline="-25000" dirty="0" smtClean="0">
                <a:solidFill>
                  <a:srgbClr val="FF0000"/>
                </a:solidFill>
              </a:rPr>
              <a:t>3</a:t>
            </a:r>
            <a:r>
              <a:rPr lang="en-GB" sz="2800" b="1" dirty="0" smtClean="0">
                <a:solidFill>
                  <a:srgbClr val="FF0000"/>
                </a:solidFill>
              </a:rPr>
              <a:t>/a</a:t>
            </a:r>
            <a:r>
              <a:rPr lang="en-GB" sz="2800" b="1" baseline="-25000" dirty="0" smtClean="0">
                <a:solidFill>
                  <a:srgbClr val="FF0000"/>
                </a:solidFill>
              </a:rPr>
              <a:t>1</a:t>
            </a:r>
            <a:r>
              <a:rPr lang="en-GB" sz="2800" b="1" dirty="0" smtClean="0">
                <a:solidFill>
                  <a:srgbClr val="FF0000"/>
                </a:solidFill>
              </a:rPr>
              <a:t> = [-2.05,2.19] observed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44" y="716208"/>
            <a:ext cx="5724000" cy="202174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51520" y="1412776"/>
            <a:ext cx="289842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a</a:t>
            </a:r>
            <a:r>
              <a:rPr lang="en-GB" sz="2000" b="1" baseline="-25000" dirty="0" smtClean="0"/>
              <a:t>1</a:t>
            </a:r>
            <a:r>
              <a:rPr lang="en-GB" sz="2000" b="1" dirty="0" smtClean="0"/>
              <a:t>, a</a:t>
            </a:r>
            <a:r>
              <a:rPr lang="en-GB" sz="2000" b="1" baseline="-25000" dirty="0" smtClean="0"/>
              <a:t>2 </a:t>
            </a:r>
            <a:r>
              <a:rPr lang="en-GB" sz="2000" b="1" dirty="0" smtClean="0"/>
              <a:t> - CP-even couplings</a:t>
            </a:r>
          </a:p>
          <a:p>
            <a:r>
              <a:rPr lang="en-GB" sz="2000" b="1" dirty="0"/>
              <a:t>a</a:t>
            </a:r>
            <a:r>
              <a:rPr lang="en-GB" sz="2000" b="1" baseline="-25000" dirty="0" smtClean="0"/>
              <a:t>3</a:t>
            </a:r>
            <a:r>
              <a:rPr lang="en-GB" sz="2000" b="1" dirty="0" smtClean="0"/>
              <a:t> – CP-odd couplings</a:t>
            </a:r>
          </a:p>
          <a:p>
            <a:r>
              <a:rPr lang="en-GB" sz="2000" b="1" dirty="0" smtClean="0">
                <a:latin typeface="Symbol" panose="05050102010706020507" pitchFamily="18" charset="2"/>
              </a:rPr>
              <a:t>L</a:t>
            </a:r>
            <a:r>
              <a:rPr lang="en-GB" sz="2000" b="1" baseline="-25000" dirty="0" smtClean="0"/>
              <a:t>1</a:t>
            </a:r>
            <a:r>
              <a:rPr lang="en-GB" sz="2000" b="1" dirty="0" smtClean="0"/>
              <a:t> – scale of new physics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9" y="2564904"/>
            <a:ext cx="3276000" cy="31833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2" r="27601"/>
          <a:stretch/>
        </p:blipFill>
        <p:spPr>
          <a:xfrm>
            <a:off x="4067944" y="3427541"/>
            <a:ext cx="4900669" cy="71740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1" r="5732"/>
          <a:stretch/>
        </p:blipFill>
        <p:spPr>
          <a:xfrm>
            <a:off x="4545760" y="4571059"/>
            <a:ext cx="2438400" cy="82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81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139205" y="692696"/>
                <a:ext cx="9001000" cy="1143000"/>
              </a:xfrm>
            </p:spPr>
            <p:txBody>
              <a:bodyPr>
                <a:noAutofit/>
              </a:bodyPr>
              <a:lstStyle/>
              <a:p>
                <a:r>
                  <a:rPr lang="en-GB" sz="3200" b="1" dirty="0">
                    <a:solidFill>
                      <a:srgbClr val="FF0000"/>
                    </a:solidFill>
                  </a:rPr>
                  <a:t>Measuring CP-odd </a:t>
                </a:r>
                <a:r>
                  <a:rPr lang="en-GB" sz="3200" b="1" dirty="0" smtClean="0">
                    <a:solidFill>
                      <a:srgbClr val="FF0000"/>
                    </a:solidFill>
                  </a:rPr>
                  <a:t>fraction </a:t>
                </a:r>
                <a:r>
                  <a:rPr lang="en-GB" sz="3200" b="1" dirty="0">
                    <a:solidFill>
                      <a:srgbClr val="FF0000"/>
                    </a:solidFill>
                  </a:rPr>
                  <a:t>with </a:t>
                </a:r>
                <a:r>
                  <a:rPr lang="en-GB" sz="3200" b="1" dirty="0" smtClean="0">
                    <a:solidFill>
                      <a:srgbClr val="FF000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sz="32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200" b="1" dirty="0" smtClean="0">
                    <a:solidFill>
                      <a:srgbClr val="FF0000"/>
                    </a:solidFill>
                  </a:rPr>
                  <a:t>ZZ</a:t>
                </a:r>
                <a14:m>
                  <m:oMath xmlns:m="http://schemas.openxmlformats.org/officeDocument/2006/math">
                    <m:r>
                      <a:rPr lang="en-GB" sz="32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200" b="1" dirty="0" smtClean="0">
                    <a:solidFill>
                      <a:srgbClr val="FF0000"/>
                    </a:solidFill>
                  </a:rPr>
                  <a:t>4</a:t>
                </a:r>
                <a:r>
                  <a:rPr lang="en-GB" sz="3200" b="1" dirty="0" smtClean="0">
                    <a:solidFill>
                      <a:srgbClr val="FF0000"/>
                    </a:solidFill>
                    <a:latin typeface="Forte" panose="03060902040502070203" pitchFamily="66" charset="0"/>
                  </a:rPr>
                  <a:t>l </a:t>
                </a:r>
                <a:r>
                  <a:rPr lang="en-GB" sz="3200" b="1" dirty="0" smtClean="0">
                    <a:solidFill>
                      <a:srgbClr val="FF0000"/>
                    </a:solidFill>
                  </a:rPr>
                  <a:t>(II</a:t>
                </a:r>
                <a:r>
                  <a:rPr lang="en-GB" sz="3200" b="1" dirty="0">
                    <a:solidFill>
                      <a:srgbClr val="FF0000"/>
                    </a:solidFill>
                  </a:rPr>
                  <a:t>) </a:t>
                </a:r>
                <a:endParaRPr lang="en-GB" sz="3200" dirty="0"/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39205" y="692696"/>
                <a:ext cx="9001000" cy="114300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204864"/>
            <a:ext cx="8229600" cy="3268960"/>
          </a:xfrm>
        </p:spPr>
        <p:txBody>
          <a:bodyPr/>
          <a:lstStyle/>
          <a:p>
            <a:r>
              <a:rPr lang="en-GB" b="1" dirty="0" smtClean="0">
                <a:solidFill>
                  <a:srgbClr val="002060"/>
                </a:solidFill>
              </a:rPr>
              <a:t>Small f</a:t>
            </a:r>
            <a:r>
              <a:rPr lang="en-GB" b="1" baseline="-25000" dirty="0" smtClean="0">
                <a:solidFill>
                  <a:srgbClr val="002060"/>
                </a:solidFill>
              </a:rPr>
              <a:t>a3 </a:t>
            </a:r>
            <a:r>
              <a:rPr lang="en-GB" b="1" dirty="0" smtClean="0">
                <a:solidFill>
                  <a:srgbClr val="002060"/>
                </a:solidFill>
              </a:rPr>
              <a:t>does not necessary mean small CP-odd admixture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o</a:t>
            </a:r>
            <a:r>
              <a:rPr lang="en-GB" b="1" dirty="0" smtClean="0">
                <a:solidFill>
                  <a:srgbClr val="0070C0"/>
                </a:solidFill>
              </a:rPr>
              <a:t>bservables involving the Higgs-gauge couplings project on the CP-even component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b</a:t>
            </a:r>
            <a:r>
              <a:rPr lang="en-GB" b="1" dirty="0" smtClean="0">
                <a:solidFill>
                  <a:srgbClr val="0070C0"/>
                </a:solidFill>
              </a:rPr>
              <a:t>etter to look into observables with Higgs-fermion couplings </a:t>
            </a:r>
            <a:endParaRPr lang="en-GB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4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274638"/>
                <a:ext cx="8229600" cy="778098"/>
              </a:xfrm>
            </p:spPr>
            <p:txBody>
              <a:bodyPr>
                <a:normAutofit/>
              </a:bodyPr>
              <a:lstStyle/>
              <a:p>
                <a:r>
                  <a:rPr lang="en-GB" sz="4000" b="1" dirty="0" smtClean="0">
                    <a:solidFill>
                      <a:srgbClr val="FF0000"/>
                    </a:solidFill>
                  </a:rPr>
                  <a:t>Single </a:t>
                </a:r>
                <a:r>
                  <a:rPr lang="en-GB" sz="4000" b="1" dirty="0" err="1" smtClean="0">
                    <a:solidFill>
                      <a:srgbClr val="FF0000"/>
                    </a:solidFill>
                  </a:rPr>
                  <a:t>top+h</a:t>
                </a:r>
                <a:r>
                  <a:rPr lang="en-GB" sz="4000" b="1" dirty="0" smtClean="0">
                    <a:solidFill>
                      <a:srgbClr val="FF0000"/>
                    </a:solidFill>
                  </a:rPr>
                  <a:t>, h</a:t>
                </a:r>
                <a14:m>
                  <m:oMath xmlns:m="http://schemas.openxmlformats.org/officeDocument/2006/math">
                    <m:r>
                      <a:rPr lang="en-GB" sz="40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4000" b="1" dirty="0" err="1" smtClean="0">
                    <a:solidFill>
                      <a:srgbClr val="FF000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sz="4000" b="1" dirty="0" smtClean="0">
                    <a:solidFill>
                      <a:srgbClr val="FF0000"/>
                    </a:solidFill>
                  </a:rPr>
                  <a:t> analysis </a:t>
                </a:r>
                <a:endParaRPr lang="en-GB" sz="4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274638"/>
                <a:ext cx="8229600" cy="778098"/>
              </a:xfrm>
              <a:blipFill rotWithShape="1">
                <a:blip r:embed="rId2"/>
                <a:stretch>
                  <a:fillRect t="-11719" b="-28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0581" y="3244984"/>
                <a:ext cx="4255395" cy="2019284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Due to interference pp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b="1" dirty="0" err="1" smtClean="0">
                    <a:solidFill>
                      <a:srgbClr val="002060"/>
                    </a:solidFill>
                  </a:rPr>
                  <a:t>tqh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process is sensitive to both magnitude and sign of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y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tth</a:t>
                </a:r>
                <a:endParaRPr lang="en-GB" b="1" baseline="-25000" dirty="0" smtClean="0">
                  <a:solidFill>
                    <a:srgbClr val="002060"/>
                  </a:solidFill>
                </a:endParaRPr>
              </a:p>
              <a:p>
                <a:r>
                  <a:rPr lang="en-GB" b="1" dirty="0" err="1" smtClean="0">
                    <a:solidFill>
                      <a:srgbClr val="0070C0"/>
                    </a:solidFill>
                  </a:rPr>
                  <a:t>tth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 and </a:t>
                </a:r>
                <a:r>
                  <a:rPr lang="en-GB" b="1" dirty="0" err="1" smtClean="0">
                    <a:solidFill>
                      <a:srgbClr val="0070C0"/>
                    </a:solidFill>
                  </a:rPr>
                  <a:t>th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 can be used to measure scalar and pseudo-scalar h-top couplings </a:t>
                </a:r>
                <a:endParaRPr lang="en-GB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0581" y="3244984"/>
                <a:ext cx="4255395" cy="2019284"/>
              </a:xfrm>
              <a:blipFill rotWithShape="1">
                <a:blip r:embed="rId3"/>
                <a:stretch>
                  <a:fillRect l="-2003" t="-5422" r="-1288" b="-63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1" y="1556792"/>
            <a:ext cx="4068000" cy="15428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6" r="2084" b="4143"/>
          <a:stretch/>
        </p:blipFill>
        <p:spPr>
          <a:xfrm>
            <a:off x="4216398" y="1458294"/>
            <a:ext cx="4688252" cy="19621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39952" y="1124744"/>
            <a:ext cx="47525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J. Ellis, </a:t>
            </a:r>
            <a:r>
              <a:rPr lang="en-GB" b="1" dirty="0" err="1">
                <a:solidFill>
                  <a:srgbClr val="0070C0"/>
                </a:solidFill>
              </a:rPr>
              <a:t>D.S.Hwang</a:t>
            </a:r>
            <a:r>
              <a:rPr lang="en-GB" b="1" dirty="0">
                <a:solidFill>
                  <a:srgbClr val="0070C0"/>
                </a:solidFill>
              </a:rPr>
              <a:t>, M. Takeuchi arXiv:1312.5736</a:t>
            </a:r>
          </a:p>
          <a:p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32198" y="3220389"/>
            <a:ext cx="3533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 </a:t>
            </a:r>
            <a:r>
              <a:rPr lang="en-GB" sz="2000" b="1" dirty="0" smtClean="0">
                <a:solidFill>
                  <a:srgbClr val="0070C0"/>
                </a:solidFill>
              </a:rPr>
              <a:t>pp-&gt;</a:t>
            </a:r>
            <a:r>
              <a:rPr lang="en-GB" sz="2000" b="1" dirty="0" err="1" smtClean="0">
                <a:solidFill>
                  <a:srgbClr val="0070C0"/>
                </a:solidFill>
              </a:rPr>
              <a:t>tth</a:t>
            </a:r>
            <a:r>
              <a:rPr lang="en-GB" sz="2000" b="1" dirty="0" smtClean="0">
                <a:solidFill>
                  <a:srgbClr val="0070C0"/>
                </a:solidFill>
              </a:rPr>
              <a:t>                               pp-&gt;</a:t>
            </a:r>
            <a:r>
              <a:rPr lang="en-GB" sz="2000" b="1" dirty="0" err="1" smtClean="0">
                <a:solidFill>
                  <a:srgbClr val="0070C0"/>
                </a:solidFill>
              </a:rPr>
              <a:t>th</a:t>
            </a:r>
            <a:endParaRPr lang="en-GB" sz="2000" b="1" dirty="0">
              <a:solidFill>
                <a:srgbClr val="0070C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038" y="3717032"/>
            <a:ext cx="3348000" cy="30944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10444" y="5445224"/>
            <a:ext cx="3341554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Upper limit = 4.1 x expected cross-section with </a:t>
            </a:r>
            <a:r>
              <a:rPr lang="en-GB" sz="2000" b="1" dirty="0" err="1" smtClean="0">
                <a:solidFill>
                  <a:srgbClr val="FF0000"/>
                </a:solidFill>
              </a:rPr>
              <a:t>k</a:t>
            </a:r>
            <a:r>
              <a:rPr lang="en-GB" sz="2000" b="1" baseline="-25000" dirty="0" err="1" smtClean="0">
                <a:solidFill>
                  <a:srgbClr val="FF0000"/>
                </a:solidFill>
              </a:rPr>
              <a:t>t</a:t>
            </a:r>
            <a:r>
              <a:rPr lang="en-GB" sz="2000" b="1" dirty="0" smtClean="0">
                <a:solidFill>
                  <a:srgbClr val="FF0000"/>
                </a:solidFill>
              </a:rPr>
              <a:t>=-1.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69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Width of h(125) boson using </a:t>
            </a:r>
            <a:br>
              <a:rPr lang="en-GB" b="1" dirty="0" smtClean="0">
                <a:solidFill>
                  <a:srgbClr val="FF0000"/>
                </a:solidFill>
              </a:rPr>
            </a:br>
            <a:r>
              <a:rPr lang="en-GB" b="1" dirty="0" smtClean="0">
                <a:solidFill>
                  <a:srgbClr val="FF0000"/>
                </a:solidFill>
              </a:rPr>
              <a:t>off-shell H production and ZZ decay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5184576" cy="2298744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 err="1">
                <a:solidFill>
                  <a:srgbClr val="002060"/>
                </a:solidFill>
                <a:latin typeface="Symbol" panose="05050102010706020507" pitchFamily="18" charset="2"/>
              </a:rPr>
              <a:t>s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i</a:t>
            </a:r>
            <a:r>
              <a:rPr lang="en-GB" b="1" baseline="-25000" dirty="0" smtClean="0">
                <a:solidFill>
                  <a:srgbClr val="002060"/>
                </a:solidFill>
              </a:rPr>
              <a:t>-&gt;h(on-shell)-&gt;f</a:t>
            </a:r>
            <a:r>
              <a:rPr lang="en-GB" b="1" dirty="0">
                <a:solidFill>
                  <a:srgbClr val="002060"/>
                </a:solidFill>
              </a:rPr>
              <a:t>~</a:t>
            </a:r>
            <a:r>
              <a:rPr lang="en-GB" b="1" dirty="0" smtClean="0">
                <a:solidFill>
                  <a:srgbClr val="002060"/>
                </a:solidFill>
              </a:rPr>
              <a:t> g</a:t>
            </a:r>
            <a:r>
              <a:rPr lang="en-GB" b="1" baseline="-25000" dirty="0" smtClean="0">
                <a:solidFill>
                  <a:srgbClr val="002060"/>
                </a:solidFill>
              </a:rPr>
              <a:t>i</a:t>
            </a:r>
            <a:r>
              <a:rPr lang="en-GB" b="1" baseline="30000" dirty="0" smtClean="0">
                <a:solidFill>
                  <a:srgbClr val="002060"/>
                </a:solidFill>
              </a:rPr>
              <a:t>2</a:t>
            </a:r>
            <a:r>
              <a:rPr lang="en-GB" b="1" dirty="0" smtClean="0">
                <a:solidFill>
                  <a:srgbClr val="002060"/>
                </a:solidFill>
              </a:rPr>
              <a:t>g</a:t>
            </a:r>
            <a:r>
              <a:rPr lang="en-GB" b="1" baseline="-25000" dirty="0" smtClean="0">
                <a:solidFill>
                  <a:srgbClr val="002060"/>
                </a:solidFill>
              </a:rPr>
              <a:t>f</a:t>
            </a:r>
            <a:r>
              <a:rPr lang="en-GB" b="1" baseline="30000" dirty="0" smtClean="0">
                <a:solidFill>
                  <a:srgbClr val="002060"/>
                </a:solidFill>
              </a:rPr>
              <a:t>2</a:t>
            </a:r>
            <a:r>
              <a:rPr lang="en-GB" b="1" dirty="0" smtClean="0">
                <a:solidFill>
                  <a:srgbClr val="002060"/>
                </a:solidFill>
              </a:rPr>
              <a:t>/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h</a:t>
            </a:r>
            <a:endParaRPr lang="en-GB" b="1" baseline="-25000" dirty="0" smtClean="0">
              <a:solidFill>
                <a:srgbClr val="002060"/>
              </a:solidFill>
            </a:endParaRPr>
          </a:p>
          <a:p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s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i</a:t>
            </a:r>
            <a:r>
              <a:rPr lang="en-GB" b="1" baseline="-25000" dirty="0" smtClean="0">
                <a:solidFill>
                  <a:srgbClr val="002060"/>
                </a:solidFill>
              </a:rPr>
              <a:t>-</a:t>
            </a:r>
            <a:r>
              <a:rPr lang="en-GB" b="1" baseline="-25000" dirty="0">
                <a:solidFill>
                  <a:srgbClr val="002060"/>
                </a:solidFill>
              </a:rPr>
              <a:t>&gt;</a:t>
            </a:r>
            <a:r>
              <a:rPr lang="en-GB" b="1" baseline="-25000" dirty="0" smtClean="0">
                <a:solidFill>
                  <a:srgbClr val="002060"/>
                </a:solidFill>
              </a:rPr>
              <a:t>h(off-shell</a:t>
            </a:r>
            <a:r>
              <a:rPr lang="en-GB" b="1" baseline="-25000" dirty="0">
                <a:solidFill>
                  <a:srgbClr val="002060"/>
                </a:solidFill>
              </a:rPr>
              <a:t>)-&gt;</a:t>
            </a:r>
            <a:r>
              <a:rPr lang="en-GB" b="1" baseline="-25000" dirty="0" smtClean="0">
                <a:solidFill>
                  <a:srgbClr val="002060"/>
                </a:solidFill>
              </a:rPr>
              <a:t>f</a:t>
            </a:r>
            <a:r>
              <a:rPr lang="en-GB" b="1" dirty="0" smtClean="0">
                <a:solidFill>
                  <a:srgbClr val="002060"/>
                </a:solidFill>
              </a:rPr>
              <a:t>~ g</a:t>
            </a:r>
            <a:r>
              <a:rPr lang="en-GB" b="1" baseline="-25000" dirty="0" smtClean="0">
                <a:solidFill>
                  <a:srgbClr val="002060"/>
                </a:solidFill>
              </a:rPr>
              <a:t>i</a:t>
            </a:r>
            <a:r>
              <a:rPr lang="en-GB" b="1" baseline="30000" dirty="0" smtClean="0">
                <a:solidFill>
                  <a:srgbClr val="002060"/>
                </a:solidFill>
              </a:rPr>
              <a:t>2</a:t>
            </a:r>
            <a:r>
              <a:rPr lang="en-GB" b="1" dirty="0" smtClean="0">
                <a:solidFill>
                  <a:srgbClr val="002060"/>
                </a:solidFill>
              </a:rPr>
              <a:t>g</a:t>
            </a:r>
            <a:r>
              <a:rPr lang="en-GB" b="1" baseline="-25000" dirty="0" smtClean="0">
                <a:solidFill>
                  <a:srgbClr val="002060"/>
                </a:solidFill>
              </a:rPr>
              <a:t>f</a:t>
            </a:r>
            <a:r>
              <a:rPr lang="en-GB" b="1" baseline="30000" dirty="0">
                <a:solidFill>
                  <a:srgbClr val="002060"/>
                </a:solidFill>
              </a:rPr>
              <a:t>2</a:t>
            </a:r>
            <a:endParaRPr lang="en-GB" b="1" dirty="0" smtClean="0">
              <a:solidFill>
                <a:srgbClr val="002060"/>
              </a:solidFill>
            </a:endParaRPr>
          </a:p>
          <a:p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s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h-gg</a:t>
            </a:r>
            <a:r>
              <a:rPr lang="en-GB" b="1" baseline="-25000" dirty="0" smtClean="0">
                <a:solidFill>
                  <a:srgbClr val="002060"/>
                </a:solidFill>
              </a:rPr>
              <a:t>-&gt;ZZ interference </a:t>
            </a:r>
            <a:r>
              <a:rPr lang="en-GB" b="1" dirty="0" smtClean="0">
                <a:solidFill>
                  <a:srgbClr val="002060"/>
                </a:solidFill>
              </a:rPr>
              <a:t>~ </a:t>
            </a:r>
            <a:r>
              <a:rPr lang="en-GB" b="1" dirty="0" err="1" smtClean="0">
                <a:solidFill>
                  <a:srgbClr val="002060"/>
                </a:solidFill>
              </a:rPr>
              <a:t>g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i</a:t>
            </a:r>
            <a:r>
              <a:rPr lang="en-GB" b="1" dirty="0" err="1" smtClean="0">
                <a:solidFill>
                  <a:srgbClr val="002060"/>
                </a:solidFill>
              </a:rPr>
              <a:t>g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f</a:t>
            </a:r>
            <a:endParaRPr lang="en-GB" b="1" baseline="-25000" dirty="0" smtClean="0">
              <a:solidFill>
                <a:srgbClr val="002060"/>
              </a:solidFill>
            </a:endParaRPr>
          </a:p>
          <a:p>
            <a:r>
              <a:rPr lang="en-GB" b="1" dirty="0" smtClean="0">
                <a:solidFill>
                  <a:srgbClr val="002060"/>
                </a:solidFill>
              </a:rPr>
              <a:t>Fit on- and off-shell mass region </a:t>
            </a:r>
          </a:p>
          <a:p>
            <a:pPr lvl="1"/>
            <a:r>
              <a:rPr lang="en-GB" b="1" dirty="0">
                <a:solidFill>
                  <a:srgbClr val="002060"/>
                </a:solidFill>
              </a:rPr>
              <a:t>v</a:t>
            </a:r>
            <a:r>
              <a:rPr lang="en-GB" b="1" dirty="0" smtClean="0">
                <a:solidFill>
                  <a:srgbClr val="002060"/>
                </a:solidFill>
              </a:rPr>
              <a:t>arying g</a:t>
            </a:r>
            <a:r>
              <a:rPr lang="en-GB" b="1" baseline="-25000" dirty="0" smtClean="0">
                <a:solidFill>
                  <a:srgbClr val="002060"/>
                </a:solidFill>
              </a:rPr>
              <a:t>i</a:t>
            </a:r>
            <a:r>
              <a:rPr lang="en-GB" b="1" baseline="30000" dirty="0" smtClean="0">
                <a:solidFill>
                  <a:srgbClr val="002060"/>
                </a:solidFill>
              </a:rPr>
              <a:t>2</a:t>
            </a:r>
            <a:r>
              <a:rPr lang="en-GB" b="1" dirty="0" smtClean="0">
                <a:solidFill>
                  <a:srgbClr val="002060"/>
                </a:solidFill>
              </a:rPr>
              <a:t>g</a:t>
            </a:r>
            <a:r>
              <a:rPr lang="en-GB" b="1" baseline="-25000" dirty="0" smtClean="0">
                <a:solidFill>
                  <a:srgbClr val="002060"/>
                </a:solidFill>
              </a:rPr>
              <a:t>f</a:t>
            </a:r>
            <a:r>
              <a:rPr lang="en-GB" b="1" baseline="30000" dirty="0" smtClean="0">
                <a:solidFill>
                  <a:srgbClr val="002060"/>
                </a:solidFill>
              </a:rPr>
              <a:t>2 </a:t>
            </a:r>
            <a:r>
              <a:rPr lang="en-GB" b="1" dirty="0" smtClean="0">
                <a:solidFill>
                  <a:srgbClr val="002060"/>
                </a:solidFill>
              </a:rPr>
              <a:t> and 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 </a:t>
            </a:r>
          </a:p>
          <a:p>
            <a:pPr lvl="1"/>
            <a:r>
              <a:rPr lang="en-GB" b="1" dirty="0" smtClean="0">
                <a:solidFill>
                  <a:srgbClr val="002060"/>
                </a:solidFill>
              </a:rPr>
              <a:t>assuming SM off/on-shell yield ratio 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154389"/>
            <a:ext cx="2808000" cy="26122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27" y="4012430"/>
            <a:ext cx="2844000" cy="26736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716" y="3806135"/>
            <a:ext cx="3024000" cy="292265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08103" y="3806135"/>
            <a:ext cx="2736305" cy="292265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4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507288" cy="4392488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determination of total width impossible without further assumptions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not all final states are accessible</a:t>
            </a:r>
          </a:p>
          <a:p>
            <a:r>
              <a:rPr lang="en-GB" b="1" dirty="0">
                <a:solidFill>
                  <a:srgbClr val="002060"/>
                </a:solidFill>
              </a:rPr>
              <a:t>w</a:t>
            </a:r>
            <a:r>
              <a:rPr lang="en-GB" b="1" dirty="0" smtClean="0">
                <a:solidFill>
                  <a:srgbClr val="002060"/>
                </a:solidFill>
              </a:rPr>
              <a:t>hat is done so far:</a:t>
            </a:r>
            <a:endParaRPr lang="en-GB" b="1" dirty="0" smtClean="0">
              <a:solidFill>
                <a:srgbClr val="0070C0"/>
              </a:solidFill>
            </a:endParaRP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p</a:t>
            </a:r>
            <a:r>
              <a:rPr lang="en-GB" b="1" dirty="0" smtClean="0">
                <a:solidFill>
                  <a:srgbClr val="0070C0"/>
                </a:solidFill>
              </a:rPr>
              <a:t>erform fits to coupling strength modifiers to check consistency with SM</a:t>
            </a:r>
          </a:p>
          <a:p>
            <a:pPr lvl="2"/>
            <a:r>
              <a:rPr lang="en-GB" b="1" i="1" dirty="0" smtClean="0">
                <a:solidFill>
                  <a:srgbClr val="FF0000"/>
                </a:solidFill>
              </a:rPr>
              <a:t>LHC HXSWG Recommendations, benchmark models</a:t>
            </a:r>
          </a:p>
          <a:p>
            <a:pPr lvl="3"/>
            <a:endParaRPr lang="en-GB" b="1" i="1" dirty="0">
              <a:solidFill>
                <a:srgbClr val="FF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Higgs boson couplings at LHC 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01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431" y="188640"/>
            <a:ext cx="8229600" cy="965820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002060"/>
                </a:solidFill>
              </a:rPr>
              <a:t>October 2013 – January 2014 :</a:t>
            </a:r>
            <a:br>
              <a:rPr lang="en-GB" sz="3600" b="1" dirty="0" smtClean="0">
                <a:solidFill>
                  <a:srgbClr val="002060"/>
                </a:solidFill>
              </a:rPr>
            </a:br>
            <a:r>
              <a:rPr lang="en-GB" b="1" dirty="0" smtClean="0">
                <a:solidFill>
                  <a:srgbClr val="FF0000"/>
                </a:solidFill>
              </a:rPr>
              <a:t>h(125) boson couples to </a:t>
            </a:r>
            <a:r>
              <a:rPr lang="en-GB" b="1" dirty="0" smtClean="0">
                <a:solidFill>
                  <a:srgbClr val="FF0000"/>
                </a:solidFill>
                <a:latin typeface="Symbol" panose="05050102010706020507" pitchFamily="18" charset="2"/>
              </a:rPr>
              <a:t>t</a:t>
            </a:r>
            <a:r>
              <a:rPr lang="en-GB" b="1" dirty="0" smtClean="0">
                <a:solidFill>
                  <a:srgbClr val="FF0000"/>
                </a:solidFill>
              </a:rPr>
              <a:t> and b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482" y="1226468"/>
            <a:ext cx="3636000" cy="3488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9" t="9012" r="3089" b="7976"/>
          <a:stretch/>
        </p:blipFill>
        <p:spPr>
          <a:xfrm>
            <a:off x="2267744" y="5111286"/>
            <a:ext cx="4752975" cy="16133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32856"/>
            <a:ext cx="2628000" cy="25212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482" y="2227259"/>
            <a:ext cx="2592000" cy="24451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948330" y="1548081"/>
                <a:ext cx="111120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b="1" dirty="0" smtClean="0">
                    <a:solidFill>
                      <a:srgbClr val="00206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sz="3200" b="1" i="1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sz="3200" b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tt</a:t>
                </a:r>
                <a:endParaRPr lang="en-GB" sz="3200" b="1" dirty="0">
                  <a:solidFill>
                    <a:srgbClr val="002060"/>
                  </a:solidFill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330" y="1548081"/>
                <a:ext cx="1111202" cy="584775"/>
              </a:xfrm>
              <a:prstGeom prst="rect">
                <a:avLst/>
              </a:prstGeom>
              <a:blipFill rotWithShape="1">
                <a:blip r:embed="rId6"/>
                <a:stretch>
                  <a:fillRect l="-14286" t="-15625" r="-1373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95914" y="1478194"/>
                <a:ext cx="184858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b="1" dirty="0" smtClean="0">
                    <a:solidFill>
                      <a:srgbClr val="002060"/>
                    </a:solidFill>
                  </a:rPr>
                  <a:t>Vh, h</a:t>
                </a:r>
                <a14:m>
                  <m:oMath xmlns:m="http://schemas.openxmlformats.org/officeDocument/2006/math">
                    <m:r>
                      <a:rPr lang="en-GB" sz="3200" b="1" i="1" dirty="0" smtClean="0">
                        <a:solidFill>
                          <a:srgbClr val="00206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sz="3200" b="1" dirty="0" smtClean="0">
                    <a:solidFill>
                      <a:srgbClr val="002060"/>
                    </a:solidFill>
                  </a:rPr>
                  <a:t>bb</a:t>
                </a:r>
                <a:endParaRPr lang="en-GB" sz="3200" b="1" dirty="0">
                  <a:solidFill>
                    <a:srgbClr val="002060"/>
                  </a:solidFill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5914" y="1478194"/>
                <a:ext cx="1848583" cy="584775"/>
              </a:xfrm>
              <a:prstGeom prst="rect">
                <a:avLst/>
              </a:prstGeom>
              <a:blipFill rotWithShape="1">
                <a:blip r:embed="rId7"/>
                <a:stretch>
                  <a:fillRect l="-8581" t="-12500" r="-759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195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Some benchmark parameterizations of Higgs boson couplings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3970784" cy="1763422"/>
          </a:xfrm>
        </p:spPr>
        <p:txBody>
          <a:bodyPr>
            <a:normAutofit fontScale="70000" lnSpcReduction="20000"/>
          </a:bodyPr>
          <a:lstStyle/>
          <a:p>
            <a:r>
              <a:rPr lang="en-GB" sz="2900" b="1" dirty="0" smtClean="0">
                <a:solidFill>
                  <a:srgbClr val="FF0000"/>
                </a:solidFill>
              </a:rPr>
              <a:t>k</a:t>
            </a:r>
            <a:r>
              <a:rPr lang="en-GB" sz="2900" b="1" baseline="-25000" dirty="0" smtClean="0">
                <a:solidFill>
                  <a:srgbClr val="FF0000"/>
                </a:solidFill>
              </a:rPr>
              <a:t>V</a:t>
            </a:r>
            <a:r>
              <a:rPr lang="en-GB" sz="2900" b="1" dirty="0" smtClean="0">
                <a:solidFill>
                  <a:srgbClr val="002060"/>
                </a:solidFill>
              </a:rPr>
              <a:t> </a:t>
            </a:r>
            <a:r>
              <a:rPr lang="en-GB" b="1" dirty="0" smtClean="0">
                <a:solidFill>
                  <a:srgbClr val="002060"/>
                </a:solidFill>
              </a:rPr>
              <a:t>– common scale factor for vector boson couplings</a:t>
            </a:r>
          </a:p>
          <a:p>
            <a:r>
              <a:rPr lang="en-GB" b="1" dirty="0" err="1">
                <a:solidFill>
                  <a:srgbClr val="FF0000"/>
                </a:solidFill>
              </a:rPr>
              <a:t>k</a:t>
            </a:r>
            <a:r>
              <a:rPr lang="en-GB" b="1" baseline="-25000" dirty="0" err="1" smtClean="0">
                <a:solidFill>
                  <a:srgbClr val="FF0000"/>
                </a:solidFill>
              </a:rPr>
              <a:t>f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002060"/>
                </a:solidFill>
              </a:rPr>
              <a:t>– common scale factor for fermion couplings 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 assuming no invisible and undetectable widths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716016" y="1412776"/>
            <a:ext cx="4038600" cy="1440160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k</a:t>
            </a:r>
            <a:r>
              <a:rPr lang="en-GB" b="1" baseline="-25000" dirty="0" smtClean="0">
                <a:solidFill>
                  <a:srgbClr val="FF0000"/>
                </a:solidFill>
                <a:latin typeface="Symbol" panose="05050102010706020507" pitchFamily="18" charset="2"/>
              </a:rPr>
              <a:t>g</a:t>
            </a:r>
            <a:r>
              <a:rPr lang="en-GB" b="1" dirty="0" smtClean="0">
                <a:solidFill>
                  <a:srgbClr val="FF0000"/>
                </a:solidFill>
              </a:rPr>
              <a:t>, k</a:t>
            </a:r>
            <a:r>
              <a:rPr lang="en-GB" b="1" baseline="-25000" dirty="0" smtClean="0">
                <a:solidFill>
                  <a:srgbClr val="FF0000"/>
                </a:solidFill>
              </a:rPr>
              <a:t>g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002060"/>
                </a:solidFill>
              </a:rPr>
              <a:t>– probing loop structure assuming no invisible or undetectable width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9" y="3104188"/>
            <a:ext cx="3636000" cy="35269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12894"/>
            <a:ext cx="3780000" cy="362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99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itle 5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Constraining 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BSM </a:t>
                </a:r>
                <a:br>
                  <a:rPr lang="en-GB" b="1" dirty="0" smtClean="0">
                    <a:solidFill>
                      <a:srgbClr val="FF0000"/>
                    </a:solidFill>
                  </a:rPr>
                </a:br>
                <a:r>
                  <a:rPr lang="en-GB" b="1" dirty="0" smtClean="0">
                    <a:solidFill>
                      <a:srgbClr val="FF0000"/>
                    </a:solidFill>
                  </a:rPr>
                  <a:t>with “visible” modes</a:t>
                </a:r>
                <a:endParaRPr lang="en-GB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Title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t="-17021" b="-297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2748364" y="6093296"/>
            <a:ext cx="35492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</a:rPr>
              <a:t>BR</a:t>
            </a:r>
            <a:r>
              <a:rPr lang="en-GB" sz="2800" b="1" baseline="-25000" dirty="0" smtClean="0">
                <a:solidFill>
                  <a:srgbClr val="002060"/>
                </a:solidFill>
              </a:rPr>
              <a:t>BSM</a:t>
            </a:r>
            <a:r>
              <a:rPr lang="en-GB" sz="2800" b="1" dirty="0" smtClean="0">
                <a:solidFill>
                  <a:srgbClr val="002060"/>
                </a:solidFill>
              </a:rPr>
              <a:t> &lt; 0.58 at 95% CL</a:t>
            </a:r>
            <a:endParaRPr lang="en-GB" sz="2800" b="1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984" y="1988840"/>
            <a:ext cx="4068000" cy="39029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47712"/>
            <a:ext cx="4068000" cy="39029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8364" y="4797152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k</a:t>
            </a:r>
            <a:r>
              <a:rPr lang="en-GB" sz="2800" b="1" baseline="-25000" dirty="0" smtClean="0"/>
              <a:t>V</a:t>
            </a:r>
            <a:r>
              <a:rPr lang="en-GB" sz="2800" b="1" dirty="0" smtClean="0"/>
              <a:t> &lt; 1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2011771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ctrTitle"/>
              </p:nvPr>
            </p:nvSpPr>
            <p:spPr>
              <a:xfrm>
                <a:off x="337567" y="980728"/>
                <a:ext cx="8534400" cy="1830065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b="1" dirty="0" smtClean="0">
                    <a:solidFill>
                      <a:srgbClr val="FF0000"/>
                    </a:solidFill>
                  </a:rPr>
                  <a:t>Non-SM h decays:</a:t>
                </a:r>
                <a:br>
                  <a:rPr lang="en-US" b="1" dirty="0" smtClean="0">
                    <a:solidFill>
                      <a:srgbClr val="FF0000"/>
                    </a:solidFill>
                  </a:rPr>
                </a:br>
                <a:r>
                  <a:rPr lang="en-US" b="1" i="1" dirty="0">
                    <a:solidFill>
                      <a:srgbClr val="0070C0"/>
                    </a:solidFill>
                  </a:rPr>
                  <a:t>s</a:t>
                </a:r>
                <a:r>
                  <a:rPr lang="en-US" b="1" i="1" dirty="0" smtClean="0">
                    <a:solidFill>
                      <a:srgbClr val="0070C0"/>
                    </a:solidFill>
                  </a:rPr>
                  <a:t>earches for h</a:t>
                </a:r>
                <a14:m>
                  <m:oMath xmlns:m="http://schemas.openxmlformats.org/officeDocument/2006/math">
                    <m:r>
                      <a:rPr lang="en-GB" b="1" dirty="0" smtClean="0">
                        <a:solidFill>
                          <a:srgbClr val="0070C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US" b="1" i="1" dirty="0" smtClean="0">
                    <a:solidFill>
                      <a:srgbClr val="0070C0"/>
                    </a:solidFill>
                  </a:rPr>
                  <a:t>invisible </a:t>
                </a:r>
                <a:br>
                  <a:rPr lang="en-US" b="1" i="1" dirty="0" smtClean="0">
                    <a:solidFill>
                      <a:srgbClr val="0070C0"/>
                    </a:solidFill>
                  </a:rPr>
                </a:br>
                <a:r>
                  <a:rPr lang="en-US" b="1" i="1" dirty="0" smtClean="0">
                    <a:solidFill>
                      <a:srgbClr val="0070C0"/>
                    </a:solidFill>
                  </a:rPr>
                  <a:t>with VBF h, </a:t>
                </a:r>
                <a:r>
                  <a:rPr lang="en-US" b="1" i="1" dirty="0" err="1" smtClean="0">
                    <a:solidFill>
                      <a:srgbClr val="0070C0"/>
                    </a:solidFill>
                  </a:rPr>
                  <a:t>Zh</a:t>
                </a:r>
                <a:r>
                  <a:rPr lang="en-US" b="1" i="1" dirty="0" smtClean="0">
                    <a:solidFill>
                      <a:srgbClr val="0070C0"/>
                    </a:solidFill>
                  </a:rPr>
                  <a:t> (Z-&gt;</a:t>
                </a:r>
                <a:r>
                  <a:rPr lang="en-US" b="1" i="1" dirty="0" err="1" smtClean="0">
                    <a:solidFill>
                      <a:srgbClr val="0070C0"/>
                    </a:solidFill>
                    <a:latin typeface="Forte" panose="03060902040502070203" pitchFamily="66" charset="0"/>
                  </a:rPr>
                  <a:t>ll</a:t>
                </a:r>
                <a:r>
                  <a:rPr lang="en-US" b="1" i="1" dirty="0" err="1" smtClean="0">
                    <a:solidFill>
                      <a:srgbClr val="0070C0"/>
                    </a:solidFill>
                  </a:rPr>
                  <a:t>,bb</a:t>
                </a:r>
                <a:r>
                  <a:rPr lang="en-US" b="1" i="1" dirty="0" smtClean="0">
                    <a:solidFill>
                      <a:srgbClr val="0070C0"/>
                    </a:solidFill>
                  </a:rPr>
                  <a:t>) </a:t>
                </a:r>
                <a:endParaRPr lang="en-US" b="1" i="1" dirty="0">
                  <a:solidFill>
                    <a:srgbClr val="0070C0"/>
                  </a:solidFill>
                  <a:latin typeface="Symbol" pitchFamily="18" charset="2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337567" y="980728"/>
                <a:ext cx="8534400" cy="1830065"/>
              </a:xfrm>
              <a:blipFill rotWithShape="1">
                <a:blip r:embed="rId2"/>
                <a:stretch>
                  <a:fillRect t="-8667" b="-17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409700" y="4869160"/>
            <a:ext cx="6400800" cy="864096"/>
          </a:xfrm>
        </p:spPr>
        <p:txBody>
          <a:bodyPr>
            <a:normAutofit/>
          </a:bodyPr>
          <a:lstStyle/>
          <a:p>
            <a:r>
              <a:rPr lang="en-GB" sz="3600" b="1" i="1" dirty="0">
                <a:solidFill>
                  <a:srgbClr val="002060"/>
                </a:solidFill>
              </a:rPr>
              <a:t>D</a:t>
            </a:r>
            <a:r>
              <a:rPr lang="en-GB" sz="3600" b="1" i="1" dirty="0" smtClean="0">
                <a:solidFill>
                  <a:srgbClr val="002060"/>
                </a:solidFill>
              </a:rPr>
              <a:t>etection </a:t>
            </a:r>
            <a:r>
              <a:rPr lang="en-GB" sz="3600" b="1" i="1" dirty="0">
                <a:solidFill>
                  <a:srgbClr val="002060"/>
                </a:solidFill>
              </a:rPr>
              <a:t>of Dark Matter </a:t>
            </a:r>
            <a:r>
              <a:rPr lang="en-GB" sz="3600" b="1" i="1" dirty="0" smtClean="0">
                <a:solidFill>
                  <a:srgbClr val="002060"/>
                </a:solidFill>
              </a:rPr>
              <a:t> </a:t>
            </a:r>
            <a:endParaRPr lang="en-GB" sz="3600" i="1" dirty="0">
              <a:solidFill>
                <a:srgbClr val="002060"/>
              </a:solidFill>
            </a:endParaRPr>
          </a:p>
        </p:txBody>
      </p:sp>
      <p:pic>
        <p:nvPicPr>
          <p:cNvPr id="5" name="Picture 4" descr="titl1.gif"/>
          <p:cNvPicPr>
            <a:picLocks noChangeAspect="1"/>
          </p:cNvPicPr>
          <p:nvPr/>
        </p:nvPicPr>
        <p:blipFill>
          <a:blip r:embed="rId3" cstate="print"/>
          <a:srcRect l="26667" t="44555"/>
          <a:stretch>
            <a:fillRect/>
          </a:stretch>
        </p:blipFill>
        <p:spPr>
          <a:xfrm>
            <a:off x="1155576" y="3212976"/>
            <a:ext cx="6934200" cy="15519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" y="64815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5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itle 3"/>
              <p:cNvSpPr>
                <a:spLocks noGrp="1"/>
              </p:cNvSpPr>
              <p:nvPr>
                <p:ph type="ctrTitle"/>
              </p:nvPr>
            </p:nvSpPr>
            <p:spPr>
              <a:xfrm>
                <a:off x="80054" y="548680"/>
                <a:ext cx="4693136" cy="864096"/>
              </a:xfrm>
            </p:spPr>
            <p:txBody>
              <a:bodyPr>
                <a:normAutofit fontScale="90000"/>
              </a:bodyPr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most sensitive mode </a:t>
                </a:r>
                <a:r>
                  <a:rPr lang="en-GB" b="1" dirty="0" err="1" smtClean="0">
                    <a:solidFill>
                      <a:srgbClr val="FF0000"/>
                    </a:solidFill>
                  </a:rPr>
                  <a:t>qq</a:t>
                </a:r>
                <a:r>
                  <a:rPr lang="en-GB" b="1" dirty="0" smtClean="0">
                    <a:solidFill>
                      <a:srgbClr val="FF0000"/>
                    </a:solidFill>
                  </a:rPr>
                  <a:t>’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qq’h (VBF h)</a:t>
                </a:r>
                <a:endParaRPr lang="en-GB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" name="Tit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80054" y="548680"/>
                <a:ext cx="4693136" cy="864096"/>
              </a:xfrm>
              <a:blipFill rotWithShape="1">
                <a:blip r:embed="rId2"/>
                <a:stretch>
                  <a:fillRect l="-2987" t="-38732" r="-5325" b="-556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4" descr="smh1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9" t="12471" r="58425" b="61833"/>
          <a:stretch/>
        </p:blipFill>
        <p:spPr bwMode="auto">
          <a:xfrm>
            <a:off x="228600" y="1988840"/>
            <a:ext cx="3312000" cy="184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997124" y="2453963"/>
            <a:ext cx="381000" cy="3459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62" t="30652" r="18770" b="34330"/>
          <a:stretch/>
        </p:blipFill>
        <p:spPr>
          <a:xfrm>
            <a:off x="186479" y="3929656"/>
            <a:ext cx="3708000" cy="27947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10755" y="1815872"/>
            <a:ext cx="381000" cy="3889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97124" y="2441015"/>
            <a:ext cx="4572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Z</a:t>
            </a:r>
          </a:p>
          <a:p>
            <a:pPr algn="ctr"/>
            <a:endParaRPr lang="en-GB" sz="2000" b="1" dirty="0" smtClean="0">
              <a:solidFill>
                <a:schemeClr val="tx1"/>
              </a:solidFill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9914" y="5404574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Jet1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4048" y="5372308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Jet2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23728" y="4071446"/>
            <a:ext cx="651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>
                <a:solidFill>
                  <a:schemeClr val="bg1"/>
                </a:solidFill>
              </a:rPr>
              <a:t>E</a:t>
            </a:r>
            <a:r>
              <a:rPr lang="en-GB" b="1" baseline="-25000" dirty="0" err="1" smtClean="0">
                <a:solidFill>
                  <a:schemeClr val="bg1"/>
                </a:solidFill>
              </a:rPr>
              <a:t>T</a:t>
            </a:r>
            <a:r>
              <a:rPr lang="en-GB" b="1" baseline="30000" dirty="0" err="1" smtClean="0">
                <a:solidFill>
                  <a:schemeClr val="bg1"/>
                </a:solidFill>
              </a:rPr>
              <a:t>miss</a:t>
            </a:r>
            <a:endParaRPr lang="en-GB" b="1" baseline="300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02737"/>
            <a:ext cx="4140000" cy="28262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190" y="3573016"/>
            <a:ext cx="4140000" cy="288046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968007" y="5311860"/>
            <a:ext cx="572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Jet2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152400"/>
                <a:ext cx="8229600" cy="1143000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VBF 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US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invisible:</a:t>
                </a:r>
                <a:br>
                  <a:rPr lang="en-US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r>
                  <a:rPr lang="en-US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offline signal selections and topology</a:t>
                </a:r>
                <a:endParaRPr lang="en-US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152400"/>
                <a:ext cx="8229600" cy="1143000"/>
              </a:xfrm>
              <a:blipFill rotWithShape="1">
                <a:blip r:embed="rId2"/>
                <a:stretch>
                  <a:fillRect l="-1333" t="-17553" r="-1778" b="-335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9860"/>
            <a:ext cx="8229600" cy="266700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two jets </a:t>
            </a:r>
            <a:r>
              <a:rPr lang="en-US" b="1" dirty="0" err="1" smtClean="0">
                <a:solidFill>
                  <a:srgbClr val="002060"/>
                </a:solidFill>
              </a:rPr>
              <a:t>p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T</a:t>
            </a:r>
            <a:r>
              <a:rPr lang="en-US" b="1" dirty="0" smtClean="0">
                <a:solidFill>
                  <a:srgbClr val="002060"/>
                </a:solidFill>
              </a:rPr>
              <a:t>&gt;50 </a:t>
            </a:r>
            <a:r>
              <a:rPr lang="en-US" b="1" dirty="0" err="1" smtClean="0">
                <a:solidFill>
                  <a:srgbClr val="002060"/>
                </a:solidFill>
              </a:rPr>
              <a:t>GeV</a:t>
            </a:r>
            <a:r>
              <a:rPr lang="en-US" b="1" dirty="0" smtClean="0">
                <a:solidFill>
                  <a:srgbClr val="002060"/>
                </a:solidFill>
              </a:rPr>
              <a:t>, |</a:t>
            </a:r>
            <a:r>
              <a:rPr lang="en-US" b="1" dirty="0" smtClean="0">
                <a:solidFill>
                  <a:srgbClr val="002060"/>
                </a:solidFill>
                <a:latin typeface="Symbol" pitchFamily="18" charset="2"/>
              </a:rPr>
              <a:t>h</a:t>
            </a:r>
            <a:r>
              <a:rPr lang="en-US" b="1" dirty="0" smtClean="0">
                <a:solidFill>
                  <a:srgbClr val="002060"/>
                </a:solidFill>
              </a:rPr>
              <a:t>|&lt;4.7</a:t>
            </a:r>
          </a:p>
          <a:p>
            <a:r>
              <a:rPr lang="en-US" b="1" dirty="0" err="1" smtClean="0">
                <a:solidFill>
                  <a:srgbClr val="002060"/>
                </a:solidFill>
              </a:rPr>
              <a:t>m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jj</a:t>
            </a:r>
            <a:r>
              <a:rPr lang="en-US" b="1" dirty="0" smtClean="0">
                <a:solidFill>
                  <a:srgbClr val="002060"/>
                </a:solidFill>
              </a:rPr>
              <a:t> &gt; 1100 </a:t>
            </a:r>
            <a:r>
              <a:rPr lang="en-US" b="1" dirty="0" err="1" smtClean="0">
                <a:solidFill>
                  <a:srgbClr val="002060"/>
                </a:solidFill>
              </a:rPr>
              <a:t>GeV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en-US" b="1" dirty="0" err="1" smtClean="0">
                <a:solidFill>
                  <a:srgbClr val="002060"/>
                </a:solidFill>
                <a:latin typeface="Symbol" pitchFamily="18" charset="2"/>
              </a:rPr>
              <a:t>Dh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jj</a:t>
            </a:r>
            <a:r>
              <a:rPr lang="en-US" b="1" dirty="0" smtClean="0">
                <a:solidFill>
                  <a:srgbClr val="002060"/>
                </a:solidFill>
              </a:rPr>
              <a:t> &gt; 4.2</a:t>
            </a:r>
          </a:p>
          <a:p>
            <a:r>
              <a:rPr lang="en-US" b="1" dirty="0" err="1" smtClean="0">
                <a:solidFill>
                  <a:srgbClr val="FF0000"/>
                </a:solidFill>
              </a:rPr>
              <a:t>E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T</a:t>
            </a:r>
            <a:r>
              <a:rPr lang="en-US" b="1" baseline="30000" dirty="0" err="1" smtClean="0">
                <a:solidFill>
                  <a:srgbClr val="FF0000"/>
                </a:solidFill>
              </a:rPr>
              <a:t>miss</a:t>
            </a:r>
            <a:r>
              <a:rPr lang="en-US" b="1" dirty="0" smtClean="0">
                <a:solidFill>
                  <a:srgbClr val="FF0000"/>
                </a:solidFill>
              </a:rPr>
              <a:t> &gt; 130 </a:t>
            </a:r>
            <a:r>
              <a:rPr lang="en-US" b="1" dirty="0" err="1" smtClean="0">
                <a:solidFill>
                  <a:srgbClr val="FF0000"/>
                </a:solidFill>
              </a:rPr>
              <a:t>GeV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err="1" smtClean="0">
                <a:solidFill>
                  <a:srgbClr val="FF0000"/>
                </a:solidFill>
                <a:latin typeface="Symbol" pitchFamily="18" charset="2"/>
              </a:rPr>
              <a:t>Df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jj</a:t>
            </a:r>
            <a:r>
              <a:rPr lang="en-US" b="1" dirty="0" smtClean="0">
                <a:solidFill>
                  <a:srgbClr val="FF0000"/>
                </a:solidFill>
              </a:rPr>
              <a:t> &lt; 1.0 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Central Jet Veto (CJV)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734800" y="5257800"/>
            <a:ext cx="6096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344400" y="5314950"/>
            <a:ext cx="6858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344400" y="4152900"/>
            <a:ext cx="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2907432" y="5314950"/>
            <a:ext cx="2286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3059832" y="4176117"/>
            <a:ext cx="762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51520" y="5715000"/>
            <a:ext cx="45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j1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00810" y="5624840"/>
            <a:ext cx="45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j2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08247" y="4293096"/>
            <a:ext cx="45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j1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08247" y="5858530"/>
            <a:ext cx="45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j2</a:t>
            </a:r>
            <a:endParaRPr lang="en-US" sz="2800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407578" y="4429740"/>
                <a:ext cx="134684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sz="28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Symbol" pitchFamily="18" charset="2"/>
                  </a:rPr>
                  <a:t>c</a:t>
                </a:r>
                <a:r>
                  <a:rPr lang="en-US" sz="2800" b="1" baseline="30000" dirty="0" smtClean="0">
                    <a:solidFill>
                      <a:srgbClr val="FF0000"/>
                    </a:solidFill>
                    <a:latin typeface="Symbol" pitchFamily="18" charset="2"/>
                  </a:rPr>
                  <a:t>0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Symbol" pitchFamily="18" charset="2"/>
                  </a:rPr>
                  <a:t>c</a:t>
                </a:r>
                <a:r>
                  <a:rPr lang="en-US" sz="2800" b="1" baseline="30000" dirty="0" smtClean="0">
                    <a:solidFill>
                      <a:srgbClr val="FF0000"/>
                    </a:solidFill>
                    <a:latin typeface="Symbol" pitchFamily="18" charset="2"/>
                  </a:rPr>
                  <a:t>0</a:t>
                </a:r>
                <a:endParaRPr lang="en-US" sz="2800" b="1" baseline="30000" dirty="0">
                  <a:solidFill>
                    <a:srgbClr val="FF0000"/>
                  </a:solidFill>
                  <a:latin typeface="Symbol" pitchFamily="18" charset="2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7578" y="4429740"/>
                <a:ext cx="1346844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9502" t="-14118" r="-45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5485050" y="1700807"/>
            <a:ext cx="2759358" cy="94773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Signal: small </a:t>
            </a:r>
            <a:r>
              <a:rPr lang="en-US" sz="2800" b="1" dirty="0" err="1" smtClean="0">
                <a:solidFill>
                  <a:srgbClr val="FF0000"/>
                </a:solidFill>
                <a:latin typeface="Symbol" pitchFamily="18" charset="2"/>
              </a:rPr>
              <a:t>Df</a:t>
            </a:r>
            <a:r>
              <a:rPr lang="en-US" sz="2800" b="1" baseline="-25000" dirty="0" err="1" smtClean="0">
                <a:solidFill>
                  <a:srgbClr val="FF0000"/>
                </a:solidFill>
              </a:rPr>
              <a:t>jj</a:t>
            </a:r>
            <a:endParaRPr lang="en-US" sz="2800" b="1" baseline="-25000" dirty="0" smtClean="0">
              <a:solidFill>
                <a:srgbClr val="FF0000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QCD: large </a:t>
            </a:r>
            <a:r>
              <a:rPr lang="en-US" sz="2800" b="1" dirty="0" err="1" smtClean="0">
                <a:solidFill>
                  <a:srgbClr val="FF0000"/>
                </a:solidFill>
                <a:latin typeface="Symbol" pitchFamily="18" charset="2"/>
              </a:rPr>
              <a:t>Df</a:t>
            </a:r>
            <a:r>
              <a:rPr lang="en-US" sz="2800" b="1" baseline="-25000" dirty="0" err="1" smtClean="0">
                <a:solidFill>
                  <a:srgbClr val="FF0000"/>
                </a:solidFill>
              </a:rPr>
              <a:t>jj</a:t>
            </a:r>
            <a:endParaRPr lang="en-US" sz="2800" b="1" baseline="-250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75856" y="4791730"/>
            <a:ext cx="15896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</a:rPr>
              <a:t>multijets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en-US" sz="2800" b="1" dirty="0" smtClean="0">
                <a:solidFill>
                  <a:srgbClr val="002060"/>
                </a:solidFill>
              </a:rPr>
              <a:t>(“QCD”)</a:t>
            </a:r>
            <a:endParaRPr lang="en-US" sz="2800" b="1" dirty="0">
              <a:solidFill>
                <a:srgbClr val="00206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3" t="19931" r="10742" b="8179"/>
          <a:stretch/>
        </p:blipFill>
        <p:spPr>
          <a:xfrm>
            <a:off x="4887201" y="2648545"/>
            <a:ext cx="3564000" cy="4198143"/>
          </a:xfrm>
          <a:prstGeom prst="rect">
            <a:avLst/>
          </a:prstGeom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5485050" y="3579466"/>
            <a:ext cx="2304256" cy="5966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 err="1" smtClean="0">
                <a:solidFill>
                  <a:srgbClr val="002060"/>
                </a:solidFill>
                <a:latin typeface="Symbol" pitchFamily="18" charset="2"/>
              </a:rPr>
              <a:t>Df</a:t>
            </a:r>
            <a:r>
              <a:rPr lang="en-GB" sz="1400" b="1" baseline="-25000" dirty="0" err="1" smtClean="0">
                <a:solidFill>
                  <a:srgbClr val="002060"/>
                </a:solidFill>
              </a:rPr>
              <a:t>jj</a:t>
            </a:r>
            <a:r>
              <a:rPr lang="en-GB" sz="1400" b="1" dirty="0" smtClean="0">
                <a:solidFill>
                  <a:srgbClr val="002060"/>
                </a:solidFill>
              </a:rPr>
              <a:t> after selections on:</a:t>
            </a:r>
          </a:p>
          <a:p>
            <a:pPr lvl="1"/>
            <a:r>
              <a:rPr lang="en-GB" sz="1400" b="1" dirty="0" err="1" smtClean="0">
                <a:solidFill>
                  <a:srgbClr val="002060"/>
                </a:solidFill>
              </a:rPr>
              <a:t>m</a:t>
            </a:r>
            <a:r>
              <a:rPr lang="en-GB" sz="1400" b="1" baseline="-25000" dirty="0" err="1" smtClean="0">
                <a:solidFill>
                  <a:srgbClr val="002060"/>
                </a:solidFill>
              </a:rPr>
              <a:t>jj</a:t>
            </a:r>
            <a:r>
              <a:rPr lang="en-GB" sz="1400" b="1" dirty="0" smtClean="0">
                <a:solidFill>
                  <a:srgbClr val="002060"/>
                </a:solidFill>
              </a:rPr>
              <a:t>, </a:t>
            </a:r>
            <a:r>
              <a:rPr lang="en-GB" sz="1400" b="1" dirty="0" err="1" smtClean="0">
                <a:solidFill>
                  <a:srgbClr val="002060"/>
                </a:solidFill>
              </a:rPr>
              <a:t>E</a:t>
            </a:r>
            <a:r>
              <a:rPr lang="en-GB" sz="1400" b="1" baseline="-25000" dirty="0" err="1" smtClean="0">
                <a:solidFill>
                  <a:srgbClr val="002060"/>
                </a:solidFill>
              </a:rPr>
              <a:t>T</a:t>
            </a:r>
            <a:r>
              <a:rPr lang="en-GB" sz="1400" b="1" baseline="30000" dirty="0" err="1" smtClean="0">
                <a:solidFill>
                  <a:srgbClr val="002060"/>
                </a:solidFill>
              </a:rPr>
              <a:t>miss</a:t>
            </a:r>
            <a:r>
              <a:rPr lang="en-GB" sz="1400" b="1" dirty="0" smtClean="0">
                <a:solidFill>
                  <a:srgbClr val="002060"/>
                </a:solidFill>
              </a:rPr>
              <a:t>, </a:t>
            </a:r>
            <a:r>
              <a:rPr lang="en-GB" sz="1400" b="1" dirty="0" err="1" smtClean="0">
                <a:solidFill>
                  <a:srgbClr val="002060"/>
                </a:solidFill>
                <a:latin typeface="Symbol" pitchFamily="18" charset="2"/>
              </a:rPr>
              <a:t>Dh</a:t>
            </a:r>
            <a:r>
              <a:rPr lang="en-GB" sz="1400" b="1" baseline="-25000" dirty="0" err="1" smtClean="0">
                <a:solidFill>
                  <a:srgbClr val="002060"/>
                </a:solidFill>
              </a:rPr>
              <a:t>jj</a:t>
            </a:r>
            <a:r>
              <a:rPr lang="en-GB" sz="1400" b="1" dirty="0" smtClean="0">
                <a:solidFill>
                  <a:srgbClr val="002060"/>
                </a:solidFill>
              </a:rPr>
              <a:t>, CJV</a:t>
            </a:r>
          </a:p>
        </p:txBody>
      </p:sp>
    </p:spTree>
    <p:extLst>
      <p:ext uri="{BB962C8B-B14F-4D97-AF65-F5344CB8AC3E}">
        <p14:creationId xmlns:p14="http://schemas.microsoft.com/office/powerpoint/2010/main" val="182626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</a:t>
            </a:r>
            <a:r>
              <a:rPr lang="en-GB" b="1" dirty="0" smtClean="0">
                <a:solidFill>
                  <a:srgbClr val="FF0000"/>
                </a:solidFill>
              </a:rPr>
              <a:t>ignal region, with CJV (</a:t>
            </a:r>
            <a:r>
              <a:rPr lang="en-GB" b="1" dirty="0" err="1" smtClean="0">
                <a:solidFill>
                  <a:srgbClr val="FF0000"/>
                </a:solidFill>
              </a:rPr>
              <a:t>x,y</a:t>
            </a:r>
            <a:r>
              <a:rPr lang="en-GB" b="1" dirty="0" smtClean="0">
                <a:solidFill>
                  <a:srgbClr val="FF0000"/>
                </a:solidFill>
              </a:rPr>
              <a:t> view)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32408"/>
            <a:ext cx="5148000" cy="45278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" r="5893" b="2193"/>
          <a:stretch/>
        </p:blipFill>
        <p:spPr>
          <a:xfrm>
            <a:off x="5641942" y="1971675"/>
            <a:ext cx="3082958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3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Interpretation of H-&gt;invisible direct search </a:t>
            </a:r>
            <a:br>
              <a:rPr lang="en-GB" sz="3600" b="1" dirty="0" smtClean="0">
                <a:solidFill>
                  <a:srgbClr val="FF0000"/>
                </a:solidFill>
              </a:rPr>
            </a:br>
            <a:r>
              <a:rPr lang="en-GB" sz="3600" b="1" dirty="0" smtClean="0">
                <a:solidFill>
                  <a:srgbClr val="FF0000"/>
                </a:solidFill>
              </a:rPr>
              <a:t>in Higgs-portal Dark Matter models </a:t>
            </a:r>
            <a:endParaRPr lang="en-GB" sz="36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8385" y="3889699"/>
                <a:ext cx="2804254" cy="2123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rgbClr val="FF0000"/>
                    </a:solidFill>
                  </a:rPr>
                  <a:t>BR(h</a:t>
                </a:r>
                <a:r>
                  <a:rPr lang="en-GB" sz="2800" b="1" baseline="-25000" dirty="0" smtClean="0">
                    <a:solidFill>
                      <a:srgbClr val="FF0000"/>
                    </a:solidFill>
                  </a:rPr>
                  <a:t>125 </a:t>
                </a:r>
                <a:r>
                  <a:rPr lang="en-GB" sz="2800" b="1" baseline="-25000" dirty="0" err="1" smtClean="0">
                    <a:solidFill>
                      <a:srgbClr val="FF0000"/>
                    </a:solidFill>
                  </a:rPr>
                  <a:t>GeV</a:t>
                </a:r>
                <a14:m>
                  <m:oMath xmlns:m="http://schemas.openxmlformats.org/officeDocument/2006/math">
                    <m:r>
                      <a:rPr lang="en-GB" sz="28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2800" b="1" dirty="0" err="1" smtClean="0">
                    <a:solidFill>
                      <a:srgbClr val="FF0000"/>
                    </a:solidFill>
                  </a:rPr>
                  <a:t>inv</a:t>
                </a:r>
                <a:r>
                  <a:rPr lang="en-GB" sz="2800" b="1" dirty="0" smtClean="0">
                    <a:solidFill>
                      <a:srgbClr val="FF0000"/>
                    </a:solidFill>
                  </a:rPr>
                  <a:t>) </a:t>
                </a:r>
              </a:p>
              <a:p>
                <a:r>
                  <a:rPr lang="en-GB" sz="2800" b="1" dirty="0" smtClean="0">
                    <a:solidFill>
                      <a:srgbClr val="FF0000"/>
                    </a:solidFill>
                  </a:rPr>
                  <a:t>&lt; 0.58 at 95 % CL</a:t>
                </a:r>
              </a:p>
              <a:p>
                <a:r>
                  <a:rPr lang="en-GB" sz="2800" b="1" dirty="0" smtClean="0">
                    <a:solidFill>
                      <a:srgbClr val="FF0000"/>
                    </a:solidFill>
                  </a:rPr>
                  <a:t>(expected &lt; 0.44)</a:t>
                </a:r>
              </a:p>
              <a:p>
                <a:r>
                  <a:rPr lang="en-GB" sz="2400" b="1" dirty="0" smtClean="0">
                    <a:solidFill>
                      <a:srgbClr val="002060"/>
                    </a:solidFill>
                  </a:rPr>
                  <a:t>combining</a:t>
                </a:r>
              </a:p>
              <a:p>
                <a:r>
                  <a:rPr lang="en-GB" sz="2400" b="1" dirty="0" smtClean="0">
                    <a:solidFill>
                      <a:srgbClr val="002060"/>
                    </a:solidFill>
                  </a:rPr>
                  <a:t>VBF and ZH modes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85" y="3889699"/>
                <a:ext cx="2804254" cy="2123658"/>
              </a:xfrm>
              <a:prstGeom prst="rect">
                <a:avLst/>
              </a:prstGeom>
              <a:blipFill rotWithShape="1">
                <a:blip r:embed="rId3"/>
                <a:stretch>
                  <a:fillRect l="-4565" t="-2586" r="-1087" b="-57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4824"/>
            <a:ext cx="5976000" cy="41894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2" y="1800653"/>
            <a:ext cx="2952000" cy="201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4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62287" y="116632"/>
                <a:ext cx="4005657" cy="1296144"/>
              </a:xfrm>
            </p:spPr>
            <p:txBody>
              <a:bodyPr>
                <a:normAutofit/>
              </a:bodyPr>
              <a:lstStyle/>
              <a:p>
                <a:r>
                  <a:rPr lang="en-GB" sz="3600" b="1" dirty="0" smtClean="0">
                    <a:solidFill>
                      <a:srgbClr val="FF0000"/>
                    </a:solidFill>
                  </a:rPr>
                  <a:t>Non-SM h decays: </a:t>
                </a:r>
                <a:br>
                  <a:rPr lang="en-GB" sz="3600" b="1" dirty="0" smtClean="0">
                    <a:solidFill>
                      <a:srgbClr val="FF0000"/>
                    </a:solidFill>
                  </a:rPr>
                </a:br>
                <a:r>
                  <a:rPr lang="en-GB" sz="3600" b="1" i="1" dirty="0" smtClean="0">
                    <a:solidFill>
                      <a:srgbClr val="0070C0"/>
                    </a:solidFill>
                  </a:rPr>
                  <a:t>LFV with h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solidFill>
                          <a:srgbClr val="0070C0"/>
                        </a:solidFill>
                        <a:latin typeface="Cambria Math"/>
                      </a:rPr>
                      <m:t>→</m:t>
                    </m:r>
                  </m:oMath>
                </a14:m>
                <a:r>
                  <a:rPr lang="en-GB" sz="3600" b="1" i="1" dirty="0" err="1" smtClean="0">
                    <a:solidFill>
                      <a:srgbClr val="0070C0"/>
                    </a:solidFill>
                    <a:latin typeface="Symbol" panose="05050102010706020507" pitchFamily="18" charset="2"/>
                  </a:rPr>
                  <a:t>mt</a:t>
                </a:r>
                <a:endParaRPr lang="en-GB" sz="3600" b="1" i="1" dirty="0">
                  <a:solidFill>
                    <a:srgbClr val="0070C0"/>
                  </a:solidFill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2287" y="116632"/>
                <a:ext cx="4005657" cy="1296144"/>
              </a:xfrm>
              <a:blipFill rotWithShape="1">
                <a:blip r:embed="rId2"/>
                <a:stretch>
                  <a:fillRect t="-2817" r="-1979" b="-140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62" y="1484784"/>
            <a:ext cx="3672408" cy="2016224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Events are subdivided on 0, 1, 2 jet categories</a:t>
            </a:r>
          </a:p>
          <a:p>
            <a:r>
              <a:rPr lang="en-GB" b="1" dirty="0" err="1">
                <a:solidFill>
                  <a:srgbClr val="002060"/>
                </a:solidFill>
                <a:latin typeface="Symbol" panose="05050102010706020507" pitchFamily="18" charset="2"/>
              </a:rPr>
              <a:t>m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e</a:t>
            </a:r>
            <a:r>
              <a:rPr lang="en-GB" b="1" dirty="0" smtClean="0">
                <a:solidFill>
                  <a:srgbClr val="002060"/>
                </a:solidFill>
              </a:rPr>
              <a:t>,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mt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 topologies</a:t>
            </a:r>
          </a:p>
          <a:p>
            <a:r>
              <a:rPr lang="en-GB" b="1" dirty="0" err="1" smtClean="0">
                <a:solidFill>
                  <a:srgbClr val="002060"/>
                </a:solidFill>
              </a:rPr>
              <a:t>m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 is reconstructed in collinear approximation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000" y="404664"/>
            <a:ext cx="2592000" cy="27878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962" y="396677"/>
            <a:ext cx="2664000" cy="28992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826" y="3284642"/>
            <a:ext cx="3132000" cy="3494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437" y="3299525"/>
            <a:ext cx="3132000" cy="3540509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41462" y="4077072"/>
            <a:ext cx="2814364" cy="151216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 smtClean="0">
                <a:solidFill>
                  <a:srgbClr val="FF0000"/>
                </a:solidFill>
              </a:rPr>
              <a:t>Upper limit:</a:t>
            </a:r>
          </a:p>
          <a:p>
            <a:pPr lvl="1"/>
            <a:r>
              <a:rPr lang="en-GB" b="1" dirty="0" smtClean="0">
                <a:solidFill>
                  <a:srgbClr val="FF0000"/>
                </a:solidFill>
              </a:rPr>
              <a:t>BR &lt; 1.57 %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~ 2.5 </a:t>
            </a:r>
            <a:r>
              <a:rPr lang="en-GB" b="1" dirty="0" smtClean="0">
                <a:solidFill>
                  <a:srgbClr val="FF0000"/>
                </a:solidFill>
                <a:latin typeface="Symbol" panose="05050102010706020507" pitchFamily="18" charset="2"/>
              </a:rPr>
              <a:t>s</a:t>
            </a:r>
            <a:r>
              <a:rPr lang="en-GB" b="1" dirty="0" smtClean="0">
                <a:solidFill>
                  <a:srgbClr val="FF0000"/>
                </a:solidFill>
              </a:rPr>
              <a:t> access</a:t>
            </a:r>
          </a:p>
        </p:txBody>
      </p:sp>
      <p:sp>
        <p:nvSpPr>
          <p:cNvPr id="9" name="Oval 8"/>
          <p:cNvSpPr/>
          <p:nvPr/>
        </p:nvSpPr>
        <p:spPr>
          <a:xfrm>
            <a:off x="4521826" y="1277541"/>
            <a:ext cx="684000" cy="684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234437" y="1366566"/>
            <a:ext cx="684000" cy="864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365256" y="636657"/>
            <a:ext cx="1135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>
                <a:latin typeface="Symbol" panose="05050102010706020507" pitchFamily="18" charset="2"/>
              </a:rPr>
              <a:t>m</a:t>
            </a:r>
            <a:r>
              <a:rPr lang="en-GB" sz="2000" b="1" dirty="0" err="1" smtClean="0">
                <a:latin typeface="Symbol" panose="05050102010706020507" pitchFamily="18" charset="2"/>
              </a:rPr>
              <a:t>t</a:t>
            </a:r>
            <a:r>
              <a:rPr lang="en-GB" sz="2000" b="1" baseline="-25000" dirty="0" err="1" smtClean="0"/>
              <a:t>e</a:t>
            </a:r>
            <a:r>
              <a:rPr lang="en-GB" sz="2000" b="1" baseline="-25000" dirty="0" smtClean="0"/>
              <a:t>  </a:t>
            </a:r>
            <a:r>
              <a:rPr lang="en-GB" sz="2000" b="1" dirty="0" smtClean="0"/>
              <a:t>1 jet 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003901" y="636657"/>
            <a:ext cx="12264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>
                <a:latin typeface="Symbol" panose="05050102010706020507" pitchFamily="18" charset="2"/>
              </a:rPr>
              <a:t>m</a:t>
            </a:r>
            <a:r>
              <a:rPr lang="en-GB" sz="2000" b="1" dirty="0" err="1" smtClean="0">
                <a:latin typeface="Symbol" panose="05050102010706020507" pitchFamily="18" charset="2"/>
              </a:rPr>
              <a:t>t</a:t>
            </a:r>
            <a:r>
              <a:rPr lang="en-GB" sz="2000" b="1" baseline="-25000" dirty="0" err="1" smtClean="0">
                <a:latin typeface="Arian"/>
              </a:rPr>
              <a:t>h</a:t>
            </a:r>
            <a:r>
              <a:rPr lang="en-GB" sz="2000" b="1" baseline="-25000" dirty="0" smtClean="0">
                <a:latin typeface="Arian"/>
              </a:rPr>
              <a:t> </a:t>
            </a:r>
            <a:r>
              <a:rPr lang="en-GB" sz="2000" b="1" dirty="0" smtClean="0"/>
              <a:t>2 jets 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1937486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40159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Searches for </a:t>
            </a:r>
            <a:br>
              <a:rPr lang="en-GB" b="1" dirty="0" smtClean="0">
                <a:solidFill>
                  <a:srgbClr val="002060"/>
                </a:solidFill>
              </a:rPr>
            </a:br>
            <a:r>
              <a:rPr lang="en-GB" b="1" dirty="0" smtClean="0">
                <a:solidFill>
                  <a:srgbClr val="002060"/>
                </a:solidFill>
              </a:rPr>
              <a:t>other Higgs bosons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31640" y="4581128"/>
            <a:ext cx="6400800" cy="136815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" y="64815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367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2008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MSSM Higgs bosons  </a:t>
            </a:r>
            <a:endParaRPr lang="en-US" sz="4000" b="1" dirty="0">
              <a:solidFill>
                <a:srgbClr val="002060"/>
              </a:solidFill>
              <a:latin typeface="Symbol" pitchFamily="18" charset="2"/>
            </a:endParaRPr>
          </a:p>
        </p:txBody>
      </p:sp>
      <p:pic>
        <p:nvPicPr>
          <p:cNvPr id="6" name="Picture 5" descr="masses.gif"/>
          <p:cNvPicPr>
            <a:picLocks noChangeAspect="1"/>
          </p:cNvPicPr>
          <p:nvPr/>
        </p:nvPicPr>
        <p:blipFill>
          <a:blip r:embed="rId2" cstate="print"/>
          <a:srcRect l="20667" t="26666" r="28666" b="15556"/>
          <a:stretch>
            <a:fillRect/>
          </a:stretch>
        </p:blipFill>
        <p:spPr>
          <a:xfrm>
            <a:off x="2195736" y="980727"/>
            <a:ext cx="4428000" cy="4039579"/>
          </a:xfrm>
          <a:prstGeom prst="rect">
            <a:avLst/>
          </a:prstGeom>
        </p:spPr>
      </p:pic>
      <p:sp>
        <p:nvSpPr>
          <p:cNvPr id="7" name="Content Placeholder 7"/>
          <p:cNvSpPr txBox="1">
            <a:spLocks/>
          </p:cNvSpPr>
          <p:nvPr/>
        </p:nvSpPr>
        <p:spPr>
          <a:xfrm>
            <a:off x="517401" y="5258334"/>
            <a:ext cx="8610600" cy="1296144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b="1" noProof="0" dirty="0" smtClean="0">
                <a:solidFill>
                  <a:srgbClr val="002060"/>
                </a:solidFill>
              </a:rPr>
              <a:t>five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Higgs bosons in MSSM: 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800" b="1" dirty="0" smtClean="0">
                <a:solidFill>
                  <a:srgbClr val="002060"/>
                </a:solidFill>
              </a:rPr>
              <a:t>two CP-even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h, H;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one CP-odd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A, two </a:t>
            </a:r>
            <a:r>
              <a:rPr lang="en-US" sz="2800" b="1" dirty="0" smtClean="0">
                <a:solidFill>
                  <a:srgbClr val="002060"/>
                </a:solidFill>
              </a:rPr>
              <a:t>charged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</a:t>
            </a:r>
            <a:r>
              <a:rPr kumimoji="0" lang="en-US" sz="2800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+/- </a:t>
            </a:r>
            <a:endParaRPr kumimoji="0" lang="en-US" sz="2800" b="1" i="0" u="none" strike="noStrike" kern="1200" cap="none" spc="0" normalizeH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3000" b="1" i="1" dirty="0">
                <a:solidFill>
                  <a:srgbClr val="FF0000"/>
                </a:solidFill>
              </a:rPr>
              <a:t>w</a:t>
            </a:r>
            <a:r>
              <a:rPr lang="en-US" sz="3000" b="1" i="1" noProof="0" dirty="0" smtClean="0">
                <a:solidFill>
                  <a:srgbClr val="FF0000"/>
                </a:solidFill>
              </a:rPr>
              <a:t>hat is discovered as state of 125 </a:t>
            </a:r>
            <a:r>
              <a:rPr lang="en-US" sz="3000" b="1" i="1" noProof="0" dirty="0" err="1" smtClean="0">
                <a:solidFill>
                  <a:srgbClr val="FF0000"/>
                </a:solidFill>
              </a:rPr>
              <a:t>GeV</a:t>
            </a:r>
            <a:r>
              <a:rPr lang="en-US" sz="3000" b="1" i="1" noProof="0" dirty="0" smtClean="0">
                <a:solidFill>
                  <a:srgbClr val="FF0000"/>
                </a:solidFill>
              </a:rPr>
              <a:t>, h or H ? </a:t>
            </a:r>
            <a:endParaRPr kumimoji="0" lang="en-US" sz="3000" b="1" i="1" u="none" strike="noStrike" kern="1200" cap="none" spc="0" normalizeH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40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044352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Landscape of </a:t>
            </a:r>
            <a:br>
              <a:rPr lang="en-GB" b="1" u="sng" dirty="0" smtClean="0">
                <a:solidFill>
                  <a:srgbClr val="FF0000"/>
                </a:solidFill>
              </a:rPr>
            </a:br>
            <a:r>
              <a:rPr lang="en-GB" b="1" u="sng" dirty="0" smtClean="0">
                <a:solidFill>
                  <a:srgbClr val="FF0000"/>
                </a:solidFill>
              </a:rPr>
              <a:t>BSM Higgs channels in MSSM</a:t>
            </a:r>
            <a:endParaRPr lang="en-GB" sz="3100" b="1" u="sng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29394" y="1443633"/>
                <a:ext cx="8229600" cy="576064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GB" b="1" i="1" dirty="0" smtClean="0">
                    <a:solidFill>
                      <a:srgbClr val="002060"/>
                    </a:solidFill>
                  </a:rPr>
                  <a:t>High </a:t>
                </a:r>
                <a:r>
                  <a:rPr lang="en-GB" b="1" i="1" dirty="0" err="1" smtClean="0">
                    <a:solidFill>
                      <a:srgbClr val="002060"/>
                    </a:solidFill>
                  </a:rPr>
                  <a:t>tan</a:t>
                </a:r>
                <a:r>
                  <a:rPr lang="en-GB" b="1" i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b</a:t>
                </a:r>
                <a:r>
                  <a:rPr lang="en-GB" b="1" i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 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:</a:t>
                </a:r>
                <a:r>
                  <a:rPr lang="en-GB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GB" b="1" dirty="0" smtClean="0">
                    <a:solidFill>
                      <a:srgbClr val="FF0000"/>
                    </a:solidFill>
                    <a:latin typeface="Symbol" panose="05050102010706020507" pitchFamily="18" charset="2"/>
                    <a:cs typeface="Arial" panose="020B0604020202020204" pitchFamily="34" charset="0"/>
                  </a:rPr>
                  <a:t>f</a:t>
                </a:r>
                <a14:m>
                  <m:oMath xmlns:m="http://schemas.openxmlformats.org/officeDocument/2006/math">
                    <m:r>
                      <a:rPr lang="en-GB" b="1" dirty="0" smtClean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  <a:latin typeface="Symbol" panose="05050102010706020507" pitchFamily="18" charset="2"/>
                    <a:cs typeface="Arial" panose="020B0604020202020204" pitchFamily="34" charset="0"/>
                  </a:rPr>
                  <a:t>tt</a:t>
                </a:r>
                <a:r>
                  <a:rPr lang="en-GB" b="1" dirty="0" smtClean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, </a:t>
                </a:r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  <a:cs typeface="Arial" panose="020B0604020202020204" pitchFamily="34" charset="0"/>
                  </a:rPr>
                  <a:t>f</a:t>
                </a:r>
                <a14:m>
                  <m:oMath xmlns:m="http://schemas.openxmlformats.org/officeDocument/2006/math">
                    <m:r>
                      <a:rPr lang="en-GB" b="1" i="0" dirty="0" smtClean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  <a:cs typeface="Arial" panose="020B0604020202020204" pitchFamily="34" charset="0"/>
                  </a:rPr>
                  <a:t>mm</a:t>
                </a:r>
                <a:r>
                  <a:rPr lang="en-GB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;</a:t>
                </a:r>
                <a:r>
                  <a:rPr lang="en-GB" b="1" dirty="0" smtClean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H</a:t>
                </a:r>
                <a:r>
                  <a:rPr lang="en-GB" b="1" baseline="30000" dirty="0" smtClean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  <a:latin typeface="Symbol" panose="05050102010706020507" pitchFamily="18" charset="2"/>
                    <a:cs typeface="Arial" panose="020B0604020202020204" pitchFamily="34" charset="0"/>
                  </a:rPr>
                  <a:t>tn</a:t>
                </a:r>
                <a:r>
                  <a:rPr lang="en-GB" b="1" dirty="0" smtClean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, </a:t>
                </a:r>
                <a:r>
                  <a:rPr lang="en-GB" b="1" dirty="0" err="1" smtClean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tb</a:t>
                </a:r>
                <a:endParaRPr lang="en-GB" b="1" dirty="0" smtClean="0">
                  <a:solidFill>
                    <a:srgbClr val="002060"/>
                  </a:solidFill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9394" y="1443633"/>
                <a:ext cx="8229600" cy="576064"/>
              </a:xfrm>
              <a:blipFill rotWithShape="1">
                <a:blip r:embed="rId2"/>
                <a:stretch>
                  <a:fillRect l="-1704" t="-24468" b="-287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8" t="22543" r="23168" b="14777"/>
          <a:stretch/>
        </p:blipFill>
        <p:spPr>
          <a:xfrm>
            <a:off x="364177" y="2054374"/>
            <a:ext cx="3888000" cy="37802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 txBox="1">
                <a:spLocks/>
              </p:cNvSpPr>
              <p:nvPr/>
            </p:nvSpPr>
            <p:spPr>
              <a:xfrm>
                <a:off x="4451970" y="3126879"/>
                <a:ext cx="4038600" cy="187220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i="1" dirty="0" smtClean="0">
                    <a:solidFill>
                      <a:srgbClr val="002060"/>
                    </a:solidFill>
                  </a:rPr>
                  <a:t>Intermediate </a:t>
                </a:r>
                <a:r>
                  <a:rPr lang="en-GB" b="1" i="1" dirty="0" err="1" smtClean="0">
                    <a:solidFill>
                      <a:srgbClr val="002060"/>
                    </a:solidFill>
                  </a:rPr>
                  <a:t>tan</a:t>
                </a:r>
                <a:r>
                  <a:rPr lang="en-GB" b="1" i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b</a:t>
                </a:r>
                <a:r>
                  <a:rPr lang="en-GB" b="1" i="1" dirty="0" smtClean="0">
                    <a:solidFill>
                      <a:srgbClr val="002060"/>
                    </a:solidFill>
                  </a:rPr>
                  <a:t>:</a:t>
                </a:r>
              </a:p>
              <a:p>
                <a:pPr lvl="1"/>
                <a:r>
                  <a:rPr lang="en-GB" b="1" i="1" dirty="0" smtClean="0">
                    <a:solidFill>
                      <a:srgbClr val="002060"/>
                    </a:solidFill>
                  </a:rPr>
                  <a:t>H/A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i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c</a:t>
                </a:r>
                <a:r>
                  <a:rPr lang="en-GB" b="1" i="1" baseline="-25000" dirty="0" smtClean="0">
                    <a:solidFill>
                      <a:srgbClr val="002060"/>
                    </a:solidFill>
                  </a:rPr>
                  <a:t>i</a:t>
                </a:r>
                <a:r>
                  <a:rPr lang="en-GB" b="1" i="1" baseline="30000" dirty="0" smtClean="0">
                    <a:solidFill>
                      <a:srgbClr val="002060"/>
                    </a:solidFill>
                  </a:rPr>
                  <a:t>0</a:t>
                </a:r>
                <a:r>
                  <a:rPr lang="en-GB" b="1" i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c</a:t>
                </a:r>
                <a:r>
                  <a:rPr lang="en-GB" b="1" i="1" baseline="-25000" dirty="0" smtClean="0">
                    <a:solidFill>
                      <a:srgbClr val="002060"/>
                    </a:solidFill>
                  </a:rPr>
                  <a:t>j</a:t>
                </a:r>
                <a:r>
                  <a:rPr lang="en-GB" b="1" i="1" baseline="30000" dirty="0" smtClean="0">
                    <a:solidFill>
                      <a:srgbClr val="002060"/>
                    </a:solidFill>
                  </a:rPr>
                  <a:t>0</a:t>
                </a:r>
                <a:r>
                  <a:rPr lang="en-GB" b="1" i="1" dirty="0" smtClean="0">
                    <a:solidFill>
                      <a:srgbClr val="002060"/>
                    </a:solidFill>
                  </a:rPr>
                  <a:t>, </a:t>
                </a:r>
                <a:r>
                  <a:rPr lang="en-GB" b="1" i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c</a:t>
                </a:r>
                <a:r>
                  <a:rPr lang="en-GB" b="1" i="1" baseline="-25000" dirty="0" err="1" smtClean="0">
                    <a:solidFill>
                      <a:srgbClr val="002060"/>
                    </a:solidFill>
                  </a:rPr>
                  <a:t>i</a:t>
                </a:r>
                <a:r>
                  <a:rPr lang="en-GB" b="1" i="1" baseline="30000" dirty="0" err="1" smtClean="0">
                    <a:solidFill>
                      <a:srgbClr val="002060"/>
                    </a:solidFill>
                  </a:rPr>
                  <a:t>+</a:t>
                </a:r>
                <a:r>
                  <a:rPr lang="en-GB" b="1" i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c</a:t>
                </a:r>
                <a:r>
                  <a:rPr lang="en-GB" b="1" i="1" baseline="-25000" dirty="0" err="1" smtClean="0">
                    <a:solidFill>
                      <a:srgbClr val="002060"/>
                    </a:solidFill>
                  </a:rPr>
                  <a:t>j</a:t>
                </a:r>
                <a:r>
                  <a:rPr lang="en-GB" b="1" i="1" baseline="30000" dirty="0">
                    <a:solidFill>
                      <a:srgbClr val="002060"/>
                    </a:solidFill>
                  </a:rPr>
                  <a:t>-</a:t>
                </a:r>
                <a:endParaRPr lang="en-GB" b="1" i="1" baseline="30000" dirty="0" smtClean="0">
                  <a:solidFill>
                    <a:srgbClr val="002060"/>
                  </a:solidFill>
                </a:endParaRPr>
              </a:p>
              <a:p>
                <a:pPr lvl="1"/>
                <a:r>
                  <a:rPr lang="en-GB" b="1" i="1" dirty="0" smtClean="0">
                    <a:solidFill>
                      <a:srgbClr val="002060"/>
                    </a:solidFill>
                  </a:rPr>
                  <a:t>H</a:t>
                </a:r>
                <a:r>
                  <a:rPr lang="en-GB" b="1" i="1" baseline="30000" dirty="0" smtClean="0">
                    <a:solidFill>
                      <a:srgbClr val="002060"/>
                    </a:solidFill>
                  </a:rPr>
                  <a:t>+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i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c</a:t>
                </a:r>
                <a:r>
                  <a:rPr lang="en-GB" b="1" i="1" baseline="-25000" dirty="0" smtClean="0">
                    <a:solidFill>
                      <a:srgbClr val="002060"/>
                    </a:solidFill>
                  </a:rPr>
                  <a:t>i</a:t>
                </a:r>
                <a:r>
                  <a:rPr lang="en-GB" b="1" i="1" baseline="30000" dirty="0" smtClean="0">
                    <a:solidFill>
                      <a:srgbClr val="002060"/>
                    </a:solidFill>
                  </a:rPr>
                  <a:t>+</a:t>
                </a:r>
                <a:r>
                  <a:rPr lang="en-GB" b="1" i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c</a:t>
                </a:r>
                <a:r>
                  <a:rPr lang="en-GB" b="1" i="1" baseline="-25000" dirty="0" smtClean="0">
                    <a:solidFill>
                      <a:srgbClr val="002060"/>
                    </a:solidFill>
                  </a:rPr>
                  <a:t>j</a:t>
                </a:r>
                <a:r>
                  <a:rPr lang="en-GB" b="1" i="1" baseline="30000" dirty="0" smtClean="0">
                    <a:solidFill>
                      <a:srgbClr val="002060"/>
                    </a:solidFill>
                  </a:rPr>
                  <a:t>0</a:t>
                </a:r>
                <a:endParaRPr lang="en-GB" b="1" i="1" baseline="300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5" name="Content Placeholder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970" y="3126879"/>
                <a:ext cx="4038600" cy="1872208"/>
              </a:xfrm>
              <a:prstGeom prst="rect">
                <a:avLst/>
              </a:prstGeom>
              <a:blipFill rotWithShape="1">
                <a:blip r:embed="rId4"/>
                <a:stretch>
                  <a:fillRect l="-3318" t="-48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5"/>
              <p:cNvSpPr txBox="1">
                <a:spLocks/>
              </p:cNvSpPr>
              <p:nvPr/>
            </p:nvSpPr>
            <p:spPr>
              <a:xfrm>
                <a:off x="179512" y="5808661"/>
                <a:ext cx="8856984" cy="720080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b="1" i="1" dirty="0" smtClean="0">
                    <a:solidFill>
                      <a:srgbClr val="002060"/>
                    </a:solidFill>
                  </a:rPr>
                  <a:t>Low </a:t>
                </a:r>
                <a:r>
                  <a:rPr lang="en-GB" b="1" i="1" dirty="0" err="1" smtClean="0">
                    <a:solidFill>
                      <a:srgbClr val="002060"/>
                    </a:solidFill>
                  </a:rPr>
                  <a:t>tan</a:t>
                </a:r>
                <a:r>
                  <a:rPr lang="en-GB" b="1" i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b</a:t>
                </a:r>
                <a:r>
                  <a:rPr lang="en-GB" b="1" i="1" dirty="0" smtClean="0">
                    <a:solidFill>
                      <a:srgbClr val="002060"/>
                    </a:solidFill>
                  </a:rPr>
                  <a:t>:  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A</a:t>
                </a:r>
                <a14:m>
                  <m:oMath xmlns:m="http://schemas.openxmlformats.org/officeDocument/2006/math">
                    <m:r>
                      <a:rPr lang="en-GB" sz="2800" b="1" dirty="0" smtClean="0">
                        <a:solidFill>
                          <a:srgbClr val="00206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2800" b="1" dirty="0" smtClean="0">
                    <a:solidFill>
                      <a:srgbClr val="002060"/>
                    </a:solidFill>
                  </a:rPr>
                  <a:t>Zh</a:t>
                </a:r>
                <a:r>
                  <a:rPr lang="en-GB" sz="2800" b="1" dirty="0">
                    <a:solidFill>
                      <a:srgbClr val="002060"/>
                    </a:solidFill>
                  </a:rPr>
                  <a:t>;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en-GB" sz="2800" b="1" dirty="0" smtClean="0">
                    <a:solidFill>
                      <a:srgbClr val="FF0000"/>
                    </a:solidFill>
                  </a:rPr>
                  <a:t>H</a:t>
                </a:r>
                <a14:m>
                  <m:oMath xmlns:m="http://schemas.openxmlformats.org/officeDocument/2006/math">
                    <m:r>
                      <a:rPr lang="en-GB" sz="28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2800" b="1" dirty="0" smtClean="0">
                    <a:solidFill>
                      <a:srgbClr val="FF0000"/>
                    </a:solidFill>
                  </a:rPr>
                  <a:t>hh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, </a:t>
                </a:r>
                <a:r>
                  <a:rPr lang="en-GB" sz="2800" b="1" dirty="0" err="1" smtClean="0">
                    <a:solidFill>
                      <a:srgbClr val="002060"/>
                    </a:solidFill>
                  </a:rPr>
                  <a:t>tt</a:t>
                </a:r>
                <a:r>
                  <a:rPr lang="en-GB" sz="2800" b="1" dirty="0">
                    <a:solidFill>
                      <a:srgbClr val="002060"/>
                    </a:solidFill>
                  </a:rPr>
                  <a:t>;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  </a:t>
                </a:r>
                <a:r>
                  <a:rPr lang="en-GB" sz="2800" b="1" dirty="0" smtClean="0">
                    <a:solidFill>
                      <a:srgbClr val="FF0000"/>
                    </a:solidFill>
                  </a:rPr>
                  <a:t>H</a:t>
                </a:r>
                <a:r>
                  <a:rPr lang="en-GB" sz="2800" b="1" baseline="30000" dirty="0" smtClean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r>
                      <a:rPr lang="en-GB" sz="28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2800" b="1" dirty="0" smtClean="0">
                    <a:solidFill>
                      <a:srgbClr val="FF0000"/>
                    </a:solidFill>
                  </a:rPr>
                  <a:t>cs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, </a:t>
                </a:r>
                <a:r>
                  <a:rPr lang="en-GB" sz="2800" b="1" dirty="0" err="1" smtClean="0">
                    <a:solidFill>
                      <a:srgbClr val="002060"/>
                    </a:solidFill>
                  </a:rPr>
                  <a:t>cb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, </a:t>
                </a:r>
                <a:r>
                  <a:rPr lang="en-GB" sz="2800" b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tn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, </a:t>
                </a:r>
                <a:r>
                  <a:rPr lang="en-GB" sz="2800" b="1" dirty="0" err="1" smtClean="0">
                    <a:solidFill>
                      <a:srgbClr val="002060"/>
                    </a:solidFill>
                  </a:rPr>
                  <a:t>tb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, </a:t>
                </a:r>
                <a:r>
                  <a:rPr lang="en-GB" sz="2800" b="1" dirty="0" err="1" smtClean="0">
                    <a:solidFill>
                      <a:srgbClr val="002060"/>
                    </a:solidFill>
                  </a:rPr>
                  <a:t>Wh</a:t>
                </a:r>
                <a:endParaRPr lang="en-GB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5808661"/>
                <a:ext cx="8856984" cy="720080"/>
              </a:xfrm>
              <a:prstGeom prst="rect">
                <a:avLst/>
              </a:prstGeom>
              <a:blipFill rotWithShape="1">
                <a:blip r:embed="rId5"/>
                <a:stretch>
                  <a:fillRect l="-1514" t="-12712" b="-93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 rot="16200000">
            <a:off x="-1370336" y="3469732"/>
            <a:ext cx="33250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A. </a:t>
            </a:r>
            <a:r>
              <a:rPr lang="en-GB" b="1" dirty="0" err="1">
                <a:solidFill>
                  <a:srgbClr val="002060"/>
                </a:solidFill>
              </a:rPr>
              <a:t>Djouadi</a:t>
            </a:r>
            <a:r>
              <a:rPr lang="en-GB" b="1" dirty="0">
                <a:solidFill>
                  <a:srgbClr val="002060"/>
                </a:solidFill>
              </a:rPr>
              <a:t> et.al. arXiv:1307.5205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403648" y="1916832"/>
            <a:ext cx="719864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059832" y="3620454"/>
            <a:ext cx="1296144" cy="3240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1403648" y="5085184"/>
            <a:ext cx="93610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263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518352" y="116632"/>
                <a:ext cx="8229600" cy="994122"/>
              </a:xfrm>
            </p:spPr>
            <p:txBody>
              <a:bodyPr/>
              <a:lstStyle/>
              <a:p>
                <a:r>
                  <a:rPr lang="en-GB" b="1" dirty="0" smtClean="0">
                    <a:solidFill>
                      <a:srgbClr val="FF0000"/>
                    </a:solidFill>
                  </a:rPr>
                  <a:t>H</a:t>
                </a:r>
                <a:r>
                  <a:rPr lang="en-GB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b="1" dirty="0" smtClean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  <m:r>
                      <a:rPr lang="en-GB" b="1" i="1" dirty="0">
                        <a:solidFill>
                          <a:srgbClr val="0070C0"/>
                        </a:solidFill>
                        <a:latin typeface="Cambria Math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hh</a:t>
                </a:r>
                <a:r>
                  <a:rPr lang="en-GB" b="1" dirty="0" smtClean="0">
                    <a:solidFill>
                      <a:srgbClr val="0070C0"/>
                    </a:solidFill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b="1" dirty="0" smtClean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  <m:r>
                      <a:rPr lang="en-GB" b="1" i="1" dirty="0">
                        <a:solidFill>
                          <a:srgbClr val="0070C0"/>
                        </a:solidFill>
                        <a:latin typeface="Cambria Math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dirty="0" smtClean="0">
                    <a:solidFill>
                      <a:srgbClr val="FF0000"/>
                    </a:solidFill>
                  </a:rPr>
                  <a:t>bb</a:t>
                </a:r>
                <a:endParaRPr lang="en-GB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18352" y="116632"/>
                <a:ext cx="8229600" cy="994122"/>
              </a:xfrm>
              <a:blipFill rotWithShape="1">
                <a:blip r:embed="rId2"/>
                <a:stretch>
                  <a:fillRect t="-2454" b="-184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24744"/>
                <a:ext cx="8712968" cy="2160239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Search strategy:</a:t>
                </a:r>
              </a:p>
              <a:p>
                <a:pPr lvl="1"/>
                <a:r>
                  <a:rPr lang="en-GB" b="1" dirty="0" smtClean="0">
                    <a:solidFill>
                      <a:srgbClr val="002060"/>
                    </a:solidFill>
                  </a:rPr>
                  <a:t>looking for signal in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distribution for </a:t>
                </a:r>
                <a:r>
                  <a:rPr lang="en-GB" b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bb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events selected within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bb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and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baseline="-25000" dirty="0" err="1" smtClean="0">
                    <a:solidFill>
                      <a:srgbClr val="002060"/>
                    </a:solidFill>
                  </a:rPr>
                  <a:t>bb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mass windows</a:t>
                </a:r>
              </a:p>
              <a:p>
                <a:r>
                  <a:rPr lang="en-GB" b="1" dirty="0" smtClean="0">
                    <a:solidFill>
                      <a:srgbClr val="0070C0"/>
                    </a:solidFill>
                  </a:rPr>
                  <a:t>In </a:t>
                </a:r>
                <a:r>
                  <a:rPr lang="en-GB" b="1" dirty="0" err="1" smtClean="0">
                    <a:solidFill>
                      <a:srgbClr val="0070C0"/>
                    </a:solidFill>
                  </a:rPr>
                  <a:t>hMSSM</a:t>
                </a:r>
                <a:r>
                  <a:rPr lang="en-GB" b="1" dirty="0">
                    <a:solidFill>
                      <a:srgbClr val="0070C0"/>
                    </a:solidFill>
                  </a:rPr>
                  <a:t> </a:t>
                </a:r>
                <a:r>
                  <a:rPr lang="en-GB" sz="2300" b="1" dirty="0" smtClean="0">
                    <a:solidFill>
                      <a:srgbClr val="0070C0"/>
                    </a:solidFill>
                  </a:rPr>
                  <a:t>(A</a:t>
                </a:r>
                <a:r>
                  <a:rPr lang="en-GB" sz="2300" b="1" dirty="0">
                    <a:solidFill>
                      <a:srgbClr val="0070C0"/>
                    </a:solidFill>
                  </a:rPr>
                  <a:t>. </a:t>
                </a:r>
                <a:r>
                  <a:rPr lang="en-GB" sz="2300" b="1" dirty="0" err="1">
                    <a:solidFill>
                      <a:srgbClr val="0070C0"/>
                    </a:solidFill>
                  </a:rPr>
                  <a:t>Djouadi</a:t>
                </a:r>
                <a:r>
                  <a:rPr lang="en-GB" sz="2300" b="1" dirty="0">
                    <a:solidFill>
                      <a:srgbClr val="0070C0"/>
                    </a:solidFill>
                  </a:rPr>
                  <a:t> et.al. arXiv:1307.5205</a:t>
                </a:r>
                <a:r>
                  <a:rPr lang="en-GB" sz="2300" b="1" dirty="0" smtClean="0">
                    <a:solidFill>
                      <a:srgbClr val="0070C0"/>
                    </a:solidFill>
                  </a:rPr>
                  <a:t>):</a:t>
                </a:r>
              </a:p>
              <a:p>
                <a:pPr lvl="1"/>
                <a:r>
                  <a:rPr lang="en-GB" b="1" dirty="0">
                    <a:solidFill>
                      <a:srgbClr val="0070C0"/>
                    </a:solidFill>
                    <a:latin typeface="Symbol" panose="05050102010706020507" pitchFamily="18" charset="2"/>
                  </a:rPr>
                  <a:t>s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en-GB" b="1" dirty="0" err="1" smtClean="0">
                    <a:solidFill>
                      <a:srgbClr val="0070C0"/>
                    </a:solidFill>
                  </a:rPr>
                  <a:t>gg</a:t>
                </a:r>
                <a14:m>
                  <m:oMath xmlns:m="http://schemas.openxmlformats.org/officeDocument/2006/math">
                    <m:r>
                      <a:rPr lang="en-GB" b="1" dirty="0" smtClean="0">
                        <a:solidFill>
                          <a:srgbClr val="0070C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70C0"/>
                    </a:solidFill>
                  </a:rPr>
                  <a:t>H)xBR(H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70C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70C0"/>
                    </a:solidFill>
                  </a:rPr>
                  <a:t>hh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0070C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0070C0"/>
                    </a:solidFill>
                    <a:latin typeface="Symbol" panose="05050102010706020507" pitchFamily="18" charset="2"/>
                  </a:rPr>
                  <a:t>gg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bb)=2.9 fb for m</a:t>
                </a:r>
                <a:r>
                  <a:rPr lang="en-GB" b="1" baseline="-25000" dirty="0" smtClean="0">
                    <a:solidFill>
                      <a:srgbClr val="0070C0"/>
                    </a:solidFill>
                  </a:rPr>
                  <a:t>A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=300 </a:t>
                </a:r>
                <a:r>
                  <a:rPr lang="en-GB" b="1" dirty="0" err="1" smtClean="0">
                    <a:solidFill>
                      <a:srgbClr val="0070C0"/>
                    </a:solidFill>
                  </a:rPr>
                  <a:t>GeV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, </a:t>
                </a:r>
                <a:r>
                  <a:rPr lang="en-GB" b="1" dirty="0" err="1" smtClean="0">
                    <a:solidFill>
                      <a:srgbClr val="0070C0"/>
                    </a:solidFill>
                  </a:rPr>
                  <a:t>tan</a:t>
                </a:r>
                <a:r>
                  <a:rPr lang="en-GB" b="1" dirty="0" err="1" smtClean="0">
                    <a:solidFill>
                      <a:srgbClr val="0070C0"/>
                    </a:solidFill>
                    <a:latin typeface="Symbol" panose="05050102010706020507" pitchFamily="18" charset="2"/>
                  </a:rPr>
                  <a:t>b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=2 </a:t>
                </a:r>
              </a:p>
              <a:p>
                <a:pPr lvl="2"/>
                <a:r>
                  <a:rPr lang="en-GB" b="1" dirty="0">
                    <a:solidFill>
                      <a:srgbClr val="0070C0"/>
                    </a:solidFill>
                  </a:rPr>
                  <a:t>c</a:t>
                </a:r>
                <a:r>
                  <a:rPr lang="en-GB" b="1" dirty="0" smtClean="0">
                    <a:solidFill>
                      <a:srgbClr val="0070C0"/>
                    </a:solidFill>
                  </a:rPr>
                  <a:t>lose to observed limit !</a:t>
                </a:r>
                <a:endParaRPr lang="en-GB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24744"/>
                <a:ext cx="8712968" cy="2160239"/>
              </a:xfrm>
              <a:blipFill rotWithShape="1">
                <a:blip r:embed="rId3"/>
                <a:stretch>
                  <a:fillRect l="-979" t="-5085" r="-14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" t="1" r="-106" b="-1"/>
          <a:stretch/>
        </p:blipFill>
        <p:spPr>
          <a:xfrm>
            <a:off x="539552" y="3343387"/>
            <a:ext cx="3348000" cy="31999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552" y="3342990"/>
            <a:ext cx="4644000" cy="314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9827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366272" y="130622"/>
                <a:ext cx="8229600" cy="850106"/>
              </a:xfrm>
            </p:spPr>
            <p:txBody>
              <a:bodyPr/>
              <a:lstStyle/>
              <a:p>
                <a:r>
                  <a:rPr lang="en-GB" b="1" dirty="0" err="1">
                    <a:solidFill>
                      <a:srgbClr val="FF0000"/>
                    </a:solidFill>
                  </a:rPr>
                  <a:t>t</a:t>
                </a:r>
                <a:r>
                  <a:rPr lang="en-GB" b="1" dirty="0" err="1" smtClean="0">
                    <a:solidFill>
                      <a:srgbClr val="FF0000"/>
                    </a:solidFill>
                  </a:rPr>
                  <a:t>t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bWbH</a:t>
                </a:r>
                <a:r>
                  <a:rPr lang="en-GB" b="1" baseline="30000" dirty="0" smtClean="0">
                    <a:solidFill>
                      <a:srgbClr val="FF0000"/>
                    </a:solidFill>
                  </a:rPr>
                  <a:t>+</a:t>
                </a:r>
                <a:r>
                  <a:rPr lang="en-GB" b="1" dirty="0" smtClean="0">
                    <a:solidFill>
                      <a:srgbClr val="FF0000"/>
                    </a:solidFill>
                  </a:rPr>
                  <a:t>, H</a:t>
                </a:r>
                <a:r>
                  <a:rPr lang="en-GB" b="1" baseline="30000" dirty="0" smtClean="0">
                    <a:solidFill>
                      <a:srgbClr val="FF0000"/>
                    </a:solidFill>
                  </a:rPr>
                  <a:t>+</a:t>
                </a:r>
                <a14:m>
                  <m:oMath xmlns:m="http://schemas.openxmlformats.org/officeDocument/2006/math">
                    <m:r>
                      <a:rPr lang="en-GB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b="1" dirty="0" smtClean="0">
                    <a:solidFill>
                      <a:srgbClr val="FF0000"/>
                    </a:solidFill>
                  </a:rPr>
                  <a:t>cs, </a:t>
                </a:r>
                <a:r>
                  <a:rPr lang="en-GB" b="1" dirty="0" err="1" smtClean="0">
                    <a:solidFill>
                      <a:srgbClr val="FF000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FF0000"/>
                    </a:solidFill>
                  </a:rPr>
                  <a:t>H</a:t>
                </a:r>
                <a:r>
                  <a:rPr lang="en-GB" b="1" baseline="-25000" dirty="0" smtClean="0">
                    <a:solidFill>
                      <a:srgbClr val="FF0000"/>
                    </a:solidFill>
                  </a:rPr>
                  <a:t>+ </a:t>
                </a:r>
                <a:r>
                  <a:rPr lang="en-GB" b="1" dirty="0" smtClean="0">
                    <a:solidFill>
                      <a:srgbClr val="FF0000"/>
                    </a:solidFill>
                  </a:rPr>
                  <a:t>&lt; </a:t>
                </a:r>
                <a:r>
                  <a:rPr lang="en-GB" b="1" dirty="0" err="1" smtClean="0">
                    <a:solidFill>
                      <a:srgbClr val="FF0000"/>
                    </a:solidFill>
                  </a:rPr>
                  <a:t>m</a:t>
                </a:r>
                <a:r>
                  <a:rPr lang="en-GB" b="1" baseline="-25000" dirty="0" err="1" smtClean="0">
                    <a:solidFill>
                      <a:srgbClr val="FF0000"/>
                    </a:solidFill>
                  </a:rPr>
                  <a:t>t</a:t>
                </a:r>
                <a:endParaRPr lang="en-GB" b="1" baseline="-25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66272" y="130622"/>
                <a:ext cx="8229600" cy="850106"/>
              </a:xfrm>
              <a:blipFill rotWithShape="1">
                <a:blip r:embed="rId2"/>
                <a:stretch>
                  <a:fillRect t="-8571" b="-292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9770"/>
            <a:ext cx="5462661" cy="1584176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Search strategy:</a:t>
            </a:r>
          </a:p>
          <a:p>
            <a:pPr lvl="1"/>
            <a:r>
              <a:rPr lang="en-GB" b="1" dirty="0">
                <a:solidFill>
                  <a:srgbClr val="002060"/>
                </a:solidFill>
              </a:rPr>
              <a:t>t</a:t>
            </a:r>
            <a:r>
              <a:rPr lang="en-GB" b="1" dirty="0" smtClean="0">
                <a:solidFill>
                  <a:srgbClr val="002060"/>
                </a:solidFill>
              </a:rPr>
              <a:t>rigger with </a:t>
            </a:r>
            <a:r>
              <a:rPr lang="en-GB" b="1" dirty="0" err="1" smtClean="0">
                <a:solidFill>
                  <a:srgbClr val="002060"/>
                </a:solidFill>
              </a:rPr>
              <a:t>muon</a:t>
            </a:r>
            <a:r>
              <a:rPr lang="en-GB" b="1" dirty="0" smtClean="0">
                <a:solidFill>
                  <a:srgbClr val="002060"/>
                </a:solidFill>
              </a:rPr>
              <a:t> from t-&gt;</a:t>
            </a:r>
            <a:r>
              <a:rPr lang="en-GB" b="1" dirty="0" err="1" smtClean="0">
                <a:solidFill>
                  <a:srgbClr val="002060"/>
                </a:solidFill>
              </a:rPr>
              <a:t>Wb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mn</a:t>
            </a:r>
            <a:r>
              <a:rPr lang="en-GB" b="1" dirty="0" err="1" smtClean="0">
                <a:solidFill>
                  <a:srgbClr val="002060"/>
                </a:solidFill>
              </a:rPr>
              <a:t>b</a:t>
            </a:r>
            <a:r>
              <a:rPr lang="en-GB" b="1" dirty="0" smtClean="0">
                <a:solidFill>
                  <a:srgbClr val="002060"/>
                </a:solidFill>
              </a:rPr>
              <a:t> decay</a:t>
            </a:r>
          </a:p>
          <a:p>
            <a:pPr lvl="1"/>
            <a:r>
              <a:rPr lang="en-GB" b="1" dirty="0">
                <a:solidFill>
                  <a:srgbClr val="002060"/>
                </a:solidFill>
              </a:rPr>
              <a:t>s</a:t>
            </a:r>
            <a:r>
              <a:rPr lang="en-GB" b="1" dirty="0" smtClean="0">
                <a:solidFill>
                  <a:srgbClr val="002060"/>
                </a:solidFill>
              </a:rPr>
              <a:t>earch for bump in di-jet mass distribution for jets from 2</a:t>
            </a:r>
            <a:r>
              <a:rPr lang="en-GB" b="1" baseline="30000" dirty="0" smtClean="0">
                <a:solidFill>
                  <a:srgbClr val="002060"/>
                </a:solidFill>
              </a:rPr>
              <a:t>nd</a:t>
            </a:r>
            <a:r>
              <a:rPr lang="en-GB" b="1" dirty="0" smtClean="0">
                <a:solidFill>
                  <a:srgbClr val="002060"/>
                </a:solidFill>
              </a:rPr>
              <a:t> top decay</a:t>
            </a:r>
          </a:p>
          <a:p>
            <a:pPr lvl="1"/>
            <a:r>
              <a:rPr lang="en-GB" b="1" dirty="0">
                <a:solidFill>
                  <a:srgbClr val="002060"/>
                </a:solidFill>
              </a:rPr>
              <a:t>k</a:t>
            </a:r>
            <a:r>
              <a:rPr lang="en-GB" b="1" dirty="0" smtClean="0">
                <a:solidFill>
                  <a:srgbClr val="002060"/>
                </a:solidFill>
              </a:rPr>
              <a:t>inematic fit with top mass constraint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7" t="4167" r="20289" b="40399"/>
          <a:stretch/>
        </p:blipFill>
        <p:spPr>
          <a:xfrm>
            <a:off x="5418048" y="1052736"/>
            <a:ext cx="2952000" cy="19301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284984"/>
            <a:ext cx="3780000" cy="33470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87894"/>
            <a:ext cx="3276000" cy="314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3596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itle 3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6200"/>
                <a:ext cx="8229600" cy="832520"/>
              </a:xfrm>
            </p:spPr>
            <p:txBody>
              <a:bodyPr>
                <a:noAutofit/>
              </a:bodyPr>
              <a:lstStyle/>
              <a:p>
                <a:r>
                  <a:rPr lang="en-US" sz="3600" b="1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h,H</a:t>
                </a:r>
                <a:r>
                  <a:rPr lang="en-US" sz="3600" b="1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</a:t>
                </a:r>
                <a:r>
                  <a:rPr lang="en-US" sz="3600" b="1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</a:t>
                </a:r>
                <a14:m>
                  <m:oMath xmlns:m="http://schemas.openxmlformats.org/officeDocument/2006/math">
                    <m:r>
                      <a:rPr lang="en-GB" sz="36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US" sz="36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ymbol" pitchFamily="18" charset="2"/>
                  </a:rPr>
                  <a:t>tt </a:t>
                </a:r>
                <a:r>
                  <a:rPr lang="en-US" sz="36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en-U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" name="Tit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6200"/>
                <a:ext cx="8229600" cy="832520"/>
              </a:xfrm>
              <a:blipFill rotWithShape="1">
                <a:blip r:embed="rId2"/>
                <a:stretch>
                  <a:fillRect t="-2941" b="-220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57904" y="2492896"/>
            <a:ext cx="5472608" cy="79208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s</a:t>
            </a:r>
            <a:r>
              <a:rPr lang="en-US" b="1" dirty="0" smtClean="0">
                <a:solidFill>
                  <a:srgbClr val="002060"/>
                </a:solidFill>
              </a:rPr>
              <a:t>plit events into b-tag and no-b-tag categories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consider 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m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US" b="1" dirty="0" smtClean="0">
                <a:solidFill>
                  <a:srgbClr val="002060"/>
                </a:solidFill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e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US" b="1" dirty="0" smtClean="0">
                <a:solidFill>
                  <a:srgbClr val="002060"/>
                </a:solidFill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US" b="1" dirty="0" smtClean="0">
                <a:solidFill>
                  <a:srgbClr val="002060"/>
                </a:solidFill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</a:rPr>
              <a:t>e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m</a:t>
            </a:r>
            <a:r>
              <a:rPr lang="en-US" b="1" dirty="0" smtClean="0">
                <a:solidFill>
                  <a:srgbClr val="002060"/>
                </a:solidFill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m</a:t>
            </a:r>
            <a:r>
              <a:rPr lang="en-US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US" b="1" baseline="-25000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m</a:t>
            </a:r>
            <a:r>
              <a:rPr lang="en-US" b="1" dirty="0" smtClean="0">
                <a:solidFill>
                  <a:srgbClr val="002060"/>
                </a:solidFill>
              </a:rPr>
              <a:t> final states</a:t>
            </a:r>
            <a:endParaRPr lang="en-US" b="1" dirty="0" smtClean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b="1" baseline="-25000" dirty="0" smtClean="0">
              <a:solidFill>
                <a:srgbClr val="002060"/>
              </a:solidFill>
            </a:endParaRPr>
          </a:p>
          <a:p>
            <a:endParaRPr lang="en-US" dirty="0"/>
          </a:p>
        </p:txBody>
      </p:sp>
      <p:pic>
        <p:nvPicPr>
          <p:cNvPr id="6" name="Picture 5" descr="ggPhi.gif"/>
          <p:cNvPicPr>
            <a:picLocks noChangeAspect="1"/>
          </p:cNvPicPr>
          <p:nvPr/>
        </p:nvPicPr>
        <p:blipFill>
          <a:blip r:embed="rId3" cstate="print"/>
          <a:srcRect l="12667" t="31111" r="29555" b="37778"/>
          <a:stretch>
            <a:fillRect/>
          </a:stretch>
        </p:blipFill>
        <p:spPr>
          <a:xfrm>
            <a:off x="381000" y="945704"/>
            <a:ext cx="3342862" cy="1440000"/>
          </a:xfrm>
          <a:prstGeom prst="rect">
            <a:avLst/>
          </a:prstGeom>
        </p:spPr>
      </p:pic>
      <p:pic>
        <p:nvPicPr>
          <p:cNvPr id="7" name="Picture 6" descr="bbPhi.gif"/>
          <p:cNvPicPr>
            <a:picLocks noChangeAspect="1"/>
          </p:cNvPicPr>
          <p:nvPr/>
        </p:nvPicPr>
        <p:blipFill>
          <a:blip r:embed="rId4" cstate="print"/>
          <a:srcRect l="5556" t="27778" r="2889" b="30000"/>
          <a:stretch>
            <a:fillRect/>
          </a:stretch>
        </p:blipFill>
        <p:spPr>
          <a:xfrm>
            <a:off x="4208861" y="836712"/>
            <a:ext cx="3903146" cy="1440000"/>
          </a:xfrm>
          <a:prstGeom prst="rect">
            <a:avLst/>
          </a:prstGeom>
        </p:spPr>
      </p:pic>
      <p:sp>
        <p:nvSpPr>
          <p:cNvPr id="13" name="Content Placeholder 4"/>
          <p:cNvSpPr txBox="1">
            <a:spLocks/>
          </p:cNvSpPr>
          <p:nvPr/>
        </p:nvSpPr>
        <p:spPr>
          <a:xfrm>
            <a:off x="251520" y="5897352"/>
            <a:ext cx="6264696" cy="94949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rgbClr val="002060"/>
                </a:solidFill>
              </a:rPr>
              <a:t>m</a:t>
            </a:r>
            <a:r>
              <a:rPr lang="en-GB" b="1" dirty="0" smtClean="0">
                <a:solidFill>
                  <a:srgbClr val="002060"/>
                </a:solidFill>
              </a:rPr>
              <a:t>odel independent limits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m</a:t>
            </a:r>
            <a:r>
              <a:rPr lang="en-GB" b="1" baseline="-25000" dirty="0" smtClean="0">
                <a:solidFill>
                  <a:srgbClr val="002060"/>
                </a:solidFill>
              </a:rPr>
              <a:t>A</a:t>
            </a:r>
            <a:r>
              <a:rPr lang="en-GB" b="1" dirty="0" smtClean="0">
                <a:solidFill>
                  <a:srgbClr val="002060"/>
                </a:solidFill>
              </a:rPr>
              <a:t>-</a:t>
            </a:r>
            <a:r>
              <a:rPr lang="en-GB" b="1" dirty="0" err="1" smtClean="0">
                <a:solidFill>
                  <a:srgbClr val="002060"/>
                </a:solidFill>
              </a:rPr>
              <a:t>tan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b</a:t>
            </a:r>
            <a:r>
              <a:rPr lang="en-GB" b="1" dirty="0" smtClean="0">
                <a:solidFill>
                  <a:srgbClr val="002060"/>
                </a:solidFill>
              </a:rPr>
              <a:t> exclusions in new benchmark scenarios  (</a:t>
            </a:r>
            <a:r>
              <a:rPr lang="en-GB" b="1" dirty="0" err="1" smtClean="0">
                <a:solidFill>
                  <a:srgbClr val="002060"/>
                </a:solidFill>
              </a:rPr>
              <a:t>M.Carena</a:t>
            </a:r>
            <a:r>
              <a:rPr lang="en-GB" b="1" dirty="0" smtClean="0">
                <a:solidFill>
                  <a:srgbClr val="002060"/>
                </a:solidFill>
              </a:rPr>
              <a:t> at al. arXiv:1302.7033)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" y="3196148"/>
            <a:ext cx="2952000" cy="27012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06" y="3196892"/>
            <a:ext cx="2952000" cy="27128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" r="2065"/>
          <a:stretch/>
        </p:blipFill>
        <p:spPr>
          <a:xfrm>
            <a:off x="5790056" y="2780928"/>
            <a:ext cx="3316194" cy="331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25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0106"/>
          </a:xfrm>
        </p:spPr>
        <p:txBody>
          <a:bodyPr>
            <a:norm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Searches for heavy H decays into ZZ and WW</a:t>
            </a: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468" y="1735169"/>
            <a:ext cx="2808000" cy="22059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468" y="3941082"/>
            <a:ext cx="2988000" cy="28434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834" y="1735169"/>
            <a:ext cx="2844276" cy="22794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468" y="4054514"/>
            <a:ext cx="2736000" cy="27635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51920" y="1340768"/>
            <a:ext cx="4918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002060"/>
                </a:solidFill>
              </a:rPr>
              <a:t>H-&gt;WW-&gt;2</a:t>
            </a:r>
            <a:r>
              <a:rPr lang="en-GB" sz="2400" b="1" dirty="0" smtClean="0">
                <a:solidFill>
                  <a:srgbClr val="002060"/>
                </a:solidFill>
                <a:latin typeface="Forte" panose="03060902040502070203" pitchFamily="66" charset="0"/>
              </a:rPr>
              <a:t>l</a:t>
            </a:r>
            <a:r>
              <a:rPr lang="en-GB" sz="2400" b="1" dirty="0" smtClean="0">
                <a:solidFill>
                  <a:srgbClr val="002060"/>
                </a:solidFill>
              </a:rPr>
              <a:t>2j                    H-&gt;ZZ-&gt;2</a:t>
            </a:r>
            <a:r>
              <a:rPr lang="en-GB" sz="2400" b="1" dirty="0" smtClean="0">
                <a:solidFill>
                  <a:srgbClr val="002060"/>
                </a:solidFill>
                <a:latin typeface="Forte" panose="03060902040502070203" pitchFamily="66" charset="0"/>
              </a:rPr>
              <a:t>l</a:t>
            </a:r>
            <a:r>
              <a:rPr lang="en-GB" sz="2400" b="1" dirty="0" smtClean="0">
                <a:solidFill>
                  <a:srgbClr val="002060"/>
                </a:solidFill>
              </a:rPr>
              <a:t>2</a:t>
            </a:r>
            <a:r>
              <a:rPr lang="en-GB" sz="2400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n</a:t>
            </a:r>
            <a:endParaRPr lang="en-GB" sz="2400" b="1" dirty="0">
              <a:solidFill>
                <a:srgbClr val="002060"/>
              </a:solidFill>
              <a:latin typeface="Symbol" panose="05050102010706020507" pitchFamily="18" charset="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23528" y="1360888"/>
                <a:ext cx="2879932" cy="51603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 smtClean="0">
                    <a:solidFill>
                      <a:srgbClr val="7030A0"/>
                    </a:solidFill>
                  </a:rPr>
                  <a:t>Interpretation in the </a:t>
                </a:r>
              </a:p>
              <a:p>
                <a:r>
                  <a:rPr lang="en-GB" sz="2000" b="1" dirty="0" smtClean="0">
                    <a:solidFill>
                      <a:srgbClr val="7030A0"/>
                    </a:solidFill>
                  </a:rPr>
                  <a:t>Additional EW singlet</a:t>
                </a:r>
              </a:p>
              <a:p>
                <a:r>
                  <a:rPr lang="en-GB" sz="2000" b="1" dirty="0" smtClean="0">
                    <a:solidFill>
                      <a:srgbClr val="7030A0"/>
                    </a:solidFill>
                  </a:rPr>
                  <a:t>model (h, H):</a:t>
                </a:r>
              </a:p>
              <a:p>
                <a:endParaRPr lang="en-GB" sz="2000" b="1" dirty="0">
                  <a:solidFill>
                    <a:srgbClr val="7030A0"/>
                  </a:solidFill>
                </a:endParaRPr>
              </a:p>
              <a:p>
                <a:r>
                  <a:rPr lang="en-GB" sz="2000" b="1" dirty="0" err="1">
                    <a:solidFill>
                      <a:srgbClr val="7030A0"/>
                    </a:solidFill>
                    <a:latin typeface="Symbol" panose="05050102010706020507" pitchFamily="18" charset="2"/>
                  </a:rPr>
                  <a:t>s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=c 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000" b="1" dirty="0" smtClean="0">
                    <a:solidFill>
                      <a:srgbClr val="7030A0"/>
                    </a:solidFill>
                  </a:rPr>
                  <a:t> </a:t>
                </a:r>
                <a:r>
                  <a:rPr lang="en-GB" sz="2000" b="1" dirty="0" err="1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s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h,SM</a:t>
                </a:r>
                <a:endParaRPr lang="en-GB" sz="2000" b="1" baseline="-25000" dirty="0" smtClean="0">
                  <a:solidFill>
                    <a:srgbClr val="7030A0"/>
                  </a:solidFill>
                </a:endParaRPr>
              </a:p>
              <a:p>
                <a:r>
                  <a:rPr lang="en-GB" sz="2000" b="1" dirty="0" err="1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G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=c 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000" b="1" dirty="0" smtClean="0">
                    <a:solidFill>
                      <a:srgbClr val="7030A0"/>
                    </a:solidFill>
                  </a:rPr>
                  <a:t> </a:t>
                </a:r>
                <a:r>
                  <a:rPr lang="en-GB" sz="2000" b="1" dirty="0" err="1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G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h,SM</a:t>
                </a:r>
                <a:endParaRPr lang="en-GB" sz="2000" b="1" baseline="-25000" dirty="0" smtClean="0">
                  <a:solidFill>
                    <a:srgbClr val="7030A0"/>
                  </a:solidFill>
                </a:endParaRPr>
              </a:p>
              <a:p>
                <a:r>
                  <a:rPr lang="en-GB" sz="2000" b="1" dirty="0" err="1" smtClean="0">
                    <a:solidFill>
                      <a:srgbClr val="7030A0"/>
                    </a:solidFill>
                  </a:rPr>
                  <a:t>BR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h,i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 = </a:t>
                </a:r>
                <a:r>
                  <a:rPr lang="en-GB" sz="2000" b="1" dirty="0" err="1" smtClean="0">
                    <a:solidFill>
                      <a:srgbClr val="7030A0"/>
                    </a:solidFill>
                  </a:rPr>
                  <a:t>BR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h,SM,i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 </a:t>
                </a:r>
              </a:p>
              <a:p>
                <a:endParaRPr lang="en-GB" sz="2000" b="1" dirty="0" smtClean="0">
                  <a:solidFill>
                    <a:srgbClr val="7030A0"/>
                  </a:solidFill>
                </a:endParaRPr>
              </a:p>
              <a:p>
                <a:r>
                  <a:rPr lang="en-GB" sz="2000" b="1" dirty="0" err="1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s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=c’ </a:t>
                </a:r>
                <a14:m>
                  <m:oMath xmlns:m="http://schemas.openxmlformats.org/officeDocument/2006/math">
                    <m:r>
                      <a:rPr lang="en-GB" sz="2000" b="1" i="1" dirty="0" smtClean="0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000" b="1" dirty="0" smtClean="0">
                    <a:solidFill>
                      <a:srgbClr val="7030A0"/>
                    </a:solidFill>
                  </a:rPr>
                  <a:t> </a:t>
                </a:r>
                <a:r>
                  <a:rPr lang="en-GB" sz="2000" b="1" dirty="0" err="1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s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H,SM</a:t>
                </a:r>
                <a:endParaRPr lang="en-GB" sz="2000" b="1" baseline="-25000" dirty="0">
                  <a:solidFill>
                    <a:srgbClr val="7030A0"/>
                  </a:solidFill>
                </a:endParaRPr>
              </a:p>
              <a:p>
                <a:r>
                  <a:rPr lang="en-GB" sz="2000" b="1" dirty="0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G</a:t>
                </a:r>
                <a:r>
                  <a:rPr lang="en-GB" sz="2000" b="1" baseline="-25000" dirty="0">
                    <a:solidFill>
                      <a:srgbClr val="7030A0"/>
                    </a:solidFill>
                  </a:rPr>
                  <a:t>H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=c’ /[1-BR</a:t>
                </a:r>
                <a:r>
                  <a:rPr lang="en-GB" sz="2000" b="1" baseline="-25000" dirty="0" smtClean="0">
                    <a:solidFill>
                      <a:srgbClr val="7030A0"/>
                    </a:solidFill>
                  </a:rPr>
                  <a:t>H,new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] </a:t>
                </a:r>
                <a:r>
                  <a:rPr lang="en-GB" sz="2000" b="1" dirty="0" smtClean="0">
                    <a:solidFill>
                      <a:srgbClr val="7030A0"/>
                    </a:solidFill>
                    <a:latin typeface="Symbol" panose="05050102010706020507" pitchFamily="18" charset="2"/>
                  </a:rPr>
                  <a:t>G</a:t>
                </a:r>
                <a:r>
                  <a:rPr lang="en-GB" sz="2000" b="1" baseline="-25000" dirty="0" smtClean="0">
                    <a:solidFill>
                      <a:srgbClr val="7030A0"/>
                    </a:solidFill>
                  </a:rPr>
                  <a:t>H,SM</a:t>
                </a:r>
                <a:endParaRPr lang="en-GB" sz="2000" b="1" baseline="-25000" dirty="0">
                  <a:solidFill>
                    <a:srgbClr val="7030A0"/>
                  </a:solidFill>
                </a:endParaRPr>
              </a:p>
              <a:p>
                <a:r>
                  <a:rPr lang="en-GB" sz="2000" b="1" dirty="0" err="1" smtClean="0">
                    <a:solidFill>
                      <a:srgbClr val="7030A0"/>
                    </a:solidFill>
                  </a:rPr>
                  <a:t>BR</a:t>
                </a:r>
                <a:r>
                  <a:rPr lang="en-GB" sz="2000" b="1" baseline="-25000" dirty="0" err="1" smtClean="0">
                    <a:solidFill>
                      <a:srgbClr val="7030A0"/>
                    </a:solidFill>
                  </a:rPr>
                  <a:t>H,i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 </a:t>
                </a:r>
                <a:r>
                  <a:rPr lang="en-GB" sz="2000" b="1" dirty="0">
                    <a:solidFill>
                      <a:srgbClr val="7030A0"/>
                    </a:solidFill>
                  </a:rPr>
                  <a:t>= 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[1-BR</a:t>
                </a:r>
                <a:r>
                  <a:rPr lang="en-GB" sz="2000" b="1" baseline="-25000" dirty="0" smtClean="0">
                    <a:solidFill>
                      <a:srgbClr val="7030A0"/>
                    </a:solidFill>
                  </a:rPr>
                  <a:t>H,new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] BR</a:t>
                </a:r>
                <a:r>
                  <a:rPr lang="en-GB" sz="2000" b="1" baseline="-25000" dirty="0" smtClean="0">
                    <a:solidFill>
                      <a:srgbClr val="7030A0"/>
                    </a:solidFill>
                  </a:rPr>
                  <a:t>H,SM,I</a:t>
                </a:r>
              </a:p>
              <a:p>
                <a:endParaRPr lang="en-GB" sz="2000" b="1" baseline="-25000" dirty="0">
                  <a:solidFill>
                    <a:srgbClr val="7030A0"/>
                  </a:solidFill>
                </a:endParaRPr>
              </a:p>
              <a:p>
                <a:r>
                  <a:rPr lang="en-GB" sz="2000" b="1" dirty="0" smtClean="0">
                    <a:solidFill>
                      <a:srgbClr val="7030A0"/>
                    </a:solidFill>
                  </a:rPr>
                  <a:t>c</a:t>
                </a:r>
                <a:r>
                  <a:rPr lang="en-GB" sz="2000" b="1" baseline="30000" dirty="0" smtClean="0">
                    <a:solidFill>
                      <a:srgbClr val="7030A0"/>
                    </a:solidFill>
                  </a:rPr>
                  <a:t>2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+c’</a:t>
                </a:r>
                <a:r>
                  <a:rPr lang="en-GB" sz="2000" b="1" baseline="30000" dirty="0" smtClean="0">
                    <a:solidFill>
                      <a:srgbClr val="7030A0"/>
                    </a:solidFill>
                  </a:rPr>
                  <a:t>2</a:t>
                </a:r>
                <a:r>
                  <a:rPr lang="en-GB" sz="2000" b="1" dirty="0" smtClean="0">
                    <a:solidFill>
                      <a:srgbClr val="7030A0"/>
                    </a:solidFill>
                  </a:rPr>
                  <a:t>=1 </a:t>
                </a:r>
              </a:p>
              <a:p>
                <a:endParaRPr lang="en-GB" sz="2000" dirty="0"/>
              </a:p>
              <a:p>
                <a:r>
                  <a:rPr lang="en-GB" sz="2800" b="1" dirty="0" smtClean="0">
                    <a:solidFill>
                      <a:srgbClr val="002060"/>
                    </a:solidFill>
                  </a:rPr>
                  <a:t>c’</a:t>
                </a:r>
                <a:r>
                  <a:rPr lang="en-GB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=1-</a:t>
                </a:r>
                <a:r>
                  <a:rPr lang="en-GB" sz="2800" b="1" dirty="0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m</a:t>
                </a:r>
                <a:r>
                  <a:rPr lang="en-GB" sz="2800" b="1" baseline="-25000" dirty="0" smtClean="0">
                    <a:solidFill>
                      <a:srgbClr val="002060"/>
                    </a:solidFill>
                  </a:rPr>
                  <a:t>h</a:t>
                </a:r>
              </a:p>
              <a:p>
                <a:r>
                  <a:rPr lang="en-GB" sz="2800" b="1" dirty="0" err="1" smtClean="0">
                    <a:solidFill>
                      <a:srgbClr val="002060"/>
                    </a:solidFill>
                    <a:latin typeface="Symbol" panose="05050102010706020507" pitchFamily="18" charset="2"/>
                  </a:rPr>
                  <a:t>m</a:t>
                </a:r>
                <a:r>
                  <a:rPr lang="en-GB" sz="2800" b="1" baseline="-25000" dirty="0" err="1" smtClean="0">
                    <a:solidFill>
                      <a:srgbClr val="002060"/>
                    </a:solidFill>
                  </a:rPr>
                  <a:t>H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=c’</a:t>
                </a:r>
                <a:r>
                  <a:rPr lang="en-GB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[1-BR</a:t>
                </a:r>
                <a:r>
                  <a:rPr lang="en-GB" sz="2800" b="1" baseline="-25000" dirty="0" smtClean="0">
                    <a:solidFill>
                      <a:srgbClr val="002060"/>
                    </a:solidFill>
                  </a:rPr>
                  <a:t>H,new</a:t>
                </a:r>
                <a:r>
                  <a:rPr lang="en-GB" sz="2800" b="1" dirty="0" smtClean="0">
                    <a:solidFill>
                      <a:srgbClr val="002060"/>
                    </a:solidFill>
                  </a:rPr>
                  <a:t>]</a:t>
                </a:r>
                <a:endParaRPr lang="en-GB" sz="28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360888"/>
                <a:ext cx="2879932" cy="5160387"/>
              </a:xfrm>
              <a:prstGeom prst="rect">
                <a:avLst/>
              </a:prstGeom>
              <a:blipFill rotWithShape="1">
                <a:blip r:embed="rId6"/>
                <a:stretch>
                  <a:fillRect l="-4228" t="-590" b="-2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62312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687" y="82771"/>
            <a:ext cx="3942448" cy="792088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</a:rPr>
              <a:t>Rare SM h decay</a:t>
            </a:r>
            <a:endParaRPr lang="en-GB" sz="40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048" y="0"/>
            <a:ext cx="3996000" cy="2983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96" y="3213810"/>
            <a:ext cx="3816000" cy="36003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835123" y="4062263"/>
                <a:ext cx="9637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 smtClean="0"/>
                  <a:t>h</a:t>
                </a:r>
                <a14:m>
                  <m:oMath xmlns:m="http://schemas.openxmlformats.org/officeDocument/2006/math">
                    <m:r>
                      <a:rPr lang="en-GB" sz="2400" b="1" i="1" dirty="0">
                        <a:latin typeface="Cambria Math"/>
                      </a:rPr>
                      <m:t>→</m:t>
                    </m:r>
                  </m:oMath>
                </a14:m>
                <a:r>
                  <a:rPr lang="en-GB" sz="2400" b="1" dirty="0" smtClean="0">
                    <a:latin typeface="Symbol" panose="05050102010706020507" pitchFamily="18" charset="2"/>
                  </a:rPr>
                  <a:t>mm</a:t>
                </a:r>
                <a:endParaRPr lang="en-GB" sz="2400" b="1" dirty="0"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5123" y="4062263"/>
                <a:ext cx="963725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9494" t="-13158" r="-10759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66" y="3128597"/>
            <a:ext cx="4932000" cy="36855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04212980"/>
                  </p:ext>
                </p:extLst>
              </p:nvPr>
            </p:nvGraphicFramePr>
            <p:xfrm>
              <a:off x="404122" y="980728"/>
              <a:ext cx="4392488" cy="1828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95670"/>
                    <a:gridCol w="2096818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dirty="0" smtClean="0"/>
                            <a:t> Decay</a:t>
                          </a:r>
                          <a:r>
                            <a:rPr lang="en-GB" sz="2400" baseline="0" dirty="0" smtClean="0"/>
                            <a:t> </a:t>
                          </a:r>
                          <a:r>
                            <a:rPr lang="en-GB" sz="2400" dirty="0" smtClean="0"/>
                            <a:t>mode</a:t>
                          </a:r>
                          <a:endParaRPr lang="en-GB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aseline="0" dirty="0" smtClean="0">
                              <a:latin typeface="+mj-lt"/>
                            </a:rPr>
                            <a:t>  limit</a:t>
                          </a:r>
                          <a:r>
                            <a:rPr lang="en-GB" sz="2400" baseline="0" dirty="0" smtClean="0">
                              <a:latin typeface="Symbol" panose="05050102010706020507" pitchFamily="18" charset="2"/>
                            </a:rPr>
                            <a:t>  s</a:t>
                          </a:r>
                          <a:r>
                            <a:rPr lang="en-GB" sz="2400" dirty="0" smtClean="0"/>
                            <a:t> / </a:t>
                          </a:r>
                          <a:r>
                            <a:rPr lang="en-GB" sz="2400" baseline="0" dirty="0" smtClean="0">
                              <a:latin typeface="Symbol" panose="05050102010706020507" pitchFamily="18" charset="2"/>
                            </a:rPr>
                            <a:t>s</a:t>
                          </a:r>
                          <a:r>
                            <a:rPr lang="en-GB" sz="2400" dirty="0" smtClean="0"/>
                            <a:t> </a:t>
                          </a:r>
                          <a:r>
                            <a:rPr lang="en-GB" sz="2400" baseline="-25000" dirty="0" smtClean="0"/>
                            <a:t>SM</a:t>
                          </a:r>
                          <a:endParaRPr lang="en-GB" sz="2400" baseline="-250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h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1" dirty="0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GB" sz="2400" b="1" baseline="0" dirty="0" smtClean="0">
                              <a:solidFill>
                                <a:srgbClr val="FF0000"/>
                              </a:solidFill>
                              <a:latin typeface="Symbol" panose="05050102010706020507" pitchFamily="18" charset="2"/>
                            </a:rPr>
                            <a:t>g</a:t>
                          </a:r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*</a:t>
                          </a:r>
                          <a:r>
                            <a:rPr lang="en-GB" sz="2400" b="1" baseline="0" dirty="0" smtClean="0">
                              <a:solidFill>
                                <a:srgbClr val="FF0000"/>
                              </a:solidFill>
                              <a:latin typeface="Symbol" panose="05050102010706020507" pitchFamily="18" charset="2"/>
                            </a:rPr>
                            <a:t>g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1" dirty="0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GB" sz="2400" b="1" baseline="0" dirty="0" smtClean="0">
                              <a:solidFill>
                                <a:srgbClr val="FF0000"/>
                              </a:solidFill>
                              <a:latin typeface="Symbol" panose="05050102010706020507" pitchFamily="18" charset="2"/>
                            </a:rPr>
                            <a:t>mmg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  ~ 10</a:t>
                          </a:r>
                          <a:endParaRPr lang="en-GB" sz="2400" b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h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1" dirty="0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GB" sz="2400" b="1" dirty="0" err="1" smtClean="0">
                              <a:solidFill>
                                <a:srgbClr val="FF0000"/>
                              </a:solidFill>
                            </a:rPr>
                            <a:t>Z</a:t>
                          </a:r>
                          <a:r>
                            <a:rPr lang="en-GB" sz="2400" b="1" baseline="0" dirty="0" err="1" smtClean="0">
                              <a:solidFill>
                                <a:srgbClr val="FF0000"/>
                              </a:solidFill>
                              <a:latin typeface="Symbol" panose="05050102010706020507" pitchFamily="18" charset="2"/>
                            </a:rPr>
                            <a:t>g</a:t>
                          </a:r>
                          <a:endParaRPr lang="en-GB" sz="2400" b="1" baseline="0" dirty="0">
                            <a:solidFill>
                              <a:srgbClr val="FF0000"/>
                            </a:solidFill>
                            <a:latin typeface="Symbol" panose="05050102010706020507" pitchFamily="18" charset="2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</a:t>
                          </a:r>
                          <a:r>
                            <a:rPr lang="en-GB" sz="2400" b="1" baseline="0" dirty="0" smtClean="0">
                              <a:solidFill>
                                <a:srgbClr val="FF0000"/>
                              </a:solidFill>
                            </a:rPr>
                            <a:t>       ~</a:t>
                          </a:r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10</a:t>
                          </a:r>
                          <a:endParaRPr lang="en-GB" sz="2400" b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h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1" dirty="0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GB" sz="2400" b="1" baseline="0" dirty="0" smtClean="0">
                              <a:solidFill>
                                <a:srgbClr val="FF0000"/>
                              </a:solidFill>
                              <a:latin typeface="Symbol" panose="05050102010706020507" pitchFamily="18" charset="2"/>
                            </a:rPr>
                            <a:t>mm</a:t>
                          </a:r>
                          <a:endParaRPr lang="en-GB" sz="2400" b="1" baseline="0" dirty="0">
                            <a:solidFill>
                              <a:srgbClr val="FF0000"/>
                            </a:solidFill>
                            <a:latin typeface="Symbol" panose="05050102010706020507" pitchFamily="18" charset="2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    7.4</a:t>
                          </a:r>
                          <a:endParaRPr lang="en-GB" sz="2400" b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04212980"/>
                  </p:ext>
                </p:extLst>
              </p:nvPr>
            </p:nvGraphicFramePr>
            <p:xfrm>
              <a:off x="404122" y="980728"/>
              <a:ext cx="4392488" cy="1828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95670"/>
                    <a:gridCol w="2096818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en-GB" sz="2400" dirty="0" smtClean="0"/>
                            <a:t> Decay</a:t>
                          </a:r>
                          <a:r>
                            <a:rPr lang="en-GB" sz="2400" baseline="0" dirty="0" smtClean="0"/>
                            <a:t> </a:t>
                          </a:r>
                          <a:r>
                            <a:rPr lang="en-GB" sz="2400" dirty="0" smtClean="0"/>
                            <a:t>mode</a:t>
                          </a:r>
                          <a:endParaRPr lang="en-GB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aseline="0" dirty="0" smtClean="0">
                              <a:latin typeface="+mj-lt"/>
                            </a:rPr>
                            <a:t>  limit</a:t>
                          </a:r>
                          <a:r>
                            <a:rPr lang="en-GB" sz="2400" baseline="0" dirty="0" smtClean="0">
                              <a:latin typeface="Symbol" panose="05050102010706020507" pitchFamily="18" charset="2"/>
                            </a:rPr>
                            <a:t>  s</a:t>
                          </a:r>
                          <a:r>
                            <a:rPr lang="en-GB" sz="2400" dirty="0" smtClean="0"/>
                            <a:t> / </a:t>
                          </a:r>
                          <a:r>
                            <a:rPr lang="en-GB" sz="2400" baseline="0" dirty="0" smtClean="0">
                              <a:latin typeface="Symbol" panose="05050102010706020507" pitchFamily="18" charset="2"/>
                            </a:rPr>
                            <a:t>s</a:t>
                          </a:r>
                          <a:r>
                            <a:rPr lang="en-GB" sz="2400" dirty="0" smtClean="0"/>
                            <a:t> </a:t>
                          </a:r>
                          <a:r>
                            <a:rPr lang="en-GB" sz="2400" baseline="-25000" dirty="0" smtClean="0"/>
                            <a:t>SM</a:t>
                          </a:r>
                          <a:endParaRPr lang="en-GB" sz="2400" baseline="-250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t="-113333" r="-91247" b="-2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  ~ 10</a:t>
                          </a:r>
                          <a:endParaRPr lang="en-GB" sz="2400" b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t="-213333" r="-91247" b="-1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</a:t>
                          </a:r>
                          <a:r>
                            <a:rPr lang="en-GB" sz="2400" b="1" baseline="0" dirty="0" smtClean="0">
                              <a:solidFill>
                                <a:srgbClr val="FF0000"/>
                              </a:solidFill>
                            </a:rPr>
                            <a:t>       ~</a:t>
                          </a:r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10</a:t>
                          </a:r>
                          <a:endParaRPr lang="en-GB" sz="2400" b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t="-313333" r="-91247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b="1" dirty="0" smtClean="0">
                              <a:solidFill>
                                <a:srgbClr val="FF0000"/>
                              </a:solidFill>
                            </a:rPr>
                            <a:t>         7.4</a:t>
                          </a:r>
                          <a:endParaRPr lang="en-GB" sz="2400" b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724128" y="2218978"/>
                <a:ext cx="31422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 smtClean="0"/>
                  <a:t>h</a:t>
                </a:r>
                <a:r>
                  <a:rPr lang="en-GB" sz="2000" b="1" dirty="0"/>
                  <a:t> </a:t>
                </a:r>
                <a14:m>
                  <m:oMath xmlns:m="http://schemas.openxmlformats.org/officeDocument/2006/math">
                    <m:r>
                      <a:rPr lang="en-GB" sz="2000" b="1" i="1" dirty="0">
                        <a:latin typeface="Cambria Math"/>
                      </a:rPr>
                      <m:t>→</m:t>
                    </m:r>
                  </m:oMath>
                </a14:m>
                <a:r>
                  <a:rPr lang="en-GB" sz="2000" b="1" dirty="0" smtClean="0">
                    <a:latin typeface="Symbol" panose="05050102010706020507" pitchFamily="18" charset="2"/>
                  </a:rPr>
                  <a:t>g</a:t>
                </a:r>
                <a:r>
                  <a:rPr lang="en-GB" sz="2000" b="1" dirty="0" smtClean="0"/>
                  <a:t>*</a:t>
                </a:r>
                <a:r>
                  <a:rPr lang="en-GB" sz="2000" b="1" dirty="0" smtClean="0">
                    <a:latin typeface="Symbol" panose="05050102010706020507" pitchFamily="18" charset="2"/>
                  </a:rPr>
                  <a:t>g</a:t>
                </a:r>
                <a14:m>
                  <m:oMath xmlns:m="http://schemas.openxmlformats.org/officeDocument/2006/math">
                    <m:r>
                      <a:rPr lang="en-GB" sz="2000" b="1" i="1" dirty="0">
                        <a:latin typeface="Cambria Math"/>
                      </a:rPr>
                      <m:t>→</m:t>
                    </m:r>
                  </m:oMath>
                </a14:m>
                <a:r>
                  <a:rPr lang="en-GB" sz="2000" b="1" dirty="0" smtClean="0">
                    <a:latin typeface="Symbol" panose="05050102010706020507" pitchFamily="18" charset="2"/>
                  </a:rPr>
                  <a:t>mmg</a:t>
                </a:r>
                <a:r>
                  <a:rPr lang="en-GB" sz="2000" b="1" dirty="0" smtClean="0"/>
                  <a:t> m</a:t>
                </a:r>
                <a:r>
                  <a:rPr lang="en-GB" sz="2000" b="1" baseline="-25000" dirty="0" smtClean="0">
                    <a:latin typeface="Symbol" panose="05050102010706020507" pitchFamily="18" charset="2"/>
                  </a:rPr>
                  <a:t>mm</a:t>
                </a:r>
                <a:r>
                  <a:rPr lang="en-GB" sz="2000" b="1" dirty="0" smtClean="0">
                    <a:latin typeface="Symbol" panose="05050102010706020507" pitchFamily="18" charset="2"/>
                  </a:rPr>
                  <a:t> </a:t>
                </a:r>
                <a:r>
                  <a:rPr lang="en-GB" sz="2000" b="1" dirty="0" smtClean="0">
                    <a:latin typeface="+mj-lt"/>
                  </a:rPr>
                  <a:t>&lt; 20 </a:t>
                </a:r>
                <a:r>
                  <a:rPr lang="en-GB" sz="2000" b="1" dirty="0" err="1" smtClean="0">
                    <a:latin typeface="+mj-lt"/>
                  </a:rPr>
                  <a:t>GeV</a:t>
                </a:r>
                <a:endParaRPr lang="en-GB" sz="2000" b="1" dirty="0"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2218978"/>
                <a:ext cx="3142207" cy="400110"/>
              </a:xfrm>
              <a:prstGeom prst="rect">
                <a:avLst/>
              </a:prstGeom>
              <a:blipFill rotWithShape="1">
                <a:blip r:embed="rId7"/>
                <a:stretch>
                  <a:fillRect l="-2136" t="-1060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326729" y="4062262"/>
                <a:ext cx="88197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 smtClean="0"/>
                  <a:t>h</a:t>
                </a:r>
                <a14:m>
                  <m:oMath xmlns:m="http://schemas.openxmlformats.org/officeDocument/2006/math">
                    <m:r>
                      <a:rPr lang="en-GB" sz="2400" b="1" i="1" dirty="0" smtClean="0">
                        <a:latin typeface="Cambria Math"/>
                      </a:rPr>
                      <m:t>→</m:t>
                    </m:r>
                  </m:oMath>
                </a14:m>
                <a:r>
                  <a:rPr lang="en-GB" sz="2400" b="1" dirty="0" err="1" smtClean="0"/>
                  <a:t>Z</a:t>
                </a:r>
                <a:r>
                  <a:rPr lang="en-GB" sz="2400" b="1" dirty="0" err="1" smtClean="0">
                    <a:latin typeface="Symbol" panose="05050102010706020507" pitchFamily="18" charset="2"/>
                  </a:rPr>
                  <a:t>g</a:t>
                </a:r>
                <a:endParaRPr lang="en-GB" sz="2400" b="1" dirty="0">
                  <a:latin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6729" y="4062262"/>
                <a:ext cx="881973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11111" t="-13158" r="-1111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4" y="64815"/>
            <a:ext cx="828000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726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Resent result on </a:t>
            </a:r>
            <a:r>
              <a:rPr lang="en-GB" b="1" dirty="0" err="1" smtClean="0">
                <a:solidFill>
                  <a:srgbClr val="FF0000"/>
                </a:solidFill>
              </a:rPr>
              <a:t>tth</a:t>
            </a:r>
            <a:r>
              <a:rPr lang="en-GB" b="1" dirty="0" smtClean="0">
                <a:solidFill>
                  <a:srgbClr val="FF0000"/>
                </a:solidFill>
              </a:rPr>
              <a:t>, h-&gt;bb:</a:t>
            </a:r>
            <a:br>
              <a:rPr lang="en-GB" b="1" dirty="0" smtClean="0">
                <a:solidFill>
                  <a:srgbClr val="FF0000"/>
                </a:solidFill>
              </a:rPr>
            </a:br>
            <a:r>
              <a:rPr lang="en-GB" b="1" dirty="0" smtClean="0">
                <a:solidFill>
                  <a:srgbClr val="FF0000"/>
                </a:solidFill>
              </a:rPr>
              <a:t>limit 3.3 </a:t>
            </a:r>
            <a:r>
              <a:rPr lang="en-GB" b="1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s</a:t>
            </a:r>
            <a:r>
              <a:rPr lang="en-GB" b="1" baseline="-25000" dirty="0" err="1" smtClean="0">
                <a:solidFill>
                  <a:srgbClr val="FF0000"/>
                </a:solidFill>
              </a:rPr>
              <a:t>SM</a:t>
            </a:r>
            <a:r>
              <a:rPr lang="en-GB" b="1" baseline="-25000" dirty="0" smtClean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FF0000"/>
                </a:solidFill>
              </a:rPr>
              <a:t>at 95 % C.L.</a:t>
            </a:r>
            <a:endParaRPr lang="en-GB" sz="4000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1944216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GB" b="1" dirty="0" smtClean="0">
                    <a:solidFill>
                      <a:srgbClr val="002060"/>
                    </a:solidFill>
                  </a:rPr>
                  <a:t>Not rare, but difficult and very important channel</a:t>
                </a:r>
              </a:p>
              <a:p>
                <a:pPr lvl="1"/>
                <a:r>
                  <a:rPr lang="en-GB" b="1" dirty="0">
                    <a:solidFill>
                      <a:srgbClr val="002060"/>
                    </a:solidFill>
                  </a:rPr>
                  <a:t>s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upposed to be the hot subject with 13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TeV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data </a:t>
                </a:r>
              </a:p>
              <a:p>
                <a:r>
                  <a:rPr lang="en-GB" b="1" dirty="0" smtClean="0">
                    <a:solidFill>
                      <a:srgbClr val="002060"/>
                    </a:solidFill>
                  </a:rPr>
                  <a:t>1</a:t>
                </a:r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+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≥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 5 jets or 2</a:t>
                </a:r>
                <a:r>
                  <a:rPr lang="en-GB" b="1" dirty="0" smtClean="0">
                    <a:solidFill>
                      <a:srgbClr val="002060"/>
                    </a:solidFill>
                    <a:latin typeface="Forte" panose="03060902040502070203" pitchFamily="66" charset="0"/>
                  </a:rPr>
                  <a:t>l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+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≥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 4 jets with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≥</m:t>
                    </m:r>
                  </m:oMath>
                </a14:m>
                <a:r>
                  <a:rPr lang="en-GB" b="1" dirty="0" smtClean="0">
                    <a:solidFill>
                      <a:srgbClr val="002060"/>
                    </a:solidFill>
                  </a:rPr>
                  <a:t> 2 b-tagged jets</a:t>
                </a:r>
              </a:p>
              <a:p>
                <a:r>
                  <a:rPr lang="en-GB" b="1" dirty="0" smtClean="0">
                    <a:solidFill>
                      <a:srgbClr val="002060"/>
                    </a:solidFill>
                  </a:rPr>
                  <a:t>ME method based on LO </a:t>
                </a:r>
                <a:r>
                  <a:rPr lang="en-GB" b="1" dirty="0" err="1" smtClean="0">
                    <a:solidFill>
                      <a:srgbClr val="002060"/>
                    </a:solidFill>
                  </a:rPr>
                  <a:t>MadGraph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lvl="1"/>
                <a:r>
                  <a:rPr lang="en-GB" b="1" dirty="0">
                    <a:solidFill>
                      <a:srgbClr val="002060"/>
                    </a:solidFill>
                  </a:rPr>
                  <a:t>m</a:t>
                </a:r>
                <a:r>
                  <a:rPr lang="en-GB" b="1" dirty="0" smtClean="0">
                    <a:solidFill>
                      <a:srgbClr val="002060"/>
                    </a:solidFill>
                  </a:rPr>
                  <a:t>ust use NLO generation in Run2 analyses !</a:t>
                </a:r>
                <a:endParaRPr lang="en-GB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1944216"/>
              </a:xfrm>
              <a:blipFill rotWithShape="1">
                <a:blip r:embed="rId2"/>
                <a:stretch>
                  <a:fillRect l="-1111" t="-5643" b="-6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325396"/>
            <a:ext cx="3492000" cy="30307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25026"/>
            <a:ext cx="2124000" cy="25407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290554"/>
            <a:ext cx="3348000" cy="300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64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Conclusions</a:t>
            </a:r>
            <a:endParaRPr lang="en-GB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636912"/>
            <a:ext cx="8382000" cy="2235696"/>
          </a:xfrm>
        </p:spPr>
        <p:txBody>
          <a:bodyPr>
            <a:normAutofit fontScale="925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Very reach physics program for BSM Higgs boson searches and h(125) boson measurements at LHC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We expect to have another discovery in the Higgs sector during LHC or HL-LHC operation 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88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2060"/>
                </a:solidFill>
              </a:rPr>
              <a:t>BACK UP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3440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4139"/>
            <a:ext cx="8229600" cy="288032"/>
          </a:xfrm>
        </p:spPr>
        <p:txBody>
          <a:bodyPr>
            <a:no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References to CMS results shown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404664"/>
            <a:ext cx="8856984" cy="6453336"/>
          </a:xfrm>
        </p:spPr>
        <p:txBody>
          <a:bodyPr>
            <a:normAutofit fontScale="55000" lnSpcReduction="2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h-&gt;ZZ-&gt;4l, arXiv:1312.5353 Phys. Rev. D 89 (092007) , width: PAS-14-002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Tensor structure from H-&gt;WW and combined with H-&gt;ZZ; HIG-14-012, HIG-14-014 </a:t>
            </a:r>
          </a:p>
          <a:p>
            <a:r>
              <a:rPr lang="en-GB" b="1" dirty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gg</a:t>
            </a:r>
            <a:r>
              <a:rPr lang="en-GB" b="1" dirty="0" smtClean="0">
                <a:solidFill>
                  <a:srgbClr val="002060"/>
                </a:solidFill>
              </a:rPr>
              <a:t>, (p)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h-&gt;WW, arXiv:1312.1129, JHEP 01 (2014) 096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Combination for h decays to fermions, HIG-13-033, arXiv:1401.6527</a:t>
            </a:r>
          </a:p>
          <a:p>
            <a:pPr lvl="1"/>
            <a:r>
              <a:rPr lang="en-GB" b="1" dirty="0" smtClean="0">
                <a:solidFill>
                  <a:srgbClr val="002060"/>
                </a:solidFill>
              </a:rPr>
              <a:t>h-&gt;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tt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smtClean="0">
                <a:solidFill>
                  <a:srgbClr val="002060"/>
                </a:solidFill>
              </a:rPr>
              <a:t>, arXiv:1401.5041, JHEP 05 (2014) 104</a:t>
            </a:r>
          </a:p>
          <a:p>
            <a:pPr lvl="1"/>
            <a:r>
              <a:rPr lang="en-GB" b="1" dirty="0" err="1" smtClean="0">
                <a:solidFill>
                  <a:srgbClr val="002060"/>
                </a:solidFill>
              </a:rPr>
              <a:t>Vh</a:t>
            </a:r>
            <a:r>
              <a:rPr lang="en-GB" b="1" dirty="0" smtClean="0">
                <a:solidFill>
                  <a:srgbClr val="002060"/>
                </a:solidFill>
              </a:rPr>
              <a:t>, h-&gt;bb , arXiv:1310.3687, Phys. Rev. D 89, 012003 (2014) </a:t>
            </a:r>
          </a:p>
          <a:p>
            <a:r>
              <a:rPr lang="en-GB" b="1" dirty="0" err="1" smtClean="0">
                <a:solidFill>
                  <a:srgbClr val="002060"/>
                </a:solidFill>
              </a:rPr>
              <a:t>tth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smtClean="0">
                <a:solidFill>
                  <a:srgbClr val="002060"/>
                </a:solidFill>
              </a:rPr>
              <a:t>combination,  HIG-13-029 (to be paper), </a:t>
            </a:r>
            <a:r>
              <a:rPr lang="en-GB" b="1" dirty="0" err="1" smtClean="0">
                <a:solidFill>
                  <a:srgbClr val="002060"/>
                </a:solidFill>
              </a:rPr>
              <a:t>ttH</a:t>
            </a:r>
            <a:r>
              <a:rPr lang="en-GB" b="1" dirty="0" smtClean="0">
                <a:solidFill>
                  <a:srgbClr val="002060"/>
                </a:solidFill>
              </a:rPr>
              <a:t> with ME HIG-14-010</a:t>
            </a:r>
          </a:p>
          <a:p>
            <a:r>
              <a:rPr lang="en-GB" b="1" dirty="0">
                <a:solidFill>
                  <a:srgbClr val="002060"/>
                </a:solidFill>
              </a:rPr>
              <a:t>p</a:t>
            </a:r>
            <a:r>
              <a:rPr lang="en-GB" b="1" dirty="0" smtClean="0">
                <a:solidFill>
                  <a:srgbClr val="002060"/>
                </a:solidFill>
              </a:rPr>
              <a:t>p-&gt;</a:t>
            </a:r>
            <a:r>
              <a:rPr lang="en-GB" b="1" dirty="0" err="1" smtClean="0">
                <a:solidFill>
                  <a:srgbClr val="002060"/>
                </a:solidFill>
              </a:rPr>
              <a:t>qth</a:t>
            </a:r>
            <a:r>
              <a:rPr lang="en-GB" b="1" dirty="0" smtClean="0">
                <a:solidFill>
                  <a:srgbClr val="002060"/>
                </a:solidFill>
              </a:rPr>
              <a:t>, h-&gt;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gg</a:t>
            </a:r>
            <a:r>
              <a:rPr lang="en-GB" b="1" dirty="0" smtClean="0">
                <a:solidFill>
                  <a:srgbClr val="002060"/>
                </a:solidFill>
              </a:rPr>
              <a:t>  HIG-14-001, h-&gt;bb HIG-14-015</a:t>
            </a:r>
          </a:p>
          <a:p>
            <a:r>
              <a:rPr lang="en-GB" b="1" dirty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</a:rPr>
              <a:t>Z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dirty="0" smtClean="0">
                <a:solidFill>
                  <a:srgbClr val="002060"/>
                </a:solidFill>
              </a:rPr>
              <a:t>/</a:t>
            </a:r>
            <a:r>
              <a:rPr lang="en-GB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dirty="0" smtClean="0">
                <a:solidFill>
                  <a:srgbClr val="002060"/>
                </a:solidFill>
              </a:rPr>
              <a:t>*</a:t>
            </a:r>
            <a:r>
              <a:rPr lang="en-GB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ll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dirty="0" smtClean="0">
                <a:solidFill>
                  <a:srgbClr val="002060"/>
                </a:solidFill>
              </a:rPr>
              <a:t>, h-&gt;</a:t>
            </a:r>
            <a:r>
              <a:rPr lang="en-GB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mm</a:t>
            </a:r>
            <a:r>
              <a:rPr lang="en-GB" b="1" dirty="0" smtClean="0">
                <a:solidFill>
                  <a:srgbClr val="002060"/>
                </a:solidFill>
                <a:latin typeface="+mj-lt"/>
              </a:rPr>
              <a:t>, </a:t>
            </a:r>
            <a:r>
              <a:rPr lang="en-GB" b="1" dirty="0" err="1" smtClean="0">
                <a:solidFill>
                  <a:srgbClr val="002060"/>
                </a:solidFill>
                <a:latin typeface="+mj-lt"/>
              </a:rPr>
              <a:t>ee</a:t>
            </a:r>
            <a:r>
              <a:rPr lang="en-GB" b="1" dirty="0" smtClean="0">
                <a:solidFill>
                  <a:srgbClr val="002060"/>
                </a:solidFill>
                <a:latin typeface="+mj-lt"/>
              </a:rPr>
              <a:t>, arXiv:1307.5515, HIG-14-003, HIG-13-007</a:t>
            </a:r>
            <a:endParaRPr lang="en-GB" b="1" dirty="0" smtClean="0">
              <a:solidFill>
                <a:srgbClr val="002060"/>
              </a:solidFill>
              <a:latin typeface="Symbol" panose="05050102010706020507" pitchFamily="18" charset="2"/>
            </a:endParaRPr>
          </a:p>
          <a:p>
            <a:r>
              <a:rPr lang="en-GB" b="1" dirty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-&gt;invisible, arXiv:1404.1344</a:t>
            </a:r>
          </a:p>
          <a:p>
            <a:r>
              <a:rPr lang="en-GB" b="1" dirty="0">
                <a:solidFill>
                  <a:srgbClr val="002060"/>
                </a:solidFill>
              </a:rPr>
              <a:t>h-&gt;</a:t>
            </a:r>
            <a:r>
              <a:rPr lang="en-GB" b="1" dirty="0" err="1">
                <a:solidFill>
                  <a:srgbClr val="002060"/>
                </a:solidFill>
                <a:latin typeface="Symbol" panose="05050102010706020507" pitchFamily="18" charset="2"/>
              </a:rPr>
              <a:t>mt</a:t>
            </a:r>
            <a:r>
              <a:rPr lang="en-GB" b="1" dirty="0" smtClean="0">
                <a:solidFill>
                  <a:srgbClr val="002060"/>
                </a:solidFill>
              </a:rPr>
              <a:t>, HIG-14-005</a:t>
            </a:r>
          </a:p>
          <a:p>
            <a:r>
              <a:rPr lang="en-GB" b="1" dirty="0">
                <a:solidFill>
                  <a:srgbClr val="002060"/>
                </a:solidFill>
                <a:latin typeface="Symbol" panose="05050102010706020507" pitchFamily="18" charset="2"/>
              </a:rPr>
              <a:t>f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tt</a:t>
            </a:r>
            <a:r>
              <a:rPr lang="en-GB" b="1" dirty="0" smtClean="0">
                <a:solidFill>
                  <a:srgbClr val="002060"/>
                </a:solidFill>
              </a:rPr>
              <a:t>, </a:t>
            </a:r>
            <a:r>
              <a:rPr lang="en-GB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mm </a:t>
            </a:r>
            <a:r>
              <a:rPr lang="en-GB" b="1" dirty="0" smtClean="0">
                <a:solidFill>
                  <a:srgbClr val="002060"/>
                </a:solidFill>
                <a:latin typeface="+mj-lt"/>
              </a:rPr>
              <a:t> HIG-13-021, HIG-13-024</a:t>
            </a:r>
            <a:endParaRPr lang="en-GB" b="1" dirty="0" smtClean="0">
              <a:solidFill>
                <a:srgbClr val="002060"/>
              </a:solidFill>
              <a:latin typeface="Symbol" panose="05050102010706020507" pitchFamily="18" charset="2"/>
            </a:endParaRPr>
          </a:p>
          <a:p>
            <a:r>
              <a:rPr lang="en-GB" b="1" dirty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</a:rPr>
              <a:t>hh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gg</a:t>
            </a:r>
            <a:r>
              <a:rPr lang="en-GB" b="1" dirty="0" err="1" smtClean="0">
                <a:solidFill>
                  <a:srgbClr val="002060"/>
                </a:solidFill>
              </a:rPr>
              <a:t>bb</a:t>
            </a:r>
            <a:r>
              <a:rPr lang="en-GB" b="1" dirty="0" smtClean="0">
                <a:solidFill>
                  <a:srgbClr val="002060"/>
                </a:solidFill>
              </a:rPr>
              <a:t>, HIG-13-032</a:t>
            </a:r>
          </a:p>
          <a:p>
            <a:r>
              <a:rPr lang="en-GB" b="1" dirty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</a:rPr>
              <a:t>hh</a:t>
            </a:r>
            <a:r>
              <a:rPr lang="en-GB" b="1" dirty="0" smtClean="0">
                <a:solidFill>
                  <a:srgbClr val="002060"/>
                </a:solidFill>
              </a:rPr>
              <a:t>, A-&gt;</a:t>
            </a:r>
            <a:r>
              <a:rPr lang="en-GB" b="1" dirty="0" err="1" smtClean="0">
                <a:solidFill>
                  <a:srgbClr val="002060"/>
                </a:solidFill>
              </a:rPr>
              <a:t>Zh</a:t>
            </a:r>
            <a:r>
              <a:rPr lang="en-GB" b="1" dirty="0" smtClean="0">
                <a:solidFill>
                  <a:srgbClr val="002060"/>
                </a:solidFill>
              </a:rPr>
              <a:t> with multi-leptons and di-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</a:t>
            </a:r>
            <a:r>
              <a:rPr lang="en-GB" b="1" dirty="0" err="1" smtClean="0">
                <a:solidFill>
                  <a:srgbClr val="002060"/>
                </a:solidFill>
              </a:rPr>
              <a:t>s</a:t>
            </a:r>
            <a:r>
              <a:rPr lang="en-GB" b="1" dirty="0" smtClean="0">
                <a:solidFill>
                  <a:srgbClr val="002060"/>
                </a:solidFill>
              </a:rPr>
              <a:t>,  HIG-13-025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Heavy X-&gt;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gg</a:t>
            </a:r>
            <a:r>
              <a:rPr lang="en-GB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 , </a:t>
            </a:r>
            <a:r>
              <a:rPr lang="en-GB" b="1" dirty="0" smtClean="0">
                <a:solidFill>
                  <a:srgbClr val="002060"/>
                </a:solidFill>
                <a:latin typeface="+mj-lt"/>
              </a:rPr>
              <a:t>HIG-14-006</a:t>
            </a:r>
            <a:endParaRPr lang="en-GB" b="1" dirty="0" smtClean="0">
              <a:solidFill>
                <a:srgbClr val="002060"/>
              </a:solidFill>
              <a:latin typeface="Symbol" panose="05050102010706020507" pitchFamily="18" charset="2"/>
            </a:endParaRPr>
          </a:p>
          <a:p>
            <a:r>
              <a:rPr lang="en-GB" b="1" dirty="0" smtClean="0">
                <a:solidFill>
                  <a:srgbClr val="002060"/>
                </a:solidFill>
              </a:rPr>
              <a:t>H</a:t>
            </a:r>
            <a:r>
              <a:rPr lang="en-GB" b="1" baseline="30000" dirty="0" smtClean="0">
                <a:solidFill>
                  <a:srgbClr val="002060"/>
                </a:solidFill>
              </a:rPr>
              <a:t>+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tn</a:t>
            </a:r>
            <a:r>
              <a:rPr lang="en-GB" b="1" dirty="0" smtClean="0">
                <a:solidFill>
                  <a:srgbClr val="002060"/>
                </a:solidFill>
              </a:rPr>
              <a:t> with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GB" b="1" baseline="-25000" dirty="0" err="1" smtClean="0">
                <a:solidFill>
                  <a:srgbClr val="002060"/>
                </a:solidFill>
              </a:rPr>
              <a:t>h</a:t>
            </a:r>
            <a:r>
              <a:rPr lang="en-GB" b="1" dirty="0" smtClean="0">
                <a:solidFill>
                  <a:srgbClr val="002060"/>
                </a:solidFill>
              </a:rPr>
              <a:t>, no CADI line yet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H</a:t>
            </a:r>
            <a:r>
              <a:rPr lang="en-GB" b="1" baseline="30000" dirty="0" smtClean="0">
                <a:solidFill>
                  <a:srgbClr val="002060"/>
                </a:solidFill>
              </a:rPr>
              <a:t>+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</a:rPr>
              <a:t>tb</a:t>
            </a:r>
            <a:r>
              <a:rPr lang="en-GB" b="1" dirty="0" smtClean="0">
                <a:solidFill>
                  <a:srgbClr val="002060"/>
                </a:solidFill>
              </a:rPr>
              <a:t>,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tn</a:t>
            </a:r>
            <a:r>
              <a:rPr lang="en-GB" b="1" dirty="0" smtClean="0">
                <a:solidFill>
                  <a:srgbClr val="002060"/>
                </a:solidFill>
              </a:rPr>
              <a:t> (with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t</a:t>
            </a:r>
            <a:r>
              <a:rPr lang="en-GB" b="1" baseline="-250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l</a:t>
            </a:r>
            <a:r>
              <a:rPr lang="en-GB" b="1" dirty="0" smtClean="0">
                <a:solidFill>
                  <a:srgbClr val="002060"/>
                </a:solidFill>
              </a:rPr>
              <a:t>),  HIG-13-026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H</a:t>
            </a:r>
            <a:r>
              <a:rPr lang="en-GB" b="1" baseline="30000" dirty="0" smtClean="0">
                <a:solidFill>
                  <a:srgbClr val="002060"/>
                </a:solidFill>
              </a:rPr>
              <a:t>+</a:t>
            </a:r>
            <a:r>
              <a:rPr lang="en-GB" b="1" dirty="0" smtClean="0">
                <a:solidFill>
                  <a:srgbClr val="002060"/>
                </a:solidFill>
              </a:rPr>
              <a:t>-&gt;</a:t>
            </a:r>
            <a:r>
              <a:rPr lang="en-GB" b="1" dirty="0" err="1" smtClean="0">
                <a:solidFill>
                  <a:srgbClr val="002060"/>
                </a:solidFill>
              </a:rPr>
              <a:t>cs</a:t>
            </a:r>
            <a:r>
              <a:rPr lang="en-GB" b="1" dirty="0" smtClean="0">
                <a:solidFill>
                  <a:srgbClr val="002060"/>
                </a:solidFill>
              </a:rPr>
              <a:t>, HIG-13-035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H-&gt;WW,ZZ, heavy Higgs combination HIG-13-031, </a:t>
            </a:r>
          </a:p>
          <a:p>
            <a:pPr lvl="1"/>
            <a:r>
              <a:rPr lang="en-GB" b="1" dirty="0" smtClean="0">
                <a:solidFill>
                  <a:srgbClr val="002060"/>
                </a:solidFill>
              </a:rPr>
              <a:t>heavy  Higgs HIG-14-007 (ZZ-&gt;2l2q),14-008 (WW-&gt;</a:t>
            </a:r>
            <a:r>
              <a:rPr lang="en-GB" b="1" dirty="0" err="1" smtClean="0">
                <a:solidFill>
                  <a:srgbClr val="002060"/>
                </a:solidFill>
              </a:rPr>
              <a:t>lnuJ</a:t>
            </a:r>
            <a:r>
              <a:rPr lang="en-GB" b="1" dirty="0" smtClean="0">
                <a:solidFill>
                  <a:srgbClr val="002060"/>
                </a:solidFill>
              </a:rPr>
              <a:t>) , HIG-13-</a:t>
            </a:r>
            <a:r>
              <a:rPr lang="en-GB" b="1" dirty="0" smtClean="0">
                <a:solidFill>
                  <a:srgbClr val="FF0000"/>
                </a:solidFill>
              </a:rPr>
              <a:t>027(</a:t>
            </a:r>
            <a:r>
              <a:rPr lang="en-GB" b="1" dirty="0" err="1" smtClean="0">
                <a:solidFill>
                  <a:srgbClr val="FF0000"/>
                </a:solidFill>
              </a:rPr>
              <a:t>jj</a:t>
            </a:r>
            <a:r>
              <a:rPr lang="en-GB" b="1" dirty="0" smtClean="0">
                <a:solidFill>
                  <a:srgbClr val="FF0000"/>
                </a:solidFill>
              </a:rPr>
              <a:t>)/</a:t>
            </a:r>
            <a:r>
              <a:rPr lang="en-GB" dirty="0" smtClean="0">
                <a:solidFill>
                  <a:srgbClr val="FF0000"/>
                </a:solidFill>
              </a:rPr>
              <a:t>008 (J)</a:t>
            </a:r>
            <a:r>
              <a:rPr lang="en-GB" b="1" dirty="0" smtClean="0">
                <a:solidFill>
                  <a:srgbClr val="002060"/>
                </a:solidFill>
              </a:rPr>
              <a:t> (WW-&gt;</a:t>
            </a:r>
            <a:r>
              <a:rPr lang="en-GB" b="1" dirty="0" err="1" smtClean="0">
                <a:solidFill>
                  <a:srgbClr val="002060"/>
                </a:solidFill>
              </a:rPr>
              <a:t>lnujj</a:t>
            </a:r>
            <a:r>
              <a:rPr lang="en-GB" b="1" dirty="0" smtClean="0">
                <a:solidFill>
                  <a:srgbClr val="002060"/>
                </a:solidFill>
              </a:rPr>
              <a:t>), HIG-13-</a:t>
            </a:r>
            <a:r>
              <a:rPr lang="en-GB" b="1" dirty="0" smtClean="0">
                <a:solidFill>
                  <a:srgbClr val="FF0000"/>
                </a:solidFill>
              </a:rPr>
              <a:t>014</a:t>
            </a:r>
            <a:r>
              <a:rPr lang="en-GB" b="1" dirty="0" smtClean="0">
                <a:solidFill>
                  <a:srgbClr val="002060"/>
                </a:solidFill>
              </a:rPr>
              <a:t> (H-ZZ-&gt;2</a:t>
            </a:r>
            <a:r>
              <a:rPr lang="en-GB" b="1" dirty="0" smtClean="0">
                <a:solidFill>
                  <a:srgbClr val="002060"/>
                </a:solidFill>
                <a:latin typeface="Forte" panose="03060902040502070203" pitchFamily="66" charset="0"/>
              </a:rPr>
              <a:t>l</a:t>
            </a:r>
            <a:r>
              <a:rPr lang="en-GB" b="1" dirty="0" smtClean="0">
                <a:solidFill>
                  <a:srgbClr val="002060"/>
                </a:solidFill>
              </a:rPr>
              <a:t>2</a:t>
            </a:r>
            <a:r>
              <a:rPr lang="en-GB" b="1" dirty="0" smtClean="0">
                <a:solidFill>
                  <a:srgbClr val="002060"/>
                </a:solidFill>
                <a:latin typeface="Symbol" panose="05050102010706020507" pitchFamily="18" charset="2"/>
              </a:rPr>
              <a:t>n</a:t>
            </a:r>
            <a:r>
              <a:rPr lang="en-GB" b="1" dirty="0" smtClean="0">
                <a:solidFill>
                  <a:srgbClr val="002060"/>
                </a:solidFill>
              </a:rPr>
              <a:t>)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Couplings from combination, HIG-14-009 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2094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itle 5"/>
              <p:cNvSpPr>
                <a:spLocks noGrp="1"/>
              </p:cNvSpPr>
              <p:nvPr>
                <p:ph type="title"/>
              </p:nvPr>
            </p:nvSpPr>
            <p:spPr>
              <a:xfrm>
                <a:off x="180064" y="274638"/>
                <a:ext cx="8856432" cy="1143000"/>
              </a:xfrm>
            </p:spPr>
            <p:txBody>
              <a:bodyPr>
                <a:noAutofit/>
              </a:bodyPr>
              <a:lstStyle/>
              <a:p>
                <a:r>
                  <a:rPr lang="en-GB" sz="3600" b="1" dirty="0" smtClean="0">
                    <a:solidFill>
                      <a:srgbClr val="FF0000"/>
                    </a:solidFill>
                  </a:rPr>
                  <a:t>Constraining BR(h</a:t>
                </a:r>
                <a14:m>
                  <m:oMath xmlns:m="http://schemas.openxmlformats.org/officeDocument/2006/math">
                    <m:r>
                      <a:rPr lang="en-GB" sz="36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600" b="1" dirty="0" err="1" smtClean="0">
                    <a:solidFill>
                      <a:srgbClr val="FF0000"/>
                    </a:solidFill>
                  </a:rPr>
                  <a:t>inv</a:t>
                </a:r>
                <a:r>
                  <a:rPr lang="en-GB" sz="3600" b="1" dirty="0" smtClean="0">
                    <a:solidFill>
                      <a:srgbClr val="FF0000"/>
                    </a:solidFill>
                  </a:rPr>
                  <a:t>) using </a:t>
                </a:r>
                <a:br>
                  <a:rPr lang="en-GB" sz="3600" b="1" dirty="0" smtClean="0">
                    <a:solidFill>
                      <a:srgbClr val="FF0000"/>
                    </a:solidFill>
                  </a:rPr>
                </a:br>
                <a:r>
                  <a:rPr lang="en-GB" sz="3600" b="1" dirty="0" smtClean="0">
                    <a:solidFill>
                      <a:srgbClr val="FF0000"/>
                    </a:solidFill>
                  </a:rPr>
                  <a:t>direct h</a:t>
                </a:r>
                <a14:m>
                  <m:oMath xmlns:m="http://schemas.openxmlformats.org/officeDocument/2006/math">
                    <m:r>
                      <a:rPr lang="en-GB" sz="3600" b="1" dirty="0">
                        <a:solidFill>
                          <a:srgbClr val="FF0000"/>
                        </a:solidFill>
                        <a:latin typeface="Cambria Math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sz="3600" b="1" dirty="0" err="1" smtClean="0">
                    <a:solidFill>
                      <a:srgbClr val="FF0000"/>
                    </a:solidFill>
                  </a:rPr>
                  <a:t>inv</a:t>
                </a:r>
                <a:r>
                  <a:rPr lang="en-GB" sz="3600" b="1" dirty="0" smtClean="0">
                    <a:solidFill>
                      <a:srgbClr val="FF0000"/>
                    </a:solidFill>
                  </a:rPr>
                  <a:t> searches AND “visible” modes</a:t>
                </a:r>
                <a:endParaRPr lang="en-GB" sz="36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Title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80064" y="274638"/>
                <a:ext cx="8856432" cy="1143000"/>
              </a:xfrm>
              <a:blipFill rotWithShape="1">
                <a:blip r:embed="rId2"/>
                <a:stretch>
                  <a:fillRect t="-10106" b="-218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755576" y="5703404"/>
            <a:ext cx="78413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</a:rPr>
              <a:t>                    </a:t>
            </a:r>
            <a:r>
              <a:rPr lang="en-GB" sz="2800" b="1" dirty="0" err="1" smtClean="0">
                <a:solidFill>
                  <a:srgbClr val="002060"/>
                </a:solidFill>
              </a:rPr>
              <a:t>BR</a:t>
            </a:r>
            <a:r>
              <a:rPr lang="en-GB" sz="2800" b="1" baseline="-25000" dirty="0" err="1" smtClean="0">
                <a:solidFill>
                  <a:srgbClr val="002060"/>
                </a:solidFill>
              </a:rPr>
              <a:t>invisible</a:t>
            </a:r>
            <a:r>
              <a:rPr lang="en-GB" sz="2800" b="1" dirty="0" smtClean="0">
                <a:solidFill>
                  <a:srgbClr val="002060"/>
                </a:solidFill>
              </a:rPr>
              <a:t> &lt; 0.50 at 95% CL</a:t>
            </a:r>
          </a:p>
          <a:p>
            <a:r>
              <a:rPr lang="en-GB" sz="2000" b="1" dirty="0" smtClean="0">
                <a:solidFill>
                  <a:srgbClr val="002060"/>
                </a:solidFill>
              </a:rPr>
              <a:t>(“invisible” - any decay mode that goes into “non-interacting” particles) </a:t>
            </a:r>
            <a:endParaRPr lang="en-GB" sz="2000" b="1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64" y="1958540"/>
            <a:ext cx="3744000" cy="374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64" y="1958540"/>
            <a:ext cx="5220000" cy="356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433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915" y="188640"/>
            <a:ext cx="8229600" cy="1066130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Low </a:t>
            </a:r>
            <a:r>
              <a:rPr lang="en-GB" sz="3600" b="1" dirty="0" err="1" smtClean="0">
                <a:solidFill>
                  <a:srgbClr val="FF0000"/>
                </a:solidFill>
              </a:rPr>
              <a:t>tan</a:t>
            </a:r>
            <a:r>
              <a:rPr lang="en-GB" sz="3600" b="1" dirty="0" err="1" smtClean="0">
                <a:solidFill>
                  <a:srgbClr val="FF0000"/>
                </a:solidFill>
                <a:latin typeface="Symbol" panose="05050102010706020507" pitchFamily="18" charset="2"/>
              </a:rPr>
              <a:t>b</a:t>
            </a:r>
            <a:r>
              <a:rPr lang="en-GB" sz="3600" b="1" dirty="0" smtClean="0">
                <a:solidFill>
                  <a:srgbClr val="FF0000"/>
                </a:solidFill>
              </a:rPr>
              <a:t>: H-&gt;</a:t>
            </a:r>
            <a:r>
              <a:rPr lang="en-GB" sz="3600" b="1" dirty="0" err="1" smtClean="0">
                <a:solidFill>
                  <a:srgbClr val="FF0000"/>
                </a:solidFill>
              </a:rPr>
              <a:t>hh</a:t>
            </a:r>
            <a:r>
              <a:rPr lang="en-GB" sz="3600" b="1" dirty="0" smtClean="0">
                <a:solidFill>
                  <a:srgbClr val="FF0000"/>
                </a:solidFill>
              </a:rPr>
              <a:t> and A-&gt;</a:t>
            </a:r>
            <a:r>
              <a:rPr lang="en-GB" sz="3600" b="1" dirty="0" err="1" smtClean="0">
                <a:solidFill>
                  <a:srgbClr val="FF0000"/>
                </a:solidFill>
              </a:rPr>
              <a:t>Zh</a:t>
            </a:r>
            <a:r>
              <a:rPr lang="en-GB" sz="3600" b="1" dirty="0" smtClean="0">
                <a:solidFill>
                  <a:srgbClr val="FF0000"/>
                </a:solidFill>
              </a:rPr>
              <a:t> with </a:t>
            </a:r>
            <a:br>
              <a:rPr lang="en-GB" sz="3600" b="1" dirty="0" smtClean="0">
                <a:solidFill>
                  <a:srgbClr val="FF0000"/>
                </a:solidFill>
              </a:rPr>
            </a:br>
            <a:r>
              <a:rPr lang="en-GB" sz="3600" b="1" dirty="0" smtClean="0">
                <a:solidFill>
                  <a:srgbClr val="FF0000"/>
                </a:solidFill>
              </a:rPr>
              <a:t>multi-lepton and di-photon final states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1540767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Limits on </a:t>
            </a:r>
            <a:r>
              <a:rPr lang="en-GB" b="1" dirty="0" err="1" smtClean="0">
                <a:solidFill>
                  <a:srgbClr val="002060"/>
                </a:solidFill>
                <a:latin typeface="Symbol" panose="05050102010706020507" pitchFamily="18" charset="2"/>
              </a:rPr>
              <a:t>s</a:t>
            </a:r>
            <a:r>
              <a:rPr lang="en-GB" b="1" dirty="0" err="1" smtClean="0">
                <a:solidFill>
                  <a:srgbClr val="002060"/>
                </a:solidFill>
              </a:rPr>
              <a:t>xBr</a:t>
            </a:r>
            <a:r>
              <a:rPr lang="en-GB" b="1" dirty="0" smtClean="0">
                <a:solidFill>
                  <a:srgbClr val="002060"/>
                </a:solidFill>
              </a:rPr>
              <a:t> for </a:t>
            </a:r>
            <a:r>
              <a:rPr lang="en-GB" b="1" dirty="0" err="1" smtClean="0">
                <a:solidFill>
                  <a:srgbClr val="002060"/>
                </a:solidFill>
              </a:rPr>
              <a:t>gg</a:t>
            </a:r>
            <a:r>
              <a:rPr lang="en-GB" b="1" dirty="0" smtClean="0">
                <a:solidFill>
                  <a:srgbClr val="002060"/>
                </a:solidFill>
              </a:rPr>
              <a:t>-&gt;H-&gt;</a:t>
            </a:r>
            <a:r>
              <a:rPr lang="en-GB" b="1" dirty="0" err="1" smtClean="0">
                <a:solidFill>
                  <a:srgbClr val="002060"/>
                </a:solidFill>
              </a:rPr>
              <a:t>hh</a:t>
            </a:r>
            <a:r>
              <a:rPr lang="en-GB" b="1" dirty="0" smtClean="0">
                <a:solidFill>
                  <a:srgbClr val="002060"/>
                </a:solidFill>
              </a:rPr>
              <a:t> (</a:t>
            </a:r>
            <a:r>
              <a:rPr lang="en-GB" b="1" dirty="0" err="1" smtClean="0">
                <a:solidFill>
                  <a:srgbClr val="002060"/>
                </a:solidFill>
              </a:rPr>
              <a:t>gg</a:t>
            </a:r>
            <a:r>
              <a:rPr lang="en-GB" b="1" dirty="0" smtClean="0">
                <a:solidFill>
                  <a:srgbClr val="002060"/>
                </a:solidFill>
              </a:rPr>
              <a:t>-&gt;A-&gt;</a:t>
            </a:r>
            <a:r>
              <a:rPr lang="en-GB" b="1" dirty="0" err="1" smtClean="0">
                <a:solidFill>
                  <a:srgbClr val="002060"/>
                </a:solidFill>
              </a:rPr>
              <a:t>Zh</a:t>
            </a:r>
            <a:r>
              <a:rPr lang="en-GB" b="1" dirty="0" smtClean="0">
                <a:solidFill>
                  <a:srgbClr val="002060"/>
                </a:solidFill>
              </a:rPr>
              <a:t>) are given assuming SM BRs for h and no contribution from </a:t>
            </a:r>
            <a:r>
              <a:rPr lang="en-GB" b="1" dirty="0" err="1" smtClean="0">
                <a:solidFill>
                  <a:srgbClr val="002060"/>
                </a:solidFill>
              </a:rPr>
              <a:t>gg</a:t>
            </a:r>
            <a:r>
              <a:rPr lang="en-GB" b="1" dirty="0" smtClean="0">
                <a:solidFill>
                  <a:srgbClr val="002060"/>
                </a:solidFill>
              </a:rPr>
              <a:t>-&gt;A-&gt;</a:t>
            </a:r>
            <a:r>
              <a:rPr lang="en-GB" b="1" dirty="0" err="1" smtClean="0">
                <a:solidFill>
                  <a:srgbClr val="002060"/>
                </a:solidFill>
              </a:rPr>
              <a:t>Zh</a:t>
            </a:r>
            <a:r>
              <a:rPr lang="en-GB" b="1" dirty="0" smtClean="0">
                <a:solidFill>
                  <a:srgbClr val="002060"/>
                </a:solidFill>
              </a:rPr>
              <a:t> (</a:t>
            </a:r>
            <a:r>
              <a:rPr lang="en-GB" b="1" dirty="0" err="1" smtClean="0">
                <a:solidFill>
                  <a:srgbClr val="002060"/>
                </a:solidFill>
              </a:rPr>
              <a:t>gg</a:t>
            </a:r>
            <a:r>
              <a:rPr lang="en-GB" b="1" dirty="0" smtClean="0">
                <a:solidFill>
                  <a:srgbClr val="002060"/>
                </a:solidFill>
              </a:rPr>
              <a:t>-&gt;H-&gt;</a:t>
            </a:r>
            <a:r>
              <a:rPr lang="en-GB" b="1" dirty="0" err="1" smtClean="0">
                <a:solidFill>
                  <a:srgbClr val="002060"/>
                </a:solidFill>
              </a:rPr>
              <a:t>hh</a:t>
            </a:r>
            <a:r>
              <a:rPr lang="en-GB" b="1" dirty="0" smtClean="0">
                <a:solidFill>
                  <a:srgbClr val="002060"/>
                </a:solidFill>
              </a:rPr>
              <a:t>)</a:t>
            </a:r>
          </a:p>
          <a:p>
            <a:r>
              <a:rPr lang="en-GB" b="1" dirty="0" smtClean="0">
                <a:solidFill>
                  <a:srgbClr val="0070C0"/>
                </a:solidFill>
              </a:rPr>
              <a:t>In </a:t>
            </a:r>
            <a:r>
              <a:rPr lang="en-GB" b="1" dirty="0" err="1" smtClean="0">
                <a:solidFill>
                  <a:srgbClr val="0070C0"/>
                </a:solidFill>
              </a:rPr>
              <a:t>hMSSM</a:t>
            </a:r>
            <a:r>
              <a:rPr lang="en-GB" b="1" dirty="0" smtClean="0">
                <a:solidFill>
                  <a:srgbClr val="0070C0"/>
                </a:solidFill>
              </a:rPr>
              <a:t> (A. </a:t>
            </a:r>
            <a:r>
              <a:rPr lang="en-GB" b="1" dirty="0" err="1" smtClean="0">
                <a:solidFill>
                  <a:srgbClr val="0070C0"/>
                </a:solidFill>
              </a:rPr>
              <a:t>Djouadi</a:t>
            </a:r>
            <a:r>
              <a:rPr lang="en-GB" b="1" dirty="0" smtClean="0">
                <a:solidFill>
                  <a:srgbClr val="0070C0"/>
                </a:solidFill>
              </a:rPr>
              <a:t> et.al. arXiv:1307.5205):</a:t>
            </a:r>
          </a:p>
          <a:p>
            <a:pPr lvl="1"/>
            <a:r>
              <a:rPr lang="en-GB" b="1" dirty="0">
                <a:solidFill>
                  <a:srgbClr val="0070C0"/>
                </a:solidFill>
                <a:latin typeface="Symbol" panose="05050102010706020507" pitchFamily="18" charset="2"/>
              </a:rPr>
              <a:t>s</a:t>
            </a:r>
            <a:r>
              <a:rPr lang="en-GB" b="1" dirty="0" smtClean="0">
                <a:solidFill>
                  <a:srgbClr val="0070C0"/>
                </a:solidFill>
              </a:rPr>
              <a:t>(</a:t>
            </a:r>
            <a:r>
              <a:rPr lang="en-GB" b="1" dirty="0" err="1" smtClean="0">
                <a:solidFill>
                  <a:srgbClr val="0070C0"/>
                </a:solidFill>
              </a:rPr>
              <a:t>gg</a:t>
            </a:r>
            <a:r>
              <a:rPr lang="en-GB" b="1" dirty="0" smtClean="0">
                <a:solidFill>
                  <a:srgbClr val="0070C0"/>
                </a:solidFill>
              </a:rPr>
              <a:t>-&gt;A)BR(A-&gt;</a:t>
            </a:r>
            <a:r>
              <a:rPr lang="en-GB" b="1" dirty="0" err="1" smtClean="0">
                <a:solidFill>
                  <a:srgbClr val="0070C0"/>
                </a:solidFill>
              </a:rPr>
              <a:t>Zh</a:t>
            </a:r>
            <a:r>
              <a:rPr lang="en-GB" b="1" dirty="0" smtClean="0">
                <a:solidFill>
                  <a:srgbClr val="0070C0"/>
                </a:solidFill>
              </a:rPr>
              <a:t>)=1.7 </a:t>
            </a:r>
            <a:r>
              <a:rPr lang="en-GB" b="1" dirty="0" err="1" smtClean="0">
                <a:solidFill>
                  <a:srgbClr val="0070C0"/>
                </a:solidFill>
              </a:rPr>
              <a:t>pb</a:t>
            </a:r>
            <a:r>
              <a:rPr lang="en-GB" b="1" dirty="0" smtClean="0">
                <a:solidFill>
                  <a:srgbClr val="0070C0"/>
                </a:solidFill>
              </a:rPr>
              <a:t> for m</a:t>
            </a:r>
            <a:r>
              <a:rPr lang="en-GB" b="1" baseline="-25000" dirty="0" smtClean="0">
                <a:solidFill>
                  <a:srgbClr val="0070C0"/>
                </a:solidFill>
              </a:rPr>
              <a:t>A</a:t>
            </a:r>
            <a:r>
              <a:rPr lang="en-GB" b="1" dirty="0" smtClean="0">
                <a:solidFill>
                  <a:srgbClr val="0070C0"/>
                </a:solidFill>
              </a:rPr>
              <a:t>=300 </a:t>
            </a:r>
            <a:r>
              <a:rPr lang="en-GB" b="1" dirty="0" err="1" smtClean="0">
                <a:solidFill>
                  <a:srgbClr val="0070C0"/>
                </a:solidFill>
              </a:rPr>
              <a:t>GeV</a:t>
            </a:r>
            <a:r>
              <a:rPr lang="en-GB" b="1" dirty="0" smtClean="0">
                <a:solidFill>
                  <a:srgbClr val="0070C0"/>
                </a:solidFill>
              </a:rPr>
              <a:t>, </a:t>
            </a:r>
            <a:r>
              <a:rPr lang="en-GB" b="1" dirty="0" err="1" smtClean="0">
                <a:solidFill>
                  <a:srgbClr val="0070C0"/>
                </a:solidFill>
              </a:rPr>
              <a:t>tan</a:t>
            </a:r>
            <a:r>
              <a:rPr lang="en-GB" b="1" dirty="0" err="1" smtClean="0">
                <a:solidFill>
                  <a:srgbClr val="0070C0"/>
                </a:solidFill>
                <a:latin typeface="Symbol" panose="05050102010706020507" pitchFamily="18" charset="2"/>
              </a:rPr>
              <a:t>b</a:t>
            </a:r>
            <a:r>
              <a:rPr lang="en-GB" b="1" dirty="0" smtClean="0">
                <a:solidFill>
                  <a:srgbClr val="0070C0"/>
                </a:solidFill>
              </a:rPr>
              <a:t>=2.0  - close to observed limit !</a:t>
            </a:r>
          </a:p>
          <a:p>
            <a:pPr lvl="1"/>
            <a:r>
              <a:rPr lang="en-GB" b="1" dirty="0">
                <a:solidFill>
                  <a:srgbClr val="0070C0"/>
                </a:solidFill>
                <a:latin typeface="Symbol" panose="05050102010706020507" pitchFamily="18" charset="2"/>
              </a:rPr>
              <a:t>s</a:t>
            </a:r>
            <a:r>
              <a:rPr lang="en-GB" b="1" dirty="0" smtClean="0">
                <a:solidFill>
                  <a:srgbClr val="0070C0"/>
                </a:solidFill>
              </a:rPr>
              <a:t>(</a:t>
            </a:r>
            <a:r>
              <a:rPr lang="en-GB" b="1" dirty="0" err="1" smtClean="0">
                <a:solidFill>
                  <a:srgbClr val="0070C0"/>
                </a:solidFill>
              </a:rPr>
              <a:t>gg</a:t>
            </a:r>
            <a:r>
              <a:rPr lang="en-GB" b="1" dirty="0" smtClean="0">
                <a:solidFill>
                  <a:srgbClr val="0070C0"/>
                </a:solidFill>
              </a:rPr>
              <a:t>-&gt;H)BR(H-&gt;</a:t>
            </a:r>
            <a:r>
              <a:rPr lang="en-GB" b="1" dirty="0" err="1" smtClean="0">
                <a:solidFill>
                  <a:srgbClr val="0070C0"/>
                </a:solidFill>
              </a:rPr>
              <a:t>hh</a:t>
            </a:r>
            <a:r>
              <a:rPr lang="en-GB" b="1" dirty="0" smtClean="0">
                <a:solidFill>
                  <a:srgbClr val="0070C0"/>
                </a:solidFill>
              </a:rPr>
              <a:t>)=3.9 </a:t>
            </a:r>
            <a:r>
              <a:rPr lang="en-GB" b="1" dirty="0" err="1" smtClean="0">
                <a:solidFill>
                  <a:srgbClr val="0070C0"/>
                </a:solidFill>
              </a:rPr>
              <a:t>pb</a:t>
            </a:r>
            <a:r>
              <a:rPr lang="en-GB" b="1" dirty="0" smtClean="0">
                <a:solidFill>
                  <a:srgbClr val="0070C0"/>
                </a:solidFill>
              </a:rPr>
              <a:t> for m</a:t>
            </a:r>
            <a:r>
              <a:rPr lang="en-GB" b="1" baseline="-25000" dirty="0" smtClean="0">
                <a:solidFill>
                  <a:srgbClr val="0070C0"/>
                </a:solidFill>
              </a:rPr>
              <a:t>A</a:t>
            </a:r>
            <a:r>
              <a:rPr lang="en-GB" b="1" dirty="0" smtClean="0">
                <a:solidFill>
                  <a:srgbClr val="0070C0"/>
                </a:solidFill>
              </a:rPr>
              <a:t>=300 </a:t>
            </a:r>
            <a:r>
              <a:rPr lang="en-GB" b="1" dirty="0" err="1" smtClean="0">
                <a:solidFill>
                  <a:srgbClr val="0070C0"/>
                </a:solidFill>
              </a:rPr>
              <a:t>GeV</a:t>
            </a:r>
            <a:r>
              <a:rPr lang="en-GB" b="1" dirty="0" smtClean="0">
                <a:solidFill>
                  <a:srgbClr val="0070C0"/>
                </a:solidFill>
              </a:rPr>
              <a:t>, </a:t>
            </a:r>
            <a:r>
              <a:rPr lang="en-GB" b="1" dirty="0" err="1" smtClean="0">
                <a:solidFill>
                  <a:srgbClr val="0070C0"/>
                </a:solidFill>
              </a:rPr>
              <a:t>tan</a:t>
            </a:r>
            <a:r>
              <a:rPr lang="en-GB" b="1" dirty="0" err="1" smtClean="0">
                <a:solidFill>
                  <a:srgbClr val="0070C0"/>
                </a:solidFill>
                <a:latin typeface="Symbol" panose="05050102010706020507" pitchFamily="18" charset="2"/>
              </a:rPr>
              <a:t>b</a:t>
            </a:r>
            <a:r>
              <a:rPr lang="en-GB" b="1" dirty="0" smtClean="0">
                <a:solidFill>
                  <a:srgbClr val="0070C0"/>
                </a:solidFill>
              </a:rPr>
              <a:t>=1.0 – lower than observed limit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262114"/>
            <a:ext cx="3528000" cy="33847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262114"/>
            <a:ext cx="3528000" cy="338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397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2" t="18419" r="8543" b="12027"/>
          <a:stretch/>
        </p:blipFill>
        <p:spPr>
          <a:xfrm>
            <a:off x="152400" y="228600"/>
            <a:ext cx="8928000" cy="62311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72400" y="228600"/>
            <a:ext cx="12192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47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Constraining “invisible” and “undetectable” modes  using direct h-&gt;</a:t>
            </a:r>
            <a:r>
              <a:rPr lang="en-GB" sz="3200" b="1" dirty="0" err="1" smtClean="0">
                <a:solidFill>
                  <a:srgbClr val="FF0000"/>
                </a:solidFill>
              </a:rPr>
              <a:t>inv</a:t>
            </a:r>
            <a:r>
              <a:rPr lang="en-GB" sz="3200" b="1" dirty="0" smtClean="0">
                <a:solidFill>
                  <a:srgbClr val="FF0000"/>
                </a:solidFill>
              </a:rPr>
              <a:t> searches AND “visible” modes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5517232"/>
            <a:ext cx="6598473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</a:rPr>
              <a:t>                    </a:t>
            </a:r>
            <a:r>
              <a:rPr lang="en-GB" sz="2800" b="1" dirty="0" err="1" smtClean="0">
                <a:solidFill>
                  <a:srgbClr val="002060"/>
                </a:solidFill>
              </a:rPr>
              <a:t>BR</a:t>
            </a:r>
            <a:r>
              <a:rPr lang="en-GB" sz="2800" b="1" baseline="-25000" dirty="0" err="1" smtClean="0">
                <a:solidFill>
                  <a:srgbClr val="002060"/>
                </a:solidFill>
              </a:rPr>
              <a:t>undet</a:t>
            </a:r>
            <a:r>
              <a:rPr lang="en-GB" sz="2800" b="1" dirty="0" smtClean="0">
                <a:solidFill>
                  <a:srgbClr val="002060"/>
                </a:solidFill>
              </a:rPr>
              <a:t> &lt; 0.53 at 95% CL</a:t>
            </a:r>
          </a:p>
          <a:p>
            <a:r>
              <a:rPr lang="en-GB" sz="2000" b="1" dirty="0" smtClean="0">
                <a:solidFill>
                  <a:srgbClr val="002060"/>
                </a:solidFill>
              </a:rPr>
              <a:t>(“undetectable” - any mode, SM or BSM, that can’t be seen, </a:t>
            </a:r>
          </a:p>
          <a:p>
            <a:r>
              <a:rPr lang="en-GB" sz="2000" b="1" dirty="0">
                <a:solidFill>
                  <a:srgbClr val="002060"/>
                </a:solidFill>
              </a:rPr>
              <a:t> </a:t>
            </a:r>
            <a:r>
              <a:rPr lang="en-GB" sz="2000" b="1" dirty="0" smtClean="0">
                <a:solidFill>
                  <a:srgbClr val="002060"/>
                </a:solidFill>
              </a:rPr>
              <a:t>              e.g. due. to </a:t>
            </a:r>
            <a:r>
              <a:rPr lang="en-GB" sz="2000" b="1" dirty="0" err="1" smtClean="0">
                <a:solidFill>
                  <a:srgbClr val="002060"/>
                </a:solidFill>
              </a:rPr>
              <a:t>bkg</a:t>
            </a:r>
            <a:r>
              <a:rPr lang="en-GB" sz="2000" b="1" dirty="0" smtClean="0">
                <a:solidFill>
                  <a:srgbClr val="002060"/>
                </a:solidFill>
              </a:rPr>
              <a:t> or other reasons) </a:t>
            </a:r>
            <a:endParaRPr lang="en-GB" sz="2000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18551"/>
            <a:ext cx="3600000" cy="365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615500"/>
            <a:ext cx="3600000" cy="360612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436096" y="3717032"/>
            <a:ext cx="15552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1</a:t>
            </a:r>
            <a:r>
              <a:rPr lang="en-GB" sz="2000" dirty="0" smtClean="0">
                <a:latin typeface="Symbol" panose="05050102010706020507" pitchFamily="18" charset="2"/>
              </a:rPr>
              <a:t>s</a:t>
            </a:r>
            <a:r>
              <a:rPr lang="en-GB" sz="2000" dirty="0" smtClean="0"/>
              <a:t>     2</a:t>
            </a:r>
            <a:r>
              <a:rPr lang="en-GB" sz="2000" dirty="0" smtClean="0">
                <a:latin typeface="Symbol" panose="05050102010706020507" pitchFamily="18" charset="2"/>
              </a:rPr>
              <a:t>s</a:t>
            </a:r>
            <a:r>
              <a:rPr lang="en-GB" sz="2000" dirty="0" smtClean="0"/>
              <a:t>   3</a:t>
            </a:r>
            <a:r>
              <a:rPr lang="en-GB" sz="2000" dirty="0" smtClean="0">
                <a:latin typeface="Symbol" panose="05050102010706020507" pitchFamily="18" charset="2"/>
              </a:rPr>
              <a:t>s</a:t>
            </a:r>
            <a:endParaRPr lang="en-GB" sz="2000" dirty="0">
              <a:latin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5825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6083</TotalTime>
  <Words>1939</Words>
  <Application>Microsoft Office PowerPoint</Application>
  <PresentationFormat>On-screen Show (4:3)</PresentationFormat>
  <Paragraphs>301</Paragraphs>
  <Slides>45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Office Theme</vt:lpstr>
      <vt:lpstr>Acrobat Document</vt:lpstr>
      <vt:lpstr>Higgs results from CMS</vt:lpstr>
      <vt:lpstr>PowerPoint Presentation</vt:lpstr>
      <vt:lpstr>Few words about CMS reconstruction</vt:lpstr>
      <vt:lpstr>Reconstruction: photons</vt:lpstr>
      <vt:lpstr>Reconstruction: electrons</vt:lpstr>
      <vt:lpstr>Reconstruction: muons</vt:lpstr>
      <vt:lpstr>Reconstructions:  t→hadrons (th)</vt:lpstr>
      <vt:lpstr>PowerPoint Presentation</vt:lpstr>
      <vt:lpstr>Reconstruction: jets, ETmiss</vt:lpstr>
      <vt:lpstr>Layout  for  Higgs result presentation</vt:lpstr>
      <vt:lpstr>Measurement of h properties </vt:lpstr>
      <vt:lpstr>How mass, spin/CP are measured  in h→ZZ→4l and h→gg analyses</vt:lpstr>
      <vt:lpstr>h boson mass </vt:lpstr>
      <vt:lpstr>h signal strength at best fit mass</vt:lpstr>
      <vt:lpstr>h spin/CP  CP even vs CP odd; spin 0 vs spin 1 or spin 2</vt:lpstr>
      <vt:lpstr>Measuring CP-odd fraction with h→ZZ→4l (I) </vt:lpstr>
      <vt:lpstr>Measuring CP-odd fraction with h→ZZ→4l (II) </vt:lpstr>
      <vt:lpstr>Single top+h, h→gg analysis </vt:lpstr>
      <vt:lpstr>Width of h(125) boson using  off-shell H production and ZZ decay</vt:lpstr>
      <vt:lpstr>Higgs boson couplings at LHC </vt:lpstr>
      <vt:lpstr>October 2013 – January 2014 : h(125) boson couples to t and b</vt:lpstr>
      <vt:lpstr>Some benchmark parameterizations of Higgs boson couplings </vt:lpstr>
      <vt:lpstr>Constraining h→BSM  with “visible” modes</vt:lpstr>
      <vt:lpstr>Non-SM h decays: searches for h→invisible  with VBF h, Zh (Z-&gt;ll,bb) </vt:lpstr>
      <vt:lpstr>most sensitive mode qq’→qq’h (VBF h)</vt:lpstr>
      <vt:lpstr>VBF h→invisible: offline signal selections and topology</vt:lpstr>
      <vt:lpstr>Signal region, with CJV (x,y view)</vt:lpstr>
      <vt:lpstr>Interpretation of H-&gt;invisible direct search  in Higgs-portal Dark Matter models </vt:lpstr>
      <vt:lpstr>Non-SM h decays:  LFV with h→mt</vt:lpstr>
      <vt:lpstr>Searches for  other Higgs bosons</vt:lpstr>
      <vt:lpstr>MSSM Higgs bosons  </vt:lpstr>
      <vt:lpstr>Landscape of  BSM Higgs channels in MSSM</vt:lpstr>
      <vt:lpstr>H → hh → ggbb</vt:lpstr>
      <vt:lpstr>tt→bWbH+, H+→cs, mH+ &lt; mt</vt:lpstr>
      <vt:lpstr>h,H,A→tt  </vt:lpstr>
      <vt:lpstr>Searches for heavy H decays into ZZ and WW</vt:lpstr>
      <vt:lpstr>Rare SM h decay</vt:lpstr>
      <vt:lpstr>Resent result on tth, h-&gt;bb: limit 3.3 sSM at 95 % C.L.</vt:lpstr>
      <vt:lpstr>Conclusions</vt:lpstr>
      <vt:lpstr>BACK UP</vt:lpstr>
      <vt:lpstr>References to CMS results shown</vt:lpstr>
      <vt:lpstr>Constraining BR(h→inv) using  direct h→inv searches AND “visible” modes</vt:lpstr>
      <vt:lpstr>Low tanb: H-&gt;hh and A-&gt;Zh with  multi-lepton and di-photon final states</vt:lpstr>
      <vt:lpstr>PowerPoint Presentation</vt:lpstr>
      <vt:lpstr>Constraining “invisible” and “undetectable” modes  using direct h-&gt;inv searches AND “visible” modes</vt:lpstr>
    </vt:vector>
  </TitlesOfParts>
  <Company>CERN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Higgs results from CMS</dc:title>
  <dc:creator>Alexandre Nikitenko</dc:creator>
  <cp:lastModifiedBy>Alexandre Nikitenko</cp:lastModifiedBy>
  <cp:revision>389</cp:revision>
  <cp:lastPrinted>2014-06-26T11:16:07Z</cp:lastPrinted>
  <dcterms:created xsi:type="dcterms:W3CDTF">2014-04-07T13:13:51Z</dcterms:created>
  <dcterms:modified xsi:type="dcterms:W3CDTF">2014-07-21T21:47:52Z</dcterms:modified>
</cp:coreProperties>
</file>