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311" r:id="rId3"/>
    <p:sldId id="312" r:id="rId4"/>
    <p:sldId id="313" r:id="rId5"/>
    <p:sldId id="314" r:id="rId6"/>
    <p:sldId id="327" r:id="rId7"/>
    <p:sldId id="328" r:id="rId8"/>
    <p:sldId id="294" r:id="rId9"/>
    <p:sldId id="315" r:id="rId10"/>
    <p:sldId id="274" r:id="rId11"/>
    <p:sldId id="304" r:id="rId12"/>
    <p:sldId id="322" r:id="rId13"/>
    <p:sldId id="323" r:id="rId14"/>
    <p:sldId id="324" r:id="rId15"/>
    <p:sldId id="326" r:id="rId16"/>
    <p:sldId id="325" r:id="rId17"/>
    <p:sldId id="264" r:id="rId18"/>
    <p:sldId id="263" r:id="rId19"/>
    <p:sldId id="316" r:id="rId20"/>
    <p:sldId id="317" r:id="rId21"/>
    <p:sldId id="318" r:id="rId22"/>
    <p:sldId id="319" r:id="rId23"/>
    <p:sldId id="320" r:id="rId24"/>
    <p:sldId id="321" r:id="rId25"/>
    <p:sldId id="291" r:id="rId26"/>
    <p:sldId id="295" r:id="rId27"/>
    <p:sldId id="309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E7D8C1B-EE9C-45EC-953D-4AB2498CFE47}">
          <p14:sldIdLst>
            <p14:sldId id="256"/>
          </p14:sldIdLst>
        </p14:section>
        <p14:section name="Motivation" id="{2A7D121B-D7CD-433C-BC57-79258C0AB80B}">
          <p14:sldIdLst>
            <p14:sldId id="311"/>
            <p14:sldId id="312"/>
            <p14:sldId id="313"/>
            <p14:sldId id="314"/>
            <p14:sldId id="327"/>
            <p14:sldId id="328"/>
          </p14:sldIdLst>
        </p14:section>
        <p14:section name="Neutralino LSP in NMSSM" id="{1AA53B40-09AD-428F-9788-78B4B0B58351}">
          <p14:sldIdLst>
            <p14:sldId id="294"/>
            <p14:sldId id="315"/>
          </p14:sldIdLst>
        </p14:section>
        <p14:section name="DM Properties" id="{D70082E1-DB19-4E73-9DEC-ED6FE61AF2BD}">
          <p14:sldIdLst>
            <p14:sldId id="274"/>
            <p14:sldId id="304"/>
            <p14:sldId id="322"/>
            <p14:sldId id="323"/>
            <p14:sldId id="324"/>
            <p14:sldId id="326"/>
            <p14:sldId id="325"/>
          </p14:sldIdLst>
        </p14:section>
        <p14:section name="Collider Consequencies" id="{D934B39A-D6B3-4239-BB3C-5F0F9A75A8A4}">
          <p14:sldIdLst>
            <p14:sldId id="264"/>
            <p14:sldId id="263"/>
            <p14:sldId id="316"/>
            <p14:sldId id="317"/>
            <p14:sldId id="318"/>
            <p14:sldId id="319"/>
            <p14:sldId id="320"/>
            <p14:sldId id="321"/>
            <p14:sldId id="291"/>
            <p14:sldId id="295"/>
            <p14:sldId id="30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8D61"/>
    <a:srgbClr val="878471"/>
    <a:srgbClr val="D9D9D9"/>
    <a:srgbClr val="996633"/>
    <a:srgbClr val="00FF00"/>
    <a:srgbClr val="0000FF"/>
    <a:srgbClr val="FF8000"/>
    <a:srgbClr val="FF0000"/>
    <a:srgbClr val="FF1BFF"/>
    <a:srgbClr val="2C00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6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09178-12BA-45F3-8624-6D038C732DC0}" type="datetimeFigureOut">
              <a:rPr lang="en-US" smtClean="0"/>
              <a:t>7/25/2014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C0C3AE6E-9A19-47AF-97BC-D15F89704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573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09178-12BA-45F3-8624-6D038C732DC0}" type="datetimeFigureOut">
              <a:rPr lang="en-US" smtClean="0"/>
              <a:t>7/25/2014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3AE6E-9A19-47AF-97BC-D15F89704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520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F809178-12BA-45F3-8624-6D038C732DC0}" type="datetimeFigureOut">
              <a:rPr lang="en-US" smtClean="0"/>
              <a:t>7/25/2014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C0C3AE6E-9A19-47AF-97BC-D15F89704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39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09178-12BA-45F3-8624-6D038C732DC0}" type="datetimeFigureOut">
              <a:rPr lang="en-US" smtClean="0"/>
              <a:t>7/25/2014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3AE6E-9A19-47AF-97BC-D15F89704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876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09178-12BA-45F3-8624-6D038C732DC0}" type="datetimeFigureOut">
              <a:rPr lang="en-US" smtClean="0"/>
              <a:t>7/25/2014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3AE6E-9A19-47AF-97BC-D15F89704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132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F809178-12BA-45F3-8624-6D038C732DC0}" type="datetimeFigureOut">
              <a:rPr lang="en-US" smtClean="0"/>
              <a:t>7/25/2014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3AE6E-9A19-47AF-97BC-D15F89704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044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09178-12BA-45F3-8624-6D038C732DC0}" type="datetimeFigureOut">
              <a:rPr lang="en-US" smtClean="0"/>
              <a:t>7/25/2014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3AE6E-9A19-47AF-97BC-D15F89704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683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09178-12BA-45F3-8624-6D038C732DC0}" type="datetimeFigureOut">
              <a:rPr lang="en-US" smtClean="0"/>
              <a:t>7/25/2014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3AE6E-9A19-47AF-97BC-D15F89704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967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09178-12BA-45F3-8624-6D038C732DC0}" type="datetimeFigureOut">
              <a:rPr lang="en-US" smtClean="0"/>
              <a:t>7/25/2014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3AE6E-9A19-47AF-97BC-D15F89704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8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09178-12BA-45F3-8624-6D038C732DC0}" type="datetimeFigureOut">
              <a:rPr lang="en-US" smtClean="0"/>
              <a:t>7/25/2014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3AE6E-9A19-47AF-97BC-D15F89704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069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09178-12BA-45F3-8624-6D038C732DC0}" type="datetimeFigureOut">
              <a:rPr lang="en-US" smtClean="0"/>
              <a:t>7/25/2014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3AE6E-9A19-47AF-97BC-D15F89704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313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F809178-12BA-45F3-8624-6D038C732DC0}" type="datetimeFigureOut">
              <a:rPr lang="en-US" smtClean="0"/>
              <a:t>7/25/2014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C0C3AE6E-9A19-47AF-97BC-D15F89704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640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arxiv.org/abs/arXiv:1406.1181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18.pn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4.png"/><Relationship Id="rId7" Type="http://schemas.openxmlformats.org/officeDocument/2006/relationships/image" Target="../media/image3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37.png"/><Relationship Id="rId4" Type="http://schemas.openxmlformats.org/officeDocument/2006/relationships/image" Target="../media/image32.png"/><Relationship Id="rId9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title-sli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405" y="3630304"/>
            <a:ext cx="4303595" cy="3227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0332" y="1606471"/>
            <a:ext cx="7063740" cy="1901952"/>
          </a:xfrm>
        </p:spPr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A58D61"/>
                </a:solidFill>
              </a:rPr>
              <a:t>The Case of Light </a:t>
            </a:r>
            <a:r>
              <a:rPr lang="en-US" sz="4800" dirty="0" err="1" smtClean="0">
                <a:solidFill>
                  <a:srgbClr val="A58D61"/>
                </a:solidFill>
              </a:rPr>
              <a:t>Neutralino</a:t>
            </a:r>
            <a:r>
              <a:rPr lang="en-US" sz="4800" dirty="0" smtClean="0">
                <a:solidFill>
                  <a:srgbClr val="A58D61"/>
                </a:solidFill>
              </a:rPr>
              <a:t> </a:t>
            </a:r>
            <a:br>
              <a:rPr lang="en-US" sz="4800" dirty="0" smtClean="0">
                <a:solidFill>
                  <a:srgbClr val="A58D61"/>
                </a:solidFill>
              </a:rPr>
            </a:br>
            <a:r>
              <a:rPr lang="en-US" sz="4800" dirty="0" smtClean="0">
                <a:solidFill>
                  <a:srgbClr val="A58D61"/>
                </a:solidFill>
              </a:rPr>
              <a:t>Dark Matter </a:t>
            </a:r>
            <a:endParaRPr lang="en-US" sz="4800" dirty="0">
              <a:solidFill>
                <a:srgbClr val="A58D6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0332" y="3552512"/>
            <a:ext cx="7063740" cy="1691640"/>
          </a:xfrm>
        </p:spPr>
        <p:txBody>
          <a:bodyPr/>
          <a:lstStyle/>
          <a:p>
            <a:r>
              <a:rPr lang="en-US" b="1" dirty="0" smtClean="0">
                <a:solidFill>
                  <a:srgbClr val="A58D61"/>
                </a:solidFill>
              </a:rPr>
              <a:t>Zhen Liu</a:t>
            </a:r>
          </a:p>
          <a:p>
            <a:r>
              <a:rPr lang="en-US" b="1" dirty="0" smtClean="0">
                <a:solidFill>
                  <a:srgbClr val="A58D61"/>
                </a:solidFill>
              </a:rPr>
              <a:t>with Tao Han and </a:t>
            </a:r>
            <a:r>
              <a:rPr lang="en-US" b="1" dirty="0" err="1" smtClean="0">
                <a:solidFill>
                  <a:srgbClr val="A58D61"/>
                </a:solidFill>
              </a:rPr>
              <a:t>Shufang</a:t>
            </a:r>
            <a:r>
              <a:rPr lang="en-US" b="1" dirty="0" smtClean="0">
                <a:solidFill>
                  <a:srgbClr val="A58D61"/>
                </a:solidFill>
              </a:rPr>
              <a:t> Su</a:t>
            </a:r>
          </a:p>
          <a:p>
            <a:r>
              <a:rPr lang="en-US" b="1" dirty="0" smtClean="0">
                <a:hlinkClick r:id="rId3"/>
              </a:rPr>
              <a:t>arXiv:1406.1181</a:t>
            </a:r>
            <a:r>
              <a:rPr lang="en-US" b="1" dirty="0" smtClean="0">
                <a:solidFill>
                  <a:srgbClr val="878471"/>
                </a:solidFill>
              </a:rPr>
              <a:t>, </a:t>
            </a:r>
            <a:r>
              <a:rPr lang="en-US" b="1" dirty="0" smtClean="0">
                <a:solidFill>
                  <a:srgbClr val="A58D61"/>
                </a:solidFill>
              </a:rPr>
              <a:t>accepted by JHEP</a:t>
            </a:r>
            <a:endParaRPr lang="en-US" b="1" dirty="0">
              <a:solidFill>
                <a:srgbClr val="A58D6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6024" y="4138661"/>
            <a:ext cx="1696070" cy="16662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5"/>
            <a:ext cx="9144000" cy="13614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37" y="4704781"/>
            <a:ext cx="3777577" cy="2153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024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Ins="132080"/>
          <a:lstStyle/>
          <a:p>
            <a:pPr indent="0" eaLnBrk="1" hangingPunct="1">
              <a:defRPr/>
            </a:pPr>
            <a:r>
              <a:rPr lang="en-US" sz="3200" dirty="0" smtClean="0">
                <a:sym typeface="Comic Sans MS" charset="0"/>
              </a:rPr>
              <a:t>Dark Matter </a:t>
            </a:r>
          </a:p>
        </p:txBody>
      </p:sp>
      <p:sp>
        <p:nvSpPr>
          <p:cNvPr id="26" name="Slide Number Placeholder 3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fld id="{7F7BD884-4CCE-4AFC-B825-7E95405F2A04}" type="slidenum">
              <a:rPr lang="en-US" sz="14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rPr>
              <a:pPr eaLnBrk="1" hangingPunct="1"/>
              <a:t>2</a:t>
            </a:fld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MS PGothic" panose="020B0600070205080204" pitchFamily="34" charset="-128"/>
              <a:sym typeface="Arial" panose="020B0604020202020204" pitchFamily="34" charset="0"/>
            </a:endParaRPr>
          </a:p>
        </p:txBody>
      </p:sp>
      <p:sp>
        <p:nvSpPr>
          <p:cNvPr id="29698" name="Rectangle 2"/>
          <p:cNvSpPr>
            <a:spLocks/>
          </p:cNvSpPr>
          <p:nvPr/>
        </p:nvSpPr>
        <p:spPr bwMode="auto">
          <a:xfrm>
            <a:off x="4459288" y="1143000"/>
            <a:ext cx="71437" cy="76200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C0C0C0">
                <a:alpha val="7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Ctr="1">
            <a:spAutoFit/>
          </a:bodyPr>
          <a:lstStyle/>
          <a:p>
            <a:pPr marL="39688" algn="ctr">
              <a:defRPr/>
            </a:pPr>
            <a:r>
              <a:rPr lang="en-US" sz="400">
                <a:solidFill>
                  <a:srgbClr val="9400ED"/>
                </a:solidFill>
                <a:latin typeface="Arial Black" charset="0"/>
                <a:ea typeface="ＭＳ Ｐゴシック" charset="0"/>
                <a:cs typeface="Arial Black" charset="0"/>
                <a:sym typeface="Arial Black" charset="0"/>
              </a:rPr>
              <a:t>-</a:t>
            </a:r>
          </a:p>
        </p:txBody>
      </p:sp>
      <p:grpSp>
        <p:nvGrpSpPr>
          <p:cNvPr id="29701" name="Group 6"/>
          <p:cNvGrpSpPr>
            <a:grpSpLocks/>
          </p:cNvGrpSpPr>
          <p:nvPr/>
        </p:nvGrpSpPr>
        <p:grpSpPr bwMode="auto">
          <a:xfrm>
            <a:off x="3568700" y="2870200"/>
            <a:ext cx="1993900" cy="1676400"/>
            <a:chOff x="0" y="0"/>
            <a:chExt cx="1256" cy="1056"/>
          </a:xfrm>
        </p:grpSpPr>
        <p:sp>
          <p:nvSpPr>
            <p:cNvPr id="2" name="Oval 4"/>
            <p:cNvSpPr>
              <a:spLocks/>
            </p:cNvSpPr>
            <p:nvPr/>
          </p:nvSpPr>
          <p:spPr bwMode="auto">
            <a:xfrm>
              <a:off x="32" y="32"/>
              <a:ext cx="1200" cy="1000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 anchor="ctr"/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 b="1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Dark Matter</a:t>
              </a:r>
            </a:p>
          </p:txBody>
        </p:sp>
        <p:pic>
          <p:nvPicPr>
            <p:cNvPr id="29721" name="Picture 5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56" cy="1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29707" name="Group 11"/>
          <p:cNvGrpSpPr>
            <a:grpSpLocks/>
          </p:cNvGrpSpPr>
          <p:nvPr/>
        </p:nvGrpSpPr>
        <p:grpSpPr bwMode="auto">
          <a:xfrm>
            <a:off x="1117600" y="4826000"/>
            <a:ext cx="6743700" cy="1485900"/>
            <a:chOff x="0" y="0"/>
            <a:chExt cx="4248" cy="936"/>
          </a:xfrm>
        </p:grpSpPr>
        <p:sp>
          <p:nvSpPr>
            <p:cNvPr id="29716" name="AutoShape 7"/>
            <p:cNvSpPr>
              <a:spLocks/>
            </p:cNvSpPr>
            <p:nvPr/>
          </p:nvSpPr>
          <p:spPr bwMode="auto">
            <a:xfrm rot="5400000">
              <a:off x="1656" y="-1656"/>
              <a:ext cx="936" cy="4248"/>
            </a:xfrm>
            <a:custGeom>
              <a:avLst/>
              <a:gdLst>
                <a:gd name="T0" fmla="*/ 3116 w 18230"/>
                <a:gd name="T1" fmla="*/ 0 h 21600"/>
                <a:gd name="T2" fmla="*/ 0 w 18230"/>
                <a:gd name="T3" fmla="*/ 814 h 21600"/>
                <a:gd name="T4" fmla="*/ 0 w 18230"/>
                <a:gd name="T5" fmla="*/ 7213 h 21600"/>
                <a:gd name="T6" fmla="*/ -3370 w 18230"/>
                <a:gd name="T7" fmla="*/ 10628 h 21600"/>
                <a:gd name="T8" fmla="*/ 0 w 18230"/>
                <a:gd name="T9" fmla="*/ 14045 h 21600"/>
                <a:gd name="T10" fmla="*/ 0 w 18230"/>
                <a:gd name="T11" fmla="*/ 20786 h 21600"/>
                <a:gd name="T12" fmla="*/ 3116 w 18230"/>
                <a:gd name="T13" fmla="*/ 21600 h 21600"/>
                <a:gd name="T14" fmla="*/ 15114 w 18230"/>
                <a:gd name="T15" fmla="*/ 21600 h 21600"/>
                <a:gd name="T16" fmla="*/ 18230 w 18230"/>
                <a:gd name="T17" fmla="*/ 20786 h 21600"/>
                <a:gd name="T18" fmla="*/ 18230 w 18230"/>
                <a:gd name="T19" fmla="*/ 814 h 21600"/>
                <a:gd name="T20" fmla="*/ 15114 w 18230"/>
                <a:gd name="T21" fmla="*/ 0 h 21600"/>
                <a:gd name="T22" fmla="*/ 3116 w 18230"/>
                <a:gd name="T23" fmla="*/ 0 h 21600"/>
                <a:gd name="T24" fmla="*/ 3116 w 18230"/>
                <a:gd name="T2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230" h="21600">
                  <a:moveTo>
                    <a:pt x="3116" y="0"/>
                  </a:moveTo>
                  <a:cubicBezTo>
                    <a:pt x="1395" y="0"/>
                    <a:pt x="0" y="364"/>
                    <a:pt x="0" y="814"/>
                  </a:cubicBezTo>
                  <a:lnTo>
                    <a:pt x="0" y="7213"/>
                  </a:lnTo>
                  <a:lnTo>
                    <a:pt x="-3370" y="10628"/>
                  </a:lnTo>
                  <a:lnTo>
                    <a:pt x="0" y="14045"/>
                  </a:lnTo>
                  <a:lnTo>
                    <a:pt x="0" y="20786"/>
                  </a:lnTo>
                  <a:cubicBezTo>
                    <a:pt x="0" y="21236"/>
                    <a:pt x="1395" y="21600"/>
                    <a:pt x="3116" y="21600"/>
                  </a:cubicBezTo>
                  <a:lnTo>
                    <a:pt x="15114" y="21600"/>
                  </a:lnTo>
                  <a:cubicBezTo>
                    <a:pt x="16835" y="21600"/>
                    <a:pt x="18230" y="21236"/>
                    <a:pt x="18230" y="20786"/>
                  </a:cubicBezTo>
                  <a:lnTo>
                    <a:pt x="18230" y="814"/>
                  </a:lnTo>
                  <a:cubicBezTo>
                    <a:pt x="18230" y="364"/>
                    <a:pt x="16835" y="0"/>
                    <a:pt x="15114" y="0"/>
                  </a:cubicBezTo>
                  <a:lnTo>
                    <a:pt x="3116" y="0"/>
                  </a:lnTo>
                  <a:close/>
                  <a:moveTo>
                    <a:pt x="3116" y="0"/>
                  </a:moveTo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pic>
          <p:nvPicPr>
            <p:cNvPr id="29717" name="Picture 8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" y="64"/>
              <a:ext cx="1067" cy="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29718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1" y="64"/>
              <a:ext cx="1155" cy="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29719" name="Picture 10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7" y="64"/>
              <a:ext cx="1319" cy="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29712" name="Group 16"/>
          <p:cNvGrpSpPr>
            <a:grpSpLocks/>
          </p:cNvGrpSpPr>
          <p:nvPr/>
        </p:nvGrpSpPr>
        <p:grpSpPr bwMode="auto">
          <a:xfrm>
            <a:off x="1841500" y="1143000"/>
            <a:ext cx="5435600" cy="1409700"/>
            <a:chOff x="0" y="0"/>
            <a:chExt cx="3424" cy="888"/>
          </a:xfrm>
        </p:grpSpPr>
        <p:sp>
          <p:nvSpPr>
            <p:cNvPr id="3" name="AutoShape 12"/>
            <p:cNvSpPr>
              <a:spLocks/>
            </p:cNvSpPr>
            <p:nvPr/>
          </p:nvSpPr>
          <p:spPr bwMode="auto">
            <a:xfrm rot="5400000" flipH="1">
              <a:off x="1268" y="-1268"/>
              <a:ext cx="888" cy="3424"/>
            </a:xfrm>
            <a:custGeom>
              <a:avLst/>
              <a:gdLst>
                <a:gd name="T0" fmla="*/ 3152 w 17493"/>
                <a:gd name="T1" fmla="*/ 0 h 21600"/>
                <a:gd name="T2" fmla="*/ 0 w 17493"/>
                <a:gd name="T3" fmla="*/ 1009 h 21600"/>
                <a:gd name="T4" fmla="*/ 0 w 17493"/>
                <a:gd name="T5" fmla="*/ 6520 h 21600"/>
                <a:gd name="T6" fmla="*/ -4107 w 17493"/>
                <a:gd name="T7" fmla="*/ 10586 h 21600"/>
                <a:gd name="T8" fmla="*/ 0 w 17493"/>
                <a:gd name="T9" fmla="*/ 14651 h 21600"/>
                <a:gd name="T10" fmla="*/ 0 w 17493"/>
                <a:gd name="T11" fmla="*/ 20591 h 21600"/>
                <a:gd name="T12" fmla="*/ 3152 w 17493"/>
                <a:gd name="T13" fmla="*/ 21600 h 21600"/>
                <a:gd name="T14" fmla="*/ 14341 w 17493"/>
                <a:gd name="T15" fmla="*/ 21600 h 21600"/>
                <a:gd name="T16" fmla="*/ 17493 w 17493"/>
                <a:gd name="T17" fmla="*/ 20591 h 21600"/>
                <a:gd name="T18" fmla="*/ 17493 w 17493"/>
                <a:gd name="T19" fmla="*/ 1009 h 21600"/>
                <a:gd name="T20" fmla="*/ 14341 w 17493"/>
                <a:gd name="T21" fmla="*/ 0 h 21600"/>
                <a:gd name="T22" fmla="*/ 3152 w 17493"/>
                <a:gd name="T23" fmla="*/ 0 h 21600"/>
                <a:gd name="T24" fmla="*/ 3152 w 17493"/>
                <a:gd name="T2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493" h="21600">
                  <a:moveTo>
                    <a:pt x="3152" y="0"/>
                  </a:moveTo>
                  <a:cubicBezTo>
                    <a:pt x="1411" y="0"/>
                    <a:pt x="0" y="452"/>
                    <a:pt x="0" y="1009"/>
                  </a:cubicBezTo>
                  <a:lnTo>
                    <a:pt x="0" y="6520"/>
                  </a:lnTo>
                  <a:lnTo>
                    <a:pt x="-4107" y="10586"/>
                  </a:lnTo>
                  <a:lnTo>
                    <a:pt x="0" y="14651"/>
                  </a:lnTo>
                  <a:lnTo>
                    <a:pt x="0" y="20591"/>
                  </a:lnTo>
                  <a:cubicBezTo>
                    <a:pt x="0" y="21148"/>
                    <a:pt x="1411" y="21600"/>
                    <a:pt x="3152" y="21600"/>
                  </a:cubicBezTo>
                  <a:lnTo>
                    <a:pt x="14341" y="21600"/>
                  </a:lnTo>
                  <a:cubicBezTo>
                    <a:pt x="16082" y="21600"/>
                    <a:pt x="17493" y="21148"/>
                    <a:pt x="17493" y="20591"/>
                  </a:cubicBezTo>
                  <a:lnTo>
                    <a:pt x="17493" y="1009"/>
                  </a:lnTo>
                  <a:cubicBezTo>
                    <a:pt x="17493" y="452"/>
                    <a:pt x="16082" y="0"/>
                    <a:pt x="14341" y="0"/>
                  </a:cubicBezTo>
                  <a:lnTo>
                    <a:pt x="3152" y="0"/>
                  </a:lnTo>
                  <a:close/>
                  <a:moveTo>
                    <a:pt x="3152" y="0"/>
                  </a:moveTo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pic>
          <p:nvPicPr>
            <p:cNvPr id="29713" name="Picture 1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0" y="39"/>
              <a:ext cx="1125" cy="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29714" name="Picture 14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" y="39"/>
              <a:ext cx="821" cy="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4" name="Picture 15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6" y="42"/>
              <a:ext cx="685" cy="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29715" name="Group 19"/>
          <p:cNvGrpSpPr>
            <a:grpSpLocks/>
          </p:cNvGrpSpPr>
          <p:nvPr/>
        </p:nvGrpSpPr>
        <p:grpSpPr bwMode="auto">
          <a:xfrm>
            <a:off x="615950" y="2800350"/>
            <a:ext cx="2514600" cy="1841500"/>
            <a:chOff x="0" y="0"/>
            <a:chExt cx="1584" cy="1160"/>
          </a:xfrm>
        </p:grpSpPr>
        <p:sp>
          <p:nvSpPr>
            <p:cNvPr id="29710" name="AutoShape 17"/>
            <p:cNvSpPr>
              <a:spLocks/>
            </p:cNvSpPr>
            <p:nvPr/>
          </p:nvSpPr>
          <p:spPr bwMode="auto">
            <a:xfrm flipH="1">
              <a:off x="0" y="0"/>
              <a:ext cx="1584" cy="1160"/>
            </a:xfrm>
            <a:custGeom>
              <a:avLst/>
              <a:gdLst>
                <a:gd name="T0" fmla="*/ 1826 w 18077"/>
                <a:gd name="T1" fmla="*/ 0 h 21600"/>
                <a:gd name="T2" fmla="*/ 0 w 18077"/>
                <a:gd name="T3" fmla="*/ 2979 h 21600"/>
                <a:gd name="T4" fmla="*/ 0 w 18077"/>
                <a:gd name="T5" fmla="*/ 8896 h 21600"/>
                <a:gd name="T6" fmla="*/ -3523 w 18077"/>
                <a:gd name="T7" fmla="*/ 11172 h 21600"/>
                <a:gd name="T8" fmla="*/ 0 w 18077"/>
                <a:gd name="T9" fmla="*/ 13444 h 21600"/>
                <a:gd name="T10" fmla="*/ 0 w 18077"/>
                <a:gd name="T11" fmla="*/ 18621 h 21600"/>
                <a:gd name="T12" fmla="*/ 1826 w 18077"/>
                <a:gd name="T13" fmla="*/ 21600 h 21600"/>
                <a:gd name="T14" fmla="*/ 16251 w 18077"/>
                <a:gd name="T15" fmla="*/ 21600 h 21600"/>
                <a:gd name="T16" fmla="*/ 18077 w 18077"/>
                <a:gd name="T17" fmla="*/ 18621 h 21600"/>
                <a:gd name="T18" fmla="*/ 18077 w 18077"/>
                <a:gd name="T19" fmla="*/ 2979 h 21600"/>
                <a:gd name="T20" fmla="*/ 16251 w 18077"/>
                <a:gd name="T21" fmla="*/ 0 h 21600"/>
                <a:gd name="T22" fmla="*/ 1826 w 18077"/>
                <a:gd name="T23" fmla="*/ 0 h 21600"/>
                <a:gd name="T24" fmla="*/ 1826 w 18077"/>
                <a:gd name="T2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077" h="21600">
                  <a:moveTo>
                    <a:pt x="1826" y="0"/>
                  </a:moveTo>
                  <a:cubicBezTo>
                    <a:pt x="818" y="0"/>
                    <a:pt x="0" y="1334"/>
                    <a:pt x="0" y="2979"/>
                  </a:cubicBezTo>
                  <a:lnTo>
                    <a:pt x="0" y="8896"/>
                  </a:lnTo>
                  <a:lnTo>
                    <a:pt x="-3523" y="11172"/>
                  </a:lnTo>
                  <a:lnTo>
                    <a:pt x="0" y="13444"/>
                  </a:lnTo>
                  <a:lnTo>
                    <a:pt x="0" y="18621"/>
                  </a:lnTo>
                  <a:cubicBezTo>
                    <a:pt x="0" y="20266"/>
                    <a:pt x="818" y="21600"/>
                    <a:pt x="1826" y="21600"/>
                  </a:cubicBezTo>
                  <a:lnTo>
                    <a:pt x="16251" y="21600"/>
                  </a:lnTo>
                  <a:cubicBezTo>
                    <a:pt x="17260" y="21600"/>
                    <a:pt x="18077" y="20266"/>
                    <a:pt x="18077" y="18621"/>
                  </a:cubicBezTo>
                  <a:lnTo>
                    <a:pt x="18077" y="2979"/>
                  </a:lnTo>
                  <a:cubicBezTo>
                    <a:pt x="18077" y="1334"/>
                    <a:pt x="17260" y="0"/>
                    <a:pt x="16251" y="0"/>
                  </a:cubicBezTo>
                  <a:lnTo>
                    <a:pt x="1826" y="0"/>
                  </a:lnTo>
                  <a:close/>
                  <a:moveTo>
                    <a:pt x="1826" y="0"/>
                  </a:moveTo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pic>
          <p:nvPicPr>
            <p:cNvPr id="29711" name="Picture 18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" y="75"/>
              <a:ext cx="1472" cy="1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29720" name="Group 24"/>
          <p:cNvGrpSpPr>
            <a:grpSpLocks/>
          </p:cNvGrpSpPr>
          <p:nvPr/>
        </p:nvGrpSpPr>
        <p:grpSpPr bwMode="auto">
          <a:xfrm>
            <a:off x="5689600" y="2755900"/>
            <a:ext cx="3441700" cy="1790700"/>
            <a:chOff x="0" y="0"/>
            <a:chExt cx="2168" cy="1128"/>
          </a:xfrm>
        </p:grpSpPr>
        <p:grpSp>
          <p:nvGrpSpPr>
            <p:cNvPr id="29706" name="Group 22"/>
            <p:cNvGrpSpPr>
              <a:grpSpLocks/>
            </p:cNvGrpSpPr>
            <p:nvPr/>
          </p:nvGrpSpPr>
          <p:grpSpPr bwMode="auto">
            <a:xfrm>
              <a:off x="0" y="0"/>
              <a:ext cx="2168" cy="1128"/>
              <a:chOff x="0" y="0"/>
              <a:chExt cx="2168" cy="1128"/>
            </a:xfrm>
          </p:grpSpPr>
          <p:sp>
            <p:nvSpPr>
              <p:cNvPr id="29708" name="AutoShape 20"/>
              <p:cNvSpPr>
                <a:spLocks/>
              </p:cNvSpPr>
              <p:nvPr/>
            </p:nvSpPr>
            <p:spPr bwMode="auto">
              <a:xfrm>
                <a:off x="0" y="0"/>
                <a:ext cx="2168" cy="1128"/>
              </a:xfrm>
              <a:custGeom>
                <a:avLst/>
                <a:gdLst>
                  <a:gd name="T0" fmla="*/ 1518 w 20568"/>
                  <a:gd name="T1" fmla="*/ 0 h 21600"/>
                  <a:gd name="T2" fmla="*/ 0 w 20568"/>
                  <a:gd name="T3" fmla="*/ 3064 h 21600"/>
                  <a:gd name="T4" fmla="*/ 0 w 20568"/>
                  <a:gd name="T5" fmla="*/ 8947 h 21600"/>
                  <a:gd name="T6" fmla="*/ -1032 w 20568"/>
                  <a:gd name="T7" fmla="*/ 11504 h 21600"/>
                  <a:gd name="T8" fmla="*/ 0 w 20568"/>
                  <a:gd name="T9" fmla="*/ 14060 h 21600"/>
                  <a:gd name="T10" fmla="*/ 0 w 20568"/>
                  <a:gd name="T11" fmla="*/ 18536 h 21600"/>
                  <a:gd name="T12" fmla="*/ 1518 w 20568"/>
                  <a:gd name="T13" fmla="*/ 21600 h 21600"/>
                  <a:gd name="T14" fmla="*/ 19050 w 20568"/>
                  <a:gd name="T15" fmla="*/ 21600 h 21600"/>
                  <a:gd name="T16" fmla="*/ 20568 w 20568"/>
                  <a:gd name="T17" fmla="*/ 18536 h 21600"/>
                  <a:gd name="T18" fmla="*/ 20568 w 20568"/>
                  <a:gd name="T19" fmla="*/ 3064 h 21600"/>
                  <a:gd name="T20" fmla="*/ 19050 w 20568"/>
                  <a:gd name="T21" fmla="*/ 0 h 21600"/>
                  <a:gd name="T22" fmla="*/ 1518 w 20568"/>
                  <a:gd name="T23" fmla="*/ 0 h 21600"/>
                  <a:gd name="T24" fmla="*/ 1518 w 20568"/>
                  <a:gd name="T2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568" h="21600">
                    <a:moveTo>
                      <a:pt x="1518" y="0"/>
                    </a:moveTo>
                    <a:cubicBezTo>
                      <a:pt x="679" y="0"/>
                      <a:pt x="0" y="1372"/>
                      <a:pt x="0" y="3064"/>
                    </a:cubicBezTo>
                    <a:lnTo>
                      <a:pt x="0" y="8947"/>
                    </a:lnTo>
                    <a:lnTo>
                      <a:pt x="-1032" y="11504"/>
                    </a:lnTo>
                    <a:lnTo>
                      <a:pt x="0" y="14060"/>
                    </a:lnTo>
                    <a:lnTo>
                      <a:pt x="0" y="18536"/>
                    </a:lnTo>
                    <a:cubicBezTo>
                      <a:pt x="0" y="20228"/>
                      <a:pt x="679" y="21600"/>
                      <a:pt x="1518" y="21600"/>
                    </a:cubicBezTo>
                    <a:lnTo>
                      <a:pt x="19050" y="21600"/>
                    </a:lnTo>
                    <a:cubicBezTo>
                      <a:pt x="19888" y="21600"/>
                      <a:pt x="20568" y="20228"/>
                      <a:pt x="20568" y="18536"/>
                    </a:cubicBezTo>
                    <a:lnTo>
                      <a:pt x="20568" y="3064"/>
                    </a:lnTo>
                    <a:cubicBezTo>
                      <a:pt x="20568" y="1372"/>
                      <a:pt x="19888" y="0"/>
                      <a:pt x="19050" y="0"/>
                    </a:cubicBezTo>
                    <a:lnTo>
                      <a:pt x="1518" y="0"/>
                    </a:lnTo>
                    <a:close/>
                    <a:moveTo>
                      <a:pt x="1518" y="0"/>
                    </a:moveTo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/>
              </a:p>
            </p:txBody>
          </p:sp>
          <p:pic>
            <p:nvPicPr>
              <p:cNvPr id="29709" name="Picture 21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" y="80"/>
                <a:ext cx="1243" cy="9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" name="Picture 23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9" y="87"/>
              <a:ext cx="794" cy="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" name="TextBox 5"/>
          <p:cNvSpPr txBox="1"/>
          <p:nvPr/>
        </p:nvSpPr>
        <p:spPr>
          <a:xfrm>
            <a:off x="2638141" y="3114585"/>
            <a:ext cx="3889612" cy="1200329"/>
          </a:xfrm>
          <a:prstGeom prst="rect">
            <a:avLst/>
          </a:prstGeom>
          <a:solidFill>
            <a:srgbClr val="D9D9D9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US" dirty="0"/>
              <a:t>We explore DM from </a:t>
            </a:r>
            <a:r>
              <a:rPr lang="en-US" b="1" dirty="0">
                <a:solidFill>
                  <a:srgbClr val="996633"/>
                </a:solidFill>
              </a:rPr>
              <a:t>ALL DIRECTIONS </a:t>
            </a:r>
            <a:r>
              <a:rPr lang="en-US" dirty="0"/>
              <a:t>with unprecedented (and growing) </a:t>
            </a:r>
            <a:r>
              <a:rPr lang="en-US" dirty="0" smtClean="0"/>
              <a:t>sensitivity!</a:t>
            </a:r>
            <a:endParaRPr lang="en-US" dirty="0"/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289110" y="681682"/>
            <a:ext cx="379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Particle DM is well-motivated</a:t>
            </a:r>
            <a:r>
              <a:rPr lang="en-US" dirty="0" smtClean="0"/>
              <a:t>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854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6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Ins="132080"/>
          <a:lstStyle/>
          <a:p>
            <a:pPr indent="0" eaLnBrk="1" hangingPunct="1">
              <a:defRPr/>
            </a:pPr>
            <a:r>
              <a:rPr lang="en-US" sz="3200" smtClean="0">
                <a:solidFill>
                  <a:srgbClr val="660066"/>
                </a:solidFill>
                <a:sym typeface="Comic Sans MS" charset="0"/>
              </a:rPr>
              <a:t>  </a:t>
            </a:r>
            <a:r>
              <a:rPr lang="en-US" sz="3200" smtClean="0">
                <a:sym typeface="Comic Sans MS" charset="0"/>
              </a:rPr>
              <a:t>Complementarity</a:t>
            </a:r>
            <a:r>
              <a:rPr lang="en-US" sz="3200" smtClean="0">
                <a:solidFill>
                  <a:srgbClr val="FF66FF"/>
                </a:solidFill>
                <a:sym typeface="Comic Sans MS" charset="0"/>
              </a:rPr>
              <a:t> </a:t>
            </a:r>
          </a:p>
        </p:txBody>
      </p:sp>
      <p:sp>
        <p:nvSpPr>
          <p:cNvPr id="39" name="Slide Number Placeholder 3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fld id="{15269A5E-57EA-47EF-8A9D-68A000225731}" type="slidenum">
              <a:rPr lang="en-US" sz="14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rPr>
              <a:pPr eaLnBrk="1" hangingPunct="1"/>
              <a:t>3</a:t>
            </a:fld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MS PGothic" panose="020B0600070205080204" pitchFamily="34" charset="-128"/>
              <a:sym typeface="Arial" panose="020B0604020202020204" pitchFamily="34" charset="0"/>
            </a:endParaRPr>
          </a:p>
        </p:txBody>
      </p:sp>
      <p:sp>
        <p:nvSpPr>
          <p:cNvPr id="35842" name="Rectangle 2"/>
          <p:cNvSpPr>
            <a:spLocks/>
          </p:cNvSpPr>
          <p:nvPr/>
        </p:nvSpPr>
        <p:spPr bwMode="auto">
          <a:xfrm>
            <a:off x="4459288" y="1143000"/>
            <a:ext cx="71437" cy="76200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C0C0C0">
                <a:alpha val="7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Ctr="1">
            <a:spAutoFit/>
          </a:bodyPr>
          <a:lstStyle/>
          <a:p>
            <a:pPr marL="39688" algn="ctr">
              <a:defRPr/>
            </a:pPr>
            <a:r>
              <a:rPr lang="en-US" sz="400">
                <a:solidFill>
                  <a:srgbClr val="9400ED"/>
                </a:solidFill>
                <a:latin typeface="Arial Black" charset="0"/>
                <a:ea typeface="ＭＳ Ｐゴシック" charset="0"/>
                <a:cs typeface="Arial Black" charset="0"/>
                <a:sym typeface="Arial Black" charset="0"/>
              </a:rPr>
              <a:t>-</a:t>
            </a:r>
          </a:p>
        </p:txBody>
      </p:sp>
      <p:sp>
        <p:nvSpPr>
          <p:cNvPr id="2" name="Rectangle 4"/>
          <p:cNvSpPr>
            <a:spLocks/>
          </p:cNvSpPr>
          <p:nvPr/>
        </p:nvSpPr>
        <p:spPr bwMode="auto">
          <a:xfrm>
            <a:off x="381000" y="1295400"/>
            <a:ext cx="538480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>
            <a:spAutoFit/>
          </a:bodyPr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>
              <a:buClr>
                <a:srgbClr val="0000CA"/>
              </a:buClr>
              <a:buSzPct val="100000"/>
              <a:buFont typeface="Thonburi" pitchFamily="-84" charset="0"/>
              <a:buChar char="๏"/>
            </a:pPr>
            <a:r>
              <a:rPr lang="en-US" sz="18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consistent observations among all approaches</a:t>
            </a:r>
          </a:p>
        </p:txBody>
      </p:sp>
      <p:grpSp>
        <p:nvGrpSpPr>
          <p:cNvPr id="35846" name="Group 7"/>
          <p:cNvGrpSpPr>
            <a:grpSpLocks/>
          </p:cNvGrpSpPr>
          <p:nvPr/>
        </p:nvGrpSpPr>
        <p:grpSpPr bwMode="auto">
          <a:xfrm>
            <a:off x="1282700" y="1879600"/>
            <a:ext cx="6426200" cy="4533900"/>
            <a:chOff x="0" y="0"/>
            <a:chExt cx="4048" cy="2856"/>
          </a:xfrm>
        </p:grpSpPr>
        <p:sp>
          <p:nvSpPr>
            <p:cNvPr id="3" name="Oval 5"/>
            <p:cNvSpPr>
              <a:spLocks/>
            </p:cNvSpPr>
            <p:nvPr/>
          </p:nvSpPr>
          <p:spPr bwMode="auto">
            <a:xfrm>
              <a:off x="24" y="32"/>
              <a:ext cx="4000" cy="28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 anchor="ctr"/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 b="1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 </a:t>
              </a:r>
            </a:p>
          </p:txBody>
        </p:sp>
        <p:pic>
          <p:nvPicPr>
            <p:cNvPr id="35878" name="Picture 6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048" cy="2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35847" name="Group 10"/>
          <p:cNvGrpSpPr>
            <a:grpSpLocks/>
          </p:cNvGrpSpPr>
          <p:nvPr/>
        </p:nvGrpSpPr>
        <p:grpSpPr bwMode="auto">
          <a:xfrm>
            <a:off x="1879600" y="3136900"/>
            <a:ext cx="1981200" cy="1981200"/>
            <a:chOff x="0" y="0"/>
            <a:chExt cx="1248" cy="1248"/>
          </a:xfrm>
        </p:grpSpPr>
        <p:sp>
          <p:nvSpPr>
            <p:cNvPr id="35875" name="Oval 8"/>
            <p:cNvSpPr>
              <a:spLocks/>
            </p:cNvSpPr>
            <p:nvPr/>
          </p:nvSpPr>
          <p:spPr bwMode="auto">
            <a:xfrm>
              <a:off x="24" y="24"/>
              <a:ext cx="1200" cy="1200"/>
            </a:xfrm>
            <a:prstGeom prst="ellipse">
              <a:avLst/>
            </a:prstGeom>
            <a:solidFill>
              <a:srgbClr val="FFFF00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59999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 anchor="ctr"/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 b="1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relic </a:t>
              </a:r>
            </a:p>
            <a:p>
              <a:pPr algn="ctr" eaLnBrk="1" hangingPunct="1"/>
              <a:r>
                <a:rPr lang="en-US" sz="2000" b="1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density</a:t>
              </a:r>
            </a:p>
          </p:txBody>
        </p:sp>
        <p:pic>
          <p:nvPicPr>
            <p:cNvPr id="35876" name="Picture 9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48" cy="1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35848" name="Group 13"/>
          <p:cNvGrpSpPr>
            <a:grpSpLocks/>
          </p:cNvGrpSpPr>
          <p:nvPr/>
        </p:nvGrpSpPr>
        <p:grpSpPr bwMode="auto">
          <a:xfrm>
            <a:off x="5118100" y="3136900"/>
            <a:ext cx="1981200" cy="1981200"/>
            <a:chOff x="0" y="0"/>
            <a:chExt cx="1248" cy="1248"/>
          </a:xfrm>
        </p:grpSpPr>
        <p:sp>
          <p:nvSpPr>
            <p:cNvPr id="35873" name="Oval 11"/>
            <p:cNvSpPr>
              <a:spLocks/>
            </p:cNvSpPr>
            <p:nvPr/>
          </p:nvSpPr>
          <p:spPr bwMode="auto">
            <a:xfrm>
              <a:off x="24" y="24"/>
              <a:ext cx="1200" cy="1200"/>
            </a:xfrm>
            <a:prstGeom prst="ellipse">
              <a:avLst/>
            </a:prstGeom>
            <a:solidFill>
              <a:srgbClr val="FFFF00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59999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 anchor="ctr"/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 b="1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collider </a:t>
              </a:r>
            </a:p>
            <a:p>
              <a:pPr algn="ctr" eaLnBrk="1" hangingPunct="1"/>
              <a:r>
                <a:rPr lang="en-US" sz="2000" b="1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searches</a:t>
              </a:r>
            </a:p>
          </p:txBody>
        </p:sp>
        <p:pic>
          <p:nvPicPr>
            <p:cNvPr id="35874" name="Picture 12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48" cy="1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35849" name="Group 16"/>
          <p:cNvGrpSpPr>
            <a:grpSpLocks/>
          </p:cNvGrpSpPr>
          <p:nvPr/>
        </p:nvGrpSpPr>
        <p:grpSpPr bwMode="auto">
          <a:xfrm>
            <a:off x="3498850" y="2025650"/>
            <a:ext cx="1981200" cy="1981200"/>
            <a:chOff x="0" y="0"/>
            <a:chExt cx="1248" cy="1248"/>
          </a:xfrm>
        </p:grpSpPr>
        <p:sp>
          <p:nvSpPr>
            <p:cNvPr id="4" name="Oval 14"/>
            <p:cNvSpPr>
              <a:spLocks/>
            </p:cNvSpPr>
            <p:nvPr/>
          </p:nvSpPr>
          <p:spPr bwMode="auto">
            <a:xfrm>
              <a:off x="24" y="24"/>
              <a:ext cx="1200" cy="1200"/>
            </a:xfrm>
            <a:prstGeom prst="ellipse">
              <a:avLst/>
            </a:prstGeom>
            <a:solidFill>
              <a:srgbClr val="FFFF00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59999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 anchor="ctr"/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 b="1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indirect </a:t>
              </a:r>
            </a:p>
            <a:p>
              <a:pPr algn="ctr" eaLnBrk="1" hangingPunct="1"/>
              <a:r>
                <a:rPr lang="en-US" sz="2000" b="1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detection</a:t>
              </a:r>
            </a:p>
          </p:txBody>
        </p:sp>
        <p:pic>
          <p:nvPicPr>
            <p:cNvPr id="5" name="Picture 15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48" cy="1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35850" name="Group 19"/>
          <p:cNvGrpSpPr>
            <a:grpSpLocks/>
          </p:cNvGrpSpPr>
          <p:nvPr/>
        </p:nvGrpSpPr>
        <p:grpSpPr bwMode="auto">
          <a:xfrm>
            <a:off x="3505200" y="4191000"/>
            <a:ext cx="1981200" cy="1981200"/>
            <a:chOff x="0" y="0"/>
            <a:chExt cx="1248" cy="1248"/>
          </a:xfrm>
        </p:grpSpPr>
        <p:sp>
          <p:nvSpPr>
            <p:cNvPr id="35869" name="Oval 17"/>
            <p:cNvSpPr>
              <a:spLocks/>
            </p:cNvSpPr>
            <p:nvPr/>
          </p:nvSpPr>
          <p:spPr bwMode="auto">
            <a:xfrm>
              <a:off x="24" y="24"/>
              <a:ext cx="1200" cy="1200"/>
            </a:xfrm>
            <a:prstGeom prst="ellipse">
              <a:avLst/>
            </a:prstGeom>
            <a:solidFill>
              <a:srgbClr val="FFFF00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59999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 anchor="ctr"/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 b="1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direct</a:t>
              </a:r>
            </a:p>
            <a:p>
              <a:pPr algn="ctr" eaLnBrk="1" hangingPunct="1"/>
              <a:r>
                <a:rPr lang="en-US" sz="2000" b="1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detection</a:t>
              </a:r>
            </a:p>
          </p:txBody>
        </p:sp>
        <p:pic>
          <p:nvPicPr>
            <p:cNvPr id="35870" name="Picture 18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48" cy="1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35877" name="Group 37"/>
          <p:cNvGrpSpPr>
            <a:grpSpLocks/>
          </p:cNvGrpSpPr>
          <p:nvPr/>
        </p:nvGrpSpPr>
        <p:grpSpPr bwMode="auto">
          <a:xfrm>
            <a:off x="3060700" y="2413000"/>
            <a:ext cx="2870200" cy="3416300"/>
            <a:chOff x="0" y="0"/>
            <a:chExt cx="1808" cy="2152"/>
          </a:xfrm>
        </p:grpSpPr>
        <p:sp>
          <p:nvSpPr>
            <p:cNvPr id="35852" name="AutoShape 20"/>
            <p:cNvSpPr>
              <a:spLocks/>
            </p:cNvSpPr>
            <p:nvPr/>
          </p:nvSpPr>
          <p:spPr bwMode="auto">
            <a:xfrm>
              <a:off x="0" y="0"/>
              <a:ext cx="1808" cy="2152"/>
            </a:xfrm>
            <a:prstGeom prst="roundRect">
              <a:avLst>
                <a:gd name="adj" fmla="val 6634"/>
              </a:avLst>
            </a:prstGeom>
            <a:solidFill>
              <a:srgbClr val="66FFCC">
                <a:alpha val="8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grpSp>
          <p:nvGrpSpPr>
            <p:cNvPr id="35853" name="Group 36"/>
            <p:cNvGrpSpPr>
              <a:grpSpLocks/>
            </p:cNvGrpSpPr>
            <p:nvPr/>
          </p:nvGrpSpPr>
          <p:grpSpPr bwMode="auto">
            <a:xfrm>
              <a:off x="122" y="158"/>
              <a:ext cx="1552" cy="1916"/>
              <a:chOff x="0" y="0"/>
              <a:chExt cx="1552" cy="1916"/>
            </a:xfrm>
          </p:grpSpPr>
          <p:sp>
            <p:nvSpPr>
              <p:cNvPr id="35854" name="AutoShape 21"/>
              <p:cNvSpPr>
                <a:spLocks/>
              </p:cNvSpPr>
              <p:nvPr/>
            </p:nvSpPr>
            <p:spPr bwMode="auto">
              <a:xfrm rot="5400000">
                <a:off x="-540" y="884"/>
                <a:ext cx="1152" cy="72"/>
              </a:xfrm>
              <a:prstGeom prst="rightArrow">
                <a:avLst>
                  <a:gd name="adj1" fmla="val 50000"/>
                  <a:gd name="adj2" fmla="val 183333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0" tIns="0" rIns="0" bIns="0"/>
              <a:lstStyle>
                <a:lvl1pPr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grpSp>
            <p:nvGrpSpPr>
              <p:cNvPr id="35855" name="Group 33"/>
              <p:cNvGrpSpPr>
                <a:grpSpLocks/>
              </p:cNvGrpSpPr>
              <p:nvPr/>
            </p:nvGrpSpPr>
            <p:grpSpPr bwMode="auto">
              <a:xfrm rot="5400000">
                <a:off x="-86" y="166"/>
                <a:ext cx="1740" cy="1408"/>
                <a:chOff x="0" y="0"/>
                <a:chExt cx="1740" cy="1408"/>
              </a:xfrm>
            </p:grpSpPr>
            <p:grpSp>
              <p:nvGrpSpPr>
                <p:cNvPr id="35858" name="Group 30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1738" cy="1233"/>
                  <a:chOff x="0" y="0"/>
                  <a:chExt cx="1738" cy="1233"/>
                </a:xfrm>
              </p:grpSpPr>
              <p:sp>
                <p:nvSpPr>
                  <p:cNvPr id="35861" name="Line 22"/>
                  <p:cNvSpPr>
                    <a:spLocks noChangeShapeType="1"/>
                  </p:cNvSpPr>
                  <p:nvPr/>
                </p:nvSpPr>
                <p:spPr bwMode="auto">
                  <a:xfrm rot="10800000">
                    <a:off x="1037" y="714"/>
                    <a:ext cx="421" cy="502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lIns="0" tIns="0" rIns="0" bIns="0"/>
                  <a:lstStyle/>
                  <a:p>
                    <a:endParaRPr lang="en-US"/>
                  </a:p>
                </p:txBody>
              </p:sp>
              <p:sp>
                <p:nvSpPr>
                  <p:cNvPr id="35862" name="Line 2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44" y="255"/>
                    <a:ext cx="391" cy="465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lIns="0" tIns="0" rIns="0" bIns="0"/>
                  <a:lstStyle/>
                  <a:p>
                    <a:endParaRPr lang="en-US"/>
                  </a:p>
                </p:txBody>
              </p:sp>
              <p:sp>
                <p:nvSpPr>
                  <p:cNvPr id="35863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242" y="250"/>
                    <a:ext cx="396" cy="472"/>
                  </a:xfrm>
                  <a:prstGeom prst="line">
                    <a:avLst/>
                  </a:prstGeom>
                  <a:noFill/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lIns="0" tIns="0" rIns="0" bIns="0"/>
                  <a:lstStyle/>
                  <a:p>
                    <a:endParaRPr lang="en-US"/>
                  </a:p>
                </p:txBody>
              </p:sp>
              <p:sp>
                <p:nvSpPr>
                  <p:cNvPr id="35864" name="Line 25"/>
                  <p:cNvSpPr>
                    <a:spLocks noChangeShapeType="1"/>
                  </p:cNvSpPr>
                  <p:nvPr/>
                </p:nvSpPr>
                <p:spPr bwMode="auto">
                  <a:xfrm rot="10800000" flipH="1">
                    <a:off x="221" y="717"/>
                    <a:ext cx="420" cy="501"/>
                  </a:xfrm>
                  <a:prstGeom prst="line">
                    <a:avLst/>
                  </a:prstGeom>
                  <a:noFill/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lIns="0" tIns="0" rIns="0" bIns="0"/>
                  <a:lstStyle/>
                  <a:p>
                    <a:endParaRPr lang="en-US"/>
                  </a:p>
                </p:txBody>
              </p:sp>
              <p:sp>
                <p:nvSpPr>
                  <p:cNvPr id="35866" name="Rectangle 26"/>
                  <p:cNvSpPr>
                    <a:spLocks/>
                  </p:cNvSpPr>
                  <p:nvPr/>
                </p:nvSpPr>
                <p:spPr bwMode="auto">
                  <a:xfrm rot="-5400000">
                    <a:off x="1454" y="88"/>
                    <a:ext cx="336" cy="232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12700" cap="flat">
                        <a:solidFill>
                          <a:srgbClr val="000000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lIns="0" tIns="0" rIns="40639" bIns="0"/>
                  <a:lstStyle>
                    <a:lvl1pPr marL="39688" eaLnBrk="0" hangingPunct="0"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9pPr>
                  </a:lstStyle>
                  <a:p>
                    <a:pPr eaLnBrk="1" hangingPunct="1"/>
                    <a:r>
                      <a:rPr lang="en-US" sz="18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 Bold" panose="020B0704020202020204" pitchFamily="34" charset="0"/>
                        <a:ea typeface="MS PGothic" panose="020B0600070205080204" pitchFamily="34" charset="-128"/>
                        <a:sym typeface="Arial Bold" panose="020B0704020202020204" pitchFamily="34" charset="0"/>
                      </a:rPr>
                      <a:t>SM</a:t>
                    </a:r>
                  </a:p>
                </p:txBody>
              </p:sp>
              <p:sp>
                <p:nvSpPr>
                  <p:cNvPr id="35867" name="Rectangle 27"/>
                  <p:cNvSpPr>
                    <a:spLocks/>
                  </p:cNvSpPr>
                  <p:nvPr/>
                </p:nvSpPr>
                <p:spPr bwMode="auto">
                  <a:xfrm rot="-5400000">
                    <a:off x="-88" y="89"/>
                    <a:ext cx="399" cy="22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12700" cap="flat">
                        <a:solidFill>
                          <a:srgbClr val="000000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lIns="0" tIns="0" rIns="40639" bIns="0"/>
                  <a:lstStyle>
                    <a:lvl1pPr marL="39688" eaLnBrk="0" hangingPunct="0"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9pPr>
                  </a:lstStyle>
                  <a:p>
                    <a:pPr eaLnBrk="1" hangingPunct="1"/>
                    <a:r>
                      <a:rPr lang="en-US" sz="180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 Bold" panose="020B0704020202020204" pitchFamily="34" charset="0"/>
                        <a:ea typeface="MS PGothic" panose="020B0600070205080204" pitchFamily="34" charset="-128"/>
                        <a:sym typeface="Arial Bold" panose="020B0704020202020204" pitchFamily="34" charset="0"/>
                      </a:rPr>
                      <a:t>DM</a:t>
                    </a:r>
                  </a:p>
                </p:txBody>
              </p:sp>
              <p:sp>
                <p:nvSpPr>
                  <p:cNvPr id="6" name="Line 28"/>
                  <p:cNvSpPr>
                    <a:spLocks noChangeShapeType="1"/>
                  </p:cNvSpPr>
                  <p:nvPr/>
                </p:nvSpPr>
                <p:spPr bwMode="auto">
                  <a:xfrm rot="10800000" flipH="1">
                    <a:off x="640" y="712"/>
                    <a:ext cx="400" cy="1"/>
                  </a:xfrm>
                  <a:prstGeom prst="line">
                    <a:avLst/>
                  </a:prstGeom>
                  <a:noFill/>
                  <a:ln w="38100">
                    <a:solidFill>
                      <a:srgbClr val="FF0000"/>
                    </a:solidFill>
                    <a:prstDash val="sysDot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lIns="0" tIns="0" rIns="0" bIns="0"/>
                  <a:lstStyle/>
                  <a:p>
                    <a:endParaRPr lang="en-US"/>
                  </a:p>
                </p:txBody>
              </p:sp>
              <p:sp>
                <p:nvSpPr>
                  <p:cNvPr id="35868" name="Oval 29"/>
                  <p:cNvSpPr>
                    <a:spLocks/>
                  </p:cNvSpPr>
                  <p:nvPr/>
                </p:nvSpPr>
                <p:spPr bwMode="auto">
                  <a:xfrm rot="10800000">
                    <a:off x="501" y="307"/>
                    <a:ext cx="664" cy="824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FF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lIns="0" tIns="0" rIns="0" bIns="0"/>
                  <a:lstStyle>
                    <a:lvl1pPr eaLnBrk="0" hangingPunct="0"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ヒラギノ明朝 ProN W3" pitchFamily="-84" charset="-128"/>
                        <a:sym typeface="Times New Roman" panose="02020603050405020304" pitchFamily="18" charset="0"/>
                      </a:defRPr>
                    </a:lvl9pPr>
                  </a:lstStyle>
                  <a:p>
                    <a:pPr eaLnBrk="1" hangingPunct="1"/>
                    <a:endParaRPr lang="en-US"/>
                  </a:p>
                </p:txBody>
              </p:sp>
            </p:grpSp>
            <p:sp>
              <p:nvSpPr>
                <p:cNvPr id="35871" name="Rectangle 31"/>
                <p:cNvSpPr>
                  <a:spLocks/>
                </p:cNvSpPr>
                <p:nvPr/>
              </p:nvSpPr>
              <p:spPr bwMode="auto">
                <a:xfrm rot="-5400000">
                  <a:off x="-88" y="1096"/>
                  <a:ext cx="399" cy="22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12700" cap="flat">
                      <a:solidFill>
                        <a:srgbClr val="000000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lIns="0" tIns="0" rIns="40639" bIns="0"/>
                <a:lstStyle>
                  <a:lvl1pPr marL="39688" eaLnBrk="0" hangingPunct="0">
                    <a:defRPr sz="2400">
                      <a:solidFill>
                        <a:srgbClr val="0000CC"/>
                      </a:solidFill>
                      <a:latin typeface="Times New Roman" panose="02020603050405020304" pitchFamily="18" charset="0"/>
                      <a:ea typeface="ヒラギノ明朝 ProN W3" pitchFamily="-84" charset="-128"/>
                      <a:sym typeface="Times New Roman" panose="02020603050405020304" pitchFamily="18" charset="0"/>
                    </a:defRPr>
                  </a:lvl1pPr>
                  <a:lvl2pPr marL="742950" indent="-285750" eaLnBrk="0" hangingPunct="0">
                    <a:defRPr sz="2400">
                      <a:solidFill>
                        <a:srgbClr val="0000CC"/>
                      </a:solidFill>
                      <a:latin typeface="Times New Roman" panose="02020603050405020304" pitchFamily="18" charset="0"/>
                      <a:ea typeface="ヒラギノ明朝 ProN W3" pitchFamily="-84" charset="-128"/>
                      <a:sym typeface="Times New Roman" panose="02020603050405020304" pitchFamily="18" charset="0"/>
                    </a:defRPr>
                  </a:lvl2pPr>
                  <a:lvl3pPr marL="1143000" indent="-228600" eaLnBrk="0" hangingPunct="0">
                    <a:defRPr sz="2400">
                      <a:solidFill>
                        <a:srgbClr val="0000CC"/>
                      </a:solidFill>
                      <a:latin typeface="Times New Roman" panose="02020603050405020304" pitchFamily="18" charset="0"/>
                      <a:ea typeface="ヒラギノ明朝 ProN W3" pitchFamily="-84" charset="-128"/>
                      <a:sym typeface="Times New Roman" panose="02020603050405020304" pitchFamily="18" charset="0"/>
                    </a:defRPr>
                  </a:lvl3pPr>
                  <a:lvl4pPr marL="1600200" indent="-228600" eaLnBrk="0" hangingPunct="0">
                    <a:defRPr sz="2400">
                      <a:solidFill>
                        <a:srgbClr val="0000CC"/>
                      </a:solidFill>
                      <a:latin typeface="Times New Roman" panose="02020603050405020304" pitchFamily="18" charset="0"/>
                      <a:ea typeface="ヒラギノ明朝 ProN W3" pitchFamily="-84" charset="-128"/>
                      <a:sym typeface="Times New Roman" panose="02020603050405020304" pitchFamily="18" charset="0"/>
                    </a:defRPr>
                  </a:lvl4pPr>
                  <a:lvl5pPr marL="2057400" indent="-228600" eaLnBrk="0" hangingPunct="0">
                    <a:defRPr sz="2400">
                      <a:solidFill>
                        <a:srgbClr val="0000CC"/>
                      </a:solidFill>
                      <a:latin typeface="Times New Roman" panose="02020603050405020304" pitchFamily="18" charset="0"/>
                      <a:ea typeface="ヒラギノ明朝 ProN W3" pitchFamily="-84" charset="-128"/>
                      <a:sym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rgbClr val="0000CC"/>
                      </a:solidFill>
                      <a:latin typeface="Times New Roman" panose="02020603050405020304" pitchFamily="18" charset="0"/>
                      <a:ea typeface="ヒラギノ明朝 ProN W3" pitchFamily="-84" charset="-128"/>
                      <a:sym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rgbClr val="0000CC"/>
                      </a:solidFill>
                      <a:latin typeface="Times New Roman" panose="02020603050405020304" pitchFamily="18" charset="0"/>
                      <a:ea typeface="ヒラギノ明朝 ProN W3" pitchFamily="-84" charset="-128"/>
                      <a:sym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rgbClr val="0000CC"/>
                      </a:solidFill>
                      <a:latin typeface="Times New Roman" panose="02020603050405020304" pitchFamily="18" charset="0"/>
                      <a:ea typeface="ヒラギノ明朝 ProN W3" pitchFamily="-84" charset="-128"/>
                      <a:sym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rgbClr val="0000CC"/>
                      </a:solidFill>
                      <a:latin typeface="Times New Roman" panose="02020603050405020304" pitchFamily="18" charset="0"/>
                      <a:ea typeface="ヒラギノ明朝 ProN W3" pitchFamily="-84" charset="-128"/>
                      <a:sym typeface="Times New Roman" panose="02020603050405020304" pitchFamily="18" charset="0"/>
                    </a:defRPr>
                  </a:lvl9pPr>
                </a:lstStyle>
                <a:p>
                  <a:pPr eaLnBrk="1" hangingPunct="1"/>
                  <a:r>
                    <a:rPr lang="en-US" sz="1800"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Arial Bold" panose="020B0704020202020204" pitchFamily="34" charset="0"/>
                      <a:ea typeface="MS PGothic" panose="020B0600070205080204" pitchFamily="34" charset="-128"/>
                      <a:sym typeface="Arial Bold" panose="020B0704020202020204" pitchFamily="34" charset="0"/>
                    </a:rPr>
                    <a:t>DM</a:t>
                  </a:r>
                </a:p>
              </p:txBody>
            </p:sp>
            <p:sp>
              <p:nvSpPr>
                <p:cNvPr id="35872" name="Rectangle 32"/>
                <p:cNvSpPr>
                  <a:spLocks/>
                </p:cNvSpPr>
                <p:nvPr/>
              </p:nvSpPr>
              <p:spPr bwMode="auto">
                <a:xfrm rot="-5400000">
                  <a:off x="1456" y="1088"/>
                  <a:ext cx="336" cy="2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12700" cap="flat">
                      <a:solidFill>
                        <a:srgbClr val="000000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lIns="0" tIns="0" rIns="40639" bIns="0"/>
                <a:lstStyle>
                  <a:lvl1pPr marL="39688" eaLnBrk="0" hangingPunct="0">
                    <a:defRPr sz="2400">
                      <a:solidFill>
                        <a:srgbClr val="0000CC"/>
                      </a:solidFill>
                      <a:latin typeface="Times New Roman" panose="02020603050405020304" pitchFamily="18" charset="0"/>
                      <a:ea typeface="ヒラギノ明朝 ProN W3" pitchFamily="-84" charset="-128"/>
                      <a:sym typeface="Times New Roman" panose="02020603050405020304" pitchFamily="18" charset="0"/>
                    </a:defRPr>
                  </a:lvl1pPr>
                  <a:lvl2pPr marL="742950" indent="-285750" eaLnBrk="0" hangingPunct="0">
                    <a:defRPr sz="2400">
                      <a:solidFill>
                        <a:srgbClr val="0000CC"/>
                      </a:solidFill>
                      <a:latin typeface="Times New Roman" panose="02020603050405020304" pitchFamily="18" charset="0"/>
                      <a:ea typeface="ヒラギノ明朝 ProN W3" pitchFamily="-84" charset="-128"/>
                      <a:sym typeface="Times New Roman" panose="02020603050405020304" pitchFamily="18" charset="0"/>
                    </a:defRPr>
                  </a:lvl2pPr>
                  <a:lvl3pPr marL="1143000" indent="-228600" eaLnBrk="0" hangingPunct="0">
                    <a:defRPr sz="2400">
                      <a:solidFill>
                        <a:srgbClr val="0000CC"/>
                      </a:solidFill>
                      <a:latin typeface="Times New Roman" panose="02020603050405020304" pitchFamily="18" charset="0"/>
                      <a:ea typeface="ヒラギノ明朝 ProN W3" pitchFamily="-84" charset="-128"/>
                      <a:sym typeface="Times New Roman" panose="02020603050405020304" pitchFamily="18" charset="0"/>
                    </a:defRPr>
                  </a:lvl3pPr>
                  <a:lvl4pPr marL="1600200" indent="-228600" eaLnBrk="0" hangingPunct="0">
                    <a:defRPr sz="2400">
                      <a:solidFill>
                        <a:srgbClr val="0000CC"/>
                      </a:solidFill>
                      <a:latin typeface="Times New Roman" panose="02020603050405020304" pitchFamily="18" charset="0"/>
                      <a:ea typeface="ヒラギノ明朝 ProN W3" pitchFamily="-84" charset="-128"/>
                      <a:sym typeface="Times New Roman" panose="02020603050405020304" pitchFamily="18" charset="0"/>
                    </a:defRPr>
                  </a:lvl4pPr>
                  <a:lvl5pPr marL="2057400" indent="-228600" eaLnBrk="0" hangingPunct="0">
                    <a:defRPr sz="2400">
                      <a:solidFill>
                        <a:srgbClr val="0000CC"/>
                      </a:solidFill>
                      <a:latin typeface="Times New Roman" panose="02020603050405020304" pitchFamily="18" charset="0"/>
                      <a:ea typeface="ヒラギノ明朝 ProN W3" pitchFamily="-84" charset="-128"/>
                      <a:sym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rgbClr val="0000CC"/>
                      </a:solidFill>
                      <a:latin typeface="Times New Roman" panose="02020603050405020304" pitchFamily="18" charset="0"/>
                      <a:ea typeface="ヒラギノ明朝 ProN W3" pitchFamily="-84" charset="-128"/>
                      <a:sym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rgbClr val="0000CC"/>
                      </a:solidFill>
                      <a:latin typeface="Times New Roman" panose="02020603050405020304" pitchFamily="18" charset="0"/>
                      <a:ea typeface="ヒラギノ明朝 ProN W3" pitchFamily="-84" charset="-128"/>
                      <a:sym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rgbClr val="0000CC"/>
                      </a:solidFill>
                      <a:latin typeface="Times New Roman" panose="02020603050405020304" pitchFamily="18" charset="0"/>
                      <a:ea typeface="ヒラギノ明朝 ProN W3" pitchFamily="-84" charset="-128"/>
                      <a:sym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rgbClr val="0000CC"/>
                      </a:solidFill>
                      <a:latin typeface="Times New Roman" panose="02020603050405020304" pitchFamily="18" charset="0"/>
                      <a:ea typeface="ヒラギノ明朝 ProN W3" pitchFamily="-84" charset="-128"/>
                      <a:sym typeface="Times New Roman" panose="02020603050405020304" pitchFamily="18" charset="0"/>
                    </a:defRPr>
                  </a:lvl9pPr>
                </a:lstStyle>
                <a:p>
                  <a:pPr eaLnBrk="1" hangingPunct="1"/>
                  <a:r>
                    <a:rPr lang="en-US" sz="1800">
                      <a:solidFill>
                        <a:schemeClr val="tx1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Arial Bold" panose="020B0704020202020204" pitchFamily="34" charset="0"/>
                      <a:ea typeface="MS PGothic" panose="020B0600070205080204" pitchFamily="34" charset="-128"/>
                      <a:sym typeface="Arial Bold" panose="020B0704020202020204" pitchFamily="34" charset="0"/>
                    </a:rPr>
                    <a:t>SM</a:t>
                  </a:r>
                </a:p>
              </p:txBody>
            </p:sp>
          </p:grpSp>
          <p:sp>
            <p:nvSpPr>
              <p:cNvPr id="35856" name="AutoShape 34"/>
              <p:cNvSpPr>
                <a:spLocks/>
              </p:cNvSpPr>
              <p:nvPr/>
            </p:nvSpPr>
            <p:spPr bwMode="auto">
              <a:xfrm rot="5400000" flipH="1">
                <a:off x="940" y="900"/>
                <a:ext cx="1152" cy="72"/>
              </a:xfrm>
              <a:prstGeom prst="rightArrow">
                <a:avLst>
                  <a:gd name="adj1" fmla="val 50000"/>
                  <a:gd name="adj2" fmla="val 183333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0" tIns="0" rIns="0" bIns="0"/>
              <a:lstStyle>
                <a:lvl1pPr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35857" name="AutoShape 35"/>
              <p:cNvSpPr>
                <a:spLocks/>
              </p:cNvSpPr>
              <p:nvPr/>
            </p:nvSpPr>
            <p:spPr bwMode="auto">
              <a:xfrm>
                <a:off x="244" y="1844"/>
                <a:ext cx="1152" cy="72"/>
              </a:xfrm>
              <a:prstGeom prst="rightArrow">
                <a:avLst>
                  <a:gd name="adj1" fmla="val 50000"/>
                  <a:gd name="adj2" fmla="val 183333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0" tIns="0" rIns="0" bIns="0"/>
              <a:lstStyle>
                <a:lvl1pPr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</p:grpSp>
      </p:grpSp>
      <p:sp>
        <p:nvSpPr>
          <p:cNvPr id="7" name="TextBox 6"/>
          <p:cNvSpPr txBox="1"/>
          <p:nvPr/>
        </p:nvSpPr>
        <p:spPr>
          <a:xfrm>
            <a:off x="-1" y="6269831"/>
            <a:ext cx="86253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To verify the consistence, one need to specify the model.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We all know SUSY is well-motivated according to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7710" y="2155031"/>
            <a:ext cx="3504334" cy="466963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249">
            <a:off x="6758025" y="37979"/>
            <a:ext cx="1863654" cy="2307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36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Ins="132080"/>
          <a:lstStyle/>
          <a:p>
            <a:pPr indent="0" eaLnBrk="1" hangingPunct="1">
              <a:defRPr/>
            </a:pPr>
            <a:r>
              <a:rPr lang="en-US" sz="3200" smtClean="0">
                <a:solidFill>
                  <a:srgbClr val="660066"/>
                </a:solidFill>
                <a:sym typeface="Comic Sans MS" charset="0"/>
              </a:rPr>
              <a:t>  </a:t>
            </a:r>
            <a:r>
              <a:rPr lang="en-US" sz="3200" smtClean="0">
                <a:sym typeface="Comic Sans MS" charset="0"/>
              </a:rPr>
              <a:t>Neutralino Dark Matter @ MSSM</a:t>
            </a:r>
            <a:r>
              <a:rPr lang="en-US" sz="3200" smtClean="0">
                <a:solidFill>
                  <a:srgbClr val="FF66FF"/>
                </a:solidFill>
                <a:sym typeface="Comic Sans MS" charset="0"/>
              </a:rPr>
              <a:t> </a:t>
            </a:r>
          </a:p>
        </p:txBody>
      </p:sp>
      <p:sp>
        <p:nvSpPr>
          <p:cNvPr id="34" name="Slide Number Placeholder 3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fld id="{F8D1B447-6BDA-4315-A81A-725625EDD1E9}" type="slidenum">
              <a:rPr lang="en-US" sz="14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rPr>
              <a:pPr eaLnBrk="1" hangingPunct="1"/>
              <a:t>4</a:t>
            </a:fld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MS PGothic" panose="020B0600070205080204" pitchFamily="34" charset="-128"/>
              <a:sym typeface="Arial" panose="020B0604020202020204" pitchFamily="34" charset="0"/>
            </a:endParaRPr>
          </a:p>
        </p:txBody>
      </p:sp>
      <p:sp>
        <p:nvSpPr>
          <p:cNvPr id="36866" name="Rectangle 2"/>
          <p:cNvSpPr>
            <a:spLocks/>
          </p:cNvSpPr>
          <p:nvPr/>
        </p:nvSpPr>
        <p:spPr bwMode="auto">
          <a:xfrm>
            <a:off x="4459288" y="1143000"/>
            <a:ext cx="71437" cy="76200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C0C0C0">
                <a:alpha val="7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Ctr="1">
            <a:spAutoFit/>
          </a:bodyPr>
          <a:lstStyle/>
          <a:p>
            <a:pPr marL="39688" algn="ctr">
              <a:defRPr/>
            </a:pPr>
            <a:r>
              <a:rPr lang="en-US" sz="400">
                <a:solidFill>
                  <a:srgbClr val="9400ED"/>
                </a:solidFill>
                <a:latin typeface="Arial Black" charset="0"/>
                <a:ea typeface="ＭＳ Ｐゴシック" charset="0"/>
                <a:cs typeface="Arial Black" charset="0"/>
                <a:sym typeface="Arial Black" charset="0"/>
              </a:rPr>
              <a:t>-</a:t>
            </a:r>
          </a:p>
        </p:txBody>
      </p:sp>
      <p:grpSp>
        <p:nvGrpSpPr>
          <p:cNvPr id="36869" name="Group 6"/>
          <p:cNvGrpSpPr>
            <a:grpSpLocks/>
          </p:cNvGrpSpPr>
          <p:nvPr/>
        </p:nvGrpSpPr>
        <p:grpSpPr bwMode="auto">
          <a:xfrm>
            <a:off x="2347913" y="5702300"/>
            <a:ext cx="5233987" cy="533400"/>
            <a:chOff x="0" y="0"/>
            <a:chExt cx="3296" cy="336"/>
          </a:xfrm>
        </p:grpSpPr>
        <p:sp>
          <p:nvSpPr>
            <p:cNvPr id="2" name="AutoShape 4"/>
            <p:cNvSpPr>
              <a:spLocks/>
            </p:cNvSpPr>
            <p:nvPr/>
          </p:nvSpPr>
          <p:spPr bwMode="auto">
            <a:xfrm>
              <a:off x="0" y="0"/>
              <a:ext cx="2784" cy="336"/>
            </a:xfrm>
            <a:prstGeom prst="roundRect">
              <a:avLst>
                <a:gd name="adj" fmla="val 35713"/>
              </a:avLst>
            </a:prstGeom>
            <a:solidFill>
              <a:srgbClr val="E6E6E6"/>
            </a:solidFill>
            <a:ln>
              <a:noFill/>
            </a:ln>
            <a:effectLst>
              <a:outerShdw blurRad="63500" dist="38099" dir="2700000" algn="ctr" rotWithShape="0">
                <a:schemeClr val="bg2">
                  <a:alpha val="75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xmlns="" w="12700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36897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" y="48"/>
              <a:ext cx="3238" cy="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36870" name="Group 11"/>
          <p:cNvGrpSpPr>
            <a:grpSpLocks/>
          </p:cNvGrpSpPr>
          <p:nvPr/>
        </p:nvGrpSpPr>
        <p:grpSpPr bwMode="auto">
          <a:xfrm>
            <a:off x="2197100" y="3467100"/>
            <a:ext cx="4749800" cy="1981200"/>
            <a:chOff x="0" y="0"/>
            <a:chExt cx="2992" cy="1248"/>
          </a:xfrm>
        </p:grpSpPr>
        <p:grpSp>
          <p:nvGrpSpPr>
            <p:cNvPr id="36892" name="Group 9"/>
            <p:cNvGrpSpPr>
              <a:grpSpLocks/>
            </p:cNvGrpSpPr>
            <p:nvPr/>
          </p:nvGrpSpPr>
          <p:grpSpPr bwMode="auto">
            <a:xfrm>
              <a:off x="0" y="0"/>
              <a:ext cx="2992" cy="1248"/>
              <a:chOff x="0" y="0"/>
              <a:chExt cx="2992" cy="1248"/>
            </a:xfrm>
          </p:grpSpPr>
          <p:sp>
            <p:nvSpPr>
              <p:cNvPr id="36871" name="AutoShape 7"/>
              <p:cNvSpPr>
                <a:spLocks/>
              </p:cNvSpPr>
              <p:nvPr/>
            </p:nvSpPr>
            <p:spPr bwMode="auto">
              <a:xfrm>
                <a:off x="0" y="0"/>
                <a:ext cx="2992" cy="1248"/>
              </a:xfrm>
              <a:prstGeom prst="roundRect">
                <a:avLst>
                  <a:gd name="adj" fmla="val 9611"/>
                </a:avLst>
              </a:prstGeom>
              <a:solidFill>
                <a:srgbClr val="E6E6E6"/>
              </a:solidFill>
              <a:ln>
                <a:noFill/>
              </a:ln>
              <a:effectLst>
                <a:outerShdw blurRad="63500" dist="38099" dir="2700000" algn="ctr" rotWithShape="0">
                  <a:schemeClr val="bg2">
                    <a:alpha val="75000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xmlns="" w="12700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>
                <a:lvl1pPr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rgbClr val="0000CC"/>
                    </a:solidFill>
                    <a:latin typeface="Times New Roman" panose="02020603050405020304" pitchFamily="18" charset="0"/>
                    <a:ea typeface="ヒラギノ明朝 ProN W3" pitchFamily="-84" charset="-128"/>
                    <a:sym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pic>
            <p:nvPicPr>
              <p:cNvPr id="36895" name="Picture 8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6" y="47"/>
                <a:ext cx="2856" cy="11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</p:pic>
        </p:grpSp>
        <p:sp>
          <p:nvSpPr>
            <p:cNvPr id="3" name="AutoShape 10"/>
            <p:cNvSpPr>
              <a:spLocks/>
            </p:cNvSpPr>
            <p:nvPr/>
          </p:nvSpPr>
          <p:spPr bwMode="auto">
            <a:xfrm>
              <a:off x="2400" y="48"/>
              <a:ext cx="376" cy="1168"/>
            </a:xfrm>
            <a:prstGeom prst="roundRect">
              <a:avLst>
                <a:gd name="adj" fmla="val 31912"/>
              </a:avLst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</p:grpSp>
      <p:grpSp>
        <p:nvGrpSpPr>
          <p:cNvPr id="36878" name="Group 14"/>
          <p:cNvGrpSpPr>
            <a:grpSpLocks/>
          </p:cNvGrpSpPr>
          <p:nvPr/>
        </p:nvGrpSpPr>
        <p:grpSpPr bwMode="auto">
          <a:xfrm>
            <a:off x="4254500" y="3441700"/>
            <a:ext cx="1790700" cy="927100"/>
            <a:chOff x="0" y="0"/>
            <a:chExt cx="1128" cy="584"/>
          </a:xfrm>
        </p:grpSpPr>
        <p:sp>
          <p:nvSpPr>
            <p:cNvPr id="4" name="AutoShape 12"/>
            <p:cNvSpPr>
              <a:spLocks/>
            </p:cNvSpPr>
            <p:nvPr/>
          </p:nvSpPr>
          <p:spPr bwMode="auto">
            <a:xfrm>
              <a:off x="32" y="24"/>
              <a:ext cx="1072" cy="536"/>
            </a:xfrm>
            <a:prstGeom prst="roundRect">
              <a:avLst>
                <a:gd name="adj" fmla="val 22384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36891" name="Picture 13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128" cy="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sp>
        <p:nvSpPr>
          <p:cNvPr id="36872" name="AutoShape 15"/>
          <p:cNvSpPr>
            <a:spLocks/>
          </p:cNvSpPr>
          <p:nvPr/>
        </p:nvSpPr>
        <p:spPr bwMode="auto">
          <a:xfrm>
            <a:off x="6819900" y="5638800"/>
            <a:ext cx="990600" cy="711200"/>
          </a:xfrm>
          <a:prstGeom prst="roundRect">
            <a:avLst>
              <a:gd name="adj" fmla="val 26782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endParaRPr lang="en-US"/>
          </a:p>
        </p:txBody>
      </p:sp>
      <p:grpSp>
        <p:nvGrpSpPr>
          <p:cNvPr id="36873" name="Group 21"/>
          <p:cNvGrpSpPr>
            <a:grpSpLocks/>
          </p:cNvGrpSpPr>
          <p:nvPr/>
        </p:nvGrpSpPr>
        <p:grpSpPr bwMode="auto">
          <a:xfrm>
            <a:off x="266700" y="1333500"/>
            <a:ext cx="4471988" cy="1714500"/>
            <a:chOff x="0" y="0"/>
            <a:chExt cx="2817" cy="1080"/>
          </a:xfrm>
        </p:grpSpPr>
        <p:sp>
          <p:nvSpPr>
            <p:cNvPr id="5" name="Rectangle 16"/>
            <p:cNvSpPr>
              <a:spLocks/>
            </p:cNvSpPr>
            <p:nvPr/>
          </p:nvSpPr>
          <p:spPr bwMode="auto">
            <a:xfrm>
              <a:off x="0" y="0"/>
              <a:ext cx="2817" cy="1080"/>
            </a:xfrm>
            <a:prstGeom prst="rect">
              <a:avLst/>
            </a:prstGeom>
            <a:noFill/>
            <a:ln w="38100" cap="flat">
              <a:solidFill>
                <a:srgbClr val="0000CA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40639" bIns="0">
              <a:spAutoFit/>
            </a:bodyPr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>
                <a:buClr>
                  <a:srgbClr val="0000CA"/>
                </a:buClr>
                <a:buSzPct val="100000"/>
                <a:buFont typeface="Thonburi" pitchFamily="-84" charset="0"/>
                <a:buChar char="๏"/>
              </a:pPr>
              <a:r>
                <a:rPr lang="en-US" sz="1800" b="1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 Gauginos and Higgsinos</a:t>
              </a:r>
              <a:endParaRPr lang="en-US" sz="18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endParaRPr>
            </a:p>
            <a:p>
              <a:pPr eaLnBrk="1" hangingPunct="1">
                <a:buClr>
                  <a:srgbClr val="800000"/>
                </a:buClr>
                <a:buSzPct val="125000"/>
                <a:buFont typeface="Comic Sans MS" panose="030F0702030302020204" pitchFamily="66" charset="0"/>
                <a:buChar char="-"/>
              </a:pPr>
              <a:r>
                <a:rPr lang="en-US" sz="1800" b="1">
                  <a:solidFill>
                    <a:srgbClr val="008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 </a:t>
              </a:r>
              <a:r>
                <a:rPr lang="en-US" sz="1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Neutral ones: </a:t>
              </a:r>
              <a:r>
                <a:rPr lang="en-US" sz="18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Bino, Wino, H</a:t>
              </a:r>
              <a:r>
                <a:rPr lang="en-US" sz="1800" baseline="-60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u</a:t>
              </a:r>
              <a:r>
                <a:rPr lang="en-US" sz="1800" baseline="320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0</a:t>
              </a:r>
              <a:r>
                <a:rPr lang="en-US" sz="18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, H</a:t>
              </a:r>
              <a:r>
                <a:rPr lang="en-US" sz="1800" baseline="-60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d</a:t>
              </a:r>
              <a:r>
                <a:rPr lang="en-US" sz="1800" baseline="320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0</a:t>
              </a:r>
            </a:p>
            <a:p>
              <a:pPr eaLnBrk="1" hangingPunct="1">
                <a:buClr>
                  <a:srgbClr val="800000"/>
                </a:buClr>
                <a:buSzPct val="125000"/>
                <a:buFont typeface="Comic Sans MS" panose="030F0702030302020204" pitchFamily="66" charset="0"/>
                <a:buChar char="-"/>
              </a:pPr>
              <a:r>
                <a:rPr lang="en-US" sz="1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 charged ones: Winos, </a:t>
              </a:r>
              <a:r>
                <a:rPr lang="en-US" sz="18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H</a:t>
              </a:r>
              <a:r>
                <a:rPr lang="en-US" sz="1800" baseline="-60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u</a:t>
              </a:r>
              <a:r>
                <a:rPr lang="en-US" sz="1800" baseline="320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+</a:t>
              </a:r>
              <a:r>
                <a:rPr lang="en-US" sz="1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, </a:t>
              </a:r>
              <a:r>
                <a:rPr lang="en-US" sz="18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H</a:t>
              </a:r>
              <a:r>
                <a:rPr lang="en-US" sz="1800" baseline="-60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d</a:t>
              </a:r>
              <a:r>
                <a:rPr lang="en-US" sz="1800" baseline="320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-</a:t>
              </a:r>
            </a:p>
            <a:p>
              <a:pPr eaLnBrk="1" hangingPunct="1">
                <a:buClr>
                  <a:srgbClr val="800000"/>
                </a:buClr>
                <a:buSzPct val="125000"/>
                <a:buFont typeface="Comic Sans MS" panose="030F0702030302020204" pitchFamily="66" charset="0"/>
                <a:buChar char="-"/>
              </a:pPr>
              <a:endParaRPr lang="en-US" sz="1800" baseline="320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endParaRPr>
            </a:p>
            <a:p>
              <a:pPr eaLnBrk="1" hangingPunct="1">
                <a:buClr>
                  <a:srgbClr val="0000CA"/>
                </a:buClr>
                <a:buSzPct val="100000"/>
                <a:buFont typeface="Thonburi" pitchFamily="-84" charset="0"/>
                <a:buChar char="๏"/>
              </a:pPr>
              <a:r>
                <a:rPr lang="en-US" sz="1800" baseline="320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 </a:t>
              </a:r>
              <a:r>
                <a:rPr lang="en-US" sz="1800" b="1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Parameters: </a:t>
              </a:r>
              <a:r>
                <a:rPr lang="en-US" sz="18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M</a:t>
              </a:r>
              <a:r>
                <a:rPr lang="en-US" sz="1800" baseline="-60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1</a:t>
              </a:r>
              <a:r>
                <a:rPr lang="en-US" sz="18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, M</a:t>
              </a:r>
              <a:r>
                <a:rPr lang="en-US" sz="1800" baseline="-60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2</a:t>
              </a:r>
              <a:r>
                <a:rPr lang="en-US" sz="18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, μ, tanβ</a:t>
              </a:r>
            </a:p>
          </p:txBody>
        </p:sp>
        <p:sp>
          <p:nvSpPr>
            <p:cNvPr id="6" name="Rectangle 17"/>
            <p:cNvSpPr>
              <a:spLocks/>
            </p:cNvSpPr>
            <p:nvPr/>
          </p:nvSpPr>
          <p:spPr bwMode="auto">
            <a:xfrm>
              <a:off x="2296" y="368"/>
              <a:ext cx="156" cy="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sz="18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~</a:t>
              </a:r>
            </a:p>
          </p:txBody>
        </p:sp>
        <p:sp>
          <p:nvSpPr>
            <p:cNvPr id="7" name="Rectangle 18"/>
            <p:cNvSpPr>
              <a:spLocks/>
            </p:cNvSpPr>
            <p:nvPr/>
          </p:nvSpPr>
          <p:spPr bwMode="auto">
            <a:xfrm>
              <a:off x="1982" y="368"/>
              <a:ext cx="143" cy="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40639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sz="18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~</a:t>
              </a:r>
            </a:p>
          </p:txBody>
        </p:sp>
        <p:sp>
          <p:nvSpPr>
            <p:cNvPr id="8" name="Rectangle 19"/>
            <p:cNvSpPr>
              <a:spLocks/>
            </p:cNvSpPr>
            <p:nvPr/>
          </p:nvSpPr>
          <p:spPr bwMode="auto">
            <a:xfrm>
              <a:off x="2512" y="152"/>
              <a:ext cx="156" cy="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sz="18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~</a:t>
              </a:r>
            </a:p>
          </p:txBody>
        </p:sp>
        <p:sp>
          <p:nvSpPr>
            <p:cNvPr id="9" name="Rectangle 20"/>
            <p:cNvSpPr>
              <a:spLocks/>
            </p:cNvSpPr>
            <p:nvPr/>
          </p:nvSpPr>
          <p:spPr bwMode="auto">
            <a:xfrm>
              <a:off x="2224" y="152"/>
              <a:ext cx="156" cy="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sz="18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~</a:t>
              </a:r>
            </a:p>
          </p:txBody>
        </p:sp>
      </p:grpSp>
      <p:sp>
        <p:nvSpPr>
          <p:cNvPr id="36886" name="Rectangle 22"/>
          <p:cNvSpPr>
            <a:spLocks/>
          </p:cNvSpPr>
          <p:nvPr/>
        </p:nvSpPr>
        <p:spPr bwMode="auto">
          <a:xfrm>
            <a:off x="5524500" y="1955800"/>
            <a:ext cx="3328988" cy="469900"/>
          </a:xfrm>
          <a:prstGeom prst="rect">
            <a:avLst/>
          </a:prstGeom>
          <a:noFill/>
          <a:ln w="38100" cap="flat">
            <a:solidFill>
              <a:srgbClr val="0000CA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lIns="0" tIns="0" rIns="40639" bIns="0">
            <a:spAutoFit/>
          </a:bodyPr>
          <a:lstStyle>
            <a:lvl1pPr marL="39688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>
              <a:buClr>
                <a:srgbClr val="0000CA"/>
              </a:buClr>
              <a:buSzPct val="100000"/>
              <a:buFont typeface="Thonburi" pitchFamily="-84" charset="0"/>
              <a:buChar char="๏"/>
            </a:pPr>
            <a:r>
              <a:rPr lang="en-US" sz="18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Neutralinos and charginos</a:t>
            </a:r>
          </a:p>
        </p:txBody>
      </p:sp>
      <p:sp>
        <p:nvSpPr>
          <p:cNvPr id="36875" name="Line 23"/>
          <p:cNvSpPr>
            <a:spLocks noChangeShapeType="1"/>
          </p:cNvSpPr>
          <p:nvPr/>
        </p:nvSpPr>
        <p:spPr bwMode="auto">
          <a:xfrm>
            <a:off x="4749800" y="2235200"/>
            <a:ext cx="8001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grpSp>
        <p:nvGrpSpPr>
          <p:cNvPr id="36890" name="Group 26"/>
          <p:cNvGrpSpPr>
            <a:grpSpLocks/>
          </p:cNvGrpSpPr>
          <p:nvPr/>
        </p:nvGrpSpPr>
        <p:grpSpPr bwMode="auto">
          <a:xfrm>
            <a:off x="3314700" y="3365500"/>
            <a:ext cx="711200" cy="711200"/>
            <a:chOff x="0" y="0"/>
            <a:chExt cx="448" cy="448"/>
          </a:xfrm>
        </p:grpSpPr>
        <p:sp>
          <p:nvSpPr>
            <p:cNvPr id="36883" name="Oval 24"/>
            <p:cNvSpPr>
              <a:spLocks/>
            </p:cNvSpPr>
            <p:nvPr/>
          </p:nvSpPr>
          <p:spPr bwMode="auto">
            <a:xfrm>
              <a:off x="24" y="24"/>
              <a:ext cx="400" cy="4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36884" name="Picture 25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48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36893" name="Group 29"/>
          <p:cNvGrpSpPr>
            <a:grpSpLocks/>
          </p:cNvGrpSpPr>
          <p:nvPr/>
        </p:nvGrpSpPr>
        <p:grpSpPr bwMode="auto">
          <a:xfrm>
            <a:off x="4483100" y="4279900"/>
            <a:ext cx="1587500" cy="711200"/>
            <a:chOff x="0" y="0"/>
            <a:chExt cx="1000" cy="448"/>
          </a:xfrm>
        </p:grpSpPr>
        <p:sp>
          <p:nvSpPr>
            <p:cNvPr id="36881" name="Oval 27"/>
            <p:cNvSpPr>
              <a:spLocks/>
            </p:cNvSpPr>
            <p:nvPr/>
          </p:nvSpPr>
          <p:spPr bwMode="auto">
            <a:xfrm>
              <a:off x="24" y="24"/>
              <a:ext cx="952" cy="4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36882" name="Picture 28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0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36896" name="Group 32"/>
          <p:cNvGrpSpPr>
            <a:grpSpLocks/>
          </p:cNvGrpSpPr>
          <p:nvPr/>
        </p:nvGrpSpPr>
        <p:grpSpPr bwMode="auto">
          <a:xfrm>
            <a:off x="3721100" y="3771900"/>
            <a:ext cx="711200" cy="711200"/>
            <a:chOff x="0" y="0"/>
            <a:chExt cx="448" cy="448"/>
          </a:xfrm>
        </p:grpSpPr>
        <p:sp>
          <p:nvSpPr>
            <p:cNvPr id="36879" name="Oval 30"/>
            <p:cNvSpPr>
              <a:spLocks/>
            </p:cNvSpPr>
            <p:nvPr/>
          </p:nvSpPr>
          <p:spPr bwMode="auto">
            <a:xfrm>
              <a:off x="24" y="24"/>
              <a:ext cx="400" cy="4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36880" name="Picture 31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48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8391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lide Number Placeholder 3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fld id="{3486C691-6903-4C3C-8C80-B2844DE38A40}" type="slidenum">
              <a:rPr lang="en-US" sz="14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rPr>
              <a:pPr eaLnBrk="1" hangingPunct="1"/>
              <a:t>5</a:t>
            </a:fld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MS PGothic" panose="020B0600070205080204" pitchFamily="34" charset="-128"/>
              <a:sym typeface="Arial" panose="020B0604020202020204" pitchFamily="34" charset="0"/>
            </a:endParaRPr>
          </a:p>
        </p:txBody>
      </p:sp>
      <p:sp>
        <p:nvSpPr>
          <p:cNvPr id="37889" name="Rectangle 1"/>
          <p:cNvSpPr>
            <a:spLocks/>
          </p:cNvSpPr>
          <p:nvPr/>
        </p:nvSpPr>
        <p:spPr bwMode="auto">
          <a:xfrm>
            <a:off x="481013" y="215900"/>
            <a:ext cx="8178800" cy="660400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chemeClr val="bg2">
                <a:alpha val="75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40639" bIns="0" anchor="ctr"/>
          <a:lstStyle/>
          <a:p>
            <a:pPr marL="39688" algn="ctr">
              <a:defRPr/>
            </a:pPr>
            <a:r>
              <a:rPr lang="en-US" sz="3200">
                <a:solidFill>
                  <a:srgbClr val="FF0000"/>
                </a:solidFill>
                <a:latin typeface="Comic Sans MS" charset="0"/>
                <a:ea typeface="ＭＳ Ｐゴシック" charset="0"/>
                <a:cs typeface="Comic Sans MS" charset="0"/>
                <a:sym typeface="Comic Sans MS" charset="0"/>
              </a:rPr>
              <a:t>Dark Matter in </a:t>
            </a:r>
            <a:r>
              <a:rPr lang="en-US" sz="3200">
                <a:solidFill>
                  <a:srgbClr val="FF0000"/>
                </a:solidFill>
                <a:latin typeface="Arial" charset="0"/>
                <a:ea typeface="ＭＳ Ｐゴシック" charset="0"/>
                <a:cs typeface="Arial" charset="0"/>
                <a:sym typeface="Arial" charset="0"/>
              </a:rPr>
              <a:t>MSSM</a:t>
            </a:r>
          </a:p>
        </p:txBody>
      </p:sp>
      <p:sp>
        <p:nvSpPr>
          <p:cNvPr id="37890" name="Rectangle 2"/>
          <p:cNvSpPr>
            <a:spLocks/>
          </p:cNvSpPr>
          <p:nvPr/>
        </p:nvSpPr>
        <p:spPr bwMode="auto">
          <a:xfrm>
            <a:off x="4459288" y="1143000"/>
            <a:ext cx="71437" cy="76200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C0C0C0">
                <a:alpha val="7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Ctr="1">
            <a:spAutoFit/>
          </a:bodyPr>
          <a:lstStyle/>
          <a:p>
            <a:pPr marL="39688" algn="ctr">
              <a:defRPr/>
            </a:pPr>
            <a:r>
              <a:rPr lang="en-US" sz="400">
                <a:solidFill>
                  <a:srgbClr val="9400ED"/>
                </a:solidFill>
                <a:latin typeface="Arial Black" charset="0"/>
                <a:ea typeface="ＭＳ Ｐゴシック" charset="0"/>
                <a:cs typeface="Arial Black" charset="0"/>
                <a:sym typeface="Arial Black" charset="0"/>
              </a:rPr>
              <a:t>-</a:t>
            </a:r>
          </a:p>
        </p:txBody>
      </p:sp>
      <p:grpSp>
        <p:nvGrpSpPr>
          <p:cNvPr id="37893" name="Group 6"/>
          <p:cNvGrpSpPr>
            <a:grpSpLocks/>
          </p:cNvGrpSpPr>
          <p:nvPr/>
        </p:nvGrpSpPr>
        <p:grpSpPr bwMode="auto">
          <a:xfrm>
            <a:off x="1219200" y="1611313"/>
            <a:ext cx="6719888" cy="4470400"/>
            <a:chOff x="0" y="0"/>
            <a:chExt cx="4233" cy="2816"/>
          </a:xfrm>
        </p:grpSpPr>
        <p:sp>
          <p:nvSpPr>
            <p:cNvPr id="2" name="AutoShape 4"/>
            <p:cNvSpPr>
              <a:spLocks/>
            </p:cNvSpPr>
            <p:nvPr/>
          </p:nvSpPr>
          <p:spPr bwMode="auto">
            <a:xfrm>
              <a:off x="36" y="0"/>
              <a:ext cx="4155" cy="2794"/>
            </a:xfrm>
            <a:prstGeom prst="roundRect">
              <a:avLst>
                <a:gd name="adj" fmla="val 4292"/>
              </a:avLst>
            </a:prstGeom>
            <a:solidFill>
              <a:srgbClr val="F0F0F0"/>
            </a:solidFill>
            <a:ln>
              <a:noFill/>
            </a:ln>
            <a:effectLst>
              <a:outerShdw blurRad="76200" dist="76199" dir="2700000" algn="ctr" rotWithShape="0">
                <a:srgbClr val="C0C0C0">
                  <a:alpha val="74997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37915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"/>
              <a:ext cx="4233" cy="28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sp>
        <p:nvSpPr>
          <p:cNvPr id="37895" name="Rectangle 7"/>
          <p:cNvSpPr>
            <a:spLocks/>
          </p:cNvSpPr>
          <p:nvPr/>
        </p:nvSpPr>
        <p:spPr bwMode="auto">
          <a:xfrm>
            <a:off x="4991100" y="6083300"/>
            <a:ext cx="283802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>
            <a:spAutoFit/>
          </a:bodyPr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elvetica" panose="020B0604020202020204" pitchFamily="34" charset="0"/>
                <a:ea typeface="MS PGothic" panose="020B0600070205080204" pitchFamily="34" charset="-128"/>
                <a:sym typeface="Helvetica" panose="020B0604020202020204" pitchFamily="34" charset="0"/>
              </a:rPr>
              <a:t>Han, </a:t>
            </a:r>
            <a:r>
              <a:rPr lang="en-US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elvetica" panose="020B0604020202020204" pitchFamily="34" charset="0"/>
                <a:ea typeface="MS PGothic" panose="020B0600070205080204" pitchFamily="34" charset="-128"/>
                <a:sym typeface="Helvetica" panose="020B0604020202020204" pitchFamily="34" charset="0"/>
              </a:rPr>
              <a:t>ZL </a:t>
            </a:r>
            <a:r>
              <a:rPr lang="en-U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elvetica" panose="020B0604020202020204" pitchFamily="34" charset="0"/>
                <a:ea typeface="MS PGothic" panose="020B0600070205080204" pitchFamily="34" charset="-128"/>
                <a:sym typeface="Helvetica" panose="020B0604020202020204" pitchFamily="34" charset="0"/>
              </a:rPr>
              <a:t>and Natarajan , 1303.3040</a:t>
            </a:r>
          </a:p>
        </p:txBody>
      </p:sp>
      <p:grpSp>
        <p:nvGrpSpPr>
          <p:cNvPr id="37898" name="Group 10"/>
          <p:cNvGrpSpPr>
            <a:grpSpLocks/>
          </p:cNvGrpSpPr>
          <p:nvPr/>
        </p:nvGrpSpPr>
        <p:grpSpPr bwMode="auto">
          <a:xfrm>
            <a:off x="3128963" y="4330700"/>
            <a:ext cx="1255712" cy="849313"/>
            <a:chOff x="0" y="0"/>
            <a:chExt cx="791" cy="535"/>
          </a:xfrm>
        </p:grpSpPr>
        <p:sp>
          <p:nvSpPr>
            <p:cNvPr id="3" name="Line 8"/>
            <p:cNvSpPr>
              <a:spLocks noChangeShapeType="1"/>
            </p:cNvSpPr>
            <p:nvPr/>
          </p:nvSpPr>
          <p:spPr bwMode="auto">
            <a:xfrm flipH="1">
              <a:off x="469" y="0"/>
              <a:ext cx="311" cy="31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37897" name="Rectangle 9"/>
            <p:cNvSpPr>
              <a:spLocks/>
            </p:cNvSpPr>
            <p:nvPr/>
          </p:nvSpPr>
          <p:spPr bwMode="auto">
            <a:xfrm>
              <a:off x="0" y="279"/>
              <a:ext cx="728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anose="020B0604020202020204" pitchFamily="34" charset="0"/>
                  <a:ea typeface="MS PGothic" panose="020B0600070205080204" pitchFamily="34" charset="-128"/>
                  <a:sym typeface="Helvetica" panose="020B0604020202020204" pitchFamily="34" charset="0"/>
                </a:rPr>
                <a:t>Z-funnel</a:t>
              </a:r>
            </a:p>
          </p:txBody>
        </p:sp>
      </p:grpSp>
      <p:grpSp>
        <p:nvGrpSpPr>
          <p:cNvPr id="37901" name="Group 13"/>
          <p:cNvGrpSpPr>
            <a:grpSpLocks/>
          </p:cNvGrpSpPr>
          <p:nvPr/>
        </p:nvGrpSpPr>
        <p:grpSpPr bwMode="auto">
          <a:xfrm>
            <a:off x="4275138" y="4546600"/>
            <a:ext cx="1157287" cy="774700"/>
            <a:chOff x="0" y="0"/>
            <a:chExt cx="728" cy="488"/>
          </a:xfrm>
        </p:grpSpPr>
        <p:sp>
          <p:nvSpPr>
            <p:cNvPr id="4" name="Line 11"/>
            <p:cNvSpPr>
              <a:spLocks noChangeShapeType="1"/>
            </p:cNvSpPr>
            <p:nvPr/>
          </p:nvSpPr>
          <p:spPr bwMode="auto">
            <a:xfrm flipH="1">
              <a:off x="361" y="0"/>
              <a:ext cx="1" cy="28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37900" name="Rectangle 12"/>
            <p:cNvSpPr>
              <a:spLocks/>
            </p:cNvSpPr>
            <p:nvPr/>
          </p:nvSpPr>
          <p:spPr bwMode="auto">
            <a:xfrm>
              <a:off x="0" y="232"/>
              <a:ext cx="728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anose="020B0604020202020204" pitchFamily="34" charset="0"/>
                  <a:ea typeface="MS PGothic" panose="020B0600070205080204" pitchFamily="34" charset="-128"/>
                  <a:sym typeface="Helvetica" panose="020B0604020202020204" pitchFamily="34" charset="0"/>
                </a:rPr>
                <a:t>h-funnel</a:t>
              </a:r>
            </a:p>
          </p:txBody>
        </p:sp>
      </p:grpSp>
      <p:grpSp>
        <p:nvGrpSpPr>
          <p:cNvPr id="37904" name="Group 16"/>
          <p:cNvGrpSpPr>
            <a:grpSpLocks/>
          </p:cNvGrpSpPr>
          <p:nvPr/>
        </p:nvGrpSpPr>
        <p:grpSpPr bwMode="auto">
          <a:xfrm>
            <a:off x="5872163" y="4303713"/>
            <a:ext cx="1438275" cy="901700"/>
            <a:chOff x="0" y="0"/>
            <a:chExt cx="906" cy="568"/>
          </a:xfrm>
        </p:grpSpPr>
        <p:sp>
          <p:nvSpPr>
            <p:cNvPr id="5" name="Line 14"/>
            <p:cNvSpPr>
              <a:spLocks noChangeShapeType="1"/>
            </p:cNvSpPr>
            <p:nvPr/>
          </p:nvSpPr>
          <p:spPr bwMode="auto">
            <a:xfrm flipH="1">
              <a:off x="375" y="0"/>
              <a:ext cx="0" cy="33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37903" name="Rectangle 15"/>
            <p:cNvSpPr>
              <a:spLocks/>
            </p:cNvSpPr>
            <p:nvPr/>
          </p:nvSpPr>
          <p:spPr bwMode="auto">
            <a:xfrm>
              <a:off x="0" y="312"/>
              <a:ext cx="906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anose="020B0604020202020204" pitchFamily="34" charset="0"/>
                  <a:ea typeface="MS PGothic" panose="020B0600070205080204" pitchFamily="34" charset="-128"/>
                  <a:sym typeface="Helvetica" panose="020B0604020202020204" pitchFamily="34" charset="0"/>
                </a:rPr>
                <a:t>H/A-funnel</a:t>
              </a:r>
            </a:p>
          </p:txBody>
        </p:sp>
      </p:grpSp>
      <p:grpSp>
        <p:nvGrpSpPr>
          <p:cNvPr id="37907" name="Group 19"/>
          <p:cNvGrpSpPr>
            <a:grpSpLocks/>
          </p:cNvGrpSpPr>
          <p:nvPr/>
        </p:nvGrpSpPr>
        <p:grpSpPr bwMode="auto">
          <a:xfrm>
            <a:off x="2657475" y="5435600"/>
            <a:ext cx="4325938" cy="1295400"/>
            <a:chOff x="0" y="0"/>
            <a:chExt cx="2724" cy="816"/>
          </a:xfrm>
        </p:grpSpPr>
        <p:sp>
          <p:nvSpPr>
            <p:cNvPr id="37906" name="Oval 17"/>
            <p:cNvSpPr>
              <a:spLocks/>
            </p:cNvSpPr>
            <p:nvPr/>
          </p:nvSpPr>
          <p:spPr bwMode="auto">
            <a:xfrm>
              <a:off x="917" y="0"/>
              <a:ext cx="880" cy="448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6" name="Rectangle 18"/>
            <p:cNvSpPr>
              <a:spLocks/>
            </p:cNvSpPr>
            <p:nvPr/>
          </p:nvSpPr>
          <p:spPr bwMode="auto">
            <a:xfrm>
              <a:off x="0" y="528"/>
              <a:ext cx="272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Bino-like with Higgsino component</a:t>
              </a:r>
            </a:p>
          </p:txBody>
        </p:sp>
      </p:grpSp>
      <p:sp>
        <p:nvSpPr>
          <p:cNvPr id="37908" name="Rectangle 20"/>
          <p:cNvSpPr>
            <a:spLocks/>
          </p:cNvSpPr>
          <p:nvPr/>
        </p:nvSpPr>
        <p:spPr bwMode="auto">
          <a:xfrm>
            <a:off x="800100" y="1117600"/>
            <a:ext cx="754062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>
            <a:spAutoFit/>
          </a:bodyPr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>
              <a:buClr>
                <a:srgbClr val="0000CA"/>
              </a:buClr>
              <a:buSzPct val="100000"/>
              <a:buFont typeface="Thonburi" pitchFamily="-84" charset="0"/>
              <a:buChar char="๏"/>
            </a:pPr>
            <a:r>
              <a:rPr lang="en-US" sz="18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lightest neutralino LSP in MSSM as good dark matter candidate</a:t>
            </a:r>
          </a:p>
        </p:txBody>
      </p:sp>
      <p:sp>
        <p:nvSpPr>
          <p:cNvPr id="37909" name="AutoShape 21"/>
          <p:cNvSpPr>
            <a:spLocks/>
          </p:cNvSpPr>
          <p:nvPr/>
        </p:nvSpPr>
        <p:spPr bwMode="auto">
          <a:xfrm>
            <a:off x="2336800" y="1778000"/>
            <a:ext cx="1930400" cy="3543300"/>
          </a:xfrm>
          <a:prstGeom prst="roundRect">
            <a:avLst>
              <a:gd name="adj" fmla="val 9866"/>
            </a:avLst>
          </a:prstGeom>
          <a:solidFill>
            <a:srgbClr val="FF6666">
              <a:alpha val="5215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>
                    <a:alpha val="52156"/>
                  </a:schemeClr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37910" name="Rectangle 22"/>
          <p:cNvSpPr>
            <a:spLocks/>
          </p:cNvSpPr>
          <p:nvPr/>
        </p:nvSpPr>
        <p:spPr bwMode="auto">
          <a:xfrm>
            <a:off x="5213350" y="3695700"/>
            <a:ext cx="2060575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>
            <a:spAutoFit/>
          </a:bodyPr>
          <a:lstStyle>
            <a:lvl1pPr marL="39688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US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elvetica" panose="020B0604020202020204" pitchFamily="34" charset="0"/>
                <a:ea typeface="MS PGothic" panose="020B0600070205080204" pitchFamily="34" charset="-128"/>
                <a:sym typeface="Helvetica" panose="020B0604020202020204" pitchFamily="34" charset="0"/>
              </a:rPr>
              <a:t>sfermion-coann</a:t>
            </a:r>
          </a:p>
        </p:txBody>
      </p:sp>
      <p:grpSp>
        <p:nvGrpSpPr>
          <p:cNvPr id="37913" name="Group 25"/>
          <p:cNvGrpSpPr>
            <a:grpSpLocks/>
          </p:cNvGrpSpPr>
          <p:nvPr/>
        </p:nvGrpSpPr>
        <p:grpSpPr bwMode="auto">
          <a:xfrm>
            <a:off x="6738938" y="4635500"/>
            <a:ext cx="1524000" cy="901700"/>
            <a:chOff x="0" y="0"/>
            <a:chExt cx="959" cy="568"/>
          </a:xfrm>
        </p:grpSpPr>
        <p:sp>
          <p:nvSpPr>
            <p:cNvPr id="7" name="Line 23"/>
            <p:cNvSpPr>
              <a:spLocks noChangeShapeType="1"/>
            </p:cNvSpPr>
            <p:nvPr/>
          </p:nvSpPr>
          <p:spPr bwMode="auto">
            <a:xfrm flipH="1">
              <a:off x="401" y="0"/>
              <a:ext cx="0" cy="33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37912" name="Rectangle 24"/>
            <p:cNvSpPr>
              <a:spLocks/>
            </p:cNvSpPr>
            <p:nvPr/>
          </p:nvSpPr>
          <p:spPr bwMode="auto">
            <a:xfrm>
              <a:off x="0" y="312"/>
              <a:ext cx="959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anose="020B0604020202020204" pitchFamily="34" charset="0"/>
                  <a:ea typeface="MS PGothic" panose="020B0600070205080204" pitchFamily="34" charset="-128"/>
                  <a:sym typeface="Helvetica" panose="020B0604020202020204" pitchFamily="34" charset="0"/>
                </a:rPr>
                <a:t>blind-spots</a:t>
              </a:r>
            </a:p>
          </p:txBody>
        </p:sp>
      </p:grpSp>
      <p:sp>
        <p:nvSpPr>
          <p:cNvPr id="37914" name="AutoShape 26"/>
          <p:cNvSpPr>
            <a:spLocks/>
          </p:cNvSpPr>
          <p:nvPr/>
        </p:nvSpPr>
        <p:spPr bwMode="auto">
          <a:xfrm>
            <a:off x="4495800" y="2514600"/>
            <a:ext cx="2705100" cy="2590800"/>
          </a:xfrm>
          <a:custGeom>
            <a:avLst/>
            <a:gdLst>
              <a:gd name="T0" fmla="*/ 0 w 17494"/>
              <a:gd name="T1" fmla="*/ 0 h 21600"/>
              <a:gd name="T2" fmla="*/ 17494 w 17494"/>
              <a:gd name="T3" fmla="*/ 21600 h 21600"/>
            </a:gdLst>
            <a:ahLst/>
            <a:cxnLst/>
            <a:rect l="T0" t="T1" r="T2" b="T3"/>
            <a:pathLst>
              <a:path w="17494" h="21600">
                <a:moveTo>
                  <a:pt x="1643" y="0"/>
                </a:moveTo>
                <a:cubicBezTo>
                  <a:pt x="736" y="0"/>
                  <a:pt x="0" y="948"/>
                  <a:pt x="0" y="2118"/>
                </a:cubicBezTo>
                <a:lnTo>
                  <a:pt x="0" y="4235"/>
                </a:lnTo>
                <a:lnTo>
                  <a:pt x="-4106" y="5294"/>
                </a:lnTo>
                <a:lnTo>
                  <a:pt x="0" y="6353"/>
                </a:lnTo>
                <a:lnTo>
                  <a:pt x="0" y="19482"/>
                </a:lnTo>
                <a:cubicBezTo>
                  <a:pt x="0" y="20652"/>
                  <a:pt x="736" y="21600"/>
                  <a:pt x="1643" y="21600"/>
                </a:cubicBezTo>
                <a:lnTo>
                  <a:pt x="15851" y="21600"/>
                </a:lnTo>
                <a:cubicBezTo>
                  <a:pt x="16759" y="21600"/>
                  <a:pt x="17494" y="20652"/>
                  <a:pt x="17494" y="19482"/>
                </a:cubicBezTo>
                <a:lnTo>
                  <a:pt x="17494" y="2118"/>
                </a:lnTo>
                <a:cubicBezTo>
                  <a:pt x="17494" y="948"/>
                  <a:pt x="16759" y="0"/>
                  <a:pt x="15851" y="0"/>
                </a:cubicBezTo>
                <a:lnTo>
                  <a:pt x="1643" y="0"/>
                </a:lnTo>
                <a:close/>
                <a:moveTo>
                  <a:pt x="1643" y="0"/>
                </a:moveTo>
              </a:path>
            </a:pathLst>
          </a:cu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40639" bIns="0" anchor="ctr"/>
          <a:lstStyle>
            <a:lvl1pPr marL="39688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sz="1800" b="1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Low mass region</a:t>
            </a:r>
          </a:p>
          <a:p>
            <a:pPr eaLnBrk="1" hangingPunct="1"/>
            <a:r>
              <a:rPr lang="en-US" sz="1800">
                <a:solidFill>
                  <a:schemeClr val="tx1"/>
                </a:solidFill>
                <a:latin typeface="Arial Rounded MT Bold" pitchFamily="-84" charset="0"/>
                <a:ea typeface="MS PGothic" panose="020B0600070205080204" pitchFamily="34" charset="-128"/>
                <a:sym typeface="Arial Rounded MT Bold" pitchFamily="-84" charset="0"/>
              </a:rPr>
              <a:t>(2-40 GeV)</a:t>
            </a:r>
          </a:p>
          <a:p>
            <a:pPr eaLnBrk="1" hangingPunct="1">
              <a:buSzPct val="100000"/>
              <a:buFont typeface="Thonburi" pitchFamily="-84" charset="0"/>
              <a:buChar char="๏"/>
            </a:pPr>
            <a:r>
              <a:rPr lang="en-US" sz="1800" b="1">
                <a:solidFill>
                  <a:srgbClr val="800000"/>
                </a:solidFill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not Wino/Higgsino</a:t>
            </a:r>
          </a:p>
          <a:p>
            <a:pPr eaLnBrk="1" hangingPunct="1">
              <a:buSzPct val="100000"/>
              <a:buFont typeface="Thonburi" pitchFamily="-84" charset="0"/>
              <a:buChar char="๏"/>
            </a:pPr>
            <a:r>
              <a:rPr lang="en-US" sz="1800" b="1">
                <a:solidFill>
                  <a:srgbClr val="800000"/>
                </a:solidFill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hard to obtain fast enough annihilation</a:t>
            </a:r>
          </a:p>
          <a:p>
            <a:pPr eaLnBrk="1" hangingPunct="1">
              <a:buSzPct val="100000"/>
              <a:buFont typeface="Thonburi" pitchFamily="-84" charset="0"/>
              <a:buChar char="๏"/>
            </a:pPr>
            <a:r>
              <a:rPr lang="en-US" sz="1800" b="1">
                <a:solidFill>
                  <a:srgbClr val="800000"/>
                </a:solidFill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need help from other particles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53" y="3357348"/>
            <a:ext cx="4172835" cy="2503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45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7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7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7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7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7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7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7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09" grpId="0" animBg="1"/>
      <p:bldP spid="37910" grpId="0" autoUpdateAnimBg="0"/>
      <p:bldP spid="37914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Light </a:t>
            </a:r>
            <a:r>
              <a:rPr lang="en-US" dirty="0" err="1"/>
              <a:t>Neutralino</a:t>
            </a:r>
            <a:r>
              <a:rPr lang="en-US" dirty="0"/>
              <a:t> LSP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Ways out if </a:t>
            </a:r>
            <a:r>
              <a:rPr lang="en-US" dirty="0" smtClean="0">
                <a:solidFill>
                  <a:srgbClr val="00B050"/>
                </a:solidFill>
              </a:rPr>
              <a:t>assuming thermal relic</a:t>
            </a:r>
          </a:p>
          <a:p>
            <a:pPr marL="0" indent="0">
              <a:buNone/>
            </a:pPr>
            <a:r>
              <a:rPr lang="en-US" dirty="0" smtClean="0"/>
              <a:t>Famous “</a:t>
            </a:r>
            <a:r>
              <a:rPr lang="en-US" dirty="0" smtClean="0">
                <a:solidFill>
                  <a:srgbClr val="FF0000"/>
                </a:solidFill>
              </a:rPr>
              <a:t>Funnel</a:t>
            </a:r>
            <a:r>
              <a:rPr lang="en-US" dirty="0" smtClean="0"/>
              <a:t>” regions to hit the s-channel resonance for the mediator.</a:t>
            </a:r>
          </a:p>
          <a:p>
            <a:pPr marL="0" indent="0">
              <a:buNone/>
            </a:pPr>
            <a:r>
              <a:rPr lang="en-US" dirty="0" smtClean="0"/>
              <a:t>Especially near the PQ-limit NMSSM, automatically light CP-odd singlet like Higgs. </a:t>
            </a:r>
          </a:p>
          <a:p>
            <a:pPr marL="0" indent="0">
              <a:buNone/>
            </a:pPr>
            <a:r>
              <a:rPr lang="en-US" dirty="0" smtClean="0"/>
              <a:t>Famous “</a:t>
            </a:r>
            <a:r>
              <a:rPr lang="en-US" dirty="0" smtClean="0">
                <a:solidFill>
                  <a:srgbClr val="FF0000"/>
                </a:solidFill>
              </a:rPr>
              <a:t>Co-annihilation</a:t>
            </a:r>
            <a:r>
              <a:rPr lang="en-US" dirty="0" smtClean="0"/>
              <a:t>” regions to have </a:t>
            </a:r>
            <a:r>
              <a:rPr lang="en-US" dirty="0" err="1" smtClean="0"/>
              <a:t>sfermions</a:t>
            </a:r>
            <a:r>
              <a:rPr lang="en-US" dirty="0" smtClean="0"/>
              <a:t> in thermal equilibrium help LSP annihilate efficiently.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876800" y="3481249"/>
            <a:ext cx="3152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C000"/>
                </a:solidFill>
              </a:rPr>
              <a:t>Dark Light Higgs, </a:t>
            </a:r>
            <a:r>
              <a:rPr lang="en-US" sz="1400" dirty="0" err="1" smtClean="0">
                <a:solidFill>
                  <a:srgbClr val="FFC000"/>
                </a:solidFill>
              </a:rPr>
              <a:t>P.Drapper</a:t>
            </a:r>
            <a:r>
              <a:rPr lang="en-US" sz="1400" dirty="0" smtClean="0">
                <a:solidFill>
                  <a:srgbClr val="FFC000"/>
                </a:solidFill>
              </a:rPr>
              <a:t>, </a:t>
            </a:r>
            <a:r>
              <a:rPr lang="en-US" sz="1400" dirty="0" err="1" smtClean="0">
                <a:solidFill>
                  <a:srgbClr val="FFC000"/>
                </a:solidFill>
              </a:rPr>
              <a:t>T.Liu</a:t>
            </a:r>
            <a:r>
              <a:rPr lang="en-US" sz="1400" dirty="0" smtClean="0">
                <a:solidFill>
                  <a:srgbClr val="FFC000"/>
                </a:solidFill>
              </a:rPr>
              <a:t>, </a:t>
            </a:r>
            <a:r>
              <a:rPr lang="en-US" sz="1400" dirty="0" err="1" smtClean="0">
                <a:solidFill>
                  <a:srgbClr val="FFC000"/>
                </a:solidFill>
              </a:rPr>
              <a:t>C.Wagner</a:t>
            </a:r>
            <a:r>
              <a:rPr lang="en-US" sz="1400" dirty="0" smtClean="0">
                <a:solidFill>
                  <a:srgbClr val="FFC000"/>
                </a:solidFill>
              </a:rPr>
              <a:t>, L-T. Wang and </a:t>
            </a:r>
            <a:r>
              <a:rPr lang="en-US" sz="1400" dirty="0" err="1" smtClean="0">
                <a:solidFill>
                  <a:srgbClr val="FFC000"/>
                </a:solidFill>
              </a:rPr>
              <a:t>H.Zhang</a:t>
            </a:r>
            <a:endParaRPr lang="en-US" sz="1400" dirty="0">
              <a:solidFill>
                <a:srgbClr val="FFC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76800" y="4450080"/>
            <a:ext cx="3056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solidFill>
                  <a:srgbClr val="FFC000"/>
                </a:solidFill>
              </a:rPr>
              <a:t>A.Arbey</a:t>
            </a:r>
            <a:r>
              <a:rPr lang="en-US" sz="1400" dirty="0" smtClean="0">
                <a:solidFill>
                  <a:srgbClr val="FFC000"/>
                </a:solidFill>
              </a:rPr>
              <a:t>, </a:t>
            </a:r>
            <a:r>
              <a:rPr lang="en-US" sz="1400" dirty="0" err="1" smtClean="0">
                <a:solidFill>
                  <a:srgbClr val="FFC000"/>
                </a:solidFill>
              </a:rPr>
              <a:t>M.Battaglia</a:t>
            </a:r>
            <a:r>
              <a:rPr lang="en-US" sz="1400" dirty="0">
                <a:solidFill>
                  <a:srgbClr val="FFC000"/>
                </a:solidFill>
              </a:rPr>
              <a:t> </a:t>
            </a:r>
            <a:r>
              <a:rPr lang="en-US" sz="1400" dirty="0" smtClean="0">
                <a:solidFill>
                  <a:srgbClr val="FFC000"/>
                </a:solidFill>
              </a:rPr>
              <a:t>and </a:t>
            </a:r>
            <a:r>
              <a:rPr lang="en-US" sz="1400" dirty="0" err="1" smtClean="0">
                <a:solidFill>
                  <a:srgbClr val="FFC000"/>
                </a:solidFill>
              </a:rPr>
              <a:t>F.Mahmoudi</a:t>
            </a:r>
            <a:r>
              <a:rPr lang="en-US" sz="1400" dirty="0" smtClean="0">
                <a:solidFill>
                  <a:srgbClr val="FFC000"/>
                </a:solidFill>
              </a:rPr>
              <a:t>, 1205.2557</a:t>
            </a:r>
            <a:endParaRPr lang="en-US" sz="1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87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Light </a:t>
            </a:r>
            <a:r>
              <a:rPr lang="en-US" dirty="0" err="1"/>
              <a:t>Neutralino</a:t>
            </a:r>
            <a:r>
              <a:rPr lang="en-US" dirty="0"/>
              <a:t> LSP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Ways out if </a:t>
            </a:r>
            <a:r>
              <a:rPr lang="en-US" dirty="0" smtClean="0">
                <a:solidFill>
                  <a:srgbClr val="00B050"/>
                </a:solidFill>
              </a:rPr>
              <a:t>assuming thermal relic</a:t>
            </a:r>
          </a:p>
          <a:p>
            <a:pPr marL="0" indent="0">
              <a:buNone/>
            </a:pPr>
            <a:r>
              <a:rPr lang="en-US" dirty="0" smtClean="0"/>
              <a:t>Famous “</a:t>
            </a:r>
            <a:r>
              <a:rPr lang="en-US" dirty="0" smtClean="0">
                <a:solidFill>
                  <a:srgbClr val="FF0000"/>
                </a:solidFill>
              </a:rPr>
              <a:t>Funnel</a:t>
            </a:r>
            <a:r>
              <a:rPr lang="en-US" dirty="0" smtClean="0"/>
              <a:t>” regions to hit the s-channel resonance for the mediator.</a:t>
            </a:r>
          </a:p>
          <a:p>
            <a:pPr marL="0" indent="0">
              <a:buNone/>
            </a:pPr>
            <a:r>
              <a:rPr lang="en-US" dirty="0" smtClean="0"/>
              <a:t>Especially near the PQ-limit NMSSM, automatically light CP-odd singlet like Higgs. </a:t>
            </a:r>
          </a:p>
          <a:p>
            <a:pPr marL="0" indent="0">
              <a:buNone/>
            </a:pPr>
            <a:r>
              <a:rPr lang="en-US" dirty="0" smtClean="0"/>
              <a:t>Famous “</a:t>
            </a:r>
            <a:r>
              <a:rPr lang="en-US" dirty="0" smtClean="0">
                <a:solidFill>
                  <a:srgbClr val="FF0000"/>
                </a:solidFill>
              </a:rPr>
              <a:t>Co-annihilation</a:t>
            </a:r>
            <a:r>
              <a:rPr lang="en-US" dirty="0" smtClean="0"/>
              <a:t>” regions to have </a:t>
            </a:r>
            <a:r>
              <a:rPr lang="en-US" dirty="0" err="1" smtClean="0"/>
              <a:t>sfermions</a:t>
            </a:r>
            <a:r>
              <a:rPr lang="en-US" dirty="0" smtClean="0"/>
              <a:t> in thermal equilibrium help LSP annihilate efficiently.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876800" y="3481249"/>
            <a:ext cx="3152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C000"/>
                </a:solidFill>
              </a:rPr>
              <a:t>Dark Light Higgs, </a:t>
            </a:r>
            <a:r>
              <a:rPr lang="en-US" sz="1400" dirty="0" err="1" smtClean="0">
                <a:solidFill>
                  <a:srgbClr val="FFC000"/>
                </a:solidFill>
              </a:rPr>
              <a:t>P.Drapper</a:t>
            </a:r>
            <a:r>
              <a:rPr lang="en-US" sz="1400" dirty="0" smtClean="0">
                <a:solidFill>
                  <a:srgbClr val="FFC000"/>
                </a:solidFill>
              </a:rPr>
              <a:t>, </a:t>
            </a:r>
            <a:r>
              <a:rPr lang="en-US" sz="1400" dirty="0" err="1" smtClean="0">
                <a:solidFill>
                  <a:srgbClr val="FFC000"/>
                </a:solidFill>
              </a:rPr>
              <a:t>T.Liu</a:t>
            </a:r>
            <a:r>
              <a:rPr lang="en-US" sz="1400" dirty="0" smtClean="0">
                <a:solidFill>
                  <a:srgbClr val="FFC000"/>
                </a:solidFill>
              </a:rPr>
              <a:t>, </a:t>
            </a:r>
            <a:r>
              <a:rPr lang="en-US" sz="1400" dirty="0" err="1" smtClean="0">
                <a:solidFill>
                  <a:srgbClr val="FFC000"/>
                </a:solidFill>
              </a:rPr>
              <a:t>C.Wagner</a:t>
            </a:r>
            <a:r>
              <a:rPr lang="en-US" sz="1400" dirty="0" smtClean="0">
                <a:solidFill>
                  <a:srgbClr val="FFC000"/>
                </a:solidFill>
              </a:rPr>
              <a:t>, L-T. Wang and </a:t>
            </a:r>
            <a:r>
              <a:rPr lang="en-US" sz="1400" dirty="0" err="1" smtClean="0">
                <a:solidFill>
                  <a:srgbClr val="FFC000"/>
                </a:solidFill>
              </a:rPr>
              <a:t>H.Zhang</a:t>
            </a:r>
            <a:endParaRPr lang="en-US" sz="1400" dirty="0">
              <a:solidFill>
                <a:srgbClr val="FFC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76800" y="4450080"/>
            <a:ext cx="3056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solidFill>
                  <a:srgbClr val="FFC000"/>
                </a:solidFill>
              </a:rPr>
              <a:t>A.Arbey</a:t>
            </a:r>
            <a:r>
              <a:rPr lang="en-US" sz="1400" dirty="0" smtClean="0">
                <a:solidFill>
                  <a:srgbClr val="FFC000"/>
                </a:solidFill>
              </a:rPr>
              <a:t>, </a:t>
            </a:r>
            <a:r>
              <a:rPr lang="en-US" sz="1400" dirty="0" err="1" smtClean="0">
                <a:solidFill>
                  <a:srgbClr val="FFC000"/>
                </a:solidFill>
              </a:rPr>
              <a:t>M.Battaglia</a:t>
            </a:r>
            <a:r>
              <a:rPr lang="en-US" sz="1400" dirty="0">
                <a:solidFill>
                  <a:srgbClr val="FFC000"/>
                </a:solidFill>
              </a:rPr>
              <a:t> </a:t>
            </a:r>
            <a:r>
              <a:rPr lang="en-US" sz="1400" dirty="0" smtClean="0">
                <a:solidFill>
                  <a:srgbClr val="FFC000"/>
                </a:solidFill>
              </a:rPr>
              <a:t>and </a:t>
            </a:r>
            <a:r>
              <a:rPr lang="en-US" sz="1400" dirty="0" err="1" smtClean="0">
                <a:solidFill>
                  <a:srgbClr val="FFC000"/>
                </a:solidFill>
              </a:rPr>
              <a:t>F.Mahmoudi</a:t>
            </a:r>
            <a:r>
              <a:rPr lang="en-US" sz="1400" dirty="0" smtClean="0">
                <a:solidFill>
                  <a:srgbClr val="FFC000"/>
                </a:solidFill>
              </a:rPr>
              <a:t>, 1205.2557</a:t>
            </a:r>
            <a:endParaRPr lang="en-US" sz="1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023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2300" y="163773"/>
            <a:ext cx="7269480" cy="64044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Higgs Sector in the NMSSM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6" t="16165"/>
          <a:stretch/>
        </p:blipFill>
        <p:spPr>
          <a:xfrm>
            <a:off x="109181" y="927049"/>
            <a:ext cx="8256079" cy="4764068"/>
          </a:xfrm>
        </p:spPr>
      </p:pic>
      <p:sp>
        <p:nvSpPr>
          <p:cNvPr id="5" name="TextBox 4"/>
          <p:cNvSpPr txBox="1"/>
          <p:nvPr/>
        </p:nvSpPr>
        <p:spPr>
          <a:xfrm>
            <a:off x="805218" y="5813946"/>
            <a:ext cx="6837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C000"/>
                </a:solidFill>
              </a:rPr>
              <a:t>For discussion about Low-mass Higgs states, see our work</a:t>
            </a:r>
          </a:p>
          <a:p>
            <a:r>
              <a:rPr lang="en-US" dirty="0" err="1" smtClean="0">
                <a:solidFill>
                  <a:srgbClr val="FFC000"/>
                </a:solidFill>
              </a:rPr>
              <a:t>N.Christensen</a:t>
            </a:r>
            <a:r>
              <a:rPr lang="en-US" dirty="0" smtClean="0">
                <a:solidFill>
                  <a:srgbClr val="FFC000"/>
                </a:solidFill>
              </a:rPr>
              <a:t>, T. Han, ZL and S. Su, 1303.2113</a:t>
            </a:r>
            <a:endParaRPr lang="en-US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75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Ins="132080"/>
          <a:lstStyle/>
          <a:p>
            <a:pPr indent="0" eaLnBrk="1" hangingPunct="1">
              <a:defRPr/>
            </a:pPr>
            <a:r>
              <a:rPr lang="en-US" sz="3200" smtClean="0">
                <a:solidFill>
                  <a:srgbClr val="660066"/>
                </a:solidFill>
                <a:sym typeface="Comic Sans MS" charset="0"/>
              </a:rPr>
              <a:t>  </a:t>
            </a:r>
            <a:r>
              <a:rPr lang="en-US" sz="3200" smtClean="0">
                <a:sym typeface="Comic Sans MS" charset="0"/>
              </a:rPr>
              <a:t>Neutralinos @ </a:t>
            </a:r>
            <a:r>
              <a:rPr lang="en-US" sz="3200" smtClean="0">
                <a:latin typeface="Arial" charset="0"/>
                <a:cs typeface="Arial" charset="0"/>
                <a:sym typeface="Arial" charset="0"/>
              </a:rPr>
              <a:t>NMSSM</a:t>
            </a:r>
            <a:r>
              <a:rPr lang="en-US" sz="3200" smtClean="0">
                <a:solidFill>
                  <a:srgbClr val="FF66FF"/>
                </a:solidFill>
                <a:sym typeface="Comic Sans MS" charset="0"/>
              </a:rPr>
              <a:t> </a:t>
            </a:r>
          </a:p>
        </p:txBody>
      </p:sp>
      <p:sp>
        <p:nvSpPr>
          <p:cNvPr id="34" name="Slide Number Placeholder 3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fld id="{57A4377E-5B3B-4A12-A8B1-0D6BAF61369D}" type="slidenum">
              <a:rPr lang="en-US" sz="14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rPr>
              <a:pPr eaLnBrk="1" hangingPunct="1"/>
              <a:t>9</a:t>
            </a:fld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MS PGothic" panose="020B0600070205080204" pitchFamily="34" charset="-128"/>
              <a:sym typeface="Arial" panose="020B0604020202020204" pitchFamily="34" charset="0"/>
            </a:endParaRPr>
          </a:p>
        </p:txBody>
      </p:sp>
      <p:sp>
        <p:nvSpPr>
          <p:cNvPr id="40962" name="Rectangle 2"/>
          <p:cNvSpPr>
            <a:spLocks/>
          </p:cNvSpPr>
          <p:nvPr/>
        </p:nvSpPr>
        <p:spPr bwMode="auto">
          <a:xfrm>
            <a:off x="4459288" y="1143000"/>
            <a:ext cx="71437" cy="76200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C0C0C0">
                <a:alpha val="7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Ctr="1">
            <a:spAutoFit/>
          </a:bodyPr>
          <a:lstStyle/>
          <a:p>
            <a:pPr marL="39688" algn="ctr">
              <a:defRPr/>
            </a:pPr>
            <a:r>
              <a:rPr lang="en-US" sz="400">
                <a:solidFill>
                  <a:srgbClr val="9400ED"/>
                </a:solidFill>
                <a:latin typeface="Arial Black" charset="0"/>
                <a:ea typeface="ＭＳ Ｐゴシック" charset="0"/>
                <a:cs typeface="Arial Black" charset="0"/>
                <a:sym typeface="Arial Black" charset="0"/>
              </a:rPr>
              <a:t>-</a:t>
            </a:r>
          </a:p>
        </p:txBody>
      </p:sp>
      <p:grpSp>
        <p:nvGrpSpPr>
          <p:cNvPr id="40965" name="Group 6"/>
          <p:cNvGrpSpPr>
            <a:grpSpLocks/>
          </p:cNvGrpSpPr>
          <p:nvPr/>
        </p:nvGrpSpPr>
        <p:grpSpPr bwMode="auto">
          <a:xfrm>
            <a:off x="2197100" y="1473200"/>
            <a:ext cx="4749800" cy="1981200"/>
            <a:chOff x="0" y="0"/>
            <a:chExt cx="2992" cy="1248"/>
          </a:xfrm>
        </p:grpSpPr>
        <p:sp>
          <p:nvSpPr>
            <p:cNvPr id="2" name="AutoShape 4"/>
            <p:cNvSpPr>
              <a:spLocks/>
            </p:cNvSpPr>
            <p:nvPr/>
          </p:nvSpPr>
          <p:spPr bwMode="auto">
            <a:xfrm>
              <a:off x="0" y="0"/>
              <a:ext cx="2992" cy="1248"/>
            </a:xfrm>
            <a:prstGeom prst="roundRect">
              <a:avLst>
                <a:gd name="adj" fmla="val 9611"/>
              </a:avLst>
            </a:prstGeom>
            <a:solidFill>
              <a:srgbClr val="E6E6E6"/>
            </a:solidFill>
            <a:ln>
              <a:noFill/>
            </a:ln>
            <a:effectLst>
              <a:outerShdw blurRad="63500" dist="38099" dir="2700000" algn="ctr" rotWithShape="0">
                <a:schemeClr val="bg2">
                  <a:alpha val="75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xmlns="" w="12700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40993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7"/>
              <a:ext cx="2856" cy="1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40969" name="Group 9"/>
          <p:cNvGrpSpPr>
            <a:grpSpLocks/>
          </p:cNvGrpSpPr>
          <p:nvPr/>
        </p:nvGrpSpPr>
        <p:grpSpPr bwMode="auto">
          <a:xfrm>
            <a:off x="1917700" y="3708400"/>
            <a:ext cx="5308600" cy="533400"/>
            <a:chOff x="0" y="0"/>
            <a:chExt cx="3344" cy="336"/>
          </a:xfrm>
        </p:grpSpPr>
        <p:sp>
          <p:nvSpPr>
            <p:cNvPr id="40967" name="AutoShape 7"/>
            <p:cNvSpPr>
              <a:spLocks/>
            </p:cNvSpPr>
            <p:nvPr/>
          </p:nvSpPr>
          <p:spPr bwMode="auto">
            <a:xfrm>
              <a:off x="0" y="0"/>
              <a:ext cx="3344" cy="336"/>
            </a:xfrm>
            <a:prstGeom prst="roundRect">
              <a:avLst>
                <a:gd name="adj" fmla="val 35713"/>
              </a:avLst>
            </a:prstGeom>
            <a:solidFill>
              <a:srgbClr val="E6E6E6"/>
            </a:solidFill>
            <a:ln>
              <a:noFill/>
            </a:ln>
            <a:effectLst>
              <a:outerShdw blurRad="63500" dist="38099" dir="2700000" algn="ctr" rotWithShape="0">
                <a:schemeClr val="bg2">
                  <a:alpha val="75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xmlns="" w="12700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40991" name="Picture 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" y="48"/>
              <a:ext cx="3238" cy="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40974" name="Group 14"/>
          <p:cNvGrpSpPr>
            <a:grpSpLocks/>
          </p:cNvGrpSpPr>
          <p:nvPr/>
        </p:nvGrpSpPr>
        <p:grpSpPr bwMode="auto">
          <a:xfrm>
            <a:off x="1003300" y="4495800"/>
            <a:ext cx="3378200" cy="1473200"/>
            <a:chOff x="0" y="0"/>
            <a:chExt cx="2128" cy="928"/>
          </a:xfrm>
        </p:grpSpPr>
        <p:sp>
          <p:nvSpPr>
            <p:cNvPr id="40970" name="AutoShape 10"/>
            <p:cNvSpPr>
              <a:spLocks/>
            </p:cNvSpPr>
            <p:nvPr/>
          </p:nvSpPr>
          <p:spPr bwMode="auto">
            <a:xfrm>
              <a:off x="0" y="0"/>
              <a:ext cx="2128" cy="928"/>
            </a:xfrm>
            <a:prstGeom prst="roundRect">
              <a:avLst>
                <a:gd name="adj" fmla="val 12931"/>
              </a:avLst>
            </a:prstGeom>
            <a:solidFill>
              <a:srgbClr val="E6E6E6"/>
            </a:solidFill>
            <a:ln>
              <a:noFill/>
            </a:ln>
            <a:effectLst>
              <a:outerShdw blurRad="63500" dist="38099" dir="2700000" algn="ctr" rotWithShape="0">
                <a:schemeClr val="bg2">
                  <a:alpha val="75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xmlns="" w="12700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40987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" y="272"/>
              <a:ext cx="1272" cy="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40988" name="Picture 1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" y="536"/>
              <a:ext cx="2074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40973" name="Rectangle 13"/>
            <p:cNvSpPr>
              <a:spLocks/>
            </p:cNvSpPr>
            <p:nvPr/>
          </p:nvSpPr>
          <p:spPr bwMode="auto">
            <a:xfrm>
              <a:off x="24" y="32"/>
              <a:ext cx="1166" cy="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>
                <a:buClr>
                  <a:srgbClr val="0000CA"/>
                </a:buClr>
                <a:buSzPct val="100000"/>
                <a:buFont typeface="Thonburi" pitchFamily="-84" charset="0"/>
                <a:buChar char="๏"/>
              </a:pPr>
              <a:r>
                <a:rPr lang="en-US" sz="1800" b="1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 Bino-like LSP</a:t>
              </a:r>
            </a:p>
          </p:txBody>
        </p:sp>
      </p:grpSp>
      <p:grpSp>
        <p:nvGrpSpPr>
          <p:cNvPr id="40979" name="Group 19"/>
          <p:cNvGrpSpPr>
            <a:grpSpLocks/>
          </p:cNvGrpSpPr>
          <p:nvPr/>
        </p:nvGrpSpPr>
        <p:grpSpPr bwMode="auto">
          <a:xfrm>
            <a:off x="5232400" y="4495800"/>
            <a:ext cx="3378200" cy="1473200"/>
            <a:chOff x="0" y="0"/>
            <a:chExt cx="2128" cy="928"/>
          </a:xfrm>
        </p:grpSpPr>
        <p:sp>
          <p:nvSpPr>
            <p:cNvPr id="3" name="AutoShape 15"/>
            <p:cNvSpPr>
              <a:spLocks/>
            </p:cNvSpPr>
            <p:nvPr/>
          </p:nvSpPr>
          <p:spPr bwMode="auto">
            <a:xfrm>
              <a:off x="0" y="0"/>
              <a:ext cx="2128" cy="928"/>
            </a:xfrm>
            <a:prstGeom prst="roundRect">
              <a:avLst>
                <a:gd name="adj" fmla="val 12931"/>
              </a:avLst>
            </a:prstGeom>
            <a:solidFill>
              <a:srgbClr val="E6E6E6"/>
            </a:solidFill>
            <a:ln>
              <a:noFill/>
            </a:ln>
            <a:effectLst>
              <a:outerShdw blurRad="63500" dist="38099" dir="2700000" algn="ctr" rotWithShape="0">
                <a:schemeClr val="bg2">
                  <a:alpha val="75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xmlns="" w="12700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4" name="Rectangle 16"/>
            <p:cNvSpPr>
              <a:spLocks/>
            </p:cNvSpPr>
            <p:nvPr/>
          </p:nvSpPr>
          <p:spPr bwMode="auto">
            <a:xfrm>
              <a:off x="56" y="40"/>
              <a:ext cx="1407" cy="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>
                <a:buClr>
                  <a:srgbClr val="0000CA"/>
                </a:buClr>
                <a:buSzPct val="100000"/>
                <a:buFont typeface="Thonburi" pitchFamily="-84" charset="0"/>
                <a:buChar char="๏"/>
              </a:pPr>
              <a:r>
                <a:rPr lang="en-US" sz="1800" b="1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 Singlino-like LSP</a:t>
              </a:r>
            </a:p>
          </p:txBody>
        </p:sp>
        <p:pic>
          <p:nvPicPr>
            <p:cNvPr id="40984" name="Picture 17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" y="320"/>
              <a:ext cx="1255" cy="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5" name="Picture 18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" y="536"/>
              <a:ext cx="1816" cy="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40982" name="Group 22"/>
          <p:cNvGrpSpPr>
            <a:grpSpLocks/>
          </p:cNvGrpSpPr>
          <p:nvPr/>
        </p:nvGrpSpPr>
        <p:grpSpPr bwMode="auto">
          <a:xfrm>
            <a:off x="3314700" y="1295400"/>
            <a:ext cx="711200" cy="711200"/>
            <a:chOff x="0" y="0"/>
            <a:chExt cx="448" cy="448"/>
          </a:xfrm>
        </p:grpSpPr>
        <p:sp>
          <p:nvSpPr>
            <p:cNvPr id="40980" name="Oval 20"/>
            <p:cNvSpPr>
              <a:spLocks/>
            </p:cNvSpPr>
            <p:nvPr/>
          </p:nvSpPr>
          <p:spPr bwMode="auto">
            <a:xfrm>
              <a:off x="24" y="24"/>
              <a:ext cx="400" cy="4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40981" name="Picture 21"/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48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40985" name="Group 25"/>
          <p:cNvGrpSpPr>
            <a:grpSpLocks/>
          </p:cNvGrpSpPr>
          <p:nvPr/>
        </p:nvGrpSpPr>
        <p:grpSpPr bwMode="auto">
          <a:xfrm>
            <a:off x="4267200" y="1447800"/>
            <a:ext cx="1778000" cy="533400"/>
            <a:chOff x="0" y="0"/>
            <a:chExt cx="1120" cy="336"/>
          </a:xfrm>
        </p:grpSpPr>
        <p:sp>
          <p:nvSpPr>
            <p:cNvPr id="40978" name="AutoShape 23"/>
            <p:cNvSpPr>
              <a:spLocks/>
            </p:cNvSpPr>
            <p:nvPr/>
          </p:nvSpPr>
          <p:spPr bwMode="auto">
            <a:xfrm>
              <a:off x="24" y="24"/>
              <a:ext cx="1072" cy="288"/>
            </a:xfrm>
            <a:prstGeom prst="roundRect">
              <a:avLst>
                <a:gd name="adj" fmla="val 41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6" name="Picture 24"/>
            <p:cNvPicPr>
              <a:picLocks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120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sp>
        <p:nvSpPr>
          <p:cNvPr id="40986" name="AutoShape 26"/>
          <p:cNvSpPr>
            <a:spLocks/>
          </p:cNvSpPr>
          <p:nvPr/>
        </p:nvSpPr>
        <p:spPr bwMode="auto">
          <a:xfrm>
            <a:off x="6007100" y="1574800"/>
            <a:ext cx="609600" cy="1790700"/>
          </a:xfrm>
          <a:prstGeom prst="roundRect">
            <a:avLst>
              <a:gd name="adj" fmla="val 31250"/>
            </a:avLst>
          </a:prstGeom>
          <a:solidFill>
            <a:srgbClr val="E6E6E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endParaRPr lang="en-US"/>
          </a:p>
        </p:txBody>
      </p:sp>
      <p:grpSp>
        <p:nvGrpSpPr>
          <p:cNvPr id="40989" name="Group 29"/>
          <p:cNvGrpSpPr>
            <a:grpSpLocks/>
          </p:cNvGrpSpPr>
          <p:nvPr/>
        </p:nvGrpSpPr>
        <p:grpSpPr bwMode="auto">
          <a:xfrm>
            <a:off x="5956300" y="2870200"/>
            <a:ext cx="711200" cy="711200"/>
            <a:chOff x="0" y="0"/>
            <a:chExt cx="448" cy="448"/>
          </a:xfrm>
        </p:grpSpPr>
        <p:sp>
          <p:nvSpPr>
            <p:cNvPr id="40976" name="Oval 27"/>
            <p:cNvSpPr>
              <a:spLocks/>
            </p:cNvSpPr>
            <p:nvPr/>
          </p:nvSpPr>
          <p:spPr bwMode="auto">
            <a:xfrm>
              <a:off x="24" y="24"/>
              <a:ext cx="400" cy="4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40977" name="Picture 28"/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48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40992" name="Group 32"/>
          <p:cNvGrpSpPr>
            <a:grpSpLocks/>
          </p:cNvGrpSpPr>
          <p:nvPr/>
        </p:nvGrpSpPr>
        <p:grpSpPr bwMode="auto">
          <a:xfrm>
            <a:off x="5880100" y="2273300"/>
            <a:ext cx="850900" cy="711200"/>
            <a:chOff x="0" y="0"/>
            <a:chExt cx="536" cy="448"/>
          </a:xfrm>
        </p:grpSpPr>
        <p:sp>
          <p:nvSpPr>
            <p:cNvPr id="7" name="AutoShape 30"/>
            <p:cNvSpPr>
              <a:spLocks/>
            </p:cNvSpPr>
            <p:nvPr/>
          </p:nvSpPr>
          <p:spPr bwMode="auto">
            <a:xfrm>
              <a:off x="32" y="24"/>
              <a:ext cx="480" cy="400"/>
            </a:xfrm>
            <a:prstGeom prst="roundRect">
              <a:avLst>
                <a:gd name="adj" fmla="val 30000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40975" name="Picture 31"/>
            <p:cNvPicPr>
              <a:picLocks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36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54440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994" y="1830684"/>
            <a:ext cx="6127451" cy="44831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Finding the Solutions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41097"/>
            <a:ext cx="2203269" cy="435133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Using modified NMSSMTools4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Multiple way of scanning: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General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Dedicated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Seeded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0297" y="5852160"/>
            <a:ext cx="19420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Log prior used for several dedicated scans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4741599" y="3720673"/>
            <a:ext cx="2812869" cy="59218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6405154" y="3401753"/>
            <a:ext cx="1531838" cy="29609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4484478" y="5643461"/>
            <a:ext cx="3327110" cy="29609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396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081" y="379544"/>
            <a:ext cx="7792803" cy="1325562"/>
          </a:xfrm>
        </p:spPr>
        <p:txBody>
          <a:bodyPr/>
          <a:lstStyle/>
          <a:p>
            <a:r>
              <a:rPr lang="en-US" dirty="0"/>
              <a:t>Finding </a:t>
            </a:r>
            <a:r>
              <a:rPr lang="en-US" dirty="0" smtClean="0"/>
              <a:t>the Solutions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57" y="1705105"/>
            <a:ext cx="8234132" cy="428626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572000" y="4817660"/>
            <a:ext cx="3002507" cy="3138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06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3"/>
          <p:cNvSpPr>
            <a:spLocks noGrp="1"/>
          </p:cNvSpPr>
          <p:nvPr>
            <p:ph type="sldNum" sz="quarter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fld id="{E63788CA-AE35-4F0B-8A2C-75262C0BD1AB}" type="slidenum">
              <a:rPr lang="en-US" sz="14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rPr>
              <a:pPr eaLnBrk="1" hangingPunct="1"/>
              <a:t>12</a:t>
            </a:fld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MS PGothic" panose="020B0600070205080204" pitchFamily="34" charset="-128"/>
              <a:sym typeface="Arial" panose="020B0604020202020204" pitchFamily="34" charset="0"/>
            </a:endParaRPr>
          </a:p>
        </p:txBody>
      </p:sp>
      <p:sp>
        <p:nvSpPr>
          <p:cNvPr id="46081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Ins="132080"/>
          <a:lstStyle/>
          <a:p>
            <a:pPr indent="0" eaLnBrk="1" hangingPunct="1">
              <a:defRPr/>
            </a:pPr>
            <a:r>
              <a:rPr lang="en-US" sz="3200" smtClean="0">
                <a:solidFill>
                  <a:srgbClr val="660066"/>
                </a:solidFill>
                <a:sym typeface="Comic Sans MS" charset="0"/>
              </a:rPr>
              <a:t>  </a:t>
            </a:r>
            <a:r>
              <a:rPr lang="en-US" sz="3200" smtClean="0">
                <a:sym typeface="Comic Sans MS" charset="0"/>
              </a:rPr>
              <a:t>Constraints for Low Mass</a:t>
            </a:r>
            <a:r>
              <a:rPr lang="en-US" sz="3200" smtClean="0">
                <a:solidFill>
                  <a:srgbClr val="FF66FF"/>
                </a:solidFill>
                <a:sym typeface="Comic Sans MS" charset="0"/>
              </a:rPr>
              <a:t> </a:t>
            </a:r>
          </a:p>
        </p:txBody>
      </p:sp>
      <p:sp>
        <p:nvSpPr>
          <p:cNvPr id="46082" name="Rectangle 2"/>
          <p:cNvSpPr>
            <a:spLocks/>
          </p:cNvSpPr>
          <p:nvPr/>
        </p:nvSpPr>
        <p:spPr bwMode="auto">
          <a:xfrm>
            <a:off x="4459288" y="1143000"/>
            <a:ext cx="71437" cy="76200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C0C0C0">
                <a:alpha val="7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Ctr="1">
            <a:spAutoFit/>
          </a:bodyPr>
          <a:lstStyle/>
          <a:p>
            <a:pPr marL="39688" algn="ctr">
              <a:defRPr/>
            </a:pPr>
            <a:r>
              <a:rPr lang="en-US" sz="400">
                <a:solidFill>
                  <a:srgbClr val="9400ED"/>
                </a:solidFill>
                <a:latin typeface="Arial Black" charset="0"/>
                <a:ea typeface="ＭＳ Ｐゴシック" charset="0"/>
                <a:cs typeface="Arial Black" charset="0"/>
                <a:sym typeface="Arial Black" charset="0"/>
              </a:rPr>
              <a:t>-</a:t>
            </a:r>
          </a:p>
        </p:txBody>
      </p:sp>
      <p:sp>
        <p:nvSpPr>
          <p:cNvPr id="46084" name="Rectangle 3"/>
          <p:cNvSpPr>
            <a:spLocks/>
          </p:cNvSpPr>
          <p:nvPr/>
        </p:nvSpPr>
        <p:spPr bwMode="auto">
          <a:xfrm>
            <a:off x="12700" y="977900"/>
            <a:ext cx="9118600" cy="63500"/>
          </a:xfrm>
          <a:prstGeom prst="rect">
            <a:avLst/>
          </a:prstGeom>
          <a:gradFill rotWithShape="0">
            <a:gsLst>
              <a:gs pos="0">
                <a:srgbClr val="FB0007"/>
              </a:gs>
              <a:gs pos="100000">
                <a:srgbClr val="24FF3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" name="Rectangle 4"/>
          <p:cNvSpPr>
            <a:spLocks/>
          </p:cNvSpPr>
          <p:nvPr/>
        </p:nvSpPr>
        <p:spPr bwMode="auto">
          <a:xfrm>
            <a:off x="381000" y="1295400"/>
            <a:ext cx="5767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>
            <a:spAutoFit/>
          </a:bodyPr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>
              <a:buClr>
                <a:srgbClr val="0000CA"/>
              </a:buClr>
              <a:buSzPct val="100000"/>
              <a:buFont typeface="Thonburi" pitchFamily="-84" charset="0"/>
              <a:buChar char="๏"/>
            </a:pP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Light neutralino LSP: invisible </a:t>
            </a:r>
            <a:r>
              <a:rPr lang="en-US" sz="200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Z</a:t>
            </a: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decay with</a:t>
            </a:r>
          </a:p>
        </p:txBody>
      </p:sp>
      <p:grpSp>
        <p:nvGrpSpPr>
          <p:cNvPr id="46086" name="Group 7"/>
          <p:cNvGrpSpPr>
            <a:grpSpLocks/>
          </p:cNvGrpSpPr>
          <p:nvPr/>
        </p:nvGrpSpPr>
        <p:grpSpPr bwMode="auto">
          <a:xfrm>
            <a:off x="6542088" y="1244600"/>
            <a:ext cx="1930400" cy="549275"/>
            <a:chOff x="0" y="0"/>
            <a:chExt cx="1216" cy="346"/>
          </a:xfrm>
        </p:grpSpPr>
        <p:sp>
          <p:nvSpPr>
            <p:cNvPr id="46085" name="AutoShape 5"/>
            <p:cNvSpPr>
              <a:spLocks/>
            </p:cNvSpPr>
            <p:nvPr/>
          </p:nvSpPr>
          <p:spPr bwMode="auto">
            <a:xfrm>
              <a:off x="0" y="2"/>
              <a:ext cx="1216" cy="344"/>
            </a:xfrm>
            <a:prstGeom prst="roundRect">
              <a:avLst>
                <a:gd name="adj" fmla="val 34880"/>
              </a:avLst>
            </a:prstGeom>
            <a:solidFill>
              <a:srgbClr val="E6E6E6"/>
            </a:solidFill>
            <a:ln>
              <a:noFill/>
            </a:ln>
            <a:effectLst>
              <a:outerShdw blurRad="63500" dist="38099" dir="2700000" algn="ctr" rotWithShape="0">
                <a:schemeClr val="bg2">
                  <a:alpha val="75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xmlns="" w="12700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46100" name="Picture 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" y="0"/>
              <a:ext cx="1152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46087" name="Group 11"/>
          <p:cNvGrpSpPr>
            <a:grpSpLocks/>
          </p:cNvGrpSpPr>
          <p:nvPr/>
        </p:nvGrpSpPr>
        <p:grpSpPr bwMode="auto">
          <a:xfrm>
            <a:off x="2882900" y="1981200"/>
            <a:ext cx="3378200" cy="495300"/>
            <a:chOff x="0" y="0"/>
            <a:chExt cx="2128" cy="312"/>
          </a:xfrm>
        </p:grpSpPr>
        <p:sp>
          <p:nvSpPr>
            <p:cNvPr id="46088" name="AutoShape 8"/>
            <p:cNvSpPr>
              <a:spLocks/>
            </p:cNvSpPr>
            <p:nvPr/>
          </p:nvSpPr>
          <p:spPr bwMode="auto">
            <a:xfrm>
              <a:off x="0" y="0"/>
              <a:ext cx="2128" cy="312"/>
            </a:xfrm>
            <a:prstGeom prst="roundRect">
              <a:avLst>
                <a:gd name="adj" fmla="val 38458"/>
              </a:avLst>
            </a:prstGeom>
            <a:solidFill>
              <a:srgbClr val="E6E6E6"/>
            </a:solidFill>
            <a:ln>
              <a:noFill/>
            </a:ln>
            <a:effectLst>
              <a:outerShdw blurRad="63500" dist="38099" dir="2700000" algn="ctr" rotWithShape="0">
                <a:schemeClr val="bg2">
                  <a:alpha val="75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xmlns="" w="12700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46097" name="Picture 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6" y="15"/>
              <a:ext cx="747" cy="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3" name="Picture 1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" y="15"/>
              <a:ext cx="1152" cy="2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pic>
        <p:nvPicPr>
          <p:cNvPr id="46092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543300"/>
            <a:ext cx="8839200" cy="2946400"/>
          </a:xfrm>
          <a:prstGeom prst="rect">
            <a:avLst/>
          </a:prstGeom>
          <a:noFill/>
          <a:ln>
            <a:noFill/>
          </a:ln>
          <a:effectLst>
            <a:outerShdw blurRad="127000" dist="76199" dir="2700000" algn="ctr" rotWithShape="0">
              <a:schemeClr val="bg2">
                <a:alpha val="7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6093" name="Rectangle 13"/>
          <p:cNvSpPr>
            <a:spLocks/>
          </p:cNvSpPr>
          <p:nvPr/>
        </p:nvSpPr>
        <p:spPr bwMode="auto">
          <a:xfrm>
            <a:off x="2794000" y="2705100"/>
            <a:ext cx="3556000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40639" bIns="0"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>
              <a:buSzPct val="150000"/>
              <a:buFont typeface="Comic Sans MS" panose="030F0702030302020204" pitchFamily="66" charset="0"/>
              <a:buChar char="-"/>
            </a:pPr>
            <a:r>
              <a:rPr lang="en-US" sz="18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Bino LSP: </a:t>
            </a:r>
            <a:r>
              <a:rPr lang="en-US" sz="18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μ &gt; 140 GeV</a:t>
            </a:r>
          </a:p>
          <a:p>
            <a:pPr eaLnBrk="1" hangingPunct="1">
              <a:buSzPct val="150000"/>
              <a:buFont typeface="Comic Sans MS" panose="030F0702030302020204" pitchFamily="66" charset="0"/>
              <a:buChar char="-"/>
            </a:pPr>
            <a:r>
              <a:rPr lang="en-US" sz="18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 </a:t>
            </a:r>
            <a:r>
              <a:rPr lang="en-US" sz="18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Singlino LSP: </a:t>
            </a:r>
            <a:r>
              <a:rPr lang="en-US" sz="18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μ/λ &gt; 540 GeV </a:t>
            </a:r>
          </a:p>
        </p:txBody>
      </p:sp>
      <p:grpSp>
        <p:nvGrpSpPr>
          <p:cNvPr id="46090" name="Group 16"/>
          <p:cNvGrpSpPr>
            <a:grpSpLocks/>
          </p:cNvGrpSpPr>
          <p:nvPr/>
        </p:nvGrpSpPr>
        <p:grpSpPr bwMode="auto">
          <a:xfrm>
            <a:off x="552450" y="4216400"/>
            <a:ext cx="1947863" cy="927100"/>
            <a:chOff x="0" y="0"/>
            <a:chExt cx="1226" cy="584"/>
          </a:xfrm>
        </p:grpSpPr>
        <p:sp>
          <p:nvSpPr>
            <p:cNvPr id="46094" name="Line 14"/>
            <p:cNvSpPr>
              <a:spLocks noChangeShapeType="1"/>
            </p:cNvSpPr>
            <p:nvPr/>
          </p:nvSpPr>
          <p:spPr bwMode="auto">
            <a:xfrm rot="10800000" flipH="1">
              <a:off x="618" y="304"/>
              <a:ext cx="1" cy="28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46095" name="Rectangle 15"/>
            <p:cNvSpPr>
              <a:spLocks/>
            </p:cNvSpPr>
            <p:nvPr/>
          </p:nvSpPr>
          <p:spPr bwMode="auto">
            <a:xfrm>
              <a:off x="0" y="0"/>
              <a:ext cx="1226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anose="020B0604020202020204" pitchFamily="34" charset="0"/>
                  <a:ea typeface="MS PGothic" panose="020B0600070205080204" pitchFamily="34" charset="-128"/>
                  <a:sym typeface="Helvetica" panose="020B0604020202020204" pitchFamily="34" charset="0"/>
                </a:rPr>
                <a:t>neutralino LSP</a:t>
              </a:r>
            </a:p>
          </p:txBody>
        </p:sp>
      </p:grpSp>
      <p:grpSp>
        <p:nvGrpSpPr>
          <p:cNvPr id="46091" name="Group 19"/>
          <p:cNvGrpSpPr>
            <a:grpSpLocks/>
          </p:cNvGrpSpPr>
          <p:nvPr/>
        </p:nvGrpSpPr>
        <p:grpSpPr bwMode="auto">
          <a:xfrm>
            <a:off x="5410200" y="4038600"/>
            <a:ext cx="1946275" cy="927100"/>
            <a:chOff x="0" y="0"/>
            <a:chExt cx="1226" cy="584"/>
          </a:xfrm>
        </p:grpSpPr>
        <p:sp>
          <p:nvSpPr>
            <p:cNvPr id="4" name="Line 17"/>
            <p:cNvSpPr>
              <a:spLocks noChangeShapeType="1"/>
            </p:cNvSpPr>
            <p:nvPr/>
          </p:nvSpPr>
          <p:spPr bwMode="auto">
            <a:xfrm rot="10800000" flipH="1">
              <a:off x="618" y="304"/>
              <a:ext cx="1" cy="28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46098" name="Rectangle 18"/>
            <p:cNvSpPr>
              <a:spLocks/>
            </p:cNvSpPr>
            <p:nvPr/>
          </p:nvSpPr>
          <p:spPr bwMode="auto">
            <a:xfrm>
              <a:off x="0" y="0"/>
              <a:ext cx="1226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anose="020B0604020202020204" pitchFamily="34" charset="0"/>
                  <a:ea typeface="MS PGothic" panose="020B0600070205080204" pitchFamily="34" charset="-128"/>
                  <a:sym typeface="Helvetica" panose="020B0604020202020204" pitchFamily="34" charset="0"/>
                </a:rPr>
                <a:t>neutralino LSP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7066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lide Number Placeholder 3"/>
          <p:cNvSpPr>
            <a:spLocks noGrp="1"/>
          </p:cNvSpPr>
          <p:nvPr>
            <p:ph type="sldNum" sz="quarter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fld id="{972F4B31-2EA1-42D6-A31F-02EE9E7C9B4A}" type="slidenum">
              <a:rPr lang="en-US" sz="14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rPr>
              <a:pPr eaLnBrk="1" hangingPunct="1"/>
              <a:t>13</a:t>
            </a:fld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MS PGothic" panose="020B0600070205080204" pitchFamily="34" charset="-128"/>
              <a:sym typeface="Arial" panose="020B0604020202020204" pitchFamily="34" charset="0"/>
            </a:endParaRPr>
          </a:p>
        </p:txBody>
      </p:sp>
      <p:sp>
        <p:nvSpPr>
          <p:cNvPr id="47105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Ins="132080"/>
          <a:lstStyle/>
          <a:p>
            <a:pPr indent="0" eaLnBrk="1" hangingPunct="1">
              <a:defRPr/>
            </a:pPr>
            <a:r>
              <a:rPr lang="en-US" sz="3200" smtClean="0">
                <a:solidFill>
                  <a:srgbClr val="660066"/>
                </a:solidFill>
                <a:sym typeface="Comic Sans MS" charset="0"/>
              </a:rPr>
              <a:t>  </a:t>
            </a:r>
            <a:r>
              <a:rPr lang="en-US" sz="3200" smtClean="0">
                <a:sym typeface="Comic Sans MS" charset="0"/>
              </a:rPr>
              <a:t>Constraints for Low Mass</a:t>
            </a:r>
            <a:r>
              <a:rPr lang="en-US" sz="3200" smtClean="0">
                <a:solidFill>
                  <a:srgbClr val="FF66FF"/>
                </a:solidFill>
                <a:sym typeface="Comic Sans MS" charset="0"/>
              </a:rPr>
              <a:t> </a:t>
            </a:r>
          </a:p>
        </p:txBody>
      </p:sp>
      <p:sp>
        <p:nvSpPr>
          <p:cNvPr id="47106" name="Rectangle 2"/>
          <p:cNvSpPr>
            <a:spLocks/>
          </p:cNvSpPr>
          <p:nvPr/>
        </p:nvSpPr>
        <p:spPr bwMode="auto">
          <a:xfrm>
            <a:off x="4459288" y="1143000"/>
            <a:ext cx="71437" cy="76200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C0C0C0">
                <a:alpha val="7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Ctr="1">
            <a:spAutoFit/>
          </a:bodyPr>
          <a:lstStyle/>
          <a:p>
            <a:pPr marL="39688" algn="ctr">
              <a:defRPr/>
            </a:pPr>
            <a:r>
              <a:rPr lang="en-US" sz="400">
                <a:solidFill>
                  <a:srgbClr val="9400ED"/>
                </a:solidFill>
                <a:latin typeface="Arial Black" charset="0"/>
                <a:ea typeface="ＭＳ Ｐゴシック" charset="0"/>
                <a:cs typeface="Arial Black" charset="0"/>
                <a:sym typeface="Arial Black" charset="0"/>
              </a:rPr>
              <a:t>-</a:t>
            </a:r>
          </a:p>
        </p:txBody>
      </p:sp>
      <p:sp>
        <p:nvSpPr>
          <p:cNvPr id="47108" name="Rectangle 3"/>
          <p:cNvSpPr>
            <a:spLocks/>
          </p:cNvSpPr>
          <p:nvPr/>
        </p:nvSpPr>
        <p:spPr bwMode="auto">
          <a:xfrm>
            <a:off x="12700" y="977900"/>
            <a:ext cx="9118600" cy="63500"/>
          </a:xfrm>
          <a:prstGeom prst="rect">
            <a:avLst/>
          </a:prstGeom>
          <a:gradFill rotWithShape="0">
            <a:gsLst>
              <a:gs pos="0">
                <a:srgbClr val="FB0007"/>
              </a:gs>
              <a:gs pos="100000">
                <a:srgbClr val="24FF3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endParaRPr lang="en-US"/>
          </a:p>
        </p:txBody>
      </p:sp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543300"/>
            <a:ext cx="8839200" cy="2946400"/>
          </a:xfrm>
          <a:prstGeom prst="rect">
            <a:avLst/>
          </a:prstGeom>
          <a:noFill/>
          <a:ln>
            <a:noFill/>
          </a:ln>
          <a:effectLst>
            <a:outerShdw blurRad="127000" dist="76199" dir="2700000" algn="ctr" rotWithShape="0">
              <a:schemeClr val="bg2">
                <a:alpha val="7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7109" name="Rectangle 5"/>
          <p:cNvSpPr>
            <a:spLocks/>
          </p:cNvSpPr>
          <p:nvPr/>
        </p:nvSpPr>
        <p:spPr bwMode="auto">
          <a:xfrm>
            <a:off x="393700" y="1320800"/>
            <a:ext cx="48371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>
            <a:spAutoFit/>
          </a:bodyPr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>
              <a:buClr>
                <a:srgbClr val="0000CA"/>
              </a:buClr>
              <a:buSzPct val="100000"/>
              <a:buFont typeface="Thonburi" pitchFamily="-84" charset="0"/>
              <a:buChar char="๏"/>
            </a:pP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Light sfermion: total </a:t>
            </a:r>
            <a:r>
              <a:rPr lang="en-US" sz="200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Z</a:t>
            </a: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decay width</a:t>
            </a:r>
          </a:p>
        </p:txBody>
      </p:sp>
      <p:grpSp>
        <p:nvGrpSpPr>
          <p:cNvPr id="47111" name="Group 8"/>
          <p:cNvGrpSpPr>
            <a:grpSpLocks/>
          </p:cNvGrpSpPr>
          <p:nvPr/>
        </p:nvGrpSpPr>
        <p:grpSpPr bwMode="auto">
          <a:xfrm>
            <a:off x="5600700" y="1270000"/>
            <a:ext cx="1943100" cy="546100"/>
            <a:chOff x="0" y="0"/>
            <a:chExt cx="1224" cy="344"/>
          </a:xfrm>
        </p:grpSpPr>
        <p:sp>
          <p:nvSpPr>
            <p:cNvPr id="47110" name="AutoShape 6"/>
            <p:cNvSpPr>
              <a:spLocks/>
            </p:cNvSpPr>
            <p:nvPr/>
          </p:nvSpPr>
          <p:spPr bwMode="auto">
            <a:xfrm>
              <a:off x="8" y="0"/>
              <a:ext cx="1216" cy="344"/>
            </a:xfrm>
            <a:prstGeom prst="roundRect">
              <a:avLst>
                <a:gd name="adj" fmla="val 34880"/>
              </a:avLst>
            </a:prstGeom>
            <a:solidFill>
              <a:srgbClr val="E6E6E6"/>
            </a:solidFill>
            <a:ln>
              <a:noFill/>
            </a:ln>
            <a:effectLst>
              <a:outerShdw blurRad="63500" dist="38099" dir="2700000" algn="ctr" rotWithShape="0">
                <a:schemeClr val="bg2">
                  <a:alpha val="75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xmlns="" w="12700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47127" name="Picture 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"/>
              <a:ext cx="1224" cy="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47112" name="Group 12"/>
          <p:cNvGrpSpPr>
            <a:grpSpLocks/>
          </p:cNvGrpSpPr>
          <p:nvPr/>
        </p:nvGrpSpPr>
        <p:grpSpPr bwMode="auto">
          <a:xfrm>
            <a:off x="1752600" y="1981200"/>
            <a:ext cx="5473700" cy="546100"/>
            <a:chOff x="0" y="0"/>
            <a:chExt cx="3448" cy="344"/>
          </a:xfrm>
        </p:grpSpPr>
        <p:sp>
          <p:nvSpPr>
            <p:cNvPr id="47113" name="AutoShape 9"/>
            <p:cNvSpPr>
              <a:spLocks/>
            </p:cNvSpPr>
            <p:nvPr/>
          </p:nvSpPr>
          <p:spPr bwMode="auto">
            <a:xfrm>
              <a:off x="0" y="0"/>
              <a:ext cx="3448" cy="344"/>
            </a:xfrm>
            <a:prstGeom prst="roundRect">
              <a:avLst>
                <a:gd name="adj" fmla="val 34880"/>
              </a:avLst>
            </a:prstGeom>
            <a:solidFill>
              <a:srgbClr val="E6E6E6"/>
            </a:solidFill>
            <a:ln>
              <a:noFill/>
            </a:ln>
            <a:effectLst>
              <a:outerShdw blurRad="63500" dist="38099" dir="2700000" algn="ctr" rotWithShape="0">
                <a:schemeClr val="bg2">
                  <a:alpha val="75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xmlns="" w="12700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3" name="Picture 1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0" y="40"/>
              <a:ext cx="1299" cy="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47125" name="Picture 1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" y="0"/>
              <a:ext cx="1861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sp>
        <p:nvSpPr>
          <p:cNvPr id="47117" name="Rectangle 13"/>
          <p:cNvSpPr>
            <a:spLocks/>
          </p:cNvSpPr>
          <p:nvPr/>
        </p:nvSpPr>
        <p:spPr bwMode="auto">
          <a:xfrm>
            <a:off x="1727200" y="2705100"/>
            <a:ext cx="5689600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40639" bIns="0"/>
          <a:lstStyle>
            <a:lvl1pPr marL="381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>
              <a:buSzPct val="150000"/>
              <a:buFont typeface="Comic Sans MS" panose="030F0702030302020204" pitchFamily="66" charset="0"/>
              <a:buChar char="-"/>
            </a:pPr>
            <a:r>
              <a:rPr lang="en-US" sz="18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sbottom: mostly right-handed</a:t>
            </a:r>
          </a:p>
          <a:p>
            <a:pPr eaLnBrk="1" hangingPunct="1">
              <a:buSzPct val="150000"/>
              <a:buFont typeface="Comic Sans MS" panose="030F0702030302020204" pitchFamily="66" charset="0"/>
              <a:buChar char="-"/>
            </a:pPr>
            <a:r>
              <a:rPr lang="en-US" sz="18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stau: even mixture of left and right-handed </a:t>
            </a:r>
          </a:p>
        </p:txBody>
      </p:sp>
      <p:grpSp>
        <p:nvGrpSpPr>
          <p:cNvPr id="47114" name="Group 16"/>
          <p:cNvGrpSpPr>
            <a:grpSpLocks/>
          </p:cNvGrpSpPr>
          <p:nvPr/>
        </p:nvGrpSpPr>
        <p:grpSpPr bwMode="auto">
          <a:xfrm>
            <a:off x="947738" y="4216400"/>
            <a:ext cx="1597025" cy="469900"/>
            <a:chOff x="0" y="0"/>
            <a:chExt cx="1005" cy="296"/>
          </a:xfrm>
        </p:grpSpPr>
        <p:sp>
          <p:nvSpPr>
            <p:cNvPr id="47121" name="Line 14"/>
            <p:cNvSpPr>
              <a:spLocks noChangeShapeType="1"/>
            </p:cNvSpPr>
            <p:nvPr/>
          </p:nvSpPr>
          <p:spPr bwMode="auto">
            <a:xfrm flipH="1">
              <a:off x="725" y="155"/>
              <a:ext cx="280" cy="1"/>
            </a:xfrm>
            <a:prstGeom prst="line">
              <a:avLst/>
            </a:prstGeom>
            <a:noFill/>
            <a:ln w="38100">
              <a:solidFill>
                <a:srgbClr val="00FF00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4" name="Rectangle 15"/>
            <p:cNvSpPr>
              <a:spLocks/>
            </p:cNvSpPr>
            <p:nvPr/>
          </p:nvSpPr>
          <p:spPr bwMode="auto">
            <a:xfrm>
              <a:off x="0" y="0"/>
              <a:ext cx="728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 b="1">
                  <a:solidFill>
                    <a:srgbClr val="00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anose="020B0604020202020204" pitchFamily="34" charset="0"/>
                  <a:ea typeface="MS PGothic" panose="020B0600070205080204" pitchFamily="34" charset="-128"/>
                  <a:sym typeface="Helvetica" panose="020B0604020202020204" pitchFamily="34" charset="0"/>
                </a:rPr>
                <a:t>sbottom</a:t>
              </a:r>
            </a:p>
          </p:txBody>
        </p:sp>
      </p:grpSp>
      <p:grpSp>
        <p:nvGrpSpPr>
          <p:cNvPr id="47115" name="Group 19"/>
          <p:cNvGrpSpPr>
            <a:grpSpLocks/>
          </p:cNvGrpSpPr>
          <p:nvPr/>
        </p:nvGrpSpPr>
        <p:grpSpPr bwMode="auto">
          <a:xfrm>
            <a:off x="6437313" y="3871913"/>
            <a:ext cx="1190625" cy="446087"/>
            <a:chOff x="0" y="0"/>
            <a:chExt cx="750" cy="280"/>
          </a:xfrm>
        </p:grpSpPr>
        <p:sp>
          <p:nvSpPr>
            <p:cNvPr id="47119" name="Line 17"/>
            <p:cNvSpPr>
              <a:spLocks noChangeShapeType="1"/>
            </p:cNvSpPr>
            <p:nvPr/>
          </p:nvSpPr>
          <p:spPr bwMode="auto">
            <a:xfrm flipH="1">
              <a:off x="470" y="139"/>
              <a:ext cx="280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47122" name="Rectangle 18"/>
            <p:cNvSpPr>
              <a:spLocks/>
            </p:cNvSpPr>
            <p:nvPr/>
          </p:nvSpPr>
          <p:spPr bwMode="auto">
            <a:xfrm>
              <a:off x="0" y="0"/>
              <a:ext cx="426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 b="1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anose="020B0604020202020204" pitchFamily="34" charset="0"/>
                  <a:ea typeface="MS PGothic" panose="020B0600070205080204" pitchFamily="34" charset="-128"/>
                  <a:sym typeface="Helvetica" panose="020B0604020202020204" pitchFamily="34" charset="0"/>
                </a:rPr>
                <a:t>stau</a:t>
              </a:r>
            </a:p>
          </p:txBody>
        </p:sp>
      </p:grpSp>
      <p:grpSp>
        <p:nvGrpSpPr>
          <p:cNvPr id="47126" name="Group 22"/>
          <p:cNvGrpSpPr>
            <a:grpSpLocks/>
          </p:cNvGrpSpPr>
          <p:nvPr/>
        </p:nvGrpSpPr>
        <p:grpSpPr bwMode="auto">
          <a:xfrm>
            <a:off x="774700" y="4800600"/>
            <a:ext cx="7581900" cy="939800"/>
            <a:chOff x="0" y="0"/>
            <a:chExt cx="4776" cy="592"/>
          </a:xfrm>
        </p:grpSpPr>
        <p:sp>
          <p:nvSpPr>
            <p:cNvPr id="47124" name="AutoShape 20"/>
            <p:cNvSpPr>
              <a:spLocks/>
            </p:cNvSpPr>
            <p:nvPr/>
          </p:nvSpPr>
          <p:spPr bwMode="auto">
            <a:xfrm>
              <a:off x="0" y="0"/>
              <a:ext cx="4776" cy="592"/>
            </a:xfrm>
            <a:prstGeom prst="roundRect">
              <a:avLst>
                <a:gd name="adj" fmla="val 20269"/>
              </a:avLst>
            </a:prstGeom>
            <a:solidFill>
              <a:srgbClr val="E6E6E6"/>
            </a:solidFill>
            <a:ln>
              <a:noFill/>
            </a:ln>
            <a:effectLst>
              <a:outerShdw blurRad="63500" dist="38099" dir="2700000" algn="ctr" rotWithShape="0">
                <a:schemeClr val="bg2">
                  <a:alpha val="75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xmlns="" w="12700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47118" name="Picture 2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" y="80"/>
              <a:ext cx="452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341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3"/>
          <p:cNvSpPr>
            <a:spLocks noGrp="1"/>
          </p:cNvSpPr>
          <p:nvPr>
            <p:ph type="sldNum" sz="quarter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fld id="{5550996C-4EA3-412A-BE7B-4965FA6D1B31}" type="slidenum">
              <a:rPr lang="en-US" sz="14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rPr>
              <a:pPr eaLnBrk="1" hangingPunct="1"/>
              <a:t>14</a:t>
            </a:fld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MS PGothic" panose="020B0600070205080204" pitchFamily="34" charset="-128"/>
              <a:sym typeface="Arial" panose="020B0604020202020204" pitchFamily="34" charset="0"/>
            </a:endParaRPr>
          </a:p>
        </p:txBody>
      </p:sp>
      <p:sp>
        <p:nvSpPr>
          <p:cNvPr id="50177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Ins="132080"/>
          <a:lstStyle/>
          <a:p>
            <a:pPr indent="0" eaLnBrk="1" hangingPunct="1">
              <a:defRPr/>
            </a:pPr>
            <a:r>
              <a:rPr lang="en-US" sz="3200" smtClean="0">
                <a:solidFill>
                  <a:srgbClr val="660066"/>
                </a:solidFill>
                <a:sym typeface="Comic Sans MS" charset="0"/>
              </a:rPr>
              <a:t>  </a:t>
            </a:r>
            <a:r>
              <a:rPr lang="en-US" sz="3200" smtClean="0">
                <a:sym typeface="Comic Sans MS" charset="0"/>
              </a:rPr>
              <a:t>DM Properties</a:t>
            </a:r>
            <a:r>
              <a:rPr lang="en-US" sz="3200" smtClean="0">
                <a:solidFill>
                  <a:srgbClr val="FF66FF"/>
                </a:solidFill>
                <a:sym typeface="Comic Sans MS" charset="0"/>
              </a:rPr>
              <a:t> </a:t>
            </a:r>
          </a:p>
        </p:txBody>
      </p:sp>
      <p:sp>
        <p:nvSpPr>
          <p:cNvPr id="50178" name="Rectangle 2"/>
          <p:cNvSpPr>
            <a:spLocks/>
          </p:cNvSpPr>
          <p:nvPr/>
        </p:nvSpPr>
        <p:spPr bwMode="auto">
          <a:xfrm>
            <a:off x="4459288" y="1143000"/>
            <a:ext cx="71437" cy="76200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C0C0C0">
                <a:alpha val="7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Ctr="1">
            <a:spAutoFit/>
          </a:bodyPr>
          <a:lstStyle/>
          <a:p>
            <a:pPr marL="39688" algn="ctr">
              <a:defRPr/>
            </a:pPr>
            <a:r>
              <a:rPr lang="en-US" sz="400">
                <a:solidFill>
                  <a:srgbClr val="9400ED"/>
                </a:solidFill>
                <a:latin typeface="Arial Black" charset="0"/>
                <a:ea typeface="ＭＳ Ｐゴシック" charset="0"/>
                <a:cs typeface="Arial Black" charset="0"/>
                <a:sym typeface="Arial Black" charset="0"/>
              </a:rPr>
              <a:t>-</a:t>
            </a:r>
          </a:p>
        </p:txBody>
      </p:sp>
      <p:sp>
        <p:nvSpPr>
          <p:cNvPr id="50180" name="Rectangle 3"/>
          <p:cNvSpPr>
            <a:spLocks/>
          </p:cNvSpPr>
          <p:nvPr/>
        </p:nvSpPr>
        <p:spPr bwMode="auto">
          <a:xfrm>
            <a:off x="12700" y="977900"/>
            <a:ext cx="9118600" cy="63500"/>
          </a:xfrm>
          <a:prstGeom prst="rect">
            <a:avLst/>
          </a:prstGeom>
          <a:gradFill rotWithShape="0">
            <a:gsLst>
              <a:gs pos="0">
                <a:srgbClr val="FB0007"/>
              </a:gs>
              <a:gs pos="100000">
                <a:srgbClr val="24FF3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" name="Rectangle 4"/>
          <p:cNvSpPr>
            <a:spLocks/>
          </p:cNvSpPr>
          <p:nvPr/>
        </p:nvSpPr>
        <p:spPr bwMode="auto">
          <a:xfrm>
            <a:off x="228600" y="1181100"/>
            <a:ext cx="19097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>
            <a:spAutoFit/>
          </a:bodyPr>
          <a:lstStyle>
            <a:lvl1pPr marL="325438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>
              <a:spcBef>
                <a:spcPts val="775"/>
              </a:spcBef>
              <a:buSzPct val="75000"/>
              <a:buFont typeface="Thonburi" pitchFamily="-84" charset="0"/>
              <a:buChar char="๏"/>
            </a:pPr>
            <a:r>
              <a:rPr lang="en-US"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A</a:t>
            </a:r>
            <a:r>
              <a:rPr lang="en-US" sz="1900" baseline="-6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1 </a:t>
            </a:r>
            <a:r>
              <a:rPr lang="en-US"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/H</a:t>
            </a:r>
            <a:r>
              <a:rPr lang="en-US" sz="1900" baseline="-6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1</a:t>
            </a:r>
            <a:r>
              <a:rPr lang="en-US"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 </a:t>
            </a:r>
            <a:r>
              <a:rPr lang="en-US" sz="20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funnel</a:t>
            </a:r>
          </a:p>
        </p:txBody>
      </p:sp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778000"/>
            <a:ext cx="5270500" cy="3429000"/>
          </a:xfrm>
          <a:prstGeom prst="rect">
            <a:avLst/>
          </a:prstGeom>
          <a:noFill/>
          <a:ln>
            <a:noFill/>
          </a:ln>
          <a:effectLst>
            <a:outerShdw blurRad="127000" dist="76199" dir="2700000" algn="ctr" rotWithShape="0">
              <a:schemeClr val="bg2">
                <a:alpha val="7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</p:pic>
      <p:grpSp>
        <p:nvGrpSpPr>
          <p:cNvPr id="50184" name="Group 8"/>
          <p:cNvGrpSpPr>
            <a:grpSpLocks/>
          </p:cNvGrpSpPr>
          <p:nvPr/>
        </p:nvGrpSpPr>
        <p:grpSpPr bwMode="auto">
          <a:xfrm>
            <a:off x="1916113" y="3668713"/>
            <a:ext cx="1377950" cy="903287"/>
            <a:chOff x="0" y="0"/>
            <a:chExt cx="867" cy="568"/>
          </a:xfrm>
        </p:grpSpPr>
        <p:sp>
          <p:nvSpPr>
            <p:cNvPr id="3" name="Line 6"/>
            <p:cNvSpPr>
              <a:spLocks noChangeShapeType="1"/>
            </p:cNvSpPr>
            <p:nvPr/>
          </p:nvSpPr>
          <p:spPr bwMode="auto">
            <a:xfrm>
              <a:off x="0" y="102"/>
              <a:ext cx="463" cy="25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50183" name="Rectangle 7"/>
            <p:cNvSpPr>
              <a:spLocks/>
            </p:cNvSpPr>
            <p:nvPr/>
          </p:nvSpPr>
          <p:spPr bwMode="auto">
            <a:xfrm>
              <a:off x="64" y="312"/>
              <a:ext cx="803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A</a:t>
              </a:r>
              <a:r>
                <a:rPr lang="en-US" sz="1900" baseline="-60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1</a:t>
              </a:r>
              <a:r>
                <a:rPr lang="en-US" sz="2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anose="020B0604020202020204" pitchFamily="34" charset="0"/>
                  <a:ea typeface="MS PGothic" panose="020B0600070205080204" pitchFamily="34" charset="-128"/>
                  <a:sym typeface="Helvetica" panose="020B0604020202020204" pitchFamily="34" charset="0"/>
                </a:rPr>
                <a:t>-funnel</a:t>
              </a:r>
            </a:p>
          </p:txBody>
        </p:sp>
      </p:grpSp>
      <p:grpSp>
        <p:nvGrpSpPr>
          <p:cNvPr id="50187" name="Group 11"/>
          <p:cNvGrpSpPr>
            <a:grpSpLocks/>
          </p:cNvGrpSpPr>
          <p:nvPr/>
        </p:nvGrpSpPr>
        <p:grpSpPr bwMode="auto">
          <a:xfrm>
            <a:off x="2184400" y="2857500"/>
            <a:ext cx="1425575" cy="977900"/>
            <a:chOff x="0" y="0"/>
            <a:chExt cx="898" cy="616"/>
          </a:xfrm>
        </p:grpSpPr>
        <p:sp>
          <p:nvSpPr>
            <p:cNvPr id="50185" name="Rectangle 9"/>
            <p:cNvSpPr>
              <a:spLocks/>
            </p:cNvSpPr>
            <p:nvPr/>
          </p:nvSpPr>
          <p:spPr bwMode="auto">
            <a:xfrm>
              <a:off x="96" y="360"/>
              <a:ext cx="802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H</a:t>
              </a:r>
              <a:r>
                <a:rPr lang="en-US" sz="1900" baseline="-60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1</a:t>
              </a:r>
              <a:r>
                <a:rPr lang="en-US" sz="2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anose="020B0604020202020204" pitchFamily="34" charset="0"/>
                  <a:ea typeface="MS PGothic" panose="020B0600070205080204" pitchFamily="34" charset="-128"/>
                  <a:sym typeface="Helvetica" panose="020B0604020202020204" pitchFamily="34" charset="0"/>
                </a:rPr>
                <a:t>-funnel</a:t>
              </a:r>
            </a:p>
          </p:txBody>
        </p:sp>
        <p:sp>
          <p:nvSpPr>
            <p:cNvPr id="50198" name="Line 10"/>
            <p:cNvSpPr>
              <a:spLocks noChangeShapeType="1"/>
            </p:cNvSpPr>
            <p:nvPr/>
          </p:nvSpPr>
          <p:spPr bwMode="auto">
            <a:xfrm>
              <a:off x="0" y="102"/>
              <a:ext cx="463" cy="25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</p:grpSp>
      <p:grpSp>
        <p:nvGrpSpPr>
          <p:cNvPr id="50190" name="Group 14"/>
          <p:cNvGrpSpPr>
            <a:grpSpLocks/>
          </p:cNvGrpSpPr>
          <p:nvPr/>
        </p:nvGrpSpPr>
        <p:grpSpPr bwMode="auto">
          <a:xfrm>
            <a:off x="3343275" y="3348038"/>
            <a:ext cx="1876425" cy="881062"/>
            <a:chOff x="0" y="0"/>
            <a:chExt cx="1181" cy="554"/>
          </a:xfrm>
        </p:grpSpPr>
        <p:sp>
          <p:nvSpPr>
            <p:cNvPr id="50188" name="Rectangle 12"/>
            <p:cNvSpPr>
              <a:spLocks/>
            </p:cNvSpPr>
            <p:nvPr/>
          </p:nvSpPr>
          <p:spPr bwMode="auto">
            <a:xfrm>
              <a:off x="0" y="298"/>
              <a:ext cx="1181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>
                  <a:solidFill>
                    <a:srgbClr val="80808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Z</a:t>
              </a:r>
              <a:r>
                <a:rPr lang="en-US" sz="2000" b="1">
                  <a:solidFill>
                    <a:srgbClr val="80808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anose="020B0604020202020204" pitchFamily="34" charset="0"/>
                  <a:ea typeface="MS PGothic" panose="020B0600070205080204" pitchFamily="34" charset="-128"/>
                  <a:sym typeface="Helvetica" panose="020B0604020202020204" pitchFamily="34" charset="0"/>
                </a:rPr>
                <a:t>-contribution</a:t>
              </a:r>
            </a:p>
          </p:txBody>
        </p:sp>
        <p:sp>
          <p:nvSpPr>
            <p:cNvPr id="4" name="Line 13"/>
            <p:cNvSpPr>
              <a:spLocks noChangeShapeType="1"/>
            </p:cNvSpPr>
            <p:nvPr/>
          </p:nvSpPr>
          <p:spPr bwMode="auto">
            <a:xfrm>
              <a:off x="581" y="0"/>
              <a:ext cx="7" cy="307"/>
            </a:xfrm>
            <a:prstGeom prst="line">
              <a:avLst/>
            </a:prstGeom>
            <a:noFill/>
            <a:ln w="38100">
              <a:solidFill>
                <a:srgbClr val="808080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</p:grpSp>
      <p:grpSp>
        <p:nvGrpSpPr>
          <p:cNvPr id="50193" name="Group 17"/>
          <p:cNvGrpSpPr>
            <a:grpSpLocks/>
          </p:cNvGrpSpPr>
          <p:nvPr/>
        </p:nvGrpSpPr>
        <p:grpSpPr bwMode="auto">
          <a:xfrm>
            <a:off x="3937000" y="2603500"/>
            <a:ext cx="4972050" cy="3911600"/>
            <a:chOff x="0" y="0"/>
            <a:chExt cx="3131" cy="2464"/>
          </a:xfrm>
        </p:grpSpPr>
        <p:pic>
          <p:nvPicPr>
            <p:cNvPr id="50191" name="Picture 1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52"/>
              <a:ext cx="3111" cy="2112"/>
            </a:xfrm>
            <a:prstGeom prst="rect">
              <a:avLst/>
            </a:prstGeom>
            <a:noFill/>
            <a:ln>
              <a:noFill/>
            </a:ln>
            <a:effectLst>
              <a:outerShdw blurRad="127000" dist="76199" dir="2700000" algn="ctr" rotWithShape="0">
                <a:schemeClr val="bg2">
                  <a:alpha val="75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5" name="Rectangle 16"/>
            <p:cNvSpPr>
              <a:spLocks/>
            </p:cNvSpPr>
            <p:nvPr/>
          </p:nvSpPr>
          <p:spPr bwMode="auto">
            <a:xfrm>
              <a:off x="1847" y="0"/>
              <a:ext cx="12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>
                <a:buClr>
                  <a:srgbClr val="0000CA"/>
                </a:buClr>
                <a:buSzPct val="100000"/>
                <a:buFont typeface="Thonburi" pitchFamily="-84" charset="0"/>
                <a:buChar char="๏"/>
              </a:pPr>
              <a:r>
                <a:rPr lang="en-US" sz="2000" b="1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 coannihilation</a:t>
              </a:r>
            </a:p>
          </p:txBody>
        </p:sp>
      </p:grpSp>
      <p:grpSp>
        <p:nvGrpSpPr>
          <p:cNvPr id="50196" name="Group 20"/>
          <p:cNvGrpSpPr>
            <a:grpSpLocks/>
          </p:cNvGrpSpPr>
          <p:nvPr/>
        </p:nvGrpSpPr>
        <p:grpSpPr bwMode="auto">
          <a:xfrm>
            <a:off x="5151438" y="3171825"/>
            <a:ext cx="2495550" cy="968375"/>
            <a:chOff x="0" y="0"/>
            <a:chExt cx="1571" cy="610"/>
          </a:xfrm>
        </p:grpSpPr>
        <p:sp>
          <p:nvSpPr>
            <p:cNvPr id="50194" name="Rectangle 18"/>
            <p:cNvSpPr>
              <a:spLocks/>
            </p:cNvSpPr>
            <p:nvPr/>
          </p:nvSpPr>
          <p:spPr bwMode="auto">
            <a:xfrm>
              <a:off x="0" y="177"/>
              <a:ext cx="951" cy="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stau-coann</a:t>
              </a:r>
            </a:p>
          </p:txBody>
        </p:sp>
        <p:sp>
          <p:nvSpPr>
            <p:cNvPr id="50192" name="Line 19"/>
            <p:cNvSpPr>
              <a:spLocks noChangeShapeType="1"/>
            </p:cNvSpPr>
            <p:nvPr/>
          </p:nvSpPr>
          <p:spPr bwMode="auto">
            <a:xfrm flipH="1">
              <a:off x="961" y="304"/>
              <a:ext cx="610" cy="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</p:grpSp>
      <p:grpSp>
        <p:nvGrpSpPr>
          <p:cNvPr id="50199" name="Group 23"/>
          <p:cNvGrpSpPr>
            <a:grpSpLocks/>
          </p:cNvGrpSpPr>
          <p:nvPr/>
        </p:nvGrpSpPr>
        <p:grpSpPr bwMode="auto">
          <a:xfrm>
            <a:off x="4405313" y="4476750"/>
            <a:ext cx="1920875" cy="617538"/>
            <a:chOff x="0" y="0"/>
            <a:chExt cx="1210" cy="388"/>
          </a:xfrm>
        </p:grpSpPr>
        <p:sp>
          <p:nvSpPr>
            <p:cNvPr id="50197" name="Rectangle 21"/>
            <p:cNvSpPr>
              <a:spLocks/>
            </p:cNvSpPr>
            <p:nvPr/>
          </p:nvSpPr>
          <p:spPr bwMode="auto">
            <a:xfrm>
              <a:off x="0" y="0"/>
              <a:ext cx="808" cy="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>
                  <a:solidFill>
                    <a:srgbClr val="00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sb-coann</a:t>
              </a:r>
            </a:p>
          </p:txBody>
        </p:sp>
        <p:sp>
          <p:nvSpPr>
            <p:cNvPr id="6" name="Line 22"/>
            <p:cNvSpPr>
              <a:spLocks noChangeShapeType="1"/>
            </p:cNvSpPr>
            <p:nvPr/>
          </p:nvSpPr>
          <p:spPr bwMode="auto">
            <a:xfrm rot="10800000">
              <a:off x="890" y="128"/>
              <a:ext cx="320" cy="199"/>
            </a:xfrm>
            <a:prstGeom prst="line">
              <a:avLst/>
            </a:prstGeom>
            <a:noFill/>
            <a:ln w="38100">
              <a:solidFill>
                <a:srgbClr val="00FF00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7077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0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0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0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0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135" y="-235132"/>
            <a:ext cx="7269480" cy="1325562"/>
          </a:xfrm>
        </p:spPr>
        <p:txBody>
          <a:bodyPr/>
          <a:lstStyle/>
          <a:p>
            <a:r>
              <a:rPr lang="en-US" dirty="0" smtClean="0"/>
              <a:t>Direct Detection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17" y="1090430"/>
            <a:ext cx="6974513" cy="4498560"/>
          </a:xfrm>
        </p:spPr>
      </p:pic>
      <p:sp>
        <p:nvSpPr>
          <p:cNvPr id="6" name="TextBox 5"/>
          <p:cNvSpPr txBox="1"/>
          <p:nvPr/>
        </p:nvSpPr>
        <p:spPr>
          <a:xfrm>
            <a:off x="267135" y="5243512"/>
            <a:ext cx="42119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Tight/Loose relic Density required</a:t>
            </a:r>
          </a:p>
          <a:p>
            <a:r>
              <a:rPr lang="en-US" b="1" dirty="0" smtClean="0"/>
              <a:t>For Solid/Shaded 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Red A1/H1-funnel</a:t>
            </a:r>
          </a:p>
          <a:p>
            <a:r>
              <a:rPr lang="en-US" b="1" dirty="0" smtClean="0">
                <a:solidFill>
                  <a:srgbClr val="0000FF"/>
                </a:solidFill>
              </a:rPr>
              <a:t>Blue </a:t>
            </a:r>
            <a:r>
              <a:rPr lang="en-US" b="1" dirty="0" err="1" smtClean="0">
                <a:solidFill>
                  <a:srgbClr val="0000FF"/>
                </a:solidFill>
              </a:rPr>
              <a:t>Stau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coannhilation</a:t>
            </a:r>
            <a:endParaRPr lang="en-US" b="1" dirty="0" smtClean="0">
              <a:solidFill>
                <a:srgbClr val="0000FF"/>
              </a:solidFill>
            </a:endParaRPr>
          </a:p>
          <a:p>
            <a:r>
              <a:rPr lang="en-US" b="1" dirty="0" smtClean="0">
                <a:solidFill>
                  <a:srgbClr val="00FF00"/>
                </a:solidFill>
              </a:rPr>
              <a:t>Green </a:t>
            </a:r>
            <a:r>
              <a:rPr lang="en-US" b="1" dirty="0" err="1" smtClean="0">
                <a:solidFill>
                  <a:srgbClr val="00FF00"/>
                </a:solidFill>
              </a:rPr>
              <a:t>Sbottom</a:t>
            </a:r>
            <a:r>
              <a:rPr lang="en-US" b="1" dirty="0" smtClean="0">
                <a:solidFill>
                  <a:srgbClr val="00FF00"/>
                </a:solidFill>
              </a:rPr>
              <a:t> </a:t>
            </a:r>
            <a:r>
              <a:rPr lang="en-US" b="1" dirty="0" err="1" smtClean="0">
                <a:solidFill>
                  <a:srgbClr val="00FF00"/>
                </a:solidFill>
              </a:rPr>
              <a:t>coannihilation</a:t>
            </a:r>
            <a:endParaRPr lang="en-US" b="1" dirty="0" smtClean="0">
              <a:solidFill>
                <a:srgbClr val="00FF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546" y="5588990"/>
            <a:ext cx="3426084" cy="4180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84832" y="4407408"/>
            <a:ext cx="3566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dirty="0" smtClean="0"/>
              <a:t>coherent neutrino scattering 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709928" y="1856232"/>
            <a:ext cx="896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1BFF"/>
                </a:solidFill>
              </a:rPr>
              <a:t>LUX</a:t>
            </a:r>
          </a:p>
          <a:p>
            <a:r>
              <a:rPr lang="en-US" dirty="0" smtClean="0">
                <a:solidFill>
                  <a:srgbClr val="FF1BFF"/>
                </a:solidFill>
              </a:rPr>
              <a:t>LZ</a:t>
            </a:r>
            <a:endParaRPr lang="en-US" dirty="0">
              <a:solidFill>
                <a:srgbClr val="FF1B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57800" y="1973462"/>
            <a:ext cx="16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superCDMS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848848" y="1427064"/>
            <a:ext cx="16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CDMS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257800" y="3375295"/>
            <a:ext cx="15007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superCDMS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2084832" y="4407408"/>
            <a:ext cx="3172968" cy="3693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291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3"/>
          <p:cNvSpPr>
            <a:spLocks noGrp="1"/>
          </p:cNvSpPr>
          <p:nvPr>
            <p:ph type="sldNum" sz="quarter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fld id="{A3FB488B-7F1A-4E75-A2F5-AF9B8FCA14B0}" type="slidenum">
              <a:rPr lang="en-US" sz="14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rPr>
              <a:pPr eaLnBrk="1" hangingPunct="1"/>
              <a:t>16</a:t>
            </a:fld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MS PGothic" panose="020B0600070205080204" pitchFamily="34" charset="-128"/>
              <a:sym typeface="Arial" panose="020B0604020202020204" pitchFamily="34" charset="0"/>
            </a:endParaRPr>
          </a:p>
        </p:txBody>
      </p:sp>
      <p:sp>
        <p:nvSpPr>
          <p:cNvPr id="53249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Ins="132080"/>
          <a:lstStyle/>
          <a:p>
            <a:pPr indent="0" eaLnBrk="1" hangingPunct="1">
              <a:defRPr/>
            </a:pPr>
            <a:r>
              <a:rPr lang="en-US" sz="3200" smtClean="0">
                <a:solidFill>
                  <a:srgbClr val="660066"/>
                </a:solidFill>
                <a:sym typeface="Comic Sans MS" charset="0"/>
              </a:rPr>
              <a:t>  </a:t>
            </a:r>
            <a:r>
              <a:rPr lang="en-US" sz="3200" smtClean="0">
                <a:sym typeface="Comic Sans MS" charset="0"/>
              </a:rPr>
              <a:t> Indirect Detection</a:t>
            </a:r>
            <a:r>
              <a:rPr lang="en-US" sz="3200" smtClean="0">
                <a:solidFill>
                  <a:srgbClr val="FF66FF"/>
                </a:solidFill>
                <a:sym typeface="Comic Sans MS" charset="0"/>
              </a:rPr>
              <a:t> </a:t>
            </a:r>
          </a:p>
        </p:txBody>
      </p:sp>
      <p:sp>
        <p:nvSpPr>
          <p:cNvPr id="53250" name="Rectangle 2"/>
          <p:cNvSpPr>
            <a:spLocks/>
          </p:cNvSpPr>
          <p:nvPr/>
        </p:nvSpPr>
        <p:spPr bwMode="auto">
          <a:xfrm>
            <a:off x="4459288" y="1143000"/>
            <a:ext cx="71437" cy="76200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C0C0C0">
                <a:alpha val="7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Ctr="1">
            <a:spAutoFit/>
          </a:bodyPr>
          <a:lstStyle/>
          <a:p>
            <a:pPr marL="39688" algn="ctr">
              <a:defRPr/>
            </a:pPr>
            <a:r>
              <a:rPr lang="en-US" sz="400">
                <a:solidFill>
                  <a:srgbClr val="9400ED"/>
                </a:solidFill>
                <a:latin typeface="Arial Black" charset="0"/>
                <a:ea typeface="ＭＳ Ｐゴシック" charset="0"/>
                <a:cs typeface="Arial Black" charset="0"/>
                <a:sym typeface="Arial Black" charset="0"/>
              </a:rPr>
              <a:t>-</a:t>
            </a:r>
          </a:p>
        </p:txBody>
      </p:sp>
      <p:sp>
        <p:nvSpPr>
          <p:cNvPr id="53252" name="Rectangle 3"/>
          <p:cNvSpPr>
            <a:spLocks/>
          </p:cNvSpPr>
          <p:nvPr/>
        </p:nvSpPr>
        <p:spPr bwMode="auto">
          <a:xfrm>
            <a:off x="12700" y="977900"/>
            <a:ext cx="9118600" cy="63500"/>
          </a:xfrm>
          <a:prstGeom prst="rect">
            <a:avLst/>
          </a:prstGeom>
          <a:gradFill rotWithShape="0">
            <a:gsLst>
              <a:gs pos="0">
                <a:srgbClr val="FB0007"/>
              </a:gs>
              <a:gs pos="100000">
                <a:srgbClr val="24FF3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endParaRPr lang="en-US"/>
          </a:p>
        </p:txBody>
      </p:sp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1558925"/>
            <a:ext cx="7442200" cy="4765675"/>
          </a:xfrm>
          <a:prstGeom prst="rect">
            <a:avLst/>
          </a:prstGeom>
          <a:noFill/>
          <a:ln>
            <a:noFill/>
          </a:ln>
          <a:effectLst>
            <a:outerShdw blurRad="127000" dist="76199" dir="2700000" algn="ctr" rotWithShape="0">
              <a:schemeClr val="bg2">
                <a:alpha val="7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</p:pic>
      <p:grpSp>
        <p:nvGrpSpPr>
          <p:cNvPr id="53255" name="Group 7"/>
          <p:cNvGrpSpPr>
            <a:grpSpLocks/>
          </p:cNvGrpSpPr>
          <p:nvPr/>
        </p:nvGrpSpPr>
        <p:grpSpPr bwMode="auto">
          <a:xfrm>
            <a:off x="1938338" y="1143000"/>
            <a:ext cx="4154487" cy="809625"/>
            <a:chOff x="0" y="0"/>
            <a:chExt cx="2616" cy="510"/>
          </a:xfrm>
        </p:grpSpPr>
        <p:sp>
          <p:nvSpPr>
            <p:cNvPr id="3" name="Line 5"/>
            <p:cNvSpPr>
              <a:spLocks noChangeShapeType="1"/>
            </p:cNvSpPr>
            <p:nvPr/>
          </p:nvSpPr>
          <p:spPr bwMode="auto">
            <a:xfrm rot="10800000">
              <a:off x="1313" y="205"/>
              <a:ext cx="329" cy="28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53254" name="Rectangle 6"/>
            <p:cNvSpPr>
              <a:spLocks/>
            </p:cNvSpPr>
            <p:nvPr/>
          </p:nvSpPr>
          <p:spPr bwMode="auto">
            <a:xfrm>
              <a:off x="0" y="0"/>
              <a:ext cx="2616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40639" bIns="0">
              <a:spAutoFit/>
            </a:bodyPr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 b="1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anose="020B0604020202020204" pitchFamily="34" charset="0"/>
                  <a:ea typeface="MS PGothic" panose="020B0600070205080204" pitchFamily="34" charset="-128"/>
                  <a:sym typeface="Helvetica" panose="020B0604020202020204" pitchFamily="34" charset="0"/>
                </a:rPr>
                <a:t>Fermi-LAT exclusion </a:t>
              </a:r>
              <a:r>
                <a:rPr lang="en-US" sz="180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(NFW profile)</a:t>
              </a:r>
            </a:p>
          </p:txBody>
        </p:sp>
      </p:grpSp>
      <p:grpSp>
        <p:nvGrpSpPr>
          <p:cNvPr id="53258" name="Group 10"/>
          <p:cNvGrpSpPr>
            <a:grpSpLocks/>
          </p:cNvGrpSpPr>
          <p:nvPr/>
        </p:nvGrpSpPr>
        <p:grpSpPr bwMode="auto">
          <a:xfrm>
            <a:off x="3616325" y="2260600"/>
            <a:ext cx="2857500" cy="1803400"/>
            <a:chOff x="0" y="0"/>
            <a:chExt cx="1800" cy="1135"/>
          </a:xfrm>
        </p:grpSpPr>
        <p:sp>
          <p:nvSpPr>
            <p:cNvPr id="53256" name="Line 8"/>
            <p:cNvSpPr>
              <a:spLocks noChangeShapeType="1"/>
            </p:cNvSpPr>
            <p:nvPr/>
          </p:nvSpPr>
          <p:spPr bwMode="auto">
            <a:xfrm flipH="1">
              <a:off x="766" y="0"/>
              <a:ext cx="229" cy="67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53257" name="Rectangle 9"/>
            <p:cNvSpPr>
              <a:spLocks/>
            </p:cNvSpPr>
            <p:nvPr/>
          </p:nvSpPr>
          <p:spPr bwMode="auto">
            <a:xfrm>
              <a:off x="0" y="687"/>
              <a:ext cx="1800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sz="2000" b="1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anose="020B0604020202020204" pitchFamily="34" charset="0"/>
                  <a:ea typeface="MS PGothic" panose="020B0600070205080204" pitchFamily="34" charset="-128"/>
                  <a:sym typeface="Helvetica" panose="020B0604020202020204" pitchFamily="34" charset="0"/>
                </a:rPr>
                <a:t>GeV γ ray excess with </a:t>
              </a:r>
            </a:p>
            <a:p>
              <a:pPr algn="ctr" eaLnBrk="1" hangingPunct="1"/>
              <a:r>
                <a:rPr lang="en-US" sz="2000" b="1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anose="020B0604020202020204" pitchFamily="34" charset="0"/>
                  <a:ea typeface="MS PGothic" panose="020B0600070205080204" pitchFamily="34" charset="-128"/>
                  <a:sym typeface="Helvetica" panose="020B0604020202020204" pitchFamily="34" charset="0"/>
                </a:rPr>
                <a:t>35 GeV DM XX → bb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76487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62978"/>
            <a:ext cx="7269480" cy="1325562"/>
          </a:xfrm>
        </p:spPr>
        <p:txBody>
          <a:bodyPr/>
          <a:lstStyle/>
          <a:p>
            <a:r>
              <a:rPr lang="en-US" dirty="0" smtClean="0"/>
              <a:t>126 </a:t>
            </a:r>
            <a:r>
              <a:rPr lang="en-US" dirty="0" err="1" smtClean="0"/>
              <a:t>GeV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Higgs Boson!</a:t>
            </a:r>
            <a:endParaRPr 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031" y="355342"/>
            <a:ext cx="5045959" cy="3305103"/>
          </a:xfrm>
        </p:spPr>
      </p:pic>
      <p:sp>
        <p:nvSpPr>
          <p:cNvPr id="8" name="TextBox 7"/>
          <p:cNvSpPr txBox="1"/>
          <p:nvPr/>
        </p:nvSpPr>
        <p:spPr>
          <a:xfrm>
            <a:off x="118950" y="1523655"/>
            <a:ext cx="41278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Not much Enhanced </a:t>
            </a:r>
            <a:r>
              <a:rPr lang="en-US" dirty="0" err="1" smtClean="0"/>
              <a:t>Diphoton</a:t>
            </a:r>
            <a:endParaRPr lang="en-US" dirty="0" smtClean="0"/>
          </a:p>
          <a:p>
            <a:r>
              <a:rPr lang="en-US" dirty="0" err="1" smtClean="0"/>
              <a:t>Stau</a:t>
            </a:r>
            <a:r>
              <a:rPr lang="en-US" dirty="0" smtClean="0"/>
              <a:t>, </a:t>
            </a:r>
            <a:r>
              <a:rPr lang="en-US" dirty="0" err="1" smtClean="0"/>
              <a:t>sbottom</a:t>
            </a:r>
            <a:r>
              <a:rPr lang="en-US" dirty="0" smtClean="0"/>
              <a:t> loop does not contribute much in our case as one expected from limits of Br of Higgs.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893955" y="3806518"/>
            <a:ext cx="1620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Exotic decays</a:t>
            </a:r>
          </a:p>
          <a:p>
            <a:r>
              <a:rPr lang="en-US" dirty="0" smtClean="0"/>
              <a:t>Up to 30%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893955" y="4452849"/>
            <a:ext cx="329470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May have triggering issue. </a:t>
            </a:r>
            <a:r>
              <a:rPr lang="en-US" dirty="0" smtClean="0">
                <a:solidFill>
                  <a:srgbClr val="FF8000"/>
                </a:solidFill>
              </a:rPr>
              <a:t>See discussions by </a:t>
            </a:r>
            <a:r>
              <a:rPr lang="en-US" dirty="0" err="1">
                <a:solidFill>
                  <a:srgbClr val="FF8000"/>
                </a:solidFill>
              </a:rPr>
              <a:t>D.Curtin</a:t>
            </a:r>
            <a:r>
              <a:rPr lang="en-US" dirty="0">
                <a:solidFill>
                  <a:srgbClr val="FF8000"/>
                </a:solidFill>
              </a:rPr>
              <a:t>, ZL et al. the </a:t>
            </a:r>
            <a:r>
              <a:rPr lang="en-US" dirty="0" smtClean="0">
                <a:solidFill>
                  <a:srgbClr val="FF8000"/>
                </a:solidFill>
              </a:rPr>
              <a:t>Exotic Higgs Decay Working Group,</a:t>
            </a:r>
          </a:p>
          <a:p>
            <a:r>
              <a:rPr lang="en-US" dirty="0" smtClean="0">
                <a:solidFill>
                  <a:srgbClr val="FF8000"/>
                </a:solidFill>
              </a:rPr>
              <a:t>1312.4992</a:t>
            </a:r>
          </a:p>
          <a:p>
            <a:endParaRPr lang="en-US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26" y="3806518"/>
            <a:ext cx="4591625" cy="2904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269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055" y="0"/>
            <a:ext cx="4572093" cy="3034727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-20500" y="10983"/>
            <a:ext cx="4421875" cy="1325562"/>
          </a:xfrm>
        </p:spPr>
        <p:txBody>
          <a:bodyPr>
            <a:normAutofit/>
          </a:bodyPr>
          <a:lstStyle/>
          <a:p>
            <a:r>
              <a:rPr lang="en-US" sz="3600" dirty="0" smtClean="0"/>
              <a:t>Example: </a:t>
            </a:r>
            <a:br>
              <a:rPr lang="en-US" sz="3600" dirty="0" smtClean="0"/>
            </a:br>
            <a:r>
              <a:rPr lang="en-US" sz="3600" dirty="0" smtClean="0"/>
              <a:t>Light H1</a:t>
            </a:r>
            <a:endParaRPr lang="en-US" sz="36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500" y="3090671"/>
            <a:ext cx="5675827" cy="3767329"/>
          </a:xfrm>
        </p:spPr>
      </p:pic>
      <p:sp>
        <p:nvSpPr>
          <p:cNvPr id="2" name="TextBox 1"/>
          <p:cNvSpPr txBox="1"/>
          <p:nvPr/>
        </p:nvSpPr>
        <p:spPr>
          <a:xfrm>
            <a:off x="0" y="1447080"/>
            <a:ext cx="35211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Generally singlet-Higgs-like</a:t>
            </a:r>
          </a:p>
          <a:p>
            <a:endParaRPr lang="en-US" dirty="0" smtClean="0"/>
          </a:p>
          <a:p>
            <a:r>
              <a:rPr lang="en-US" dirty="0" smtClean="0"/>
              <a:t>&lt;10% SM Higgs production rate for most modes for a given mass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655327" y="3521932"/>
            <a:ext cx="248389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Mainly bottom pairs</a:t>
            </a:r>
          </a:p>
          <a:p>
            <a:r>
              <a:rPr lang="en-US" dirty="0"/>
              <a:t>t</a:t>
            </a:r>
            <a:r>
              <a:rPr lang="en-US" dirty="0" smtClean="0"/>
              <a:t>au pairs.</a:t>
            </a:r>
          </a:p>
          <a:p>
            <a:endParaRPr lang="en-US" dirty="0"/>
          </a:p>
          <a:p>
            <a:r>
              <a:rPr lang="en-US" dirty="0" smtClean="0"/>
              <a:t>Decay to LSP pairs </a:t>
            </a:r>
            <a:r>
              <a:rPr lang="en-US" dirty="0" err="1" smtClean="0"/>
              <a:t>kinematically</a:t>
            </a:r>
            <a:r>
              <a:rPr lang="en-US" dirty="0" smtClean="0"/>
              <a:t> suppressed as well as required by efficient annihilation.</a:t>
            </a:r>
          </a:p>
          <a:p>
            <a:endParaRPr lang="en-US" dirty="0"/>
          </a:p>
          <a:p>
            <a:r>
              <a:rPr lang="en-US" dirty="0" smtClean="0"/>
              <a:t>a1 pairs possible</a:t>
            </a:r>
          </a:p>
        </p:txBody>
      </p:sp>
    </p:spTree>
    <p:extLst>
      <p:ext uri="{BB962C8B-B14F-4D97-AF65-F5344CB8AC3E}">
        <p14:creationId xmlns:p14="http://schemas.microsoft.com/office/powerpoint/2010/main" val="3509395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Ins="132080"/>
          <a:lstStyle/>
          <a:p>
            <a:pPr indent="0" eaLnBrk="1" hangingPunct="1">
              <a:defRPr/>
            </a:pPr>
            <a:r>
              <a:rPr lang="en-US" sz="3200" smtClean="0">
                <a:solidFill>
                  <a:srgbClr val="660066"/>
                </a:solidFill>
                <a:sym typeface="Comic Sans MS" charset="0"/>
              </a:rPr>
              <a:t>  </a:t>
            </a:r>
            <a:r>
              <a:rPr lang="en-US" sz="3200" smtClean="0">
                <a:sym typeface="Comic Sans MS" charset="0"/>
              </a:rPr>
              <a:t>Light Sbottom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fld id="{F42A7817-F8A5-4848-B12F-C6E5330B0DC8}" type="slidenum">
              <a:rPr lang="en-US" sz="14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rPr>
              <a:pPr eaLnBrk="1" hangingPunct="1"/>
              <a:t>19</a:t>
            </a:fld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MS PGothic" panose="020B0600070205080204" pitchFamily="34" charset="-128"/>
              <a:sym typeface="Arial" panose="020B0604020202020204" pitchFamily="34" charset="0"/>
            </a:endParaRPr>
          </a:p>
        </p:txBody>
      </p:sp>
      <p:sp>
        <p:nvSpPr>
          <p:cNvPr id="61442" name="Rectangle 2"/>
          <p:cNvSpPr>
            <a:spLocks/>
          </p:cNvSpPr>
          <p:nvPr/>
        </p:nvSpPr>
        <p:spPr bwMode="auto">
          <a:xfrm>
            <a:off x="4459288" y="1143000"/>
            <a:ext cx="71437" cy="76200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C0C0C0">
                <a:alpha val="7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Ctr="1">
            <a:spAutoFit/>
          </a:bodyPr>
          <a:lstStyle/>
          <a:p>
            <a:pPr marL="39688" algn="ctr">
              <a:defRPr/>
            </a:pPr>
            <a:r>
              <a:rPr lang="en-US" sz="400">
                <a:solidFill>
                  <a:srgbClr val="9400ED"/>
                </a:solidFill>
                <a:latin typeface="Arial Black" charset="0"/>
                <a:ea typeface="ＭＳ Ｐゴシック" charset="0"/>
                <a:cs typeface="Arial Black" charset="0"/>
                <a:sym typeface="Arial Black" charset="0"/>
              </a:rPr>
              <a:t>-</a:t>
            </a:r>
          </a:p>
        </p:txBody>
      </p:sp>
      <p:sp>
        <p:nvSpPr>
          <p:cNvPr id="61444" name="Rectangle 3"/>
          <p:cNvSpPr>
            <a:spLocks/>
          </p:cNvSpPr>
          <p:nvPr/>
        </p:nvSpPr>
        <p:spPr bwMode="auto">
          <a:xfrm>
            <a:off x="12700" y="977900"/>
            <a:ext cx="9118600" cy="63500"/>
          </a:xfrm>
          <a:prstGeom prst="rect">
            <a:avLst/>
          </a:prstGeom>
          <a:gradFill rotWithShape="0">
            <a:gsLst>
              <a:gs pos="0">
                <a:srgbClr val="FB0007"/>
              </a:gs>
              <a:gs pos="100000">
                <a:srgbClr val="24FF3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" name="Rectangle 4"/>
          <p:cNvSpPr>
            <a:spLocks/>
          </p:cNvSpPr>
          <p:nvPr/>
        </p:nvSpPr>
        <p:spPr bwMode="auto">
          <a:xfrm>
            <a:off x="381000" y="1295400"/>
            <a:ext cx="7442200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40639" bIns="0"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10000"/>
              </a:lnSpc>
              <a:buClr>
                <a:srgbClr val="0000CA"/>
              </a:buClr>
              <a:buSzPct val="100000"/>
              <a:buFont typeface="Thonburi" pitchFamily="-84" charset="0"/>
              <a:buChar char="๏"/>
            </a:pP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Light sbottom with compressed spectrum: small </a:t>
            </a:r>
            <a:r>
              <a:rPr lang="en-US"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Δm</a:t>
            </a:r>
            <a:endParaRPr lang="en-US" sz="20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old" panose="020B0704020202020204" pitchFamily="34" charset="0"/>
              <a:ea typeface="MS PGothic" panose="020B0600070205080204" pitchFamily="34" charset="-128"/>
              <a:sym typeface="Arial Bold" panose="020B0704020202020204" pitchFamily="34" charset="0"/>
            </a:endParaRPr>
          </a:p>
          <a:p>
            <a:pPr eaLnBrk="1" hangingPunct="1">
              <a:lnSpc>
                <a:spcPct val="110000"/>
              </a:lnSpc>
              <a:buClr>
                <a:srgbClr val="800000"/>
              </a:buClr>
              <a:buSzPct val="150000"/>
              <a:buFont typeface="Comic Sans MS" panose="030F0702030302020204" pitchFamily="66" charset="0"/>
              <a:buChar char="-"/>
            </a:pPr>
            <a:r>
              <a:rPr lang="en-US" sz="20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</a:t>
            </a:r>
            <a:r>
              <a:rPr lang="en-US" sz="18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-84" charset="0"/>
                <a:ea typeface="MS PGothic" panose="020B0600070205080204" pitchFamily="34" charset="-128"/>
                <a:sym typeface="Arial Rounded MT Bold" pitchFamily="-84" charset="0"/>
              </a:rPr>
              <a:t>Δm &gt; m</a:t>
            </a:r>
            <a:r>
              <a:rPr lang="en-US" sz="1800" baseline="-60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-84" charset="0"/>
                <a:ea typeface="MS PGothic" panose="020B0600070205080204" pitchFamily="34" charset="-128"/>
                <a:sym typeface="Arial Rounded MT Bold" pitchFamily="-84" charset="0"/>
              </a:rPr>
              <a:t>b</a:t>
            </a:r>
            <a:r>
              <a:rPr lang="en-US" sz="18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: prompt sbottom decay, </a:t>
            </a:r>
            <a:r>
              <a:rPr lang="en-US" sz="18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2b+MET </a:t>
            </a:r>
            <a:endParaRPr lang="en-US" sz="1800" b="1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  <a:ea typeface="MS PGothic" panose="020B0600070205080204" pitchFamily="34" charset="-128"/>
              <a:sym typeface="Comic Sans MS" panose="030F0702030302020204" pitchFamily="66" charset="0"/>
            </a:endParaRPr>
          </a:p>
          <a:p>
            <a:pPr eaLnBrk="1" hangingPunct="1">
              <a:lnSpc>
                <a:spcPct val="110000"/>
              </a:lnSpc>
              <a:buClr>
                <a:srgbClr val="800000"/>
              </a:buClr>
              <a:buSzPct val="150000"/>
              <a:buFont typeface="Comic Sans MS" panose="030F0702030302020204" pitchFamily="66" charset="0"/>
              <a:buChar char="-"/>
            </a:pPr>
            <a:r>
              <a:rPr lang="en-US" sz="18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</a:t>
            </a:r>
            <a:r>
              <a:rPr lang="en-US" sz="18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-84" charset="0"/>
                <a:ea typeface="MS PGothic" panose="020B0600070205080204" pitchFamily="34" charset="-128"/>
                <a:sym typeface="Arial Rounded MT Bold" pitchFamily="-84" charset="0"/>
              </a:rPr>
              <a:t>Δm &lt; m</a:t>
            </a:r>
            <a:r>
              <a:rPr lang="en-US" sz="1800" baseline="-60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-84" charset="0"/>
                <a:ea typeface="MS PGothic" panose="020B0600070205080204" pitchFamily="34" charset="-128"/>
                <a:sym typeface="Arial Rounded MT Bold" pitchFamily="-84" charset="0"/>
              </a:rPr>
              <a:t>b</a:t>
            </a:r>
            <a:r>
              <a:rPr lang="en-US" sz="18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: R-hadron: prompt, displaced vertex, CHAMP... </a:t>
            </a:r>
          </a:p>
          <a:p>
            <a:pPr eaLnBrk="1" hangingPunct="1">
              <a:lnSpc>
                <a:spcPct val="110000"/>
              </a:lnSpc>
            </a:pPr>
            <a:r>
              <a:rPr lang="en-US" sz="18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       depend on the flavor structure </a:t>
            </a:r>
          </a:p>
        </p:txBody>
      </p:sp>
      <p:sp>
        <p:nvSpPr>
          <p:cNvPr id="61445" name="Rectangle 5"/>
          <p:cNvSpPr>
            <a:spLocks/>
          </p:cNvSpPr>
          <p:nvPr/>
        </p:nvSpPr>
        <p:spPr bwMode="auto">
          <a:xfrm>
            <a:off x="419100" y="2959100"/>
            <a:ext cx="1666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>
            <a:spAutoFit/>
          </a:bodyPr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>
              <a:buClr>
                <a:srgbClr val="0000CA"/>
              </a:buClr>
              <a:buSzPct val="100000"/>
              <a:buFont typeface="Thonburi" pitchFamily="-84" charset="0"/>
              <a:buChar char="๏"/>
            </a:pP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</a:t>
            </a:r>
            <a:r>
              <a:rPr lang="en-US" sz="200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LEP</a:t>
            </a: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limits</a:t>
            </a:r>
          </a:p>
        </p:txBody>
      </p:sp>
      <p:grpSp>
        <p:nvGrpSpPr>
          <p:cNvPr id="61447" name="Group 8"/>
          <p:cNvGrpSpPr>
            <a:grpSpLocks/>
          </p:cNvGrpSpPr>
          <p:nvPr/>
        </p:nvGrpSpPr>
        <p:grpSpPr bwMode="auto">
          <a:xfrm>
            <a:off x="406400" y="3568700"/>
            <a:ext cx="8610600" cy="1524000"/>
            <a:chOff x="0" y="0"/>
            <a:chExt cx="5424" cy="960"/>
          </a:xfrm>
        </p:grpSpPr>
        <p:sp>
          <p:nvSpPr>
            <p:cNvPr id="61446" name="AutoShape 6"/>
            <p:cNvSpPr>
              <a:spLocks/>
            </p:cNvSpPr>
            <p:nvPr/>
          </p:nvSpPr>
          <p:spPr bwMode="auto">
            <a:xfrm>
              <a:off x="0" y="0"/>
              <a:ext cx="5424" cy="960"/>
            </a:xfrm>
            <a:prstGeom prst="roundRect">
              <a:avLst>
                <a:gd name="adj" fmla="val 12500"/>
              </a:avLst>
            </a:prstGeom>
            <a:solidFill>
              <a:srgbClr val="E6E6E6"/>
            </a:solidFill>
            <a:ln>
              <a:noFill/>
            </a:ln>
            <a:effectLst>
              <a:outerShdw blurRad="63500" dist="38099" dir="2700000" algn="ctr" rotWithShape="0">
                <a:schemeClr val="bg2">
                  <a:alpha val="75000"/>
                </a:schemeClr>
              </a:outerShdw>
            </a:effectLst>
            <a:extLst>
              <a:ext uri="{91240B29-F687-4f45-9708-019B960494DF}">
                <a14:hiddenLine xmlns="" xmlns:a14="http://schemas.microsoft.com/office/drawing/2010/main" w="12700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61452" name="Picture 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" y="40"/>
              <a:ext cx="5005" cy="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61448" name="Group 11"/>
          <p:cNvGrpSpPr>
            <a:grpSpLocks/>
          </p:cNvGrpSpPr>
          <p:nvPr/>
        </p:nvGrpSpPr>
        <p:grpSpPr bwMode="auto">
          <a:xfrm>
            <a:off x="6210300" y="3987800"/>
            <a:ext cx="1701800" cy="660400"/>
            <a:chOff x="0" y="0"/>
            <a:chExt cx="1072" cy="416"/>
          </a:xfrm>
        </p:grpSpPr>
        <p:sp>
          <p:nvSpPr>
            <p:cNvPr id="61449" name="AutoShape 9"/>
            <p:cNvSpPr>
              <a:spLocks/>
            </p:cNvSpPr>
            <p:nvPr/>
          </p:nvSpPr>
          <p:spPr bwMode="auto">
            <a:xfrm>
              <a:off x="32" y="32"/>
              <a:ext cx="1016" cy="360"/>
            </a:xfrm>
            <a:prstGeom prst="roundRect">
              <a:avLst>
                <a:gd name="adj" fmla="val 3333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61450" name="Picture 10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72" cy="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4130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Ins="132080"/>
          <a:lstStyle/>
          <a:p>
            <a:pPr indent="0" eaLnBrk="1" hangingPunct="1">
              <a:defRPr/>
            </a:pPr>
            <a:r>
              <a:rPr lang="en-US" sz="3200" smtClean="0">
                <a:solidFill>
                  <a:srgbClr val="660066"/>
                </a:solidFill>
                <a:sym typeface="Comic Sans MS" charset="0"/>
              </a:rPr>
              <a:t>  </a:t>
            </a:r>
            <a:r>
              <a:rPr lang="en-US" sz="3200" smtClean="0">
                <a:sym typeface="Comic Sans MS" charset="0"/>
              </a:rPr>
              <a:t>Light Sbottom</a:t>
            </a:r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fld id="{04C300CE-8119-4714-8C8E-D6D9BE092A43}" type="slidenum">
              <a:rPr lang="en-US" sz="14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rPr>
              <a:pPr eaLnBrk="1" hangingPunct="1"/>
              <a:t>20</a:t>
            </a:fld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MS PGothic" panose="020B0600070205080204" pitchFamily="34" charset="-128"/>
              <a:sym typeface="Arial" panose="020B0604020202020204" pitchFamily="34" charset="0"/>
            </a:endParaRPr>
          </a:p>
        </p:txBody>
      </p:sp>
      <p:sp>
        <p:nvSpPr>
          <p:cNvPr id="62466" name="Rectangle 2"/>
          <p:cNvSpPr>
            <a:spLocks/>
          </p:cNvSpPr>
          <p:nvPr/>
        </p:nvSpPr>
        <p:spPr bwMode="auto">
          <a:xfrm>
            <a:off x="4459288" y="1143000"/>
            <a:ext cx="71437" cy="76200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C0C0C0">
                <a:alpha val="7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Ctr="1">
            <a:spAutoFit/>
          </a:bodyPr>
          <a:lstStyle/>
          <a:p>
            <a:pPr marL="39688" algn="ctr">
              <a:defRPr/>
            </a:pPr>
            <a:r>
              <a:rPr lang="en-US" sz="400">
                <a:solidFill>
                  <a:srgbClr val="9400ED"/>
                </a:solidFill>
                <a:latin typeface="Arial Black" charset="0"/>
                <a:ea typeface="ＭＳ Ｐゴシック" charset="0"/>
                <a:cs typeface="Arial Black" charset="0"/>
                <a:sym typeface="Arial Black" charset="0"/>
              </a:rPr>
              <a:t>-</a:t>
            </a:r>
          </a:p>
        </p:txBody>
      </p:sp>
      <p:sp>
        <p:nvSpPr>
          <p:cNvPr id="2" name="Rectangle 4"/>
          <p:cNvSpPr>
            <a:spLocks/>
          </p:cNvSpPr>
          <p:nvPr/>
        </p:nvSpPr>
        <p:spPr bwMode="auto">
          <a:xfrm>
            <a:off x="368300" y="1193800"/>
            <a:ext cx="43799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>
            <a:spAutoFit/>
          </a:bodyPr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>
              <a:buClr>
                <a:srgbClr val="0000CA"/>
              </a:buClr>
              <a:buSzPct val="100000"/>
              <a:buFont typeface="Thonburi" pitchFamily="-84" charset="0"/>
              <a:buChar char="๏"/>
            </a:pP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</a:t>
            </a:r>
            <a:r>
              <a:rPr lang="en-US" sz="200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ATLAS</a:t>
            </a: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limits: </a:t>
            </a:r>
            <a:r>
              <a:rPr lang="en-US" sz="200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2b+MET,bbj+MET </a:t>
            </a:r>
          </a:p>
        </p:txBody>
      </p:sp>
      <p:pic>
        <p:nvPicPr>
          <p:cNvPr id="6246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038" y="1676400"/>
            <a:ext cx="5041900" cy="4860925"/>
          </a:xfrm>
          <a:prstGeom prst="rect">
            <a:avLst/>
          </a:prstGeom>
          <a:noFill/>
          <a:ln>
            <a:noFill/>
          </a:ln>
          <a:effectLst>
            <a:outerShdw blurRad="127000" dist="76199" dir="2700000" algn="ctr" rotWithShape="0">
              <a:schemeClr val="bg2">
                <a:alpha val="7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</p:pic>
      <p:grpSp>
        <p:nvGrpSpPr>
          <p:cNvPr id="62471" name="Group 8"/>
          <p:cNvGrpSpPr>
            <a:grpSpLocks/>
          </p:cNvGrpSpPr>
          <p:nvPr/>
        </p:nvGrpSpPr>
        <p:grpSpPr bwMode="auto">
          <a:xfrm>
            <a:off x="2474913" y="3817938"/>
            <a:ext cx="1982787" cy="1812925"/>
            <a:chOff x="0" y="0"/>
            <a:chExt cx="1249" cy="1142"/>
          </a:xfrm>
        </p:grpSpPr>
        <p:sp>
          <p:nvSpPr>
            <p:cNvPr id="3" name="Oval 6"/>
            <p:cNvSpPr>
              <a:spLocks/>
            </p:cNvSpPr>
            <p:nvPr/>
          </p:nvSpPr>
          <p:spPr bwMode="auto">
            <a:xfrm rot="-2280000">
              <a:off x="75" y="320"/>
              <a:ext cx="1104" cy="496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62478" name="Picture 7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2280000">
              <a:off x="44" y="299"/>
              <a:ext cx="1160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62472" name="Group 11"/>
          <p:cNvGrpSpPr>
            <a:grpSpLocks/>
          </p:cNvGrpSpPr>
          <p:nvPr/>
        </p:nvGrpSpPr>
        <p:grpSpPr bwMode="auto">
          <a:xfrm>
            <a:off x="5219700" y="3886200"/>
            <a:ext cx="1536700" cy="2273300"/>
            <a:chOff x="0" y="0"/>
            <a:chExt cx="968" cy="1432"/>
          </a:xfrm>
        </p:grpSpPr>
        <p:sp>
          <p:nvSpPr>
            <p:cNvPr id="62475" name="Oval 9"/>
            <p:cNvSpPr>
              <a:spLocks/>
            </p:cNvSpPr>
            <p:nvPr/>
          </p:nvSpPr>
          <p:spPr bwMode="auto">
            <a:xfrm>
              <a:off x="24" y="24"/>
              <a:ext cx="920" cy="1384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4" name="Picture 10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68" cy="1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sp>
        <p:nvSpPr>
          <p:cNvPr id="62476" name="Rectangle 12"/>
          <p:cNvSpPr>
            <a:spLocks/>
          </p:cNvSpPr>
          <p:nvPr/>
        </p:nvSpPr>
        <p:spPr bwMode="auto">
          <a:xfrm>
            <a:off x="5651500" y="4838700"/>
            <a:ext cx="874713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>
            <a:spAutoFit/>
          </a:bodyPr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sz="18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bbMET</a:t>
            </a:r>
          </a:p>
        </p:txBody>
      </p:sp>
      <p:sp>
        <p:nvSpPr>
          <p:cNvPr id="62477" name="Rectangle 13"/>
          <p:cNvSpPr>
            <a:spLocks/>
          </p:cNvSpPr>
          <p:nvPr/>
        </p:nvSpPr>
        <p:spPr bwMode="auto">
          <a:xfrm>
            <a:off x="3009900" y="4533900"/>
            <a:ext cx="938213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>
            <a:spAutoFit/>
          </a:bodyPr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sz="18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bbjMET</a:t>
            </a:r>
          </a:p>
        </p:txBody>
      </p:sp>
    </p:spTree>
    <p:extLst>
      <p:ext uri="{BB962C8B-B14F-4D97-AF65-F5344CB8AC3E}">
        <p14:creationId xmlns:p14="http://schemas.microsoft.com/office/powerpoint/2010/main" val="198040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Ins="132080"/>
          <a:lstStyle/>
          <a:p>
            <a:pPr indent="0" eaLnBrk="1" hangingPunct="1">
              <a:defRPr/>
            </a:pPr>
            <a:r>
              <a:rPr lang="en-US" sz="3200" smtClean="0">
                <a:solidFill>
                  <a:srgbClr val="660066"/>
                </a:solidFill>
                <a:sym typeface="Comic Sans MS" charset="0"/>
              </a:rPr>
              <a:t>  </a:t>
            </a:r>
            <a:r>
              <a:rPr lang="en-US" sz="3200" smtClean="0">
                <a:sym typeface="Comic Sans MS" charset="0"/>
              </a:rPr>
              <a:t>Light Sbottom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fld id="{0BAAEFA4-4E06-46AF-B580-997A467214BD}" type="slidenum">
              <a:rPr lang="en-US" sz="14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rPr>
              <a:pPr eaLnBrk="1" hangingPunct="1"/>
              <a:t>21</a:t>
            </a:fld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MS PGothic" panose="020B0600070205080204" pitchFamily="34" charset="-128"/>
              <a:sym typeface="Arial" panose="020B0604020202020204" pitchFamily="34" charset="0"/>
            </a:endParaRPr>
          </a:p>
        </p:txBody>
      </p:sp>
      <p:sp>
        <p:nvSpPr>
          <p:cNvPr id="63490" name="Rectangle 2"/>
          <p:cNvSpPr>
            <a:spLocks/>
          </p:cNvSpPr>
          <p:nvPr/>
        </p:nvSpPr>
        <p:spPr bwMode="auto">
          <a:xfrm>
            <a:off x="4459288" y="1143000"/>
            <a:ext cx="71437" cy="76200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C0C0C0">
                <a:alpha val="7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Ctr="1">
            <a:spAutoFit/>
          </a:bodyPr>
          <a:lstStyle/>
          <a:p>
            <a:pPr marL="39688" algn="ctr">
              <a:defRPr/>
            </a:pPr>
            <a:r>
              <a:rPr lang="en-US" sz="400">
                <a:solidFill>
                  <a:srgbClr val="9400ED"/>
                </a:solidFill>
                <a:latin typeface="Arial Black" charset="0"/>
                <a:ea typeface="ＭＳ Ｐゴシック" charset="0"/>
                <a:cs typeface="Arial Black" charset="0"/>
                <a:sym typeface="Arial Black" charset="0"/>
              </a:rPr>
              <a:t>-</a:t>
            </a:r>
          </a:p>
        </p:txBody>
      </p:sp>
      <p:sp>
        <p:nvSpPr>
          <p:cNvPr id="2" name="Rectangle 4"/>
          <p:cNvSpPr>
            <a:spLocks/>
          </p:cNvSpPr>
          <p:nvPr/>
        </p:nvSpPr>
        <p:spPr bwMode="auto">
          <a:xfrm>
            <a:off x="381000" y="1168400"/>
            <a:ext cx="7278688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>
            <a:spAutoFit/>
          </a:bodyPr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>
              <a:buClr>
                <a:srgbClr val="0000CA"/>
              </a:buClr>
              <a:buSzPct val="100000"/>
              <a:buFont typeface="Thonburi" pitchFamily="-84" charset="0"/>
              <a:buChar char="๏"/>
            </a:pPr>
            <a:r>
              <a:rPr lang="en-US" sz="18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</a:t>
            </a: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recast </a:t>
            </a:r>
            <a:r>
              <a:rPr lang="en-US" sz="200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ATLAS</a:t>
            </a: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sbottom search results for light sbottom</a:t>
            </a:r>
          </a:p>
          <a:p>
            <a:pPr eaLnBrk="1" hangingPunct="1"/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  </a:t>
            </a:r>
            <a:r>
              <a:rPr lang="en-US" sz="200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m</a:t>
            </a:r>
            <a:r>
              <a:rPr lang="en-US" sz="2000" baseline="-600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sb</a:t>
            </a:r>
            <a:r>
              <a:rPr lang="en-US" sz="200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=20 GeV, m</a:t>
            </a:r>
            <a:r>
              <a:rPr lang="en-US" sz="2000" baseline="-600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X</a:t>
            </a:r>
            <a:r>
              <a:rPr lang="en-US" sz="200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=14 GeV</a:t>
            </a: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, prompt decay</a:t>
            </a:r>
          </a:p>
        </p:txBody>
      </p:sp>
      <p:grpSp>
        <p:nvGrpSpPr>
          <p:cNvPr id="63494" name="Group 7"/>
          <p:cNvGrpSpPr>
            <a:grpSpLocks/>
          </p:cNvGrpSpPr>
          <p:nvPr/>
        </p:nvGrpSpPr>
        <p:grpSpPr bwMode="auto">
          <a:xfrm>
            <a:off x="2870200" y="5511800"/>
            <a:ext cx="5334000" cy="876300"/>
            <a:chOff x="0" y="0"/>
            <a:chExt cx="3360" cy="552"/>
          </a:xfrm>
        </p:grpSpPr>
        <p:sp>
          <p:nvSpPr>
            <p:cNvPr id="3" name="AutoShape 5"/>
            <p:cNvSpPr>
              <a:spLocks/>
            </p:cNvSpPr>
            <p:nvPr/>
          </p:nvSpPr>
          <p:spPr bwMode="auto">
            <a:xfrm>
              <a:off x="32" y="24"/>
              <a:ext cx="3304" cy="504"/>
            </a:xfrm>
            <a:prstGeom prst="roundRect">
              <a:avLst>
                <a:gd name="adj" fmla="val 23806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63500" name="Picture 6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360" cy="5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sp>
        <p:nvSpPr>
          <p:cNvPr id="63496" name="Rectangle 8"/>
          <p:cNvSpPr>
            <a:spLocks/>
          </p:cNvSpPr>
          <p:nvPr/>
        </p:nvSpPr>
        <p:spPr bwMode="auto">
          <a:xfrm>
            <a:off x="5105400" y="2044700"/>
            <a:ext cx="874713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>
            <a:spAutoFit/>
          </a:bodyPr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sz="180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bbMET</a:t>
            </a:r>
          </a:p>
        </p:txBody>
      </p:sp>
      <p:sp>
        <p:nvSpPr>
          <p:cNvPr id="63497" name="Rectangle 9"/>
          <p:cNvSpPr>
            <a:spLocks/>
          </p:cNvSpPr>
          <p:nvPr/>
        </p:nvSpPr>
        <p:spPr bwMode="auto">
          <a:xfrm>
            <a:off x="7708900" y="2044700"/>
            <a:ext cx="938213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>
            <a:spAutoFit/>
          </a:bodyPr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sz="180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bbjMET</a:t>
            </a:r>
          </a:p>
        </p:txBody>
      </p:sp>
      <p:pic>
        <p:nvPicPr>
          <p:cNvPr id="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3" y="2032000"/>
            <a:ext cx="7980362" cy="433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3499" name="Rectangle 11"/>
          <p:cNvSpPr>
            <a:spLocks/>
          </p:cNvSpPr>
          <p:nvPr/>
        </p:nvSpPr>
        <p:spPr bwMode="auto">
          <a:xfrm>
            <a:off x="1816100" y="3683000"/>
            <a:ext cx="6789678" cy="1200329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>
            <a:spAutoFit/>
          </a:bodyPr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>
              <a:buSzPct val="100000"/>
              <a:buFont typeface="Thonburi" pitchFamily="-84" charset="0"/>
              <a:buChar char="๏"/>
            </a:pPr>
            <a:r>
              <a:rPr 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Δm</a:t>
            </a:r>
            <a:r>
              <a:rPr lang="en-US" sz="20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 &gt; </a:t>
            </a:r>
            <a:r>
              <a:rPr lang="en-US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m</a:t>
            </a:r>
            <a:r>
              <a:rPr lang="en-US" sz="2000" baseline="-6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b</a:t>
            </a:r>
            <a:r>
              <a:rPr 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(prompt </a:t>
            </a:r>
            <a:r>
              <a:rPr lang="en-US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sb</a:t>
            </a:r>
            <a:r>
              <a:rPr 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decay):  ruled out</a:t>
            </a:r>
          </a:p>
          <a:p>
            <a:pPr eaLnBrk="1" hangingPunct="1">
              <a:buSzPct val="100000"/>
              <a:buFont typeface="Thonburi" pitchFamily="-84" charset="0"/>
              <a:buChar char="๏"/>
            </a:pPr>
            <a:r>
              <a:rPr 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Δm</a:t>
            </a:r>
            <a:r>
              <a:rPr lang="en-US" sz="20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 &lt; </a:t>
            </a:r>
            <a:r>
              <a:rPr lang="en-US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m</a:t>
            </a:r>
            <a:r>
              <a:rPr lang="en-US" sz="2000" baseline="-6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b</a:t>
            </a:r>
            <a:r>
              <a:rPr 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: R-hadron, depends on the decay life time</a:t>
            </a:r>
          </a:p>
          <a:p>
            <a:pPr eaLnBrk="1" hangingPunct="1"/>
            <a:r>
              <a:rPr lang="en-US" sz="2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  </a:t>
            </a:r>
            <a:r>
              <a:rPr lang="en-US" sz="1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prompt decay: </a:t>
            </a:r>
            <a:r>
              <a:rPr lang="en-US" sz="1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difficult at LHC</a:t>
            </a:r>
          </a:p>
          <a:p>
            <a:pPr eaLnBrk="1" hangingPunct="1"/>
            <a:r>
              <a:rPr lang="en-US" sz="1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  quasi-stable: CHAMP, ruled out @ LEP</a:t>
            </a:r>
          </a:p>
        </p:txBody>
      </p:sp>
    </p:spTree>
    <p:extLst>
      <p:ext uri="{BB962C8B-B14F-4D97-AF65-F5344CB8AC3E}">
        <p14:creationId xmlns:p14="http://schemas.microsoft.com/office/powerpoint/2010/main" val="55741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9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Ins="132080"/>
          <a:lstStyle/>
          <a:p>
            <a:pPr indent="0" eaLnBrk="1" hangingPunct="1">
              <a:defRPr/>
            </a:pPr>
            <a:r>
              <a:rPr lang="en-US" sz="3200" smtClean="0">
                <a:solidFill>
                  <a:srgbClr val="660066"/>
                </a:solidFill>
                <a:sym typeface="Comic Sans MS" charset="0"/>
              </a:rPr>
              <a:t>  </a:t>
            </a:r>
            <a:r>
              <a:rPr lang="en-US" sz="3200" smtClean="0">
                <a:sym typeface="Comic Sans MS" charset="0"/>
              </a:rPr>
              <a:t>Light Stau</a:t>
            </a:r>
            <a:r>
              <a:rPr lang="en-US" sz="3200" smtClean="0">
                <a:solidFill>
                  <a:srgbClr val="FF66FF"/>
                </a:solidFill>
                <a:sym typeface="Comic Sans MS" charset="0"/>
              </a:rPr>
              <a:t> </a:t>
            </a: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fld id="{5C823323-E08C-4921-A3E4-85C25A161CB1}" type="slidenum">
              <a:rPr lang="en-US" sz="14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rPr>
              <a:pPr eaLnBrk="1" hangingPunct="1"/>
              <a:t>22</a:t>
            </a:fld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MS PGothic" panose="020B0600070205080204" pitchFamily="34" charset="-128"/>
              <a:sym typeface="Arial" panose="020B0604020202020204" pitchFamily="34" charset="0"/>
            </a:endParaRPr>
          </a:p>
        </p:txBody>
      </p:sp>
      <p:sp>
        <p:nvSpPr>
          <p:cNvPr id="64514" name="Rectangle 2"/>
          <p:cNvSpPr>
            <a:spLocks/>
          </p:cNvSpPr>
          <p:nvPr/>
        </p:nvSpPr>
        <p:spPr bwMode="auto">
          <a:xfrm>
            <a:off x="4459288" y="1143000"/>
            <a:ext cx="71437" cy="76200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C0C0C0">
                <a:alpha val="7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Ctr="1">
            <a:spAutoFit/>
          </a:bodyPr>
          <a:lstStyle/>
          <a:p>
            <a:pPr marL="39688" algn="ctr">
              <a:defRPr/>
            </a:pPr>
            <a:r>
              <a:rPr lang="en-US" sz="400">
                <a:solidFill>
                  <a:srgbClr val="9400ED"/>
                </a:solidFill>
                <a:latin typeface="Arial Black" charset="0"/>
                <a:ea typeface="ＭＳ Ｐゴシック" charset="0"/>
                <a:cs typeface="Arial Black" charset="0"/>
                <a:sym typeface="Arial Black" charset="0"/>
              </a:rPr>
              <a:t>-</a:t>
            </a:r>
          </a:p>
        </p:txBody>
      </p:sp>
      <p:sp>
        <p:nvSpPr>
          <p:cNvPr id="2" name="Rectangle 4"/>
          <p:cNvSpPr>
            <a:spLocks/>
          </p:cNvSpPr>
          <p:nvPr/>
        </p:nvSpPr>
        <p:spPr bwMode="auto">
          <a:xfrm>
            <a:off x="381000" y="1295400"/>
            <a:ext cx="154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>
            <a:spAutoFit/>
          </a:bodyPr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>
              <a:buClr>
                <a:srgbClr val="0000CA"/>
              </a:buClr>
              <a:buSzPct val="100000"/>
              <a:buFont typeface="Thonburi" pitchFamily="-84" charset="0"/>
              <a:buChar char="๏"/>
            </a:pP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</a:t>
            </a:r>
            <a:r>
              <a:rPr lang="en-US" sz="200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LEP</a:t>
            </a: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limit</a:t>
            </a:r>
          </a:p>
        </p:txBody>
      </p:sp>
      <p:sp>
        <p:nvSpPr>
          <p:cNvPr id="64517" name="Rectangle 5"/>
          <p:cNvSpPr>
            <a:spLocks/>
          </p:cNvSpPr>
          <p:nvPr/>
        </p:nvSpPr>
        <p:spPr bwMode="auto">
          <a:xfrm>
            <a:off x="381000" y="3657600"/>
            <a:ext cx="8166100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40639" bIns="0"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30000"/>
              </a:lnSpc>
              <a:buClr>
                <a:srgbClr val="0000CA"/>
              </a:buClr>
              <a:buSzPct val="100000"/>
              <a:buFont typeface="Thonburi" pitchFamily="-84" charset="0"/>
              <a:buChar char="๏"/>
            </a:pP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</a:t>
            </a:r>
            <a:r>
              <a:rPr lang="en-US" sz="200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LHC</a:t>
            </a: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limit with stau from neutralino/chargino decay</a:t>
            </a:r>
          </a:p>
          <a:p>
            <a:pPr eaLnBrk="1" hangingPunct="1">
              <a:lnSpc>
                <a:spcPct val="130000"/>
              </a:lnSpc>
            </a:pPr>
            <a:r>
              <a:rPr lang="en-US" sz="18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  not applicable with large </a:t>
            </a:r>
            <a:r>
              <a:rPr lang="en-US" sz="20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MT2</a:t>
            </a:r>
            <a:r>
              <a:rPr lang="en-US" sz="18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cut of </a:t>
            </a:r>
            <a:r>
              <a:rPr lang="en-US" sz="20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90-110 GeV</a:t>
            </a:r>
            <a:endParaRPr lang="en-US" sz="1800" b="1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  <a:ea typeface="MS PGothic" panose="020B0600070205080204" pitchFamily="34" charset="-128"/>
              <a:sym typeface="Comic Sans MS" panose="030F0702030302020204" pitchFamily="66" charset="0"/>
            </a:endParaRPr>
          </a:p>
          <a:p>
            <a:pPr eaLnBrk="1" hangingPunct="1">
              <a:lnSpc>
                <a:spcPct val="130000"/>
              </a:lnSpc>
              <a:buClr>
                <a:srgbClr val="0000CA"/>
              </a:buClr>
              <a:buSzPct val="100000"/>
              <a:buFont typeface="Thonburi" pitchFamily="-84" charset="0"/>
              <a:buChar char="๏"/>
            </a:pP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</a:t>
            </a:r>
            <a:r>
              <a:rPr lang="en-US" sz="200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ττ(j) + MET</a:t>
            </a: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search difficult with </a:t>
            </a:r>
            <a:r>
              <a:rPr lang="en-US" sz="200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WW(j)+MET</a:t>
            </a: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background.  </a:t>
            </a:r>
          </a:p>
        </p:txBody>
      </p:sp>
      <p:grpSp>
        <p:nvGrpSpPr>
          <p:cNvPr id="64519" name="Group 8"/>
          <p:cNvGrpSpPr>
            <a:grpSpLocks/>
          </p:cNvGrpSpPr>
          <p:nvPr/>
        </p:nvGrpSpPr>
        <p:grpSpPr bwMode="auto">
          <a:xfrm>
            <a:off x="127000" y="1968500"/>
            <a:ext cx="8890000" cy="1422400"/>
            <a:chOff x="0" y="0"/>
            <a:chExt cx="5600" cy="896"/>
          </a:xfrm>
        </p:grpSpPr>
        <p:sp>
          <p:nvSpPr>
            <p:cNvPr id="64518" name="AutoShape 6"/>
            <p:cNvSpPr>
              <a:spLocks/>
            </p:cNvSpPr>
            <p:nvPr/>
          </p:nvSpPr>
          <p:spPr bwMode="auto">
            <a:xfrm>
              <a:off x="0" y="0"/>
              <a:ext cx="5600" cy="896"/>
            </a:xfrm>
            <a:prstGeom prst="roundRect">
              <a:avLst>
                <a:gd name="adj" fmla="val 13389"/>
              </a:avLst>
            </a:prstGeom>
            <a:solidFill>
              <a:srgbClr val="E6E6E6"/>
            </a:solidFill>
            <a:ln>
              <a:noFill/>
            </a:ln>
            <a:effectLst>
              <a:outerShdw blurRad="63500" dist="38099" dir="2700000" algn="ctr" rotWithShape="0">
                <a:schemeClr val="bg2">
                  <a:alpha val="75000"/>
                </a:schemeClr>
              </a:outerShdw>
            </a:effectLst>
            <a:extLst>
              <a:ext uri="{91240B29-F687-4f45-9708-019B960494DF}">
                <a14:hiddenLine xmlns="" xmlns:a14="http://schemas.microsoft.com/office/drawing/2010/main" w="12700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64522" name="Picture 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" y="47"/>
              <a:ext cx="5528" cy="8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sp>
        <p:nvSpPr>
          <p:cNvPr id="64521" name="Rectangle 9"/>
          <p:cNvSpPr>
            <a:spLocks/>
          </p:cNvSpPr>
          <p:nvPr/>
        </p:nvSpPr>
        <p:spPr bwMode="auto">
          <a:xfrm>
            <a:off x="2349500" y="5283200"/>
            <a:ext cx="4446588" cy="4572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>
            <a:spAutoFit/>
          </a:bodyPr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light stau difficult at </a:t>
            </a:r>
            <a:r>
              <a:rPr lang="en-US" sz="20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LHC</a:t>
            </a:r>
            <a:r>
              <a:rPr 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as well.</a:t>
            </a:r>
          </a:p>
        </p:txBody>
      </p:sp>
    </p:spTree>
    <p:extLst>
      <p:ext uri="{BB962C8B-B14F-4D97-AF65-F5344CB8AC3E}">
        <p14:creationId xmlns:p14="http://schemas.microsoft.com/office/powerpoint/2010/main" val="281779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Ins="132080"/>
          <a:lstStyle/>
          <a:p>
            <a:pPr indent="0" eaLnBrk="1" hangingPunct="1">
              <a:defRPr/>
            </a:pPr>
            <a:r>
              <a:rPr lang="en-US" sz="3200" smtClean="0">
                <a:solidFill>
                  <a:srgbClr val="660066"/>
                </a:solidFill>
                <a:sym typeface="Comic Sans MS" charset="0"/>
              </a:rPr>
              <a:t>  </a:t>
            </a:r>
            <a:r>
              <a:rPr lang="en-US" sz="3200" smtClean="0">
                <a:sym typeface="Comic Sans MS" charset="0"/>
              </a:rPr>
              <a:t>Light Sfermion @ ILC</a:t>
            </a:r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fld id="{3CBF4C85-B097-453A-9CEC-C0D3EFB3C705}" type="slidenum">
              <a:rPr lang="en-US" sz="14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rPr>
              <a:pPr eaLnBrk="1" hangingPunct="1"/>
              <a:t>23</a:t>
            </a:fld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MS PGothic" panose="020B0600070205080204" pitchFamily="34" charset="-128"/>
              <a:sym typeface="Arial" panose="020B0604020202020204" pitchFamily="34" charset="0"/>
            </a:endParaRPr>
          </a:p>
        </p:txBody>
      </p:sp>
      <p:sp>
        <p:nvSpPr>
          <p:cNvPr id="65538" name="Rectangle 2"/>
          <p:cNvSpPr>
            <a:spLocks/>
          </p:cNvSpPr>
          <p:nvPr/>
        </p:nvSpPr>
        <p:spPr bwMode="auto">
          <a:xfrm>
            <a:off x="4459288" y="1143000"/>
            <a:ext cx="71437" cy="76200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C0C0C0">
                <a:alpha val="7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Ctr="1">
            <a:spAutoFit/>
          </a:bodyPr>
          <a:lstStyle/>
          <a:p>
            <a:pPr marL="39688" algn="ctr">
              <a:defRPr/>
            </a:pPr>
            <a:r>
              <a:rPr lang="en-US" sz="400">
                <a:solidFill>
                  <a:srgbClr val="9400ED"/>
                </a:solidFill>
                <a:latin typeface="Arial Black" charset="0"/>
                <a:ea typeface="ＭＳ Ｐゴシック" charset="0"/>
                <a:cs typeface="Arial Black" charset="0"/>
                <a:sym typeface="Arial Black" charset="0"/>
              </a:rPr>
              <a:t>-</a:t>
            </a:r>
          </a:p>
        </p:txBody>
      </p:sp>
      <p:sp>
        <p:nvSpPr>
          <p:cNvPr id="2" name="Rectangle 4"/>
          <p:cNvSpPr>
            <a:spLocks/>
          </p:cNvSpPr>
          <p:nvPr/>
        </p:nvSpPr>
        <p:spPr bwMode="auto">
          <a:xfrm>
            <a:off x="381000" y="1143000"/>
            <a:ext cx="3241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>
            <a:spAutoFit/>
          </a:bodyPr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>
              <a:buClr>
                <a:srgbClr val="0000CA"/>
              </a:buClr>
              <a:buSzPct val="100000"/>
              <a:buFont typeface="Thonburi" pitchFamily="-84" charset="0"/>
              <a:buChar char="๏"/>
            </a:pPr>
            <a:r>
              <a:rPr lang="en-US" sz="200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 sb, stau </a:t>
            </a:r>
            <a:r>
              <a: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pair production</a:t>
            </a:r>
          </a:p>
        </p:txBody>
      </p:sp>
      <p:grpSp>
        <p:nvGrpSpPr>
          <p:cNvPr id="65543" name="Group 8"/>
          <p:cNvGrpSpPr>
            <a:grpSpLocks/>
          </p:cNvGrpSpPr>
          <p:nvPr/>
        </p:nvGrpSpPr>
        <p:grpSpPr bwMode="auto">
          <a:xfrm>
            <a:off x="368300" y="1765300"/>
            <a:ext cx="3657600" cy="787400"/>
            <a:chOff x="0" y="0"/>
            <a:chExt cx="2304" cy="496"/>
          </a:xfrm>
        </p:grpSpPr>
        <p:sp>
          <p:nvSpPr>
            <p:cNvPr id="65542" name="AutoShape 6"/>
            <p:cNvSpPr>
              <a:spLocks/>
            </p:cNvSpPr>
            <p:nvPr/>
          </p:nvSpPr>
          <p:spPr bwMode="auto">
            <a:xfrm>
              <a:off x="0" y="0"/>
              <a:ext cx="2304" cy="496"/>
            </a:xfrm>
            <a:prstGeom prst="roundRect">
              <a:avLst>
                <a:gd name="adj" fmla="val 24190"/>
              </a:avLst>
            </a:prstGeom>
            <a:solidFill>
              <a:srgbClr val="E6E6E6"/>
            </a:solidFill>
            <a:ln>
              <a:noFill/>
            </a:ln>
            <a:effectLst>
              <a:outerShdw blurRad="63500" dist="38099" dir="2700000" algn="ctr" rotWithShape="0">
                <a:schemeClr val="bg2">
                  <a:alpha val="75000"/>
                </a:schemeClr>
              </a:outerShdw>
            </a:effectLst>
            <a:extLst>
              <a:ext uri="{91240B29-F687-4f45-9708-019B960494DF}">
                <a14:hiddenLine xmlns="" xmlns:a14="http://schemas.microsoft.com/office/drawing/2010/main" w="12700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pic>
          <p:nvPicPr>
            <p:cNvPr id="65551" name="Picture 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8"/>
              <a:ext cx="2105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65544" name="Group 11"/>
          <p:cNvGrpSpPr>
            <a:grpSpLocks/>
          </p:cNvGrpSpPr>
          <p:nvPr/>
        </p:nvGrpSpPr>
        <p:grpSpPr bwMode="auto">
          <a:xfrm>
            <a:off x="4800600" y="1562100"/>
            <a:ext cx="4267200" cy="2247900"/>
            <a:chOff x="0" y="0"/>
            <a:chExt cx="2688" cy="1416"/>
          </a:xfrm>
        </p:grpSpPr>
        <p:sp>
          <p:nvSpPr>
            <p:cNvPr id="3" name="Rectangle 9"/>
            <p:cNvSpPr>
              <a:spLocks/>
            </p:cNvSpPr>
            <p:nvPr/>
          </p:nvSpPr>
          <p:spPr bwMode="auto">
            <a:xfrm>
              <a:off x="24" y="24"/>
              <a:ext cx="2640" cy="1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40639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sz="20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stau</a:t>
              </a:r>
            </a:p>
            <a:p>
              <a:pPr eaLnBrk="1" hangingPunct="1">
                <a:buClr>
                  <a:srgbClr val="0000CA"/>
                </a:buClr>
                <a:buSzPct val="100000"/>
                <a:buFont typeface="Thonburi" pitchFamily="-84" charset="0"/>
                <a:buChar char="๏"/>
              </a:pPr>
              <a:r>
                <a:rPr lang="en-US" sz="20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 </a:t>
              </a:r>
              <a:r>
                <a:rPr lang="en-US" sz="18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Rounded MT Bold" pitchFamily="-84" charset="0"/>
                  <a:ea typeface="MS PGothic" panose="020B0600070205080204" pitchFamily="34" charset="-128"/>
                  <a:sym typeface="Arial Rounded MT Bold" pitchFamily="-84" charset="0"/>
                </a:rPr>
                <a:t>Δm &gt; m</a:t>
              </a:r>
              <a:r>
                <a:rPr lang="en-US" sz="2000" baseline="-60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τ</a:t>
              </a:r>
              <a:r>
                <a:rPr lang="en-US" sz="1800" baseline="-60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Rounded MT Bold" pitchFamily="-84" charset="0"/>
                  <a:ea typeface="MS PGothic" panose="020B0600070205080204" pitchFamily="34" charset="-128"/>
                  <a:sym typeface="Arial Rounded MT Bold" pitchFamily="-84" charset="0"/>
                </a:rPr>
                <a:t> :</a:t>
              </a:r>
              <a:r>
                <a:rPr lang="en-US" sz="1800" baseline="-60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Rounded MT Bold" pitchFamily="-84" charset="0"/>
                  <a:ea typeface="MS PGothic" panose="020B0600070205080204" pitchFamily="34" charset="-128"/>
                  <a:sym typeface="Arial Rounded MT Bold" pitchFamily="-84" charset="0"/>
                </a:rPr>
                <a:t> </a:t>
              </a:r>
              <a:r>
                <a:rPr lang="en-US" sz="20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ττ+MET</a:t>
              </a:r>
            </a:p>
            <a:p>
              <a:pPr eaLnBrk="1" hangingPunct="1"/>
              <a:r>
                <a:rPr lang="en-US" sz="2000">
                  <a:solidFill>
                    <a:srgbClr val="008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   </a:t>
              </a:r>
              <a:r>
                <a:rPr lang="en-US" sz="2000" b="1">
                  <a:solidFill>
                    <a:srgbClr val="008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despite low tagging eff,          observation @ ILC possible.</a:t>
              </a:r>
              <a:endParaRPr lang="en-US" sz="2000" b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endParaRPr>
            </a:p>
            <a:p>
              <a:pPr eaLnBrk="1" hangingPunct="1">
                <a:buClr>
                  <a:srgbClr val="0000CA"/>
                </a:buClr>
                <a:buSzPct val="100000"/>
                <a:buFont typeface="Thonburi" pitchFamily="-84" charset="0"/>
                <a:buChar char="๏"/>
              </a:pPr>
              <a:r>
                <a:rPr lang="en-US" sz="2000" b="1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 </a:t>
              </a:r>
              <a:r>
                <a:rPr lang="en-US" sz="18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Rounded MT Bold" pitchFamily="-84" charset="0"/>
                  <a:ea typeface="MS PGothic" panose="020B0600070205080204" pitchFamily="34" charset="-128"/>
                  <a:sym typeface="Arial Rounded MT Bold" pitchFamily="-84" charset="0"/>
                </a:rPr>
                <a:t>Δm &lt; m</a:t>
              </a:r>
              <a:r>
                <a:rPr lang="en-US" sz="2000" baseline="-60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τ</a:t>
              </a:r>
              <a:r>
                <a:rPr lang="en-US" sz="1800" baseline="-60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Rounded MT Bold" pitchFamily="-84" charset="0"/>
                  <a:ea typeface="MS PGothic" panose="020B0600070205080204" pitchFamily="34" charset="-128"/>
                  <a:sym typeface="Arial Rounded MT Bold" pitchFamily="-84" charset="0"/>
                </a:rPr>
                <a:t> </a:t>
              </a:r>
              <a:r>
                <a:rPr lang="en-US" sz="1800" baseline="-60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Rounded MT Bold" pitchFamily="-84" charset="0"/>
                  <a:ea typeface="MS PGothic" panose="020B0600070205080204" pitchFamily="34" charset="-128"/>
                  <a:sym typeface="Arial Rounded MT Bold" pitchFamily="-84" charset="0"/>
                </a:rPr>
                <a:t>: </a:t>
              </a:r>
              <a:r>
                <a:rPr lang="en-US" sz="1800" b="1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CHAMP</a:t>
              </a:r>
            </a:p>
            <a:p>
              <a:pPr eaLnBrk="1" hangingPunct="1"/>
              <a:r>
                <a:rPr lang="en-US" sz="1800" b="1">
                  <a:solidFill>
                    <a:srgbClr val="008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   ruled out @ LEP</a:t>
              </a:r>
            </a:p>
          </p:txBody>
        </p:sp>
        <p:pic>
          <p:nvPicPr>
            <p:cNvPr id="65549" name="Picture 10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88" cy="1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grpSp>
        <p:nvGrpSpPr>
          <p:cNvPr id="65545" name="Group 14"/>
          <p:cNvGrpSpPr>
            <a:grpSpLocks/>
          </p:cNvGrpSpPr>
          <p:nvPr/>
        </p:nvGrpSpPr>
        <p:grpSpPr bwMode="auto">
          <a:xfrm>
            <a:off x="4800600" y="4229100"/>
            <a:ext cx="4267200" cy="1917700"/>
            <a:chOff x="0" y="0"/>
            <a:chExt cx="2688" cy="1208"/>
          </a:xfrm>
        </p:grpSpPr>
        <p:sp>
          <p:nvSpPr>
            <p:cNvPr id="65548" name="Rectangle 12"/>
            <p:cNvSpPr>
              <a:spLocks/>
            </p:cNvSpPr>
            <p:nvPr/>
          </p:nvSpPr>
          <p:spPr bwMode="auto">
            <a:xfrm>
              <a:off x="24" y="24"/>
              <a:ext cx="2640" cy="1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 cap="flat">
                  <a:solidFill>
                    <a:srgbClr val="0000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40639" bIns="0"/>
            <a:lstStyle>
              <a:lvl1pPr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0000CC"/>
                  </a:solidFill>
                  <a:latin typeface="Times New Roman" panose="02020603050405020304" pitchFamily="18" charset="0"/>
                  <a:ea typeface="ヒラギノ明朝 ProN W3" pitchFamily="-84" charset="-128"/>
                  <a:sym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sz="20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sbottom</a:t>
              </a:r>
            </a:p>
            <a:p>
              <a:pPr eaLnBrk="1" hangingPunct="1">
                <a:buClr>
                  <a:srgbClr val="0000CA"/>
                </a:buClr>
                <a:buSzPct val="100000"/>
                <a:buFont typeface="Thonburi" pitchFamily="-84" charset="0"/>
                <a:buChar char="๏"/>
              </a:pPr>
              <a:r>
                <a:rPr lang="en-US" sz="20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 </a:t>
              </a:r>
              <a:r>
                <a:rPr lang="en-US" sz="18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Rounded MT Bold" pitchFamily="-84" charset="0"/>
                  <a:ea typeface="MS PGothic" panose="020B0600070205080204" pitchFamily="34" charset="-128"/>
                  <a:sym typeface="Arial Rounded MT Bold" pitchFamily="-84" charset="0"/>
                </a:rPr>
                <a:t>Δm &gt; m</a:t>
              </a:r>
              <a:r>
                <a:rPr lang="en-US" sz="2000" baseline="-60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b</a:t>
              </a:r>
              <a:r>
                <a:rPr lang="en-US" sz="1800" baseline="-60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Rounded MT Bold" pitchFamily="-84" charset="0"/>
                  <a:ea typeface="MS PGothic" panose="020B0600070205080204" pitchFamily="34" charset="-128"/>
                  <a:sym typeface="Arial Rounded MT Bold" pitchFamily="-84" charset="0"/>
                </a:rPr>
                <a:t> :</a:t>
              </a:r>
              <a:r>
                <a:rPr lang="en-US" sz="1800" baseline="-60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Rounded MT Bold" pitchFamily="-84" charset="0"/>
                  <a:ea typeface="MS PGothic" panose="020B0600070205080204" pitchFamily="34" charset="-128"/>
                  <a:sym typeface="Arial Rounded MT Bold" pitchFamily="-84" charset="0"/>
                </a:rPr>
                <a:t> </a:t>
              </a:r>
              <a:r>
                <a:rPr lang="en-US" sz="20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 </a:t>
              </a:r>
              <a:r>
                <a:rPr lang="en-US" sz="2000" b="1">
                  <a:solidFill>
                    <a:srgbClr val="008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ruled out @ LHC</a:t>
              </a:r>
            </a:p>
            <a:p>
              <a:pPr eaLnBrk="1" hangingPunct="1">
                <a:buClr>
                  <a:srgbClr val="0000CA"/>
                </a:buClr>
                <a:buSzPct val="100000"/>
                <a:buFont typeface="Thonburi" pitchFamily="-84" charset="0"/>
                <a:buChar char="๏"/>
              </a:pPr>
              <a:r>
                <a:rPr lang="en-US" sz="2000" b="1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 </a:t>
              </a:r>
              <a:r>
                <a:rPr lang="en-US" sz="18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Rounded MT Bold" pitchFamily="-84" charset="0"/>
                  <a:ea typeface="MS PGothic" panose="020B0600070205080204" pitchFamily="34" charset="-128"/>
                  <a:sym typeface="Arial Rounded MT Bold" pitchFamily="-84" charset="0"/>
                </a:rPr>
                <a:t>Δm &lt; m</a:t>
              </a:r>
              <a:r>
                <a:rPr lang="en-US" sz="2000" baseline="-60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old" panose="020B0704020202020204" pitchFamily="34" charset="0"/>
                  <a:ea typeface="MS PGothic" panose="020B0600070205080204" pitchFamily="34" charset="-128"/>
                  <a:sym typeface="Arial Bold" panose="020B0704020202020204" pitchFamily="34" charset="0"/>
                </a:rPr>
                <a:t>b</a:t>
              </a:r>
              <a:r>
                <a:rPr lang="en-US" sz="1800" baseline="-60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Rounded MT Bold" pitchFamily="-84" charset="0"/>
                  <a:ea typeface="MS PGothic" panose="020B0600070205080204" pitchFamily="34" charset="-128"/>
                  <a:sym typeface="Arial Rounded MT Bold" pitchFamily="-84" charset="0"/>
                </a:rPr>
                <a:t> </a:t>
              </a:r>
              <a:r>
                <a:rPr lang="en-US" sz="1800" baseline="-6000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Rounded MT Bold" pitchFamily="-84" charset="0"/>
                  <a:ea typeface="MS PGothic" panose="020B0600070205080204" pitchFamily="34" charset="-128"/>
                  <a:sym typeface="Arial Rounded MT Bold" pitchFamily="-84" charset="0"/>
                </a:rPr>
                <a:t>: </a:t>
              </a:r>
              <a:r>
                <a:rPr lang="en-US" sz="1800" b="1">
                  <a:solidFill>
                    <a:srgbClr val="0000CA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 R-hadron</a:t>
              </a:r>
            </a:p>
            <a:p>
              <a:pPr eaLnBrk="1" hangingPunct="1"/>
              <a:r>
                <a:rPr lang="en-US" sz="1800" b="1">
                  <a:solidFill>
                    <a:srgbClr val="008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   stable: ruled out @ LEP</a:t>
              </a:r>
            </a:p>
            <a:p>
              <a:pPr eaLnBrk="1" hangingPunct="1"/>
              <a:r>
                <a:rPr lang="en-US" sz="1800" b="1">
                  <a:solidFill>
                    <a:srgbClr val="008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MS PGothic" panose="020B0600070205080204" pitchFamily="34" charset="-128"/>
                  <a:sym typeface="Comic Sans MS" panose="030F0702030302020204" pitchFamily="66" charset="0"/>
                </a:rPr>
                <a:t>   decay: ILC observation possible</a:t>
              </a:r>
            </a:p>
          </p:txBody>
        </p:sp>
        <p:pic>
          <p:nvPicPr>
            <p:cNvPr id="65547" name="Picture 13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88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38" y="2789260"/>
            <a:ext cx="4669607" cy="348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01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76200"/>
            <a:ext cx="7772400" cy="1143000"/>
          </a:xfrm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Ins="132080"/>
          <a:lstStyle/>
          <a:p>
            <a:pPr indent="0" eaLnBrk="1" hangingPunct="1">
              <a:defRPr/>
            </a:pPr>
            <a:r>
              <a:rPr lang="en-US" sz="3200" dirty="0" smtClean="0">
                <a:solidFill>
                  <a:srgbClr val="660066"/>
                </a:solidFill>
                <a:sym typeface="Comic Sans MS" charset="0"/>
              </a:rPr>
              <a:t>  </a:t>
            </a:r>
            <a:r>
              <a:rPr lang="en-US" sz="3200" dirty="0" smtClean="0">
                <a:sym typeface="Comic Sans MS" charset="0"/>
              </a:rPr>
              <a:t>Conclusion  </a:t>
            </a:r>
          </a:p>
        </p:txBody>
      </p:sp>
      <p:sp>
        <p:nvSpPr>
          <p:cNvPr id="126" name="Slide Number Placeholder 3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fld id="{F86AC949-6D15-4900-AACF-415879C3BBCD}" type="slidenum">
              <a:rPr lang="en-US" sz="14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rPr>
              <a:pPr eaLnBrk="1" hangingPunct="1"/>
              <a:t>24</a:t>
            </a:fld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MS PGothic" panose="020B0600070205080204" pitchFamily="34" charset="-128"/>
              <a:sym typeface="Arial" panose="020B0604020202020204" pitchFamily="34" charset="0"/>
            </a:endParaRPr>
          </a:p>
        </p:txBody>
      </p:sp>
      <p:sp>
        <p:nvSpPr>
          <p:cNvPr id="66562" name="Rectangle 2"/>
          <p:cNvSpPr>
            <a:spLocks/>
          </p:cNvSpPr>
          <p:nvPr/>
        </p:nvSpPr>
        <p:spPr bwMode="auto">
          <a:xfrm>
            <a:off x="4459288" y="1143000"/>
            <a:ext cx="71437" cy="76200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C0C0C0">
                <a:alpha val="7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Ctr="1">
            <a:spAutoFit/>
          </a:bodyPr>
          <a:lstStyle/>
          <a:p>
            <a:pPr marL="39688" algn="ctr">
              <a:defRPr/>
            </a:pPr>
            <a:r>
              <a:rPr lang="en-US" sz="400">
                <a:solidFill>
                  <a:srgbClr val="9400ED"/>
                </a:solidFill>
                <a:latin typeface="Arial Black" charset="0"/>
                <a:ea typeface="ＭＳ Ｐゴシック" charset="0"/>
                <a:cs typeface="Arial Black" charset="0"/>
                <a:sym typeface="Arial Black" charset="0"/>
              </a:rPr>
              <a:t>-</a:t>
            </a:r>
          </a:p>
        </p:txBody>
      </p:sp>
      <p:graphicFrame>
        <p:nvGraphicFramePr>
          <p:cNvPr id="2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2848576"/>
              </p:ext>
            </p:extLst>
          </p:nvPr>
        </p:nvGraphicFramePr>
        <p:xfrm>
          <a:off x="569913" y="1863725"/>
          <a:ext cx="7686675" cy="4539800"/>
        </p:xfrm>
        <a:graphic>
          <a:graphicData uri="http://schemas.openxmlformats.org/drawingml/2006/table">
            <a:tbl>
              <a:tblPr/>
              <a:tblGrid>
                <a:gridCol w="2160587"/>
                <a:gridCol w="1843088"/>
                <a:gridCol w="1841500"/>
                <a:gridCol w="1841500"/>
              </a:tblGrid>
              <a:tr h="498475"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>
                          <a:tab pos="558800" algn="l"/>
                        </a:tabLst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ヒラギノ明朝 ProN W3" pitchFamily="-84" charset="-128"/>
                        <a:sym typeface="Comic Sans MS" panose="030F0702030302020204" pitchFamily="66" charset="0"/>
                      </a:endParaRP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Bold" panose="020B0704020202020204" pitchFamily="34" charset="0"/>
                          <a:ea typeface="ヒラギノ明朝 ProN W3" pitchFamily="-84" charset="-128"/>
                          <a:sym typeface="Arial Bold" panose="020B0704020202020204" pitchFamily="34" charset="0"/>
                        </a:rPr>
                        <a:t>A</a:t>
                      </a:r>
                      <a:r>
                        <a:rPr kumimoji="0" lang="en-US" sz="1800" b="0" i="0" u="none" strike="noStrike" cap="none" normalizeH="0" baseline="-6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Bold" panose="020B0704020202020204" pitchFamily="34" charset="0"/>
                          <a:ea typeface="ヒラギノ明朝 ProN W3" pitchFamily="-84" charset="-128"/>
                          <a:sym typeface="Arial Bold" panose="020B0704020202020204" pitchFamily="34" charset="0"/>
                        </a:rPr>
                        <a:t>1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Bold" panose="020B0704020202020204" pitchFamily="34" charset="0"/>
                          <a:ea typeface="ヒラギノ明朝 ProN W3" pitchFamily="-84" charset="-128"/>
                          <a:sym typeface="Arial Bold" panose="020B0704020202020204" pitchFamily="34" charset="0"/>
                        </a:rPr>
                        <a:t>/H</a:t>
                      </a:r>
                      <a:r>
                        <a:rPr kumimoji="0" lang="en-US" sz="1800" b="0" i="0" u="none" strike="noStrike" cap="none" normalizeH="0" baseline="-6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Bold" panose="020B0704020202020204" pitchFamily="34" charset="0"/>
                          <a:ea typeface="ヒラギノ明朝 ProN W3" pitchFamily="-84" charset="-128"/>
                          <a:sym typeface="Arial Bold" panose="020B0704020202020204" pitchFamily="34" charset="0"/>
                        </a:rPr>
                        <a:t>1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 funnel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sb-coann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stau-coann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9900"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DM</a:t>
                      </a: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Bino/Singlino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Bino 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Bino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/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Singlino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Comic Sans MS" panose="030F0702030302020204" pitchFamily="66" charset="0"/>
                        <a:ea typeface="ヒラギノ明朝 ProN W3" pitchFamily="-84" charset="-128"/>
                        <a:sym typeface="Comic Sans MS" panose="030F0702030302020204" pitchFamily="66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6600"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light particle</a:t>
                      </a: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Bold" panose="020B0704020202020204" pitchFamily="34" charset="0"/>
                          <a:ea typeface="ヒラギノ明朝 ProN W3" pitchFamily="-84" charset="-128"/>
                          <a:sym typeface="Arial Bold" panose="020B0704020202020204" pitchFamily="34" charset="0"/>
                        </a:rPr>
                        <a:t>m</a:t>
                      </a:r>
                      <a:r>
                        <a:rPr kumimoji="0" lang="en-US" sz="2000" b="0" i="0" u="none" strike="noStrike" cap="none" normalizeH="0" baseline="-600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Bold" panose="020B0704020202020204" pitchFamily="34" charset="0"/>
                          <a:ea typeface="ヒラギノ明朝 ProN W3" pitchFamily="-84" charset="-128"/>
                          <a:sym typeface="Arial Bold" panose="020B0704020202020204" pitchFamily="34" charset="0"/>
                        </a:rPr>
                        <a:t>A1/H1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Bold" panose="020B0704020202020204" pitchFamily="34" charset="0"/>
                          <a:ea typeface="ヒラギノ明朝 ProN W3" pitchFamily="-84" charset="-128"/>
                          <a:sym typeface="Arial Bold" panose="020B0704020202020204" pitchFamily="34" charset="0"/>
                        </a:rPr>
                        <a:t>~2m</a:t>
                      </a:r>
                      <a:r>
                        <a:rPr kumimoji="0" lang="en-US" sz="2000" b="0" i="0" u="none" strike="noStrike" cap="none" normalizeH="0" baseline="-600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Bold" panose="020B0704020202020204" pitchFamily="34" charset="0"/>
                          <a:ea typeface="ヒラギノ明朝 ProN W3" pitchFamily="-84" charset="-128"/>
                          <a:sym typeface="Arial Bold" panose="020B0704020202020204" pitchFamily="34" charset="0"/>
                        </a:rPr>
                        <a:t>X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singlet-like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Bold" panose="020B0704020202020204" pitchFamily="34" charset="0"/>
                          <a:ea typeface="ヒラギノ明朝 ProN W3" pitchFamily="-84" charset="-128"/>
                          <a:sym typeface="Arial Bold" panose="020B0704020202020204" pitchFamily="34" charset="0"/>
                        </a:rPr>
                        <a:t>m</a:t>
                      </a:r>
                      <a:r>
                        <a:rPr kumimoji="0" lang="en-US" sz="2000" b="0" i="0" u="none" strike="noStrike" cap="none" normalizeH="0" baseline="-600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Bold" panose="020B0704020202020204" pitchFamily="34" charset="0"/>
                          <a:ea typeface="ヒラギノ明朝 ProN W3" pitchFamily="-84" charset="-128"/>
                          <a:sym typeface="Arial Bold" panose="020B0704020202020204" pitchFamily="34" charset="0"/>
                        </a:rPr>
                        <a:t>sb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Bold" panose="020B0704020202020204" pitchFamily="34" charset="0"/>
                          <a:ea typeface="ヒラギノ明朝 ProN W3" pitchFamily="-84" charset="-128"/>
                          <a:sym typeface="Arial Bold" panose="020B0704020202020204" pitchFamily="34" charset="0"/>
                        </a:rPr>
                        <a:t> &gt; 16 GeV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 Bold" panose="020B0704020202020204" pitchFamily="34" charset="0"/>
                        <a:ea typeface="ヒラギノ明朝 ProN W3" pitchFamily="-84" charset="-128"/>
                        <a:sym typeface="Arial Bold" panose="020B07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Bold" panose="020B0704020202020204" pitchFamily="34" charset="0"/>
                          <a:ea typeface="ヒラギノ明朝 ProN W3" pitchFamily="-84" charset="-128"/>
                          <a:sym typeface="Arial Bold" panose="020B0704020202020204" pitchFamily="34" charset="0"/>
                        </a:rPr>
                        <a:t>Δm &lt; m</a:t>
                      </a:r>
                      <a:r>
                        <a:rPr kumimoji="0" lang="en-US" sz="2000" b="0" i="0" u="none" strike="noStrike" cap="none" normalizeH="0" baseline="-600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Bold" panose="020B0704020202020204" pitchFamily="34" charset="0"/>
                          <a:ea typeface="ヒラギノ明朝 ProN W3" pitchFamily="-84" charset="-128"/>
                          <a:sym typeface="Arial Bold" panose="020B0704020202020204" pitchFamily="34" charset="0"/>
                        </a:rPr>
                        <a:t>b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Bold" panose="020B0704020202020204" pitchFamily="34" charset="0"/>
                          <a:ea typeface="ヒラギノ明朝 ProN W3" pitchFamily="-84" charset="-128"/>
                          <a:sym typeface="Arial Bold" panose="020B0704020202020204" pitchFamily="34" charset="0"/>
                        </a:rPr>
                        <a:t>m</a:t>
                      </a:r>
                      <a:r>
                        <a:rPr kumimoji="0" lang="en-US" sz="2000" b="0" i="0" u="none" strike="noStrike" cap="none" normalizeH="0" baseline="-600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Bold" panose="020B0704020202020204" pitchFamily="34" charset="0"/>
                          <a:ea typeface="ヒラギノ明朝 ProN W3" pitchFamily="-84" charset="-128"/>
                          <a:sym typeface="Arial Bold" panose="020B0704020202020204" pitchFamily="34" charset="0"/>
                        </a:rPr>
                        <a:t>stau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Bold" panose="020B0704020202020204" pitchFamily="34" charset="0"/>
                          <a:ea typeface="ヒラギノ明朝 ProN W3" pitchFamily="-84" charset="-128"/>
                          <a:sym typeface="Arial Bold" panose="020B0704020202020204" pitchFamily="34" charset="0"/>
                        </a:rPr>
                        <a:t>&gt;32 GeV</a:t>
                      </a:r>
                      <a:endParaRPr kumimoji="0" lang="en-US" sz="2000" b="0" i="0" u="none" strike="noStrike" cap="none" normalizeH="0" baseline="-600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 Bold" panose="020B0704020202020204" pitchFamily="34" charset="0"/>
                        <a:ea typeface="ヒラギノ明朝 ProN W3" pitchFamily="-84" charset="-128"/>
                        <a:sym typeface="Arial Bold" panose="020B07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Bold" panose="020B0704020202020204" pitchFamily="34" charset="0"/>
                          <a:ea typeface="ヒラギノ明朝 ProN W3" pitchFamily="-84" charset="-128"/>
                          <a:sym typeface="Arial Bold" panose="020B0704020202020204" pitchFamily="34" charset="0"/>
                        </a:rPr>
                        <a:t>Δm &lt; 3-5 GeV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192"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relic</a:t>
                      </a: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✓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8000"/>
                          </a:solidFill>
                          <a:effectLst/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✓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✓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9900"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direct detection</a:t>
                      </a: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8000"/>
                          </a:solidFill>
                          <a:effectLst/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✓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Comic Sans MS" panose="030F0702030302020204" pitchFamily="66" charset="0"/>
                        <a:ea typeface="ヒラギノ明朝 ProN W3" pitchFamily="-84" charset="-128"/>
                        <a:sym typeface="Comic Sans MS" panose="030F0702030302020204" pitchFamily="66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8000"/>
                          </a:solidFill>
                          <a:effectLst/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✓</a:t>
                      </a:r>
                      <a:endParaRPr lang="en-US"/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8000"/>
                          </a:solidFill>
                          <a:effectLst/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✓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Comic Sans MS" panose="030F0702030302020204" pitchFamily="66" charset="0"/>
                        <a:ea typeface="ヒラギノ明朝 ProN W3" pitchFamily="-84" charset="-128"/>
                        <a:sym typeface="Comic Sans MS" panose="030F0702030302020204" pitchFamily="66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indirect detection</a:t>
                      </a: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8000"/>
                          </a:solidFill>
                          <a:effectLst/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✓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Comic Sans MS" panose="030F0702030302020204" pitchFamily="66" charset="0"/>
                        <a:ea typeface="ヒラギノ明朝 ProN W3" pitchFamily="-84" charset="-128"/>
                        <a:sym typeface="Comic Sans MS" panose="030F0702030302020204" pitchFamily="66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8000"/>
                          </a:solidFill>
                          <a:effectLst/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✓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Comic Sans MS" panose="030F0702030302020204" pitchFamily="66" charset="0"/>
                        <a:ea typeface="ヒラギノ明朝 ProN W3" pitchFamily="-84" charset="-128"/>
                        <a:sym typeface="Comic Sans MS" panose="030F0702030302020204" pitchFamily="66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8000"/>
                          </a:solidFill>
                          <a:effectLst/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✓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Comic Sans MS" panose="030F0702030302020204" pitchFamily="66" charset="0"/>
                        <a:ea typeface="ヒラギノ明朝 ProN W3" pitchFamily="-84" charset="-128"/>
                        <a:sym typeface="Comic Sans MS" panose="030F0702030302020204" pitchFamily="66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via SM Higgs</a:t>
                      </a: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8000"/>
                          </a:solidFill>
                          <a:effectLst/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✓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Comic Sans MS" panose="030F0702030302020204" pitchFamily="66" charset="0"/>
                        <a:ea typeface="ヒラギノ明朝 ProN W3" pitchFamily="-84" charset="-128"/>
                        <a:sym typeface="Comic Sans MS" panose="030F0702030302020204" pitchFamily="66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8000"/>
                          </a:solidFill>
                          <a:effectLst/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✓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Comic Sans MS" panose="030F0702030302020204" pitchFamily="66" charset="0"/>
                        <a:ea typeface="ヒラギノ明朝 ProN W3" pitchFamily="-84" charset="-128"/>
                        <a:sym typeface="Comic Sans MS" panose="030F0702030302020204" pitchFamily="66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8000"/>
                          </a:solidFill>
                          <a:effectLst/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✓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Comic Sans MS" panose="030F0702030302020204" pitchFamily="66" charset="0"/>
                        <a:ea typeface="ヒラギノ明朝 ProN W3" pitchFamily="-84" charset="-128"/>
                        <a:sym typeface="Comic Sans MS" panose="030F0702030302020204" pitchFamily="66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9900"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Bold" panose="020B0704020202020204" pitchFamily="34" charset="0"/>
                          <a:ea typeface="ヒラギノ明朝 ProN W3" pitchFamily="-84" charset="-128"/>
                          <a:sym typeface="Arial Bold" panose="020B0704020202020204" pitchFamily="34" charset="0"/>
                        </a:rPr>
                        <a:t>LHC</a:t>
                      </a: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8000"/>
                          </a:solidFill>
                          <a:effectLst/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✓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8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 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x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x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Bold" panose="020B0704020202020204" pitchFamily="34" charset="0"/>
                          <a:ea typeface="ヒラギノ明朝 ProN W3" pitchFamily="-84" charset="-128"/>
                          <a:sym typeface="Arial Bold" panose="020B0704020202020204" pitchFamily="34" charset="0"/>
                        </a:rPr>
                        <a:t>ILC</a:t>
                      </a: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✓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✓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9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1pPr>
                      <a:lvl2pPr marL="742950" indent="-285750" eaLnBrk="0" hangingPunct="0">
                        <a:spcBef>
                          <a:spcPts val="8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2pPr>
                      <a:lvl3pPr marL="1143000" indent="-228600" eaLnBrk="0" hangingPunct="0">
                        <a:spcBef>
                          <a:spcPts val="7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SzPct val="100000"/>
                        <a:buFont typeface="Comic Sans MS" panose="030F0702030302020204" pitchFamily="66" charset="0"/>
                        <a:tabLst>
                          <a:tab pos="558800" algn="l"/>
                        </a:tabLs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Comic Sans MS" panose="030F0702030302020204" pitchFamily="66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Comic Sans MS" panose="030F0702030302020204" pitchFamily="66" charset="0"/>
                          <a:ea typeface="ヒラギノ明朝 ProN W3" pitchFamily="-84" charset="-128"/>
                          <a:sym typeface="Comic Sans MS" panose="030F0702030302020204" pitchFamily="66" charset="0"/>
                        </a:rPr>
                        <a:t>✓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6684" name="Rectangle 124"/>
          <p:cNvSpPr>
            <a:spLocks/>
          </p:cNvSpPr>
          <p:nvPr/>
        </p:nvSpPr>
        <p:spPr bwMode="auto">
          <a:xfrm>
            <a:off x="533779" y="1368377"/>
            <a:ext cx="6075363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>
            <a:spAutoFit/>
          </a:bodyPr>
          <a:lstStyle>
            <a:lvl1pPr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CC"/>
                </a:solidFill>
                <a:latin typeface="Times New Roman" panose="02020603050405020304" pitchFamily="18" charset="0"/>
                <a:ea typeface="ヒラギノ明朝 ProN W3" pitchFamily="-84" charset="-128"/>
                <a:sym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b="1" dirty="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light </a:t>
            </a:r>
            <a:r>
              <a:rPr lang="en-US" b="1" dirty="0" err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neutralino</a:t>
            </a:r>
            <a:r>
              <a:rPr lang="en-US" b="1" dirty="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MS PGothic" panose="020B0600070205080204" pitchFamily="34" charset="-128"/>
                <a:sym typeface="Comic Sans MS" panose="030F0702030302020204" pitchFamily="66" charset="0"/>
              </a:rPr>
              <a:t> dark matter </a:t>
            </a:r>
            <a:r>
              <a:rPr lang="en-US" dirty="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(2 - 40 </a:t>
            </a:r>
            <a:r>
              <a:rPr lang="en-US" dirty="0" err="1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GeV</a:t>
            </a:r>
            <a:r>
              <a:rPr lang="en-US" dirty="0">
                <a:solidFill>
                  <a:srgbClr val="0000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old" panose="020B0704020202020204" pitchFamily="34" charset="0"/>
                <a:ea typeface="MS PGothic" panose="020B0600070205080204" pitchFamily="34" charset="-128"/>
                <a:sym typeface="Arial Bold" panose="020B0704020202020204" pitchFamily="34" charset="0"/>
              </a:rPr>
              <a:t>)</a:t>
            </a:r>
          </a:p>
        </p:txBody>
      </p:sp>
      <p:sp>
        <p:nvSpPr>
          <p:cNvPr id="5" name="Rectangle 4"/>
          <p:cNvSpPr/>
          <p:nvPr/>
        </p:nvSpPr>
        <p:spPr>
          <a:xfrm>
            <a:off x="4530725" y="257770"/>
            <a:ext cx="3826690" cy="923330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Thank you!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239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Tuning</a:t>
            </a:r>
            <a:r>
              <a:rPr lang="en-US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Showed up in many places</a:t>
            </a:r>
          </a:p>
          <a:p>
            <a:pPr marL="457200" indent="-457200">
              <a:buAutoNum type="arabicParenR"/>
            </a:pPr>
            <a:r>
              <a:rPr lang="en-US" dirty="0" smtClean="0"/>
              <a:t>Resonance</a:t>
            </a:r>
          </a:p>
          <a:p>
            <a:pPr marL="457200" indent="-457200">
              <a:buAutoNum type="arabicParenR"/>
            </a:pPr>
            <a:r>
              <a:rPr lang="en-US" dirty="0" smtClean="0"/>
              <a:t>Co-annihilation</a:t>
            </a:r>
            <a:r>
              <a:rPr lang="en-US" dirty="0" smtClean="0">
                <a:sym typeface="Wingdings" panose="05000000000000000000" pitchFamily="2" charset="2"/>
              </a:rPr>
              <a:t> small mass splitting</a:t>
            </a:r>
          </a:p>
          <a:p>
            <a:pPr marL="457200" indent="-457200">
              <a:buAutoNum type="arabicParenR"/>
            </a:pPr>
            <a:r>
              <a:rPr lang="en-US" dirty="0" smtClean="0">
                <a:sym typeface="Wingdings" panose="05000000000000000000" pitchFamily="2" charset="2"/>
              </a:rPr>
              <a:t>Z decoupling</a:t>
            </a:r>
          </a:p>
        </p:txBody>
      </p:sp>
    </p:spTree>
    <p:extLst>
      <p:ext uri="{BB962C8B-B14F-4D97-AF65-F5344CB8AC3E}">
        <p14:creationId xmlns:p14="http://schemas.microsoft.com/office/powerpoint/2010/main" val="3247167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LEP </a:t>
            </a:r>
            <a:r>
              <a:rPr lang="en-US" dirty="0" err="1" smtClean="0"/>
              <a:t>ConstrAIns</a:t>
            </a:r>
            <a:r>
              <a:rPr lang="en-US" dirty="0" smtClean="0"/>
              <a:t> from mono-photon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285" y="2894169"/>
            <a:ext cx="5371429" cy="2504762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46" y="2009256"/>
            <a:ext cx="7713029" cy="63841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501146" y="3998795"/>
            <a:ext cx="7713029" cy="85980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839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30" y="519870"/>
            <a:ext cx="4051950" cy="261350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469" y="2120900"/>
            <a:ext cx="6013061" cy="40513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950" y="115131"/>
            <a:ext cx="4342857" cy="315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599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TC103090434[[fn=Wood Type]]</Template>
  <TotalTime>4359</TotalTime>
  <Words>961</Words>
  <Application>Microsoft Office PowerPoint</Application>
  <PresentationFormat>On-screen Show (4:3)</PresentationFormat>
  <Paragraphs>248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42" baseType="lpstr">
      <vt:lpstr>Arial Rounded MT Bold</vt:lpstr>
      <vt:lpstr>ＭＳ Ｐゴシック</vt:lpstr>
      <vt:lpstr>ＭＳ Ｐゴシック</vt:lpstr>
      <vt:lpstr>Rockwell</vt:lpstr>
      <vt:lpstr>Rockwell Condensed</vt:lpstr>
      <vt:lpstr>Thonburi</vt:lpstr>
      <vt:lpstr>ヒラギノ明朝 ProN W3</vt:lpstr>
      <vt:lpstr>Arial</vt:lpstr>
      <vt:lpstr>Arial Black</vt:lpstr>
      <vt:lpstr>Arial Bold</vt:lpstr>
      <vt:lpstr>Comic Sans MS</vt:lpstr>
      <vt:lpstr>Helvetica</vt:lpstr>
      <vt:lpstr>Times New Roman</vt:lpstr>
      <vt:lpstr>Wingdings</vt:lpstr>
      <vt:lpstr>Wood Type</vt:lpstr>
      <vt:lpstr>The Case of Light Neutralino  Dark Matter </vt:lpstr>
      <vt:lpstr>Dark Matter </vt:lpstr>
      <vt:lpstr>  Complementarity </vt:lpstr>
      <vt:lpstr>  Neutralino Dark Matter @ MSSM </vt:lpstr>
      <vt:lpstr>PowerPoint Presentation</vt:lpstr>
      <vt:lpstr>Light Neutralino LSP</vt:lpstr>
      <vt:lpstr>Light Neutralino LSP</vt:lpstr>
      <vt:lpstr>Higgs Sector in the NMSSM</vt:lpstr>
      <vt:lpstr>  Neutralinos @ NMSSM </vt:lpstr>
      <vt:lpstr>Finding the Solutions</vt:lpstr>
      <vt:lpstr>Finding the Solutions</vt:lpstr>
      <vt:lpstr>  Constraints for Low Mass </vt:lpstr>
      <vt:lpstr>  Constraints for Low Mass </vt:lpstr>
      <vt:lpstr>  DM Properties </vt:lpstr>
      <vt:lpstr>Direct Detection</vt:lpstr>
      <vt:lpstr>   Indirect Detection </vt:lpstr>
      <vt:lpstr>126 GeV  Higgs Boson!</vt:lpstr>
      <vt:lpstr>Example:  Light H1</vt:lpstr>
      <vt:lpstr>  Light Sbottom</vt:lpstr>
      <vt:lpstr>  Light Sbottom</vt:lpstr>
      <vt:lpstr>  Light Sbottom</vt:lpstr>
      <vt:lpstr>  Light Stau </vt:lpstr>
      <vt:lpstr>  Light Sfermion @ ILC</vt:lpstr>
      <vt:lpstr>  Conclusion  </vt:lpstr>
      <vt:lpstr>Tuning?</vt:lpstr>
      <vt:lpstr>LEP ConstrAIns from mono-photon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Zhen</dc:creator>
  <cp:lastModifiedBy>Zhen Liu</cp:lastModifiedBy>
  <cp:revision>125</cp:revision>
  <dcterms:created xsi:type="dcterms:W3CDTF">2013-11-17T16:42:36Z</dcterms:created>
  <dcterms:modified xsi:type="dcterms:W3CDTF">2014-07-25T14:10:15Z</dcterms:modified>
</cp:coreProperties>
</file>