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60" r:id="rId3"/>
    <p:sldId id="269" r:id="rId4"/>
    <p:sldId id="267" r:id="rId5"/>
    <p:sldId id="257" r:id="rId6"/>
    <p:sldId id="259" r:id="rId7"/>
    <p:sldId id="273" r:id="rId8"/>
    <p:sldId id="262" r:id="rId9"/>
    <p:sldId id="274" r:id="rId10"/>
    <p:sldId id="272" r:id="rId11"/>
    <p:sldId id="278" r:id="rId12"/>
    <p:sldId id="280" r:id="rId13"/>
    <p:sldId id="265" r:id="rId14"/>
    <p:sldId id="277" r:id="rId15"/>
    <p:sldId id="279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750" autoAdjust="0"/>
    <p:restoredTop sz="88443" autoAdjust="0"/>
  </p:normalViewPr>
  <p:slideViewPr>
    <p:cSldViewPr snapToGrid="0" snapToObjects="1">
      <p:cViewPr varScale="1">
        <p:scale>
          <a:sx n="74" d="100"/>
          <a:sy n="74" d="100"/>
        </p:scale>
        <p:origin x="-8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5" d="100"/>
        <a:sy n="115" d="100"/>
      </p:scale>
      <p:origin x="0" y="2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>
                <a:latin typeface="Helvetica"/>
                <a:cs typeface="Helvetica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Helvetica"/>
                <a:cs typeface="Helvetic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fld id="{456374B4-E1D6-B843-ACA8-970F61D1A871}" type="datetimeFigureOut">
              <a:rPr lang="en-US" smtClean="0"/>
              <a:pPr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fld id="{01996B77-F87C-DC45-8209-E4C3C45FCBC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  <a:lvl2pPr>
              <a:defRPr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fld id="{456374B4-E1D6-B843-ACA8-970F61D1A871}" type="datetimeFigureOut">
              <a:rPr lang="en-US" smtClean="0"/>
              <a:pPr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fld id="{01996B77-F87C-DC45-8209-E4C3C45FCB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74B4-E1D6-B843-ACA8-970F61D1A871}" type="datetimeFigureOut">
              <a:rPr lang="en-US" smtClean="0"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96B77-F87C-DC45-8209-E4C3C45FCB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"/>
              <a:cs typeface="Helvetica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Helvetica"/>
                <a:cs typeface="Helvetica"/>
              </a:defRPr>
            </a:lvl1pPr>
          </a:lstStyle>
          <a:p>
            <a:fld id="{456374B4-E1D6-B843-ACA8-970F61D1A871}" type="datetimeFigureOut">
              <a:rPr lang="en-US" smtClean="0"/>
              <a:pPr/>
              <a:t>2014. 7. 21.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latin typeface="Helvetica"/>
                <a:cs typeface="Helvetica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latin typeface="Helvetica"/>
                <a:cs typeface="Helvetica"/>
              </a:defRPr>
            </a:lvl1pPr>
          </a:lstStyle>
          <a:p>
            <a:fld id="{01996B77-F87C-DC45-8209-E4C3C45FCB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Helvetica"/>
          <a:ea typeface="+mj-ea"/>
          <a:cs typeface="Helvetica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Helvetica"/>
          <a:ea typeface="+mn-ea"/>
          <a:cs typeface="Helvetica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Helvetica"/>
          <a:ea typeface="+mn-ea"/>
          <a:cs typeface="Helvetica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Helvetica"/>
          <a:ea typeface="+mn-ea"/>
          <a:cs typeface="Helvetica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Helvetica"/>
          <a:ea typeface="+mn-ea"/>
          <a:cs typeface="Helvetica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 smtClean="0"/>
              <a:t>Geometric Description of the Standard Model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6400800" cy="2810081"/>
          </a:xfrm>
        </p:spPr>
        <p:txBody>
          <a:bodyPr>
            <a:normAutofit/>
          </a:bodyPr>
          <a:lstStyle/>
          <a:p>
            <a:r>
              <a:rPr lang="en-US" dirty="0" smtClean="0"/>
              <a:t>Kang-Sin CHOI</a:t>
            </a:r>
          </a:p>
          <a:p>
            <a:r>
              <a:rPr lang="en-US" i="1" dirty="0" smtClean="0"/>
              <a:t>Ewha Womans </a:t>
            </a:r>
            <a:r>
              <a:rPr lang="en-US" i="1" dirty="0" smtClean="0"/>
              <a:t>University</a:t>
            </a:r>
            <a:endParaRPr lang="en-US" dirty="0"/>
          </a:p>
          <a:p>
            <a:r>
              <a:rPr lang="en-US" dirty="0" smtClean="0"/>
              <a:t>SUSY </a:t>
            </a:r>
            <a:r>
              <a:rPr lang="en-US" dirty="0" smtClean="0"/>
              <a:t>14, University of Manchester</a:t>
            </a:r>
            <a:br>
              <a:rPr lang="en-US" dirty="0" smtClean="0"/>
            </a:br>
            <a:r>
              <a:rPr lang="en-US" dirty="0" smtClean="0"/>
              <a:t>June 22, 2014 </a:t>
            </a:r>
          </a:p>
        </p:txBody>
      </p:sp>
      <p:sp>
        <p:nvSpPr>
          <p:cNvPr id="4" name="Rectangle 3"/>
          <p:cNvSpPr/>
          <p:nvPr/>
        </p:nvSpPr>
        <p:spPr>
          <a:xfrm>
            <a:off x="5928921" y="3537698"/>
            <a:ext cx="23153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Based on 1309.7297</a:t>
            </a:r>
          </a:p>
        </p:txBody>
      </p:sp>
    </p:spTree>
    <p:extLst>
      <p:ext uri="{BB962C8B-B14F-4D97-AF65-F5344CB8AC3E}">
        <p14:creationId xmlns:p14="http://schemas.microsoft.com/office/powerpoint/2010/main" val="2064830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Nontriviality of the Standard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chemeClr val="tx2"/>
                </a:solidFill>
              </a:rPr>
              <a:t>Gauge theory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(2)×</a:t>
            </a:r>
            <a:r>
              <a:rPr lang="en-US" i="1" dirty="0"/>
              <a:t>U</a:t>
            </a:r>
            <a:r>
              <a:rPr lang="en-US" dirty="0"/>
              <a:t>(1</a:t>
            </a:r>
            <a:r>
              <a:rPr lang="en-US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olidFill>
                  <a:srgbClr val="D2533C"/>
                </a:solidFill>
              </a:rPr>
              <a:t>Bifundamental</a:t>
            </a:r>
            <a:r>
              <a:rPr lang="en-US" dirty="0" smtClean="0"/>
              <a:t> reprs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3 </a:t>
            </a:r>
            <a:r>
              <a:rPr lang="en-US" dirty="0"/>
              <a:t>× </a:t>
            </a:r>
            <a:r>
              <a:rPr lang="en-US" i="1" dirty="0"/>
              <a:t>q</a:t>
            </a:r>
            <a:r>
              <a:rPr lang="en-US" dirty="0"/>
              <a:t>  (3,2)</a:t>
            </a:r>
            <a:r>
              <a:rPr lang="en-US" baseline="-25000" dirty="0"/>
              <a:t>1/6</a:t>
            </a:r>
            <a:r>
              <a:rPr lang="en-US" dirty="0"/>
              <a:t>, </a:t>
            </a:r>
            <a:r>
              <a:rPr lang="en-US" i="1" dirty="0"/>
              <a:t>u</a:t>
            </a:r>
            <a:r>
              <a:rPr lang="en-US" baseline="30000" dirty="0"/>
              <a:t>c</a:t>
            </a:r>
            <a:r>
              <a:rPr lang="en-US" dirty="0"/>
              <a:t> (3*,1)</a:t>
            </a:r>
            <a:r>
              <a:rPr lang="en-US" baseline="-25000" dirty="0"/>
              <a:t>2/3</a:t>
            </a:r>
            <a:r>
              <a:rPr lang="en-US" dirty="0"/>
              <a:t>, </a:t>
            </a:r>
            <a:r>
              <a:rPr lang="en-US" i="1" dirty="0"/>
              <a:t>l</a:t>
            </a:r>
            <a:r>
              <a:rPr lang="en-US" dirty="0"/>
              <a:t> (1,2)</a:t>
            </a:r>
            <a:r>
              <a:rPr lang="en-US" baseline="-25000" dirty="0"/>
              <a:t>1/2</a:t>
            </a:r>
            <a:r>
              <a:rPr lang="en-US" sz="1400" dirty="0"/>
              <a:t>, </a:t>
            </a:r>
            <a:r>
              <a:rPr lang="en-US" dirty="0" smtClean="0"/>
              <a:t>…</a:t>
            </a:r>
            <a:endParaRPr lang="en-US" sz="1400" dirty="0"/>
          </a:p>
          <a:p>
            <a:pPr marL="0" indent="0" algn="ctr">
              <a:buNone/>
            </a:pPr>
            <a:r>
              <a:rPr lang="en-US" dirty="0" smtClean="0"/>
              <a:t>1 </a:t>
            </a:r>
            <a:r>
              <a:rPr lang="en-US" dirty="0"/>
              <a:t>× </a:t>
            </a:r>
            <a:r>
              <a:rPr lang="en-US" i="1" dirty="0"/>
              <a:t>h</a:t>
            </a:r>
            <a:r>
              <a:rPr lang="en-US" i="1" baseline="-25000" dirty="0"/>
              <a:t>d</a:t>
            </a:r>
            <a:r>
              <a:rPr lang="en-US" dirty="0"/>
              <a:t> (1,2)</a:t>
            </a:r>
            <a:r>
              <a:rPr lang="en-US" baseline="-25000" dirty="0"/>
              <a:t>1/2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408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Bi-fundamental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Note bi-fundamental representation of the SM fields under non-Abelian gauge group.</a:t>
            </a:r>
          </a:p>
          <a:p>
            <a:pPr lvl="1"/>
            <a:r>
              <a:rPr lang="en-US" dirty="0" smtClean="0"/>
              <a:t>Open string has two </a:t>
            </a:r>
            <a:r>
              <a:rPr lang="en-US" dirty="0" smtClean="0"/>
              <a:t>ends</a:t>
            </a:r>
            <a:r>
              <a:rPr lang="en-US" dirty="0" smtClean="0"/>
              <a:t>: </a:t>
            </a:r>
            <a:r>
              <a:rPr lang="en-US" dirty="0" smtClean="0"/>
              <a:t>two </a:t>
            </a:r>
            <a:r>
              <a:rPr lang="en-US" dirty="0" smtClean="0"/>
              <a:t>charges of fundamental representations (m,n*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Between the </a:t>
            </a:r>
            <a:r>
              <a:rPr lang="en-US" dirty="0" smtClean="0"/>
              <a:t>same gauge group: adjoint</a:t>
            </a:r>
          </a:p>
          <a:p>
            <a:r>
              <a:rPr lang="en-US" dirty="0" smtClean="0"/>
              <a:t>The lowest order interactions of scattering amplitudes are reproduced by (super-)Yang-Mills action.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 descr="string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694" y="3045121"/>
            <a:ext cx="4712314" cy="97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11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</a:t>
            </a:r>
            <a:r>
              <a:rPr lang="en-US" i="1" dirty="0" smtClean="0"/>
              <a:t>T</a:t>
            </a:r>
            <a:r>
              <a:rPr lang="en-US" dirty="0" smtClean="0"/>
              <a:t>-dual space, the charges are translated into boundary conditions: </a:t>
            </a:r>
            <a:r>
              <a:rPr lang="en-US" dirty="0"/>
              <a:t>p</a:t>
            </a:r>
            <a:r>
              <a:rPr lang="en-US" dirty="0" smtClean="0"/>
              <a:t>ossible endings or branes.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Remarks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Local </a:t>
            </a:r>
            <a:r>
              <a:rPr lang="en-US" dirty="0"/>
              <a:t>gauge symm enhancement to </a:t>
            </a:r>
            <a:r>
              <a:rPr lang="en-US" i="1" dirty="0"/>
              <a:t>U</a:t>
            </a:r>
            <a:r>
              <a:rPr lang="en-US" dirty="0"/>
              <a:t>(3).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/>
              <a:t>Either 2</a:t>
            </a:r>
            <a:r>
              <a:rPr lang="en-US" baseline="-25000" dirty="0"/>
              <a:t>1</a:t>
            </a:r>
            <a:r>
              <a:rPr lang="en-US" dirty="0"/>
              <a:t> or 2*</a:t>
            </a:r>
            <a:r>
              <a:rPr lang="en-US" baseline="-25000" dirty="0"/>
              <a:t>-1</a:t>
            </a:r>
            <a:r>
              <a:rPr lang="en-US" dirty="0"/>
              <a:t> exclusively </a:t>
            </a:r>
            <a:r>
              <a:rPr lang="en-US" dirty="0" smtClean="0"/>
              <a:t>survives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Problems in D-brane construction using perturbative srings.</a:t>
            </a:r>
            <a:endParaRPr lang="en-US" dirty="0"/>
          </a:p>
          <a:p>
            <a:endParaRPr lang="en-US" dirty="0"/>
          </a:p>
        </p:txBody>
      </p:sp>
      <p:pic>
        <p:nvPicPr>
          <p:cNvPr id="10" name="Picture 9" descr="matter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20" y="2902939"/>
            <a:ext cx="7574939" cy="93457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05206" y="4001860"/>
            <a:ext cx="6990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/>
              <a:t>U</a:t>
            </a:r>
            <a:r>
              <a:rPr lang="en-US" sz="2400" dirty="0" smtClean="0"/>
              <a:t>(3)                     </a:t>
            </a:r>
            <a:r>
              <a:rPr lang="en-US" sz="2400" i="1" dirty="0" smtClean="0"/>
              <a:t>U</a:t>
            </a:r>
            <a:r>
              <a:rPr lang="en-US" sz="2400" dirty="0" smtClean="0"/>
              <a:t>(1) x </a:t>
            </a:r>
            <a:r>
              <a:rPr lang="en-US" sz="2400" i="1" dirty="0" smtClean="0"/>
              <a:t>U</a:t>
            </a:r>
            <a:r>
              <a:rPr lang="en-US" sz="2400" dirty="0" smtClean="0"/>
              <a:t>(2)                </a:t>
            </a:r>
            <a:r>
              <a:rPr lang="en-US" sz="2400" i="1" dirty="0" smtClean="0"/>
              <a:t>U</a:t>
            </a:r>
            <a:r>
              <a:rPr lang="en-US" sz="2400" dirty="0" smtClean="0"/>
              <a:t>(1) x </a:t>
            </a:r>
            <a:r>
              <a:rPr lang="en-US" sz="2400" i="1" dirty="0" smtClean="0"/>
              <a:t>U</a:t>
            </a:r>
            <a:r>
              <a:rPr lang="en-US" sz="2400" dirty="0" smtClean="0"/>
              <a:t>(2)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516818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 M/F-</a:t>
            </a:r>
            <a:r>
              <a:rPr lang="en-US" dirty="0" smtClean="0"/>
              <a:t>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Strings are lifted to M2 branes: geometric origin of SYM.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Charge assignment: how such </a:t>
            </a:r>
            <a:r>
              <a:rPr lang="en-US" dirty="0" smtClean="0">
                <a:solidFill>
                  <a:srgbClr val="0000FF"/>
                </a:solidFill>
              </a:rPr>
              <a:t>spheres are connected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Interval between branes are lifted to 2-spheres.</a:t>
            </a:r>
          </a:p>
          <a:p>
            <a:pPr lvl="1"/>
            <a:r>
              <a:rPr lang="en-US" dirty="0"/>
              <a:t>Blowing-up and blowing-down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Exceptional group possible.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1018814" y="2199972"/>
            <a:ext cx="2371275" cy="777953"/>
            <a:chOff x="813118" y="3754142"/>
            <a:chExt cx="3471783" cy="1139001"/>
          </a:xfrm>
        </p:grpSpPr>
        <p:sp>
          <p:nvSpPr>
            <p:cNvPr id="5" name="Parallelogram 4"/>
            <p:cNvSpPr/>
            <p:nvPr/>
          </p:nvSpPr>
          <p:spPr>
            <a:xfrm>
              <a:off x="813118" y="4598795"/>
              <a:ext cx="3442470" cy="294348"/>
            </a:xfrm>
            <a:prstGeom prst="parallelogram">
              <a:avLst>
                <a:gd name="adj" fmla="val 87159"/>
              </a:avLst>
            </a:prstGeom>
            <a:solidFill>
              <a:schemeClr val="accent2">
                <a:lumMod val="40000"/>
                <a:lumOff val="60000"/>
                <a:alpha val="41000"/>
              </a:schemeClr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2534354" y="4537745"/>
              <a:ext cx="219239" cy="208225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Parallelogram 6"/>
            <p:cNvSpPr/>
            <p:nvPr/>
          </p:nvSpPr>
          <p:spPr>
            <a:xfrm>
              <a:off x="842431" y="4390570"/>
              <a:ext cx="3442470" cy="294348"/>
            </a:xfrm>
            <a:prstGeom prst="parallelogram">
              <a:avLst>
                <a:gd name="adj" fmla="val 87159"/>
              </a:avLst>
            </a:prstGeom>
            <a:solidFill>
              <a:schemeClr val="accent2">
                <a:lumMod val="40000"/>
                <a:lumOff val="60000"/>
                <a:alpha val="41000"/>
              </a:schemeClr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2266324" y="3829718"/>
              <a:ext cx="745478" cy="708026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8"/>
            <p:cNvSpPr/>
            <p:nvPr/>
          </p:nvSpPr>
          <p:spPr>
            <a:xfrm>
              <a:off x="842431" y="3754142"/>
              <a:ext cx="3442470" cy="294348"/>
            </a:xfrm>
            <a:prstGeom prst="parallelogram">
              <a:avLst>
                <a:gd name="adj" fmla="val 87159"/>
              </a:avLst>
            </a:prstGeom>
            <a:solidFill>
              <a:schemeClr val="accent2">
                <a:lumMod val="40000"/>
                <a:lumOff val="60000"/>
                <a:alpha val="41000"/>
              </a:schemeClr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Oval 9"/>
          <p:cNvSpPr/>
          <p:nvPr/>
        </p:nvSpPr>
        <p:spPr>
          <a:xfrm rot="16200000">
            <a:off x="4671708" y="4193151"/>
            <a:ext cx="286794" cy="302076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244347" y="4360488"/>
            <a:ext cx="399316" cy="849062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10" idx="4"/>
            <a:endCxn id="14" idx="2"/>
          </p:cNvCxnSpPr>
          <p:nvPr/>
        </p:nvCxnSpPr>
        <p:spPr>
          <a:xfrm>
            <a:off x="4966143" y="4344189"/>
            <a:ext cx="271793" cy="865362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Arc 12"/>
          <p:cNvSpPr/>
          <p:nvPr/>
        </p:nvSpPr>
        <p:spPr>
          <a:xfrm rot="10800000">
            <a:off x="4244347" y="5048732"/>
            <a:ext cx="993588" cy="288900"/>
          </a:xfrm>
          <a:prstGeom prst="arc">
            <a:avLst>
              <a:gd name="adj1" fmla="val 10768491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/>
          <p:cNvSpPr/>
          <p:nvPr/>
        </p:nvSpPr>
        <p:spPr>
          <a:xfrm>
            <a:off x="4244346" y="5055734"/>
            <a:ext cx="993590" cy="307634"/>
          </a:xfrm>
          <a:prstGeom prst="arc">
            <a:avLst>
              <a:gd name="adj1" fmla="val 10768491"/>
              <a:gd name="adj2" fmla="val 0"/>
            </a:avLst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rc 14"/>
          <p:cNvSpPr/>
          <p:nvPr/>
        </p:nvSpPr>
        <p:spPr>
          <a:xfrm>
            <a:off x="4244344" y="3333590"/>
            <a:ext cx="921672" cy="274899"/>
          </a:xfrm>
          <a:prstGeom prst="arc">
            <a:avLst>
              <a:gd name="adj1" fmla="val 10768491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c 15"/>
          <p:cNvSpPr/>
          <p:nvPr/>
        </p:nvSpPr>
        <p:spPr>
          <a:xfrm rot="10800000">
            <a:off x="4244345" y="3326589"/>
            <a:ext cx="921669" cy="288900"/>
          </a:xfrm>
          <a:prstGeom prst="arc">
            <a:avLst>
              <a:gd name="adj1" fmla="val 10768491"/>
              <a:gd name="adj2" fmla="val 0"/>
            </a:avLst>
          </a:prstGeom>
          <a:ln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4244346" y="3487407"/>
            <a:ext cx="399317" cy="877921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6" idx="0"/>
          </p:cNvCxnSpPr>
          <p:nvPr/>
        </p:nvCxnSpPr>
        <p:spPr>
          <a:xfrm flipH="1">
            <a:off x="4971465" y="3466817"/>
            <a:ext cx="194352" cy="87514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1841255" y="3326590"/>
            <a:ext cx="1382609" cy="2062512"/>
            <a:chOff x="1788800" y="4871878"/>
            <a:chExt cx="1470474" cy="2467495"/>
          </a:xfrm>
        </p:grpSpPr>
        <p:sp>
          <p:nvSpPr>
            <p:cNvPr id="20" name="Oval 19"/>
            <p:cNvSpPr/>
            <p:nvPr/>
          </p:nvSpPr>
          <p:spPr>
            <a:xfrm rot="16200000">
              <a:off x="2233067" y="5924855"/>
              <a:ext cx="365357" cy="367862"/>
            </a:xfrm>
            <a:prstGeom prst="ellipse">
              <a:avLst/>
            </a:prstGeom>
            <a:noFill/>
            <a:ln w="28575" cmpd="sng"/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16200000">
              <a:off x="2609317" y="5991170"/>
              <a:ext cx="206235" cy="207649"/>
            </a:xfrm>
            <a:prstGeom prst="ellipse">
              <a:avLst/>
            </a:prstGeom>
            <a:noFill/>
            <a:ln w="28575" cmpd="sng"/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" name="Straight Connector 21"/>
            <p:cNvCxnSpPr>
              <a:stCxn id="20" idx="0"/>
              <a:endCxn id="24" idx="2"/>
            </p:cNvCxnSpPr>
            <p:nvPr/>
          </p:nvCxnSpPr>
          <p:spPr>
            <a:xfrm flipH="1">
              <a:off x="1865291" y="6108786"/>
              <a:ext cx="366524" cy="1015779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21" idx="4"/>
              <a:endCxn id="25" idx="2"/>
            </p:cNvCxnSpPr>
            <p:nvPr/>
          </p:nvCxnSpPr>
          <p:spPr>
            <a:xfrm>
              <a:off x="2816259" y="6094994"/>
              <a:ext cx="443015" cy="106036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Arc 23"/>
            <p:cNvSpPr/>
            <p:nvPr/>
          </p:nvSpPr>
          <p:spPr>
            <a:xfrm rot="10800000">
              <a:off x="1865291" y="6940546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c 24"/>
            <p:cNvSpPr/>
            <p:nvPr/>
          </p:nvSpPr>
          <p:spPr>
            <a:xfrm>
              <a:off x="1865291" y="6971334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Arc 25"/>
            <p:cNvSpPr/>
            <p:nvPr/>
          </p:nvSpPr>
          <p:spPr>
            <a:xfrm>
              <a:off x="1788800" y="4871878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Arc 26"/>
            <p:cNvSpPr/>
            <p:nvPr/>
          </p:nvSpPr>
          <p:spPr>
            <a:xfrm rot="10800000">
              <a:off x="1788800" y="4880253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ln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Connector 27"/>
            <p:cNvCxnSpPr>
              <a:stCxn id="27" idx="2"/>
            </p:cNvCxnSpPr>
            <p:nvPr/>
          </p:nvCxnSpPr>
          <p:spPr>
            <a:xfrm>
              <a:off x="1788800" y="5064272"/>
              <a:ext cx="443015" cy="1044514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27" idx="0"/>
            </p:cNvCxnSpPr>
            <p:nvPr/>
          </p:nvCxnSpPr>
          <p:spPr>
            <a:xfrm flipH="1">
              <a:off x="2799315" y="5057888"/>
              <a:ext cx="383048" cy="1037106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Parallelogram 29"/>
          <p:cNvSpPr/>
          <p:nvPr/>
        </p:nvSpPr>
        <p:spPr>
          <a:xfrm>
            <a:off x="3526996" y="2664816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Parallelogram 30"/>
          <p:cNvSpPr/>
          <p:nvPr/>
        </p:nvSpPr>
        <p:spPr>
          <a:xfrm>
            <a:off x="3547017" y="2634661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4519555" y="2251591"/>
            <a:ext cx="509172" cy="483591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Parallelogram 32"/>
          <p:cNvSpPr/>
          <p:nvPr/>
        </p:nvSpPr>
        <p:spPr>
          <a:xfrm>
            <a:off x="3547017" y="2199972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Parallelogram 33"/>
          <p:cNvSpPr/>
          <p:nvPr/>
        </p:nvSpPr>
        <p:spPr>
          <a:xfrm>
            <a:off x="6005912" y="2631533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Parallelogram 34"/>
          <p:cNvSpPr/>
          <p:nvPr/>
        </p:nvSpPr>
        <p:spPr>
          <a:xfrm>
            <a:off x="6025933" y="2589835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arallelogram 35"/>
          <p:cNvSpPr/>
          <p:nvPr/>
        </p:nvSpPr>
        <p:spPr>
          <a:xfrm>
            <a:off x="6025933" y="2549081"/>
            <a:ext cx="2351254" cy="201044"/>
          </a:xfrm>
          <a:prstGeom prst="parallelogram">
            <a:avLst>
              <a:gd name="adj" fmla="val 87159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/>
          <p:cNvSpPr/>
          <p:nvPr/>
        </p:nvSpPr>
        <p:spPr>
          <a:xfrm rot="10800000">
            <a:off x="6807719" y="5046845"/>
            <a:ext cx="568096" cy="316521"/>
          </a:xfrm>
          <a:prstGeom prst="arc">
            <a:avLst>
              <a:gd name="adj1" fmla="val 11058337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Arc 37"/>
          <p:cNvSpPr/>
          <p:nvPr/>
        </p:nvSpPr>
        <p:spPr>
          <a:xfrm>
            <a:off x="6807719" y="5072581"/>
            <a:ext cx="568096" cy="307634"/>
          </a:xfrm>
          <a:prstGeom prst="arc">
            <a:avLst>
              <a:gd name="adj1" fmla="val 10768491"/>
              <a:gd name="adj2" fmla="val 0"/>
            </a:avLst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Arc 38"/>
          <p:cNvSpPr/>
          <p:nvPr/>
        </p:nvSpPr>
        <p:spPr>
          <a:xfrm rot="10800000">
            <a:off x="6683507" y="3324703"/>
            <a:ext cx="342748" cy="307634"/>
          </a:xfrm>
          <a:prstGeom prst="arc">
            <a:avLst>
              <a:gd name="adj1" fmla="val 21454502"/>
              <a:gd name="adj2" fmla="val 0"/>
            </a:avLst>
          </a:prstGeom>
          <a:ln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39"/>
          <p:cNvCxnSpPr>
            <a:stCxn id="39" idx="2"/>
          </p:cNvCxnSpPr>
          <p:nvPr/>
        </p:nvCxnSpPr>
        <p:spPr>
          <a:xfrm>
            <a:off x="6715875" y="3478520"/>
            <a:ext cx="647358" cy="1756765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6807719" y="3491848"/>
            <a:ext cx="541756" cy="173264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6732256" y="3326590"/>
            <a:ext cx="617219" cy="300634"/>
          </a:xfrm>
          <a:prstGeom prst="ellipse">
            <a:avLst/>
          </a:prstGeom>
          <a:noFill/>
          <a:ln w="19050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6661680" y="2841077"/>
            <a:ext cx="639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US" i="1" dirty="0" smtClean="0"/>
              <a:t>U</a:t>
            </a:r>
            <a:r>
              <a:rPr lang="en-US" dirty="0"/>
              <a:t>(3)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767521" y="2877403"/>
            <a:ext cx="17930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i="1" dirty="0" smtClean="0"/>
              <a:t>U</a:t>
            </a:r>
            <a:r>
              <a:rPr lang="en-US" dirty="0" smtClean="0"/>
              <a:t>(2)</a:t>
            </a:r>
            <a:r>
              <a:rPr lang="en-US" dirty="0" err="1" smtClean="0"/>
              <a:t>x</a:t>
            </a:r>
            <a:r>
              <a:rPr lang="en-US" i="1" dirty="0" err="1" smtClean="0"/>
              <a:t>U</a:t>
            </a:r>
            <a:r>
              <a:rPr lang="en-US" dirty="0" smtClean="0"/>
              <a:t>(1)</a:t>
            </a: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1161829" y="2931585"/>
            <a:ext cx="2469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i="1" dirty="0" smtClean="0"/>
              <a:t>U</a:t>
            </a:r>
            <a:r>
              <a:rPr lang="en-US" dirty="0"/>
              <a:t>(1)</a:t>
            </a:r>
            <a:r>
              <a:rPr lang="en-US" dirty="0" err="1"/>
              <a:t>x</a:t>
            </a:r>
            <a:r>
              <a:rPr lang="en-US" i="1" dirty="0" err="1" smtClean="0"/>
              <a:t>U</a:t>
            </a:r>
            <a:r>
              <a:rPr lang="en-US" dirty="0" smtClean="0"/>
              <a:t>(1)</a:t>
            </a:r>
            <a:r>
              <a:rPr lang="en-US" dirty="0" err="1" smtClean="0"/>
              <a:t>x</a:t>
            </a:r>
            <a:r>
              <a:rPr lang="en-US" i="1" dirty="0" err="1" smtClean="0"/>
              <a:t>U</a:t>
            </a:r>
            <a:r>
              <a:rPr lang="en-US" dirty="0" smtClean="0"/>
              <a:t>(1)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089291" y="2080959"/>
            <a:ext cx="430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+1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4142604" y="2398685"/>
            <a:ext cx="3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</a:t>
            </a:r>
            <a:r>
              <a:rPr lang="en-US" dirty="0" smtClean="0"/>
              <a:t>1</a:t>
            </a:r>
            <a:endParaRPr lang="en-US" dirty="0"/>
          </a:p>
        </p:txBody>
      </p:sp>
      <p:pic>
        <p:nvPicPr>
          <p:cNvPr id="48" name="Picture 47" descr="E8blowup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293" y="5630455"/>
            <a:ext cx="1691218" cy="106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9015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animBg="1"/>
      <p:bldP spid="43" grpId="0"/>
      <p:bldP spid="44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Constructing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Way to construct a simple group is known.</a:t>
            </a:r>
          </a:p>
          <a:p>
            <a:pPr lvl="1"/>
            <a:r>
              <a:rPr lang="en-US" i="1" dirty="0"/>
              <a:t>y</a:t>
            </a:r>
            <a:r>
              <a:rPr lang="en-US" baseline="30000" dirty="0"/>
              <a:t>2</a:t>
            </a:r>
            <a:r>
              <a:rPr lang="en-US" dirty="0"/>
              <a:t> = </a:t>
            </a:r>
            <a:r>
              <a:rPr lang="en-US" i="1" dirty="0"/>
              <a:t>x</a:t>
            </a:r>
            <a:r>
              <a:rPr lang="en-US" baseline="30000" dirty="0"/>
              <a:t>3 </a:t>
            </a:r>
            <a:r>
              <a:rPr lang="en-US" dirty="0"/>
              <a:t>+ </a:t>
            </a:r>
            <a:r>
              <a:rPr lang="en-US" i="1" dirty="0"/>
              <a:t>a</a:t>
            </a:r>
            <a:r>
              <a:rPr lang="en-US" baseline="-25000" dirty="0"/>
              <a:t>1 </a:t>
            </a:r>
            <a:r>
              <a:rPr lang="en-US" i="1" dirty="0"/>
              <a:t>x y</a:t>
            </a:r>
            <a:r>
              <a:rPr lang="en-US" dirty="0"/>
              <a:t> + </a:t>
            </a:r>
            <a:r>
              <a:rPr lang="en-US" i="1" dirty="0"/>
              <a:t>a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i="1" dirty="0"/>
              <a:t>x</a:t>
            </a:r>
            <a:r>
              <a:rPr lang="en-US" baseline="30000" dirty="0"/>
              <a:t>2</a:t>
            </a:r>
            <a:r>
              <a:rPr lang="en-US" dirty="0"/>
              <a:t> + </a:t>
            </a:r>
            <a:r>
              <a:rPr lang="en-US" i="1" dirty="0"/>
              <a:t>a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i="1" dirty="0" smtClean="0"/>
              <a:t>y </a:t>
            </a:r>
            <a:r>
              <a:rPr lang="en-US" dirty="0"/>
              <a:t>+</a:t>
            </a:r>
            <a:r>
              <a:rPr lang="en-US" dirty="0" smtClean="0"/>
              <a:t> </a:t>
            </a:r>
            <a:r>
              <a:rPr lang="en-US" i="1" dirty="0"/>
              <a:t>a</a:t>
            </a:r>
            <a:r>
              <a:rPr lang="en-US" baseline="-25000" dirty="0"/>
              <a:t>4</a:t>
            </a:r>
            <a:r>
              <a:rPr lang="en-US" dirty="0"/>
              <a:t> </a:t>
            </a:r>
            <a:r>
              <a:rPr lang="en-US" i="1" dirty="0"/>
              <a:t>x</a:t>
            </a: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i="1" dirty="0" smtClean="0"/>
              <a:t>a</a:t>
            </a:r>
            <a:r>
              <a:rPr lang="en-US" baseline="-25000" dirty="0"/>
              <a:t>6</a:t>
            </a:r>
            <a:endParaRPr lang="en-US" dirty="0"/>
          </a:p>
          <a:p>
            <a:pPr lvl="1"/>
            <a:r>
              <a:rPr lang="en-US" dirty="0" smtClean="0"/>
              <a:t>Minimal degrees in </a:t>
            </a:r>
            <a:r>
              <a:rPr lang="en-US" i="1" dirty="0" smtClean="0"/>
              <a:t>w</a:t>
            </a:r>
            <a:r>
              <a:rPr lang="en-US" dirty="0" smtClean="0"/>
              <a:t> in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dirty="0" smtClean="0"/>
              <a:t> determine topological structure.</a:t>
            </a:r>
            <a:endParaRPr lang="en-US" dirty="0" smtClean="0"/>
          </a:p>
          <a:p>
            <a:pPr lvl="1"/>
            <a:r>
              <a:rPr lang="en-US" dirty="0" smtClean="0"/>
              <a:t>Model </a:t>
            </a:r>
            <a:r>
              <a:rPr lang="en-US" dirty="0"/>
              <a:t>construction: Preparing Calabi-Yau manifold with a desired singularity.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024770" y="5193973"/>
            <a:ext cx="59465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041934" y="4562337"/>
            <a:ext cx="0" cy="6316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683481" y="5046120"/>
            <a:ext cx="387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w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80158" y="4193005"/>
            <a:ext cx="503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x</a:t>
            </a:r>
            <a:r>
              <a:rPr lang="en-US" i="1" dirty="0" smtClean="0"/>
              <a:t>,y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024770" y="3907913"/>
            <a:ext cx="2146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Virtual M/F dir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156488" y="5432172"/>
            <a:ext cx="11468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</a:t>
            </a:r>
            <a:r>
              <a:rPr lang="en-US" dirty="0" smtClean="0"/>
              <a:t>ormal to</a:t>
            </a:r>
            <a:br>
              <a:rPr lang="en-US" dirty="0" smtClean="0"/>
            </a:br>
            <a:r>
              <a:rPr lang="en-US" dirty="0" smtClean="0"/>
              <a:t>brane dir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r="11488"/>
          <a:stretch/>
        </p:blipFill>
        <p:spPr>
          <a:xfrm>
            <a:off x="4859347" y="3060229"/>
            <a:ext cx="3827453" cy="4164522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255754" y="4142282"/>
            <a:ext cx="966066" cy="1421099"/>
            <a:chOff x="1788800" y="4871878"/>
            <a:chExt cx="1470474" cy="2467495"/>
          </a:xfrm>
        </p:grpSpPr>
        <p:sp>
          <p:nvSpPr>
            <p:cNvPr id="18" name="Oval 17"/>
            <p:cNvSpPr/>
            <p:nvPr/>
          </p:nvSpPr>
          <p:spPr>
            <a:xfrm rot="16200000">
              <a:off x="2233067" y="5924855"/>
              <a:ext cx="365357" cy="367862"/>
            </a:xfrm>
            <a:prstGeom prst="ellipse">
              <a:avLst/>
            </a:prstGeom>
            <a:noFill/>
            <a:ln w="28575" cmpd="sng"/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 rot="16200000">
              <a:off x="2609317" y="5991170"/>
              <a:ext cx="206235" cy="207649"/>
            </a:xfrm>
            <a:prstGeom prst="ellipse">
              <a:avLst/>
            </a:prstGeom>
            <a:noFill/>
            <a:ln w="28575" cmpd="sng"/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19"/>
            <p:cNvCxnSpPr>
              <a:stCxn id="18" idx="0"/>
              <a:endCxn id="22" idx="2"/>
            </p:cNvCxnSpPr>
            <p:nvPr/>
          </p:nvCxnSpPr>
          <p:spPr>
            <a:xfrm flipH="1">
              <a:off x="1865291" y="6108786"/>
              <a:ext cx="366524" cy="1015779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19" idx="4"/>
              <a:endCxn id="23" idx="2"/>
            </p:cNvCxnSpPr>
            <p:nvPr/>
          </p:nvCxnSpPr>
          <p:spPr>
            <a:xfrm>
              <a:off x="2816259" y="6094994"/>
              <a:ext cx="443015" cy="1060360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Arc 21"/>
            <p:cNvSpPr/>
            <p:nvPr/>
          </p:nvSpPr>
          <p:spPr>
            <a:xfrm rot="10800000">
              <a:off x="1865291" y="6940546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Arc 22"/>
            <p:cNvSpPr/>
            <p:nvPr/>
          </p:nvSpPr>
          <p:spPr>
            <a:xfrm>
              <a:off x="1865291" y="6971334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Arc 23"/>
            <p:cNvSpPr/>
            <p:nvPr/>
          </p:nvSpPr>
          <p:spPr>
            <a:xfrm>
              <a:off x="1788800" y="4871878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c 24"/>
            <p:cNvSpPr/>
            <p:nvPr/>
          </p:nvSpPr>
          <p:spPr>
            <a:xfrm rot="10800000">
              <a:off x="1788800" y="4880253"/>
              <a:ext cx="1393983" cy="368039"/>
            </a:xfrm>
            <a:prstGeom prst="arc">
              <a:avLst>
                <a:gd name="adj1" fmla="val 10768491"/>
                <a:gd name="adj2" fmla="val 0"/>
              </a:avLst>
            </a:prstGeom>
            <a:ln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>
              <a:stCxn id="25" idx="2"/>
            </p:cNvCxnSpPr>
            <p:nvPr/>
          </p:nvCxnSpPr>
          <p:spPr>
            <a:xfrm>
              <a:off x="1788800" y="5064272"/>
              <a:ext cx="443015" cy="1044514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25" idx="0"/>
            </p:cNvCxnSpPr>
            <p:nvPr/>
          </p:nvCxnSpPr>
          <p:spPr>
            <a:xfrm flipH="1">
              <a:off x="2799315" y="5057888"/>
              <a:ext cx="383048" cy="1037106"/>
            </a:xfrm>
            <a:prstGeom prst="line">
              <a:avLst/>
            </a:prstGeom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65376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SU</a:t>
            </a:r>
            <a:r>
              <a:rPr lang="en-US" dirty="0" smtClean="0"/>
              <a:t>(5) singularity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SU</a:t>
            </a:r>
            <a:r>
              <a:rPr lang="en-US" dirty="0"/>
              <a:t>(5) is described by series of 2-spheres,</a:t>
            </a:r>
            <a:br>
              <a:rPr lang="en-US" dirty="0"/>
            </a:br>
            <a:r>
              <a:rPr lang="en-US" dirty="0"/>
              <a:t>having the same connectedness structure with </a:t>
            </a:r>
            <a:r>
              <a:rPr lang="en-US" i="1" dirty="0"/>
              <a:t>SU</a:t>
            </a:r>
            <a:r>
              <a:rPr lang="en-US" dirty="0"/>
              <a:t>(5) Dynkin diagram.</a:t>
            </a:r>
          </a:p>
          <a:p>
            <a:endParaRPr lang="en-US" dirty="0"/>
          </a:p>
        </p:txBody>
      </p:sp>
      <p:sp>
        <p:nvSpPr>
          <p:cNvPr id="5" name="Oval 4"/>
          <p:cNvSpPr/>
          <p:nvPr/>
        </p:nvSpPr>
        <p:spPr>
          <a:xfrm rot="16200000">
            <a:off x="1706205" y="4090079"/>
            <a:ext cx="305392" cy="345881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5" idx="0"/>
            <a:endCxn id="9" idx="2"/>
          </p:cNvCxnSpPr>
          <p:nvPr/>
        </p:nvCxnSpPr>
        <p:spPr>
          <a:xfrm flipH="1">
            <a:off x="1341336" y="4263020"/>
            <a:ext cx="344625" cy="880422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050738" y="4282851"/>
            <a:ext cx="416544" cy="886326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0800000">
            <a:off x="1341336" y="4989625"/>
            <a:ext cx="2125945" cy="307634"/>
          </a:xfrm>
          <a:prstGeom prst="arc">
            <a:avLst>
              <a:gd name="adj1" fmla="val 10768491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>
            <a:off x="1341337" y="4989624"/>
            <a:ext cx="2125944" cy="302009"/>
          </a:xfrm>
          <a:prstGeom prst="arc">
            <a:avLst>
              <a:gd name="adj1" fmla="val 10768491"/>
              <a:gd name="adj2" fmla="val 0"/>
            </a:avLst>
          </a:prstGeom>
          <a:ln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>
            <a:off x="1269417" y="3229121"/>
            <a:ext cx="2141228" cy="314635"/>
          </a:xfrm>
          <a:prstGeom prst="arc">
            <a:avLst>
              <a:gd name="adj1" fmla="val 10768491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 rot="10800000">
            <a:off x="1269416" y="3236122"/>
            <a:ext cx="2141228" cy="307634"/>
          </a:xfrm>
          <a:prstGeom prst="arc">
            <a:avLst>
              <a:gd name="adj1" fmla="val 10768491"/>
              <a:gd name="adj2" fmla="val 0"/>
            </a:avLst>
          </a:prstGeom>
          <a:ln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>
            <a:stCxn id="12" idx="2"/>
          </p:cNvCxnSpPr>
          <p:nvPr/>
        </p:nvCxnSpPr>
        <p:spPr>
          <a:xfrm>
            <a:off x="1269416" y="3389939"/>
            <a:ext cx="416545" cy="873081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3050485" y="3400283"/>
            <a:ext cx="360160" cy="866889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 rot="16200000">
            <a:off x="2062419" y="4085679"/>
            <a:ext cx="305392" cy="345881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 rot="16200000">
            <a:off x="2402955" y="4096959"/>
            <a:ext cx="305392" cy="345881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 rot="16200000">
            <a:off x="2743491" y="4092559"/>
            <a:ext cx="305392" cy="345881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4090083" y="2523122"/>
            <a:ext cx="4328568" cy="4742738"/>
            <a:chOff x="1516551" y="254238"/>
            <a:chExt cx="6337456" cy="631258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/>
            <a:srcRect r="11488"/>
            <a:stretch/>
          </p:blipFill>
          <p:spPr>
            <a:xfrm>
              <a:off x="1713826" y="254238"/>
              <a:ext cx="5801655" cy="6312584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>
              <a:off x="1516551" y="2465084"/>
              <a:ext cx="6337456" cy="815140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I</a:t>
              </a:r>
              <a:r>
                <a:rPr lang="en-US" sz="1200" baseline="-25000" dirty="0" smtClean="0"/>
                <a:t>3</a:t>
              </a:r>
              <a:r>
                <a:rPr lang="en-US" sz="1200" dirty="0" smtClean="0"/>
                <a:t>          </a:t>
              </a:r>
              <a:r>
                <a:rPr lang="en-US" sz="1200" i="1" dirty="0" smtClean="0"/>
                <a:t>SU</a:t>
              </a:r>
              <a:r>
                <a:rPr lang="en-US" sz="1200" dirty="0" smtClean="0"/>
                <a:t>(3)                0        1          1          2        3         3</a:t>
              </a:r>
              <a:endParaRPr lang="en-US" sz="1200" dirty="0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516551" y="3280224"/>
              <a:ext cx="6337456" cy="815140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I</a:t>
              </a:r>
              <a:r>
                <a:rPr lang="en-US" sz="1200" baseline="-25000" dirty="0"/>
                <a:t>5</a:t>
              </a:r>
              <a:r>
                <a:rPr lang="en-US" sz="1200" dirty="0" smtClean="0"/>
                <a:t>          </a:t>
              </a:r>
              <a:r>
                <a:rPr lang="en-US" sz="1200" i="1" dirty="0" smtClean="0"/>
                <a:t>SU</a:t>
              </a:r>
              <a:r>
                <a:rPr lang="en-US" sz="1200" dirty="0" smtClean="0"/>
                <a:t>(5)                0        1          2          </a:t>
              </a:r>
              <a:r>
                <a:rPr lang="en-US" sz="1200" dirty="0"/>
                <a:t>3</a:t>
              </a:r>
              <a:r>
                <a:rPr lang="en-US" sz="1200" dirty="0" smtClean="0"/>
                <a:t>        </a:t>
              </a:r>
              <a:r>
                <a:rPr lang="en-US" sz="1200" dirty="0"/>
                <a:t>5</a:t>
              </a:r>
              <a:r>
                <a:rPr lang="en-US" sz="1200" dirty="0" smtClean="0"/>
                <a:t>         </a:t>
              </a:r>
              <a:r>
                <a:rPr lang="en-US" sz="1200" dirty="0"/>
                <a:t>5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516551" y="1040532"/>
              <a:ext cx="6337456" cy="418295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Rectangle 3"/>
          <p:cNvSpPr/>
          <p:nvPr/>
        </p:nvSpPr>
        <p:spPr>
          <a:xfrm>
            <a:off x="953833" y="5535874"/>
            <a:ext cx="28459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y</a:t>
            </a:r>
            <a:r>
              <a:rPr lang="en-US" baseline="30000" dirty="0"/>
              <a:t>2</a:t>
            </a:r>
            <a:r>
              <a:rPr lang="en-US" dirty="0"/>
              <a:t> = </a:t>
            </a:r>
            <a:r>
              <a:rPr lang="en-US" i="1" dirty="0"/>
              <a:t>x</a:t>
            </a:r>
            <a:r>
              <a:rPr lang="en-US" baseline="30000" dirty="0"/>
              <a:t>3 </a:t>
            </a:r>
            <a:r>
              <a:rPr lang="en-US" dirty="0"/>
              <a:t>+ </a:t>
            </a:r>
            <a:r>
              <a:rPr lang="en-US" i="1" dirty="0" smtClean="0"/>
              <a:t>a</a:t>
            </a:r>
            <a:r>
              <a:rPr lang="en-US" baseline="-25000" dirty="0" smtClean="0"/>
              <a:t> </a:t>
            </a:r>
            <a:r>
              <a:rPr lang="en-US" i="1" dirty="0" smtClean="0"/>
              <a:t>w</a:t>
            </a:r>
            <a:r>
              <a:rPr lang="en-US" baseline="30000" dirty="0" smtClean="0"/>
              <a:t>0</a:t>
            </a:r>
            <a:r>
              <a:rPr lang="en-US" baseline="-25000" dirty="0" smtClean="0"/>
              <a:t> </a:t>
            </a:r>
            <a:r>
              <a:rPr lang="en-US" i="1" dirty="0" smtClean="0"/>
              <a:t>x </a:t>
            </a:r>
            <a:r>
              <a:rPr lang="en-US" i="1" dirty="0"/>
              <a:t>y</a:t>
            </a:r>
            <a:r>
              <a:rPr lang="en-US" dirty="0"/>
              <a:t> + </a:t>
            </a:r>
            <a:r>
              <a:rPr lang="en-US" i="1" dirty="0"/>
              <a:t>b</a:t>
            </a:r>
            <a:r>
              <a:rPr lang="en-US" dirty="0" smtClean="0"/>
              <a:t> </a:t>
            </a:r>
            <a:r>
              <a:rPr lang="en-US" i="1" dirty="0" smtClean="0"/>
              <a:t>w</a:t>
            </a:r>
            <a:r>
              <a:rPr lang="en-US" baseline="30000" dirty="0" smtClean="0"/>
              <a:t>1</a:t>
            </a:r>
            <a:r>
              <a:rPr lang="en-US" dirty="0" smtClean="0"/>
              <a:t> </a:t>
            </a:r>
            <a:r>
              <a:rPr lang="en-US" i="1" dirty="0" smtClean="0"/>
              <a:t>x</a:t>
            </a:r>
            <a:r>
              <a:rPr lang="en-US" baseline="30000" dirty="0" smtClean="0"/>
              <a:t>2</a:t>
            </a:r>
            <a:br>
              <a:rPr lang="en-US" baseline="30000" dirty="0" smtClean="0"/>
            </a:br>
            <a:r>
              <a:rPr lang="en-US" dirty="0" smtClean="0"/>
              <a:t> </a:t>
            </a:r>
            <a:r>
              <a:rPr lang="en-US" dirty="0"/>
              <a:t>+ </a:t>
            </a:r>
            <a:r>
              <a:rPr lang="en-US" i="1" dirty="0" smtClean="0"/>
              <a:t>c </a:t>
            </a:r>
            <a:r>
              <a:rPr lang="en-US" i="1" dirty="0" smtClean="0"/>
              <a:t>w</a:t>
            </a:r>
            <a:r>
              <a:rPr lang="en-US" i="1" baseline="30000" dirty="0" smtClean="0"/>
              <a:t>2</a:t>
            </a:r>
            <a:r>
              <a:rPr lang="en-US" dirty="0" smtClean="0"/>
              <a:t> </a:t>
            </a:r>
            <a:r>
              <a:rPr lang="en-US" i="1" dirty="0"/>
              <a:t>y+ </a:t>
            </a:r>
            <a:r>
              <a:rPr lang="en-US" i="1" dirty="0" smtClean="0"/>
              <a:t>d</a:t>
            </a:r>
            <a:r>
              <a:rPr lang="en-US" dirty="0" smtClean="0"/>
              <a:t> </a:t>
            </a:r>
            <a:r>
              <a:rPr lang="en-US" i="1" dirty="0" smtClean="0"/>
              <a:t>w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i="1" dirty="0"/>
              <a:t>x</a:t>
            </a:r>
            <a:r>
              <a:rPr lang="en-US" dirty="0"/>
              <a:t> </a:t>
            </a:r>
            <a:r>
              <a:rPr lang="en-US" dirty="0" smtClean="0"/>
              <a:t>+</a:t>
            </a:r>
            <a:r>
              <a:rPr lang="en-US" i="1" dirty="0" smtClean="0"/>
              <a:t> e</a:t>
            </a:r>
            <a:r>
              <a:rPr lang="en-US" dirty="0" smtClean="0"/>
              <a:t> </a:t>
            </a:r>
            <a:r>
              <a:rPr lang="en-US" i="1" dirty="0" smtClean="0"/>
              <a:t>w</a:t>
            </a:r>
            <a:r>
              <a:rPr lang="en-US" baseline="30000" dirty="0" smtClean="0"/>
              <a:t>5</a:t>
            </a: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1955986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Construction of </a:t>
            </a:r>
            <a:r>
              <a:rPr lang="en-US" dirty="0" smtClean="0">
                <a:solidFill>
                  <a:schemeClr val="tx2"/>
                </a:solidFill>
              </a:rPr>
              <a:t>semisimple group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dirty="0"/>
              <a:t>Deformation of </a:t>
            </a:r>
            <a:r>
              <a:rPr lang="en-US" i="1" dirty="0"/>
              <a:t>SU</a:t>
            </a:r>
            <a:r>
              <a:rPr lang="en-US" dirty="0"/>
              <a:t>(5) singularity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– footfrint of </a:t>
            </a:r>
            <a:r>
              <a:rPr lang="en-US" dirty="0" smtClean="0"/>
              <a:t>Grand </a:t>
            </a:r>
            <a:r>
              <a:rPr lang="en-US" dirty="0"/>
              <a:t>U</a:t>
            </a:r>
            <a:r>
              <a:rPr lang="en-US" dirty="0" smtClean="0"/>
              <a:t>nified </a:t>
            </a:r>
            <a:r>
              <a:rPr lang="en-US" dirty="0"/>
              <a:t>structure.</a:t>
            </a:r>
          </a:p>
          <a:p>
            <a:pPr marL="548640" lvl="2" indent="0">
              <a:buNone/>
            </a:pPr>
            <a:r>
              <a:rPr lang="en-US" dirty="0"/>
              <a:t>Cf. separate construction of </a:t>
            </a:r>
            <a:r>
              <a:rPr lang="en-US" i="1" dirty="0"/>
              <a:t>SU</a:t>
            </a:r>
            <a:r>
              <a:rPr lang="en-US" dirty="0"/>
              <a:t>(3), </a:t>
            </a:r>
            <a:r>
              <a:rPr lang="en-US" i="1" dirty="0"/>
              <a:t>SU</a:t>
            </a:r>
            <a:r>
              <a:rPr lang="en-US" dirty="0"/>
              <a:t>(2</a:t>
            </a:r>
            <a:r>
              <a:rPr lang="en-US" dirty="0" smtClean="0"/>
              <a:t>) </a:t>
            </a:r>
            <a:r>
              <a:rPr lang="en-US" sz="1600" dirty="0" smtClean="0">
                <a:solidFill>
                  <a:srgbClr val="3366FF"/>
                </a:solidFill>
              </a:rPr>
              <a:t>[Lin, Weigand]</a:t>
            </a:r>
            <a:r>
              <a:rPr lang="en-US" dirty="0" smtClean="0"/>
              <a:t>.</a:t>
            </a:r>
            <a:endParaRPr lang="en-US" dirty="0" smtClean="0"/>
          </a:p>
          <a:p>
            <a:pPr marL="548640" lvl="2" indent="0">
              <a:buNone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Blow-up analysis</a:t>
            </a:r>
          </a:p>
          <a:p>
            <a:pPr lvl="1"/>
            <a:r>
              <a:rPr lang="en-US" dirty="0" smtClean="0"/>
              <a:t>Proof of the construction.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Construction </a:t>
            </a:r>
            <a:r>
              <a:rPr lang="en-US" dirty="0" smtClean="0"/>
              <a:t>of Abelian group </a:t>
            </a:r>
            <a:r>
              <a:rPr lang="en-US" i="1" dirty="0" smtClean="0"/>
              <a:t>U</a:t>
            </a:r>
            <a:r>
              <a:rPr lang="en-US" dirty="0" smtClean="0"/>
              <a:t>(1)</a:t>
            </a:r>
          </a:p>
          <a:p>
            <a:pPr lvl="1"/>
            <a:r>
              <a:rPr lang="en-US" dirty="0" smtClean="0">
                <a:solidFill>
                  <a:srgbClr val="D2533C"/>
                </a:solidFill>
              </a:rPr>
              <a:t>Globally valid</a:t>
            </a:r>
            <a:r>
              <a:rPr lang="en-US" dirty="0" smtClean="0"/>
              <a:t> two-cycle</a:t>
            </a:r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692895" y="2038177"/>
            <a:ext cx="1993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[KSC, Kobayashi]</a:t>
            </a:r>
          </a:p>
          <a:p>
            <a:r>
              <a:rPr lang="en-US" dirty="0" smtClean="0">
                <a:solidFill>
                  <a:srgbClr val="3366FF"/>
                </a:solidFill>
              </a:rPr>
              <a:t>[KSC 12]</a:t>
            </a:r>
            <a:endParaRPr lang="en-US" dirty="0">
              <a:solidFill>
                <a:srgbClr val="33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3261" y="3420133"/>
            <a:ext cx="5227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</a:rPr>
              <a:t>[KSC 13] [Mayrhofer, Palti, Weigand] [Esole, Yau]</a:t>
            </a:r>
            <a:endParaRPr lang="en-US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359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Deforming</a:t>
            </a:r>
            <a:r>
              <a:rPr lang="en-US" i="1" dirty="0" smtClean="0"/>
              <a:t> SU</a:t>
            </a:r>
            <a:r>
              <a:rPr lang="en-US" dirty="0" smtClean="0"/>
              <a:t>(5) singularity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y</a:t>
            </a:r>
            <a:r>
              <a:rPr lang="en-US" baseline="30000" dirty="0"/>
              <a:t>2</a:t>
            </a:r>
            <a:r>
              <a:rPr lang="en-US" dirty="0"/>
              <a:t> = </a:t>
            </a:r>
            <a:r>
              <a:rPr lang="en-US" i="1" dirty="0"/>
              <a:t>x</a:t>
            </a:r>
            <a:r>
              <a:rPr lang="en-US" baseline="30000" dirty="0"/>
              <a:t>3 </a:t>
            </a:r>
            <a:r>
              <a:rPr lang="en-US" dirty="0"/>
              <a:t>+ </a:t>
            </a:r>
            <a:r>
              <a:rPr lang="en-US" i="1" dirty="0"/>
              <a:t>a</a:t>
            </a:r>
            <a:r>
              <a:rPr lang="en-US" baseline="-25000" dirty="0"/>
              <a:t> </a:t>
            </a:r>
            <a:r>
              <a:rPr lang="en-US" i="1" dirty="0"/>
              <a:t>x y</a:t>
            </a:r>
            <a:r>
              <a:rPr lang="en-US" dirty="0"/>
              <a:t> + </a:t>
            </a:r>
            <a:r>
              <a:rPr lang="en-US" i="1" dirty="0"/>
              <a:t>b</a:t>
            </a:r>
            <a:r>
              <a:rPr lang="en-US" dirty="0"/>
              <a:t> </a:t>
            </a:r>
            <a:r>
              <a:rPr lang="en-US" i="1" dirty="0" smtClean="0"/>
              <a:t>w</a:t>
            </a:r>
            <a:r>
              <a:rPr lang="en-US" dirty="0" smtClean="0"/>
              <a:t> </a:t>
            </a:r>
            <a:r>
              <a:rPr lang="en-US" i="1" dirty="0" smtClean="0"/>
              <a:t>x</a:t>
            </a:r>
            <a:r>
              <a:rPr lang="en-US" baseline="30000" dirty="0" smtClean="0"/>
              <a:t>2</a:t>
            </a:r>
            <a:r>
              <a:rPr lang="en-US" dirty="0" smtClean="0"/>
              <a:t> </a:t>
            </a:r>
            <a:r>
              <a:rPr lang="en-US" dirty="0"/>
              <a:t>+ </a:t>
            </a:r>
            <a:r>
              <a:rPr lang="en-US" i="1" dirty="0"/>
              <a:t>c </a:t>
            </a:r>
            <a:r>
              <a:rPr lang="en-US" i="1" dirty="0" smtClean="0"/>
              <a:t>w</a:t>
            </a:r>
            <a:r>
              <a:rPr lang="en-US" i="1" baseline="30000" dirty="0" smtClean="0"/>
              <a:t>2</a:t>
            </a:r>
            <a:r>
              <a:rPr lang="en-US" dirty="0" smtClean="0"/>
              <a:t> </a:t>
            </a:r>
            <a:r>
              <a:rPr lang="en-US" i="1" dirty="0" smtClean="0"/>
              <a:t>y </a:t>
            </a:r>
            <a:r>
              <a:rPr lang="en-US" dirty="0" smtClean="0"/>
              <a:t>+</a:t>
            </a:r>
            <a:r>
              <a:rPr lang="en-US" i="1" dirty="0" smtClean="0"/>
              <a:t> </a:t>
            </a:r>
            <a:r>
              <a:rPr lang="en-US" i="1" dirty="0"/>
              <a:t>d </a:t>
            </a:r>
            <a:r>
              <a:rPr lang="en-US" i="1" dirty="0" smtClean="0"/>
              <a:t>w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i="1" dirty="0"/>
              <a:t>x</a:t>
            </a:r>
            <a:r>
              <a:rPr lang="en-US" dirty="0"/>
              <a:t> + </a:t>
            </a:r>
            <a:r>
              <a:rPr lang="en-US" i="1" dirty="0"/>
              <a:t>e </a:t>
            </a:r>
            <a:r>
              <a:rPr lang="en-US" i="1" dirty="0" smtClean="0"/>
              <a:t>w</a:t>
            </a:r>
            <a:r>
              <a:rPr lang="en-US" baseline="30000" dirty="0" smtClean="0"/>
              <a:t>5</a:t>
            </a:r>
          </a:p>
          <a:p>
            <a:endParaRPr lang="en-US" baseline="30000" dirty="0"/>
          </a:p>
          <a:p>
            <a:endParaRPr lang="en-US" baseline="30000" dirty="0" smtClean="0"/>
          </a:p>
          <a:p>
            <a:r>
              <a:rPr lang="en-US" dirty="0" smtClean="0"/>
              <a:t>Addition of lower order terms</a:t>
            </a:r>
            <a:br>
              <a:rPr lang="en-US" dirty="0" smtClean="0"/>
            </a:br>
            <a:r>
              <a:rPr lang="en-US" dirty="0" smtClean="0"/>
              <a:t>in </a:t>
            </a:r>
            <a:r>
              <a:rPr lang="en-US" i="1" dirty="0"/>
              <a:t>w</a:t>
            </a:r>
            <a:r>
              <a:rPr lang="en-US" dirty="0" smtClean="0"/>
              <a:t> deforms the singularities.</a:t>
            </a:r>
          </a:p>
          <a:p>
            <a:pPr lvl="1"/>
            <a:r>
              <a:rPr lang="en-US" dirty="0" smtClean="0"/>
              <a:t>Ex. </a:t>
            </a:r>
            <a:r>
              <a:rPr lang="en-US" i="1" dirty="0" smtClean="0"/>
              <a:t>SU</a:t>
            </a:r>
            <a:r>
              <a:rPr lang="en-US" dirty="0" smtClean="0"/>
              <a:t>(5) → </a:t>
            </a:r>
            <a:r>
              <a:rPr lang="en-US" i="1" dirty="0" smtClean="0"/>
              <a:t>SU</a:t>
            </a:r>
            <a:r>
              <a:rPr lang="en-US" dirty="0" smtClean="0"/>
              <a:t>(3)</a:t>
            </a:r>
          </a:p>
          <a:p>
            <a:endParaRPr lang="en-US" baseline="30000" dirty="0"/>
          </a:p>
          <a:p>
            <a:r>
              <a:rPr lang="en-US" dirty="0"/>
              <a:t>Very special, one parameter,</a:t>
            </a:r>
            <a:br>
              <a:rPr lang="en-US" dirty="0"/>
            </a:br>
            <a:r>
              <a:rPr lang="en-US" dirty="0"/>
              <a:t>deformations.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4815432" y="2115262"/>
            <a:ext cx="4328568" cy="4742738"/>
            <a:chOff x="1516551" y="254238"/>
            <a:chExt cx="6337456" cy="631258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/>
            <a:srcRect r="11488"/>
            <a:stretch/>
          </p:blipFill>
          <p:spPr>
            <a:xfrm>
              <a:off x="1713826" y="254238"/>
              <a:ext cx="5801655" cy="6312584"/>
            </a:xfrm>
            <a:prstGeom prst="rect">
              <a:avLst/>
            </a:prstGeom>
          </p:spPr>
        </p:pic>
        <p:sp>
          <p:nvSpPr>
            <p:cNvPr id="24" name="Rounded Rectangle 23"/>
            <p:cNvSpPr/>
            <p:nvPr/>
          </p:nvSpPr>
          <p:spPr>
            <a:xfrm>
              <a:off x="1516551" y="2465084"/>
              <a:ext cx="6337456" cy="815140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I</a:t>
              </a:r>
              <a:r>
                <a:rPr lang="en-US" sz="1200" baseline="-25000" dirty="0" smtClean="0"/>
                <a:t>3</a:t>
              </a:r>
              <a:r>
                <a:rPr lang="en-US" sz="1200" dirty="0" smtClean="0"/>
                <a:t>          </a:t>
              </a:r>
              <a:r>
                <a:rPr lang="en-US" sz="1200" i="1" dirty="0" smtClean="0"/>
                <a:t>SU</a:t>
              </a:r>
              <a:r>
                <a:rPr lang="en-US" sz="1200" dirty="0" smtClean="0"/>
                <a:t>(3)    </a:t>
              </a:r>
              <a:r>
                <a:rPr lang="en-US" sz="1200" dirty="0" smtClean="0"/>
                <a:t>      </a:t>
              </a:r>
              <a:r>
                <a:rPr lang="en-US" sz="1200" dirty="0" smtClean="0"/>
                <a:t>0    </a:t>
              </a:r>
              <a:r>
                <a:rPr lang="en-US" sz="1200" dirty="0" smtClean="0"/>
                <a:t>   </a:t>
              </a:r>
              <a:r>
                <a:rPr lang="en-US" sz="1200" dirty="0" smtClean="0"/>
                <a:t>1    </a:t>
              </a:r>
              <a:r>
                <a:rPr lang="en-US" sz="1200" dirty="0" smtClean="0"/>
                <a:t>    </a:t>
              </a:r>
              <a:r>
                <a:rPr lang="en-US" sz="1200" dirty="0" smtClean="0"/>
                <a:t>1       </a:t>
              </a:r>
              <a:r>
                <a:rPr lang="en-US" sz="1200" dirty="0" smtClean="0"/>
                <a:t> </a:t>
              </a:r>
              <a:r>
                <a:rPr lang="en-US" sz="1200" dirty="0" smtClean="0"/>
                <a:t>2   </a:t>
              </a:r>
              <a:r>
                <a:rPr lang="en-US" sz="1200" dirty="0" smtClean="0"/>
                <a:t>   </a:t>
              </a:r>
              <a:r>
                <a:rPr lang="en-US" sz="1200" dirty="0" smtClean="0"/>
                <a:t>3   </a:t>
              </a:r>
              <a:r>
                <a:rPr lang="en-US" sz="1200" dirty="0" smtClean="0"/>
                <a:t>    </a:t>
              </a:r>
              <a:r>
                <a:rPr lang="en-US" sz="1200" dirty="0" smtClean="0"/>
                <a:t>3</a:t>
              </a:r>
              <a:endParaRPr lang="en-US" sz="1200" dirty="0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516551" y="3280224"/>
              <a:ext cx="6337456" cy="815140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I</a:t>
              </a:r>
              <a:r>
                <a:rPr lang="en-US" sz="1200" baseline="-25000" dirty="0"/>
                <a:t>5</a:t>
              </a:r>
              <a:r>
                <a:rPr lang="en-US" sz="1200" dirty="0" smtClean="0"/>
                <a:t>          </a:t>
              </a:r>
              <a:r>
                <a:rPr lang="en-US" sz="1200" i="1" dirty="0" smtClean="0"/>
                <a:t>SU</a:t>
              </a:r>
              <a:r>
                <a:rPr lang="en-US" sz="1200" dirty="0" smtClean="0"/>
                <a:t>(5)      </a:t>
              </a:r>
              <a:r>
                <a:rPr lang="en-US" sz="1200" dirty="0" smtClean="0"/>
                <a:t>     </a:t>
              </a:r>
              <a:r>
                <a:rPr lang="en-US" sz="1200" dirty="0" smtClean="0"/>
                <a:t>0    </a:t>
              </a:r>
              <a:r>
                <a:rPr lang="en-US" sz="1200" dirty="0" smtClean="0"/>
                <a:t>   </a:t>
              </a:r>
              <a:r>
                <a:rPr lang="en-US" sz="1200" dirty="0" smtClean="0"/>
                <a:t>1    </a:t>
              </a:r>
              <a:r>
                <a:rPr lang="en-US" sz="1200" dirty="0" smtClean="0"/>
                <a:t>    </a:t>
              </a:r>
              <a:r>
                <a:rPr lang="en-US" sz="1200" dirty="0" smtClean="0"/>
                <a:t>2     </a:t>
              </a:r>
              <a:r>
                <a:rPr lang="en-US" sz="1200" dirty="0" smtClean="0"/>
                <a:t>   </a:t>
              </a:r>
              <a:r>
                <a:rPr lang="en-US" sz="1200" dirty="0"/>
                <a:t>3</a:t>
              </a:r>
              <a:r>
                <a:rPr lang="en-US" sz="1200" dirty="0" smtClean="0"/>
                <a:t>   </a:t>
              </a:r>
              <a:r>
                <a:rPr lang="en-US" sz="1200" dirty="0" smtClean="0"/>
                <a:t>   </a:t>
              </a:r>
              <a:r>
                <a:rPr lang="en-US" sz="1200" dirty="0"/>
                <a:t>5</a:t>
              </a:r>
              <a:r>
                <a:rPr lang="en-US" sz="1200" dirty="0" smtClean="0"/>
                <a:t>   </a:t>
              </a:r>
              <a:r>
                <a:rPr lang="en-US" sz="1200" dirty="0" smtClean="0"/>
                <a:t>    </a:t>
              </a:r>
              <a:r>
                <a:rPr lang="en-US" sz="1200" dirty="0"/>
                <a:t>5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516551" y="1040532"/>
              <a:ext cx="6337456" cy="418295"/>
            </a:xfrm>
            <a:prstGeom prst="roundRect">
              <a:avLst/>
            </a:prstGeom>
            <a:no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37812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(2)×</a:t>
            </a:r>
            <a:r>
              <a:rPr lang="en-US" i="1" dirty="0"/>
              <a:t>U</a:t>
            </a:r>
            <a:r>
              <a:rPr lang="en-US" dirty="0"/>
              <a:t>(1</a:t>
            </a:r>
            <a:r>
              <a:rPr lang="en-US" dirty="0" smtClean="0"/>
              <a:t>) singularity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lvl="1"/>
            <a:r>
              <a:rPr lang="en-US" dirty="0" smtClean="0"/>
              <a:t>The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(2)×</a:t>
            </a:r>
            <a:r>
              <a:rPr lang="en-US" i="1" dirty="0"/>
              <a:t>U</a:t>
            </a:r>
            <a:r>
              <a:rPr lang="en-US" dirty="0"/>
              <a:t>(1</a:t>
            </a:r>
            <a:r>
              <a:rPr lang="en-US" dirty="0" smtClean="0"/>
              <a:t>) </a:t>
            </a:r>
            <a:r>
              <a:rPr lang="en-US" dirty="0"/>
              <a:t>singularity is obtained by tuning </a:t>
            </a:r>
            <a:r>
              <a:rPr lang="en-US" dirty="0" smtClean="0"/>
              <a:t>the coeffs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i="1" dirty="0" smtClean="0"/>
              <a:t>SU</a:t>
            </a:r>
            <a:r>
              <a:rPr lang="en-US" dirty="0" smtClean="0"/>
              <a:t>(3) gauge theory is localized at hypersurface </a:t>
            </a:r>
            <a:r>
              <a:rPr lang="en-US" i="1" dirty="0" smtClean="0"/>
              <a:t>w</a:t>
            </a:r>
            <a:r>
              <a:rPr lang="en-US" dirty="0" smtClean="0"/>
              <a:t> = 0.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i="1" dirty="0" smtClean="0"/>
              <a:t>SU</a:t>
            </a:r>
            <a:r>
              <a:rPr lang="en-US" dirty="0" smtClean="0"/>
              <a:t>(2) at another </a:t>
            </a:r>
            <a:r>
              <a:rPr lang="en-US" i="1" dirty="0" smtClean="0"/>
              <a:t>w</a:t>
            </a:r>
            <a:r>
              <a:rPr lang="en-US" dirty="0" smtClean="0"/>
              <a:t> +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i="1" dirty="0" smtClean="0"/>
              <a:t>d</a:t>
            </a:r>
            <a:r>
              <a:rPr lang="en-US" baseline="-25000" dirty="0" smtClean="0"/>
              <a:t>5</a:t>
            </a:r>
            <a:r>
              <a:rPr lang="en-US" dirty="0" smtClean="0"/>
              <a:t> = 0.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Desired gauge symmetry enhancements:</a:t>
            </a:r>
            <a:br>
              <a:rPr lang="en-US" dirty="0" smtClean="0"/>
            </a:br>
            <a:r>
              <a:rPr lang="en-US" i="1" dirty="0" smtClean="0"/>
              <a:t>u</a:t>
            </a:r>
            <a:r>
              <a:rPr lang="en-US" baseline="30000" dirty="0" smtClean="0"/>
              <a:t>c</a:t>
            </a:r>
            <a:r>
              <a:rPr lang="en-US" dirty="0" smtClean="0"/>
              <a:t>,</a:t>
            </a:r>
            <a:r>
              <a:rPr lang="en-US" i="1" dirty="0" smtClean="0"/>
              <a:t>d</a:t>
            </a:r>
            <a:r>
              <a:rPr lang="en-US" baseline="30000" dirty="0" smtClean="0"/>
              <a:t>c:</a:t>
            </a:r>
            <a:r>
              <a:rPr lang="en-US" dirty="0" smtClean="0"/>
              <a:t> </a:t>
            </a:r>
            <a:r>
              <a:rPr lang="en-US" sz="1800" dirty="0" smtClean="0"/>
              <a:t>SU(3</a:t>
            </a:r>
            <a:r>
              <a:rPr lang="en-US" sz="1800" dirty="0" smtClean="0"/>
              <a:t>) → </a:t>
            </a:r>
            <a:r>
              <a:rPr lang="en-US" sz="1800" dirty="0" smtClean="0"/>
              <a:t>SU(4), </a:t>
            </a:r>
            <a:r>
              <a:rPr lang="en-US" sz="1800" i="1" dirty="0" smtClean="0"/>
              <a:t>l</a:t>
            </a:r>
            <a:r>
              <a:rPr lang="en-US" sz="1800" dirty="0" smtClean="0"/>
              <a:t>,</a:t>
            </a:r>
            <a:r>
              <a:rPr lang="en-US" sz="1800" i="1" dirty="0" smtClean="0"/>
              <a:t>h</a:t>
            </a:r>
            <a:r>
              <a:rPr lang="en-US" sz="1800" dirty="0" smtClean="0"/>
              <a:t>: SU(2) </a:t>
            </a:r>
            <a:r>
              <a:rPr lang="en-US" sz="1800" dirty="0"/>
              <a:t>→ </a:t>
            </a:r>
            <a:r>
              <a:rPr lang="en-US" sz="1800" dirty="0" smtClean="0"/>
              <a:t>SU</a:t>
            </a:r>
            <a:r>
              <a:rPr lang="en-US" sz="1800" dirty="0" smtClean="0"/>
              <a:t>(3), </a:t>
            </a:r>
            <a:r>
              <a:rPr lang="en-US" sz="1800" i="1" dirty="0" smtClean="0"/>
              <a:t>q</a:t>
            </a:r>
            <a:r>
              <a:rPr lang="en-US" sz="1800" dirty="0" smtClean="0"/>
              <a:t>: SU(3)xSU(2) </a:t>
            </a:r>
            <a:r>
              <a:rPr lang="en-US" sz="1800" dirty="0" smtClean="0"/>
              <a:t>→ </a:t>
            </a:r>
            <a:r>
              <a:rPr lang="en-US" sz="1800" dirty="0" smtClean="0"/>
              <a:t>SU(5).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65" y="2221170"/>
            <a:ext cx="7204617" cy="3153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378" y="2740186"/>
            <a:ext cx="3105727" cy="16678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3953" y="2740186"/>
            <a:ext cx="2713182" cy="171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80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for unification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F-theory, we have two ways to control the unbroken group and 4D chirality</a:t>
            </a:r>
            <a:endParaRPr lang="en-US" dirty="0"/>
          </a:p>
          <a:p>
            <a:pPr marL="731520" lvl="1" indent="-457200">
              <a:buFont typeface="+mj-lt"/>
              <a:buAutoNum type="arabicPeriod"/>
            </a:pPr>
            <a:r>
              <a:rPr lang="en-US" dirty="0" smtClean="0"/>
              <a:t>Configuration of 7-branes. Ex.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(2)×</a:t>
            </a:r>
            <a:r>
              <a:rPr lang="en-US" i="1" dirty="0"/>
              <a:t>U</a:t>
            </a:r>
            <a:r>
              <a:rPr lang="en-US" dirty="0"/>
              <a:t>(1)</a:t>
            </a:r>
            <a:r>
              <a:rPr lang="en-US" i="1" baseline="-25000" dirty="0"/>
              <a:t>Y</a:t>
            </a:r>
            <a:r>
              <a:rPr lang="en-US" dirty="0"/>
              <a:t> </a:t>
            </a:r>
            <a:endParaRPr lang="en-US" dirty="0" smtClean="0"/>
          </a:p>
          <a:p>
            <a:pPr marL="731520" lvl="1" indent="-457200">
              <a:buFont typeface="+mj-lt"/>
              <a:buAutoNum type="arabicPeriod"/>
            </a:pPr>
            <a:r>
              <a:rPr lang="en-US" i="1" dirty="0"/>
              <a:t>G</a:t>
            </a:r>
            <a:r>
              <a:rPr lang="en-US" dirty="0" smtClean="0"/>
              <a:t>-flux </a:t>
            </a:r>
            <a:endParaRPr lang="en-US" dirty="0"/>
          </a:p>
          <a:p>
            <a:r>
              <a:rPr lang="en-US" dirty="0" smtClean="0"/>
              <a:t>We may turn on universal </a:t>
            </a:r>
            <a:r>
              <a:rPr lang="en-US" i="1" dirty="0" smtClean="0"/>
              <a:t>G</a:t>
            </a:r>
            <a:r>
              <a:rPr lang="en-US" dirty="0" smtClean="0"/>
              <a:t>-flux along the ‘commutant’ </a:t>
            </a:r>
            <a:r>
              <a:rPr lang="en-US" i="1" dirty="0" smtClean="0"/>
              <a:t>SU</a:t>
            </a:r>
            <a:r>
              <a:rPr lang="en-US" dirty="0" smtClean="0"/>
              <a:t>(5) or </a:t>
            </a:r>
            <a:r>
              <a:rPr lang="en-US" i="1" dirty="0" smtClean="0"/>
              <a:t>SU</a:t>
            </a:r>
            <a:r>
              <a:rPr lang="en-US" dirty="0" smtClean="0"/>
              <a:t>(4) in ‘</a:t>
            </a:r>
            <a:r>
              <a:rPr lang="en-US" i="1" dirty="0" smtClean="0"/>
              <a:t>E</a:t>
            </a:r>
            <a:r>
              <a:rPr lang="en-US" baseline="-25000" dirty="0" smtClean="0"/>
              <a:t>8</a:t>
            </a:r>
            <a:r>
              <a:rPr lang="en-US" dirty="0" smtClean="0"/>
              <a:t>’.</a:t>
            </a:r>
          </a:p>
          <a:p>
            <a:pPr lvl="1"/>
            <a:r>
              <a:rPr lang="en-US" dirty="0" smtClean="0"/>
              <a:t>Unbroken gauge group still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(2)×</a:t>
            </a:r>
            <a:r>
              <a:rPr lang="en-US" i="1" dirty="0"/>
              <a:t>U</a:t>
            </a:r>
            <a:r>
              <a:rPr lang="en-US" dirty="0"/>
              <a:t>(1)</a:t>
            </a:r>
            <a:r>
              <a:rPr lang="en-US" i="1" baseline="-25000" dirty="0" smtClean="0"/>
              <a:t>Y</a:t>
            </a:r>
            <a:r>
              <a:rPr lang="en-US" dirty="0"/>
              <a:t>.</a:t>
            </a:r>
            <a:endParaRPr lang="en-US" dirty="0" smtClean="0"/>
          </a:p>
          <a:p>
            <a:pPr lvl="1"/>
            <a:r>
              <a:rPr lang="en-US" dirty="0"/>
              <a:t>Matter </a:t>
            </a:r>
            <a:r>
              <a:rPr lang="en-US" dirty="0" smtClean="0"/>
              <a:t>unification: </a:t>
            </a:r>
            <a:r>
              <a:rPr lang="en-US" dirty="0">
                <a:solidFill>
                  <a:srgbClr val="D2533C"/>
                </a:solidFill>
              </a:rPr>
              <a:t>g</a:t>
            </a:r>
            <a:r>
              <a:rPr lang="en-US" dirty="0" smtClean="0">
                <a:solidFill>
                  <a:srgbClr val="D2533C"/>
                </a:solidFill>
              </a:rPr>
              <a:t>uaranteed </a:t>
            </a:r>
            <a:r>
              <a:rPr lang="en-US" dirty="0">
                <a:solidFill>
                  <a:srgbClr val="D2533C"/>
                </a:solidFill>
              </a:rPr>
              <a:t>3 generations</a:t>
            </a:r>
            <a:r>
              <a:rPr lang="en-US" dirty="0"/>
              <a:t> for matter fields in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16</a:t>
            </a:r>
            <a:r>
              <a:rPr lang="en-US" dirty="0" smtClean="0"/>
              <a:t> for SU(5) flux, or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27 </a:t>
            </a:r>
            <a:r>
              <a:rPr lang="en-US" dirty="0" smtClean="0"/>
              <a:t>for SU(4) flux.</a:t>
            </a:r>
          </a:p>
          <a:p>
            <a:pPr lvl="1"/>
            <a:r>
              <a:rPr lang="en-US" dirty="0" smtClean="0"/>
              <a:t>Cf. No heterotic dual. We don’t touch U(1)</a:t>
            </a:r>
            <a:r>
              <a:rPr lang="en-US" i="1" baseline="-25000" dirty="0" smtClean="0"/>
              <a:t>Y</a:t>
            </a:r>
            <a:r>
              <a:rPr lang="en-US" dirty="0"/>
              <a:t>.</a:t>
            </a:r>
            <a:endParaRPr lang="en-US" i="1" baseline="-25000" dirty="0"/>
          </a:p>
          <a:p>
            <a:pPr marL="182880" lvl="1"/>
            <a:r>
              <a:rPr lang="en-US" dirty="0"/>
              <a:t>The </a:t>
            </a:r>
            <a:r>
              <a:rPr lang="en-US" dirty="0">
                <a:solidFill>
                  <a:schemeClr val="tx2"/>
                </a:solidFill>
              </a:rPr>
              <a:t>SM group is inherited</a:t>
            </a:r>
            <a:r>
              <a:rPr lang="en-US" dirty="0"/>
              <a:t> from the </a:t>
            </a:r>
            <a:r>
              <a:rPr lang="en-US" dirty="0">
                <a:solidFill>
                  <a:srgbClr val="0000FF"/>
                </a:solidFill>
              </a:rPr>
              <a:t>unified group </a:t>
            </a:r>
            <a:r>
              <a:rPr lang="en-US" i="1" dirty="0" smtClean="0">
                <a:solidFill>
                  <a:srgbClr val="0000FF"/>
                </a:solidFill>
              </a:rPr>
              <a:t>E</a:t>
            </a:r>
            <a:r>
              <a:rPr lang="en-US" baseline="-25000" dirty="0" smtClean="0">
                <a:solidFill>
                  <a:srgbClr val="0000FF"/>
                </a:solidFill>
              </a:rPr>
              <a:t>4 </a:t>
            </a:r>
            <a:r>
              <a:rPr lang="en-US" dirty="0">
                <a:solidFill>
                  <a:srgbClr val="0000FF"/>
                </a:solidFill>
              </a:rPr>
              <a:t>⊂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i="1" dirty="0" smtClean="0">
                <a:solidFill>
                  <a:srgbClr val="0000FF"/>
                </a:solidFill>
              </a:rPr>
              <a:t>E</a:t>
            </a:r>
            <a:r>
              <a:rPr lang="en-US" baseline="-25000" dirty="0" smtClean="0">
                <a:solidFill>
                  <a:srgbClr val="0000FF"/>
                </a:solidFill>
              </a:rPr>
              <a:t>5 </a:t>
            </a:r>
            <a:r>
              <a:rPr lang="en-US" dirty="0">
                <a:solidFill>
                  <a:srgbClr val="0000FF"/>
                </a:solidFill>
              </a:rPr>
              <a:t>⊂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i="1" dirty="0" smtClean="0">
                <a:solidFill>
                  <a:srgbClr val="0000FF"/>
                </a:solidFill>
              </a:rPr>
              <a:t>E</a:t>
            </a:r>
            <a:r>
              <a:rPr lang="en-US" baseline="-25000" dirty="0">
                <a:solidFill>
                  <a:srgbClr val="0000FF"/>
                </a:solidFill>
              </a:rPr>
              <a:t>8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654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85390"/>
            <a:ext cx="8229600" cy="409160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resolved </a:t>
            </a:r>
            <a:r>
              <a:rPr lang="en-US" i="1" dirty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</a:t>
            </a:r>
            <a:r>
              <a:rPr lang="en-US" dirty="0" smtClean="0"/>
              <a:t>) </a:t>
            </a:r>
            <a:r>
              <a:rPr lang="en-US" dirty="0" smtClean="0"/>
              <a:t>singularities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Correct intersection structure.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130" y="2833342"/>
            <a:ext cx="8154276" cy="9727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216" y="1703166"/>
            <a:ext cx="4831785" cy="48747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689827" y="4341606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215109" y="5037040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152282" y="5037040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7" idx="3"/>
            <a:endCxn id="8" idx="7"/>
          </p:cNvCxnSpPr>
          <p:nvPr/>
        </p:nvCxnSpPr>
        <p:spPr>
          <a:xfrm flipH="1">
            <a:off x="3529099" y="4655596"/>
            <a:ext cx="214600" cy="435316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7" idx="5"/>
            <a:endCxn id="9" idx="1"/>
          </p:cNvCxnSpPr>
          <p:nvPr/>
        </p:nvCxnSpPr>
        <p:spPr>
          <a:xfrm>
            <a:off x="4003817" y="4655596"/>
            <a:ext cx="202337" cy="435316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6"/>
            <a:endCxn id="9" idx="2"/>
          </p:cNvCxnSpPr>
          <p:nvPr/>
        </p:nvCxnSpPr>
        <p:spPr>
          <a:xfrm>
            <a:off x="3582971" y="5220971"/>
            <a:ext cx="569311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126618" y="5005509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215109" y="5602846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3623691" y="3775798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4090698" y="5602846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5126618" y="5589574"/>
            <a:ext cx="323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endParaRPr lang="en-US" baseline="-25000" dirty="0"/>
          </a:p>
        </p:txBody>
      </p:sp>
      <p:sp>
        <p:nvSpPr>
          <p:cNvPr id="18" name="Oval 17"/>
          <p:cNvSpPr/>
          <p:nvPr/>
        </p:nvSpPr>
        <p:spPr>
          <a:xfrm>
            <a:off x="5126618" y="4287734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5339091" y="4655596"/>
            <a:ext cx="0" cy="34991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72687" y="4655596"/>
            <a:ext cx="0" cy="34991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31001" y="1718347"/>
            <a:ext cx="2827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  <a:r>
              <a:rPr lang="en-US" dirty="0" smtClean="0"/>
              <a:t>ccompanied by scalings.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53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024" y="3721635"/>
            <a:ext cx="5531763" cy="27553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We have 3 resolutions </a:t>
            </a:r>
            <a:r>
              <a:rPr lang="en-US" i="1" dirty="0"/>
              <a:t>e</a:t>
            </a:r>
            <a:r>
              <a:rPr lang="en-US" baseline="-25000" dirty="0"/>
              <a:t>1</a:t>
            </a:r>
            <a:r>
              <a:rPr lang="en-US" dirty="0"/>
              <a:t> = 0,</a:t>
            </a:r>
            <a:r>
              <a:rPr lang="en-US" i="1" dirty="0"/>
              <a:t> e</a:t>
            </a:r>
            <a:r>
              <a:rPr lang="en-US" baseline="-25000" dirty="0"/>
              <a:t>2</a:t>
            </a:r>
            <a:r>
              <a:rPr lang="en-US" dirty="0"/>
              <a:t> = 0, </a:t>
            </a:r>
            <a:r>
              <a:rPr lang="en-US" i="1" dirty="0"/>
              <a:t>e</a:t>
            </a:r>
            <a:r>
              <a:rPr lang="en-US" dirty="0"/>
              <a:t>=0</a:t>
            </a:r>
            <a:br>
              <a:rPr lang="en-US" dirty="0"/>
            </a:br>
            <a:r>
              <a:rPr lang="en-US" dirty="0"/>
              <a:t>forming SU(3) and SU(2) Dynkin diagram.</a:t>
            </a:r>
          </a:p>
          <a:p>
            <a:pPr lvl="1"/>
            <a:r>
              <a:rPr lang="en-US" i="1" dirty="0"/>
              <a:t>e</a:t>
            </a:r>
            <a:r>
              <a:rPr lang="en-US" baseline="-25000" dirty="0"/>
              <a:t>0</a:t>
            </a:r>
            <a:r>
              <a:rPr lang="en-US" dirty="0"/>
              <a:t> = 0 and </a:t>
            </a:r>
            <a:r>
              <a:rPr lang="en-US" i="1" dirty="0"/>
              <a:t>w’</a:t>
            </a:r>
            <a:r>
              <a:rPr lang="en-US" dirty="0"/>
              <a:t>=0 are already present but</a:t>
            </a:r>
            <a:br>
              <a:rPr lang="en-US" dirty="0"/>
            </a:br>
            <a:r>
              <a:rPr lang="en-US" dirty="0"/>
              <a:t>play similar </a:t>
            </a:r>
            <a:r>
              <a:rPr lang="en-US" dirty="0" smtClean="0"/>
              <a:t>roles (extended roots).</a:t>
            </a:r>
            <a:endParaRPr lang="en-US" dirty="0"/>
          </a:p>
          <a:p>
            <a:pPr lvl="1"/>
            <a:r>
              <a:rPr lang="en-US" i="1" dirty="0" smtClean="0"/>
              <a:t>SU</a:t>
            </a:r>
            <a:r>
              <a:rPr lang="en-US" dirty="0" smtClean="0"/>
              <a:t>(3) and </a:t>
            </a:r>
            <a:r>
              <a:rPr lang="en-US" i="1" dirty="0" smtClean="0"/>
              <a:t>SU</a:t>
            </a:r>
            <a:r>
              <a:rPr lang="en-US" dirty="0" smtClean="0"/>
              <a:t>(2) are independent</a:t>
            </a:r>
            <a:br>
              <a:rPr lang="en-US" dirty="0" smtClean="0"/>
            </a:br>
            <a:r>
              <a:rPr lang="en-US" dirty="0" smtClean="0"/>
              <a:t>but their resolutions are not.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endParaRPr lang="en-US" dirty="0"/>
          </a:p>
          <a:p>
            <a:pPr indent="0">
              <a:buNone/>
            </a:pPr>
            <a:endParaRPr lang="en-US" dirty="0" smtClean="0"/>
          </a:p>
        </p:txBody>
      </p:sp>
      <p:sp>
        <p:nvSpPr>
          <p:cNvPr id="7" name="Oval 6"/>
          <p:cNvSpPr/>
          <p:nvPr/>
        </p:nvSpPr>
        <p:spPr>
          <a:xfrm>
            <a:off x="6644515" y="1954215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169797" y="2649649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106970" y="2649649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7" idx="3"/>
            <a:endCxn id="8" idx="7"/>
          </p:cNvCxnSpPr>
          <p:nvPr/>
        </p:nvCxnSpPr>
        <p:spPr>
          <a:xfrm flipH="1">
            <a:off x="6483787" y="2268205"/>
            <a:ext cx="214600" cy="435316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7" idx="5"/>
            <a:endCxn id="9" idx="1"/>
          </p:cNvCxnSpPr>
          <p:nvPr/>
        </p:nvCxnSpPr>
        <p:spPr>
          <a:xfrm>
            <a:off x="6958505" y="2268205"/>
            <a:ext cx="202337" cy="435316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6"/>
            <a:endCxn id="9" idx="2"/>
          </p:cNvCxnSpPr>
          <p:nvPr/>
        </p:nvCxnSpPr>
        <p:spPr>
          <a:xfrm>
            <a:off x="6537659" y="2833580"/>
            <a:ext cx="569311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081306" y="2618118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169797" y="3215455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6578379" y="1388407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7045386" y="3215455"/>
            <a:ext cx="419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8081306" y="3202183"/>
            <a:ext cx="323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e</a:t>
            </a:r>
            <a:endParaRPr lang="en-US" baseline="-25000" dirty="0"/>
          </a:p>
        </p:txBody>
      </p:sp>
      <p:sp>
        <p:nvSpPr>
          <p:cNvPr id="18" name="Oval 17"/>
          <p:cNvSpPr/>
          <p:nvPr/>
        </p:nvSpPr>
        <p:spPr>
          <a:xfrm>
            <a:off x="8081306" y="1900343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8293779" y="2268205"/>
            <a:ext cx="0" cy="34991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227375" y="2268205"/>
            <a:ext cx="0" cy="349913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107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 to group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</a:t>
            </a:r>
            <a:r>
              <a:rPr lang="en-US" dirty="0" smtClean="0"/>
              <a:t>he equation </a:t>
            </a:r>
            <a:r>
              <a:rPr lang="en-US" dirty="0" smtClean="0"/>
              <a:t>at </a:t>
            </a:r>
            <a:r>
              <a:rPr lang="en-US" i="1" dirty="0" smtClean="0"/>
              <a:t>y</a:t>
            </a:r>
            <a:r>
              <a:rPr lang="en-US" baseline="30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x</a:t>
            </a:r>
            <a:r>
              <a:rPr lang="en-US" baseline="30000" dirty="0" smtClean="0"/>
              <a:t>3</a:t>
            </a:r>
            <a:r>
              <a:rPr lang="en-US" dirty="0" smtClean="0"/>
              <a:t>, or </a:t>
            </a:r>
            <a:r>
              <a:rPr lang="en-US" i="1" dirty="0" smtClean="0"/>
              <a:t>t</a:t>
            </a:r>
            <a:r>
              <a:rPr lang="en-US" baseline="30000" dirty="0" smtClean="0"/>
              <a:t>2</a:t>
            </a:r>
            <a:r>
              <a:rPr lang="en-US" dirty="0" smtClean="0"/>
              <a:t> = </a:t>
            </a:r>
            <a:r>
              <a:rPr lang="en-US" i="1" dirty="0" smtClean="0"/>
              <a:t>x</a:t>
            </a:r>
            <a:r>
              <a:rPr lang="en-US" dirty="0"/>
              <a:t>: we see other zeros</a:t>
            </a:r>
            <a:endParaRPr lang="en-US" i="1" baseline="300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~ (</a:t>
            </a:r>
            <a:r>
              <a:rPr lang="en-US" i="1" dirty="0" smtClean="0"/>
              <a:t>t </a:t>
            </a:r>
            <a:r>
              <a:rPr lang="en-US" dirty="0" smtClean="0"/>
              <a:t>– </a:t>
            </a:r>
            <a:r>
              <a:rPr lang="en-US" i="1" dirty="0" smtClean="0"/>
              <a:t>t</a:t>
            </a:r>
            <a:r>
              <a:rPr lang="en-US" baseline="-25000" dirty="0" smtClean="0"/>
              <a:t>1</a:t>
            </a:r>
            <a:r>
              <a:rPr lang="en-US" dirty="0" smtClean="0"/>
              <a:t>)</a:t>
            </a:r>
            <a:r>
              <a:rPr lang="en-US" dirty="0"/>
              <a:t> (</a:t>
            </a:r>
            <a:r>
              <a:rPr lang="en-US" i="1" dirty="0"/>
              <a:t>t </a:t>
            </a:r>
            <a:r>
              <a:rPr lang="en-US" dirty="0"/>
              <a:t>– </a:t>
            </a:r>
            <a:r>
              <a:rPr lang="en-US" i="1" dirty="0" smtClean="0"/>
              <a:t>t</a:t>
            </a:r>
            <a:r>
              <a:rPr lang="en-US" baseline="-25000" dirty="0"/>
              <a:t>2</a:t>
            </a:r>
            <a:r>
              <a:rPr lang="en-US" dirty="0" smtClean="0"/>
              <a:t>) </a:t>
            </a:r>
            <a:r>
              <a:rPr lang="en-US" dirty="0"/>
              <a:t>(</a:t>
            </a:r>
            <a:r>
              <a:rPr lang="en-US" i="1" dirty="0"/>
              <a:t>t </a:t>
            </a:r>
            <a:r>
              <a:rPr lang="en-US" dirty="0"/>
              <a:t>– </a:t>
            </a:r>
            <a:r>
              <a:rPr lang="en-US" i="1" dirty="0" smtClean="0"/>
              <a:t>t</a:t>
            </a:r>
            <a:r>
              <a:rPr lang="en-US" baseline="-25000" dirty="0" smtClean="0"/>
              <a:t>3</a:t>
            </a:r>
            <a:r>
              <a:rPr lang="en-US" dirty="0" smtClean="0"/>
              <a:t>) </a:t>
            </a:r>
            <a:r>
              <a:rPr lang="en-US" dirty="0"/>
              <a:t>(</a:t>
            </a:r>
            <a:r>
              <a:rPr lang="en-US" i="1" dirty="0"/>
              <a:t>t </a:t>
            </a:r>
            <a:r>
              <a:rPr lang="en-US" dirty="0"/>
              <a:t>– </a:t>
            </a:r>
            <a:r>
              <a:rPr lang="en-US" i="1" dirty="0" smtClean="0"/>
              <a:t>t</a:t>
            </a:r>
            <a:r>
              <a:rPr lang="en-US" baseline="-25000" dirty="0" smtClean="0"/>
              <a:t>4</a:t>
            </a:r>
            <a:r>
              <a:rPr lang="en-US" dirty="0" smtClean="0"/>
              <a:t>) </a:t>
            </a:r>
            <a:r>
              <a:rPr lang="en-US" dirty="0"/>
              <a:t>(</a:t>
            </a:r>
            <a:r>
              <a:rPr lang="en-US" i="1" dirty="0"/>
              <a:t>t </a:t>
            </a:r>
            <a:r>
              <a:rPr lang="en-US" dirty="0"/>
              <a:t>– </a:t>
            </a:r>
            <a:r>
              <a:rPr lang="en-US" i="1" dirty="0" smtClean="0"/>
              <a:t>t</a:t>
            </a:r>
            <a:r>
              <a:rPr lang="en-US" baseline="-25000" dirty="0" smtClean="0"/>
              <a:t>5</a:t>
            </a:r>
            <a:r>
              <a:rPr lang="en-US" dirty="0" smtClean="0"/>
              <a:t>) </a:t>
            </a:r>
            <a:r>
              <a:rPr lang="en-US" dirty="0"/>
              <a:t>(</a:t>
            </a:r>
            <a:r>
              <a:rPr lang="en-US" i="1" dirty="0"/>
              <a:t>t </a:t>
            </a:r>
            <a:r>
              <a:rPr lang="en-US" dirty="0"/>
              <a:t>– </a:t>
            </a:r>
            <a:r>
              <a:rPr lang="en-US" i="1" dirty="0" smtClean="0"/>
              <a:t>t</a:t>
            </a:r>
            <a:r>
              <a:rPr lang="en-US" baseline="-25000" dirty="0" smtClean="0"/>
              <a:t>6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Similar </a:t>
            </a:r>
            <a:r>
              <a:rPr lang="en-US" dirty="0" smtClean="0">
                <a:solidFill>
                  <a:srgbClr val="3366FF"/>
                </a:solidFill>
              </a:rPr>
              <a:t>to spectral cover </a:t>
            </a:r>
            <a:r>
              <a:rPr lang="en-US" dirty="0" smtClean="0"/>
              <a:t>equation parameterizing </a:t>
            </a:r>
            <a:r>
              <a:rPr lang="en-US" dirty="0" smtClean="0"/>
              <a:t>the locations of the ‘flavor’ 7-branes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 smtClean="0"/>
              <a:t>Monodromy: for generic coefficients, locally factorized but</a:t>
            </a:r>
            <a:br>
              <a:rPr lang="en-US" dirty="0" smtClean="0"/>
            </a:br>
            <a:r>
              <a:rPr lang="en-US" dirty="0" smtClean="0"/>
              <a:t>but not globally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smtClean="0"/>
              <a:t>Unbroken group: the commutant of the described group SU(5) in </a:t>
            </a:r>
            <a:r>
              <a:rPr lang="en-US" i="1" dirty="0" smtClean="0"/>
              <a:t>E</a:t>
            </a:r>
            <a:r>
              <a:rPr lang="en-US" baseline="-25000" dirty="0" smtClean="0"/>
              <a:t>8</a:t>
            </a:r>
            <a:r>
              <a:rPr lang="en-US" dirty="0"/>
              <a:t>: SU(3)xSU(2).</a:t>
            </a:r>
            <a:endParaRPr lang="en-US" baseline="-25000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142696"/>
            <a:ext cx="8495862" cy="644120"/>
          </a:xfrm>
          <a:prstGeom prst="rect">
            <a:avLst/>
          </a:prstGeom>
        </p:spPr>
      </p:pic>
      <p:cxnSp>
        <p:nvCxnSpPr>
          <p:cNvPr id="15" name="Curved Connector 14"/>
          <p:cNvCxnSpPr/>
          <p:nvPr/>
        </p:nvCxnSpPr>
        <p:spPr>
          <a:xfrm flipV="1">
            <a:off x="1852155" y="4836525"/>
            <a:ext cx="1407652" cy="137695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urved Connector 15"/>
          <p:cNvCxnSpPr/>
          <p:nvPr/>
        </p:nvCxnSpPr>
        <p:spPr>
          <a:xfrm flipV="1">
            <a:off x="1821553" y="4473514"/>
            <a:ext cx="1407652" cy="137695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urved Connector 16"/>
          <p:cNvCxnSpPr/>
          <p:nvPr/>
        </p:nvCxnSpPr>
        <p:spPr>
          <a:xfrm>
            <a:off x="1851545" y="4034496"/>
            <a:ext cx="1377660" cy="230686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/>
          <p:nvPr/>
        </p:nvCxnSpPr>
        <p:spPr>
          <a:xfrm flipV="1">
            <a:off x="4298418" y="4186184"/>
            <a:ext cx="2112084" cy="263673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urved Connector 20"/>
          <p:cNvCxnSpPr/>
          <p:nvPr/>
        </p:nvCxnSpPr>
        <p:spPr>
          <a:xfrm flipV="1">
            <a:off x="4299024" y="4808800"/>
            <a:ext cx="2112694" cy="137696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urved Connector 21"/>
          <p:cNvCxnSpPr/>
          <p:nvPr/>
        </p:nvCxnSpPr>
        <p:spPr>
          <a:xfrm>
            <a:off x="4299634" y="4010839"/>
            <a:ext cx="2112084" cy="439018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633427" y="3895395"/>
            <a:ext cx="11208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Two</a:t>
            </a:r>
          </a:p>
          <a:p>
            <a:r>
              <a:rPr lang="en-US" dirty="0"/>
              <a:t>g</a:t>
            </a:r>
            <a:r>
              <a:rPr lang="en-US" dirty="0" smtClean="0"/>
              <a:t>lobally</a:t>
            </a:r>
          </a:p>
          <a:p>
            <a:r>
              <a:rPr lang="en-US" dirty="0" smtClean="0"/>
              <a:t>connected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564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Factorization and </a:t>
            </a:r>
            <a:r>
              <a:rPr lang="en-US" i="1" dirty="0" smtClean="0"/>
              <a:t>U</a:t>
            </a:r>
            <a:r>
              <a:rPr lang="en-US" dirty="0" smtClean="0"/>
              <a:t>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actorization</a:t>
            </a:r>
            <a:endParaRPr lang="en-US" dirty="0"/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1+5</a:t>
            </a:r>
            <a:r>
              <a:rPr lang="en-US" dirty="0" smtClean="0"/>
              <a:t> factors parameterize </a:t>
            </a:r>
            <a:r>
              <a:rPr lang="en-US" i="1" dirty="0" smtClean="0"/>
              <a:t>S</a:t>
            </a:r>
            <a:r>
              <a:rPr lang="en-US" dirty="0" smtClean="0"/>
              <a:t>[</a:t>
            </a:r>
            <a:r>
              <a:rPr lang="en-US" i="1" dirty="0" smtClean="0"/>
              <a:t>U</a:t>
            </a:r>
            <a:r>
              <a:rPr lang="en-US" dirty="0" smtClean="0"/>
              <a:t>(1</a:t>
            </a:r>
            <a:r>
              <a:rPr lang="en-US" dirty="0" smtClean="0"/>
              <a:t>)x</a:t>
            </a:r>
            <a:r>
              <a:rPr lang="en-US" i="1" dirty="0" smtClean="0"/>
              <a:t>U</a:t>
            </a:r>
            <a:r>
              <a:rPr lang="en-US" dirty="0" smtClean="0"/>
              <a:t>(5)].</a:t>
            </a:r>
            <a:endParaRPr lang="en-US" dirty="0" smtClean="0"/>
          </a:p>
          <a:p>
            <a:r>
              <a:rPr lang="en-US"/>
              <a:t>= </a:t>
            </a:r>
            <a:r>
              <a:rPr lang="en-US" smtClean="0"/>
              <a:t>Globally adjusting </a:t>
            </a:r>
            <a:r>
              <a:rPr lang="en-US" dirty="0"/>
              <a:t>the </a:t>
            </a:r>
            <a:r>
              <a:rPr lang="en-US" dirty="0" smtClean="0"/>
              <a:t>coefficient,</a:t>
            </a:r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resulting CY is singular,</a:t>
            </a:r>
            <a:br>
              <a:rPr lang="en-US" dirty="0" smtClean="0"/>
            </a:br>
            <a:r>
              <a:rPr lang="en-US" dirty="0" smtClean="0"/>
              <a:t>of a form x y = z</a:t>
            </a:r>
            <a:r>
              <a:rPr lang="en-US" baseline="-25000" dirty="0" smtClean="0"/>
              <a:t>1</a:t>
            </a:r>
            <a:r>
              <a:rPr lang="en-US" dirty="0" smtClean="0"/>
              <a:t> z</a:t>
            </a:r>
            <a:r>
              <a:rPr lang="en-US" baseline="-25000" dirty="0" smtClean="0"/>
              <a:t>2</a:t>
            </a:r>
          </a:p>
          <a:p>
            <a:pPr lvl="1"/>
            <a:r>
              <a:rPr lang="en-US" dirty="0" smtClean="0"/>
              <a:t>so we do small resolution to obtain </a:t>
            </a:r>
            <a:r>
              <a:rPr lang="en-US" dirty="0" smtClean="0">
                <a:solidFill>
                  <a:srgbClr val="D2533C"/>
                </a:solidFill>
              </a:rPr>
              <a:t>a new</a:t>
            </a:r>
            <a:br>
              <a:rPr lang="en-US" dirty="0" smtClean="0">
                <a:solidFill>
                  <a:srgbClr val="D2533C"/>
                </a:solidFill>
              </a:rPr>
            </a:br>
            <a:r>
              <a:rPr lang="en-US" dirty="0">
                <a:solidFill>
                  <a:srgbClr val="D2533C"/>
                </a:solidFill>
              </a:rPr>
              <a:t>resolved </a:t>
            </a:r>
            <a:r>
              <a:rPr lang="en-US" i="1" dirty="0" smtClean="0">
                <a:solidFill>
                  <a:srgbClr val="D2533C"/>
                </a:solidFill>
              </a:rPr>
              <a:t>CP</a:t>
            </a:r>
            <a:r>
              <a:rPr lang="en-US" baseline="30000" dirty="0" smtClean="0">
                <a:solidFill>
                  <a:srgbClr val="D2533C"/>
                </a:solidFill>
              </a:rPr>
              <a:t>1</a:t>
            </a:r>
            <a:r>
              <a:rPr lang="en-US" dirty="0" smtClean="0">
                <a:solidFill>
                  <a:srgbClr val="D2533C"/>
                </a:solidFill>
              </a:rPr>
              <a:t> now we call </a:t>
            </a:r>
            <a:r>
              <a:rPr lang="en-US" i="1" dirty="0" smtClean="0">
                <a:solidFill>
                  <a:srgbClr val="D2533C"/>
                </a:solidFill>
              </a:rPr>
              <a:t>S.</a:t>
            </a:r>
            <a:r>
              <a:rPr lang="en-US" dirty="0" smtClean="0"/>
              <a:t> </a:t>
            </a:r>
            <a:r>
              <a:rPr lang="en-US" sz="1600" dirty="0" smtClean="0">
                <a:solidFill>
                  <a:srgbClr val="3366FF"/>
                </a:solidFill>
              </a:rPr>
              <a:t>[Mayrhofer, Palti, Weigand] [Esole, Yau</a:t>
            </a:r>
            <a:r>
              <a:rPr lang="en-US" sz="1600" dirty="0" smtClean="0">
                <a:solidFill>
                  <a:srgbClr val="3366FF"/>
                </a:solidFill>
              </a:rPr>
              <a:t>]</a:t>
            </a:r>
          </a:p>
          <a:p>
            <a:r>
              <a:rPr lang="en-US" dirty="0"/>
              <a:t>Globally valid </a:t>
            </a:r>
            <a:r>
              <a:rPr lang="en-US" i="1" dirty="0"/>
              <a:t>U</a:t>
            </a:r>
            <a:r>
              <a:rPr lang="en-US" dirty="0"/>
              <a:t>(1) from</a:t>
            </a:r>
            <a:r>
              <a:rPr lang="en-US" dirty="0" smtClean="0">
                <a:solidFill>
                  <a:srgbClr val="3366FF"/>
                </a:solidFill>
              </a:rPr>
              <a:t> </a:t>
            </a:r>
            <a:r>
              <a:rPr lang="en-US" i="1" dirty="0" smtClean="0"/>
              <a:t>C</a:t>
            </a:r>
            <a:r>
              <a:rPr lang="en-US" i="1" baseline="-25000" dirty="0" smtClean="0"/>
              <a:t>3</a:t>
            </a:r>
            <a:r>
              <a:rPr lang="en-US" dirty="0" smtClean="0"/>
              <a:t> </a:t>
            </a:r>
            <a:r>
              <a:rPr lang="en-US" dirty="0"/>
              <a:t>= ∑ </a:t>
            </a:r>
            <a:r>
              <a:rPr lang="en-US" i="1" dirty="0" smtClean="0"/>
              <a:t>A</a:t>
            </a:r>
            <a:r>
              <a:rPr lang="en-US" i="1" baseline="-25000" dirty="0" smtClean="0"/>
              <a:t>1</a:t>
            </a:r>
            <a:r>
              <a:rPr lang="en-US" i="1" dirty="0" smtClean="0"/>
              <a:t> w</a:t>
            </a:r>
            <a:r>
              <a:rPr lang="en-US" i="1" baseline="-25000" dirty="0" smtClean="0"/>
              <a:t>2</a:t>
            </a:r>
            <a:endParaRPr lang="en-US" dirty="0"/>
          </a:p>
          <a:p>
            <a:r>
              <a:rPr lang="en-US" dirty="0"/>
              <a:t>Desirable charges from the intersection </a:t>
            </a:r>
            <a:r>
              <a:rPr lang="en-US" dirty="0" smtClean="0"/>
              <a:t>structure,</a:t>
            </a:r>
            <a:br>
              <a:rPr lang="en-US" dirty="0" smtClean="0"/>
            </a:br>
            <a:r>
              <a:rPr lang="en-US" dirty="0" smtClean="0"/>
              <a:t>after Shioda map.</a:t>
            </a:r>
            <a:endParaRPr lang="en-US" dirty="0" smtClean="0">
              <a:solidFill>
                <a:srgbClr val="3366FF"/>
              </a:solidFill>
            </a:endParaRPr>
          </a:p>
          <a:p>
            <a:pPr marL="274320" lvl="1" indent="0">
              <a:buNone/>
            </a:pPr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706" y="2155841"/>
            <a:ext cx="9144000" cy="47641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700346" y="5931170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637519" y="5931170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6" idx="6"/>
            <a:endCxn id="7" idx="2"/>
          </p:cNvCxnSpPr>
          <p:nvPr/>
        </p:nvCxnSpPr>
        <p:spPr>
          <a:xfrm>
            <a:off x="5068208" y="6115101"/>
            <a:ext cx="56931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700346" y="6342527"/>
            <a:ext cx="444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5575935" y="6342527"/>
            <a:ext cx="444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1" name="Oval 10"/>
          <p:cNvSpPr/>
          <p:nvPr/>
        </p:nvSpPr>
        <p:spPr>
          <a:xfrm>
            <a:off x="6562999" y="5931704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endCxn id="11" idx="2"/>
          </p:cNvCxnSpPr>
          <p:nvPr/>
        </p:nvCxnSpPr>
        <p:spPr>
          <a:xfrm>
            <a:off x="5993688" y="6115635"/>
            <a:ext cx="56931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487934" y="5931704"/>
            <a:ext cx="367862" cy="367862"/>
          </a:xfrm>
          <a:prstGeom prst="ellipse">
            <a:avLst/>
          </a:prstGeom>
          <a:noFill/>
          <a:ln w="28575" cmpd="sng"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>
            <a:endCxn id="13" idx="2"/>
          </p:cNvCxnSpPr>
          <p:nvPr/>
        </p:nvCxnSpPr>
        <p:spPr>
          <a:xfrm>
            <a:off x="6918623" y="6115635"/>
            <a:ext cx="56931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62999" y="6342527"/>
            <a:ext cx="393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87934" y="6342527"/>
            <a:ext cx="362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722720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F-theory provides us:</a:t>
            </a:r>
          </a:p>
          <a:p>
            <a:pPr lvl="1"/>
            <a:r>
              <a:rPr lang="en-US" dirty="0" smtClean="0"/>
              <a:t>Geometric origin of gauge theory</a:t>
            </a:r>
          </a:p>
          <a:p>
            <a:pPr lvl="1"/>
            <a:r>
              <a:rPr lang="en-US" dirty="0" smtClean="0"/>
              <a:t>Exceptional group appropriate for GUT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dirty="0" smtClean="0"/>
              <a:t>Construction </a:t>
            </a:r>
            <a:r>
              <a:rPr lang="en-US" dirty="0" smtClean="0"/>
              <a:t>of the SM gauge </a:t>
            </a:r>
            <a:r>
              <a:rPr lang="en-US" dirty="0" smtClean="0"/>
              <a:t>group</a:t>
            </a:r>
          </a:p>
          <a:p>
            <a:pPr lvl="1"/>
            <a:r>
              <a:rPr lang="en-US" i="1" dirty="0" smtClean="0"/>
              <a:t>SU</a:t>
            </a:r>
            <a:r>
              <a:rPr lang="en-US" dirty="0"/>
              <a:t>(3)×</a:t>
            </a:r>
            <a:r>
              <a:rPr lang="en-US" i="1" dirty="0"/>
              <a:t>SU</a:t>
            </a:r>
            <a:r>
              <a:rPr lang="en-US" dirty="0"/>
              <a:t>(2</a:t>
            </a:r>
            <a:r>
              <a:rPr lang="en-US" dirty="0" smtClean="0"/>
              <a:t>) from deformation of </a:t>
            </a:r>
            <a:r>
              <a:rPr lang="en-US" i="1" dirty="0" smtClean="0"/>
              <a:t>SU</a:t>
            </a:r>
            <a:r>
              <a:rPr lang="en-US" dirty="0" smtClean="0"/>
              <a:t>(5)</a:t>
            </a:r>
            <a:br>
              <a:rPr lang="en-US" dirty="0" smtClean="0"/>
            </a:br>
            <a:r>
              <a:rPr lang="en-US" dirty="0" smtClean="0"/>
              <a:t>Unification of quarks and lepton generations (+neutrinos)</a:t>
            </a:r>
          </a:p>
          <a:p>
            <a:pPr lvl="1"/>
            <a:r>
              <a:rPr lang="en-US" dirty="0" smtClean="0"/>
              <a:t>Blow-up analysis</a:t>
            </a:r>
            <a:endParaRPr lang="en-US" dirty="0" smtClean="0"/>
          </a:p>
          <a:p>
            <a:pPr lvl="1"/>
            <a:r>
              <a:rPr lang="en-US" dirty="0" smtClean="0"/>
              <a:t>Globally </a:t>
            </a:r>
            <a:r>
              <a:rPr lang="en-US" dirty="0" smtClean="0"/>
              <a:t>valid </a:t>
            </a:r>
            <a:r>
              <a:rPr lang="en-US" i="1" dirty="0" smtClean="0"/>
              <a:t>U</a:t>
            </a:r>
            <a:r>
              <a:rPr lang="en-US" dirty="0" smtClean="0"/>
              <a:t>(1</a:t>
            </a:r>
            <a:r>
              <a:rPr lang="en-US" dirty="0" smtClean="0"/>
              <a:t>) with the desired charges.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41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1552</TotalTime>
  <Words>894</Words>
  <Application>Microsoft Macintosh PowerPoint</Application>
  <PresentationFormat>On-screen Show (4:3)</PresentationFormat>
  <Paragraphs>185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Default Theme</vt:lpstr>
      <vt:lpstr>Geometric Description of the Standard Model</vt:lpstr>
      <vt:lpstr>Nontriviality of the Standard Model</vt:lpstr>
      <vt:lpstr>Bi-fundamental</vt:lpstr>
      <vt:lpstr>Branes</vt:lpstr>
      <vt:lpstr>In M/F-theory</vt:lpstr>
      <vt:lpstr>Constructing model</vt:lpstr>
      <vt:lpstr>SU(5) singularity</vt:lpstr>
      <vt:lpstr>My results</vt:lpstr>
      <vt:lpstr>Deforming SU(5) singularity</vt:lpstr>
      <vt:lpstr>SU(3)×SU(2)×U(1) singularity</vt:lpstr>
      <vt:lpstr>Need for unification</vt:lpstr>
      <vt:lpstr>Resolution</vt:lpstr>
      <vt:lpstr>Resolution</vt:lpstr>
      <vt:lpstr>Relation to group theory</vt:lpstr>
      <vt:lpstr>Factorization and U(1)</vt:lpstr>
      <vt:lpstr>Conclusions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 Description of the Standard Model</dc:title>
  <dc:creator>nara ugha</dc:creator>
  <cp:lastModifiedBy>강신이</cp:lastModifiedBy>
  <cp:revision>46</cp:revision>
  <dcterms:created xsi:type="dcterms:W3CDTF">2014-07-18T06:50:15Z</dcterms:created>
  <dcterms:modified xsi:type="dcterms:W3CDTF">2014-07-22T13:19:53Z</dcterms:modified>
</cp:coreProperties>
</file>