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4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16.xml" ContentType="application/vnd.openxmlformats-officedocument.presentationml.tags+xml"/>
  <Override PartName="/ppt/notesSlides/notesSlide19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20.xml" ContentType="application/vnd.openxmlformats-officedocument.presentationml.notesSlide+xml"/>
  <Override PartName="/ppt/tags/tag20.xml" ContentType="application/vnd.openxmlformats-officedocument.presentationml.tags+xml"/>
  <Override PartName="/ppt/notesSlides/notesSlide21.xml" ContentType="application/vnd.openxmlformats-officedocument.presentationml.notesSlide+xml"/>
  <Override PartName="/ppt/tags/tag21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1"/>
  </p:sldMasterIdLst>
  <p:notesMasterIdLst>
    <p:notesMasterId r:id="rId48"/>
  </p:notesMasterIdLst>
  <p:sldIdLst>
    <p:sldId id="438" r:id="rId2"/>
    <p:sldId id="324" r:id="rId3"/>
    <p:sldId id="259" r:id="rId4"/>
    <p:sldId id="417" r:id="rId5"/>
    <p:sldId id="418" r:id="rId6"/>
    <p:sldId id="419" r:id="rId7"/>
    <p:sldId id="415" r:id="rId8"/>
    <p:sldId id="362" r:id="rId9"/>
    <p:sldId id="363" r:id="rId10"/>
    <p:sldId id="420" r:id="rId11"/>
    <p:sldId id="421" r:id="rId12"/>
    <p:sldId id="422" r:id="rId13"/>
    <p:sldId id="423" r:id="rId14"/>
    <p:sldId id="424" r:id="rId15"/>
    <p:sldId id="426" r:id="rId16"/>
    <p:sldId id="427" r:id="rId17"/>
    <p:sldId id="428" r:id="rId18"/>
    <p:sldId id="429" r:id="rId19"/>
    <p:sldId id="430" r:id="rId20"/>
    <p:sldId id="431" r:id="rId21"/>
    <p:sldId id="432" r:id="rId22"/>
    <p:sldId id="433" r:id="rId23"/>
    <p:sldId id="439" r:id="rId24"/>
    <p:sldId id="441" r:id="rId25"/>
    <p:sldId id="434" r:id="rId26"/>
    <p:sldId id="440" r:id="rId27"/>
    <p:sldId id="442" r:id="rId28"/>
    <p:sldId id="443" r:id="rId29"/>
    <p:sldId id="445" r:id="rId30"/>
    <p:sldId id="329" r:id="rId31"/>
    <p:sldId id="437" r:id="rId32"/>
    <p:sldId id="446" r:id="rId33"/>
    <p:sldId id="447" r:id="rId34"/>
    <p:sldId id="448" r:id="rId35"/>
    <p:sldId id="449" r:id="rId36"/>
    <p:sldId id="450" r:id="rId37"/>
    <p:sldId id="451" r:id="rId38"/>
    <p:sldId id="452" r:id="rId39"/>
    <p:sldId id="453" r:id="rId40"/>
    <p:sldId id="454" r:id="rId41"/>
    <p:sldId id="455" r:id="rId42"/>
    <p:sldId id="456" r:id="rId43"/>
    <p:sldId id="457" r:id="rId44"/>
    <p:sldId id="458" r:id="rId45"/>
    <p:sldId id="459" r:id="rId46"/>
    <p:sldId id="460" r:id="rId47"/>
  </p:sldIdLst>
  <p:sldSz cx="9144000" cy="6858000" type="screen4x3"/>
  <p:notesSz cx="6858000" cy="9144000"/>
  <p:embeddedFontLst>
    <p:embeddedFont>
      <p:font typeface="Wingdings 2" panose="05020102010507070707" pitchFamily="18" charset="2"/>
      <p:regular r:id="rId49"/>
    </p:embeddedFont>
    <p:embeddedFont>
      <p:font typeface="Calibri" panose="020F0502020204030204" pitchFamily="34" charset="0"/>
      <p:regular r:id="rId50"/>
      <p:bold r:id="rId51"/>
      <p:italic r:id="rId52"/>
      <p:boldItalic r:id="rId53"/>
    </p:embeddedFont>
    <p:embeddedFont>
      <p:font typeface="Consolas" panose="020B0609020204030204" pitchFamily="49" charset="0"/>
      <p:regular r:id="rId54"/>
      <p:bold r:id="rId55"/>
      <p:italic r:id="rId56"/>
      <p:boldItalic r:id="rId57"/>
    </p:embeddedFont>
  </p:embeddedFontLst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D3C03BA-FBF5-4308-B3B4-65DDA30CB7C7}">
          <p14:sldIdLst>
            <p14:sldId id="438"/>
            <p14:sldId id="324"/>
            <p14:sldId id="259"/>
            <p14:sldId id="417"/>
            <p14:sldId id="418"/>
            <p14:sldId id="419"/>
            <p14:sldId id="415"/>
            <p14:sldId id="362"/>
            <p14:sldId id="363"/>
            <p14:sldId id="420"/>
            <p14:sldId id="421"/>
            <p14:sldId id="422"/>
            <p14:sldId id="423"/>
            <p14:sldId id="424"/>
            <p14:sldId id="426"/>
            <p14:sldId id="427"/>
            <p14:sldId id="428"/>
            <p14:sldId id="429"/>
            <p14:sldId id="430"/>
            <p14:sldId id="431"/>
            <p14:sldId id="432"/>
            <p14:sldId id="433"/>
            <p14:sldId id="439"/>
            <p14:sldId id="441"/>
            <p14:sldId id="434"/>
            <p14:sldId id="440"/>
            <p14:sldId id="442"/>
            <p14:sldId id="443"/>
            <p14:sldId id="445"/>
            <p14:sldId id="329"/>
            <p14:sldId id="437"/>
            <p14:sldId id="446"/>
            <p14:sldId id="447"/>
            <p14:sldId id="448"/>
            <p14:sldId id="449"/>
            <p14:sldId id="450"/>
            <p14:sldId id="451"/>
            <p14:sldId id="452"/>
            <p14:sldId id="453"/>
            <p14:sldId id="454"/>
            <p14:sldId id="455"/>
            <p14:sldId id="456"/>
            <p14:sldId id="457"/>
            <p14:sldId id="458"/>
            <p14:sldId id="459"/>
            <p14:sldId id="46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4A7B"/>
    <a:srgbClr val="DAA600"/>
    <a:srgbClr val="77933C"/>
    <a:srgbClr val="E46C0A"/>
    <a:srgbClr val="595959"/>
    <a:srgbClr val="4F81BD"/>
    <a:srgbClr val="953735"/>
    <a:srgbClr val="CC9B00"/>
    <a:srgbClr val="376092"/>
    <a:srgbClr val="385D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41" autoAdjust="0"/>
    <p:restoredTop sz="88434" autoAdjust="0"/>
  </p:normalViewPr>
  <p:slideViewPr>
    <p:cSldViewPr>
      <p:cViewPr>
        <p:scale>
          <a:sx n="75" d="100"/>
          <a:sy n="75" d="100"/>
        </p:scale>
        <p:origin x="-1410" y="-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472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5.fntdata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.fntdata"/><Relationship Id="rId57" Type="http://schemas.openxmlformats.org/officeDocument/2006/relationships/font" Target="fonts/font9.fntdata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4.fntdata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56" Type="http://schemas.openxmlformats.org/officeDocument/2006/relationships/font" Target="fonts/font8.fntdata"/><Relationship Id="rId8" Type="http://schemas.openxmlformats.org/officeDocument/2006/relationships/slide" Target="slides/slide7.xml"/><Relationship Id="rId51" Type="http://schemas.openxmlformats.org/officeDocument/2006/relationships/font" Target="fonts/font3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FCC4FE-C069-4AC0-A4A8-419E5BA8CD65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PT"/>
        </a:p>
      </dgm:t>
    </dgm:pt>
    <dgm:pt modelId="{61ACB96E-3652-452B-A659-C1BB635A15E2}">
      <dgm:prSet custT="1"/>
      <dgm:spPr>
        <a:noFill/>
        <a:ln w="38100">
          <a:solidFill>
            <a:schemeClr val="accent1">
              <a:lumMod val="75000"/>
            </a:schemeClr>
          </a:solidFill>
        </a:ln>
      </dgm:spPr>
      <dgm:t>
        <a:bodyPr/>
        <a:lstStyle/>
        <a:p>
          <a:pPr rtl="0"/>
          <a:r>
            <a:rPr lang="en-US" sz="2400" b="0" cap="none" dirty="0" smtClean="0">
              <a:solidFill>
                <a:schemeClr val="accent1">
                  <a:lumMod val="75000"/>
                </a:schemeClr>
              </a:solidFill>
            </a:rPr>
            <a:t>Using Susyno to make Group       Theory calculations</a:t>
          </a:r>
          <a:endParaRPr lang="pt-PT" sz="2400" dirty="0">
            <a:solidFill>
              <a:schemeClr val="accent1">
                <a:lumMod val="75000"/>
              </a:schemeClr>
            </a:solidFill>
          </a:endParaRPr>
        </a:p>
      </dgm:t>
    </dgm:pt>
    <dgm:pt modelId="{435F7A9A-E85E-4151-911C-D9FFCB1E147B}" type="parTrans" cxnId="{5BA62754-7345-42A1-96B7-6B731D77CC76}">
      <dgm:prSet/>
      <dgm:spPr/>
      <dgm:t>
        <a:bodyPr/>
        <a:lstStyle/>
        <a:p>
          <a:endParaRPr lang="pt-PT"/>
        </a:p>
      </dgm:t>
    </dgm:pt>
    <dgm:pt modelId="{1F9DA555-2C3C-4BBF-9ADD-13BAF96B900F}" type="sibTrans" cxnId="{5BA62754-7345-42A1-96B7-6B731D77CC76}">
      <dgm:prSet/>
      <dgm:spPr/>
      <dgm:t>
        <a:bodyPr/>
        <a:lstStyle/>
        <a:p>
          <a:endParaRPr lang="pt-PT"/>
        </a:p>
      </dgm:t>
    </dgm:pt>
    <dgm:pt modelId="{1EC609CB-C849-4826-9711-044844352CA3}">
      <dgm:prSet custT="1"/>
      <dgm:spPr>
        <a:noFill/>
        <a:ln w="38100">
          <a:solidFill>
            <a:schemeClr val="accent3">
              <a:lumMod val="75000"/>
            </a:schemeClr>
          </a:solidFill>
        </a:ln>
      </dgm:spPr>
      <dgm:t>
        <a:bodyPr/>
        <a:lstStyle/>
        <a:p>
          <a:pPr rtl="0"/>
          <a:r>
            <a:rPr lang="en-US" sz="2400" dirty="0" smtClean="0">
              <a:solidFill>
                <a:schemeClr val="accent3">
                  <a:lumMod val="75000"/>
                </a:schemeClr>
              </a:solidFill>
            </a:rPr>
            <a:t>Summary</a:t>
          </a:r>
          <a:endParaRPr lang="pt-PT" sz="2400" dirty="0">
            <a:solidFill>
              <a:schemeClr val="accent3">
                <a:lumMod val="75000"/>
              </a:schemeClr>
            </a:solidFill>
          </a:endParaRPr>
        </a:p>
      </dgm:t>
    </dgm:pt>
    <dgm:pt modelId="{EECD203E-F6A7-4D5E-A28C-72FA05AA6665}" type="parTrans" cxnId="{713C9347-7C36-44B8-AE01-3483902BF164}">
      <dgm:prSet/>
      <dgm:spPr/>
      <dgm:t>
        <a:bodyPr/>
        <a:lstStyle/>
        <a:p>
          <a:endParaRPr lang="pt-PT"/>
        </a:p>
      </dgm:t>
    </dgm:pt>
    <dgm:pt modelId="{2219C06A-E8AC-470B-AC9D-401E46F2AECD}" type="sibTrans" cxnId="{713C9347-7C36-44B8-AE01-3483902BF164}">
      <dgm:prSet/>
      <dgm:spPr/>
      <dgm:t>
        <a:bodyPr/>
        <a:lstStyle/>
        <a:p>
          <a:endParaRPr lang="pt-PT"/>
        </a:p>
      </dgm:t>
    </dgm:pt>
    <dgm:pt modelId="{4C73F7D3-2948-49BC-9F06-81594C1C3664}">
      <dgm:prSet custT="1"/>
      <dgm:spPr>
        <a:noFill/>
        <a:ln w="38100">
          <a:solidFill>
            <a:schemeClr val="accent2">
              <a:lumMod val="75000"/>
            </a:schemeClr>
          </a:solidFill>
        </a:ln>
      </dgm:spPr>
      <dgm:t>
        <a:bodyPr/>
        <a:lstStyle/>
        <a:p>
          <a:pPr rtl="0"/>
          <a:r>
            <a:rPr lang="en-US" sz="2400" noProof="0" dirty="0" smtClean="0">
              <a:solidFill>
                <a:schemeClr val="accent2">
                  <a:lumMod val="75000"/>
                </a:schemeClr>
              </a:solidFill>
            </a:rPr>
            <a:t>The Susyno program: what is it for? </a:t>
          </a:r>
          <a:endParaRPr lang="en-US" sz="2400" noProof="0" dirty="0">
            <a:solidFill>
              <a:schemeClr val="accent2">
                <a:lumMod val="75000"/>
              </a:schemeClr>
            </a:solidFill>
          </a:endParaRPr>
        </a:p>
      </dgm:t>
    </dgm:pt>
    <dgm:pt modelId="{807331D1-104A-459A-8C05-B4F12DE7F2E1}" type="sibTrans" cxnId="{6F61C4D4-C95F-4672-9C30-9814292E96EF}">
      <dgm:prSet/>
      <dgm:spPr>
        <a:solidFill>
          <a:schemeClr val="tx1">
            <a:lumMod val="65000"/>
            <a:lumOff val="35000"/>
          </a:schemeClr>
        </a:solidFill>
        <a:ln w="101600">
          <a:solidFill>
            <a:schemeClr val="tx1">
              <a:lumMod val="65000"/>
              <a:lumOff val="35000"/>
            </a:schemeClr>
          </a:solidFill>
        </a:ln>
      </dgm:spPr>
      <dgm:t>
        <a:bodyPr/>
        <a:lstStyle/>
        <a:p>
          <a:endParaRPr lang="pt-PT"/>
        </a:p>
      </dgm:t>
    </dgm:pt>
    <dgm:pt modelId="{7383B2C5-1EDC-4ECF-A095-B816146F2272}" type="parTrans" cxnId="{6F61C4D4-C95F-4672-9C30-9814292E96EF}">
      <dgm:prSet/>
      <dgm:spPr/>
      <dgm:t>
        <a:bodyPr/>
        <a:lstStyle/>
        <a:p>
          <a:endParaRPr lang="pt-PT"/>
        </a:p>
      </dgm:t>
    </dgm:pt>
    <dgm:pt modelId="{7F070F2E-083C-48EF-A265-1A22A515999D}" type="pres">
      <dgm:prSet presAssocID="{6AFCC4FE-C069-4AC0-A4A8-419E5BA8CD6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pt-PT"/>
        </a:p>
      </dgm:t>
    </dgm:pt>
    <dgm:pt modelId="{C9FB08A1-5D37-4E8D-ACAE-278DC907F872}" type="pres">
      <dgm:prSet presAssocID="{6AFCC4FE-C069-4AC0-A4A8-419E5BA8CD65}" presName="Name1" presStyleCnt="0"/>
      <dgm:spPr/>
    </dgm:pt>
    <dgm:pt modelId="{C9274D22-BE52-4E84-83E6-E13E0456BD1B}" type="pres">
      <dgm:prSet presAssocID="{6AFCC4FE-C069-4AC0-A4A8-419E5BA8CD65}" presName="cycle" presStyleCnt="0"/>
      <dgm:spPr/>
    </dgm:pt>
    <dgm:pt modelId="{B16E6E3E-733E-4B6A-A09A-4C736CEB543E}" type="pres">
      <dgm:prSet presAssocID="{6AFCC4FE-C069-4AC0-A4A8-419E5BA8CD65}" presName="srcNode" presStyleLbl="node1" presStyleIdx="0" presStyleCnt="3"/>
      <dgm:spPr/>
    </dgm:pt>
    <dgm:pt modelId="{06825B36-E25F-47A9-840E-95983163043B}" type="pres">
      <dgm:prSet presAssocID="{6AFCC4FE-C069-4AC0-A4A8-419E5BA8CD65}" presName="conn" presStyleLbl="parChTrans1D2" presStyleIdx="0" presStyleCnt="1"/>
      <dgm:spPr/>
      <dgm:t>
        <a:bodyPr/>
        <a:lstStyle/>
        <a:p>
          <a:endParaRPr lang="pt-PT"/>
        </a:p>
      </dgm:t>
    </dgm:pt>
    <dgm:pt modelId="{8BBA6C66-9310-4DE0-B160-29ED80A77EA3}" type="pres">
      <dgm:prSet presAssocID="{6AFCC4FE-C069-4AC0-A4A8-419E5BA8CD65}" presName="extraNode" presStyleLbl="node1" presStyleIdx="0" presStyleCnt="3"/>
      <dgm:spPr/>
    </dgm:pt>
    <dgm:pt modelId="{75A7F910-FB2D-43D9-84C4-E2ADDBE53460}" type="pres">
      <dgm:prSet presAssocID="{6AFCC4FE-C069-4AC0-A4A8-419E5BA8CD65}" presName="dstNode" presStyleLbl="node1" presStyleIdx="0" presStyleCnt="3"/>
      <dgm:spPr/>
    </dgm:pt>
    <dgm:pt modelId="{A1989788-61BD-43B9-AC4E-4B4BF3F5C349}" type="pres">
      <dgm:prSet presAssocID="{4C73F7D3-2948-49BC-9F06-81594C1C3664}" presName="text_1" presStyleLbl="node1" presStyleIdx="0" presStyleCnt="3" custScaleX="101748" custLinFactNeighborX="-904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pt-PT"/>
        </a:p>
      </dgm:t>
    </dgm:pt>
    <dgm:pt modelId="{1E7533DC-A8EC-4834-BE23-1A0152D1E07E}" type="pres">
      <dgm:prSet presAssocID="{4C73F7D3-2948-49BC-9F06-81594C1C3664}" presName="accent_1" presStyleCnt="0"/>
      <dgm:spPr/>
    </dgm:pt>
    <dgm:pt modelId="{DF6B3252-A8E0-46D3-B1EC-4B42EEBB900A}" type="pres">
      <dgm:prSet presAssocID="{4C73F7D3-2948-49BC-9F06-81594C1C3664}" presName="accentRepeatNode" presStyleLbl="solidFgAcc1" presStyleIdx="0" presStyleCnt="3"/>
      <dgm:spPr>
        <a:solidFill>
          <a:schemeClr val="accent2">
            <a:lumMod val="75000"/>
          </a:schemeClr>
        </a:solidFill>
        <a:ln>
          <a:solidFill>
            <a:schemeClr val="accent2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8A2D1E16-941D-431E-8B25-192905FCF45C}" type="pres">
      <dgm:prSet presAssocID="{61ACB96E-3652-452B-A659-C1BB635A15E2}" presName="text_2" presStyleLbl="node1" presStyleIdx="1" presStyleCnt="3" custScaleX="101138" custLinFactNeighborX="-528" custLinFactNeighborY="-23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pt-PT"/>
        </a:p>
      </dgm:t>
    </dgm:pt>
    <dgm:pt modelId="{26A4D23D-F2E9-4C4D-B548-7E96CD08DD6A}" type="pres">
      <dgm:prSet presAssocID="{61ACB96E-3652-452B-A659-C1BB635A15E2}" presName="accent_2" presStyleCnt="0"/>
      <dgm:spPr/>
    </dgm:pt>
    <dgm:pt modelId="{23835795-A40E-4421-A103-88781D531E3C}" type="pres">
      <dgm:prSet presAssocID="{61ACB96E-3652-452B-A659-C1BB635A15E2}" presName="accentRepeatNode" presStyleLbl="solidFgAcc1" presStyleIdx="1" presStyleCnt="3"/>
      <dgm:spPr>
        <a:solidFill>
          <a:srgbClr val="376092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8D528C48-7FEF-4F74-B68D-F6693C0A929C}" type="pres">
      <dgm:prSet presAssocID="{1EC609CB-C849-4826-9711-044844352CA3}" presName="text_3" presStyleLbl="node1" presStyleIdx="2" presStyleCnt="3" custScaleX="100600" custLinFactNeighborX="-238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9968EE37-B160-4EAE-9E4B-A4D21A1462B8}" type="pres">
      <dgm:prSet presAssocID="{1EC609CB-C849-4826-9711-044844352CA3}" presName="accent_3" presStyleCnt="0"/>
      <dgm:spPr/>
    </dgm:pt>
    <dgm:pt modelId="{EB5B45D0-BE2C-4AAB-87D0-9C09BA6020D0}" type="pres">
      <dgm:prSet presAssocID="{1EC609CB-C849-4826-9711-044844352CA3}" presName="accentRepeatNode" presStyleLbl="solidFgAcc1" presStyleIdx="2" presStyleCnt="3"/>
      <dgm:spPr>
        <a:solidFill>
          <a:schemeClr val="accent3">
            <a:lumMod val="75000"/>
          </a:schemeClr>
        </a:solidFill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</dgm:ptLst>
  <dgm:cxnLst>
    <dgm:cxn modelId="{6F61C4D4-C95F-4672-9C30-9814292E96EF}" srcId="{6AFCC4FE-C069-4AC0-A4A8-419E5BA8CD65}" destId="{4C73F7D3-2948-49BC-9F06-81594C1C3664}" srcOrd="0" destOrd="0" parTransId="{7383B2C5-1EDC-4ECF-A095-B816146F2272}" sibTransId="{807331D1-104A-459A-8C05-B4F12DE7F2E1}"/>
    <dgm:cxn modelId="{4320B709-68B2-417E-9D61-3DFED0992A63}" type="presOf" srcId="{61ACB96E-3652-452B-A659-C1BB635A15E2}" destId="{8A2D1E16-941D-431E-8B25-192905FCF45C}" srcOrd="0" destOrd="0" presId="urn:microsoft.com/office/officeart/2008/layout/VerticalCurvedList"/>
    <dgm:cxn modelId="{50D49795-426D-44AC-9051-E04B06D47511}" type="presOf" srcId="{6AFCC4FE-C069-4AC0-A4A8-419E5BA8CD65}" destId="{7F070F2E-083C-48EF-A265-1A22A515999D}" srcOrd="0" destOrd="0" presId="urn:microsoft.com/office/officeart/2008/layout/VerticalCurvedList"/>
    <dgm:cxn modelId="{452AD734-2A6F-428C-BF6B-5A97FB6EF875}" type="presOf" srcId="{4C73F7D3-2948-49BC-9F06-81594C1C3664}" destId="{A1989788-61BD-43B9-AC4E-4B4BF3F5C349}" srcOrd="0" destOrd="0" presId="urn:microsoft.com/office/officeart/2008/layout/VerticalCurvedList"/>
    <dgm:cxn modelId="{2C888D67-45EE-4CB5-A151-23D337601CE2}" type="presOf" srcId="{807331D1-104A-459A-8C05-B4F12DE7F2E1}" destId="{06825B36-E25F-47A9-840E-95983163043B}" srcOrd="0" destOrd="0" presId="urn:microsoft.com/office/officeart/2008/layout/VerticalCurvedList"/>
    <dgm:cxn modelId="{713C9347-7C36-44B8-AE01-3483902BF164}" srcId="{6AFCC4FE-C069-4AC0-A4A8-419E5BA8CD65}" destId="{1EC609CB-C849-4826-9711-044844352CA3}" srcOrd="2" destOrd="0" parTransId="{EECD203E-F6A7-4D5E-A28C-72FA05AA6665}" sibTransId="{2219C06A-E8AC-470B-AC9D-401E46F2AECD}"/>
    <dgm:cxn modelId="{5BA62754-7345-42A1-96B7-6B731D77CC76}" srcId="{6AFCC4FE-C069-4AC0-A4A8-419E5BA8CD65}" destId="{61ACB96E-3652-452B-A659-C1BB635A15E2}" srcOrd="1" destOrd="0" parTransId="{435F7A9A-E85E-4151-911C-D9FFCB1E147B}" sibTransId="{1F9DA555-2C3C-4BBF-9ADD-13BAF96B900F}"/>
    <dgm:cxn modelId="{B92165D0-8CC0-46F4-93E4-8F61717D7245}" type="presOf" srcId="{1EC609CB-C849-4826-9711-044844352CA3}" destId="{8D528C48-7FEF-4F74-B68D-F6693C0A929C}" srcOrd="0" destOrd="0" presId="urn:microsoft.com/office/officeart/2008/layout/VerticalCurvedList"/>
    <dgm:cxn modelId="{D473D3DF-3B57-4560-8290-34BE48A5DE5C}" type="presParOf" srcId="{7F070F2E-083C-48EF-A265-1A22A515999D}" destId="{C9FB08A1-5D37-4E8D-ACAE-278DC907F872}" srcOrd="0" destOrd="0" presId="urn:microsoft.com/office/officeart/2008/layout/VerticalCurvedList"/>
    <dgm:cxn modelId="{F47EB00C-F68C-41F3-B118-5443DE3746F1}" type="presParOf" srcId="{C9FB08A1-5D37-4E8D-ACAE-278DC907F872}" destId="{C9274D22-BE52-4E84-83E6-E13E0456BD1B}" srcOrd="0" destOrd="0" presId="urn:microsoft.com/office/officeart/2008/layout/VerticalCurvedList"/>
    <dgm:cxn modelId="{60983545-0337-4B38-9C59-289B4AE242CF}" type="presParOf" srcId="{C9274D22-BE52-4E84-83E6-E13E0456BD1B}" destId="{B16E6E3E-733E-4B6A-A09A-4C736CEB543E}" srcOrd="0" destOrd="0" presId="urn:microsoft.com/office/officeart/2008/layout/VerticalCurvedList"/>
    <dgm:cxn modelId="{182794E9-AB52-4409-8634-87BCF7D79F2F}" type="presParOf" srcId="{C9274D22-BE52-4E84-83E6-E13E0456BD1B}" destId="{06825B36-E25F-47A9-840E-95983163043B}" srcOrd="1" destOrd="0" presId="urn:microsoft.com/office/officeart/2008/layout/VerticalCurvedList"/>
    <dgm:cxn modelId="{53F8EEE5-11A8-471F-AD68-4EB0D9E08A69}" type="presParOf" srcId="{C9274D22-BE52-4E84-83E6-E13E0456BD1B}" destId="{8BBA6C66-9310-4DE0-B160-29ED80A77EA3}" srcOrd="2" destOrd="0" presId="urn:microsoft.com/office/officeart/2008/layout/VerticalCurvedList"/>
    <dgm:cxn modelId="{E8E58BFD-CC69-4CB2-A1CE-B03AA47290A9}" type="presParOf" srcId="{C9274D22-BE52-4E84-83E6-E13E0456BD1B}" destId="{75A7F910-FB2D-43D9-84C4-E2ADDBE53460}" srcOrd="3" destOrd="0" presId="urn:microsoft.com/office/officeart/2008/layout/VerticalCurvedList"/>
    <dgm:cxn modelId="{0586955F-9331-469D-A6D5-489A47086149}" type="presParOf" srcId="{C9FB08A1-5D37-4E8D-ACAE-278DC907F872}" destId="{A1989788-61BD-43B9-AC4E-4B4BF3F5C349}" srcOrd="1" destOrd="0" presId="urn:microsoft.com/office/officeart/2008/layout/VerticalCurvedList"/>
    <dgm:cxn modelId="{B87BEDD7-FC34-49F3-86C4-11AC35620851}" type="presParOf" srcId="{C9FB08A1-5D37-4E8D-ACAE-278DC907F872}" destId="{1E7533DC-A8EC-4834-BE23-1A0152D1E07E}" srcOrd="2" destOrd="0" presId="urn:microsoft.com/office/officeart/2008/layout/VerticalCurvedList"/>
    <dgm:cxn modelId="{5FB119C5-ACEF-43E5-813B-B8DD702F2D28}" type="presParOf" srcId="{1E7533DC-A8EC-4834-BE23-1A0152D1E07E}" destId="{DF6B3252-A8E0-46D3-B1EC-4B42EEBB900A}" srcOrd="0" destOrd="0" presId="urn:microsoft.com/office/officeart/2008/layout/VerticalCurvedList"/>
    <dgm:cxn modelId="{04D53618-B728-4C50-98FB-AD741AF59148}" type="presParOf" srcId="{C9FB08A1-5D37-4E8D-ACAE-278DC907F872}" destId="{8A2D1E16-941D-431E-8B25-192905FCF45C}" srcOrd="3" destOrd="0" presId="urn:microsoft.com/office/officeart/2008/layout/VerticalCurvedList"/>
    <dgm:cxn modelId="{B21528D0-2469-4945-AB29-4E7D6958930E}" type="presParOf" srcId="{C9FB08A1-5D37-4E8D-ACAE-278DC907F872}" destId="{26A4D23D-F2E9-4C4D-B548-7E96CD08DD6A}" srcOrd="4" destOrd="0" presId="urn:microsoft.com/office/officeart/2008/layout/VerticalCurvedList"/>
    <dgm:cxn modelId="{420CE51E-8CD2-4B6A-B599-71D59AD25DAB}" type="presParOf" srcId="{26A4D23D-F2E9-4C4D-B548-7E96CD08DD6A}" destId="{23835795-A40E-4421-A103-88781D531E3C}" srcOrd="0" destOrd="0" presId="urn:microsoft.com/office/officeart/2008/layout/VerticalCurvedList"/>
    <dgm:cxn modelId="{4CC1D173-73FE-44DC-93B0-1A375F80D5AF}" type="presParOf" srcId="{C9FB08A1-5D37-4E8D-ACAE-278DC907F872}" destId="{8D528C48-7FEF-4F74-B68D-F6693C0A929C}" srcOrd="5" destOrd="0" presId="urn:microsoft.com/office/officeart/2008/layout/VerticalCurvedList"/>
    <dgm:cxn modelId="{7C73DE47-1636-413A-9755-CA7DB18F284F}" type="presParOf" srcId="{C9FB08A1-5D37-4E8D-ACAE-278DC907F872}" destId="{9968EE37-B160-4EAE-9E4B-A4D21A1462B8}" srcOrd="6" destOrd="0" presId="urn:microsoft.com/office/officeart/2008/layout/VerticalCurvedList"/>
    <dgm:cxn modelId="{656C333D-C79E-445C-8BE1-68968E1FB1B6}" type="presParOf" srcId="{9968EE37-B160-4EAE-9E4B-A4D21A1462B8}" destId="{EB5B45D0-BE2C-4AAB-87D0-9C09BA6020D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825B36-E25F-47A9-840E-95983163043B}">
      <dsp:nvSpPr>
        <dsp:cNvPr id="0" name=""/>
        <dsp:cNvSpPr/>
      </dsp:nvSpPr>
      <dsp:spPr>
        <a:xfrm>
          <a:off x="-5434213" y="-827754"/>
          <a:ext cx="6436636" cy="6436636"/>
        </a:xfrm>
        <a:prstGeom prst="blockArc">
          <a:avLst>
            <a:gd name="adj1" fmla="val 18900000"/>
            <a:gd name="adj2" fmla="val 2700000"/>
            <a:gd name="adj3" fmla="val 336"/>
          </a:avLst>
        </a:prstGeom>
        <a:solidFill>
          <a:schemeClr val="tx1">
            <a:lumMod val="65000"/>
            <a:lumOff val="35000"/>
          </a:schemeClr>
        </a:solidFill>
        <a:ln w="101600" cap="flat" cmpd="sng" algn="ctr">
          <a:solidFill>
            <a:schemeClr val="tx1">
              <a:lumMod val="65000"/>
              <a:lumOff val="3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989788-61BD-43B9-AC4E-4B4BF3F5C349}">
      <dsp:nvSpPr>
        <dsp:cNvPr id="0" name=""/>
        <dsp:cNvSpPr/>
      </dsp:nvSpPr>
      <dsp:spPr>
        <a:xfrm>
          <a:off x="516299" y="478112"/>
          <a:ext cx="6767344" cy="956225"/>
        </a:xfrm>
        <a:prstGeom prst="roundRect">
          <a:avLst/>
        </a:pr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9004" tIns="60960" rIns="60960" bIns="6096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noProof="0" dirty="0" smtClean="0">
              <a:solidFill>
                <a:schemeClr val="accent2">
                  <a:lumMod val="75000"/>
                </a:schemeClr>
              </a:solidFill>
            </a:rPr>
            <a:t>The Susyno program: what is it for? </a:t>
          </a:r>
          <a:endParaRPr lang="en-US" sz="2400" kern="1200" noProof="0" dirty="0">
            <a:solidFill>
              <a:schemeClr val="accent2">
                <a:lumMod val="75000"/>
              </a:schemeClr>
            </a:solidFill>
          </a:endParaRPr>
        </a:p>
      </dsp:txBody>
      <dsp:txXfrm>
        <a:off x="562978" y="524791"/>
        <a:ext cx="6673986" cy="862867"/>
      </dsp:txXfrm>
    </dsp:sp>
    <dsp:sp modelId="{DF6B3252-A8E0-46D3-B1EC-4B42EEBB900A}">
      <dsp:nvSpPr>
        <dsp:cNvPr id="0" name=""/>
        <dsp:cNvSpPr/>
      </dsp:nvSpPr>
      <dsp:spPr>
        <a:xfrm>
          <a:off x="36914" y="358584"/>
          <a:ext cx="1195282" cy="1195282"/>
        </a:xfrm>
        <a:prstGeom prst="ellipse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accent2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2D1E16-941D-431E-8B25-192905FCF45C}">
      <dsp:nvSpPr>
        <dsp:cNvPr id="0" name=""/>
        <dsp:cNvSpPr/>
      </dsp:nvSpPr>
      <dsp:spPr>
        <a:xfrm>
          <a:off x="912993" y="1910204"/>
          <a:ext cx="6375229" cy="956225"/>
        </a:xfrm>
        <a:prstGeom prst="roundRect">
          <a:avLst/>
        </a:prstGeom>
        <a:noFill/>
        <a:ln w="381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9004" tIns="60960" rIns="60960" bIns="6096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kern="1200" cap="none" dirty="0" smtClean="0">
              <a:solidFill>
                <a:schemeClr val="accent1">
                  <a:lumMod val="75000"/>
                </a:schemeClr>
              </a:solidFill>
            </a:rPr>
            <a:t>Using Susyno to make Group       Theory calculations</a:t>
          </a:r>
          <a:endParaRPr lang="pt-PT" sz="24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959672" y="1956883"/>
        <a:ext cx="6281871" cy="862867"/>
      </dsp:txXfrm>
    </dsp:sp>
    <dsp:sp modelId="{23835795-A40E-4421-A103-88781D531E3C}">
      <dsp:nvSpPr>
        <dsp:cNvPr id="0" name=""/>
        <dsp:cNvSpPr/>
      </dsp:nvSpPr>
      <dsp:spPr>
        <a:xfrm>
          <a:off x="384502" y="1792923"/>
          <a:ext cx="1195282" cy="1195282"/>
        </a:xfrm>
        <a:prstGeom prst="ellipse">
          <a:avLst/>
        </a:prstGeom>
        <a:solidFill>
          <a:srgbClr val="376092"/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528C48-7FEF-4F74-B68D-F6693C0A929C}">
      <dsp:nvSpPr>
        <dsp:cNvPr id="0" name=""/>
        <dsp:cNvSpPr/>
      </dsp:nvSpPr>
      <dsp:spPr>
        <a:xfrm>
          <a:off x="598772" y="3346789"/>
          <a:ext cx="6690990" cy="956225"/>
        </a:xfrm>
        <a:prstGeom prst="roundRect">
          <a:avLst/>
        </a:prstGeom>
        <a:noFill/>
        <a:ln w="381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9004" tIns="60960" rIns="60960" bIns="6096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accent3">
                  <a:lumMod val="75000"/>
                </a:schemeClr>
              </a:solidFill>
            </a:rPr>
            <a:t>Summary</a:t>
          </a:r>
          <a:endParaRPr lang="pt-PT" sz="2400" kern="1200" dirty="0">
            <a:solidFill>
              <a:schemeClr val="accent3">
                <a:lumMod val="75000"/>
              </a:schemeClr>
            </a:solidFill>
          </a:endParaRPr>
        </a:p>
      </dsp:txBody>
      <dsp:txXfrm>
        <a:off x="645451" y="3393468"/>
        <a:ext cx="6597632" cy="862867"/>
      </dsp:txXfrm>
    </dsp:sp>
    <dsp:sp modelId="{EB5B45D0-BE2C-4AAB-87D0-9C09BA6020D0}">
      <dsp:nvSpPr>
        <dsp:cNvPr id="0" name=""/>
        <dsp:cNvSpPr/>
      </dsp:nvSpPr>
      <dsp:spPr>
        <a:xfrm>
          <a:off x="36914" y="3227261"/>
          <a:ext cx="1195282" cy="1195282"/>
        </a:xfrm>
        <a:prstGeom prst="ellipse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5006FF-385E-43DF-B01C-29202CC1F009}" type="datetimeFigureOut">
              <a:rPr lang="pt-PT" smtClean="0"/>
              <a:t>25/07/2014</a:t>
            </a:fld>
            <a:endParaRPr lang="pt-P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C0B646-C786-45F7-999D-061EABD2557D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47958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859950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667612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dirty="0" smtClean="0"/>
              <a:t>Very broadly speaking, what is the context to this research program?</a:t>
            </a:r>
          </a:p>
          <a:p>
            <a:endParaRPr lang="pt-PT" dirty="0" smtClean="0"/>
          </a:p>
          <a:p>
            <a:r>
              <a:rPr lang="pt-PT" dirty="0" smtClean="0"/>
              <a:t>OR</a:t>
            </a:r>
          </a:p>
          <a:p>
            <a:endParaRPr lang="pt-PT" dirty="0" smtClean="0"/>
          </a:p>
          <a:p>
            <a:r>
              <a:rPr lang="pt-PT" dirty="0" smtClean="0"/>
              <a:t>So what is the backgroud [to all this]?</a:t>
            </a:r>
            <a:endParaRPr lang="pt-P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945819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5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7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10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945819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11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12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13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14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15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16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17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18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19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20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21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22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23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24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25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26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27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28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29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213400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31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1317838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0B646-C786-45F7-999D-061EABD2557D}" type="slidenum">
              <a:rPr lang="pt-PT" smtClean="0"/>
              <a:t>32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945819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9B916-0FA5-4920-9F33-BB2D6615C800}" type="datetime1">
              <a:rPr lang="pt-PT" smtClean="0"/>
              <a:t>25/07/2014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Renato Fonseca</a:t>
            </a: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81083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8ABAF-8E8A-4B66-9472-A1BB7C08C380}" type="datetime1">
              <a:rPr lang="pt-PT" smtClean="0"/>
              <a:t>25/07/2014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Renato Fonseca</a:t>
            </a: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65048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1EB1A-454D-465C-94E0-476F54F94111}" type="datetime1">
              <a:rPr lang="pt-PT" smtClean="0"/>
              <a:t>25/07/2014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Renato Fonseca</a:t>
            </a: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48659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665E7-A141-46B8-BB84-1D57749B3A97}" type="datetime1">
              <a:rPr lang="pt-PT" smtClean="0"/>
              <a:t>25/07/2014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Renato Fonseca</a:t>
            </a:r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68847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39C8A-968C-4B60-8304-594864AA56B5}" type="datetime1">
              <a:rPr lang="pt-PT" smtClean="0"/>
              <a:t>25/07/2014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Renato Fonseca</a:t>
            </a:r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17357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09B47-9D00-4EA7-B13E-0867AA50E482}" type="datetime1">
              <a:rPr lang="pt-PT" smtClean="0"/>
              <a:t>25/07/2014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Renato Fonseca</a:t>
            </a:r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35694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C55C-2ED5-4033-9527-3F3FD15B0242}" type="datetime1">
              <a:rPr lang="pt-PT" smtClean="0"/>
              <a:t>25/07/2014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Renato Fonseca</a:t>
            </a:r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61221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41A6D-36F2-4CE9-8301-1D5E67E01AFD}" type="datetime1">
              <a:rPr lang="pt-PT" smtClean="0"/>
              <a:t>25/07/2014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Renato Fonseca</a:t>
            </a:r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14338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F466E-49EA-4324-B477-34DA16A4BCFF}" type="datetime1">
              <a:rPr lang="pt-PT" smtClean="0"/>
              <a:t>25/07/2014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Renato Fonseca</a:t>
            </a:r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04824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E7A6-73CF-4094-8EB0-05A4122750F8}" type="datetime1">
              <a:rPr lang="pt-PT" smtClean="0"/>
              <a:t>25/07/2014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Renato Fonseca</a:t>
            </a: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37124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DE3F2-4034-496D-8CC9-EFC2FA185A07}" type="datetime1">
              <a:rPr lang="pt-PT" smtClean="0"/>
              <a:t>25/07/2014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Renato Fonseca</a:t>
            </a: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42397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F69F10-B8CC-4D34-A48E-7CF790A6F35C}" type="datetime1">
              <a:rPr lang="pt-PT" smtClean="0"/>
              <a:t>25/07/2014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t-PT" smtClean="0"/>
              <a:t>Renato Fonseca</a:t>
            </a: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4E88E7-8EAF-4461-8A66-7CC4E7A2AEEC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34414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3.xml"/><Relationship Id="rId7" Type="http://schemas.openxmlformats.org/officeDocument/2006/relationships/image" Target="../media/image4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tags" Target="../tags/tag7.xml"/><Relationship Id="rId7" Type="http://schemas.openxmlformats.org/officeDocument/2006/relationships/image" Target="../media/image16.png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15.png"/><Relationship Id="rId5" Type="http://schemas.openxmlformats.org/officeDocument/2006/relationships/notesSlide" Target="../notesSlides/notesSlide11.xml"/><Relationship Id="rId10" Type="http://schemas.openxmlformats.org/officeDocument/2006/relationships/image" Target="../media/image19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tags" Target="../tags/tag10.xml"/><Relationship Id="rId7" Type="http://schemas.openxmlformats.org/officeDocument/2006/relationships/image" Target="../media/image23.pn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22.png"/><Relationship Id="rId5" Type="http://schemas.openxmlformats.org/officeDocument/2006/relationships/notesSlide" Target="../notesSlides/notesSlide13.xml"/><Relationship Id="rId10" Type="http://schemas.openxmlformats.org/officeDocument/2006/relationships/image" Target="../media/image26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2.png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notesSlide" Target="../notesSlides/notesSlide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7.pn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notesSlide" Target="../notesSlides/notesSlide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tags" Target="../tags/tag19.xml"/><Relationship Id="rId7" Type="http://schemas.openxmlformats.org/officeDocument/2006/relationships/image" Target="../media/image43.png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image" Target="../media/image42.png"/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4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tags" Target="../tags/tag29.xml"/><Relationship Id="rId13" Type="http://schemas.openxmlformats.org/officeDocument/2006/relationships/tags" Target="../tags/tag34.xml"/><Relationship Id="rId18" Type="http://schemas.openxmlformats.org/officeDocument/2006/relationships/image" Target="../media/image53.png"/><Relationship Id="rId3" Type="http://schemas.openxmlformats.org/officeDocument/2006/relationships/tags" Target="../tags/tag24.xml"/><Relationship Id="rId21" Type="http://schemas.openxmlformats.org/officeDocument/2006/relationships/image" Target="../media/image56.png"/><Relationship Id="rId7" Type="http://schemas.openxmlformats.org/officeDocument/2006/relationships/tags" Target="../tags/tag28.xml"/><Relationship Id="rId12" Type="http://schemas.openxmlformats.org/officeDocument/2006/relationships/tags" Target="../tags/tag33.xml"/><Relationship Id="rId17" Type="http://schemas.openxmlformats.org/officeDocument/2006/relationships/image" Target="../media/image52.png"/><Relationship Id="rId25" Type="http://schemas.openxmlformats.org/officeDocument/2006/relationships/image" Target="../media/image60.png"/><Relationship Id="rId2" Type="http://schemas.openxmlformats.org/officeDocument/2006/relationships/tags" Target="../tags/tag23.xml"/><Relationship Id="rId16" Type="http://schemas.openxmlformats.org/officeDocument/2006/relationships/image" Target="../media/image51.png"/><Relationship Id="rId20" Type="http://schemas.openxmlformats.org/officeDocument/2006/relationships/image" Target="../media/image55.png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11" Type="http://schemas.openxmlformats.org/officeDocument/2006/relationships/tags" Target="../tags/tag32.xml"/><Relationship Id="rId24" Type="http://schemas.openxmlformats.org/officeDocument/2006/relationships/image" Target="../media/image59.png"/><Relationship Id="rId5" Type="http://schemas.openxmlformats.org/officeDocument/2006/relationships/tags" Target="../tags/tag26.xml"/><Relationship Id="rId15" Type="http://schemas.openxmlformats.org/officeDocument/2006/relationships/notesSlide" Target="../notesSlides/notesSlide24.xml"/><Relationship Id="rId23" Type="http://schemas.openxmlformats.org/officeDocument/2006/relationships/image" Target="../media/image58.png"/><Relationship Id="rId10" Type="http://schemas.openxmlformats.org/officeDocument/2006/relationships/tags" Target="../tags/tag31.xml"/><Relationship Id="rId19" Type="http://schemas.openxmlformats.org/officeDocument/2006/relationships/image" Target="../media/image54.png"/><Relationship Id="rId4" Type="http://schemas.openxmlformats.org/officeDocument/2006/relationships/tags" Target="../tags/tag25.xml"/><Relationship Id="rId9" Type="http://schemas.openxmlformats.org/officeDocument/2006/relationships/tags" Target="../tags/tag30.xml"/><Relationship Id="rId14" Type="http://schemas.openxmlformats.org/officeDocument/2006/relationships/slideLayout" Target="../slideLayouts/slideLayout2.xml"/><Relationship Id="rId22" Type="http://schemas.openxmlformats.org/officeDocument/2006/relationships/image" Target="../media/image5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4.png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notesSlide" Target="../notesSlides/notesSlide26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tags" Target="../tags/tag44.xml"/><Relationship Id="rId13" Type="http://schemas.openxmlformats.org/officeDocument/2006/relationships/slideLayout" Target="../slideLayouts/slideLayout2.xml"/><Relationship Id="rId18" Type="http://schemas.openxmlformats.org/officeDocument/2006/relationships/image" Target="../media/image68.png"/><Relationship Id="rId3" Type="http://schemas.openxmlformats.org/officeDocument/2006/relationships/tags" Target="../tags/tag39.xml"/><Relationship Id="rId21" Type="http://schemas.openxmlformats.org/officeDocument/2006/relationships/image" Target="../media/image53.png"/><Relationship Id="rId7" Type="http://schemas.openxmlformats.org/officeDocument/2006/relationships/tags" Target="../tags/tag43.xml"/><Relationship Id="rId12" Type="http://schemas.openxmlformats.org/officeDocument/2006/relationships/tags" Target="../tags/tag48.xml"/><Relationship Id="rId17" Type="http://schemas.openxmlformats.org/officeDocument/2006/relationships/image" Target="../media/image67.png"/><Relationship Id="rId25" Type="http://schemas.openxmlformats.org/officeDocument/2006/relationships/image" Target="../media/image73.png"/><Relationship Id="rId2" Type="http://schemas.openxmlformats.org/officeDocument/2006/relationships/tags" Target="../tags/tag38.xml"/><Relationship Id="rId16" Type="http://schemas.openxmlformats.org/officeDocument/2006/relationships/image" Target="../media/image66.png"/><Relationship Id="rId20" Type="http://schemas.openxmlformats.org/officeDocument/2006/relationships/image" Target="../media/image51.png"/><Relationship Id="rId1" Type="http://schemas.openxmlformats.org/officeDocument/2006/relationships/tags" Target="../tags/tag37.xml"/><Relationship Id="rId6" Type="http://schemas.openxmlformats.org/officeDocument/2006/relationships/tags" Target="../tags/tag42.xml"/><Relationship Id="rId11" Type="http://schemas.openxmlformats.org/officeDocument/2006/relationships/tags" Target="../tags/tag47.xml"/><Relationship Id="rId24" Type="http://schemas.openxmlformats.org/officeDocument/2006/relationships/image" Target="../media/image72.png"/><Relationship Id="rId5" Type="http://schemas.openxmlformats.org/officeDocument/2006/relationships/tags" Target="../tags/tag41.xml"/><Relationship Id="rId15" Type="http://schemas.openxmlformats.org/officeDocument/2006/relationships/image" Target="../media/image65.png"/><Relationship Id="rId23" Type="http://schemas.openxmlformats.org/officeDocument/2006/relationships/image" Target="../media/image71.png"/><Relationship Id="rId10" Type="http://schemas.openxmlformats.org/officeDocument/2006/relationships/tags" Target="../tags/tag46.xml"/><Relationship Id="rId19" Type="http://schemas.openxmlformats.org/officeDocument/2006/relationships/image" Target="../media/image69.png"/><Relationship Id="rId4" Type="http://schemas.openxmlformats.org/officeDocument/2006/relationships/tags" Target="../tags/tag40.xml"/><Relationship Id="rId9" Type="http://schemas.openxmlformats.org/officeDocument/2006/relationships/tags" Target="../tags/tag45.xml"/><Relationship Id="rId14" Type="http://schemas.openxmlformats.org/officeDocument/2006/relationships/notesSlide" Target="../notesSlides/notesSlide27.xml"/><Relationship Id="rId22" Type="http://schemas.openxmlformats.org/officeDocument/2006/relationships/image" Target="../media/image70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0708" y="1052736"/>
            <a:ext cx="7342584" cy="1470025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accent2">
                    <a:lumMod val="75000"/>
                  </a:schemeClr>
                </a:solidFill>
              </a:rPr>
              <a:t>RGEs and group theory calculations with the Susyno 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</a:rPr>
              <a:t>program</a:t>
            </a:r>
            <a:endParaRPr lang="en-US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3588" y="2492896"/>
            <a:ext cx="7416824" cy="2036331"/>
          </a:xfrm>
        </p:spPr>
        <p:txBody>
          <a:bodyPr>
            <a:noAutofit/>
          </a:bodyPr>
          <a:lstStyle/>
          <a:p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Renato Fonseca</a:t>
            </a:r>
          </a:p>
          <a:p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LM Roman 10" pitchFamily="50" charset="0"/>
              </a:rPr>
              <a:t>renato.fonseca@ific.uv.es</a:t>
            </a:r>
          </a:p>
          <a:p>
            <a:endParaRPr lang="en-US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LM Roman 10" pitchFamily="50" charset="0"/>
            </a:endParaRPr>
          </a:p>
          <a:p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LM Roman 10" pitchFamily="50" charset="0"/>
              </a:rPr>
              <a:t>AHEP Group, Instituto </a:t>
            </a: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LM Roman 10" pitchFamily="50" charset="0"/>
              </a:rPr>
              <a:t>de 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LM Roman 10" pitchFamily="50" charset="0"/>
              </a:rPr>
              <a:t>Física Corpuscular</a:t>
            </a:r>
          </a:p>
          <a:p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LM Roman 10" pitchFamily="50" charset="0"/>
              </a:rPr>
              <a:t>CSIC/Universitat de València, Spain</a:t>
            </a:r>
            <a:endParaRPr lang="en-US" sz="1800" dirty="0" smtClean="0">
              <a:solidFill>
                <a:schemeClr val="tx1">
                  <a:lumMod val="65000"/>
                  <a:lumOff val="35000"/>
                </a:schemeClr>
              </a:solidFill>
              <a:latin typeface="LM Roman 10" pitchFamily="50" charset="0"/>
            </a:endParaRPr>
          </a:p>
          <a:p>
            <a:endParaRPr lang="en-US" sz="1800" dirty="0" smtClean="0">
              <a:solidFill>
                <a:schemeClr val="tx1">
                  <a:lumMod val="65000"/>
                  <a:lumOff val="35000"/>
                </a:schemeClr>
              </a:solidFill>
              <a:latin typeface="LM Roman 10" pitchFamily="50" charset="0"/>
            </a:endParaRPr>
          </a:p>
          <a:p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LM Roman 10" pitchFamily="50" charset="0"/>
            </a:endParaRPr>
          </a:p>
          <a:p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LM Roman 10" pitchFamily="50" charset="0"/>
            </a:endParaRPr>
          </a:p>
          <a:p>
            <a:endParaRPr lang="en-US" sz="1800" dirty="0" smtClean="0">
              <a:solidFill>
                <a:schemeClr val="tx1">
                  <a:lumMod val="65000"/>
                  <a:lumOff val="35000"/>
                </a:schemeClr>
              </a:solidFill>
              <a:latin typeface="LM Roman 10" pitchFamily="50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9852" y="4509120"/>
            <a:ext cx="2664296" cy="1518648"/>
          </a:xfrm>
          <a:prstGeom prst="roundRect">
            <a:avLst>
              <a:gd name="adj" fmla="val 9141"/>
            </a:avLst>
          </a:prstGeom>
          <a:noFill/>
          <a:ln>
            <a:noFill/>
          </a:ln>
          <a:effectLst>
            <a:reflection blurRad="38100" stA="35000" endPos="24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4036437" y="5478690"/>
            <a:ext cx="10853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LM Roman 10" pitchFamily="50" charset="0"/>
              </a:rPr>
              <a:t>SUSY </a:t>
            </a:r>
            <a:r>
              <a:rPr lang="en-US" sz="1400" dirty="0" smtClean="0">
                <a:solidFill>
                  <a:schemeClr val="bg1"/>
                </a:solidFill>
                <a:latin typeface="LM Roman 10" pitchFamily="50" charset="0"/>
              </a:rPr>
              <a:t>2014</a:t>
            </a:r>
          </a:p>
          <a:p>
            <a:pPr algn="ctr"/>
            <a:r>
              <a:rPr lang="en-US" sz="1400" dirty="0" smtClean="0">
                <a:solidFill>
                  <a:schemeClr val="bg1"/>
                </a:solidFill>
                <a:latin typeface="LM Roman 10" pitchFamily="50" charset="0"/>
              </a:rPr>
              <a:t>Manchester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91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M Roman 10" pitchFamily="50" charset="0"/>
              </a:rPr>
              <a:t>Outline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  <a:latin typeface="LM Roman 10" pitchFamily="50" charset="0"/>
            </a:endParaRPr>
          </a:p>
        </p:txBody>
      </p:sp>
      <p:graphicFrame>
        <p:nvGraphicFramePr>
          <p:cNvPr id="13" name="Content Placeholder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4383487"/>
              </p:ext>
            </p:extLst>
          </p:nvPr>
        </p:nvGraphicFramePr>
        <p:xfrm>
          <a:off x="647700" y="1600200"/>
          <a:ext cx="7380684" cy="4781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92214" y="2146657"/>
            <a:ext cx="4074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 smtClean="0">
                <a:solidFill>
                  <a:schemeClr val="bg1"/>
                </a:solidFill>
              </a:rPr>
              <a:t>I</a:t>
            </a:r>
            <a:endParaRPr lang="en-US" sz="48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19454" y="3573016"/>
            <a:ext cx="6475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 smtClean="0">
                <a:solidFill>
                  <a:schemeClr val="bg1"/>
                </a:solidFill>
              </a:rPr>
              <a:t>II</a:t>
            </a:r>
            <a:endParaRPr lang="en-US" sz="4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56412" y="5013176"/>
            <a:ext cx="8876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 smtClean="0">
                <a:solidFill>
                  <a:schemeClr val="bg1"/>
                </a:solidFill>
              </a:rPr>
              <a:t>III</a:t>
            </a:r>
            <a:endParaRPr lang="en-US" sz="4800" dirty="0">
              <a:solidFill>
                <a:schemeClr val="bg1"/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 rot="818598">
            <a:off x="6195524" y="1756136"/>
            <a:ext cx="2481705" cy="612180"/>
          </a:xfrm>
          <a:prstGeom prst="roundRect">
            <a:avLst>
              <a:gd name="adj" fmla="val 18599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50" dirty="0" smtClean="0">
                <a:latin typeface="Graphite Std Light" pitchFamily="66" charset="0"/>
              </a:rPr>
              <a:t>It was created to calculate the RGEs of SUSY models</a:t>
            </a:r>
            <a:endParaRPr lang="en-US" sz="1750" dirty="0"/>
          </a:p>
        </p:txBody>
      </p:sp>
      <p:sp>
        <p:nvSpPr>
          <p:cNvPr id="25" name="Rounded Rectangle 24"/>
          <p:cNvSpPr/>
          <p:nvPr/>
        </p:nvSpPr>
        <p:spPr>
          <a:xfrm rot="841858">
            <a:off x="6175591" y="3176988"/>
            <a:ext cx="2481705" cy="612180"/>
          </a:xfrm>
          <a:prstGeom prst="roundRect">
            <a:avLst>
              <a:gd name="adj" fmla="val 18599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50" dirty="0">
                <a:latin typeface="Graphite Std Light" pitchFamily="66" charset="0"/>
              </a:rPr>
              <a:t>I will focus mainly on this point in this presentation</a:t>
            </a:r>
            <a:endParaRPr lang="en-US" sz="1750" dirty="0"/>
          </a:p>
        </p:txBody>
      </p:sp>
    </p:spTree>
    <p:extLst>
      <p:ext uri="{BB962C8B-B14F-4D97-AF65-F5344CB8AC3E}">
        <p14:creationId xmlns:p14="http://schemas.microsoft.com/office/powerpoint/2010/main" val="2007857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47663" y="2747963"/>
            <a:ext cx="6120681" cy="1362075"/>
          </a:xfrm>
          <a:prstGeom prst="roundRect">
            <a:avLst/>
          </a:prstGeo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b="0" cap="none" dirty="0">
                <a:solidFill>
                  <a:schemeClr val="accent1">
                    <a:lumMod val="75000"/>
                  </a:schemeClr>
                </a:solidFill>
              </a:rPr>
              <a:t>The Susyno </a:t>
            </a:r>
            <a:r>
              <a:rPr lang="en-US" b="0" cap="none" dirty="0" smtClean="0">
                <a:solidFill>
                  <a:schemeClr val="accent1">
                    <a:lumMod val="75000"/>
                  </a:schemeClr>
                </a:solidFill>
              </a:rPr>
              <a:t>program:</a:t>
            </a:r>
            <a:br>
              <a:rPr lang="en-US" b="0" cap="none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b="0" cap="none" dirty="0" smtClean="0">
                <a:solidFill>
                  <a:schemeClr val="accent1">
                    <a:lumMod val="75000"/>
                  </a:schemeClr>
                </a:solidFill>
              </a:rPr>
              <a:t>what </a:t>
            </a:r>
            <a:r>
              <a:rPr lang="en-US" b="0" cap="none" dirty="0">
                <a:solidFill>
                  <a:schemeClr val="accent1">
                    <a:lumMod val="75000"/>
                  </a:schemeClr>
                </a:solidFill>
              </a:rPr>
              <a:t>is it for</a:t>
            </a:r>
            <a:r>
              <a:rPr lang="en-US" b="0" cap="none" dirty="0" smtClean="0">
                <a:solidFill>
                  <a:schemeClr val="accent1">
                    <a:lumMod val="75000"/>
                  </a:schemeClr>
                </a:solidFill>
              </a:rPr>
              <a:t>?</a:t>
            </a:r>
            <a:endParaRPr lang="en-US" b="0" cap="none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Oval 1"/>
          <p:cNvSpPr/>
          <p:nvPr/>
        </p:nvSpPr>
        <p:spPr>
          <a:xfrm>
            <a:off x="1762516" y="583513"/>
            <a:ext cx="5690975" cy="5690975"/>
          </a:xfrm>
          <a:prstGeom prst="ellipse">
            <a:avLst/>
          </a:prstGeom>
          <a:solidFill>
            <a:schemeClr val="accent1">
              <a:alpha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926503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Automation in High Energy Physics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831505" y="3284120"/>
            <a:ext cx="891902" cy="567231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Feynman rules</a:t>
            </a:r>
            <a:endParaRPr lang="en-US" sz="1400" dirty="0"/>
          </a:p>
        </p:txBody>
      </p:sp>
      <p:sp>
        <p:nvSpPr>
          <p:cNvPr id="40" name="Rounded Rectangle 39"/>
          <p:cNvSpPr/>
          <p:nvPr/>
        </p:nvSpPr>
        <p:spPr>
          <a:xfrm>
            <a:off x="5142966" y="3284120"/>
            <a:ext cx="1098623" cy="567231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Process amplitudes</a:t>
            </a:r>
            <a:endParaRPr lang="en-US" sz="1400" dirty="0"/>
          </a:p>
        </p:txBody>
      </p:sp>
      <p:sp>
        <p:nvSpPr>
          <p:cNvPr id="41" name="Rounded Rectangle 40"/>
          <p:cNvSpPr/>
          <p:nvPr/>
        </p:nvSpPr>
        <p:spPr>
          <a:xfrm>
            <a:off x="6661150" y="3284120"/>
            <a:ext cx="1583259" cy="567231"/>
          </a:xfrm>
          <a:prstGeom prst="roundRect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Hadronization</a:t>
            </a:r>
          </a:p>
          <a:p>
            <a:pPr algn="ctr"/>
            <a:r>
              <a:rPr lang="en-US" sz="1400" dirty="0" smtClean="0"/>
              <a:t>Event generation</a:t>
            </a:r>
            <a:endParaRPr lang="en-US" sz="1400" dirty="0"/>
          </a:p>
        </p:txBody>
      </p:sp>
      <p:sp>
        <p:nvSpPr>
          <p:cNvPr id="68" name="Rounded Rectangle 67"/>
          <p:cNvSpPr/>
          <p:nvPr/>
        </p:nvSpPr>
        <p:spPr>
          <a:xfrm>
            <a:off x="2299159" y="3284120"/>
            <a:ext cx="1112787" cy="56723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Lagrangian</a:t>
            </a:r>
            <a:endParaRPr lang="en-US" sz="1400" dirty="0"/>
          </a:p>
        </p:txBody>
      </p:sp>
      <p:sp>
        <p:nvSpPr>
          <p:cNvPr id="69" name="Rounded Rectangle 68"/>
          <p:cNvSpPr/>
          <p:nvPr/>
        </p:nvSpPr>
        <p:spPr>
          <a:xfrm>
            <a:off x="899592" y="3284120"/>
            <a:ext cx="980008" cy="567231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Model definition</a:t>
            </a:r>
            <a:endParaRPr lang="en-US" sz="1400" dirty="0"/>
          </a:p>
        </p:txBody>
      </p:sp>
      <p:cxnSp>
        <p:nvCxnSpPr>
          <p:cNvPr id="71" name="Straight Arrow Connector 70"/>
          <p:cNvCxnSpPr/>
          <p:nvPr/>
        </p:nvCxnSpPr>
        <p:spPr>
          <a:xfrm flipV="1">
            <a:off x="1910829" y="3567735"/>
            <a:ext cx="357101" cy="2644"/>
          </a:xfrm>
          <a:prstGeom prst="straightConnector1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/>
          <p:cNvCxnSpPr/>
          <p:nvPr/>
        </p:nvCxnSpPr>
        <p:spPr>
          <a:xfrm flipV="1">
            <a:off x="3443175" y="3567735"/>
            <a:ext cx="357101" cy="2644"/>
          </a:xfrm>
          <a:prstGeom prst="straightConnector1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 flipV="1">
            <a:off x="4754636" y="3565091"/>
            <a:ext cx="357101" cy="2644"/>
          </a:xfrm>
          <a:prstGeom prst="straightConnector1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 flipV="1">
            <a:off x="6272818" y="3561895"/>
            <a:ext cx="357101" cy="2644"/>
          </a:xfrm>
          <a:prstGeom prst="straightConnector1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ounded Rectangle 89"/>
          <p:cNvSpPr/>
          <p:nvPr/>
        </p:nvSpPr>
        <p:spPr>
          <a:xfrm>
            <a:off x="6638773" y="4353865"/>
            <a:ext cx="1628011" cy="567231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OBSERVABLES</a:t>
            </a:r>
            <a:endParaRPr lang="en-US" sz="1400" dirty="0"/>
          </a:p>
        </p:txBody>
      </p:sp>
      <p:grpSp>
        <p:nvGrpSpPr>
          <p:cNvPr id="100" name="Group 99"/>
          <p:cNvGrpSpPr/>
          <p:nvPr/>
        </p:nvGrpSpPr>
        <p:grpSpPr>
          <a:xfrm>
            <a:off x="3754115" y="2204864"/>
            <a:ext cx="1033151" cy="1048549"/>
            <a:chOff x="3754115" y="1845688"/>
            <a:chExt cx="1033151" cy="1048549"/>
          </a:xfrm>
        </p:grpSpPr>
        <p:sp>
          <p:nvSpPr>
            <p:cNvPr id="89" name="Rounded Rectangle 88"/>
            <p:cNvSpPr/>
            <p:nvPr/>
          </p:nvSpPr>
          <p:spPr>
            <a:xfrm>
              <a:off x="3754115" y="1845688"/>
              <a:ext cx="1033151" cy="567231"/>
            </a:xfrm>
            <a:prstGeom prst="round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 smtClean="0"/>
                <a:t>THEORY</a:t>
              </a:r>
              <a:endParaRPr lang="en-US" sz="1400" dirty="0"/>
            </a:p>
          </p:txBody>
        </p:sp>
        <p:cxnSp>
          <p:nvCxnSpPr>
            <p:cNvPr id="91" name="Straight Arrow Connector 90"/>
            <p:cNvCxnSpPr/>
            <p:nvPr/>
          </p:nvCxnSpPr>
          <p:spPr>
            <a:xfrm>
              <a:off x="4270691" y="2479200"/>
              <a:ext cx="0" cy="415037"/>
            </a:xfrm>
            <a:prstGeom prst="straightConnector1">
              <a:avLst/>
            </a:prstGeom>
            <a:ln w="25400">
              <a:solidFill>
                <a:schemeClr val="tx1">
                  <a:lumMod val="50000"/>
                  <a:lumOff val="50000"/>
                </a:schemeClr>
              </a:solidFill>
              <a:tailEnd type="triangl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9" name="Straight Arrow Connector 98"/>
          <p:cNvCxnSpPr/>
          <p:nvPr/>
        </p:nvCxnSpPr>
        <p:spPr>
          <a:xfrm>
            <a:off x="7452779" y="3893144"/>
            <a:ext cx="0" cy="415037"/>
          </a:xfrm>
          <a:prstGeom prst="straightConnector1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>
          <a:xfrm>
            <a:off x="3084830" y="3900497"/>
            <a:ext cx="113291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dirty="0" smtClean="0">
                <a:solidFill>
                  <a:schemeClr val="accent2">
                    <a:lumMod val="75000"/>
                  </a:schemeClr>
                </a:solidFill>
              </a:rPr>
              <a:t>FeynRules</a:t>
            </a:r>
          </a:p>
          <a:p>
            <a:pPr algn="ctr"/>
            <a:r>
              <a:rPr lang="en-US" sz="1300" dirty="0" smtClean="0">
                <a:solidFill>
                  <a:schemeClr val="accent2">
                    <a:lumMod val="75000"/>
                  </a:schemeClr>
                </a:solidFill>
              </a:rPr>
              <a:t>LanHEP</a:t>
            </a:r>
          </a:p>
          <a:p>
            <a:pPr algn="ctr"/>
            <a:r>
              <a:rPr lang="en-US" sz="1300" dirty="0" smtClean="0">
                <a:solidFill>
                  <a:schemeClr val="accent2">
                    <a:lumMod val="75000"/>
                  </a:schemeClr>
                </a:solidFill>
              </a:rPr>
              <a:t>ModelMaker</a:t>
            </a:r>
          </a:p>
          <a:p>
            <a:pPr algn="ctr"/>
            <a:r>
              <a:rPr lang="en-US" sz="1300" dirty="0" smtClean="0">
                <a:solidFill>
                  <a:schemeClr val="accent2">
                    <a:lumMod val="75000"/>
                  </a:schemeClr>
                </a:solidFill>
              </a:rPr>
              <a:t>SARAH</a:t>
            </a:r>
          </a:p>
          <a:p>
            <a:pPr algn="ctr"/>
            <a:r>
              <a:rPr lang="en-US" sz="1300" dirty="0" smtClean="0">
                <a:solidFill>
                  <a:schemeClr val="accent2">
                    <a:lumMod val="75000"/>
                  </a:schemeClr>
                </a:solidFill>
              </a:rPr>
              <a:t>…</a:t>
            </a:r>
            <a:endParaRPr lang="en-US" sz="13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5181626" y="1248142"/>
            <a:ext cx="320048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Alpgen, BlackHat, CalcHEP/</a:t>
            </a:r>
            <a:r>
              <a:rPr lang="en-US" sz="13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CompHEP</a:t>
            </a:r>
            <a:r>
              <a:rPr lang="en-US" sz="13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en-US" sz="13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CutTools</a:t>
            </a:r>
            <a:r>
              <a:rPr lang="en-US" sz="13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en-US" sz="13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Delphes</a:t>
            </a:r>
            <a:r>
              <a:rPr lang="en-US" sz="13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DIANA, </a:t>
            </a:r>
            <a:r>
              <a:rPr lang="en-US" sz="13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FeynArts</a:t>
            </a:r>
            <a:r>
              <a:rPr lang="en-US" sz="13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/</a:t>
            </a:r>
            <a:r>
              <a:rPr lang="en-US" sz="13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FormCalc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FlexibleSUSY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en-US" sz="13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Golem, Grace, HAWK, HELAC-PHEGAS/HELAC-1Loop, </a:t>
            </a:r>
            <a:r>
              <a:rPr lang="en-US" sz="13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Herwig</a:t>
            </a:r>
            <a:r>
              <a:rPr lang="en-US" sz="13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++, ISAJET, </a:t>
            </a:r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MadGraph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/</a:t>
            </a:r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MadEvent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MadGolem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MC@NLO</a:t>
            </a:r>
            <a:r>
              <a:rPr lang="en-US" sz="13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MCFM, PGS, POWHEG, Prophecy4f, PYTHIA, Samurai, 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SARAH, Sherpa, SOFTSUSY, </a:t>
            </a:r>
            <a:r>
              <a:rPr lang="en-US" sz="13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VBF@NLO, </a:t>
            </a:r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Whizard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…</a:t>
            </a:r>
            <a:endParaRPr lang="en-US" sz="13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939345" y="5113084"/>
            <a:ext cx="4496751" cy="1268244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Gauge theories are defined by a </a:t>
            </a:r>
            <a:r>
              <a:rPr lang="en-US" sz="1600" b="1" dirty="0">
                <a:solidFill>
                  <a:schemeClr val="tx1"/>
                </a:solidFill>
              </a:rPr>
              <a:t>gauge group </a:t>
            </a:r>
            <a:r>
              <a:rPr lang="en-US" sz="1600" dirty="0">
                <a:solidFill>
                  <a:schemeClr val="tx1"/>
                </a:solidFill>
              </a:rPr>
              <a:t>and fields transforming under some of its </a:t>
            </a:r>
            <a:r>
              <a:rPr lang="en-US" sz="1600" b="1" dirty="0">
                <a:solidFill>
                  <a:schemeClr val="tx1"/>
                </a:solidFill>
              </a:rPr>
              <a:t>representations</a:t>
            </a:r>
            <a:r>
              <a:rPr lang="en-US" sz="1600" dirty="0">
                <a:solidFill>
                  <a:schemeClr val="tx1"/>
                </a:solidFill>
              </a:rPr>
              <a:t>. The rest </a:t>
            </a:r>
            <a:r>
              <a:rPr lang="en-US" sz="1600" dirty="0" smtClean="0">
                <a:solidFill>
                  <a:schemeClr val="tx1"/>
                </a:solidFill>
              </a:rPr>
              <a:t>are usually just conventions/notation </a:t>
            </a:r>
            <a:r>
              <a:rPr lang="en-US" sz="1600" dirty="0">
                <a:solidFill>
                  <a:schemeClr val="tx1"/>
                </a:solidFill>
              </a:rPr>
              <a:t>(fixing a specific basis for the representations, naming the parameters, </a:t>
            </a:r>
            <a:r>
              <a:rPr lang="en-US" sz="1600" dirty="0" smtClean="0">
                <a:solidFill>
                  <a:schemeClr val="tx1"/>
                </a:solidFill>
              </a:rPr>
              <a:t>…)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106" name="Slide Number Placeholder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t-PT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4E88E7-8EAF-4461-8A66-7CC4E7A2AEEC}" type="slidenum">
              <a:rPr lang="pt-PT" smtClean="0"/>
              <a:pPr/>
              <a:t>4</a:t>
            </a:fld>
            <a:endParaRPr lang="pt-PT" dirty="0"/>
          </a:p>
        </p:txBody>
      </p:sp>
      <p:cxnSp>
        <p:nvCxnSpPr>
          <p:cNvPr id="108" name="Straight Arrow Connector 107"/>
          <p:cNvCxnSpPr/>
          <p:nvPr/>
        </p:nvCxnSpPr>
        <p:spPr>
          <a:xfrm flipH="1" flipV="1">
            <a:off x="2167128" y="3859521"/>
            <a:ext cx="665655" cy="1174557"/>
          </a:xfrm>
          <a:prstGeom prst="straightConnector1">
            <a:avLst/>
          </a:prstGeom>
          <a:ln w="25400">
            <a:solidFill>
              <a:schemeClr val="accent6">
                <a:lumMod val="75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Rounded Rectangle 111"/>
          <p:cNvSpPr/>
          <p:nvPr/>
        </p:nvSpPr>
        <p:spPr>
          <a:xfrm>
            <a:off x="5485019" y="5113084"/>
            <a:ext cx="2611317" cy="1268244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</a:rPr>
              <a:t>Handling of  Group Theory is needed</a:t>
            </a:r>
            <a:endParaRPr lang="en-US" sz="1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4" name="Oval 103"/>
          <p:cNvSpPr/>
          <p:nvPr/>
        </p:nvSpPr>
        <p:spPr>
          <a:xfrm>
            <a:off x="1864212" y="3340653"/>
            <a:ext cx="442484" cy="44248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653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"/>
                            </p:stCondLst>
                            <p:childTnLst>
                              <p:par>
                                <p:cTn id="1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85185E-6 L -0.15486 -0.00139 " pathEditMode="relative" rAng="0" ptsTypes="AA">
                                      <p:cBhvr>
                                        <p:cTn id="17" dur="4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43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"/>
                            </p:stCondLst>
                            <p:childTnLst>
                              <p:par>
                                <p:cTn id="2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486 -0.00139 L -0.31563 -0.00278 " pathEditMode="relative" rAng="0" ptsTypes="AA">
                                      <p:cBhvr>
                                        <p:cTn id="29" dur="4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38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animBg="1"/>
      <p:bldP spid="101" grpId="0"/>
      <p:bldP spid="105" grpId="0"/>
      <p:bldP spid="112" grpId="0"/>
      <p:bldP spid="10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Susyno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5</a:t>
            </a:fld>
            <a:endParaRPr lang="pt-PT" dirty="0"/>
          </a:p>
        </p:txBody>
      </p:sp>
      <p:sp>
        <p:nvSpPr>
          <p:cNvPr id="50" name="Rounded Rectangle 49"/>
          <p:cNvSpPr/>
          <p:nvPr/>
        </p:nvSpPr>
        <p:spPr>
          <a:xfrm>
            <a:off x="827584" y="4653136"/>
            <a:ext cx="4752528" cy="1440160"/>
          </a:xfrm>
          <a:prstGeom prst="roundRect">
            <a:avLst>
              <a:gd name="adj" fmla="val 8266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As such, a big part of Susyno’s code is dedicated to Group Theory. It can compute various quantities for </a:t>
            </a:r>
            <a:r>
              <a:rPr lang="en-US" sz="1600" b="1" dirty="0" smtClean="0"/>
              <a:t>any gauge group and field content</a:t>
            </a:r>
            <a:r>
              <a:rPr lang="en-US" sz="1600" dirty="0" smtClean="0"/>
              <a:t>. </a:t>
            </a:r>
            <a:r>
              <a:rPr lang="en-US" sz="1600" b="1" u="sng" dirty="0" smtClean="0"/>
              <a:t>Such functions are available for  other applications</a:t>
            </a:r>
            <a:r>
              <a:rPr lang="en-US" sz="1600" dirty="0" smtClean="0"/>
              <a:t>.</a:t>
            </a:r>
            <a:endParaRPr lang="en-US"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948854" y="1442227"/>
            <a:ext cx="6647481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accent2">
                    <a:lumMod val="75000"/>
                  </a:schemeClr>
                </a:solidFill>
              </a:rPr>
              <a:t>Susyno</a:t>
            </a:r>
            <a:r>
              <a:rPr lang="en-US" sz="16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1600" dirty="0" smtClean="0"/>
              <a:t>is a Mathematica package which was created to compute the </a:t>
            </a:r>
            <a:r>
              <a:rPr lang="en-US" sz="1600" b="1" dirty="0" smtClean="0">
                <a:solidFill>
                  <a:schemeClr val="accent2">
                    <a:lumMod val="75000"/>
                  </a:schemeClr>
                </a:solidFill>
              </a:rPr>
              <a:t>Renormalization Group Equations (RGEs) of SUSY models</a:t>
            </a:r>
            <a:r>
              <a:rPr lang="en-US" sz="1600" dirty="0" smtClean="0"/>
              <a:t>.</a:t>
            </a:r>
          </a:p>
          <a:p>
            <a:endParaRPr lang="en-US" sz="800" dirty="0"/>
          </a:p>
          <a:p>
            <a:r>
              <a:rPr lang="en-US" sz="1600" dirty="0"/>
              <a:t>The two-loop </a:t>
            </a:r>
            <a:r>
              <a:rPr lang="en-US" sz="1600" b="1" dirty="0">
                <a:solidFill>
                  <a:schemeClr val="accent1">
                    <a:lumMod val="75000"/>
                  </a:schemeClr>
                </a:solidFill>
              </a:rPr>
              <a:t>RGEs of a generic Yang-Mills theory </a:t>
            </a:r>
            <a:r>
              <a:rPr lang="en-US" sz="1600" dirty="0"/>
              <a:t>are known for SUSY (and non-SUSY) </a:t>
            </a:r>
            <a:r>
              <a:rPr lang="en-US" sz="1600" dirty="0" smtClean="0"/>
              <a:t>models, but </a:t>
            </a:r>
            <a:r>
              <a:rPr lang="en-US" sz="1600" dirty="0"/>
              <a:t>in order to apply them to </a:t>
            </a:r>
            <a:r>
              <a:rPr lang="en-US" sz="1600" b="1" dirty="0">
                <a:solidFill>
                  <a:schemeClr val="accent1">
                    <a:lumMod val="75000"/>
                  </a:schemeClr>
                </a:solidFill>
              </a:rPr>
              <a:t>specific models</a:t>
            </a:r>
            <a:r>
              <a:rPr lang="en-US" sz="1600" dirty="0"/>
              <a:t> it takes some </a:t>
            </a:r>
            <a:r>
              <a:rPr lang="en-US" sz="1600" dirty="0" smtClean="0"/>
              <a:t>work. One reason for this </a:t>
            </a:r>
            <a:r>
              <a:rPr lang="en-US" sz="1600" dirty="0"/>
              <a:t>is that the equations are written </a:t>
            </a:r>
            <a:r>
              <a:rPr lang="en-US" sz="1600" b="1" dirty="0"/>
              <a:t>for</a:t>
            </a:r>
            <a:r>
              <a:rPr lang="en-US" sz="1600" dirty="0"/>
              <a:t> and </a:t>
            </a:r>
            <a:r>
              <a:rPr lang="en-US" sz="1600" b="1" dirty="0"/>
              <a:t>as a function of</a:t>
            </a:r>
            <a:r>
              <a:rPr lang="en-US" sz="1600" dirty="0"/>
              <a:t> the following </a:t>
            </a:r>
            <a:r>
              <a:rPr lang="en-US" sz="1600" b="1" dirty="0">
                <a:solidFill>
                  <a:schemeClr val="accent3">
                    <a:lumMod val="75000"/>
                  </a:schemeClr>
                </a:solidFill>
              </a:rPr>
              <a:t>generic 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tensors</a:t>
            </a:r>
            <a:r>
              <a:rPr lang="en-US" sz="1600" dirty="0" smtClean="0"/>
              <a:t>:</a:t>
            </a:r>
            <a:endParaRPr lang="en-US" sz="1600" dirty="0"/>
          </a:p>
        </p:txBody>
      </p:sp>
      <p:grpSp>
        <p:nvGrpSpPr>
          <p:cNvPr id="7" name="Group 6"/>
          <p:cNvGrpSpPr/>
          <p:nvPr/>
        </p:nvGrpSpPr>
        <p:grpSpPr>
          <a:xfrm>
            <a:off x="1094198" y="3139546"/>
            <a:ext cx="5926074" cy="865518"/>
            <a:chOff x="1331640" y="4005064"/>
            <a:chExt cx="5926074" cy="865518"/>
          </a:xfrm>
        </p:grpSpPr>
        <p:pic>
          <p:nvPicPr>
            <p:cNvPr id="33" name="Picture 32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7184" y="4005064"/>
              <a:ext cx="3037713" cy="364046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1640" y="4443862"/>
              <a:ext cx="5926074" cy="426720"/>
            </a:xfrm>
            <a:prstGeom prst="rect">
              <a:avLst/>
            </a:prstGeom>
          </p:spPr>
        </p:pic>
        <p:sp>
          <p:nvSpPr>
            <p:cNvPr id="35" name="Rounded Rectangle 34"/>
            <p:cNvSpPr/>
            <p:nvPr/>
          </p:nvSpPr>
          <p:spPr>
            <a:xfrm>
              <a:off x="2195736" y="4052645"/>
              <a:ext cx="360040" cy="245029"/>
            </a:xfrm>
            <a:prstGeom prst="roundRect">
              <a:avLst/>
            </a:prstGeom>
            <a:solidFill>
              <a:schemeClr val="accent3">
                <a:lumMod val="75000"/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ounded Rectangle 35"/>
            <p:cNvSpPr/>
            <p:nvPr/>
          </p:nvSpPr>
          <p:spPr>
            <a:xfrm>
              <a:off x="3467342" y="4071105"/>
              <a:ext cx="276566" cy="245029"/>
            </a:xfrm>
            <a:prstGeom prst="roundRect">
              <a:avLst/>
            </a:prstGeom>
            <a:solidFill>
              <a:schemeClr val="accent3">
                <a:lumMod val="75000"/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4327283" y="4059680"/>
              <a:ext cx="191759" cy="245029"/>
            </a:xfrm>
            <a:prstGeom prst="roundRect">
              <a:avLst/>
            </a:prstGeom>
            <a:solidFill>
              <a:schemeClr val="accent3">
                <a:lumMod val="75000"/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ounded Rectangle 37"/>
            <p:cNvSpPr/>
            <p:nvPr/>
          </p:nvSpPr>
          <p:spPr>
            <a:xfrm>
              <a:off x="3334952" y="4515655"/>
              <a:ext cx="294488" cy="245029"/>
            </a:xfrm>
            <a:prstGeom prst="roundRect">
              <a:avLst/>
            </a:prstGeom>
            <a:solidFill>
              <a:schemeClr val="accent3">
                <a:lumMod val="75000"/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ounded Rectangle 41"/>
            <p:cNvSpPr/>
            <p:nvPr/>
          </p:nvSpPr>
          <p:spPr>
            <a:xfrm>
              <a:off x="4502391" y="4515655"/>
              <a:ext cx="228518" cy="245029"/>
            </a:xfrm>
            <a:prstGeom prst="roundRect">
              <a:avLst/>
            </a:prstGeom>
            <a:solidFill>
              <a:schemeClr val="accent3">
                <a:lumMod val="75000"/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ounded Rectangle 42"/>
            <p:cNvSpPr/>
            <p:nvPr/>
          </p:nvSpPr>
          <p:spPr>
            <a:xfrm>
              <a:off x="5253976" y="4525181"/>
              <a:ext cx="191759" cy="245029"/>
            </a:xfrm>
            <a:prstGeom prst="roundRect">
              <a:avLst/>
            </a:prstGeom>
            <a:solidFill>
              <a:schemeClr val="accent3">
                <a:lumMod val="75000"/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ounded Rectangle 45"/>
            <p:cNvSpPr/>
            <p:nvPr/>
          </p:nvSpPr>
          <p:spPr>
            <a:xfrm>
              <a:off x="6422779" y="4472787"/>
              <a:ext cx="504056" cy="343364"/>
            </a:xfrm>
            <a:prstGeom prst="roundRect">
              <a:avLst/>
            </a:prstGeom>
            <a:solidFill>
              <a:schemeClr val="accent3">
                <a:lumMod val="75000"/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948855" y="4005064"/>
            <a:ext cx="7488832" cy="584775"/>
            <a:chOff x="948855" y="4366721"/>
            <a:chExt cx="7488832" cy="584775"/>
          </a:xfrm>
        </p:grpSpPr>
        <p:pic>
          <p:nvPicPr>
            <p:cNvPr id="8" name="Picture 7"/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93420" y="4470118"/>
              <a:ext cx="1095756" cy="176784"/>
            </a:xfrm>
            <a:prstGeom prst="rect">
              <a:avLst/>
            </a:prstGeom>
          </p:spPr>
        </p:pic>
        <p:sp>
          <p:nvSpPr>
            <p:cNvPr id="55" name="TextBox 54"/>
            <p:cNvSpPr txBox="1"/>
            <p:nvPr/>
          </p:nvSpPr>
          <p:spPr>
            <a:xfrm>
              <a:off x="948855" y="4366721"/>
              <a:ext cx="748883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 smtClean="0"/>
                <a:t>Note that                   are to be expanded in all indices (in principle).</a:t>
              </a:r>
            </a:p>
            <a:p>
              <a:r>
                <a:rPr lang="en-US" sz="1600" dirty="0" smtClean="0"/>
                <a:t>This includes the gauge indices.</a:t>
              </a: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7474913" y="2056391"/>
            <a:ext cx="16245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>
                    <a:lumMod val="65000"/>
                  </a:schemeClr>
                </a:solidFill>
              </a:rPr>
              <a:t>Martin, Vaughn</a:t>
            </a:r>
          </a:p>
          <a:p>
            <a:r>
              <a:rPr lang="en-US" sz="1400" dirty="0" smtClean="0">
                <a:solidFill>
                  <a:schemeClr val="bg1">
                    <a:lumMod val="65000"/>
                  </a:schemeClr>
                </a:solidFill>
              </a:rPr>
              <a:t>1994, 2008</a:t>
            </a:r>
          </a:p>
          <a:p>
            <a:r>
              <a:rPr lang="en-US" sz="1400" dirty="0" smtClean="0">
                <a:solidFill>
                  <a:schemeClr val="bg1">
                    <a:lumMod val="65000"/>
                  </a:schemeClr>
                </a:solidFill>
              </a:rPr>
              <a:t>Yamada 1994</a:t>
            </a:r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7474913" y="1461986"/>
            <a:ext cx="1183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>
                    <a:lumMod val="65000"/>
                  </a:schemeClr>
                </a:solidFill>
              </a:rPr>
              <a:t>RF 2012</a:t>
            </a:r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0" y="106202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>
                <a:solidFill>
                  <a:schemeClr val="accent2">
                    <a:lumMod val="75000"/>
                  </a:schemeClr>
                </a:solidFill>
              </a:rPr>
              <a:t>web.ist.utl.pt/renato.fonseca/susyno.html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652120" y="4500939"/>
            <a:ext cx="3024336" cy="1503457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To my knowledge, </a:t>
            </a:r>
            <a:r>
              <a:rPr lang="en-US" sz="1600" b="1" dirty="0" err="1" smtClean="0">
                <a:solidFill>
                  <a:schemeClr val="tx1"/>
                </a:solidFill>
              </a:rPr>
              <a:t>LieART</a:t>
            </a:r>
            <a:r>
              <a:rPr lang="en-US" sz="1600" dirty="0" smtClean="0">
                <a:solidFill>
                  <a:schemeClr val="tx1"/>
                </a:solidFill>
              </a:rPr>
              <a:t> is the only other Mathematica package with some (not all) of these functions.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6216913" y="5683399"/>
            <a:ext cx="1944216" cy="465013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Feger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en-U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Kephart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2012 </a:t>
            </a:r>
            <a:endParaRPr lang="en-US" sz="1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192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Susyno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6</a:t>
            </a:fld>
            <a:endParaRPr lang="pt-PT"/>
          </a:p>
        </p:txBody>
      </p:sp>
      <p:sp>
        <p:nvSpPr>
          <p:cNvPr id="46" name="TextBox 45"/>
          <p:cNvSpPr txBox="1"/>
          <p:nvPr/>
        </p:nvSpPr>
        <p:spPr>
          <a:xfrm>
            <a:off x="467544" y="1062028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Documentation</a:t>
            </a:r>
            <a:endParaRPr lang="en-US" dirty="0"/>
          </a:p>
        </p:txBody>
      </p:sp>
      <p:pic>
        <p:nvPicPr>
          <p:cNvPr id="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8944" y="-516607"/>
            <a:ext cx="6905625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4968" y="-300583"/>
            <a:ext cx="6905625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992" y="-156567"/>
            <a:ext cx="6905625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7016" y="59457"/>
            <a:ext cx="6905625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3040" y="275481"/>
            <a:ext cx="6905625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9064" y="491505"/>
            <a:ext cx="6905625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1403648" y="2291871"/>
            <a:ext cx="6137589" cy="2937329"/>
            <a:chOff x="1403648" y="2147855"/>
            <a:chExt cx="6137589" cy="2937329"/>
          </a:xfrm>
        </p:grpSpPr>
        <p:sp>
          <p:nvSpPr>
            <p:cNvPr id="19" name="Rounded Rectangle 18"/>
            <p:cNvSpPr/>
            <p:nvPr/>
          </p:nvSpPr>
          <p:spPr>
            <a:xfrm>
              <a:off x="1403648" y="4149080"/>
              <a:ext cx="2770121" cy="936104"/>
            </a:xfrm>
            <a:prstGeom prst="roundRect">
              <a:avLst>
                <a:gd name="adj" fmla="val 8266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 smtClean="0"/>
                <a:t>Built-in documentation</a:t>
              </a:r>
              <a:endParaRPr lang="en-US" sz="2400" dirty="0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1403648" y="2147855"/>
              <a:ext cx="2770121" cy="936104"/>
            </a:xfrm>
            <a:prstGeom prst="roundRect">
              <a:avLst>
                <a:gd name="adj" fmla="val 8266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 smtClean="0"/>
                <a:t>Published manual</a:t>
              </a:r>
              <a:endParaRPr lang="en-US" sz="2400" dirty="0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4256537" y="2200408"/>
              <a:ext cx="32847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600" dirty="0">
                  <a:solidFill>
                    <a:schemeClr val="accent1">
                      <a:lumMod val="75000"/>
                    </a:schemeClr>
                  </a:solidFill>
                </a:rPr>
                <a:t>Computer </a:t>
              </a:r>
              <a:r>
                <a:rPr lang="fr-FR" sz="1600" dirty="0" err="1">
                  <a:solidFill>
                    <a:schemeClr val="accent1">
                      <a:lumMod val="75000"/>
                    </a:schemeClr>
                  </a:solidFill>
                </a:rPr>
                <a:t>Physics</a:t>
              </a:r>
              <a:r>
                <a:rPr lang="fr-FR" sz="1600" dirty="0">
                  <a:solidFill>
                    <a:schemeClr val="accent1">
                      <a:lumMod val="75000"/>
                    </a:schemeClr>
                  </a:solidFill>
                </a:rPr>
                <a:t> Communications 183 (2012) 2298</a:t>
              </a:r>
            </a:p>
            <a:p>
              <a:pPr algn="ctr"/>
              <a:r>
                <a:rPr lang="en-US" sz="1600" dirty="0">
                  <a:solidFill>
                    <a:schemeClr val="accent1">
                      <a:lumMod val="75000"/>
                    </a:schemeClr>
                  </a:solidFill>
                </a:rPr>
                <a:t>arXiv:1106.5016 [</a:t>
              </a:r>
              <a:r>
                <a:rPr lang="en-US" sz="1600" dirty="0" err="1">
                  <a:solidFill>
                    <a:schemeClr val="accent1">
                      <a:lumMod val="75000"/>
                    </a:schemeClr>
                  </a:solidFill>
                </a:rPr>
                <a:t>hep-ph</a:t>
              </a:r>
              <a:r>
                <a:rPr lang="en-US" sz="1600" dirty="0" smtClean="0">
                  <a:solidFill>
                    <a:schemeClr val="accent1">
                      <a:lumMod val="75000"/>
                    </a:schemeClr>
                  </a:solidFill>
                </a:rPr>
                <a:t>]</a:t>
              </a:r>
              <a:endParaRPr lang="en-US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327069" y="4201633"/>
              <a:ext cx="314363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schemeClr val="accent3">
                      <a:lumMod val="75000"/>
                    </a:schemeClr>
                  </a:solidFill>
                </a:rPr>
                <a:t>Up-to-date</a:t>
              </a:r>
            </a:p>
            <a:p>
              <a:pPr algn="ctr"/>
              <a:r>
                <a:rPr lang="en-US" sz="1600" dirty="0" smtClean="0">
                  <a:solidFill>
                    <a:schemeClr val="accent3">
                      <a:lumMod val="75000"/>
                    </a:schemeClr>
                  </a:solidFill>
                </a:rPr>
                <a:t>More detailed</a:t>
              </a:r>
            </a:p>
            <a:p>
              <a:pPr algn="ctr"/>
              <a:r>
                <a:rPr lang="en-US" sz="1600" dirty="0" smtClean="0">
                  <a:solidFill>
                    <a:schemeClr val="accent3">
                      <a:lumMod val="75000"/>
                    </a:schemeClr>
                  </a:solidFill>
                </a:rPr>
                <a:t>Easier to use</a:t>
              </a:r>
              <a:endParaRPr lang="en-US" dirty="0">
                <a:solidFill>
                  <a:schemeClr val="accent3">
                    <a:lumMod val="7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5987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Susyno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7</a:t>
            </a:fld>
            <a:endParaRPr lang="pt-PT"/>
          </a:p>
        </p:txBody>
      </p:sp>
      <p:sp>
        <p:nvSpPr>
          <p:cNvPr id="46" name="TextBox 45"/>
          <p:cNvSpPr txBox="1"/>
          <p:nvPr/>
        </p:nvSpPr>
        <p:spPr>
          <a:xfrm>
            <a:off x="467544" y="1062028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Built-in documentation: easy to use and very handy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154" y="1568240"/>
            <a:ext cx="5112567" cy="472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8" y="1568240"/>
            <a:ext cx="5112567" cy="472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202" y="1568240"/>
            <a:ext cx="5112567" cy="472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6226" y="1568240"/>
            <a:ext cx="5112567" cy="472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2250" y="1568240"/>
            <a:ext cx="5112567" cy="472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8274" y="1568240"/>
            <a:ext cx="5112567" cy="472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8944" y="-516607"/>
            <a:ext cx="6905625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4968" y="-300583"/>
            <a:ext cx="6905625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992" y="-156567"/>
            <a:ext cx="6905625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7016" y="59457"/>
            <a:ext cx="6905625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3040" y="275481"/>
            <a:ext cx="6905625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9064" y="491505"/>
            <a:ext cx="6905625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0889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/>
          <p:cNvSpPr/>
          <p:nvPr/>
        </p:nvSpPr>
        <p:spPr>
          <a:xfrm>
            <a:off x="587375" y="1749425"/>
            <a:ext cx="3679825" cy="399415"/>
          </a:xfrm>
          <a:prstGeom prst="roundRect">
            <a:avLst/>
          </a:prstGeom>
          <a:solidFill>
            <a:schemeClr val="tx1">
              <a:lumMod val="65000"/>
              <a:lumOff val="3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Input example: the MSSM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8</a:t>
            </a:fld>
            <a:endParaRPr lang="pt-PT" dirty="0"/>
          </a:p>
        </p:txBody>
      </p:sp>
      <p:sp>
        <p:nvSpPr>
          <p:cNvPr id="8" name="Rounded Rectangle 7"/>
          <p:cNvSpPr/>
          <p:nvPr/>
        </p:nvSpPr>
        <p:spPr>
          <a:xfrm>
            <a:off x="2267744" y="1268761"/>
            <a:ext cx="2808312" cy="288031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2857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Pick a name for the model (any)</a:t>
            </a:r>
            <a:endParaRPr lang="en-US" sz="1400" dirty="0">
              <a:solidFill>
                <a:schemeClr val="bg1"/>
              </a:solidFill>
            </a:endParaRPr>
          </a:p>
        </p:txBody>
      </p:sp>
      <p:cxnSp>
        <p:nvCxnSpPr>
          <p:cNvPr id="5" name="Straight Arrow Connector 4"/>
          <p:cNvCxnSpPr>
            <a:stCxn id="8" idx="1"/>
            <a:endCxn id="7" idx="0"/>
          </p:cNvCxnSpPr>
          <p:nvPr/>
        </p:nvCxnSpPr>
        <p:spPr>
          <a:xfrm flipH="1">
            <a:off x="1433688" y="1412777"/>
            <a:ext cx="834056" cy="322957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8"/>
          <p:cNvSpPr/>
          <p:nvPr/>
        </p:nvSpPr>
        <p:spPr>
          <a:xfrm>
            <a:off x="5292080" y="1805117"/>
            <a:ext cx="3240360" cy="288031"/>
          </a:xfrm>
          <a:prstGeom prst="roundRect">
            <a:avLst/>
          </a:prstGeom>
          <a:solidFill>
            <a:srgbClr val="595959"/>
          </a:solidFill>
          <a:ln w="2857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Provide some optional data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229075" y="1735734"/>
            <a:ext cx="409225" cy="177304"/>
          </a:xfrm>
          <a:prstGeom prst="round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ounded Rectangle 23"/>
          <p:cNvSpPr/>
          <p:nvPr/>
        </p:nvSpPr>
        <p:spPr>
          <a:xfrm>
            <a:off x="5292080" y="2348881"/>
            <a:ext cx="3240360" cy="288031"/>
          </a:xfrm>
          <a:prstGeom prst="roundRect">
            <a:avLst/>
          </a:prstGeom>
          <a:solidFill>
            <a:srgbClr val="E46C0A"/>
          </a:solidFill>
          <a:ln w="2857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Specify the model’s gauge group (any)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99766" y="2378596"/>
            <a:ext cx="3679825" cy="228600"/>
          </a:xfrm>
          <a:prstGeom prst="roundRect">
            <a:avLst>
              <a:gd name="adj" fmla="val 25000"/>
            </a:avLst>
          </a:prstGeom>
          <a:solidFill>
            <a:schemeClr val="accent6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ounded Rectangle 26"/>
          <p:cNvSpPr/>
          <p:nvPr/>
        </p:nvSpPr>
        <p:spPr>
          <a:xfrm>
            <a:off x="5290517" y="3459848"/>
            <a:ext cx="3240360" cy="468649"/>
          </a:xfrm>
          <a:prstGeom prst="roundRect">
            <a:avLst>
              <a:gd name="adj" fmla="val 12602"/>
            </a:avLst>
          </a:prstGeom>
          <a:solidFill>
            <a:srgbClr val="77933C"/>
          </a:solidFill>
          <a:ln w="2857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Specify the model’s </a:t>
            </a:r>
            <a:r>
              <a:rPr lang="en-US" sz="1400" dirty="0" smtClean="0">
                <a:solidFill>
                  <a:schemeClr val="bg1"/>
                </a:solidFill>
              </a:rPr>
              <a:t>representations (any)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576534" y="2830076"/>
            <a:ext cx="3679825" cy="1728192"/>
          </a:xfrm>
          <a:prstGeom prst="roundRect">
            <a:avLst>
              <a:gd name="adj" fmla="val 4277"/>
            </a:avLst>
          </a:prstGeom>
          <a:solidFill>
            <a:schemeClr val="accent3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ounded Rectangle 28"/>
          <p:cNvSpPr/>
          <p:nvPr/>
        </p:nvSpPr>
        <p:spPr>
          <a:xfrm>
            <a:off x="576534" y="4765928"/>
            <a:ext cx="4986582" cy="459080"/>
          </a:xfrm>
          <a:prstGeom prst="roundRect">
            <a:avLst>
              <a:gd name="adj" fmla="val 11193"/>
            </a:avLst>
          </a:prstGeom>
          <a:solidFill>
            <a:schemeClr val="accent3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30" name="Straight Arrow Connector 29"/>
          <p:cNvCxnSpPr>
            <a:stCxn id="19" idx="1"/>
            <a:endCxn id="20" idx="3"/>
          </p:cNvCxnSpPr>
          <p:nvPr/>
        </p:nvCxnSpPr>
        <p:spPr>
          <a:xfrm flipH="1">
            <a:off x="4267200" y="1949133"/>
            <a:ext cx="1024880" cy="0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24" idx="1"/>
            <a:endCxn id="25" idx="3"/>
          </p:cNvCxnSpPr>
          <p:nvPr/>
        </p:nvCxnSpPr>
        <p:spPr>
          <a:xfrm flipH="1" flipV="1">
            <a:off x="4279591" y="2492896"/>
            <a:ext cx="1012489" cy="1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>
            <a:endCxn id="29" idx="3"/>
          </p:cNvCxnSpPr>
          <p:nvPr/>
        </p:nvCxnSpPr>
        <p:spPr>
          <a:xfrm flipH="1">
            <a:off x="5563116" y="3928497"/>
            <a:ext cx="665068" cy="1066971"/>
          </a:xfrm>
          <a:prstGeom prst="straightConnector1">
            <a:avLst/>
          </a:prstGeom>
          <a:ln w="28575">
            <a:solidFill>
              <a:schemeClr val="accent3">
                <a:lumMod val="75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27" idx="1"/>
            <a:endCxn id="28" idx="3"/>
          </p:cNvCxnSpPr>
          <p:nvPr/>
        </p:nvCxnSpPr>
        <p:spPr>
          <a:xfrm flipH="1" flipV="1">
            <a:off x="4256359" y="3694172"/>
            <a:ext cx="1034158" cy="1"/>
          </a:xfrm>
          <a:prstGeom prst="straightConnector1">
            <a:avLst/>
          </a:prstGeom>
          <a:ln w="28575">
            <a:solidFill>
              <a:schemeClr val="accent3">
                <a:lumMod val="75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ounded Rectangle 46"/>
          <p:cNvSpPr/>
          <p:nvPr/>
        </p:nvSpPr>
        <p:spPr>
          <a:xfrm>
            <a:off x="576534" y="5419824"/>
            <a:ext cx="4355506" cy="459080"/>
          </a:xfrm>
          <a:prstGeom prst="roundRect">
            <a:avLst>
              <a:gd name="adj" fmla="val 11193"/>
            </a:avLst>
          </a:prstGeom>
          <a:solidFill>
            <a:srgbClr val="FFC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Rounded Rectangle 47"/>
          <p:cNvSpPr/>
          <p:nvPr/>
        </p:nvSpPr>
        <p:spPr>
          <a:xfrm>
            <a:off x="587375" y="6079780"/>
            <a:ext cx="4344665" cy="229540"/>
          </a:xfrm>
          <a:prstGeom prst="roundRect">
            <a:avLst>
              <a:gd name="adj" fmla="val 19492"/>
            </a:avLst>
          </a:prstGeom>
          <a:solidFill>
            <a:schemeClr val="accent4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Rounded Rectangle 48"/>
          <p:cNvSpPr/>
          <p:nvPr/>
        </p:nvSpPr>
        <p:spPr>
          <a:xfrm>
            <a:off x="5563116" y="5408623"/>
            <a:ext cx="3240360" cy="468649"/>
          </a:xfrm>
          <a:prstGeom prst="roundRect">
            <a:avLst>
              <a:gd name="adj" fmla="val 12602"/>
            </a:avLst>
          </a:prstGeom>
          <a:solidFill>
            <a:srgbClr val="DAA600"/>
          </a:solidFill>
          <a:ln w="2857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Provide the number of flavors and the charges under any abelian symmetry</a:t>
            </a:r>
            <a:endParaRPr lang="en-US" sz="1400" dirty="0">
              <a:solidFill>
                <a:schemeClr val="bg1"/>
              </a:solidFill>
            </a:endParaRPr>
          </a:p>
        </p:txBody>
      </p:sp>
      <p:cxnSp>
        <p:nvCxnSpPr>
          <p:cNvPr id="50" name="Straight Arrow Connector 49"/>
          <p:cNvCxnSpPr>
            <a:stCxn id="49" idx="1"/>
            <a:endCxn id="47" idx="3"/>
          </p:cNvCxnSpPr>
          <p:nvPr/>
        </p:nvCxnSpPr>
        <p:spPr>
          <a:xfrm flipH="1">
            <a:off x="4932040" y="5642948"/>
            <a:ext cx="631076" cy="6416"/>
          </a:xfrm>
          <a:prstGeom prst="straightConnector1">
            <a:avLst/>
          </a:prstGeom>
          <a:ln w="28575">
            <a:solidFill>
              <a:srgbClr val="DAA600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ounded Rectangle 52"/>
          <p:cNvSpPr/>
          <p:nvPr/>
        </p:nvSpPr>
        <p:spPr>
          <a:xfrm>
            <a:off x="5564976" y="5952718"/>
            <a:ext cx="3240360" cy="445564"/>
          </a:xfrm>
          <a:prstGeom prst="roundRect">
            <a:avLst>
              <a:gd name="adj" fmla="val 12391"/>
            </a:avLst>
          </a:prstGeom>
          <a:solidFill>
            <a:srgbClr val="604A7B"/>
          </a:solidFill>
          <a:ln w="2857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Tell the program to calculate the model’s RGEs (among other things)</a:t>
            </a:r>
            <a:endParaRPr lang="en-US" sz="1400" dirty="0">
              <a:solidFill>
                <a:schemeClr val="bg1"/>
              </a:solidFill>
            </a:endParaRPr>
          </a:p>
        </p:txBody>
      </p:sp>
      <p:cxnSp>
        <p:nvCxnSpPr>
          <p:cNvPr id="54" name="Straight Arrow Connector 53"/>
          <p:cNvCxnSpPr>
            <a:stCxn id="53" idx="1"/>
            <a:endCxn id="48" idx="3"/>
          </p:cNvCxnSpPr>
          <p:nvPr/>
        </p:nvCxnSpPr>
        <p:spPr>
          <a:xfrm flipH="1">
            <a:off x="4932040" y="6175500"/>
            <a:ext cx="632936" cy="19050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77" y="1752382"/>
            <a:ext cx="4980073" cy="457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Rounded Rectangle 30"/>
          <p:cNvSpPr/>
          <p:nvPr/>
        </p:nvSpPr>
        <p:spPr>
          <a:xfrm rot="693127">
            <a:off x="7684612" y="504782"/>
            <a:ext cx="1296144" cy="687779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Output: see extra slides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574224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8" grpId="0" animBg="1"/>
      <p:bldP spid="19" grpId="0" animBg="1"/>
      <p:bldP spid="7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47" grpId="0" animBg="1"/>
      <p:bldP spid="48" grpId="0" animBg="1"/>
      <p:bldP spid="49" grpId="0" animBg="1"/>
      <p:bldP spid="5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-180528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Input </a:t>
            </a:r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example: 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minimal </a:t>
            </a:r>
            <a:r>
              <a:rPr lang="en-US" sz="3600" i="1" dirty="0" smtClean="0">
                <a:solidFill>
                  <a:schemeClr val="accent2">
                    <a:lumMod val="75000"/>
                  </a:schemeClr>
                </a:solidFill>
              </a:rPr>
              <a:t>SO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(10)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299200"/>
            <a:ext cx="9143999" cy="6179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 useBgFill="1">
        <p:nvSpPr>
          <p:cNvPr id="12" name="Rectangle 11"/>
          <p:cNvSpPr/>
          <p:nvPr/>
        </p:nvSpPr>
        <p:spPr>
          <a:xfrm>
            <a:off x="-36512" y="6299200"/>
            <a:ext cx="9180512" cy="61793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FA4E88E7-8EAF-4461-8A66-7CC4E7A2AEEC}" type="slidenum">
              <a:rPr lang="pt-PT" smtClean="0"/>
              <a:t>9</a:t>
            </a:fld>
            <a:endParaRPr lang="pt-PT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42862"/>
            <a:ext cx="4936236" cy="2972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ounded Rectangle 6"/>
          <p:cNvSpPr/>
          <p:nvPr/>
        </p:nvSpPr>
        <p:spPr>
          <a:xfrm rot="693127">
            <a:off x="7684612" y="504782"/>
            <a:ext cx="1296144" cy="687779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Output: see extra slides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24477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762516" y="583513"/>
            <a:ext cx="5690975" cy="5690975"/>
          </a:xfrm>
          <a:prstGeom prst="ellipse">
            <a:avLst/>
          </a:prstGeom>
          <a:solidFill>
            <a:schemeClr val="accent1">
              <a:alpha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11660" y="2744924"/>
            <a:ext cx="6120681" cy="1368152"/>
          </a:xfrm>
          <a:prstGeom prst="roundRect">
            <a:avLst/>
          </a:prstGeo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US" sz="3600" b="0" cap="none" dirty="0">
                <a:solidFill>
                  <a:schemeClr val="accent1">
                    <a:lumMod val="75000"/>
                  </a:schemeClr>
                </a:solidFill>
              </a:rPr>
              <a:t>Using Susyno </a:t>
            </a:r>
            <a:r>
              <a:rPr lang="en-US" sz="3600" b="0" cap="none" dirty="0" smtClean="0">
                <a:solidFill>
                  <a:schemeClr val="accent1">
                    <a:lumMod val="75000"/>
                  </a:schemeClr>
                </a:solidFill>
              </a:rPr>
              <a:t>to make</a:t>
            </a:r>
            <a:br>
              <a:rPr lang="en-US" sz="3600" b="0" cap="none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3600" b="0" cap="none" dirty="0" smtClean="0">
                <a:solidFill>
                  <a:schemeClr val="accent1">
                    <a:lumMod val="75000"/>
                  </a:schemeClr>
                </a:solidFill>
              </a:rPr>
              <a:t>Group Theory calculations</a:t>
            </a:r>
            <a:endParaRPr lang="en-US" sz="3600" b="0" cap="none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72999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Overview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41447" y="11274638"/>
            <a:ext cx="22621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>
                    <a:lumMod val="65000"/>
                  </a:schemeClr>
                </a:solidFill>
              </a:rPr>
              <a:t>Staub 2010, 2011, 2013</a:t>
            </a:r>
            <a:endParaRPr 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6328605" y="1922964"/>
            <a:ext cx="1695033" cy="641940"/>
          </a:xfrm>
          <a:prstGeom prst="roundRect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Basis-independent functions</a:t>
            </a:r>
            <a:endParaRPr lang="en-US" sz="1400" dirty="0"/>
          </a:p>
        </p:txBody>
      </p:sp>
      <p:sp>
        <p:nvSpPr>
          <p:cNvPr id="102" name="TextBox 101"/>
          <p:cNvSpPr txBox="1"/>
          <p:nvPr/>
        </p:nvSpPr>
        <p:spPr>
          <a:xfrm>
            <a:off x="804465" y="1897685"/>
            <a:ext cx="4896544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Casimir  </a:t>
            </a:r>
            <a:r>
              <a:rPr lang="en-US" sz="13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|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ConjugateIrrep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|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DynkinIndex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|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DimR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|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</a:t>
            </a:r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PermutationSymmetryOfInvariants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|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ReduceRepProduct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|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</a:t>
            </a:r>
          </a:p>
          <a:p>
            <a:pPr algn="ctr"/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RepName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|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RepsUpToDimN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|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TriangularAnomalyValue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…</a:t>
            </a:r>
            <a:endParaRPr lang="en-US" sz="13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6" name="Slide Number Placeholder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t-PT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4E88E7-8EAF-4461-8A66-7CC4E7A2AEEC}" type="slidenum">
              <a:rPr lang="pt-PT" smtClean="0"/>
              <a:pPr/>
              <a:t>11</a:t>
            </a:fld>
            <a:endParaRPr lang="pt-PT" dirty="0"/>
          </a:p>
        </p:txBody>
      </p:sp>
      <p:sp>
        <p:nvSpPr>
          <p:cNvPr id="112" name="Rounded Rectangle 111"/>
          <p:cNvSpPr/>
          <p:nvPr/>
        </p:nvSpPr>
        <p:spPr>
          <a:xfrm rot="1885175">
            <a:off x="7736313" y="4949258"/>
            <a:ext cx="756570" cy="364563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accent4">
                    <a:lumMod val="75000"/>
                  </a:schemeClr>
                </a:solidFill>
                <a:latin typeface="Adobe Caslon Pro" pitchFamily="18" charset="0"/>
              </a:rPr>
              <a:t>NEW</a:t>
            </a:r>
            <a:endParaRPr lang="en-US" sz="1600" b="1" dirty="0">
              <a:solidFill>
                <a:schemeClr val="accent4">
                  <a:lumMod val="75000"/>
                </a:schemeClr>
              </a:solidFill>
              <a:latin typeface="Adobe Caslon Pro" pitchFamily="18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0" y="106202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Some useful functions</a:t>
            </a:r>
            <a:endParaRPr lang="en-US" dirty="0"/>
          </a:p>
        </p:txBody>
      </p:sp>
      <p:sp>
        <p:nvSpPr>
          <p:cNvPr id="65" name="Rounded Rectangle 64"/>
          <p:cNvSpPr/>
          <p:nvPr/>
        </p:nvSpPr>
        <p:spPr>
          <a:xfrm>
            <a:off x="6326740" y="3026330"/>
            <a:ext cx="1695033" cy="64194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Basis-dependent functions</a:t>
            </a:r>
            <a:endParaRPr lang="en-US" sz="1400" dirty="0"/>
          </a:p>
        </p:txBody>
      </p:sp>
      <p:sp>
        <p:nvSpPr>
          <p:cNvPr id="66" name="Rounded Rectangle 65"/>
          <p:cNvSpPr/>
          <p:nvPr/>
        </p:nvSpPr>
        <p:spPr>
          <a:xfrm>
            <a:off x="6326739" y="4077383"/>
            <a:ext cx="1695033" cy="64194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Permutation group  (</a:t>
            </a:r>
            <a:r>
              <a:rPr lang="en-US" sz="1000" dirty="0" smtClean="0"/>
              <a:t> </a:t>
            </a:r>
            <a:r>
              <a:rPr lang="en-US" sz="1400" dirty="0" smtClean="0"/>
              <a:t>   ) functions</a:t>
            </a:r>
            <a:endParaRPr lang="en-US" sz="1400" dirty="0"/>
          </a:p>
        </p:txBody>
      </p:sp>
      <p:sp>
        <p:nvSpPr>
          <p:cNvPr id="67" name="Rounded Rectangle 66"/>
          <p:cNvSpPr/>
          <p:nvPr/>
        </p:nvSpPr>
        <p:spPr>
          <a:xfrm>
            <a:off x="6326738" y="5163324"/>
            <a:ext cx="1695033" cy="64194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Symmetry breaking functions</a:t>
            </a:r>
            <a:endParaRPr lang="en-US" sz="1400" dirty="0"/>
          </a:p>
        </p:txBody>
      </p:sp>
      <p:sp>
        <p:nvSpPr>
          <p:cNvPr id="32" name="TextBox 31"/>
          <p:cNvSpPr txBox="1"/>
          <p:nvPr/>
        </p:nvSpPr>
        <p:spPr>
          <a:xfrm>
            <a:off x="927025" y="3201106"/>
            <a:ext cx="4896544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RepMatrices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|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Invariants</a:t>
            </a:r>
            <a:endParaRPr lang="en-US" sz="13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927025" y="4052104"/>
            <a:ext cx="4896544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HookContentFormula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|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DecomposeSnProduct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|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SnClassCharacter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|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SnClassOrder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|</a:t>
            </a:r>
            <a:endParaRPr lang="en-US" sz="13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SnIrrepDim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|  </a:t>
            </a:r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SnIrrepGenerators</a:t>
            </a:r>
            <a:endParaRPr lang="en-US" sz="13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82449" y="5186661"/>
            <a:ext cx="498569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DecomposeReps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| 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RegularSubgroupProjectionMatrix</a:t>
            </a:r>
            <a:r>
              <a:rPr lang="en-US" sz="13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sz="13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| </a:t>
            </a:r>
            <a:r>
              <a:rPr lang="en-US" sz="13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SubgroupEmbeddingCoefficients</a:t>
            </a:r>
            <a:endParaRPr lang="en-US" sz="13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323" y="4425137"/>
            <a:ext cx="220980" cy="175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13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Specifying a gauge group/representation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41447" y="11274638"/>
            <a:ext cx="22621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>
                    <a:lumMod val="65000"/>
                  </a:schemeClr>
                </a:solidFill>
              </a:rPr>
              <a:t>Staub 2010, 2011, 2013</a:t>
            </a:r>
            <a:endParaRPr 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3411195" y="3453717"/>
            <a:ext cx="4761205" cy="2639579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Representations of simple groups have to be given by their </a:t>
            </a:r>
            <a:r>
              <a:rPr lang="en-US" sz="1600" b="1" dirty="0" err="1" smtClean="0">
                <a:solidFill>
                  <a:schemeClr val="accent3">
                    <a:lumMod val="75000"/>
                  </a:schemeClr>
                </a:solidFill>
              </a:rPr>
              <a:t>Dynkin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 indices</a:t>
            </a:r>
            <a:r>
              <a:rPr lang="en-US" sz="1600" dirty="0" smtClean="0">
                <a:solidFill>
                  <a:schemeClr val="tx1"/>
                </a:solidFill>
              </a:rPr>
              <a:t>, which are a list of non-negative integers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(for U(1)’s: provide the hypercharge).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For example, the complete list of representations of SU(3) is {0,0}, {0,1}, {1,0}, {1,1}, {0,2}, …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Tables of representations in this notation are available for example in </a:t>
            </a:r>
            <a:r>
              <a:rPr lang="en-US" sz="16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Slansky</a:t>
            </a:r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1981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But 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Susyno itself can be used to identify them</a:t>
            </a:r>
            <a:r>
              <a:rPr lang="en-US" sz="1600" dirty="0" smtClean="0">
                <a:solidFill>
                  <a:schemeClr val="tx1"/>
                </a:solidFill>
              </a:rPr>
              <a:t>…</a:t>
            </a:r>
          </a:p>
          <a:p>
            <a:pPr algn="ctr"/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106" name="Slide Number Placeholder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t-PT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4E88E7-8EAF-4461-8A66-7CC4E7A2AEEC}" type="slidenum">
              <a:rPr lang="pt-PT" smtClean="0"/>
              <a:pPr/>
              <a:t>12</a:t>
            </a:fld>
            <a:endParaRPr lang="pt-PT" dirty="0"/>
          </a:p>
        </p:txBody>
      </p:sp>
      <p:sp>
        <p:nvSpPr>
          <p:cNvPr id="26" name="Rounded Rectangle 25"/>
          <p:cNvSpPr/>
          <p:nvPr/>
        </p:nvSpPr>
        <p:spPr>
          <a:xfrm>
            <a:off x="950061" y="1637305"/>
            <a:ext cx="1583259" cy="1408589"/>
          </a:xfrm>
          <a:prstGeom prst="roundRect">
            <a:avLst>
              <a:gd name="adj" fmla="val 6299"/>
            </a:avLst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Group</a:t>
            </a:r>
            <a:endParaRPr lang="en-US" sz="1400" dirty="0"/>
          </a:p>
        </p:txBody>
      </p:sp>
      <p:sp>
        <p:nvSpPr>
          <p:cNvPr id="30" name="Rounded Rectangle 29"/>
          <p:cNvSpPr/>
          <p:nvPr/>
        </p:nvSpPr>
        <p:spPr>
          <a:xfrm>
            <a:off x="3419872" y="1623610"/>
            <a:ext cx="4496751" cy="1408589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accent1">
                    <a:lumMod val="75000"/>
                  </a:schemeClr>
                </a:solidFill>
              </a:rPr>
              <a:t>Just type the group’s name</a:t>
            </a:r>
            <a:r>
              <a:rPr lang="en-US" sz="1600" dirty="0" smtClean="0">
                <a:solidFill>
                  <a:schemeClr val="tx1"/>
                </a:solidFill>
              </a:rPr>
              <a:t>: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U1, SU2, SU3, …, SO3, SO5, SO6, SO7, …, SP4, SP6, SP8, …, G2, F4, E6, E7, E8</a:t>
            </a:r>
          </a:p>
          <a:p>
            <a:pPr algn="ctr"/>
            <a:endParaRPr lang="en-US" sz="1600" dirty="0" smtClean="0">
              <a:solidFill>
                <a:schemeClr val="tx1"/>
              </a:solidFill>
            </a:endParaRP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If the group contains more than one factor, use lists: {U1,SU2,SU3}, {SU5,E8}, …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950061" y="3384341"/>
            <a:ext cx="1583259" cy="2604448"/>
          </a:xfrm>
          <a:prstGeom prst="roundRect">
            <a:avLst>
              <a:gd name="adj" fmla="val 629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Representations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173458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  <p:bldP spid="3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</a:rPr>
              <a:t>RepName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</a:rPr>
              <a:t>DimR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, Casimir, </a:t>
            </a:r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</a:rPr>
              <a:t>DynkinIndex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41447" y="11274638"/>
            <a:ext cx="22621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>
                    <a:lumMod val="65000"/>
                  </a:schemeClr>
                </a:solidFill>
              </a:rPr>
              <a:t>Staub 2010, 2011, 2013</a:t>
            </a:r>
            <a:endParaRPr 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6" name="Slide Number Placeholder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t-PT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4E88E7-8EAF-4461-8A66-7CC4E7A2AEEC}" type="slidenum">
              <a:rPr lang="pt-PT" smtClean="0"/>
              <a:pPr/>
              <a:t>13</a:t>
            </a:fld>
            <a:endParaRPr lang="pt-PT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719963"/>
            <a:ext cx="16764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1389" y="2719963"/>
            <a:ext cx="166687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ounded Rectangle 16"/>
          <p:cNvSpPr/>
          <p:nvPr/>
        </p:nvSpPr>
        <p:spPr>
          <a:xfrm>
            <a:off x="2195736" y="2132856"/>
            <a:ext cx="1656184" cy="456869"/>
          </a:xfrm>
          <a:prstGeom prst="roundRect">
            <a:avLst>
              <a:gd name="adj" fmla="val 6299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Example 1</a:t>
            </a:r>
            <a:endParaRPr lang="en-US" sz="1400" dirty="0"/>
          </a:p>
        </p:txBody>
      </p:sp>
      <p:sp>
        <p:nvSpPr>
          <p:cNvPr id="22" name="Rounded Rectangle 21"/>
          <p:cNvSpPr/>
          <p:nvPr/>
        </p:nvSpPr>
        <p:spPr>
          <a:xfrm>
            <a:off x="539552" y="1074687"/>
            <a:ext cx="1944216" cy="434624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accent2">
                    <a:lumMod val="75000"/>
                  </a:schemeClr>
                </a:solidFill>
              </a:rPr>
              <a:t>Identify by name a representation 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3" name="Picture 2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208" y="1131979"/>
            <a:ext cx="1046988" cy="32004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5672" y="1181208"/>
            <a:ext cx="1338453" cy="153162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2542704" y="1032029"/>
            <a:ext cx="1659812" cy="681857"/>
            <a:chOff x="2542704" y="1032029"/>
            <a:chExt cx="1659812" cy="681857"/>
          </a:xfrm>
        </p:grpSpPr>
        <p:sp>
          <p:nvSpPr>
            <p:cNvPr id="19" name="Rounded Rectangle 18"/>
            <p:cNvSpPr/>
            <p:nvPr/>
          </p:nvSpPr>
          <p:spPr>
            <a:xfrm>
              <a:off x="2542704" y="1032029"/>
              <a:ext cx="1659812" cy="519939"/>
            </a:xfrm>
            <a:prstGeom prst="roundRect">
              <a:avLst>
                <a:gd name="adj" fmla="val 7984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Dimension of representation</a:t>
              </a:r>
              <a:endParaRPr lang="en-US" sz="1400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pic>
          <p:nvPicPr>
            <p:cNvPr id="32" name="Picture 31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25734" y="1560724"/>
              <a:ext cx="293751" cy="153162"/>
            </a:xfrm>
            <a:prstGeom prst="rect">
              <a:avLst/>
            </a:prstGeom>
          </p:spPr>
        </p:pic>
      </p:grpSp>
      <p:sp>
        <p:nvSpPr>
          <p:cNvPr id="45" name="Rounded Rectangle 44"/>
          <p:cNvSpPr/>
          <p:nvPr/>
        </p:nvSpPr>
        <p:spPr>
          <a:xfrm>
            <a:off x="5281389" y="2132856"/>
            <a:ext cx="1656184" cy="456869"/>
          </a:xfrm>
          <a:prstGeom prst="roundRect">
            <a:avLst>
              <a:gd name="adj" fmla="val 6299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Example 2</a:t>
            </a:r>
            <a:endParaRPr lang="en-US" sz="1400" dirty="0"/>
          </a:p>
        </p:txBody>
      </p:sp>
      <p:sp>
        <p:nvSpPr>
          <p:cNvPr id="21" name="Rounded Rectangle 20"/>
          <p:cNvSpPr/>
          <p:nvPr/>
        </p:nvSpPr>
        <p:spPr>
          <a:xfrm>
            <a:off x="755576" y="5824661"/>
            <a:ext cx="7632848" cy="661640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 Convention for assigning names to representations: </a:t>
            </a:r>
            <a:r>
              <a:rPr lang="en-U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RepName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follows the scheme described </a:t>
            </a:r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in </a:t>
            </a:r>
            <a:r>
              <a:rPr lang="en-U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Feger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en-U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Kephart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2012 (tables </a:t>
            </a:r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in the 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literature — for example </a:t>
            </a:r>
            <a:r>
              <a:rPr lang="en-US" sz="14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Slansky</a:t>
            </a:r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1981 </a:t>
            </a:r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— 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are finite)</a:t>
            </a:r>
            <a:endParaRPr lang="en-US" sz="1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215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</a:rPr>
              <a:t>RepName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</a:rPr>
              <a:t>DimR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, Casimir, </a:t>
            </a:r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</a:rPr>
              <a:t>DynkinIndex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41447" y="11274638"/>
            <a:ext cx="22621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>
                    <a:lumMod val="65000"/>
                  </a:schemeClr>
                </a:solidFill>
              </a:rPr>
              <a:t>Staub 2010, 2011, 2013</a:t>
            </a:r>
            <a:endParaRPr 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6" name="Slide Number Placeholder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t-PT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4E88E7-8EAF-4461-8A66-7CC4E7A2AEEC}" type="slidenum">
              <a:rPr lang="pt-PT" smtClean="0"/>
              <a:pPr/>
              <a:t>14</a:t>
            </a:fld>
            <a:endParaRPr lang="pt-PT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934419"/>
            <a:ext cx="3228975" cy="173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ounded Rectangle 14"/>
          <p:cNvSpPr/>
          <p:nvPr/>
        </p:nvSpPr>
        <p:spPr>
          <a:xfrm>
            <a:off x="2190043" y="2210434"/>
            <a:ext cx="936104" cy="456869"/>
          </a:xfrm>
          <a:prstGeom prst="roundRect">
            <a:avLst>
              <a:gd name="adj" fmla="val 6299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CODE</a:t>
            </a:r>
            <a:endParaRPr lang="en-US" sz="1400" dirty="0"/>
          </a:p>
        </p:txBody>
      </p:sp>
      <p:sp>
        <p:nvSpPr>
          <p:cNvPr id="16" name="Rounded Rectangle 15"/>
          <p:cNvSpPr/>
          <p:nvPr/>
        </p:nvSpPr>
        <p:spPr>
          <a:xfrm rot="2891130">
            <a:off x="7736434" y="1475061"/>
            <a:ext cx="936104" cy="456869"/>
          </a:xfrm>
          <a:prstGeom prst="roundRect">
            <a:avLst>
              <a:gd name="adj" fmla="val 6299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OUTPUT</a:t>
            </a:r>
            <a:endParaRPr lang="en-US" sz="14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980" y="1703495"/>
            <a:ext cx="314325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0" y="106202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and </a:t>
            </a:r>
            <a:r>
              <a:rPr lang="en-US" dirty="0" err="1" smtClean="0">
                <a:solidFill>
                  <a:schemeClr val="accent2">
                    <a:lumMod val="75000"/>
                  </a:schemeClr>
                </a:solidFill>
              </a:rPr>
              <a:t>RepsUpToDimN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2872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</a:rPr>
              <a:t>ReduceRepProduct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41447" y="11274638"/>
            <a:ext cx="22621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>
                    <a:lumMod val="65000"/>
                  </a:schemeClr>
                </a:solidFill>
              </a:rPr>
              <a:t>Staub 2010, 2011, 2013</a:t>
            </a:r>
            <a:endParaRPr 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6" name="Slide Number Placeholder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t-PT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4E88E7-8EAF-4461-8A66-7CC4E7A2AEEC}" type="slidenum">
              <a:rPr lang="pt-PT" smtClean="0"/>
              <a:pPr/>
              <a:t>15</a:t>
            </a:fld>
            <a:endParaRPr lang="pt-PT" dirty="0"/>
          </a:p>
        </p:txBody>
      </p:sp>
      <p:sp>
        <p:nvSpPr>
          <p:cNvPr id="16" name="Rounded Rectangle 15"/>
          <p:cNvSpPr/>
          <p:nvPr/>
        </p:nvSpPr>
        <p:spPr>
          <a:xfrm>
            <a:off x="5724128" y="1340768"/>
            <a:ext cx="2016224" cy="859050"/>
          </a:xfrm>
          <a:prstGeom prst="roundRect">
            <a:avLst>
              <a:gd name="adj" fmla="val 6299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pPr algn="ctr"/>
            <a:r>
              <a:rPr lang="en-US" sz="1400" dirty="0" smtClean="0"/>
              <a:t>Very useful function in model building</a:t>
            </a:r>
            <a:endParaRPr lang="en-US" sz="1400" dirty="0"/>
          </a:p>
        </p:txBody>
      </p:sp>
      <p:sp>
        <p:nvSpPr>
          <p:cNvPr id="10" name="Rounded Rectangle 9"/>
          <p:cNvSpPr/>
          <p:nvPr/>
        </p:nvSpPr>
        <p:spPr>
          <a:xfrm>
            <a:off x="1403648" y="1340768"/>
            <a:ext cx="3960440" cy="859050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Computes the </a:t>
            </a:r>
            <a:r>
              <a:rPr lang="en-US" sz="1600" b="1" dirty="0" smtClean="0">
                <a:solidFill>
                  <a:schemeClr val="tx1"/>
                </a:solidFill>
              </a:rPr>
              <a:t>decomposition</a:t>
            </a:r>
            <a:r>
              <a:rPr lang="en-US" sz="1600" dirty="0" smtClean="0">
                <a:solidFill>
                  <a:schemeClr val="tx1"/>
                </a:solidFill>
              </a:rPr>
              <a:t> of a product of group representations </a:t>
            </a:r>
            <a:r>
              <a:rPr lang="en-US" sz="1600" b="1" dirty="0" smtClean="0">
                <a:solidFill>
                  <a:schemeClr val="tx1"/>
                </a:solidFill>
              </a:rPr>
              <a:t>into irreducible parts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997523" y="2636912"/>
            <a:ext cx="1188132" cy="456869"/>
          </a:xfrm>
          <a:prstGeom prst="roundRect">
            <a:avLst>
              <a:gd name="adj" fmla="val 629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Example</a:t>
            </a:r>
            <a:endParaRPr lang="en-US" sz="14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2458" y="3429000"/>
            <a:ext cx="4171950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499470"/>
            <a:ext cx="1524000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3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968" y="2772002"/>
            <a:ext cx="1984248" cy="213360"/>
          </a:xfrm>
          <a:prstGeom prst="rect">
            <a:avLst/>
          </a:prstGeom>
        </p:spPr>
      </p:pic>
      <p:cxnSp>
        <p:nvCxnSpPr>
          <p:cNvPr id="21" name="Straight Arrow Connector 20"/>
          <p:cNvCxnSpPr/>
          <p:nvPr/>
        </p:nvCxnSpPr>
        <p:spPr>
          <a:xfrm flipV="1">
            <a:off x="3018880" y="4008685"/>
            <a:ext cx="725592" cy="1"/>
          </a:xfrm>
          <a:prstGeom prst="straightConnector1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5076056" y="3653666"/>
            <a:ext cx="541040" cy="332160"/>
          </a:xfrm>
          <a:prstGeom prst="ellipse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ounded Rectangle 29"/>
          <p:cNvSpPr/>
          <p:nvPr/>
        </p:nvSpPr>
        <p:spPr>
          <a:xfrm>
            <a:off x="4139952" y="4658182"/>
            <a:ext cx="3960440" cy="859050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Output is a list of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</a:rPr>
              <a:t>representations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dirty="0" smtClean="0">
                <a:solidFill>
                  <a:schemeClr val="tx1"/>
                </a:solidFill>
              </a:rPr>
              <a:t>with </a:t>
            </a:r>
            <a:r>
              <a:rPr lang="en-US" sz="1600" b="1" dirty="0" smtClean="0">
                <a:solidFill>
                  <a:schemeClr val="accent4">
                    <a:lumMod val="75000"/>
                  </a:schemeClr>
                </a:solidFill>
              </a:rPr>
              <a:t>multiplicity</a:t>
            </a:r>
            <a:endParaRPr lang="en-US" sz="1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1" name="Oval 30"/>
          <p:cNvSpPr/>
          <p:nvPr/>
        </p:nvSpPr>
        <p:spPr>
          <a:xfrm>
            <a:off x="5617096" y="3656533"/>
            <a:ext cx="251048" cy="332160"/>
          </a:xfrm>
          <a:prstGeom prst="ellipse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>
            <a:off x="2483768" y="5801453"/>
            <a:ext cx="3208327" cy="179832"/>
            <a:chOff x="2378663" y="5818599"/>
            <a:chExt cx="3208327" cy="179832"/>
          </a:xfrm>
        </p:grpSpPr>
        <p:pic>
          <p:nvPicPr>
            <p:cNvPr id="29" name="Picture 28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2914" y="5818599"/>
              <a:ext cx="2894076" cy="179832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8663" y="5831933"/>
              <a:ext cx="198120" cy="14935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99034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9" grpId="0" animBg="1"/>
      <p:bldP spid="30" grpId="0"/>
      <p:bldP spid="3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</a:rPr>
              <a:t>ReduceRepProduct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41447" y="11274638"/>
            <a:ext cx="22621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>
                    <a:lumMod val="65000"/>
                  </a:schemeClr>
                </a:solidFill>
              </a:rPr>
              <a:t>Staub 2010, 2011, 2013</a:t>
            </a:r>
            <a:endParaRPr 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6" name="Slide Number Placeholder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t-PT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4E88E7-8EAF-4461-8A66-7CC4E7A2AEEC}" type="slidenum">
              <a:rPr lang="pt-PT" smtClean="0"/>
              <a:pPr/>
              <a:t>16</a:t>
            </a:fld>
            <a:endParaRPr lang="pt-PT" dirty="0"/>
          </a:p>
        </p:txBody>
      </p:sp>
      <p:sp>
        <p:nvSpPr>
          <p:cNvPr id="16" name="Rounded Rectangle 15"/>
          <p:cNvSpPr/>
          <p:nvPr/>
        </p:nvSpPr>
        <p:spPr>
          <a:xfrm>
            <a:off x="1043608" y="1396045"/>
            <a:ext cx="2088231" cy="720080"/>
          </a:xfrm>
          <a:prstGeom prst="roundRect">
            <a:avLst>
              <a:gd name="adj" fmla="val 6299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pPr algn="ctr"/>
            <a:r>
              <a:rPr lang="en-US" sz="1400" dirty="0" smtClean="0"/>
              <a:t>Code and algorithm are very fast</a:t>
            </a:r>
            <a:endParaRPr lang="en-US" sz="1400" dirty="0"/>
          </a:p>
        </p:txBody>
      </p:sp>
      <p:pic>
        <p:nvPicPr>
          <p:cNvPr id="3" name="Picture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264" y="1612069"/>
            <a:ext cx="3176016" cy="21336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5" y="2548173"/>
            <a:ext cx="7258050" cy="166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1275455" y="2116125"/>
            <a:ext cx="16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>
                    <a:lumMod val="65000"/>
                  </a:schemeClr>
                </a:solidFill>
              </a:rPr>
              <a:t>Snow 1990, 1993</a:t>
            </a:r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043608" y="4509120"/>
            <a:ext cx="2088231" cy="720080"/>
          </a:xfrm>
          <a:prstGeom prst="roundRect">
            <a:avLst>
              <a:gd name="adj" fmla="val 6299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pPr algn="ctr"/>
            <a:r>
              <a:rPr lang="en-US" sz="1400" dirty="0" smtClean="0"/>
              <a:t>Products of groups can also be used</a:t>
            </a:r>
            <a:endParaRPr lang="en-US" sz="1400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548" y="4590842"/>
            <a:ext cx="3914775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Straight Connector 5"/>
          <p:cNvCxnSpPr/>
          <p:nvPr/>
        </p:nvCxnSpPr>
        <p:spPr>
          <a:xfrm>
            <a:off x="6835775" y="6024810"/>
            <a:ext cx="576064" cy="0"/>
          </a:xfrm>
          <a:prstGeom prst="line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6004150" y="5902890"/>
            <a:ext cx="2239313" cy="598495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(contains a gauge singlet)</a:t>
            </a:r>
            <a:endParaRPr lang="en-US" sz="1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5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</a:rPr>
              <a:t>PermutationSymmetryOfInvariants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41447" y="11274638"/>
            <a:ext cx="22621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>
                    <a:lumMod val="65000"/>
                  </a:schemeClr>
                </a:solidFill>
              </a:rPr>
              <a:t>Staub 2010, 2011, 2013</a:t>
            </a:r>
            <a:endParaRPr 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6" name="Slide Number Placeholder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t-PT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4E88E7-8EAF-4461-8A66-7CC4E7A2AEEC}" type="slidenum">
              <a:rPr lang="pt-PT" smtClean="0"/>
              <a:pPr/>
              <a:t>17</a:t>
            </a:fld>
            <a:endParaRPr lang="pt-PT" dirty="0"/>
          </a:p>
        </p:txBody>
      </p:sp>
      <p:sp>
        <p:nvSpPr>
          <p:cNvPr id="17" name="Rounded Rectangle 16"/>
          <p:cNvSpPr/>
          <p:nvPr/>
        </p:nvSpPr>
        <p:spPr>
          <a:xfrm>
            <a:off x="3959932" y="2852936"/>
            <a:ext cx="3960440" cy="859050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It is well known that 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three triplets of SU(3)</a:t>
            </a:r>
            <a:r>
              <a:rPr lang="en-US" sz="1600" dirty="0" smtClean="0">
                <a:solidFill>
                  <a:schemeClr val="tx1"/>
                </a:solidFill>
              </a:rPr>
              <a:t> form one invariant which is completely anti-symmetric 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940152" y="1328740"/>
            <a:ext cx="2348463" cy="1092148"/>
          </a:xfrm>
          <a:prstGeom prst="roundRect">
            <a:avLst>
              <a:gd name="adj" fmla="val 6299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pPr algn="ctr"/>
            <a:r>
              <a:rPr lang="en-US" sz="1400" dirty="0" smtClean="0"/>
              <a:t>This is relevant only when there are repeated representations</a:t>
            </a:r>
            <a:endParaRPr lang="en-US" sz="1400" dirty="0"/>
          </a:p>
        </p:txBody>
      </p:sp>
      <p:sp>
        <p:nvSpPr>
          <p:cNvPr id="19" name="Rounded Rectangle 18"/>
          <p:cNvSpPr/>
          <p:nvPr/>
        </p:nvSpPr>
        <p:spPr>
          <a:xfrm>
            <a:off x="792016" y="1252262"/>
            <a:ext cx="5184576" cy="1228598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Does the </a:t>
            </a:r>
            <a:r>
              <a:rPr lang="en-US" sz="1600" b="1" dirty="0" smtClean="0">
                <a:solidFill>
                  <a:schemeClr val="tx1"/>
                </a:solidFill>
              </a:rPr>
              <a:t>same as </a:t>
            </a:r>
            <a:r>
              <a:rPr lang="en-US" sz="1600" b="1" dirty="0" err="1" smtClean="0">
                <a:solidFill>
                  <a:schemeClr val="tx1"/>
                </a:solidFill>
              </a:rPr>
              <a:t>ReduceRepProduct</a:t>
            </a:r>
            <a:r>
              <a:rPr lang="en-US" sz="1600" dirty="0" smtClean="0">
                <a:solidFill>
                  <a:schemeClr val="tx1"/>
                </a:solidFill>
              </a:rPr>
              <a:t> but also provides information on </a:t>
            </a:r>
            <a:r>
              <a:rPr lang="en-US" sz="1600" b="1" dirty="0" smtClean="0">
                <a:solidFill>
                  <a:schemeClr val="tx1"/>
                </a:solidFill>
              </a:rPr>
              <a:t>how the irreducible parts transform under permutations</a:t>
            </a:r>
            <a:r>
              <a:rPr lang="en-US" sz="1600" dirty="0" smtClean="0">
                <a:solidFill>
                  <a:schemeClr val="tx1"/>
                </a:solidFill>
              </a:rPr>
              <a:t> of the representations being multiplied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1619672" y="3187798"/>
            <a:ext cx="1188132" cy="745258"/>
          </a:xfrm>
          <a:prstGeom prst="roundRect">
            <a:avLst>
              <a:gd name="adj" fmla="val 629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Example</a:t>
            </a:r>
            <a:endParaRPr lang="en-US" sz="1400" dirty="0"/>
          </a:p>
        </p:txBody>
      </p:sp>
      <p:grpSp>
        <p:nvGrpSpPr>
          <p:cNvPr id="7" name="Group 6"/>
          <p:cNvGrpSpPr/>
          <p:nvPr/>
        </p:nvGrpSpPr>
        <p:grpSpPr>
          <a:xfrm>
            <a:off x="3959932" y="3650070"/>
            <a:ext cx="4236038" cy="859050"/>
            <a:chOff x="4112331" y="4108574"/>
            <a:chExt cx="4236038" cy="859050"/>
          </a:xfrm>
        </p:grpSpPr>
        <p:sp>
          <p:nvSpPr>
            <p:cNvPr id="21" name="Rounded Rectangle 20"/>
            <p:cNvSpPr/>
            <p:nvPr/>
          </p:nvSpPr>
          <p:spPr>
            <a:xfrm>
              <a:off x="4112331" y="4108574"/>
              <a:ext cx="4176283" cy="859050"/>
            </a:xfrm>
            <a:prstGeom prst="roundRect">
              <a:avLst>
                <a:gd name="adj" fmla="val 7984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>
                  <a:solidFill>
                    <a:schemeClr val="tx1"/>
                  </a:solidFill>
                </a:rPr>
                <a:t>    In other words, the </a:t>
              </a:r>
              <a:r>
                <a:rPr lang="en-US" sz="1600" b="1" dirty="0" smtClean="0">
                  <a:solidFill>
                    <a:schemeClr val="accent3">
                      <a:lumMod val="75000"/>
                    </a:schemeClr>
                  </a:solidFill>
                </a:rPr>
                <a:t>invariant is in the {1,1,1} irreducible representation of      </a:t>
              </a:r>
              <a:endParaRPr lang="en-US" sz="1600" b="1" dirty="0">
                <a:solidFill>
                  <a:schemeClr val="accent3">
                    <a:lumMod val="75000"/>
                  </a:schemeClr>
                </a:solidFill>
              </a:endParaRPr>
            </a:p>
          </p:txBody>
        </p:sp>
        <p:pic>
          <p:nvPicPr>
            <p:cNvPr id="5" name="Picture 4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6533" y="4581500"/>
              <a:ext cx="211836" cy="175260"/>
            </a:xfrm>
            <a:prstGeom prst="rect">
              <a:avLst/>
            </a:prstGeom>
          </p:spPr>
        </p:pic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198" y="4828458"/>
            <a:ext cx="4591050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8" name="Straight Connector 27"/>
          <p:cNvCxnSpPr/>
          <p:nvPr/>
        </p:nvCxnSpPr>
        <p:spPr>
          <a:xfrm>
            <a:off x="3465383" y="5293721"/>
            <a:ext cx="602561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4220344" y="5290302"/>
            <a:ext cx="135632" cy="0"/>
          </a:xfrm>
          <a:prstGeom prst="line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2411760" y="5293721"/>
            <a:ext cx="602561" cy="0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ounded Rectangle 30"/>
          <p:cNvSpPr/>
          <p:nvPr/>
        </p:nvSpPr>
        <p:spPr>
          <a:xfrm>
            <a:off x="6175591" y="5229200"/>
            <a:ext cx="2113024" cy="1127150"/>
          </a:xfrm>
          <a:prstGeom prst="roundRect">
            <a:avLst>
              <a:gd name="adj" fmla="val 6299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OUTPUT MEANING</a:t>
            </a:r>
          </a:p>
          <a:p>
            <a:pPr algn="ctr"/>
            <a:r>
              <a:rPr lang="en-US" sz="1400" dirty="0" smtClean="0"/>
              <a:t>(see documentation for details and more </a:t>
            </a:r>
          </a:p>
          <a:p>
            <a:pPr algn="ctr"/>
            <a:r>
              <a:rPr lang="en-US" sz="1400" dirty="0" smtClean="0"/>
              <a:t>complex examples)</a:t>
            </a:r>
            <a:endParaRPr lang="en-US" sz="1400" dirty="0"/>
          </a:p>
        </p:txBody>
      </p:sp>
      <p:sp>
        <p:nvSpPr>
          <p:cNvPr id="32" name="Rounded Rectangle 31"/>
          <p:cNvSpPr/>
          <p:nvPr/>
        </p:nvSpPr>
        <p:spPr>
          <a:xfrm>
            <a:off x="1317885" y="5374332"/>
            <a:ext cx="1791705" cy="865840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accent4">
                    <a:lumMod val="75000"/>
                  </a:schemeClr>
                </a:solidFill>
              </a:rPr>
              <a:t>Input reps #1, #2, #3 are the same</a:t>
            </a:r>
            <a:endParaRPr lang="en-US" sz="1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3109905" y="5374332"/>
            <a:ext cx="2105179" cy="865840"/>
            <a:chOff x="3380821" y="5455482"/>
            <a:chExt cx="2105179" cy="865840"/>
          </a:xfrm>
        </p:grpSpPr>
        <p:sp>
          <p:nvSpPr>
            <p:cNvPr id="33" name="Rounded Rectangle 32"/>
            <p:cNvSpPr/>
            <p:nvPr/>
          </p:nvSpPr>
          <p:spPr>
            <a:xfrm>
              <a:off x="3380821" y="5455482"/>
              <a:ext cx="2105179" cy="865840"/>
            </a:xfrm>
            <a:prstGeom prst="roundRect">
              <a:avLst>
                <a:gd name="adj" fmla="val 7984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dirty="0" smtClean="0">
                  <a:solidFill>
                    <a:schemeClr val="tx1"/>
                  </a:solidFill>
                </a:rPr>
                <a:t>   The given product contains </a:t>
              </a:r>
              <a:r>
                <a:rPr lang="en-US" sz="1400" dirty="0" smtClean="0">
                  <a:solidFill>
                    <a:schemeClr val="accent5">
                      <a:lumMod val="75000"/>
                    </a:schemeClr>
                  </a:solidFill>
                </a:rPr>
                <a:t>1 invariant</a:t>
              </a:r>
              <a:r>
                <a:rPr lang="en-US" sz="1400" dirty="0" smtClean="0">
                  <a:solidFill>
                    <a:schemeClr val="tx1"/>
                  </a:solidFill>
                </a:rPr>
                <a:t>, in</a:t>
              </a:r>
            </a:p>
            <a:p>
              <a:r>
                <a:rPr lang="en-US" sz="1400" dirty="0" smtClean="0">
                  <a:solidFill>
                    <a:schemeClr val="tx1"/>
                  </a:solidFill>
                </a:rPr>
                <a:t> an </a:t>
              </a:r>
              <a:r>
                <a:rPr lang="en-US" sz="1400" dirty="0" smtClean="0">
                  <a:solidFill>
                    <a:schemeClr val="accent6">
                      <a:lumMod val="75000"/>
                    </a:schemeClr>
                  </a:solidFill>
                </a:rPr>
                <a:t>{1,1,1} </a:t>
              </a:r>
              <a:r>
                <a:rPr lang="en-US" sz="1400" dirty="0" err="1" smtClean="0">
                  <a:solidFill>
                    <a:schemeClr val="accent6">
                      <a:lumMod val="75000"/>
                    </a:schemeClr>
                  </a:solidFill>
                </a:rPr>
                <a:t>irrep</a:t>
              </a:r>
              <a:r>
                <a:rPr lang="en-US" sz="1400" dirty="0" smtClean="0">
                  <a:solidFill>
                    <a:schemeClr val="accent6">
                      <a:lumMod val="75000"/>
                    </a:schemeClr>
                  </a:solidFill>
                </a:rPr>
                <a:t> of </a:t>
              </a:r>
              <a:endParaRPr lang="en-US" sz="14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pic>
          <p:nvPicPr>
            <p:cNvPr id="11" name="Picture 10"/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7632" y="6019087"/>
              <a:ext cx="187452" cy="176784"/>
            </a:xfrm>
            <a:prstGeom prst="rect">
              <a:avLst/>
            </a:prstGeom>
          </p:spPr>
        </p:pic>
      </p:grpSp>
      <p:sp>
        <p:nvSpPr>
          <p:cNvPr id="37" name="TextBox 36"/>
          <p:cNvSpPr txBox="1"/>
          <p:nvPr/>
        </p:nvSpPr>
        <p:spPr>
          <a:xfrm>
            <a:off x="2013973" y="2363738"/>
            <a:ext cx="27406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 smtClean="0">
                <a:solidFill>
                  <a:schemeClr val="bg1">
                    <a:lumMod val="65000"/>
                  </a:schemeClr>
                </a:solidFill>
              </a:rPr>
              <a:t>Leeuwen, Cohen,  Lisser</a:t>
            </a:r>
            <a:r>
              <a:rPr lang="en-US" sz="1400" dirty="0" smtClean="0">
                <a:solidFill>
                  <a:schemeClr val="bg1">
                    <a:lumMod val="65000"/>
                  </a:schemeClr>
                </a:solidFill>
              </a:rPr>
              <a:t> 1992</a:t>
            </a:r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9" name="Straight Arrow Connector 38"/>
          <p:cNvCxnSpPr/>
          <p:nvPr/>
        </p:nvCxnSpPr>
        <p:spPr>
          <a:xfrm flipH="1">
            <a:off x="5262653" y="5771628"/>
            <a:ext cx="761508" cy="1"/>
          </a:xfrm>
          <a:prstGeom prst="straightConnector1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1195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 animBg="1"/>
      <p:bldP spid="31" grpId="0" animBg="1"/>
      <p:bldP spid="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</a:rPr>
              <a:t>RepMatrices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6" name="Slide Number Placeholder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t-PT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4E88E7-8EAF-4461-8A66-7CC4E7A2AEEC}" type="slidenum">
              <a:rPr lang="pt-PT" smtClean="0"/>
              <a:pPr/>
              <a:t>18</a:t>
            </a:fld>
            <a:endParaRPr lang="pt-PT" dirty="0"/>
          </a:p>
        </p:txBody>
      </p:sp>
      <p:sp>
        <p:nvSpPr>
          <p:cNvPr id="19" name="Rounded Rectangle 18"/>
          <p:cNvSpPr/>
          <p:nvPr/>
        </p:nvSpPr>
        <p:spPr>
          <a:xfrm>
            <a:off x="853342" y="1280796"/>
            <a:ext cx="7488832" cy="924068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This function </a:t>
            </a:r>
            <a:r>
              <a:rPr lang="en-US" sz="1600" b="1" dirty="0" smtClean="0">
                <a:solidFill>
                  <a:schemeClr val="tx1"/>
                </a:solidFill>
              </a:rPr>
              <a:t>builds explicitly the representation matrices of a given gauge group</a:t>
            </a:r>
            <a:r>
              <a:rPr lang="en-US" sz="1600" dirty="0" smtClean="0">
                <a:solidFill>
                  <a:schemeClr val="tx1"/>
                </a:solidFill>
              </a:rPr>
              <a:t>. To do so, a </a:t>
            </a:r>
            <a:r>
              <a:rPr lang="en-US" sz="1600" b="1" dirty="0" smtClean="0">
                <a:solidFill>
                  <a:schemeClr val="tx1"/>
                </a:solidFill>
              </a:rPr>
              <a:t>particular basis</a:t>
            </a:r>
            <a:r>
              <a:rPr lang="en-US" sz="1600" dirty="0" smtClean="0">
                <a:solidFill>
                  <a:schemeClr val="tx1"/>
                </a:solidFill>
              </a:rPr>
              <a:t> is chosen by the program</a:t>
            </a:r>
            <a:endParaRPr lang="en-US" sz="1600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408" y="2987030"/>
            <a:ext cx="7886700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1115616" y="2410966"/>
            <a:ext cx="5215061" cy="487725"/>
            <a:chOff x="879100" y="2312660"/>
            <a:chExt cx="5215061" cy="487725"/>
          </a:xfrm>
        </p:grpSpPr>
        <p:sp>
          <p:nvSpPr>
            <p:cNvPr id="34" name="Rounded Rectangle 33"/>
            <p:cNvSpPr/>
            <p:nvPr/>
          </p:nvSpPr>
          <p:spPr>
            <a:xfrm>
              <a:off x="879100" y="2337596"/>
              <a:ext cx="1188132" cy="437855"/>
            </a:xfrm>
            <a:prstGeom prst="roundRect">
              <a:avLst>
                <a:gd name="adj" fmla="val 1065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400" dirty="0" smtClean="0"/>
                <a:t>Example 1</a:t>
              </a:r>
              <a:endParaRPr lang="en-US" sz="1400" dirty="0"/>
            </a:p>
          </p:txBody>
        </p:sp>
        <p:sp>
          <p:nvSpPr>
            <p:cNvPr id="35" name="Rounded Rectangle 34"/>
            <p:cNvSpPr/>
            <p:nvPr/>
          </p:nvSpPr>
          <p:spPr>
            <a:xfrm>
              <a:off x="2323248" y="2312660"/>
              <a:ext cx="3770913" cy="487725"/>
            </a:xfrm>
            <a:prstGeom prst="roundRect">
              <a:avLst>
                <a:gd name="adj" fmla="val 7984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Representation matrices of </a:t>
              </a:r>
              <a:r>
                <a:rPr lang="en-US" sz="1600" b="1" dirty="0" smtClean="0">
                  <a:solidFill>
                    <a:schemeClr val="accent3">
                      <a:lumMod val="75000"/>
                    </a:schemeClr>
                  </a:solidFill>
                </a:rPr>
                <a:t>3</a:t>
              </a:r>
              <a:r>
                <a:rPr lang="en-US" sz="1600" dirty="0" smtClean="0">
                  <a:solidFill>
                    <a:schemeClr val="tx1"/>
                  </a:solidFill>
                </a:rPr>
                <a:t> </a:t>
              </a:r>
              <a:r>
                <a:rPr lang="en-US" sz="1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of</a:t>
              </a:r>
              <a:r>
                <a:rPr lang="en-US" sz="1600" dirty="0" smtClean="0">
                  <a:solidFill>
                    <a:schemeClr val="tx1"/>
                  </a:solidFill>
                </a:rPr>
                <a:t> </a:t>
              </a:r>
              <a:r>
                <a:rPr lang="en-US" sz="1600" b="1" dirty="0" smtClean="0">
                  <a:solidFill>
                    <a:schemeClr val="accent3">
                      <a:lumMod val="75000"/>
                    </a:schemeClr>
                  </a:solidFill>
                </a:rPr>
                <a:t>SU(3)</a:t>
              </a:r>
              <a:endParaRPr lang="en-US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40" name="Rounded Rectangle 39"/>
          <p:cNvSpPr/>
          <p:nvPr/>
        </p:nvSpPr>
        <p:spPr>
          <a:xfrm>
            <a:off x="1115616" y="4598052"/>
            <a:ext cx="1188132" cy="437855"/>
          </a:xfrm>
          <a:prstGeom prst="roundRect">
            <a:avLst>
              <a:gd name="adj" fmla="val 10650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Example 2</a:t>
            </a:r>
            <a:endParaRPr lang="en-US" sz="1400" dirty="0"/>
          </a:p>
        </p:txBody>
      </p:sp>
      <p:sp>
        <p:nvSpPr>
          <p:cNvPr id="41" name="Rounded Rectangle 40"/>
          <p:cNvSpPr/>
          <p:nvPr/>
        </p:nvSpPr>
        <p:spPr>
          <a:xfrm>
            <a:off x="143547" y="5132809"/>
            <a:ext cx="3132269" cy="487725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Representation matrices</a:t>
            </a:r>
          </a:p>
          <a:p>
            <a:pPr algn="ctr"/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of </a:t>
            </a:r>
            <a:r>
              <a:rPr lang="en-US" sz="1600" b="1" dirty="0" smtClean="0">
                <a:solidFill>
                  <a:schemeClr val="accent1">
                    <a:lumMod val="75000"/>
                  </a:schemeClr>
                </a:solidFill>
              </a:rPr>
              <a:t>5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of</a:t>
            </a:r>
            <a:r>
              <a:rPr lang="en-US" sz="1600" dirty="0" smtClean="0">
                <a:solidFill>
                  <a:schemeClr val="tx1"/>
                </a:solidFill>
              </a:rPr>
              <a:t>  </a:t>
            </a:r>
            <a:r>
              <a:rPr lang="en-US" sz="1600" b="1" dirty="0" smtClean="0">
                <a:solidFill>
                  <a:schemeClr val="accent1">
                    <a:lumMod val="75000"/>
                  </a:schemeClr>
                </a:solidFill>
              </a:rPr>
              <a:t>SU(2)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483" y="4421088"/>
            <a:ext cx="5381625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6540973" y="757119"/>
            <a:ext cx="9361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>
                    <a:lumMod val="65000"/>
                  </a:schemeClr>
                </a:solidFill>
              </a:rPr>
              <a:t>RF </a:t>
            </a:r>
            <a:r>
              <a:rPr lang="en-US" sz="1400" dirty="0" smtClean="0">
                <a:solidFill>
                  <a:schemeClr val="bg1">
                    <a:lumMod val="65000"/>
                  </a:schemeClr>
                </a:solidFill>
              </a:rPr>
              <a:t>2013</a:t>
            </a:r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194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</a:rPr>
              <a:t>RepMatrices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41447" y="11274638"/>
            <a:ext cx="22621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>
                    <a:lumMod val="65000"/>
                  </a:schemeClr>
                </a:solidFill>
              </a:rPr>
              <a:t>Staub 2010, 2011, 2013</a:t>
            </a:r>
            <a:endParaRPr 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6" name="Slide Number Placeholder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t-PT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4E88E7-8EAF-4461-8A66-7CC4E7A2AEEC}" type="slidenum">
              <a:rPr lang="pt-PT" smtClean="0"/>
              <a:pPr/>
              <a:t>19</a:t>
            </a:fld>
            <a:endParaRPr lang="pt-PT" dirty="0"/>
          </a:p>
        </p:txBody>
      </p:sp>
      <p:sp>
        <p:nvSpPr>
          <p:cNvPr id="13" name="Rounded Rectangle 12"/>
          <p:cNvSpPr/>
          <p:nvPr/>
        </p:nvSpPr>
        <p:spPr>
          <a:xfrm rot="439780">
            <a:off x="6232621" y="1656606"/>
            <a:ext cx="1584176" cy="720080"/>
          </a:xfrm>
          <a:prstGeom prst="roundRect">
            <a:avLst>
              <a:gd name="adj" fmla="val 6299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pPr algn="ctr"/>
            <a:r>
              <a:rPr lang="en-US" sz="1400" dirty="0" smtClean="0"/>
              <a:t>Code is fast in most cases</a:t>
            </a:r>
            <a:endParaRPr lang="en-US" sz="1400" dirty="0"/>
          </a:p>
        </p:txBody>
      </p:sp>
      <p:sp>
        <p:nvSpPr>
          <p:cNvPr id="14" name="Rounded Rectangle 13"/>
          <p:cNvSpPr/>
          <p:nvPr/>
        </p:nvSpPr>
        <p:spPr>
          <a:xfrm>
            <a:off x="2267745" y="3068960"/>
            <a:ext cx="4752527" cy="936104"/>
          </a:xfrm>
          <a:prstGeom prst="roundRect">
            <a:avLst>
              <a:gd name="adj" fmla="val 629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pPr algn="ctr"/>
            <a:r>
              <a:rPr lang="en-US" sz="1400" dirty="0" smtClean="0"/>
              <a:t>In general, what are the properties of these matrices? They are </a:t>
            </a:r>
            <a:r>
              <a:rPr lang="en-US" sz="1400" b="1" dirty="0" err="1" smtClean="0"/>
              <a:t>hermitian</a:t>
            </a:r>
            <a:r>
              <a:rPr lang="en-US" sz="1400" dirty="0" smtClean="0"/>
              <a:t> and conform to the usual </a:t>
            </a:r>
            <a:r>
              <a:rPr lang="en-US" sz="1400" b="1" dirty="0" smtClean="0"/>
              <a:t>trace condition</a:t>
            </a:r>
            <a:r>
              <a:rPr lang="en-US" sz="1400" dirty="0" smtClean="0"/>
              <a:t> used in Particle Physics</a:t>
            </a:r>
            <a:endParaRPr lang="en-US" sz="1400" dirty="0"/>
          </a:p>
        </p:txBody>
      </p:sp>
      <p:sp>
        <p:nvSpPr>
          <p:cNvPr id="15" name="Rounded Rectangle 14"/>
          <p:cNvSpPr/>
          <p:nvPr/>
        </p:nvSpPr>
        <p:spPr>
          <a:xfrm>
            <a:off x="3633316" y="1661651"/>
            <a:ext cx="2232248" cy="405795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650 </a:t>
            </a:r>
            <a:r>
              <a:rPr 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rep of E(6)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016646"/>
            <a:ext cx="40100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727" y="4322415"/>
            <a:ext cx="5600700" cy="126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687116" y="4109204"/>
            <a:ext cx="67518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0" dirty="0" smtClean="0">
                <a:solidFill>
                  <a:schemeClr val="accent3">
                    <a:lumMod val="75000"/>
                  </a:schemeClr>
                </a:solidFill>
                <a:sym typeface="Wingdings 2"/>
              </a:rPr>
              <a:t></a:t>
            </a:r>
            <a:endParaRPr lang="en-US" sz="50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649351" y="4768780"/>
            <a:ext cx="67518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0" dirty="0" smtClean="0">
                <a:solidFill>
                  <a:schemeClr val="accent3">
                    <a:lumMod val="75000"/>
                  </a:schemeClr>
                </a:solidFill>
                <a:sym typeface="Wingdings 2"/>
              </a:rPr>
              <a:t></a:t>
            </a:r>
            <a:endParaRPr lang="en-US" sz="50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011" y="4377118"/>
            <a:ext cx="522351" cy="1760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011" y="5046505"/>
            <a:ext cx="1338453" cy="153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013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8" grpId="0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</a:rPr>
              <a:t>RepMatrices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41447" y="11274638"/>
            <a:ext cx="22621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>
                    <a:lumMod val="65000"/>
                  </a:schemeClr>
                </a:solidFill>
              </a:rPr>
              <a:t>Staub 2010, 2011, 2013</a:t>
            </a:r>
            <a:endParaRPr 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6" name="Slide Number Placeholder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t-PT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4E88E7-8EAF-4461-8A66-7CC4E7A2AEEC}" type="slidenum">
              <a:rPr lang="pt-PT" smtClean="0"/>
              <a:pPr/>
              <a:t>20</a:t>
            </a:fld>
            <a:endParaRPr lang="pt-PT" dirty="0"/>
          </a:p>
        </p:txBody>
      </p:sp>
      <p:sp>
        <p:nvSpPr>
          <p:cNvPr id="19" name="Rounded Rectangle 18"/>
          <p:cNvSpPr/>
          <p:nvPr/>
        </p:nvSpPr>
        <p:spPr>
          <a:xfrm>
            <a:off x="611560" y="1556792"/>
            <a:ext cx="7632848" cy="667112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The basis used by </a:t>
            </a:r>
            <a:r>
              <a:rPr lang="en-US" sz="1600" b="1" dirty="0" smtClean="0">
                <a:solidFill>
                  <a:schemeClr val="accent4">
                    <a:lumMod val="75000"/>
                  </a:schemeClr>
                </a:solidFill>
              </a:rPr>
              <a:t>Susyno always keeps a maximum number of generators in diagonal form </a:t>
            </a:r>
            <a:r>
              <a:rPr lang="en-US" sz="1600" dirty="0" smtClean="0">
                <a:solidFill>
                  <a:schemeClr val="tx1"/>
                </a:solidFill>
              </a:rPr>
              <a:t>(these generators are always the last ones listed)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827584" y="4912905"/>
            <a:ext cx="2971328" cy="1178084"/>
          </a:xfrm>
          <a:prstGeom prst="roundRect">
            <a:avLst>
              <a:gd name="adj" fmla="val 6299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pPr algn="ctr"/>
            <a:r>
              <a:rPr lang="en-US" sz="1400" dirty="0" smtClean="0"/>
              <a:t>An important consequence of this is that the matrices of real representations are complex.</a:t>
            </a:r>
          </a:p>
          <a:p>
            <a:pPr algn="ctr"/>
            <a:r>
              <a:rPr lang="en-US" sz="1400" dirty="0" smtClean="0"/>
              <a:t> </a:t>
            </a:r>
            <a:r>
              <a:rPr lang="en-US" sz="1400" b="1" dirty="0" smtClean="0"/>
              <a:t>Adjust results if needed</a:t>
            </a:r>
            <a:r>
              <a:rPr lang="en-US" sz="1400" dirty="0" smtClean="0"/>
              <a:t>.</a:t>
            </a:r>
            <a:endParaRPr lang="en-US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0" y="106202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Real representations: a word of caution</a:t>
            </a:r>
            <a:endParaRPr lang="en-US" dirty="0"/>
          </a:p>
        </p:txBody>
      </p:sp>
      <p:sp>
        <p:nvSpPr>
          <p:cNvPr id="18" name="Rounded Rectangle 17"/>
          <p:cNvSpPr/>
          <p:nvPr/>
        </p:nvSpPr>
        <p:spPr>
          <a:xfrm>
            <a:off x="971600" y="3657060"/>
            <a:ext cx="7416824" cy="924068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This is a 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perfectly fine basis</a:t>
            </a:r>
            <a:r>
              <a:rPr lang="en-US" sz="1600" dirty="0" smtClean="0">
                <a:solidFill>
                  <a:schemeClr val="tx1"/>
                </a:solidFill>
              </a:rPr>
              <a:t>, as long as one is aware of it. In fact, this basis is the 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best one to read off the quantum numbers</a:t>
            </a:r>
            <a:r>
              <a:rPr lang="en-US" sz="1600" dirty="0" smtClean="0">
                <a:solidFill>
                  <a:schemeClr val="tx1"/>
                </a:solidFill>
              </a:rPr>
              <a:t> of the representation components</a:t>
            </a:r>
            <a:endParaRPr lang="en-US" sz="1600" dirty="0">
              <a:solidFill>
                <a:schemeClr val="tx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912" y="2329433"/>
            <a:ext cx="3581400" cy="117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Rounded Rectangle 19"/>
          <p:cNvSpPr/>
          <p:nvPr/>
        </p:nvSpPr>
        <p:spPr>
          <a:xfrm>
            <a:off x="1629172" y="2807180"/>
            <a:ext cx="1296144" cy="405795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</a:rPr>
              <a:t>3 </a:t>
            </a:r>
            <a:r>
              <a:rPr lang="en-US" sz="1600" dirty="0" smtClean="0">
                <a:solidFill>
                  <a:schemeClr val="tx1"/>
                </a:solidFill>
              </a:rPr>
              <a:t>of SU(2)</a:t>
            </a:r>
            <a:endParaRPr lang="en-US" sz="1600" dirty="0">
              <a:solidFill>
                <a:schemeClr val="tx1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3069332" y="3010078"/>
            <a:ext cx="504056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/>
        </p:nvSpPr>
        <p:spPr>
          <a:xfrm>
            <a:off x="3923928" y="4928190"/>
            <a:ext cx="4166120" cy="924068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accent2">
                    <a:lumMod val="75000"/>
                  </a:schemeClr>
                </a:solidFill>
              </a:rPr>
              <a:t>The matrices of a real representation in a real basis must all be anti-symmetric, therefore they cannot be diagonal</a:t>
            </a:r>
            <a:endParaRPr lang="en-US" sz="1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 rot="2508583">
            <a:off x="7684208" y="4651191"/>
            <a:ext cx="94609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EASY TO</a:t>
            </a:r>
          </a:p>
          <a:p>
            <a:pPr algn="ctr">
              <a:lnSpc>
                <a:spcPts val="1800"/>
              </a:lnSpc>
            </a:pP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CHECK</a:t>
            </a:r>
            <a:endParaRPr lang="en-US" sz="2000" dirty="0">
              <a:solidFill>
                <a:schemeClr val="accent2">
                  <a:lumMod val="75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44414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/>
      <p:bldP spid="27" grpId="0"/>
      <p:bldP spid="2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Invariants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41447" y="11274638"/>
            <a:ext cx="22621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>
                    <a:lumMod val="65000"/>
                  </a:schemeClr>
                </a:solidFill>
              </a:rPr>
              <a:t>Staub 2010, 2011, 2013</a:t>
            </a:r>
            <a:endParaRPr 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6" name="Slide Number Placeholder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t-PT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4E88E7-8EAF-4461-8A66-7CC4E7A2AEEC}" type="slidenum">
              <a:rPr lang="pt-PT" smtClean="0"/>
              <a:pPr/>
              <a:t>21</a:t>
            </a:fld>
            <a:endParaRPr lang="pt-PT" dirty="0"/>
          </a:p>
        </p:txBody>
      </p:sp>
      <p:sp>
        <p:nvSpPr>
          <p:cNvPr id="18" name="Rounded Rectangle 17"/>
          <p:cNvSpPr/>
          <p:nvPr/>
        </p:nvSpPr>
        <p:spPr>
          <a:xfrm>
            <a:off x="4199260" y="4221426"/>
            <a:ext cx="571307" cy="634381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field</a:t>
            </a:r>
          </a:p>
          <a:p>
            <a:pPr algn="ctr"/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</a:rPr>
              <a:t>a</a:t>
            </a:r>
            <a:endParaRPr lang="en-US" sz="1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611560" y="1521713"/>
            <a:ext cx="4971964" cy="1691263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Computes the </a:t>
            </a:r>
            <a:r>
              <a:rPr lang="en-US" sz="1600" b="1" dirty="0" err="1" smtClean="0">
                <a:solidFill>
                  <a:schemeClr val="tx1"/>
                </a:solidFill>
              </a:rPr>
              <a:t>Clebsch</a:t>
            </a:r>
            <a:r>
              <a:rPr lang="en-US" sz="1600" b="1" dirty="0" smtClean="0">
                <a:solidFill>
                  <a:schemeClr val="tx1"/>
                </a:solidFill>
              </a:rPr>
              <a:t>-Gordon coefficients</a:t>
            </a:r>
            <a:r>
              <a:rPr lang="en-US" sz="1600" dirty="0" smtClean="0">
                <a:solidFill>
                  <a:schemeClr val="tx1"/>
                </a:solidFill>
              </a:rPr>
              <a:t> of a product of Lie group representations. </a:t>
            </a:r>
          </a:p>
          <a:p>
            <a:pPr algn="ctr"/>
            <a:endParaRPr lang="en-US" sz="1600" dirty="0" smtClean="0">
              <a:solidFill>
                <a:schemeClr val="tx1"/>
              </a:solidFill>
            </a:endParaRP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In other words, it calculates the </a:t>
            </a:r>
            <a:r>
              <a:rPr lang="en-US" sz="1600" b="1" dirty="0" smtClean="0">
                <a:solidFill>
                  <a:schemeClr val="tx1"/>
                </a:solidFill>
              </a:rPr>
              <a:t>linear </a:t>
            </a:r>
            <a:r>
              <a:rPr lang="en-US" sz="1600" b="1" dirty="0">
                <a:solidFill>
                  <a:schemeClr val="tx1"/>
                </a:solidFill>
              </a:rPr>
              <a:t>combinations of </a:t>
            </a:r>
            <a:r>
              <a:rPr lang="en-US" sz="1600" b="1" dirty="0" smtClean="0">
                <a:solidFill>
                  <a:schemeClr val="tx1"/>
                </a:solidFill>
              </a:rPr>
              <a:t>field components which are group invariant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 rot="950093">
            <a:off x="5850051" y="1204593"/>
            <a:ext cx="2669468" cy="657519"/>
          </a:xfrm>
          <a:prstGeom prst="roundRect">
            <a:avLst>
              <a:gd name="adj" fmla="val 6299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pPr algn="ctr"/>
            <a:r>
              <a:rPr lang="en-US" sz="1400" dirty="0" smtClean="0"/>
              <a:t>CB coefficients are ubiquitous in model building</a:t>
            </a:r>
            <a:endParaRPr lang="en-US" sz="1400" dirty="0"/>
          </a:p>
        </p:txBody>
      </p:sp>
      <p:sp>
        <p:nvSpPr>
          <p:cNvPr id="30" name="Rounded Rectangle 29"/>
          <p:cNvSpPr/>
          <p:nvPr/>
        </p:nvSpPr>
        <p:spPr>
          <a:xfrm rot="195197">
            <a:off x="5724128" y="2332527"/>
            <a:ext cx="2669468" cy="879900"/>
          </a:xfrm>
          <a:prstGeom prst="roundRect">
            <a:avLst>
              <a:gd name="adj" fmla="val 6299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pPr algn="ctr"/>
            <a:r>
              <a:rPr lang="en-US" sz="1400" dirty="0"/>
              <a:t>They are needed to write down a </a:t>
            </a:r>
            <a:r>
              <a:rPr lang="en-US" sz="1400" dirty="0" smtClean="0"/>
              <a:t>Lagrangian of a gauge theory</a:t>
            </a:r>
            <a:endParaRPr lang="en-US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141" y="4756745"/>
            <a:ext cx="5248275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1152363" y="4981525"/>
            <a:ext cx="1512168" cy="1158962"/>
            <a:chOff x="755576" y="4646302"/>
            <a:chExt cx="1512168" cy="1158962"/>
          </a:xfrm>
        </p:grpSpPr>
        <p:sp>
          <p:nvSpPr>
            <p:cNvPr id="25" name="Rounded Rectangle 24"/>
            <p:cNvSpPr/>
            <p:nvPr/>
          </p:nvSpPr>
          <p:spPr>
            <a:xfrm>
              <a:off x="755576" y="4646302"/>
              <a:ext cx="1512168" cy="774381"/>
            </a:xfrm>
            <a:prstGeom prst="roundRect">
              <a:avLst>
                <a:gd name="adj" fmla="val 6299"/>
              </a:avLst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880" tIns="0" rIns="182880" bIns="0" rtlCol="0" anchor="ctr"/>
            <a:lstStyle/>
            <a:p>
              <a:pPr algn="ctr"/>
              <a:r>
                <a:rPr lang="en-US" sz="1400" dirty="0" smtClean="0"/>
                <a:t>Example </a:t>
              </a:r>
              <a:endParaRPr lang="en-US" sz="1400" dirty="0"/>
            </a:p>
          </p:txBody>
        </p:sp>
        <p:pic>
          <p:nvPicPr>
            <p:cNvPr id="11" name="Picture 10"/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7102" y="5601048"/>
              <a:ext cx="1309116" cy="204216"/>
            </a:xfrm>
            <a:prstGeom prst="rect">
              <a:avLst/>
            </a:prstGeom>
          </p:spPr>
        </p:pic>
      </p:grpSp>
      <p:sp>
        <p:nvSpPr>
          <p:cNvPr id="45" name="Rounded Rectangle 44"/>
          <p:cNvSpPr/>
          <p:nvPr/>
        </p:nvSpPr>
        <p:spPr>
          <a:xfrm rot="21369930">
            <a:off x="5688018" y="3501962"/>
            <a:ext cx="2761245" cy="568713"/>
          </a:xfrm>
          <a:prstGeom prst="roundRect">
            <a:avLst>
              <a:gd name="adj" fmla="val 6299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pPr algn="ctr"/>
            <a:r>
              <a:rPr lang="en-US" sz="1400" dirty="0"/>
              <a:t>Transformation matrices? </a:t>
            </a:r>
            <a:endParaRPr lang="en-US" sz="1400" dirty="0" smtClean="0"/>
          </a:p>
          <a:p>
            <a:pPr algn="ctr"/>
            <a:r>
              <a:rPr lang="en-US" sz="1400" dirty="0" smtClean="0"/>
              <a:t>As </a:t>
            </a:r>
            <a:r>
              <a:rPr lang="en-US" sz="1400" dirty="0"/>
              <a:t>given by </a:t>
            </a:r>
            <a:r>
              <a:rPr lang="en-US" sz="1400" dirty="0" err="1"/>
              <a:t>RepMatrices</a:t>
            </a:r>
            <a:endParaRPr lang="en-US" sz="1400" dirty="0"/>
          </a:p>
        </p:txBody>
      </p:sp>
      <p:sp>
        <p:nvSpPr>
          <p:cNvPr id="49" name="Rounded Rectangle 48"/>
          <p:cNvSpPr/>
          <p:nvPr/>
        </p:nvSpPr>
        <p:spPr>
          <a:xfrm>
            <a:off x="4591077" y="4221425"/>
            <a:ext cx="571307" cy="634381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field</a:t>
            </a:r>
          </a:p>
          <a:p>
            <a:pPr algn="ctr"/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</a:rPr>
              <a:t>b</a:t>
            </a:r>
            <a:endParaRPr lang="en-US" sz="1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5015705" y="4344567"/>
            <a:ext cx="571307" cy="388100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…</a:t>
            </a:r>
            <a:endParaRPr lang="en-US" sz="1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364198" y="698976"/>
            <a:ext cx="9361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>
                    <a:lumMod val="65000"/>
                  </a:schemeClr>
                </a:solidFill>
              </a:rPr>
              <a:t>RF </a:t>
            </a:r>
            <a:r>
              <a:rPr lang="en-US" sz="1400" dirty="0" smtClean="0">
                <a:solidFill>
                  <a:schemeClr val="bg1">
                    <a:lumMod val="65000"/>
                  </a:schemeClr>
                </a:solidFill>
              </a:rPr>
              <a:t>2013</a:t>
            </a:r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938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49" grpId="0"/>
      <p:bldP spid="5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Invariants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41447" y="11274638"/>
            <a:ext cx="22621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>
                    <a:lumMod val="65000"/>
                  </a:schemeClr>
                </a:solidFill>
              </a:rPr>
              <a:t>Staub 2010, 2011, 2013</a:t>
            </a:r>
            <a:endParaRPr 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6" name="Slide Number Placeholder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t-PT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4E88E7-8EAF-4461-8A66-7CC4E7A2AEEC}" type="slidenum">
              <a:rPr lang="pt-PT" smtClean="0"/>
              <a:pPr/>
              <a:t>22</a:t>
            </a:fld>
            <a:endParaRPr lang="pt-P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1573540"/>
            <a:ext cx="7886700" cy="195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" name="Rounded Rectangle 44"/>
          <p:cNvSpPr/>
          <p:nvPr/>
        </p:nvSpPr>
        <p:spPr>
          <a:xfrm rot="1372424">
            <a:off x="6137929" y="1083779"/>
            <a:ext cx="997520" cy="478423"/>
          </a:xfrm>
          <a:prstGeom prst="roundRect">
            <a:avLst>
              <a:gd name="adj" fmla="val 24205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pPr algn="ctr"/>
            <a:r>
              <a:rPr lang="en-US" sz="1400" dirty="0" smtClean="0"/>
              <a:t>~16s</a:t>
            </a:r>
            <a:endParaRPr lang="en-US" sz="1400" dirty="0"/>
          </a:p>
        </p:txBody>
      </p:sp>
      <p:sp>
        <p:nvSpPr>
          <p:cNvPr id="51" name="Rounded Rectangle 50"/>
          <p:cNvSpPr/>
          <p:nvPr/>
        </p:nvSpPr>
        <p:spPr>
          <a:xfrm>
            <a:off x="1992684" y="1258838"/>
            <a:ext cx="1298724" cy="405795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27 </a:t>
            </a:r>
            <a:r>
              <a:rPr 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rep of E(6)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3392085" y="1258837"/>
            <a:ext cx="1298724" cy="405795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27 </a:t>
            </a:r>
            <a:r>
              <a:rPr 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rep of E(6)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4743450" y="1258837"/>
            <a:ext cx="1298724" cy="405795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351 </a:t>
            </a:r>
            <a:r>
              <a:rPr 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rep of E(6)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774580" y="3789040"/>
            <a:ext cx="2357259" cy="1210488"/>
          </a:xfrm>
          <a:prstGeom prst="roundRect">
            <a:avLst>
              <a:gd name="adj" fmla="val 6299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0" rIns="91440" bIns="0" rtlCol="0" anchor="ctr"/>
          <a:lstStyle/>
          <a:p>
            <a:pPr algn="ctr"/>
            <a:r>
              <a:rPr lang="en-US" sz="1400" dirty="0" smtClean="0"/>
              <a:t>IMPORTANT QUESTION</a:t>
            </a:r>
          </a:p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How are the </a:t>
            </a:r>
            <a:r>
              <a:rPr lang="en-US" sz="1400" dirty="0" err="1" smtClean="0">
                <a:solidFill>
                  <a:schemeClr val="bg1"/>
                </a:solidFill>
              </a:rPr>
              <a:t>Clebsch</a:t>
            </a:r>
            <a:r>
              <a:rPr lang="en-US" sz="1400" dirty="0" smtClean="0">
                <a:solidFill>
                  <a:schemeClr val="bg1"/>
                </a:solidFill>
              </a:rPr>
              <a:t>-Gordon coefficients normalized?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55" name="Rounded Rectangle 54"/>
          <p:cNvSpPr/>
          <p:nvPr/>
        </p:nvSpPr>
        <p:spPr>
          <a:xfrm>
            <a:off x="774581" y="5125739"/>
            <a:ext cx="2478539" cy="1180946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  <a:cs typeface="Adobe Arabic" pitchFamily="18" charset="-78"/>
              </a:rPr>
              <a:t>E.g.: if </a:t>
            </a:r>
            <a:r>
              <a:rPr lang="en-US" sz="1400" b="1" dirty="0" smtClean="0">
                <a:solidFill>
                  <a:schemeClr val="tx1"/>
                </a:solidFill>
                <a:cs typeface="Adobe Arabic" pitchFamily="18" charset="-78"/>
              </a:rPr>
              <a:t>a[1]b[2]-a[2]b[1] </a:t>
            </a:r>
            <a:r>
              <a:rPr lang="en-US" sz="1400" dirty="0" smtClean="0">
                <a:solidFill>
                  <a:schemeClr val="tx1"/>
                </a:solidFill>
                <a:cs typeface="Adobe Arabic" pitchFamily="18" charset="-78"/>
              </a:rPr>
              <a:t>is an invariant combination of two SU(2) doublets, so is any multiple of this</a:t>
            </a:r>
            <a:endParaRPr lang="en-US" sz="1400" b="1" dirty="0">
              <a:solidFill>
                <a:schemeClr val="tx1"/>
              </a:solidFill>
              <a:cs typeface="Adobe Arabic" pitchFamily="18" charset="-78"/>
            </a:endParaRPr>
          </a:p>
        </p:txBody>
      </p:sp>
      <p:sp>
        <p:nvSpPr>
          <p:cNvPr id="57" name="Rounded Rectangle 56"/>
          <p:cNvSpPr/>
          <p:nvPr/>
        </p:nvSpPr>
        <p:spPr>
          <a:xfrm>
            <a:off x="3223379" y="3780211"/>
            <a:ext cx="5309061" cy="1210488"/>
          </a:xfrm>
          <a:prstGeom prst="roundRect">
            <a:avLst>
              <a:gd name="adj" fmla="val 629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r>
              <a:rPr lang="en-US" sz="1400" dirty="0" smtClean="0"/>
              <a:t>  ANSWER:  for                                                   ,     </a:t>
            </a:r>
          </a:p>
          <a:p>
            <a:pPr algn="ctr"/>
            <a:endParaRPr lang="en-US" sz="1400" dirty="0">
              <a:solidFill>
                <a:schemeClr val="bg1"/>
              </a:solidFill>
            </a:endParaRPr>
          </a:p>
          <a:p>
            <a:pPr algn="ctr"/>
            <a:endParaRPr lang="en-US" sz="1400" dirty="0" smtClean="0">
              <a:solidFill>
                <a:schemeClr val="bg1"/>
              </a:solidFill>
            </a:endParaRPr>
          </a:p>
          <a:p>
            <a:pPr algn="ctr"/>
            <a:endParaRPr lang="en-US" sz="1400" dirty="0" smtClean="0">
              <a:solidFill>
                <a:schemeClr val="bg1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650" y="3882569"/>
            <a:ext cx="2800350" cy="42005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936" y="4437112"/>
            <a:ext cx="4905947" cy="454724"/>
          </a:xfrm>
          <a:prstGeom prst="rect">
            <a:avLst/>
          </a:prstGeom>
        </p:spPr>
      </p:pic>
      <p:sp>
        <p:nvSpPr>
          <p:cNvPr id="60" name="Rounded Rectangle 59"/>
          <p:cNvSpPr/>
          <p:nvPr/>
        </p:nvSpPr>
        <p:spPr>
          <a:xfrm>
            <a:off x="3223379" y="5182592"/>
            <a:ext cx="5309061" cy="905438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  <a:cs typeface="Adobe Arabic" pitchFamily="18" charset="-78"/>
              </a:rPr>
              <a:t>T</a:t>
            </a:r>
            <a:r>
              <a:rPr lang="en-US" sz="1400" dirty="0" smtClean="0">
                <a:solidFill>
                  <a:schemeClr val="tx1"/>
                </a:solidFill>
                <a:cs typeface="Adobe Arabic" pitchFamily="18" charset="-78"/>
              </a:rPr>
              <a:t>wo SU(2) doublets form the invariants x(</a:t>
            </a:r>
            <a:r>
              <a:rPr lang="en-US" sz="1400" dirty="0">
                <a:solidFill>
                  <a:schemeClr val="tx1"/>
                </a:solidFill>
                <a:cs typeface="Adobe Arabic" pitchFamily="18" charset="-78"/>
              </a:rPr>
              <a:t>a[1]b[2]-a[2]b[1</a:t>
            </a:r>
            <a:r>
              <a:rPr lang="en-US" sz="1400" dirty="0" smtClean="0">
                <a:solidFill>
                  <a:schemeClr val="tx1"/>
                </a:solidFill>
                <a:cs typeface="Adobe Arabic" pitchFamily="18" charset="-78"/>
              </a:rPr>
              <a:t>]) for any x. </a:t>
            </a:r>
            <a:r>
              <a:rPr lang="en-US" sz="1400" b="1" dirty="0" smtClean="0">
                <a:solidFill>
                  <a:schemeClr val="tx1"/>
                </a:solidFill>
                <a:cs typeface="Adobe Arabic" pitchFamily="18" charset="-78"/>
              </a:rPr>
              <a:t>Which x does Susyno take?</a:t>
            </a:r>
          </a:p>
          <a:p>
            <a:pPr algn="ctr"/>
            <a:endParaRPr lang="en-US" sz="1400" b="1" dirty="0">
              <a:solidFill>
                <a:schemeClr val="tx1"/>
              </a:solidFill>
              <a:cs typeface="Adobe Arabic" pitchFamily="18" charset="-78"/>
            </a:endParaRPr>
          </a:p>
        </p:txBody>
      </p:sp>
      <p:pic>
        <p:nvPicPr>
          <p:cNvPr id="19" name="Picture 1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091" y="5861969"/>
            <a:ext cx="2413635" cy="217361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 rot="2508583">
            <a:off x="7870385" y="3835972"/>
            <a:ext cx="1135247" cy="3616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2500" dirty="0" smtClean="0">
                <a:latin typeface="Adobe Arabic" pitchFamily="18" charset="-78"/>
                <a:cs typeface="Adobe Arabic" pitchFamily="18" charset="-78"/>
              </a:rPr>
              <a:t>ALWAYS</a:t>
            </a:r>
            <a:endParaRPr lang="en-US" sz="2500" dirty="0">
              <a:latin typeface="Adobe Arabic" pitchFamily="18" charset="-78"/>
              <a:cs typeface="Adobe Arabic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52172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/>
      <p:bldP spid="57" grpId="0" animBg="1"/>
      <p:bldP spid="60" grpId="0"/>
      <p:bldP spid="6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</a:rPr>
              <a:t>DecomposeRep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6" name="Slide Number Placeholder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t-PT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4E88E7-8EAF-4461-8A66-7CC4E7A2AEEC}" type="slidenum">
              <a:rPr lang="pt-PT" smtClean="0"/>
              <a:pPr/>
              <a:t>23</a:t>
            </a:fld>
            <a:endParaRPr lang="pt-PT" dirty="0"/>
          </a:p>
        </p:txBody>
      </p:sp>
      <p:sp>
        <p:nvSpPr>
          <p:cNvPr id="47" name="Rounded Rectangle 46"/>
          <p:cNvSpPr/>
          <p:nvPr/>
        </p:nvSpPr>
        <p:spPr>
          <a:xfrm>
            <a:off x="1499828" y="1268760"/>
            <a:ext cx="6144344" cy="1080120"/>
          </a:xfrm>
          <a:prstGeom prst="roundRect">
            <a:avLst>
              <a:gd name="adj" fmla="val 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Decomposes some (irreducible) representation of a group G into irreducible components of some subgroup of G. In other words, it </a:t>
            </a:r>
            <a:r>
              <a:rPr lang="en-US" sz="1600" b="1" dirty="0" smtClean="0">
                <a:solidFill>
                  <a:schemeClr val="tx1"/>
                </a:solidFill>
              </a:rPr>
              <a:t>calculates branching rules</a:t>
            </a:r>
            <a:endParaRPr lang="en-US" sz="1600" b="1" dirty="0">
              <a:solidFill>
                <a:schemeClr val="tx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25" y="4237831"/>
            <a:ext cx="6762750" cy="14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" name="Rounded Rectangle 47"/>
          <p:cNvSpPr/>
          <p:nvPr/>
        </p:nvSpPr>
        <p:spPr>
          <a:xfrm>
            <a:off x="1835696" y="3212976"/>
            <a:ext cx="1355476" cy="575582"/>
          </a:xfrm>
          <a:prstGeom prst="roundRect">
            <a:avLst>
              <a:gd name="adj" fmla="val 7954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pPr algn="ctr"/>
            <a:r>
              <a:rPr lang="en-US" sz="1400" dirty="0" smtClean="0"/>
              <a:t>Example 1 </a:t>
            </a:r>
            <a:endParaRPr lang="en-US" sz="1400" dirty="0"/>
          </a:p>
        </p:txBody>
      </p:sp>
      <p:pic>
        <p:nvPicPr>
          <p:cNvPr id="23" name="Picture 2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276739"/>
            <a:ext cx="3256788" cy="448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207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</a:rPr>
              <a:t>DecomposeRep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6" name="Slide Number Placeholder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t-PT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4E88E7-8EAF-4461-8A66-7CC4E7A2AEEC}" type="slidenum">
              <a:rPr lang="pt-PT" smtClean="0"/>
              <a:pPr/>
              <a:t>24</a:t>
            </a:fld>
            <a:endParaRPr lang="pt-PT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110458"/>
            <a:ext cx="7429500" cy="219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" name="Rounded Rectangle 45"/>
          <p:cNvSpPr/>
          <p:nvPr/>
        </p:nvSpPr>
        <p:spPr>
          <a:xfrm rot="923278">
            <a:off x="7220801" y="3144152"/>
            <a:ext cx="936104" cy="456869"/>
          </a:xfrm>
          <a:prstGeom prst="roundRect">
            <a:avLst>
              <a:gd name="adj" fmla="val 6299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CODE</a:t>
            </a:r>
            <a:endParaRPr lang="en-US" sz="1400" dirty="0"/>
          </a:p>
        </p:txBody>
      </p:sp>
      <p:grpSp>
        <p:nvGrpSpPr>
          <p:cNvPr id="7" name="Group 6"/>
          <p:cNvGrpSpPr/>
          <p:nvPr/>
        </p:nvGrpSpPr>
        <p:grpSpPr>
          <a:xfrm>
            <a:off x="1547664" y="1844824"/>
            <a:ext cx="5962627" cy="575582"/>
            <a:chOff x="2267744" y="1988840"/>
            <a:chExt cx="5962627" cy="575582"/>
          </a:xfrm>
        </p:grpSpPr>
        <p:sp>
          <p:nvSpPr>
            <p:cNvPr id="10" name="Rounded Rectangle 9"/>
            <p:cNvSpPr/>
            <p:nvPr/>
          </p:nvSpPr>
          <p:spPr>
            <a:xfrm>
              <a:off x="2267744" y="1988840"/>
              <a:ext cx="1355476" cy="575582"/>
            </a:xfrm>
            <a:prstGeom prst="roundRect">
              <a:avLst>
                <a:gd name="adj" fmla="val 7954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880" tIns="0" rIns="182880" bIns="0" rtlCol="0" anchor="ctr"/>
            <a:lstStyle/>
            <a:p>
              <a:pPr algn="ctr"/>
              <a:r>
                <a:rPr lang="en-US" sz="1400" dirty="0" smtClean="0"/>
                <a:t>Example 2 </a:t>
              </a:r>
              <a:endParaRPr lang="en-US" sz="1400" dirty="0"/>
            </a:p>
          </p:txBody>
        </p:sp>
        <p:pic>
          <p:nvPicPr>
            <p:cNvPr id="6" name="Picture 5"/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>
            <a:blip r:embed="rId5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8203" y="2052603"/>
              <a:ext cx="4392168" cy="4480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36957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</a:rPr>
              <a:t>DecomposeRep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41447" y="11274638"/>
            <a:ext cx="22621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>
                    <a:lumMod val="65000"/>
                  </a:schemeClr>
                </a:solidFill>
              </a:rPr>
              <a:t>Staub 2010, 2011, 2013</a:t>
            </a:r>
            <a:endParaRPr 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6" name="Slide Number Placeholder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t-PT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4E88E7-8EAF-4461-8A66-7CC4E7A2AEEC}" type="slidenum">
              <a:rPr lang="pt-PT" smtClean="0"/>
              <a:pPr/>
              <a:t>25</a:t>
            </a:fld>
            <a:endParaRPr lang="pt-PT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8" y="1374775"/>
            <a:ext cx="7820025" cy="497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Rounded Rectangle 31"/>
          <p:cNvSpPr/>
          <p:nvPr/>
        </p:nvSpPr>
        <p:spPr>
          <a:xfrm rot="650348">
            <a:off x="7799935" y="924811"/>
            <a:ext cx="936104" cy="456869"/>
          </a:xfrm>
          <a:prstGeom prst="roundRect">
            <a:avLst>
              <a:gd name="adj" fmla="val 6299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OUTPUT</a:t>
            </a:r>
            <a:endParaRPr lang="en-US" sz="1400" dirty="0"/>
          </a:p>
        </p:txBody>
      </p:sp>
      <p:sp>
        <p:nvSpPr>
          <p:cNvPr id="34" name="Rounded Rectangle 33"/>
          <p:cNvSpPr/>
          <p:nvPr/>
        </p:nvSpPr>
        <p:spPr>
          <a:xfrm>
            <a:off x="1295636" y="6354857"/>
            <a:ext cx="6552728" cy="366618"/>
          </a:xfrm>
          <a:prstGeom prst="roundRect">
            <a:avLst>
              <a:gd name="adj" fmla="val 6299"/>
            </a:avLst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Takes around 5 minutes to extend this table up to all reps of size 10000 or smaller </a:t>
            </a: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140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err="1">
                <a:solidFill>
                  <a:schemeClr val="accent2">
                    <a:lumMod val="75000"/>
                  </a:schemeClr>
                </a:solidFill>
              </a:rPr>
              <a:t>SubgroupEmbeddingCoefficients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6" name="Slide Number Placeholder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t-PT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4E88E7-8EAF-4461-8A66-7CC4E7A2AEEC}" type="slidenum">
              <a:rPr lang="pt-PT" smtClean="0"/>
              <a:pPr/>
              <a:t>26</a:t>
            </a:fld>
            <a:endParaRPr lang="pt-PT" dirty="0"/>
          </a:p>
        </p:txBody>
      </p:sp>
      <p:sp>
        <p:nvSpPr>
          <p:cNvPr id="5" name="Rounded Rectangle 4"/>
          <p:cNvSpPr/>
          <p:nvPr/>
        </p:nvSpPr>
        <p:spPr>
          <a:xfrm>
            <a:off x="1499828" y="1268760"/>
            <a:ext cx="6144344" cy="1080120"/>
          </a:xfrm>
          <a:prstGeom prst="roundRect">
            <a:avLst>
              <a:gd name="adj" fmla="val 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Calculates the </a:t>
            </a:r>
            <a:r>
              <a:rPr lang="en-US" sz="1600" b="1" dirty="0" smtClean="0">
                <a:solidFill>
                  <a:schemeClr val="tx1"/>
                </a:solidFill>
              </a:rPr>
              <a:t>relations </a:t>
            </a:r>
            <a:r>
              <a:rPr lang="en-US" sz="1600" b="1" dirty="0">
                <a:solidFill>
                  <a:schemeClr val="tx1"/>
                </a:solidFill>
              </a:rPr>
              <a:t>between the subgroup invariants </a:t>
            </a:r>
            <a:r>
              <a:rPr lang="en-US" sz="1600" dirty="0">
                <a:solidFill>
                  <a:schemeClr val="tx1"/>
                </a:solidFill>
              </a:rPr>
              <a:t>(i.e., </a:t>
            </a:r>
            <a:r>
              <a:rPr lang="en-US" sz="1600" dirty="0" err="1">
                <a:solidFill>
                  <a:schemeClr val="tx1"/>
                </a:solidFill>
              </a:rPr>
              <a:t>Clebsch</a:t>
            </a:r>
            <a:r>
              <a:rPr lang="en-US" sz="1600" dirty="0">
                <a:solidFill>
                  <a:schemeClr val="tx1"/>
                </a:solidFill>
              </a:rPr>
              <a:t>-Gordon coefficients) in a theory which is symmetric under </a:t>
            </a:r>
            <a:r>
              <a:rPr lang="en-US" sz="1600" dirty="0" smtClean="0">
                <a:solidFill>
                  <a:schemeClr val="tx1"/>
                </a:solidFill>
              </a:rPr>
              <a:t>a bigger </a:t>
            </a:r>
            <a:r>
              <a:rPr lang="en-US" sz="1600" dirty="0">
                <a:solidFill>
                  <a:schemeClr val="tx1"/>
                </a:solidFill>
              </a:rPr>
              <a:t>group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404368" y="2348880"/>
            <a:ext cx="2336804" cy="720080"/>
          </a:xfrm>
          <a:prstGeom prst="roundRect">
            <a:avLst>
              <a:gd name="adj" fmla="val 6299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pPr algn="ctr"/>
            <a:r>
              <a:rPr lang="en-US" sz="1400" dirty="0" smtClean="0"/>
              <a:t>Easier to explain with an example!</a:t>
            </a:r>
            <a:endParaRPr lang="en-US" sz="1400" dirty="0"/>
          </a:p>
        </p:txBody>
      </p:sp>
      <p:grpSp>
        <p:nvGrpSpPr>
          <p:cNvPr id="12" name="Group 11"/>
          <p:cNvGrpSpPr/>
          <p:nvPr/>
        </p:nvGrpSpPr>
        <p:grpSpPr>
          <a:xfrm>
            <a:off x="467544" y="2924944"/>
            <a:ext cx="7920880" cy="1080120"/>
            <a:chOff x="467544" y="3212976"/>
            <a:chExt cx="7920880" cy="1080120"/>
          </a:xfrm>
        </p:grpSpPr>
        <p:sp>
          <p:nvSpPr>
            <p:cNvPr id="8" name="Rounded Rectangle 7"/>
            <p:cNvSpPr/>
            <p:nvPr/>
          </p:nvSpPr>
          <p:spPr>
            <a:xfrm>
              <a:off x="467544" y="3212976"/>
              <a:ext cx="7920880" cy="1080120"/>
            </a:xfrm>
            <a:prstGeom prst="roundRect">
              <a:avLst>
                <a:gd name="adj" fmla="val 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>
                  <a:solidFill>
                    <a:schemeClr val="tx1"/>
                  </a:solidFill>
                </a:rPr>
                <a:t>Consider the            invariant combination of the representations                   .</a:t>
              </a:r>
            </a:p>
            <a:p>
              <a:pPr algn="ctr"/>
              <a:r>
                <a:rPr lang="en-US" sz="1600" dirty="0" smtClean="0">
                  <a:solidFill>
                    <a:schemeClr val="tx1"/>
                  </a:solidFill>
                </a:rPr>
                <a:t>We can see it from a                                perspective:</a:t>
              </a:r>
              <a:endParaRPr lang="en-US" sz="1600" b="1" dirty="0">
                <a:solidFill>
                  <a:schemeClr val="tx1"/>
                </a:solidFill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8636" y="3552428"/>
              <a:ext cx="1168908" cy="135636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>
              <p:custDataLst>
                <p:tags r:id="rId12"/>
              </p:custDataLst>
            </p:nvPr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4904" y="3774544"/>
              <a:ext cx="1994916" cy="204216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>
              <p:custDataLst>
                <p:tags r:id="rId13"/>
              </p:custDataLst>
            </p:nvPr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24316" y="3540998"/>
              <a:ext cx="626364" cy="204216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1619672" y="4077072"/>
            <a:ext cx="4492336" cy="2088232"/>
            <a:chOff x="1997224" y="3933056"/>
            <a:chExt cx="4492336" cy="2088232"/>
          </a:xfrm>
        </p:grpSpPr>
        <p:grpSp>
          <p:nvGrpSpPr>
            <p:cNvPr id="25" name="Group 24"/>
            <p:cNvGrpSpPr/>
            <p:nvPr/>
          </p:nvGrpSpPr>
          <p:grpSpPr>
            <a:xfrm>
              <a:off x="5508104" y="3934246"/>
              <a:ext cx="981456" cy="1871018"/>
              <a:chOff x="5462752" y="4254186"/>
              <a:chExt cx="981456" cy="1871018"/>
            </a:xfrm>
          </p:grpSpPr>
          <p:pic>
            <p:nvPicPr>
              <p:cNvPr id="17" name="Picture 16"/>
              <p:cNvPicPr>
                <a:picLocks noChangeAspect="1"/>
              </p:cNvPicPr>
              <p:nvPr>
                <p:custDataLst>
                  <p:tags r:id="rId9"/>
                </p:custDataLst>
              </p:nvPr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62752" y="5146796"/>
                <a:ext cx="981456" cy="978408"/>
              </a:xfrm>
              <a:prstGeom prst="rect">
                <a:avLst/>
              </a:prstGeom>
            </p:spPr>
          </p:pic>
          <p:pic>
            <p:nvPicPr>
              <p:cNvPr id="20" name="Picture 19"/>
              <p:cNvPicPr>
                <a:picLocks noChangeAspect="1"/>
              </p:cNvPicPr>
              <p:nvPr>
                <p:custDataLst>
                  <p:tags r:id="rId10"/>
                </p:custDataLst>
              </p:nvPr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91555" y="4254186"/>
                <a:ext cx="323850" cy="209550"/>
              </a:xfrm>
              <a:prstGeom prst="rect">
                <a:avLst/>
              </a:prstGeom>
            </p:spPr>
          </p:pic>
        </p:grpSp>
        <p:grpSp>
          <p:nvGrpSpPr>
            <p:cNvPr id="26" name="Group 25"/>
            <p:cNvGrpSpPr/>
            <p:nvPr/>
          </p:nvGrpSpPr>
          <p:grpSpPr>
            <a:xfrm>
              <a:off x="3786640" y="3933056"/>
              <a:ext cx="990600" cy="2088232"/>
              <a:chOff x="4124956" y="4252996"/>
              <a:chExt cx="990600" cy="2088232"/>
            </a:xfrm>
          </p:grpSpPr>
          <p:pic>
            <p:nvPicPr>
              <p:cNvPr id="15" name="Picture 14"/>
              <p:cNvPicPr>
                <a:picLocks noChangeAspect="1"/>
              </p:cNvPicPr>
              <p:nvPr>
                <p:custDataLst>
                  <p:tags r:id="rId7"/>
                </p:custDataLst>
              </p:nvPr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24956" y="4930004"/>
                <a:ext cx="990600" cy="1411224"/>
              </a:xfrm>
              <a:prstGeom prst="rect">
                <a:avLst/>
              </a:prstGeom>
            </p:spPr>
          </p:pic>
          <p:pic>
            <p:nvPicPr>
              <p:cNvPr id="24" name="Picture 23"/>
              <p:cNvPicPr>
                <a:picLocks noChangeAspect="1"/>
              </p:cNvPicPr>
              <p:nvPr>
                <p:custDataLst>
                  <p:tags r:id="rId8"/>
                </p:custDataLst>
              </p:nvPr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59522" y="4252996"/>
                <a:ext cx="321469" cy="211931"/>
              </a:xfrm>
              <a:prstGeom prst="rect">
                <a:avLst/>
              </a:prstGeom>
            </p:spPr>
          </p:pic>
        </p:grpSp>
        <p:grpSp>
          <p:nvGrpSpPr>
            <p:cNvPr id="27" name="Group 26"/>
            <p:cNvGrpSpPr/>
            <p:nvPr/>
          </p:nvGrpSpPr>
          <p:grpSpPr>
            <a:xfrm>
              <a:off x="1997224" y="3933056"/>
              <a:ext cx="990600" cy="2088232"/>
              <a:chOff x="2727184" y="4252996"/>
              <a:chExt cx="990600" cy="2088232"/>
            </a:xfrm>
          </p:grpSpPr>
          <p:pic>
            <p:nvPicPr>
              <p:cNvPr id="14" name="Picture 13"/>
              <p:cNvPicPr>
                <a:picLocks noChangeAspect="1"/>
              </p:cNvPicPr>
              <p:nvPr>
                <p:custDataLst>
                  <p:tags r:id="rId5"/>
                </p:custDataLst>
              </p:nvPr>
            </p:nvPicPr>
            <p:blipFill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27184" y="4930004"/>
                <a:ext cx="990600" cy="1411224"/>
              </a:xfrm>
              <a:prstGeom prst="rect">
                <a:avLst/>
              </a:prstGeom>
            </p:spPr>
          </p:pic>
          <p:pic>
            <p:nvPicPr>
              <p:cNvPr id="21" name="Picture 20"/>
              <p:cNvPicPr>
                <a:picLocks noChangeAspect="1"/>
              </p:cNvPicPr>
              <p:nvPr>
                <p:custDataLst>
                  <p:tags r:id="rId6"/>
                </p:custDataLst>
              </p:nvPr>
            </p:nvPicPr>
            <p:blipFill>
              <a:blip r:embed="rId2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61750" y="4252996"/>
                <a:ext cx="321469" cy="211931"/>
              </a:xfrm>
              <a:prstGeom prst="rect">
                <a:avLst/>
              </a:prstGeom>
            </p:spPr>
          </p:pic>
        </p:grpSp>
        <p:pic>
          <p:nvPicPr>
            <p:cNvPr id="30" name="Picture 29"/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>
            <a:blip r:embed="rId2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856" y="3962821"/>
              <a:ext cx="154781" cy="152400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>
            <a:blip r:embed="rId2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7299" y="3992587"/>
              <a:ext cx="154781" cy="152400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2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856" y="5220816"/>
              <a:ext cx="154781" cy="152400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2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7298" y="5220816"/>
              <a:ext cx="154781" cy="152400"/>
            </a:xfrm>
            <a:prstGeom prst="rect">
              <a:avLst/>
            </a:prstGeom>
          </p:spPr>
        </p:pic>
      </p:grpSp>
      <p:sp>
        <p:nvSpPr>
          <p:cNvPr id="37" name="Rounded Rectangle 36"/>
          <p:cNvSpPr/>
          <p:nvPr/>
        </p:nvSpPr>
        <p:spPr>
          <a:xfrm>
            <a:off x="6732240" y="3861048"/>
            <a:ext cx="1656184" cy="645016"/>
          </a:xfrm>
          <a:prstGeom prst="roundRect">
            <a:avLst>
              <a:gd name="adj" fmla="val 6299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pPr algn="ctr"/>
            <a:r>
              <a:rPr lang="en-US" sz="1400" dirty="0" smtClean="0"/>
              <a:t>1 SO(10) invariant</a:t>
            </a:r>
            <a:endParaRPr lang="en-US" sz="1400" dirty="0"/>
          </a:p>
        </p:txBody>
      </p:sp>
      <p:sp>
        <p:nvSpPr>
          <p:cNvPr id="38" name="Rounded Rectangle 37"/>
          <p:cNvSpPr/>
          <p:nvPr/>
        </p:nvSpPr>
        <p:spPr>
          <a:xfrm>
            <a:off x="6732240" y="4869160"/>
            <a:ext cx="1676325" cy="1152128"/>
          </a:xfrm>
          <a:prstGeom prst="roundRect">
            <a:avLst>
              <a:gd name="adj" fmla="val 6299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pPr algn="ctr"/>
            <a:r>
              <a:rPr lang="en-US" sz="1400" dirty="0" smtClean="0"/>
              <a:t>Linear combination of the 17 subgroup invariants</a:t>
            </a:r>
            <a:endParaRPr lang="en-US" sz="1400" dirty="0"/>
          </a:p>
        </p:txBody>
      </p:sp>
      <p:sp>
        <p:nvSpPr>
          <p:cNvPr id="39" name="Rounded Rectangle 38"/>
          <p:cNvSpPr/>
          <p:nvPr/>
        </p:nvSpPr>
        <p:spPr>
          <a:xfrm>
            <a:off x="7086236" y="4390529"/>
            <a:ext cx="948191" cy="481614"/>
          </a:xfrm>
          <a:prstGeom prst="roundRect">
            <a:avLst>
              <a:gd name="adj" fmla="val 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dirty="0" smtClean="0">
                <a:solidFill>
                  <a:schemeClr val="tx1"/>
                </a:solidFill>
              </a:rPr>
              <a:t>=</a:t>
            </a:r>
            <a:endParaRPr lang="en-US" sz="25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5294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err="1">
                <a:solidFill>
                  <a:schemeClr val="accent2">
                    <a:lumMod val="75000"/>
                  </a:schemeClr>
                </a:solidFill>
              </a:rPr>
              <a:t>SubgroupEmbeddingCoefficients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6" name="Slide Number Placeholder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t-PT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4E88E7-8EAF-4461-8A66-7CC4E7A2AEEC}" type="slidenum">
              <a:rPr lang="pt-PT" smtClean="0"/>
              <a:pPr/>
              <a:t>27</a:t>
            </a:fld>
            <a:endParaRPr lang="pt-PT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1474812"/>
            <a:ext cx="8201025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ounded Rectangle 5"/>
          <p:cNvSpPr/>
          <p:nvPr/>
        </p:nvSpPr>
        <p:spPr>
          <a:xfrm rot="923278">
            <a:off x="7496157" y="1384770"/>
            <a:ext cx="936104" cy="456869"/>
          </a:xfrm>
          <a:prstGeom prst="roundRect">
            <a:avLst>
              <a:gd name="adj" fmla="val 6299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CODE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438763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err="1">
                <a:solidFill>
                  <a:schemeClr val="accent2">
                    <a:lumMod val="75000"/>
                  </a:schemeClr>
                </a:solidFill>
              </a:rPr>
              <a:t>SubgroupEmbeddingCoefficients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6" name="Slide Number Placeholder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t-PT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4E88E7-8EAF-4461-8A66-7CC4E7A2AEEC}" type="slidenum">
              <a:rPr lang="pt-PT" smtClean="0"/>
              <a:pPr/>
              <a:t>28</a:t>
            </a:fld>
            <a:endParaRPr lang="pt-PT" dirty="0"/>
          </a:p>
        </p:txBody>
      </p:sp>
      <p:sp>
        <p:nvSpPr>
          <p:cNvPr id="7" name="Rounded Rectangle 6"/>
          <p:cNvSpPr/>
          <p:nvPr/>
        </p:nvSpPr>
        <p:spPr>
          <a:xfrm rot="650348">
            <a:off x="7772575" y="1352703"/>
            <a:ext cx="936104" cy="456869"/>
          </a:xfrm>
          <a:prstGeom prst="roundRect">
            <a:avLst>
              <a:gd name="adj" fmla="val 6299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 smtClean="0"/>
              <a:t>OUTPUT</a:t>
            </a:r>
            <a:endParaRPr lang="en-US" sz="1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15" y="1484784"/>
            <a:ext cx="7858125" cy="280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al 1"/>
          <p:cNvSpPr/>
          <p:nvPr/>
        </p:nvSpPr>
        <p:spPr>
          <a:xfrm>
            <a:off x="695325" y="1642889"/>
            <a:ext cx="618952" cy="538336"/>
          </a:xfrm>
          <a:prstGeom prst="ellipse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1115616" y="2276872"/>
            <a:ext cx="648072" cy="2448272"/>
          </a:xfrm>
          <a:prstGeom prst="straightConnector1">
            <a:avLst/>
          </a:prstGeom>
          <a:ln w="3175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323529" y="4725144"/>
            <a:ext cx="3744416" cy="1296144"/>
          </a:xfrm>
          <a:prstGeom prst="roundRect">
            <a:avLst>
              <a:gd name="adj" fmla="val 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/>
                </a:solidFill>
              </a:rPr>
              <a:t>Why the strange factors?</a:t>
            </a:r>
          </a:p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The answer is simple: </a:t>
            </a:r>
            <a:r>
              <a:rPr lang="en-US" sz="1400" b="1" dirty="0" smtClean="0">
                <a:solidFill>
                  <a:schemeClr val="tx1"/>
                </a:solidFill>
              </a:rPr>
              <a:t>it is due to the program’s default normalization of the invariants</a:t>
            </a: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400" dirty="0" smtClean="0">
                <a:solidFill>
                  <a:schemeClr val="tx1"/>
                </a:solidFill>
              </a:rPr>
              <a:t>(i.e., </a:t>
            </a:r>
            <a:r>
              <a:rPr lang="en-US" sz="1400" dirty="0" err="1" smtClean="0">
                <a:solidFill>
                  <a:schemeClr val="tx1"/>
                </a:solidFill>
              </a:rPr>
              <a:t>Clebsch</a:t>
            </a:r>
            <a:r>
              <a:rPr lang="en-US" sz="1400" dirty="0" smtClean="0">
                <a:solidFill>
                  <a:schemeClr val="tx1"/>
                </a:solidFill>
              </a:rPr>
              <a:t>-Gordon coefficients)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863589" y="6113084"/>
            <a:ext cx="2664296" cy="405795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Both the SO(10) </a:t>
            </a:r>
            <a:r>
              <a:rPr lang="en-US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Clebsch</a:t>
            </a:r>
            <a:r>
              <a:rPr 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-Gordon coefficients and the subgroup ones 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788024" y="4149080"/>
            <a:ext cx="3744416" cy="2166901"/>
          </a:xfrm>
          <a:prstGeom prst="roundRect">
            <a:avLst>
              <a:gd name="adj" fmla="val 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Here, we can opt to quickly </a:t>
            </a:r>
            <a:r>
              <a:rPr lang="en-US" sz="1400" b="1" dirty="0" smtClean="0">
                <a:solidFill>
                  <a:schemeClr val="accent4">
                    <a:lumMod val="75000"/>
                  </a:schemeClr>
                </a:solidFill>
              </a:rPr>
              <a:t>eliminate the SO(10) </a:t>
            </a:r>
            <a:r>
              <a:rPr lang="en-US" sz="1400" b="1" dirty="0" err="1" smtClean="0">
                <a:solidFill>
                  <a:schemeClr val="accent4">
                    <a:lumMod val="75000"/>
                  </a:schemeClr>
                </a:solidFill>
              </a:rPr>
              <a:t>Clebsch</a:t>
            </a:r>
            <a:r>
              <a:rPr lang="en-US" sz="1400" b="1" dirty="0" smtClean="0">
                <a:solidFill>
                  <a:schemeClr val="accent4">
                    <a:lumMod val="75000"/>
                  </a:schemeClr>
                </a:solidFill>
              </a:rPr>
              <a:t>-Gordon’s normalization issue </a:t>
            </a:r>
            <a:r>
              <a:rPr lang="en-US" sz="1400" dirty="0" smtClean="0">
                <a:solidFill>
                  <a:schemeClr val="tx1"/>
                </a:solidFill>
              </a:rPr>
              <a:t>by just looking at </a:t>
            </a:r>
            <a:r>
              <a:rPr lang="en-US" sz="1400" b="1" dirty="0" smtClean="0">
                <a:solidFill>
                  <a:schemeClr val="accent4">
                    <a:lumMod val="75000"/>
                  </a:schemeClr>
                </a:solidFill>
              </a:rPr>
              <a:t>ratios of these embedding coefficients</a:t>
            </a:r>
          </a:p>
          <a:p>
            <a:pPr algn="ctr"/>
            <a:endParaRPr lang="en-US" sz="14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On the other hand, </a:t>
            </a:r>
            <a:r>
              <a:rPr lang="en-US" sz="1400" dirty="0" smtClean="0">
                <a:solidFill>
                  <a:schemeClr val="tx1"/>
                </a:solidFill>
              </a:rPr>
              <a:t>most </a:t>
            </a:r>
            <a:r>
              <a:rPr lang="en-US" sz="1400" dirty="0" smtClean="0">
                <a:solidFill>
                  <a:schemeClr val="tx1"/>
                </a:solidFill>
              </a:rPr>
              <a:t>of the</a:t>
            </a:r>
          </a:p>
          <a:p>
            <a:pPr algn="ctr"/>
            <a:r>
              <a:rPr lang="en-US" sz="1400" dirty="0">
                <a:solidFill>
                  <a:schemeClr val="tx1"/>
                </a:solidFill>
              </a:rPr>
              <a:t> </a:t>
            </a:r>
            <a:r>
              <a:rPr lang="en-US" sz="1400" dirty="0" smtClean="0">
                <a:solidFill>
                  <a:schemeClr val="tx1"/>
                </a:solidFill>
              </a:rPr>
              <a:t>                             invariants shown here are </a:t>
            </a: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</a:rPr>
              <a:t>normalized as usually expected </a:t>
            </a:r>
            <a:endParaRPr lang="en-US" sz="1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740" y="6413759"/>
            <a:ext cx="619506" cy="10172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185" y="5692871"/>
            <a:ext cx="1745552" cy="178689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5328084" y="6159726"/>
            <a:ext cx="2664296" cy="405795"/>
          </a:xfrm>
          <a:prstGeom prst="roundRect">
            <a:avLst>
              <a:gd name="adj" fmla="val 7984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The only ones which are not are the ones involving                of SU(3)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88671" y="2128838"/>
            <a:ext cx="2576512" cy="414337"/>
          </a:xfrm>
          <a:prstGeom prst="rect">
            <a:avLst/>
          </a:prstGeom>
          <a:noFill/>
          <a:ln w="317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3219451" y="1709738"/>
            <a:ext cx="2576512" cy="414337"/>
          </a:xfrm>
          <a:prstGeom prst="rect">
            <a:avLst/>
          </a:prstGeom>
          <a:noFill/>
          <a:ln w="317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797104" y="3312036"/>
            <a:ext cx="2531884" cy="414337"/>
          </a:xfrm>
          <a:prstGeom prst="rect">
            <a:avLst/>
          </a:prstGeom>
          <a:noFill/>
          <a:ln w="317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3328988" y="3312036"/>
            <a:ext cx="2582862" cy="414337"/>
          </a:xfrm>
          <a:prstGeom prst="rect">
            <a:avLst/>
          </a:prstGeom>
          <a:noFill/>
          <a:ln w="317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868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4" grpId="0"/>
      <p:bldP spid="15" grpId="0"/>
      <p:bldP spid="16" grpId="0"/>
      <p:bldP spid="21" grpId="0"/>
      <p:bldP spid="26" grpId="0" animBg="1"/>
      <p:bldP spid="22" grpId="0" animBg="1"/>
      <p:bldP spid="27" grpId="0" animBg="1"/>
      <p:bldP spid="2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err="1">
                <a:solidFill>
                  <a:schemeClr val="accent2">
                    <a:lumMod val="75000"/>
                  </a:schemeClr>
                </a:solidFill>
              </a:rPr>
              <a:t>SubgroupEmbeddingCoefficients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6" name="Slide Number Placeholder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t-PT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4E88E7-8EAF-4461-8A66-7CC4E7A2AEEC}" type="slidenum">
              <a:rPr lang="pt-PT" smtClean="0"/>
              <a:pPr/>
              <a:t>29</a:t>
            </a:fld>
            <a:endParaRPr lang="pt-PT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68" y="1484784"/>
            <a:ext cx="7858125" cy="280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788672" y="2128838"/>
            <a:ext cx="2576512" cy="414337"/>
          </a:xfrm>
          <a:prstGeom prst="rect">
            <a:avLst/>
          </a:prstGeom>
          <a:noFill/>
          <a:ln w="317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3219452" y="1709738"/>
            <a:ext cx="2576512" cy="414337"/>
          </a:xfrm>
          <a:prstGeom prst="rect">
            <a:avLst/>
          </a:prstGeom>
          <a:noFill/>
          <a:ln w="317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796834" y="3312036"/>
            <a:ext cx="2531884" cy="414337"/>
          </a:xfrm>
          <a:prstGeom prst="rect">
            <a:avLst/>
          </a:prstGeom>
          <a:noFill/>
          <a:ln w="317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3328718" y="3312036"/>
            <a:ext cx="2582862" cy="414337"/>
          </a:xfrm>
          <a:prstGeom prst="rect">
            <a:avLst/>
          </a:prstGeom>
          <a:noFill/>
          <a:ln w="317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8852" y="1814512"/>
            <a:ext cx="288131" cy="20478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905" y="1382390"/>
            <a:ext cx="300038" cy="2047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865" y="3023058"/>
            <a:ext cx="290513" cy="20478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356" y="3018622"/>
            <a:ext cx="257175" cy="204788"/>
          </a:xfrm>
          <a:prstGeom prst="rect">
            <a:avLst/>
          </a:prstGeom>
        </p:spPr>
      </p:pic>
      <p:sp>
        <p:nvSpPr>
          <p:cNvPr id="31" name="Rounded Rectangle 30"/>
          <p:cNvSpPr/>
          <p:nvPr/>
        </p:nvSpPr>
        <p:spPr>
          <a:xfrm>
            <a:off x="5449346" y="5946322"/>
            <a:ext cx="3160090" cy="507014"/>
          </a:xfrm>
          <a:prstGeom prst="roundRect">
            <a:avLst>
              <a:gd name="adj" fmla="val 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Georgi-Jarlskog</a:t>
            </a:r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relation</a:t>
            </a:r>
          </a:p>
          <a:p>
            <a:pPr algn="ctr"/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1979</a:t>
            </a: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539552" y="4005064"/>
            <a:ext cx="1499492" cy="720080"/>
          </a:xfrm>
          <a:prstGeom prst="roundRect">
            <a:avLst>
              <a:gd name="adj" fmla="val 795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pPr algn="ctr"/>
            <a:r>
              <a:rPr lang="en-US" sz="1400" dirty="0" smtClean="0"/>
              <a:t>Conclusion</a:t>
            </a:r>
            <a:endParaRPr lang="en-US" sz="1400" dirty="0"/>
          </a:p>
        </p:txBody>
      </p:sp>
      <p:grpSp>
        <p:nvGrpSpPr>
          <p:cNvPr id="36" name="Group 35"/>
          <p:cNvGrpSpPr/>
          <p:nvPr/>
        </p:nvGrpSpPr>
        <p:grpSpPr>
          <a:xfrm>
            <a:off x="2339752" y="4134692"/>
            <a:ext cx="4277344" cy="374428"/>
            <a:chOff x="2987824" y="4134692"/>
            <a:chExt cx="4277344" cy="374428"/>
          </a:xfrm>
        </p:grpSpPr>
        <p:pic>
          <p:nvPicPr>
            <p:cNvPr id="29" name="Picture 28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87824" y="4373484"/>
              <a:ext cx="1168908" cy="135636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59096" y="4134692"/>
              <a:ext cx="626364" cy="20421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19624" y="4194606"/>
              <a:ext cx="2445544" cy="204788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>
              <p:custDataLst>
                <p:tags r:id="rId12"/>
              </p:custDataLst>
            </p:nvPr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7576" y="4249255"/>
              <a:ext cx="181356" cy="112776"/>
            </a:xfrm>
            <a:prstGeom prst="rect">
              <a:avLst/>
            </a:prstGeom>
          </p:spPr>
        </p:pic>
      </p:grpSp>
      <p:sp>
        <p:nvSpPr>
          <p:cNvPr id="38" name="Rounded Rectangle 37"/>
          <p:cNvSpPr/>
          <p:nvPr/>
        </p:nvSpPr>
        <p:spPr>
          <a:xfrm>
            <a:off x="788672" y="4840185"/>
            <a:ext cx="7671760" cy="576064"/>
          </a:xfrm>
          <a:prstGeom prst="roundRect">
            <a:avLst>
              <a:gd name="adj" fmla="val 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Now, if we just change in the input {1,0,0,0,0} (the </a:t>
            </a:r>
            <a:r>
              <a:rPr lang="en-US" sz="1600" b="1" dirty="0" smtClean="0">
                <a:solidFill>
                  <a:schemeClr val="tx1"/>
                </a:solidFill>
              </a:rPr>
              <a:t>10</a:t>
            </a:r>
            <a:r>
              <a:rPr lang="en-US" sz="1600" dirty="0" smtClean="0">
                <a:solidFill>
                  <a:schemeClr val="tx1"/>
                </a:solidFill>
              </a:rPr>
              <a:t>) to {0,0,0,2,0} (the </a:t>
            </a:r>
            <a:r>
              <a:rPr lang="en-US" sz="1600" b="1" dirty="0" smtClean="0">
                <a:solidFill>
                  <a:schemeClr val="tx1"/>
                </a:solidFill>
              </a:rPr>
              <a:t>126</a:t>
            </a:r>
            <a:r>
              <a:rPr lang="en-US" sz="1600" dirty="0" smtClean="0">
                <a:solidFill>
                  <a:schemeClr val="tx1"/>
                </a:solidFill>
              </a:rPr>
              <a:t>) …</a:t>
            </a:r>
            <a:endParaRPr lang="en-US" sz="1600" b="1" dirty="0">
              <a:solidFill>
                <a:schemeClr val="tx1"/>
              </a:solidFill>
            </a:endParaRPr>
          </a:p>
        </p:txBody>
      </p:sp>
      <p:pic>
        <p:nvPicPr>
          <p:cNvPr id="44" name="Picture 43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5718541"/>
            <a:ext cx="1283208" cy="13563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024" y="5479749"/>
            <a:ext cx="626364" cy="20421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552" y="5434888"/>
            <a:ext cx="3340894" cy="38814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9504" y="5594312"/>
            <a:ext cx="181356" cy="112776"/>
          </a:xfrm>
          <a:prstGeom prst="rect">
            <a:avLst/>
          </a:prstGeom>
        </p:spPr>
      </p:pic>
      <p:sp>
        <p:nvSpPr>
          <p:cNvPr id="48" name="Rounded Rectangle 47"/>
          <p:cNvSpPr/>
          <p:nvPr/>
        </p:nvSpPr>
        <p:spPr>
          <a:xfrm>
            <a:off x="6228184" y="2256800"/>
            <a:ext cx="1992340" cy="760883"/>
          </a:xfrm>
          <a:prstGeom prst="roundRect">
            <a:avLst>
              <a:gd name="adj" fmla="val 795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pPr algn="ctr"/>
            <a:r>
              <a:rPr lang="en-US" sz="1400" dirty="0" smtClean="0"/>
              <a:t>The 4 coefficients are the same</a:t>
            </a:r>
            <a:endParaRPr lang="en-US" sz="1400" dirty="0"/>
          </a:p>
        </p:txBody>
      </p:sp>
      <p:sp>
        <p:nvSpPr>
          <p:cNvPr id="50" name="Rounded Rectangle 49"/>
          <p:cNvSpPr/>
          <p:nvPr/>
        </p:nvSpPr>
        <p:spPr>
          <a:xfrm>
            <a:off x="539552" y="5362909"/>
            <a:ext cx="1491161" cy="764912"/>
          </a:xfrm>
          <a:prstGeom prst="roundRect">
            <a:avLst>
              <a:gd name="adj" fmla="val 7954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pPr algn="ctr"/>
            <a:r>
              <a:rPr lang="en-US" sz="1400" dirty="0" smtClean="0"/>
              <a:t>With minimal code change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27577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8" grpId="0"/>
      <p:bldP spid="5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1762516" y="583513"/>
            <a:ext cx="5690975" cy="5690975"/>
          </a:xfrm>
          <a:prstGeom prst="ellipse">
            <a:avLst/>
          </a:prstGeom>
          <a:solidFill>
            <a:schemeClr val="accent1">
              <a:alpha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/>
          </a:p>
        </p:txBody>
      </p:sp>
      <p:sp>
        <p:nvSpPr>
          <p:cNvPr id="6" name="Title 3"/>
          <p:cNvSpPr>
            <a:spLocks noGrp="1"/>
          </p:cNvSpPr>
          <p:nvPr>
            <p:ph type="title"/>
          </p:nvPr>
        </p:nvSpPr>
        <p:spPr>
          <a:xfrm>
            <a:off x="1511660" y="3068960"/>
            <a:ext cx="6120681" cy="1044116"/>
          </a:xfrm>
          <a:prstGeom prst="roundRect">
            <a:avLst/>
          </a:prstGeo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US" sz="3600" b="0" cap="none" dirty="0" smtClean="0">
                <a:solidFill>
                  <a:schemeClr val="accent1">
                    <a:lumMod val="75000"/>
                  </a:schemeClr>
                </a:solidFill>
              </a:rPr>
              <a:t>Summary</a:t>
            </a:r>
            <a:endParaRPr lang="en-US" sz="3600" b="0" cap="none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45485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Summary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757040" y="2946904"/>
            <a:ext cx="2088231" cy="667184"/>
          </a:xfrm>
          <a:ln>
            <a:noFill/>
          </a:ln>
        </p:spPr>
        <p:txBody>
          <a:bodyPr>
            <a:noAutofit/>
          </a:bodyPr>
          <a:lstStyle/>
          <a:p>
            <a:pPr marL="0" indent="0" algn="ctr">
              <a:buClr>
                <a:schemeClr val="tx1">
                  <a:lumMod val="65000"/>
                  <a:lumOff val="35000"/>
                </a:schemeClr>
              </a:buClr>
              <a:buSzPct val="100000"/>
              <a:buNone/>
            </a:pPr>
            <a:r>
              <a:rPr lang="en-US" sz="1400" dirty="0" smtClean="0">
                <a:solidFill>
                  <a:schemeClr val="accent1">
                    <a:lumMod val="75000"/>
                  </a:schemeClr>
                </a:solidFill>
              </a:rPr>
              <a:t>Useful for model</a:t>
            </a:r>
          </a:p>
          <a:p>
            <a:pPr marL="0" indent="0" algn="ctr">
              <a:buClr>
                <a:schemeClr val="tx1">
                  <a:lumMod val="65000"/>
                  <a:lumOff val="35000"/>
                </a:schemeClr>
              </a:buClr>
              <a:buSzPct val="100000"/>
              <a:buNone/>
            </a:pPr>
            <a:r>
              <a:rPr lang="en-US" sz="1400" dirty="0" smtClean="0">
                <a:solidFill>
                  <a:schemeClr val="accent1">
                    <a:lumMod val="75000"/>
                  </a:schemeClr>
                </a:solidFill>
              </a:rPr>
              <a:t>building in general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31</a:t>
            </a:fld>
            <a:endParaRPr lang="pt-PT"/>
          </a:p>
        </p:txBody>
      </p:sp>
      <p:sp>
        <p:nvSpPr>
          <p:cNvPr id="15" name="TextBox 14"/>
          <p:cNvSpPr txBox="1"/>
          <p:nvPr/>
        </p:nvSpPr>
        <p:spPr>
          <a:xfrm>
            <a:off x="2541785" y="1268760"/>
            <a:ext cx="4060431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Clr>
                <a:schemeClr val="tx1"/>
              </a:buClr>
              <a:buSzPct val="100000"/>
            </a:pPr>
            <a:r>
              <a:rPr lang="en-US" sz="1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The Susyno </a:t>
            </a:r>
            <a:r>
              <a:rPr lang="en-US" sz="19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program can calculate</a:t>
            </a:r>
            <a:endParaRPr lang="en-US" sz="19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2267744" y="1755408"/>
            <a:ext cx="2031652" cy="1177900"/>
          </a:xfrm>
          <a:prstGeom prst="roundRect">
            <a:avLst>
              <a:gd name="adj" fmla="val 6299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pPr algn="ctr"/>
            <a:r>
              <a:rPr lang="en-US" sz="2000" dirty="0" smtClean="0"/>
              <a:t>RGEs of a SUSY model</a:t>
            </a:r>
            <a:endParaRPr lang="en-US" sz="2000" dirty="0"/>
          </a:p>
        </p:txBody>
      </p:sp>
      <p:sp>
        <p:nvSpPr>
          <p:cNvPr id="24" name="Rounded Rectangle 23"/>
          <p:cNvSpPr/>
          <p:nvPr/>
        </p:nvSpPr>
        <p:spPr>
          <a:xfrm>
            <a:off x="4788024" y="1755408"/>
            <a:ext cx="2031652" cy="1177900"/>
          </a:xfrm>
          <a:prstGeom prst="roundRect">
            <a:avLst>
              <a:gd name="adj" fmla="val 6299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pPr algn="ctr"/>
            <a:r>
              <a:rPr lang="en-US" sz="2000" dirty="0" smtClean="0"/>
              <a:t>Group theory quantities</a:t>
            </a:r>
            <a:endParaRPr lang="en-US" sz="2000" dirty="0"/>
          </a:p>
        </p:txBody>
      </p:sp>
      <p:grpSp>
        <p:nvGrpSpPr>
          <p:cNvPr id="9" name="Group 8"/>
          <p:cNvGrpSpPr/>
          <p:nvPr/>
        </p:nvGrpSpPr>
        <p:grpSpPr>
          <a:xfrm>
            <a:off x="1492050" y="3969696"/>
            <a:ext cx="5920084" cy="466620"/>
            <a:chOff x="899592" y="4254565"/>
            <a:chExt cx="5920084" cy="466620"/>
          </a:xfrm>
        </p:grpSpPr>
        <p:sp>
          <p:nvSpPr>
            <p:cNvPr id="18" name="Rounded Rectangle 17"/>
            <p:cNvSpPr/>
            <p:nvPr/>
          </p:nvSpPr>
          <p:spPr>
            <a:xfrm>
              <a:off x="1492049" y="4308528"/>
              <a:ext cx="5327627" cy="358695"/>
            </a:xfrm>
            <a:prstGeom prst="roundRect">
              <a:avLst>
                <a:gd name="adj" fmla="val 17124"/>
              </a:avLst>
            </a:prstGeom>
            <a:noFill/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880" tIns="0" rIns="182880" bIns="0" rtlCol="0" anchor="ctr"/>
            <a:lstStyle/>
            <a:p>
              <a:pPr algn="just">
                <a:buClr>
                  <a:schemeClr val="tx1"/>
                </a:buClr>
                <a:buSzPct val="100000"/>
              </a:pPr>
              <a:r>
                <a:rPr 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Download </a:t>
              </a:r>
              <a:r>
                <a:rPr lang="en-US" sz="1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from</a:t>
              </a:r>
            </a:p>
            <a:p>
              <a:pPr algn="just">
                <a:buClr>
                  <a:schemeClr val="tx1"/>
                </a:buClr>
                <a:buSzPct val="100000"/>
              </a:pPr>
              <a:r>
                <a:rPr 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onsolas" panose="020B0609020204030204" pitchFamily="49" charset="0"/>
                  <a:cs typeface="Consolas" panose="020B0609020204030204" pitchFamily="49" charset="0"/>
                </a:rPr>
                <a:t>http</a:t>
              </a:r>
              <a:r>
                <a:rPr 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onsolas" panose="020B0609020204030204" pitchFamily="49" charset="0"/>
                  <a:cs typeface="Consolas" panose="020B0609020204030204" pitchFamily="49" charset="0"/>
                </a:rPr>
                <a:t>://web.ist.utl.pt/renato.fonseca/susyno.html</a:t>
              </a:r>
            </a:p>
          </p:txBody>
        </p:sp>
        <p:sp>
          <p:nvSpPr>
            <p:cNvPr id="3" name="Oval 2"/>
            <p:cNvSpPr/>
            <p:nvPr/>
          </p:nvSpPr>
          <p:spPr>
            <a:xfrm>
              <a:off x="899592" y="4254565"/>
              <a:ext cx="453516" cy="466620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1</a:t>
              </a:r>
              <a:endParaRPr lang="en-US" dirty="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495126" y="4534321"/>
            <a:ext cx="5862438" cy="609879"/>
            <a:chOff x="581771" y="4327452"/>
            <a:chExt cx="5862438" cy="609879"/>
          </a:xfrm>
        </p:grpSpPr>
        <p:sp>
          <p:nvSpPr>
            <p:cNvPr id="25" name="Rounded Rectangle 24"/>
            <p:cNvSpPr/>
            <p:nvPr/>
          </p:nvSpPr>
          <p:spPr>
            <a:xfrm>
              <a:off x="1171153" y="4327452"/>
              <a:ext cx="5273056" cy="609879"/>
            </a:xfrm>
            <a:prstGeom prst="roundRect">
              <a:avLst>
                <a:gd name="adj" fmla="val 9169"/>
              </a:avLst>
            </a:prstGeom>
            <a:noFill/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880" tIns="0" rIns="182880" bIns="0" rtlCol="0" anchor="ctr"/>
            <a:lstStyle/>
            <a:p>
              <a:pPr algn="just">
                <a:buClr>
                  <a:schemeClr val="tx1"/>
                </a:buClr>
                <a:buSzPct val="100000"/>
              </a:pPr>
              <a:r>
                <a:rPr 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Unpack the folder </a:t>
              </a:r>
              <a:r>
                <a:rPr 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onsolas" panose="020B0609020204030204" pitchFamily="49" charset="0"/>
                  <a:cs typeface="Consolas" panose="020B0609020204030204" pitchFamily="49" charset="0"/>
                </a:rPr>
                <a:t>Susyno</a:t>
              </a:r>
              <a:r>
                <a:rPr 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 and drop it inside </a:t>
              </a:r>
            </a:p>
            <a:p>
              <a:pPr algn="just">
                <a:buClr>
                  <a:schemeClr val="tx1"/>
                </a:buClr>
                <a:buSzPct val="100000"/>
              </a:pPr>
              <a:r>
                <a:rPr 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onsolas" panose="020B0609020204030204" pitchFamily="49" charset="0"/>
                  <a:cs typeface="Consolas" panose="020B0609020204030204" pitchFamily="49" charset="0"/>
                </a:rPr>
                <a:t>(Mathematica base directory)/</a:t>
              </a:r>
              <a:r>
                <a:rPr lang="en-US" sz="14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Consolas" panose="020B0609020204030204" pitchFamily="49" charset="0"/>
                  <a:cs typeface="Consolas" panose="020B0609020204030204" pitchFamily="49" charset="0"/>
                </a:rPr>
                <a:t>AddOns</a:t>
              </a:r>
              <a:r>
                <a:rPr 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onsolas" panose="020B0609020204030204" pitchFamily="49" charset="0"/>
                  <a:cs typeface="Consolas" panose="020B0609020204030204" pitchFamily="49" charset="0"/>
                </a:rPr>
                <a:t>/Applications</a:t>
              </a:r>
            </a:p>
          </p:txBody>
        </p:sp>
        <p:sp>
          <p:nvSpPr>
            <p:cNvPr id="28" name="Oval 27"/>
            <p:cNvSpPr/>
            <p:nvPr/>
          </p:nvSpPr>
          <p:spPr>
            <a:xfrm>
              <a:off x="581771" y="4399081"/>
              <a:ext cx="453516" cy="466620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2</a:t>
              </a:r>
              <a:endParaRPr lang="en-US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492050" y="5160355"/>
            <a:ext cx="5937522" cy="648072"/>
            <a:chOff x="578695" y="5229200"/>
            <a:chExt cx="5937522" cy="648072"/>
          </a:xfrm>
        </p:grpSpPr>
        <p:sp>
          <p:nvSpPr>
            <p:cNvPr id="26" name="Rounded Rectangle 25"/>
            <p:cNvSpPr/>
            <p:nvPr/>
          </p:nvSpPr>
          <p:spPr>
            <a:xfrm>
              <a:off x="1171153" y="5229200"/>
              <a:ext cx="5345064" cy="648072"/>
            </a:xfrm>
            <a:prstGeom prst="roundRect">
              <a:avLst>
                <a:gd name="adj" fmla="val 7121"/>
              </a:avLst>
            </a:prstGeom>
            <a:noFill/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880" tIns="0" rIns="182880" bIns="0" rtlCol="0" anchor="ctr"/>
            <a:lstStyle/>
            <a:p>
              <a:pPr algn="just">
                <a:buClr>
                  <a:schemeClr val="tx1"/>
                </a:buClr>
                <a:buSzPct val="100000"/>
              </a:pPr>
              <a:r>
                <a:rPr 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Type in </a:t>
              </a:r>
              <a:r>
                <a:rPr lang="en-US" sz="1600" dirty="0" err="1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Mathematica’s</a:t>
              </a:r>
              <a:r>
                <a:rPr 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 front </a:t>
              </a:r>
              <a:r>
                <a:rPr lang="en-US" sz="1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the following: </a:t>
              </a:r>
              <a:r>
                <a:rPr 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onsolas" panose="020B0609020204030204" pitchFamily="49" charset="0"/>
                  <a:cs typeface="Consolas" panose="020B0609020204030204" pitchFamily="49" charset="0"/>
                </a:rPr>
                <a:t>&lt;&lt;</a:t>
              </a:r>
              <a:r>
                <a:rPr 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onsolas" panose="020B0609020204030204" pitchFamily="49" charset="0"/>
                  <a:cs typeface="Consolas" panose="020B0609020204030204" pitchFamily="49" charset="0"/>
                </a:rPr>
                <a:t>Susyno`</a:t>
              </a:r>
            </a:p>
            <a:p>
              <a:pPr algn="just">
                <a:buClr>
                  <a:schemeClr val="tx1"/>
                </a:buClr>
                <a:buSzPct val="100000"/>
              </a:pPr>
              <a:r>
                <a:rPr 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The built-in documentation becomes readily </a:t>
              </a:r>
              <a:r>
                <a:rPr lang="en-US" sz="1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available</a:t>
              </a:r>
              <a:endPara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78695" y="5319926"/>
              <a:ext cx="453516" cy="466620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3</a:t>
              </a:r>
              <a:endParaRPr lang="en-US" dirty="0"/>
            </a:p>
          </p:txBody>
        </p:sp>
      </p:grpSp>
      <p:sp>
        <p:nvSpPr>
          <p:cNvPr id="35" name="Rounded Rectangle 34"/>
          <p:cNvSpPr/>
          <p:nvPr/>
        </p:nvSpPr>
        <p:spPr>
          <a:xfrm rot="1372424">
            <a:off x="6873437" y="3789147"/>
            <a:ext cx="997520" cy="478423"/>
          </a:xfrm>
          <a:prstGeom prst="roundRect">
            <a:avLst>
              <a:gd name="adj" fmla="val 24205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182880" bIns="0" rtlCol="0" anchor="ctr"/>
          <a:lstStyle/>
          <a:p>
            <a:pPr algn="ctr"/>
            <a:r>
              <a:rPr lang="en-US" sz="1400" dirty="0" smtClean="0"/>
              <a:t>Quick start</a:t>
            </a:r>
            <a:endParaRPr lang="en-US" sz="1400" dirty="0"/>
          </a:p>
        </p:txBody>
      </p:sp>
      <p:sp>
        <p:nvSpPr>
          <p:cNvPr id="46" name="Content Placeholder 4"/>
          <p:cNvSpPr txBox="1">
            <a:spLocks/>
          </p:cNvSpPr>
          <p:nvPr/>
        </p:nvSpPr>
        <p:spPr>
          <a:xfrm>
            <a:off x="1948642" y="2946904"/>
            <a:ext cx="2623358" cy="667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None/>
            </a:pPr>
            <a:r>
              <a:rPr lang="en-US" sz="1400" dirty="0" smtClean="0">
                <a:solidFill>
                  <a:schemeClr val="accent2">
                    <a:lumMod val="75000"/>
                  </a:schemeClr>
                </a:solidFill>
              </a:rPr>
              <a:t>Generate list of model parameters, check anomalies, …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541785" y="6021288"/>
            <a:ext cx="4060431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chemeClr val="tx1"/>
              </a:buClr>
              <a:buSzPct val="100000"/>
            </a:pPr>
            <a:r>
              <a:rPr lang="en-US" sz="19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Thank you</a:t>
            </a:r>
            <a:endParaRPr lang="en-US" sz="1900" b="1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86044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762516" y="583513"/>
            <a:ext cx="5690975" cy="5690975"/>
          </a:xfrm>
          <a:prstGeom prst="ellipse">
            <a:avLst/>
          </a:prstGeom>
          <a:solidFill>
            <a:schemeClr val="accent1">
              <a:alpha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11660" y="3068960"/>
            <a:ext cx="6120681" cy="1044116"/>
          </a:xfrm>
          <a:prstGeom prst="roundRect">
            <a:avLst/>
          </a:prstGeo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US" sz="3600" b="0" cap="none" dirty="0" smtClean="0">
                <a:solidFill>
                  <a:schemeClr val="accent1">
                    <a:lumMod val="75000"/>
                  </a:schemeClr>
                </a:solidFill>
              </a:rPr>
              <a:t>Extra slides</a:t>
            </a:r>
            <a:endParaRPr lang="en-US" sz="3600" b="0" cap="none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60000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/>
          <p:cNvSpPr/>
          <p:nvPr/>
        </p:nvSpPr>
        <p:spPr>
          <a:xfrm>
            <a:off x="587375" y="1749425"/>
            <a:ext cx="3679825" cy="399415"/>
          </a:xfrm>
          <a:prstGeom prst="roundRect">
            <a:avLst/>
          </a:prstGeom>
          <a:solidFill>
            <a:schemeClr val="tx1">
              <a:lumMod val="65000"/>
              <a:lumOff val="3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Input example: the MSSM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33</a:t>
            </a:fld>
            <a:endParaRPr lang="pt-PT" dirty="0"/>
          </a:p>
        </p:txBody>
      </p:sp>
      <p:sp>
        <p:nvSpPr>
          <p:cNvPr id="8" name="Rounded Rectangle 7"/>
          <p:cNvSpPr/>
          <p:nvPr/>
        </p:nvSpPr>
        <p:spPr>
          <a:xfrm>
            <a:off x="2267744" y="1268761"/>
            <a:ext cx="2808312" cy="288031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2857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Pick a name for the model (any)</a:t>
            </a:r>
            <a:endParaRPr lang="en-US" sz="1400" dirty="0">
              <a:solidFill>
                <a:schemeClr val="bg1"/>
              </a:solidFill>
            </a:endParaRPr>
          </a:p>
        </p:txBody>
      </p:sp>
      <p:cxnSp>
        <p:nvCxnSpPr>
          <p:cNvPr id="5" name="Straight Arrow Connector 4"/>
          <p:cNvCxnSpPr>
            <a:stCxn id="8" idx="1"/>
            <a:endCxn id="7" idx="0"/>
          </p:cNvCxnSpPr>
          <p:nvPr/>
        </p:nvCxnSpPr>
        <p:spPr>
          <a:xfrm flipH="1">
            <a:off x="1433688" y="1412777"/>
            <a:ext cx="834056" cy="322957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8"/>
          <p:cNvSpPr/>
          <p:nvPr/>
        </p:nvSpPr>
        <p:spPr>
          <a:xfrm>
            <a:off x="5292080" y="1805117"/>
            <a:ext cx="3240360" cy="288031"/>
          </a:xfrm>
          <a:prstGeom prst="roundRect">
            <a:avLst/>
          </a:prstGeom>
          <a:solidFill>
            <a:srgbClr val="595959"/>
          </a:solidFill>
          <a:ln w="2857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Provide some optional data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229075" y="1735734"/>
            <a:ext cx="409225" cy="177304"/>
          </a:xfrm>
          <a:prstGeom prst="round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ounded Rectangle 23"/>
          <p:cNvSpPr/>
          <p:nvPr/>
        </p:nvSpPr>
        <p:spPr>
          <a:xfrm>
            <a:off x="5292080" y="2348881"/>
            <a:ext cx="3240360" cy="288031"/>
          </a:xfrm>
          <a:prstGeom prst="roundRect">
            <a:avLst/>
          </a:prstGeom>
          <a:solidFill>
            <a:srgbClr val="E46C0A"/>
          </a:solidFill>
          <a:ln w="2857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Specify the model’s gauge group (any)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99766" y="2378596"/>
            <a:ext cx="3679825" cy="228600"/>
          </a:xfrm>
          <a:prstGeom prst="roundRect">
            <a:avLst>
              <a:gd name="adj" fmla="val 25000"/>
            </a:avLst>
          </a:prstGeom>
          <a:solidFill>
            <a:schemeClr val="accent6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ounded Rectangle 26"/>
          <p:cNvSpPr/>
          <p:nvPr/>
        </p:nvSpPr>
        <p:spPr>
          <a:xfrm>
            <a:off x="5290517" y="3459848"/>
            <a:ext cx="3240360" cy="468649"/>
          </a:xfrm>
          <a:prstGeom prst="roundRect">
            <a:avLst>
              <a:gd name="adj" fmla="val 12602"/>
            </a:avLst>
          </a:prstGeom>
          <a:solidFill>
            <a:srgbClr val="77933C"/>
          </a:solidFill>
          <a:ln w="2857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Specify the model’s </a:t>
            </a:r>
            <a:r>
              <a:rPr lang="en-US" sz="1400" dirty="0" smtClean="0">
                <a:solidFill>
                  <a:schemeClr val="bg1"/>
                </a:solidFill>
              </a:rPr>
              <a:t>representations (any)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576534" y="2830076"/>
            <a:ext cx="3679825" cy="1728192"/>
          </a:xfrm>
          <a:prstGeom prst="roundRect">
            <a:avLst>
              <a:gd name="adj" fmla="val 4277"/>
            </a:avLst>
          </a:prstGeom>
          <a:solidFill>
            <a:schemeClr val="accent3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ounded Rectangle 28"/>
          <p:cNvSpPr/>
          <p:nvPr/>
        </p:nvSpPr>
        <p:spPr>
          <a:xfrm>
            <a:off x="576534" y="4765928"/>
            <a:ext cx="4986582" cy="459080"/>
          </a:xfrm>
          <a:prstGeom prst="roundRect">
            <a:avLst>
              <a:gd name="adj" fmla="val 11193"/>
            </a:avLst>
          </a:prstGeom>
          <a:solidFill>
            <a:schemeClr val="accent3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30" name="Straight Arrow Connector 29"/>
          <p:cNvCxnSpPr>
            <a:stCxn id="19" idx="1"/>
            <a:endCxn id="20" idx="3"/>
          </p:cNvCxnSpPr>
          <p:nvPr/>
        </p:nvCxnSpPr>
        <p:spPr>
          <a:xfrm flipH="1">
            <a:off x="4267200" y="1949133"/>
            <a:ext cx="1024880" cy="0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24" idx="1"/>
            <a:endCxn id="25" idx="3"/>
          </p:cNvCxnSpPr>
          <p:nvPr/>
        </p:nvCxnSpPr>
        <p:spPr>
          <a:xfrm flipH="1" flipV="1">
            <a:off x="4279591" y="2492896"/>
            <a:ext cx="1012489" cy="1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>
            <a:endCxn id="29" idx="3"/>
          </p:cNvCxnSpPr>
          <p:nvPr/>
        </p:nvCxnSpPr>
        <p:spPr>
          <a:xfrm flipH="1">
            <a:off x="5563116" y="3928497"/>
            <a:ext cx="665068" cy="1066971"/>
          </a:xfrm>
          <a:prstGeom prst="straightConnector1">
            <a:avLst/>
          </a:prstGeom>
          <a:ln w="28575">
            <a:solidFill>
              <a:schemeClr val="accent3">
                <a:lumMod val="75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27" idx="1"/>
            <a:endCxn id="28" idx="3"/>
          </p:cNvCxnSpPr>
          <p:nvPr/>
        </p:nvCxnSpPr>
        <p:spPr>
          <a:xfrm flipH="1" flipV="1">
            <a:off x="4256359" y="3694172"/>
            <a:ext cx="1034158" cy="1"/>
          </a:xfrm>
          <a:prstGeom prst="straightConnector1">
            <a:avLst/>
          </a:prstGeom>
          <a:ln w="28575">
            <a:solidFill>
              <a:schemeClr val="accent3">
                <a:lumMod val="75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ounded Rectangle 46"/>
          <p:cNvSpPr/>
          <p:nvPr/>
        </p:nvSpPr>
        <p:spPr>
          <a:xfrm>
            <a:off x="576534" y="5419824"/>
            <a:ext cx="4355506" cy="459080"/>
          </a:xfrm>
          <a:prstGeom prst="roundRect">
            <a:avLst>
              <a:gd name="adj" fmla="val 11193"/>
            </a:avLst>
          </a:prstGeom>
          <a:solidFill>
            <a:srgbClr val="FFC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Rounded Rectangle 47"/>
          <p:cNvSpPr/>
          <p:nvPr/>
        </p:nvSpPr>
        <p:spPr>
          <a:xfrm>
            <a:off x="587375" y="6079780"/>
            <a:ext cx="4344665" cy="229540"/>
          </a:xfrm>
          <a:prstGeom prst="roundRect">
            <a:avLst>
              <a:gd name="adj" fmla="val 19492"/>
            </a:avLst>
          </a:prstGeom>
          <a:solidFill>
            <a:schemeClr val="accent4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Rounded Rectangle 48"/>
          <p:cNvSpPr/>
          <p:nvPr/>
        </p:nvSpPr>
        <p:spPr>
          <a:xfrm>
            <a:off x="5563116" y="5408623"/>
            <a:ext cx="3240360" cy="468649"/>
          </a:xfrm>
          <a:prstGeom prst="roundRect">
            <a:avLst>
              <a:gd name="adj" fmla="val 12602"/>
            </a:avLst>
          </a:prstGeom>
          <a:solidFill>
            <a:srgbClr val="DAA600"/>
          </a:solidFill>
          <a:ln w="2857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Provide the number of flavors and the charges under any abelian symmetry</a:t>
            </a:r>
            <a:endParaRPr lang="en-US" sz="1400" dirty="0">
              <a:solidFill>
                <a:schemeClr val="bg1"/>
              </a:solidFill>
            </a:endParaRPr>
          </a:p>
        </p:txBody>
      </p:sp>
      <p:cxnSp>
        <p:nvCxnSpPr>
          <p:cNvPr id="50" name="Straight Arrow Connector 49"/>
          <p:cNvCxnSpPr>
            <a:stCxn id="49" idx="1"/>
            <a:endCxn id="47" idx="3"/>
          </p:cNvCxnSpPr>
          <p:nvPr/>
        </p:nvCxnSpPr>
        <p:spPr>
          <a:xfrm flipH="1">
            <a:off x="4932040" y="5642948"/>
            <a:ext cx="631076" cy="6416"/>
          </a:xfrm>
          <a:prstGeom prst="straightConnector1">
            <a:avLst/>
          </a:prstGeom>
          <a:ln w="28575">
            <a:solidFill>
              <a:srgbClr val="DAA600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ounded Rectangle 52"/>
          <p:cNvSpPr/>
          <p:nvPr/>
        </p:nvSpPr>
        <p:spPr>
          <a:xfrm>
            <a:off x="5564976" y="5952718"/>
            <a:ext cx="3240360" cy="445564"/>
          </a:xfrm>
          <a:prstGeom prst="roundRect">
            <a:avLst>
              <a:gd name="adj" fmla="val 12391"/>
            </a:avLst>
          </a:prstGeom>
          <a:solidFill>
            <a:srgbClr val="604A7B"/>
          </a:solidFill>
          <a:ln w="2857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Tell the program to calculate the model’s RGEs (among other things)</a:t>
            </a:r>
            <a:endParaRPr lang="en-US" sz="1400" dirty="0">
              <a:solidFill>
                <a:schemeClr val="bg1"/>
              </a:solidFill>
            </a:endParaRPr>
          </a:p>
        </p:txBody>
      </p:sp>
      <p:cxnSp>
        <p:nvCxnSpPr>
          <p:cNvPr id="54" name="Straight Arrow Connector 53"/>
          <p:cNvCxnSpPr>
            <a:stCxn id="53" idx="1"/>
            <a:endCxn id="48" idx="3"/>
          </p:cNvCxnSpPr>
          <p:nvPr/>
        </p:nvCxnSpPr>
        <p:spPr>
          <a:xfrm flipH="1">
            <a:off x="4932040" y="6175500"/>
            <a:ext cx="632936" cy="19050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77" y="1752382"/>
            <a:ext cx="4980073" cy="457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0359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8" grpId="0" animBg="1"/>
      <p:bldP spid="19" grpId="0" animBg="1"/>
      <p:bldP spid="7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47" grpId="0" animBg="1"/>
      <p:bldP spid="48" grpId="0" animBg="1"/>
      <p:bldP spid="49" grpId="0" animBg="1"/>
      <p:bldP spid="5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Output example</a:t>
            </a:r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: the MSSM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34</a:t>
            </a:fld>
            <a:endParaRPr lang="pt-P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" y="1250379"/>
            <a:ext cx="9076690" cy="1530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252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Output example: the MSSM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35</a:t>
            </a:fld>
            <a:endParaRPr lang="pt-PT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" y="1268418"/>
            <a:ext cx="9060180" cy="1440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0465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Output example: the MSSM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36</a:t>
            </a:fld>
            <a:endParaRPr lang="pt-PT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" y="1267986"/>
            <a:ext cx="9060180" cy="2392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686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" y="1267986"/>
            <a:ext cx="9060180" cy="512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Output example: the MSSM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87525" y="6388626"/>
            <a:ext cx="8568951" cy="2807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 useBgFill="1">
        <p:nvSpPr>
          <p:cNvPr id="26" name="Rectangle 25"/>
          <p:cNvSpPr/>
          <p:nvPr/>
        </p:nvSpPr>
        <p:spPr>
          <a:xfrm>
            <a:off x="287525" y="6388626"/>
            <a:ext cx="8568951" cy="28073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7" name="TextBox 26"/>
          <p:cNvSpPr txBox="1"/>
          <p:nvPr/>
        </p:nvSpPr>
        <p:spPr>
          <a:xfrm>
            <a:off x="4366655" y="6165304"/>
            <a:ext cx="410690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00" b="1" dirty="0" smtClean="0"/>
              <a:t>…</a:t>
            </a:r>
            <a:endParaRPr lang="en-US" sz="2100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37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29024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" y="1268760"/>
            <a:ext cx="9060180" cy="5471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Output example: the MSSM</a:t>
            </a:r>
          </a:p>
        </p:txBody>
      </p:sp>
      <p:sp>
        <p:nvSpPr>
          <p:cNvPr id="25" name="Rectangle 24"/>
          <p:cNvSpPr/>
          <p:nvPr/>
        </p:nvSpPr>
        <p:spPr>
          <a:xfrm>
            <a:off x="0" y="6299200"/>
            <a:ext cx="9143999" cy="6179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 useBgFill="1">
        <p:nvSpPr>
          <p:cNvPr id="26" name="Rectangle 25"/>
          <p:cNvSpPr/>
          <p:nvPr/>
        </p:nvSpPr>
        <p:spPr>
          <a:xfrm>
            <a:off x="-36512" y="6299200"/>
            <a:ext cx="9180512" cy="61793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7" name="TextBox 26"/>
          <p:cNvSpPr txBox="1"/>
          <p:nvPr/>
        </p:nvSpPr>
        <p:spPr>
          <a:xfrm>
            <a:off x="4366655" y="6237312"/>
            <a:ext cx="410690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00" b="1" dirty="0" smtClean="0"/>
              <a:t>…</a:t>
            </a:r>
            <a:endParaRPr lang="en-US" sz="2100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88E7-8EAF-4461-8A66-7CC4E7A2AEEC}" type="slidenum">
              <a:rPr lang="pt-PT" smtClean="0"/>
              <a:t>38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99549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Output example: the MSSM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" y="1268760"/>
            <a:ext cx="9060180" cy="5135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0" y="6299200"/>
            <a:ext cx="9143999" cy="6179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 useBgFill="1">
        <p:nvSpPr>
          <p:cNvPr id="12" name="Rectangle 11"/>
          <p:cNvSpPr/>
          <p:nvPr/>
        </p:nvSpPr>
        <p:spPr>
          <a:xfrm>
            <a:off x="-36512" y="6299200"/>
            <a:ext cx="9180512" cy="61793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3" name="TextBox 12"/>
          <p:cNvSpPr txBox="1"/>
          <p:nvPr/>
        </p:nvSpPr>
        <p:spPr>
          <a:xfrm>
            <a:off x="4366655" y="6237312"/>
            <a:ext cx="410690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00" b="1" dirty="0" smtClean="0"/>
              <a:t>…</a:t>
            </a:r>
            <a:endParaRPr lang="en-US" sz="2100" b="1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FA4E88E7-8EAF-4461-8A66-7CC4E7A2AEEC}" type="slidenum">
              <a:rPr lang="pt-PT" smtClean="0"/>
              <a:t>39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62829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Input </a:t>
            </a:r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example: 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minimal </a:t>
            </a:r>
            <a:r>
              <a:rPr lang="en-US" sz="3600" i="1" dirty="0" smtClean="0">
                <a:solidFill>
                  <a:schemeClr val="accent2">
                    <a:lumMod val="75000"/>
                  </a:schemeClr>
                </a:solidFill>
              </a:rPr>
              <a:t>SO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(10)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299200"/>
            <a:ext cx="9143999" cy="6179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 useBgFill="1">
        <p:nvSpPr>
          <p:cNvPr id="12" name="Rectangle 11"/>
          <p:cNvSpPr/>
          <p:nvPr/>
        </p:nvSpPr>
        <p:spPr>
          <a:xfrm>
            <a:off x="-36512" y="6299200"/>
            <a:ext cx="9180512" cy="61793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FA4E88E7-8EAF-4461-8A66-7CC4E7A2AEEC}" type="slidenum">
              <a:rPr lang="pt-PT" smtClean="0"/>
              <a:t>40</a:t>
            </a:fld>
            <a:endParaRPr lang="pt-PT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42862"/>
            <a:ext cx="4936236" cy="2972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280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Output </a:t>
            </a:r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example: 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minimal SO(10)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299200"/>
            <a:ext cx="9143999" cy="6179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 useBgFill="1">
        <p:nvSpPr>
          <p:cNvPr id="12" name="Rectangle 11"/>
          <p:cNvSpPr/>
          <p:nvPr/>
        </p:nvSpPr>
        <p:spPr>
          <a:xfrm>
            <a:off x="-36512" y="6299200"/>
            <a:ext cx="9180512" cy="61793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FA4E88E7-8EAF-4461-8A66-7CC4E7A2AEEC}" type="slidenum">
              <a:rPr lang="pt-PT" smtClean="0"/>
              <a:t>41</a:t>
            </a:fld>
            <a:endParaRPr lang="pt-PT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" y="1267986"/>
            <a:ext cx="906018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7808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Output example: minimal SO(10)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6299200"/>
            <a:ext cx="9143999" cy="6179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 useBgFill="1">
        <p:nvSpPr>
          <p:cNvPr id="12" name="Rectangle 11"/>
          <p:cNvSpPr/>
          <p:nvPr/>
        </p:nvSpPr>
        <p:spPr>
          <a:xfrm>
            <a:off x="-36512" y="6299200"/>
            <a:ext cx="9180512" cy="61793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FA4E88E7-8EAF-4461-8A66-7CC4E7A2AEEC}" type="slidenum">
              <a:rPr lang="pt-PT" smtClean="0"/>
              <a:t>42</a:t>
            </a:fld>
            <a:endParaRPr lang="pt-PT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" y="1267986"/>
            <a:ext cx="9060180" cy="1440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9793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Output example: minimal SO(10)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6299200"/>
            <a:ext cx="9143999" cy="6179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 useBgFill="1">
        <p:nvSpPr>
          <p:cNvPr id="12" name="Rectangle 11"/>
          <p:cNvSpPr/>
          <p:nvPr/>
        </p:nvSpPr>
        <p:spPr>
          <a:xfrm>
            <a:off x="-36512" y="6299200"/>
            <a:ext cx="9180512" cy="61793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FA4E88E7-8EAF-4461-8A66-7CC4E7A2AEEC}" type="slidenum">
              <a:rPr lang="pt-PT" smtClean="0"/>
              <a:t>43</a:t>
            </a:fld>
            <a:endParaRPr lang="pt-PT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" y="1267986"/>
            <a:ext cx="9060180" cy="1767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953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Output example: minimal SO(10)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6299200"/>
            <a:ext cx="9143999" cy="6179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 useBgFill="1">
        <p:nvSpPr>
          <p:cNvPr id="12" name="Rectangle 11"/>
          <p:cNvSpPr/>
          <p:nvPr/>
        </p:nvSpPr>
        <p:spPr>
          <a:xfrm>
            <a:off x="-36512" y="6299200"/>
            <a:ext cx="9180512" cy="61793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" y="1267986"/>
            <a:ext cx="9060180" cy="5646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0" y="6381328"/>
            <a:ext cx="9143999" cy="535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 useBgFill="1">
        <p:nvSpPr>
          <p:cNvPr id="13" name="Rectangle 12"/>
          <p:cNvSpPr/>
          <p:nvPr/>
        </p:nvSpPr>
        <p:spPr>
          <a:xfrm>
            <a:off x="-36512" y="6381328"/>
            <a:ext cx="9180512" cy="53580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5" name="TextBox 14"/>
          <p:cNvSpPr txBox="1"/>
          <p:nvPr/>
        </p:nvSpPr>
        <p:spPr>
          <a:xfrm>
            <a:off x="4366655" y="6237312"/>
            <a:ext cx="410690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00" b="1" dirty="0" smtClean="0"/>
              <a:t>…</a:t>
            </a:r>
            <a:endParaRPr lang="en-US" sz="2100" b="1" dirty="0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FA4E88E7-8EAF-4461-8A66-7CC4E7A2AEEC}" type="slidenum">
              <a:rPr lang="pt-PT" smtClean="0"/>
              <a:t>44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929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3314699" y="2671762"/>
            <a:ext cx="561975" cy="312738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Output example: minimal SO(10)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" y="1267986"/>
            <a:ext cx="9060180" cy="5059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0" y="6299200"/>
            <a:ext cx="9143999" cy="6179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 useBgFill="1">
        <p:nvSpPr>
          <p:cNvPr id="10" name="Rectangle 9"/>
          <p:cNvSpPr/>
          <p:nvPr/>
        </p:nvSpPr>
        <p:spPr>
          <a:xfrm>
            <a:off x="-36512" y="6299200"/>
            <a:ext cx="9180512" cy="61793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3" name="Rectangle 12"/>
          <p:cNvSpPr/>
          <p:nvPr/>
        </p:nvSpPr>
        <p:spPr>
          <a:xfrm>
            <a:off x="0" y="6381328"/>
            <a:ext cx="9143999" cy="535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 useBgFill="1">
        <p:nvSpPr>
          <p:cNvPr id="15" name="Rectangle 14"/>
          <p:cNvSpPr/>
          <p:nvPr/>
        </p:nvSpPr>
        <p:spPr>
          <a:xfrm>
            <a:off x="-36512" y="6381328"/>
            <a:ext cx="9180512" cy="53580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6" name="TextBox 15"/>
          <p:cNvSpPr txBox="1"/>
          <p:nvPr/>
        </p:nvSpPr>
        <p:spPr>
          <a:xfrm>
            <a:off x="4366655" y="6237312"/>
            <a:ext cx="410690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00" b="1" dirty="0" smtClean="0"/>
              <a:t>…</a:t>
            </a:r>
            <a:endParaRPr lang="en-US" sz="2100" b="1" dirty="0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FA4E88E7-8EAF-4461-8A66-7CC4E7A2AEEC}" type="slidenum">
              <a:rPr lang="pt-PT" smtClean="0"/>
              <a:t>45</a:t>
            </a:fld>
            <a:endParaRPr lang="pt-PT"/>
          </a:p>
        </p:txBody>
      </p:sp>
      <p:sp>
        <p:nvSpPr>
          <p:cNvPr id="3" name="Rounded Rectangle 2"/>
          <p:cNvSpPr/>
          <p:nvPr/>
        </p:nvSpPr>
        <p:spPr>
          <a:xfrm>
            <a:off x="4283968" y="3744198"/>
            <a:ext cx="4135328" cy="921108"/>
          </a:xfrm>
          <a:prstGeom prst="roundRect">
            <a:avLst>
              <a:gd name="adj" fmla="val 8082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/>
              <a:t>Peculiar numerical factors in the Lagrangian: this is due to the </a:t>
            </a:r>
            <a:r>
              <a:rPr lang="en-US" sz="1200" u="sng" dirty="0" smtClean="0"/>
              <a:t>Clebsch-Gordon normalization convention</a:t>
            </a:r>
            <a:r>
              <a:rPr lang="en-US" sz="1200" dirty="0" smtClean="0"/>
              <a:t> of the program, which is used consistently for </a:t>
            </a:r>
            <a:r>
              <a:rPr lang="en-US" sz="1200" u="sng" dirty="0" smtClean="0"/>
              <a:t>all groups, all products of representations</a:t>
            </a:r>
            <a:r>
              <a:rPr lang="en-US" sz="1200" dirty="0" smtClean="0"/>
              <a:t>. (see slide 22)</a:t>
            </a:r>
            <a:endParaRPr lang="en-US" sz="1200" dirty="0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3779912" y="3068960"/>
            <a:ext cx="444426" cy="598165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0503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Output example: minimal SO(10)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" y="1267986"/>
            <a:ext cx="9060180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0" y="6299200"/>
            <a:ext cx="9143999" cy="6179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 useBgFill="1">
        <p:nvSpPr>
          <p:cNvPr id="9" name="Rectangle 8"/>
          <p:cNvSpPr/>
          <p:nvPr/>
        </p:nvSpPr>
        <p:spPr>
          <a:xfrm>
            <a:off x="-36512" y="6299200"/>
            <a:ext cx="9180512" cy="61793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0" name="Rectangle 9"/>
          <p:cNvSpPr/>
          <p:nvPr/>
        </p:nvSpPr>
        <p:spPr>
          <a:xfrm>
            <a:off x="0" y="6381328"/>
            <a:ext cx="9143999" cy="535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 useBgFill="1">
        <p:nvSpPr>
          <p:cNvPr id="13" name="Rectangle 12"/>
          <p:cNvSpPr/>
          <p:nvPr/>
        </p:nvSpPr>
        <p:spPr>
          <a:xfrm>
            <a:off x="-36512" y="6381328"/>
            <a:ext cx="9180512" cy="53580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5" name="TextBox 14"/>
          <p:cNvSpPr txBox="1"/>
          <p:nvPr/>
        </p:nvSpPr>
        <p:spPr>
          <a:xfrm>
            <a:off x="4366655" y="6237312"/>
            <a:ext cx="410690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00" b="1" dirty="0" smtClean="0"/>
              <a:t>…</a:t>
            </a:r>
            <a:endParaRPr lang="en-US" sz="2100" b="1" dirty="0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FA4E88E7-8EAF-4461-8A66-7CC4E7A2AEEC}" type="slidenum">
              <a:rPr lang="pt-PT" smtClean="0"/>
              <a:t>46</a:t>
            </a:fld>
            <a:endParaRPr lang="pt-PT"/>
          </a:p>
        </p:txBody>
      </p:sp>
      <p:sp>
        <p:nvSpPr>
          <p:cNvPr id="11" name="Oval 10"/>
          <p:cNvSpPr/>
          <p:nvPr/>
        </p:nvSpPr>
        <p:spPr>
          <a:xfrm>
            <a:off x="3267076" y="2420888"/>
            <a:ext cx="590550" cy="450900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Arrow Connector 11"/>
          <p:cNvCxnSpPr/>
          <p:nvPr/>
        </p:nvCxnSpPr>
        <p:spPr>
          <a:xfrm flipH="1" flipV="1">
            <a:off x="3779912" y="2871788"/>
            <a:ext cx="444426" cy="598165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ounded Rectangle 20"/>
          <p:cNvSpPr/>
          <p:nvPr/>
        </p:nvSpPr>
        <p:spPr>
          <a:xfrm>
            <a:off x="4262438" y="3531582"/>
            <a:ext cx="3876054" cy="921108"/>
          </a:xfrm>
          <a:prstGeom prst="roundRect">
            <a:avLst>
              <a:gd name="adj" fmla="val 8082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/>
              <a:t>Peculiar numerical factors in the RGEs are a consequence of the normalization of the Clebsch-Gordon factors used by the program. </a:t>
            </a:r>
            <a:r>
              <a:rPr lang="en-US" sz="1200" u="sng" dirty="0" smtClean="0"/>
              <a:t>Conversion to other normalizations is easy</a:t>
            </a:r>
            <a:r>
              <a:rPr lang="en-US" sz="1200" dirty="0" smtClean="0"/>
              <a:t> (see documentation)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297685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[usenames]{color}&#10;\definecolor{myBlue}{RGB}{55,96,146} %blue&#10;\definecolor{myRed}{RGB}{149,55,53} %red&#10;\definecolor{myGreen}{RGB}{119,147,60} %green&#10;\definecolor{myOrange}{RGB}{228,108,10} %orange&#10;\definecolor{myViolet}{RGB}{96,74,123} %orange&#10;\definecolor{myBlack}{RGB}{0,0,0} %black&#10;\definecolor{myGray40}{RGB}{153,153,153} %gray 40p&#10;&#10;\usepackage{amsmath}&#10;\usepackage{amssymb}&#10;\usepackage{slashed}     %\slashed{p}&#10;\usepackage{mathrsfs}   %\mathscr{L}&#10;\usepackage{bbold}  % \mathbb{1} for the identity matrix&#10;&#10;% \boldsymbol{}&#10;&#10;\pagestyle{empty}&#10;&#10;% $$  \[  \]&#10;\begin{document}&#10;&#10;&#10;$W$ and $\mathscr{L}_{\textrm{soft}}$&#10;&#10;&#10;\end{document}"/>
  <p:tag name="IGUANATEXSIZE" val="1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&#10;\definecolor{Gray1}{RGB}{89,89,89}&#10;\definecolor{Gray1}{RGB}{89,89,89}&#10;\definecolor{Blue1}{RGB}{55,96,146}&#10;&#10;&#10;\pagestyle{empty}&#10;\begin{document}&#10;&#10;&#10;\begin{equation*}&#10;W=\frac{1}{6}Y^{ijk}\Phi_{i}\Phi_{j}\Phi_{k}+\frac{1}{2}\mu^{ij}\Phi_{i}\Phi_{j}+L^{i}\Phi_{i}&#10;\end{equation*}&#10;&#10;\end{document}"/>
  <p:tag name="IGUANATEXSIZE" val="1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&#10;\definecolor{Gray1}{RGB}{89,89,89}&#10;\definecolor{Gray1}{RGB}{89,89,89}&#10;\definecolor{Blue1}{RGB}{55,96,146}&#10;&#10;\usepackage{amsmath}&#10;\usepackage{amssymb}&#10;\usepackage{slashed}     %\slashed{p}&#10;\usepackage{mathrsfs}   %\mathscr{L}&#10;\usepackage{bbold}  % \mathbb{1} for the identity matrix&#10;&#10;&#10;\pagestyle{empty}&#10;\begin{document}&#10;&#10;&#10;\begin{equation*}&#10;-\mathscr{L}_{\textrm{soft}}= \left(\frac{1}{2}M_{a}\lambda^{a}\lambda^{a}+\frac{1}{6}h^{ijk}\phi_{i}\phi_{j}\phi_{k}+\frac{1}{2}b^{ij}\phi_{i}\phi_{j}+s^{i}\phi_{i}+\textrm{h.c.}\right)+\left(m^{2}\right)_{j}^{i}\phi_{i}\phi_{j}^{*}&#10;\end{equation*}&#10;&#10;\end{document}"/>
  <p:tag name="IGUANATEXSIZE" val="1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&#10;${\color{white}S­_n}$&#10;&#10;\end{document}"/>
  <p:tag name="IGUANATEXSIZE" val="1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&#10;\[&#10;{\color{myGray50}\sum_{a}T_{a}^{2}={\color{myRed}C(R)}\mathbb{1}}&#10;\]&#10;&#10;&#10;\end{document}"/>
  <p:tag name="IGUANATEXSIZE" val="1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&#10;\[&#10;{\color{myGray50}\textrm{Tr}\left(T_{a}T_{b}\right)={\color{myRed}T(R)}\delta_{ab}}&#10;\]&#10;&#10;\end{document}"/>
  <p:tag name="IGUANATEXSIZE" val="1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&#10;\[&#10;{\color{myRed}d(R)}&#10;\]&#10;&#10;\end{document}"/>
  <p:tag name="IGUANATEXSIZE" val="1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&#10;$\boldsymbol{3}\times\boldsymbol{3}\times\overline{\boldsymbol{6}}=?$ in $SU(3)$&#10;\end{document}"/>
  <p:tag name="IGUANATEXSIZE" val="1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&#10;&#10;$\boldsymbol{3}\times\boldsymbol{3}\times\overline{\boldsymbol{6}}=\boldsymbol{27}+\overline{\boldsymbol{10}}+\boldsymbol{8}+\boldsymbol{8}+\boldsymbol{1}$ &#10;\end{document}"/>
  <p:tag name="IGUANATEXSIZE" val="1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&#10;So&#10;&#10;\end{document}"/>
  <p:tag name="IGUANATEXSIZE" val="1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&#10;$&#10;\boldsymbol{5}\times\boldsymbol{10}\times\boldsymbol{15}\times\overline{\boldsymbol{40}}\times\boldsymbol{45}=?&#10;$ in $SU(5)$&#10;&#10;\end{document}"/>
  <p:tag name="IGUANATEXSIZE" val="1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28,108,10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&#10;${\color{myOrange}S_3}$&#10;&#10;\end{document}"/>
  <p:tag name="IGUANATEXSIZE" val="1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&#10;$\boldsymbol{S_{3}}$&#10;&#10;\end{document}"/>
  <p:tag name="IGUANATEXSIZE" val="1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&#10;\[&#10;{\color{myGray50}T_{a}^{\dagger}=T_a}\]&#10;&#10;&#10;\end{document}"/>
  <p:tag name="IGUANATEXSIZE" val="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&#10;\[&#10;{\color{myGray50}\textrm{Tr}\left(T_{a}T_{b}\right)={T(R)}\delta_{ab}}&#10;\]&#10;&#10;\end{document}"/>
  <p:tag name="IGUANATEXSIZE" val="1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28,108,10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&#10;$\color{myOrange}\boldsymbol{2}\times\boldsymbol{2}$ \color{myOrange}in $SU(2)$\end{document}"/>
  <p:tag name="IGUANATEXSIZE" val="1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&#10;\color{white}&#10;\[&#10;\sum_{i1,i2,i3,\cdots,in}c_{i1,i2,\cdots,in}\Phi_{i1}^{(1)}\Phi_{i2}^{(2)}\cdots\Phi_{in}^{(n)}&#10;\]&#10;\end{document}"/>
  <p:tag name="IGUANATEXSIZE" val="1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&#10;\color{white}&#10;\[&#10;\sum_{i1,i2,i3,\cdots,in}\left|c_{i1,i2,\cdots,in}\right|^{2}=\sqrt{\textrm{dim}\left(\Phi^{(1)}\right)\textrm{dim}\left(\Phi^{(2)}\right)\cdots\textrm{dim}\left(\Phi^{(n)}\right)}&#10;\]&#10;&#10;\end{document}"/>
  <p:tag name="IGUANATEXSIZE" val="1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&#10;&#10;\[&#10;x^{2}+\left(-x\right)^{2}=\sqrt{2\times2}\Rightarrow\left|x\right|=1&#10;\]&#10;\end{document}"/>
  <p:tag name="IGUANATEXSIZE" val="1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&#10;What are the $SU(3)\times SU(2)\times U(1)$ &#10;&#10;representations in the $\boldsymbol{70}$ of $SU(5)$?&#10;\end{document}"/>
  <p:tag name="IGUANATEXSIZE" val="1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\begin{center}&#10;List the $SO(10)\rightarrow SU(5)\times U(1)$ branching &#10;&#10;rules for all SO(10) representations up to size 700&#10;\end{center}&#10;\end{document}"/>
  <p:tag name="IGUANATEXSIZE" val="1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&#10;&#10;$\times$&#10;&#10;&#10;\end{document}"/>
  <p:tag name="IGUANATEXSIZE" val="2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&#10;&#10;$\times$&#10;&#10;&#10;\end{document}"/>
  <p:tag name="IGUANATEXSIZE" val="2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&#10;&#10;$\times$&#10;&#10;&#10;\end{document}"/>
  <p:tag name="IGUANATEXSIZE" val="2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&#10;&#10;$\times$&#10;&#10;&#10;\end{document}"/>
  <p:tag name="IGUANATEXSIZE" val="2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\color{Blue1}&#10;\[&#10;\begin{array}{c}&#10;\boldsymbol{3}\otimes\boldsymbol{2}\otimes\frac{1}{6}\\&#10;\overline{\boldsymbol{3}}\otimes\boldsymbol{1}\otimes-\frac{2}{3}\\&#10;\overline{\boldsymbol{3}}\otimes\boldsymbol{1}\otimes\frac{1}{3}\\&#10;\boldsymbol{1}\otimes\boldsymbol{2}\otimes-\frac{1}{2}\\&#10;\boldsymbol{1}\otimes\boldsymbol{1}\otimes0\\&#10;\boldsymbol{1}\otimes\boldsymbol{1}\otimes1&#10;\end{array}&#10;\]&#10;\end{document}"/>
  <p:tag name="IGUANATEXSIZE" val="1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\color{Blue1}&#10;&#10;$\boldsymbol{16}$&#10;&#10;&#10;\end{document}"/>
  <p:tag name="IGUANATEXSIZE" val="25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\color{myGreen}&#10;\[&#10;\begin{array}{c}&#10;\boldsymbol{3}\otimes\boldsymbol{2}\otimes\frac{1}{6}\\&#10;\overline{\boldsymbol{3}}\otimes\boldsymbol{1}\otimes-\frac{2}{3}\\&#10;\overline{\boldsymbol{3}}\otimes\boldsymbol{1}\otimes\frac{1}{3}\\&#10;\boldsymbol{1}\otimes\boldsymbol{2}\otimes-\frac{1}{2}\\&#10;\boldsymbol{1}\otimes\boldsymbol{1}\otimes0\\&#10;\boldsymbol{1}\otimes\boldsymbol{1}\otimes1&#10;\end{array}&#10;\]&#10;\end{document}"/>
  <p:tag name="IGUANATEXSIZE" val="16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\color{myGreen}&#10;&#10;$\boldsymbol{16}$&#10;&#10;&#10;\end{document}"/>
  <p:tag name="IGUANATEXSIZE" val="2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\color{myRed}&#10;\[&#10;\begin{array}{c}&#10;\boldsymbol{3}\otimes\boldsymbol{1}\otimes-\frac{1}{3}\\&#10;\overline{\boldsymbol{3}}\otimes\boldsymbol{1}\otimes\frac{1}{3}\\&#10;\boldsymbol{1}\otimes\boldsymbol{2}\otimes\frac{1}{2}\\&#10;\boldsymbol{1}\otimes\boldsymbol{2}\otimes-\frac{1}{2}&#10;\end{array}&#10;\]&#10;&#10;\end{document}"/>
  <p:tag name="IGUANATEXSIZE" val="1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\color{myRed}&#10;&#10;$\boldsymbol{10}$&#10;&#10;&#10;\end{document}"/>
  <p:tag name="IGUANATEXSIZE" val="25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$\boldsymbol{16}\times\boldsymbol{16}\times\boldsymbol{10}$&#10;\end{document}"/>
  <p:tag name="IGUANATEXSIZE" val="16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$SU(3)\times SU(2)\times U(1)$&#10;\end{document}"/>
  <p:tag name="IGUANATEXSIZE" val="16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$SO(10)$&#10;\end{document}"/>
  <p:tag name="IGUANATEXSIZE" val="16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\color{myGray50}&#10;$\boldsymbol{3}\times\boldsymbol{3}\times\boldsymbol{3}$&#10;\end{document}"/>
  <p:tag name="IGUANATEXSIZE" val="1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$SU(3)\times SU(2)\times U(1)$&#10;\end{document}"/>
  <p:tag name="IGUANATEXSIZE" val="14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28,108,10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\color{myOrange}&#10;$y­_d$&#10;\end{document}"/>
  <p:tag name="IGUANATEXSIZE" val="25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28,108,10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\color{myOrange}&#10;$y­_u$&#10;\end{document}"/>
  <p:tag name="IGUANATEXSIZE" val="25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28,108,10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\color{myOrange}&#10;$y­_\nu$&#10;\end{document}"/>
  <p:tag name="IGUANATEXSIZE" val="25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28,108,10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\color{myOrange}&#10;$y­_\ell$&#10;\end{document}"/>
  <p:tag name="IGUANATEXSIZE" val="2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$\boldsymbol{16}\times\boldsymbol{16}\times\boldsymbol{126}$&#10;\end{document}"/>
  <p:tag name="IGUANATEXSIZE" val="1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$SO(10)$&#10;\end{document}"/>
  <p:tag name="IGUANATEXSIZE" val="16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28,108,10} %orange&#10;\definecolor{myPurple}{RGB}{96,74,123} %orange&#10;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\color{myPurple}&#10;$y_{u}=y_{d}=-\frac{1}{3} y_{\ell}=-\frac{1}{3} y_{\nu}$\end{document}"/>
  <p:tag name="IGUANATEXSIZE" val="25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$\Rightarrow$&#10;\end{document}"/>
  <p:tag name="IGUANATEXSIZE" val="1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$\boldsymbol{16}\times\boldsymbol{16}\times\boldsymbol{10}$&#10;\end{document}"/>
  <p:tag name="IGUANATEXSIZE" val="16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$SO(10)$&#10;\end{document}"/>
  <p:tag name="IGUANATEXSIZE" val="16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28,108,10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\color{myOrange}&#10;$y_{u}=y_{d}=y_{\ell}=y_{\nu}$\end{document}"/>
  <p:tag name="IGUANATEXSIZE" val="25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bbold}&#10;\usepackage[usenames]{color}&#10;%\usepackage{transparent}&#10;\definecolor{myBlue}{RGB}{0,132,209} %blue&#10;\definecolor{myRed}{RGB}{128,0,0} %red&#10;\definecolor{myGreen}{RGB}{125,166,71} %green&#10;\definecolor{myOrange}{RGB}{255,149,14} %orange&#10;\definecolor{myBlack}{RGB}{0,0,0} %black&#10;\definecolor{myGray40}{RGB}{153,153,153} %gray 40p&#10;\definecolor{myGray50}{RGB}{127,127,127} %gray 50p&#10;&#10;&#10;\definecolor{Gray1}{RGB}{89,89,89}&#10;\definecolor{Gray1}{RGB}{89,89,89}&#10;\definecolor{Blue1}{RGB}{55,96,146}&#10;&#10;&#10;\pagestyle{empty}&#10;\begin{document}&#10;$\Rightarrow$&#10;\end{document}"/>
  <p:tag name="IGUANATEXSIZE" val="1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texStyle">
      <a:majorFont>
        <a:latin typeface="LM Roman 10"/>
        <a:ea typeface=""/>
        <a:cs typeface=""/>
      </a:majorFont>
      <a:minorFont>
        <a:latin typeface="LM Roman 10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46492</TotalTime>
  <Words>1931</Words>
  <Application>Microsoft Office PowerPoint</Application>
  <PresentationFormat>On-screen Show (4:3)</PresentationFormat>
  <Paragraphs>352</Paragraphs>
  <Slides>46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5" baseType="lpstr">
      <vt:lpstr>Arial</vt:lpstr>
      <vt:lpstr>Graphite Std Light</vt:lpstr>
      <vt:lpstr>Adobe Caslon Pro</vt:lpstr>
      <vt:lpstr>Wingdings 2</vt:lpstr>
      <vt:lpstr>Calibri</vt:lpstr>
      <vt:lpstr>LM Roman 10</vt:lpstr>
      <vt:lpstr>Adobe Arabic</vt:lpstr>
      <vt:lpstr>Consolas</vt:lpstr>
      <vt:lpstr>Office Theme</vt:lpstr>
      <vt:lpstr>RGEs and group theory calculations with the Susyno program</vt:lpstr>
      <vt:lpstr>Outline</vt:lpstr>
      <vt:lpstr>The Susyno program: what is it for?</vt:lpstr>
      <vt:lpstr>Automation in High Energy Physics</vt:lpstr>
      <vt:lpstr>Susyno</vt:lpstr>
      <vt:lpstr>Susyno</vt:lpstr>
      <vt:lpstr>Susyno</vt:lpstr>
      <vt:lpstr>Input example: the MSSM</vt:lpstr>
      <vt:lpstr>Input example: minimal SO(10)</vt:lpstr>
      <vt:lpstr>Using Susyno to make Group Theory calculations</vt:lpstr>
      <vt:lpstr>Overview</vt:lpstr>
      <vt:lpstr>Specifying a gauge group/representation</vt:lpstr>
      <vt:lpstr>RepName, DimR, Casimir, DynkinIndex</vt:lpstr>
      <vt:lpstr>RepName, DimR, Casimir, DynkinIndex</vt:lpstr>
      <vt:lpstr>ReduceRepProduct</vt:lpstr>
      <vt:lpstr>ReduceRepProduct</vt:lpstr>
      <vt:lpstr>PermutationSymmetryOfInvariants</vt:lpstr>
      <vt:lpstr>RepMatrices</vt:lpstr>
      <vt:lpstr>RepMatrices</vt:lpstr>
      <vt:lpstr>RepMatrices</vt:lpstr>
      <vt:lpstr>Invariants</vt:lpstr>
      <vt:lpstr>Invariants</vt:lpstr>
      <vt:lpstr>DecomposeRep</vt:lpstr>
      <vt:lpstr>DecomposeRep</vt:lpstr>
      <vt:lpstr>DecomposeRep</vt:lpstr>
      <vt:lpstr>SubgroupEmbeddingCoefficients</vt:lpstr>
      <vt:lpstr>SubgroupEmbeddingCoefficients</vt:lpstr>
      <vt:lpstr>SubgroupEmbeddingCoefficients</vt:lpstr>
      <vt:lpstr>SubgroupEmbeddingCoefficients</vt:lpstr>
      <vt:lpstr>Summary</vt:lpstr>
      <vt:lpstr>Summary</vt:lpstr>
      <vt:lpstr>Extra slides</vt:lpstr>
      <vt:lpstr>Input example: the MSSM</vt:lpstr>
      <vt:lpstr>Output example: the MSSM</vt:lpstr>
      <vt:lpstr>Output example: the MSSM</vt:lpstr>
      <vt:lpstr>Output example: the MSSM</vt:lpstr>
      <vt:lpstr>Output example: the MSSM</vt:lpstr>
      <vt:lpstr>Output example: the MSSM</vt:lpstr>
      <vt:lpstr>Output example: the MSSM</vt:lpstr>
      <vt:lpstr>Input example: minimal SO(10)</vt:lpstr>
      <vt:lpstr>Output example: minimal SO(10)</vt:lpstr>
      <vt:lpstr>Output example: minimal SO(10)</vt:lpstr>
      <vt:lpstr>Output example: minimal SO(10)</vt:lpstr>
      <vt:lpstr>Output example: minimal SO(10)</vt:lpstr>
      <vt:lpstr>Output example: minimal SO(10)</vt:lpstr>
      <vt:lpstr>Output example: minimal SO(10)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</dc:creator>
  <cp:lastModifiedBy>Me</cp:lastModifiedBy>
  <cp:revision>728</cp:revision>
  <dcterms:created xsi:type="dcterms:W3CDTF">2013-05-29T21:04:50Z</dcterms:created>
  <dcterms:modified xsi:type="dcterms:W3CDTF">2014-07-25T22:01:36Z</dcterms:modified>
</cp:coreProperties>
</file>