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2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3.xml" ContentType="application/vnd.openxmlformats-officedocument.presentationml.notesSlide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4236" r:id="rId1"/>
  </p:sldMasterIdLst>
  <p:notesMasterIdLst>
    <p:notesMasterId r:id="rId19"/>
  </p:notesMasterIdLst>
  <p:sldIdLst>
    <p:sldId id="256" r:id="rId2"/>
    <p:sldId id="298" r:id="rId3"/>
    <p:sldId id="311" r:id="rId4"/>
    <p:sldId id="314" r:id="rId5"/>
    <p:sldId id="320" r:id="rId6"/>
    <p:sldId id="323" r:id="rId7"/>
    <p:sldId id="315" r:id="rId8"/>
    <p:sldId id="313" r:id="rId9"/>
    <p:sldId id="312" r:id="rId10"/>
    <p:sldId id="319" r:id="rId11"/>
    <p:sldId id="316" r:id="rId12"/>
    <p:sldId id="318" r:id="rId13"/>
    <p:sldId id="317" r:id="rId14"/>
    <p:sldId id="310" r:id="rId15"/>
    <p:sldId id="322" r:id="rId16"/>
    <p:sldId id="324" r:id="rId17"/>
    <p:sldId id="325" r:id="rId18"/>
  </p:sldIdLst>
  <p:sldSz cx="9144000" cy="6858000" type="screen4x3"/>
  <p:notesSz cx="6858000" cy="9144000"/>
  <p:custDataLst>
    <p:tags r:id="rId20"/>
  </p:custDataLst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084FB8"/>
    <a:srgbClr val="1F0EFA"/>
    <a:srgbClr val="933EDA"/>
    <a:srgbClr val="422AA6"/>
    <a:srgbClr val="0A1EB6"/>
    <a:srgbClr val="2B1BA5"/>
    <a:srgbClr val="CC6600"/>
    <a:srgbClr val="1042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E40595-A7E7-4184-9FC3-1D0279C609B2}" type="datetimeFigureOut">
              <a:rPr kumimoji="1" lang="ja-JP" altLang="en-US" smtClean="0"/>
              <a:pPr/>
              <a:t>2014/7/25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3B7AB-917D-4DAF-B4EC-68782D44EA2A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7431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3B7AB-917D-4DAF-B4EC-68782D44EA2A}" type="slidenum">
              <a:rPr kumimoji="1" lang="ja-JP" altLang="en-US" smtClean="0"/>
              <a:pPr/>
              <a:t>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48561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3B7AB-917D-4DAF-B4EC-68782D44EA2A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1284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3B7AB-917D-4DAF-B4EC-68782D44EA2A}" type="slidenum">
              <a:rPr kumimoji="1" lang="ja-JP" altLang="en-US" smtClean="0"/>
              <a:pPr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1199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‹#›</a:t>
            </a:fld>
            <a:r>
              <a:rPr lang="en-US" altLang="ja-JP" dirty="0" smtClean="0"/>
              <a:t>/12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‹#›</a:t>
            </a:fld>
            <a:r>
              <a:rPr lang="en-US" altLang="ja-JP" dirty="0" smtClean="0"/>
              <a:t>/12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‹#›</a:t>
            </a:fld>
            <a:r>
              <a:rPr lang="en-US" altLang="ja-JP" dirty="0" smtClean="0"/>
              <a:t>/12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July 25, 2014</a:t>
            </a:r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 2014@Manchester, England</a:t>
            </a:r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July 25, 2014</a:t>
            </a:r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 2014@Manchester, England</a:t>
            </a:r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‹#›</a:t>
            </a:fld>
            <a:r>
              <a:rPr lang="en-US" altLang="ja-JP" dirty="0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‹#›</a:t>
            </a:fld>
            <a:r>
              <a:rPr lang="en-US" altLang="ja-JP" dirty="0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July 25, 2014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 2014@Manchester, England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July 25, 2014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 2014@Manchester, England</a:t>
            </a:r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July 25, 2014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 2014@Manchester, England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July 25, 2014</a:t>
            </a:r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zh-CN" smtClean="0"/>
              <a:t>SUSY 2014@Manchester, England</a:t>
            </a:r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E63E8-5338-40FB-944D-80562FFC94A3}" type="slidenum">
              <a:rPr lang="ja-JP" altLang="en-US" smtClean="0"/>
              <a:pPr/>
              <a:t>‹#›</a:t>
            </a:fld>
            <a:r>
              <a:rPr lang="en-US" altLang="ja-JP" dirty="0" smtClean="0"/>
              <a:t>/12</a:t>
            </a:r>
            <a:endParaRPr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tags" Target="../tags/tag5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7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image" Target="../media/image6.png"/><Relationship Id="rId5" Type="http://schemas.openxmlformats.org/officeDocument/2006/relationships/tags" Target="../tags/tag7.xml"/><Relationship Id="rId10" Type="http://schemas.openxmlformats.org/officeDocument/2006/relationships/image" Target="../media/image5.png"/><Relationship Id="rId4" Type="http://schemas.openxmlformats.org/officeDocument/2006/relationships/tags" Target="../tags/tag6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image" Target="../media/image12.png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tags" Target="../tags/tag10.xml"/><Relationship Id="rId16" Type="http://schemas.openxmlformats.org/officeDocument/2006/relationships/image" Target="../media/image15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image" Target="../media/image10.png"/><Relationship Id="rId5" Type="http://schemas.openxmlformats.org/officeDocument/2006/relationships/tags" Target="../tags/tag13.xml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tags" Target="../tags/tag12.xml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19.xml"/><Relationship Id="rId7" Type="http://schemas.openxmlformats.org/officeDocument/2006/relationships/image" Target="../media/image17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1.png"/><Relationship Id="rId5" Type="http://schemas.openxmlformats.org/officeDocument/2006/relationships/tags" Target="../tags/tag21.xml"/><Relationship Id="rId10" Type="http://schemas.openxmlformats.org/officeDocument/2006/relationships/image" Target="../media/image20.png"/><Relationship Id="rId4" Type="http://schemas.openxmlformats.org/officeDocument/2006/relationships/tags" Target="../tags/tag20.xml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tags" Target="../tags/tag24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6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image" Target="../media/image25.png"/><Relationship Id="rId5" Type="http://schemas.openxmlformats.org/officeDocument/2006/relationships/tags" Target="../tags/tag26.xml"/><Relationship Id="rId10" Type="http://schemas.openxmlformats.org/officeDocument/2006/relationships/image" Target="../media/image24.png"/><Relationship Id="rId4" Type="http://schemas.openxmlformats.org/officeDocument/2006/relationships/tags" Target="../tags/tag25.xml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image" Target="../media/image31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image" Target="../media/image30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image" Target="../media/image29.png"/><Relationship Id="rId5" Type="http://schemas.openxmlformats.org/officeDocument/2006/relationships/tags" Target="../tags/tag3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tags" Target="../tags/tag31.xml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8.png"/><Relationship Id="rId3" Type="http://schemas.openxmlformats.org/officeDocument/2006/relationships/tags" Target="../tags/tag37.xml"/><Relationship Id="rId21" Type="http://schemas.openxmlformats.org/officeDocument/2006/relationships/image" Target="../media/image41.png"/><Relationship Id="rId7" Type="http://schemas.openxmlformats.org/officeDocument/2006/relationships/tags" Target="../tags/tag41.xml"/><Relationship Id="rId12" Type="http://schemas.openxmlformats.org/officeDocument/2006/relationships/tags" Target="../tags/tag46.xml"/><Relationship Id="rId17" Type="http://schemas.openxmlformats.org/officeDocument/2006/relationships/image" Target="../media/image37.png"/><Relationship Id="rId25" Type="http://schemas.openxmlformats.org/officeDocument/2006/relationships/image" Target="../media/image45.png"/><Relationship Id="rId2" Type="http://schemas.openxmlformats.org/officeDocument/2006/relationships/tags" Target="../tags/tag3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tags" Target="../tags/tag45.xml"/><Relationship Id="rId24" Type="http://schemas.openxmlformats.org/officeDocument/2006/relationships/image" Target="../media/image44.png"/><Relationship Id="rId5" Type="http://schemas.openxmlformats.org/officeDocument/2006/relationships/tags" Target="../tags/tag39.xml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tags" Target="../tags/tag44.xml"/><Relationship Id="rId19" Type="http://schemas.openxmlformats.org/officeDocument/2006/relationships/image" Target="../media/image39.png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54.xml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tags" Target="../tags/tag48.xml"/><Relationship Id="rId16" Type="http://schemas.openxmlformats.org/officeDocument/2006/relationships/image" Target="../media/image51.png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11" Type="http://schemas.openxmlformats.org/officeDocument/2006/relationships/image" Target="../media/image46.png"/><Relationship Id="rId5" Type="http://schemas.openxmlformats.org/officeDocument/2006/relationships/tags" Target="../tags/tag51.xml"/><Relationship Id="rId15" Type="http://schemas.openxmlformats.org/officeDocument/2006/relationships/image" Target="../media/image50.png"/><Relationship Id="rId10" Type="http://schemas.openxmlformats.org/officeDocument/2006/relationships/slideLayout" Target="../slideLayouts/slideLayout7.xml"/><Relationship Id="rId19" Type="http://schemas.openxmlformats.org/officeDocument/2006/relationships/image" Target="../media/image54.png"/><Relationship Id="rId4" Type="http://schemas.openxmlformats.org/officeDocument/2006/relationships/tags" Target="../tags/tag50.xml"/><Relationship Id="rId9" Type="http://schemas.openxmlformats.org/officeDocument/2006/relationships/tags" Target="../tags/tag55.xml"/><Relationship Id="rId1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tags" Target="../tags/tag58.xml"/><Relationship Id="rId7" Type="http://schemas.openxmlformats.org/officeDocument/2006/relationships/image" Target="../media/image56.png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image" Target="../media/image5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tags" Target="../tags/tag62.xml"/><Relationship Id="rId7" Type="http://schemas.openxmlformats.org/officeDocument/2006/relationships/notesSlide" Target="../notesSlides/notesSlide2.xml"/><Relationship Id="rId12" Type="http://schemas.openxmlformats.org/officeDocument/2006/relationships/image" Target="../media/image62.pn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1.png"/><Relationship Id="rId5" Type="http://schemas.openxmlformats.org/officeDocument/2006/relationships/tags" Target="../tags/tag64.xml"/><Relationship Id="rId10" Type="http://schemas.openxmlformats.org/officeDocument/2006/relationships/image" Target="../media/image60.png"/><Relationship Id="rId4" Type="http://schemas.openxmlformats.org/officeDocument/2006/relationships/tags" Target="../tags/tag63.xml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72.xml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tags" Target="../tags/tag67.xml"/><Relationship Id="rId21" Type="http://schemas.openxmlformats.org/officeDocument/2006/relationships/image" Target="../media/image71.png"/><Relationship Id="rId7" Type="http://schemas.openxmlformats.org/officeDocument/2006/relationships/tags" Target="../tags/tag71.xml"/><Relationship Id="rId12" Type="http://schemas.openxmlformats.org/officeDocument/2006/relationships/notesSlide" Target="../notesSlides/notesSlide3.xml"/><Relationship Id="rId17" Type="http://schemas.openxmlformats.org/officeDocument/2006/relationships/image" Target="../media/image67.png"/><Relationship Id="rId2" Type="http://schemas.openxmlformats.org/officeDocument/2006/relationships/tags" Target="../tags/tag66.xml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69.xml"/><Relationship Id="rId15" Type="http://schemas.openxmlformats.org/officeDocument/2006/relationships/image" Target="../media/image65.png"/><Relationship Id="rId10" Type="http://schemas.openxmlformats.org/officeDocument/2006/relationships/tags" Target="../tags/tag74.xml"/><Relationship Id="rId19" Type="http://schemas.openxmlformats.org/officeDocument/2006/relationships/image" Target="../media/image69.png"/><Relationship Id="rId4" Type="http://schemas.openxmlformats.org/officeDocument/2006/relationships/tags" Target="../tags/tag68.xml"/><Relationship Id="rId9" Type="http://schemas.openxmlformats.org/officeDocument/2006/relationships/tags" Target="../tags/tag73.xml"/><Relationship Id="rId14" Type="http://schemas.openxmlformats.org/officeDocument/2006/relationships/image" Target="../media/image64.png"/><Relationship Id="rId22" Type="http://schemas.openxmlformats.org/officeDocument/2006/relationships/image" Target="../media/image7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tags" Target="../tags/tag77.xml"/><Relationship Id="rId7" Type="http://schemas.openxmlformats.org/officeDocument/2006/relationships/image" Target="../media/image73.png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77.png"/><Relationship Id="rId5" Type="http://schemas.openxmlformats.org/officeDocument/2006/relationships/tags" Target="../tags/tag79.xml"/><Relationship Id="rId10" Type="http://schemas.openxmlformats.org/officeDocument/2006/relationships/image" Target="../media/image76.png"/><Relationship Id="rId4" Type="http://schemas.openxmlformats.org/officeDocument/2006/relationships/tags" Target="../tags/tag78.xml"/><Relationship Id="rId9" Type="http://schemas.openxmlformats.org/officeDocument/2006/relationships/image" Target="../media/image7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png"/><Relationship Id="rId3" Type="http://schemas.openxmlformats.org/officeDocument/2006/relationships/tags" Target="../tags/tag82.xml"/><Relationship Id="rId7" Type="http://schemas.openxmlformats.org/officeDocument/2006/relationships/slideLayout" Target="../slideLayouts/slideLayout6.xml"/><Relationship Id="rId12" Type="http://schemas.openxmlformats.org/officeDocument/2006/relationships/image" Target="../media/image82.png"/><Relationship Id="rId2" Type="http://schemas.openxmlformats.org/officeDocument/2006/relationships/tags" Target="../tags/tag81.xml"/><Relationship Id="rId1" Type="http://schemas.openxmlformats.org/officeDocument/2006/relationships/tags" Target="../tags/tag80.xml"/><Relationship Id="rId6" Type="http://schemas.openxmlformats.org/officeDocument/2006/relationships/tags" Target="../tags/tag85.xml"/><Relationship Id="rId11" Type="http://schemas.openxmlformats.org/officeDocument/2006/relationships/image" Target="../media/image81.png"/><Relationship Id="rId5" Type="http://schemas.openxmlformats.org/officeDocument/2006/relationships/tags" Target="../tags/tag84.xml"/><Relationship Id="rId10" Type="http://schemas.openxmlformats.org/officeDocument/2006/relationships/image" Target="../media/image80.png"/><Relationship Id="rId4" Type="http://schemas.openxmlformats.org/officeDocument/2006/relationships/tags" Target="../tags/tag83.xml"/><Relationship Id="rId9" Type="http://schemas.openxmlformats.org/officeDocument/2006/relationships/image" Target="../media/image7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13" Type="http://schemas.openxmlformats.org/officeDocument/2006/relationships/image" Target="../media/image85.png"/><Relationship Id="rId18" Type="http://schemas.openxmlformats.org/officeDocument/2006/relationships/image" Target="../media/image90.png"/><Relationship Id="rId3" Type="http://schemas.openxmlformats.org/officeDocument/2006/relationships/tags" Target="../tags/tag88.xml"/><Relationship Id="rId21" Type="http://schemas.openxmlformats.org/officeDocument/2006/relationships/image" Target="../media/image62.png"/><Relationship Id="rId7" Type="http://schemas.openxmlformats.org/officeDocument/2006/relationships/tags" Target="../tags/tag92.xml"/><Relationship Id="rId12" Type="http://schemas.openxmlformats.org/officeDocument/2006/relationships/image" Target="../media/image84.png"/><Relationship Id="rId17" Type="http://schemas.openxmlformats.org/officeDocument/2006/relationships/image" Target="../media/image89.png"/><Relationship Id="rId2" Type="http://schemas.openxmlformats.org/officeDocument/2006/relationships/tags" Target="../tags/tag87.xml"/><Relationship Id="rId16" Type="http://schemas.openxmlformats.org/officeDocument/2006/relationships/image" Target="../media/image88.png"/><Relationship Id="rId20" Type="http://schemas.openxmlformats.org/officeDocument/2006/relationships/image" Target="../media/image92.png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90.xml"/><Relationship Id="rId15" Type="http://schemas.openxmlformats.org/officeDocument/2006/relationships/image" Target="../media/image87.png"/><Relationship Id="rId10" Type="http://schemas.openxmlformats.org/officeDocument/2006/relationships/tags" Target="../tags/tag95.xml"/><Relationship Id="rId19" Type="http://schemas.openxmlformats.org/officeDocument/2006/relationships/image" Target="../media/image91.png"/><Relationship Id="rId4" Type="http://schemas.openxmlformats.org/officeDocument/2006/relationships/tags" Target="../tags/tag89.xml"/><Relationship Id="rId9" Type="http://schemas.openxmlformats.org/officeDocument/2006/relationships/tags" Target="../tags/tag94.xml"/><Relationship Id="rId14" Type="http://schemas.openxmlformats.org/officeDocument/2006/relationships/image" Target="../media/image8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99.xml"/><Relationship Id="rId7" Type="http://schemas.openxmlformats.org/officeDocument/2006/relationships/image" Target="../media/image96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b="1" dirty="0" smtClean="0">
                <a:solidFill>
                  <a:srgbClr val="1F0E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6D Gauge-Higgs unification with custodial symmetry</a:t>
            </a:r>
            <a:endParaRPr kumimoji="1" lang="ja-JP" altLang="en-US" b="1" dirty="0">
              <a:solidFill>
                <a:srgbClr val="1F0EF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 smtClean="0">
                <a:solidFill>
                  <a:srgbClr val="993300"/>
                </a:solidFill>
              </a:rPr>
              <a:t>Yutaka </a:t>
            </a:r>
            <a:r>
              <a:rPr lang="en-US" altLang="ja-JP" dirty="0" err="1" smtClean="0">
                <a:solidFill>
                  <a:srgbClr val="993300"/>
                </a:solidFill>
              </a:rPr>
              <a:t>Sakamura</a:t>
            </a:r>
            <a:r>
              <a:rPr lang="en-US" altLang="ja-JP" dirty="0" smtClean="0">
                <a:solidFill>
                  <a:srgbClr val="993300"/>
                </a:solidFill>
              </a:rPr>
              <a:t> (KEK)</a:t>
            </a:r>
            <a:r>
              <a:rPr kumimoji="1" lang="en-US" altLang="ja-JP" dirty="0" smtClean="0">
                <a:solidFill>
                  <a:srgbClr val="993300"/>
                </a:solidFill>
              </a:rPr>
              <a:t/>
            </a:r>
            <a:br>
              <a:rPr kumimoji="1" lang="en-US" altLang="ja-JP" dirty="0" smtClean="0">
                <a:solidFill>
                  <a:srgbClr val="993300"/>
                </a:solidFill>
              </a:rPr>
            </a:br>
            <a:r>
              <a:rPr kumimoji="1" lang="en-US" altLang="ja-JP" sz="2400" dirty="0" smtClean="0">
                <a:solidFill>
                  <a:schemeClr val="tx1"/>
                </a:solidFill>
              </a:rPr>
              <a:t>in collaboration with </a:t>
            </a:r>
            <a:br>
              <a:rPr kumimoji="1" lang="en-US" altLang="ja-JP" sz="2400" dirty="0" smtClean="0">
                <a:solidFill>
                  <a:schemeClr val="tx1"/>
                </a:solidFill>
              </a:rPr>
            </a:br>
            <a:r>
              <a:rPr kumimoji="1" lang="en-US" altLang="ja-JP" sz="2600" dirty="0" smtClean="0">
                <a:solidFill>
                  <a:schemeClr val="tx1"/>
                </a:solidFill>
              </a:rPr>
              <a:t>Yoshio Matsumoto (</a:t>
            </a:r>
            <a:r>
              <a:rPr kumimoji="1" lang="en-US" altLang="ja-JP" sz="2600" dirty="0" err="1" smtClean="0">
                <a:solidFill>
                  <a:schemeClr val="tx1"/>
                </a:solidFill>
              </a:rPr>
              <a:t>Sokendai</a:t>
            </a:r>
            <a:r>
              <a:rPr kumimoji="1" lang="en-US" altLang="ja-JP" sz="2600" dirty="0" smtClean="0">
                <a:solidFill>
                  <a:schemeClr val="tx1"/>
                </a:solidFill>
              </a:rPr>
              <a:t>)</a:t>
            </a:r>
            <a:endParaRPr kumimoji="1" lang="en-US" altLang="ja-JP" sz="1800" dirty="0" smtClean="0">
              <a:solidFill>
                <a:schemeClr val="tx1"/>
              </a:solidFill>
            </a:endParaRPr>
          </a:p>
          <a:p>
            <a:r>
              <a:rPr lang="en-US" altLang="ja-JP" sz="2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[arXiv:1407.0133]</a:t>
            </a:r>
            <a:endParaRPr kumimoji="1" lang="ja-JP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8" name="図 7" descr="keklogo-c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692696"/>
            <a:ext cx="1131844" cy="648072"/>
          </a:xfrm>
          <a:prstGeom prst="rect">
            <a:avLst/>
          </a:prstGeom>
        </p:spPr>
      </p:pic>
      <p:sp>
        <p:nvSpPr>
          <p:cNvPr id="10" name="日付プレースホル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13" name="フッター プレースホルダ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b="1" dirty="0" smtClean="0">
                <a:solidFill>
                  <a:srgbClr val="1042B0"/>
                </a:solidFill>
                <a:latin typeface="Times New Roman" pitchFamily="18" charset="0"/>
                <a:cs typeface="Times New Roman" pitchFamily="18" charset="0"/>
              </a:rPr>
              <a:t>Introduction</a:t>
            </a:r>
            <a:endParaRPr kumimoji="1" lang="ja-JP" altLang="en-US" b="1" dirty="0">
              <a:solidFill>
                <a:srgbClr val="1042B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971600" y="1268760"/>
            <a:ext cx="47148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00B050"/>
                </a:solidFill>
              </a:rPr>
              <a:t>Gauge-Higgs unification (GHU)</a:t>
            </a:r>
            <a:endParaRPr kumimoji="1" lang="ja-JP" altLang="en-US" sz="2800" b="1" dirty="0">
              <a:solidFill>
                <a:srgbClr val="00B050"/>
              </a:solidFill>
            </a:endParaRPr>
          </a:p>
        </p:txBody>
      </p:sp>
      <p:pic>
        <p:nvPicPr>
          <p:cNvPr id="15" name="図 14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987824" y="2132856"/>
            <a:ext cx="2389711" cy="360040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1619672" y="2924944"/>
            <a:ext cx="61558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Higher-dim. gauge sym. </a:t>
            </a:r>
            <a:r>
              <a:rPr lang="en-US" altLang="ja-JP" sz="2400" dirty="0" smtClean="0"/>
              <a:t>p</a:t>
            </a:r>
            <a:r>
              <a:rPr kumimoji="1" lang="en-US" altLang="ja-JP" sz="2400" dirty="0" smtClean="0"/>
              <a:t>rotects the Higgs mass</a:t>
            </a:r>
            <a:br>
              <a:rPr kumimoji="1" lang="en-US" altLang="ja-JP" sz="2400" dirty="0" smtClean="0"/>
            </a:br>
            <a:r>
              <a:rPr kumimoji="1" lang="en-US" altLang="ja-JP" sz="2400" dirty="0" smtClean="0"/>
              <a:t>agains</a:t>
            </a:r>
            <a:r>
              <a:rPr lang="en-US" altLang="ja-JP" sz="2400" dirty="0" smtClean="0"/>
              <a:t>t quantum correction. </a:t>
            </a:r>
            <a:endParaRPr kumimoji="1" lang="ja-JP" altLang="en-US" sz="24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644008" y="2564904"/>
            <a:ext cx="7480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>
                <a:solidFill>
                  <a:srgbClr val="FF0000"/>
                </a:solidFill>
              </a:rPr>
              <a:t>Higgs</a:t>
            </a:r>
            <a:endParaRPr kumimoji="1" lang="ja-JP" altLang="en-US" sz="2000" dirty="0">
              <a:solidFill>
                <a:srgbClr val="FF0000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716016" y="2420888"/>
            <a:ext cx="553998" cy="24622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FF0000"/>
                </a:solidFill>
              </a:rPr>
              <a:t>=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1115616" y="1700808"/>
            <a:ext cx="4714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chemeClr val="bg2">
                    <a:lumMod val="50000"/>
                  </a:schemeClr>
                </a:solidFill>
              </a:rPr>
              <a:t>[</a:t>
            </a:r>
            <a:r>
              <a:rPr lang="en-US" altLang="ja-JP" dirty="0" smtClean="0">
                <a:solidFill>
                  <a:schemeClr val="bg2">
                    <a:lumMod val="50000"/>
                  </a:schemeClr>
                </a:solidFill>
              </a:rPr>
              <a:t>Manton, 1979; </a:t>
            </a:r>
            <a:r>
              <a:rPr lang="en-US" altLang="ja-JP" dirty="0" err="1" smtClean="0">
                <a:solidFill>
                  <a:schemeClr val="bg2">
                    <a:lumMod val="50000"/>
                  </a:schemeClr>
                </a:solidFill>
              </a:rPr>
              <a:t>Fairlie</a:t>
            </a:r>
            <a:r>
              <a:rPr lang="en-US" altLang="ja-JP" dirty="0" smtClean="0">
                <a:solidFill>
                  <a:schemeClr val="bg2">
                    <a:lumMod val="50000"/>
                  </a:schemeClr>
                </a:solidFill>
              </a:rPr>
              <a:t>, 1979; </a:t>
            </a:r>
            <a:r>
              <a:rPr lang="en-US" altLang="ja-JP" dirty="0" err="1" smtClean="0">
                <a:solidFill>
                  <a:schemeClr val="bg2">
                    <a:lumMod val="50000"/>
                  </a:schemeClr>
                </a:solidFill>
              </a:rPr>
              <a:t>Hosotani</a:t>
            </a:r>
            <a:r>
              <a:rPr lang="en-US" altLang="ja-JP" dirty="0" smtClean="0">
                <a:solidFill>
                  <a:schemeClr val="bg2">
                    <a:lumMod val="50000"/>
                  </a:schemeClr>
                </a:solidFill>
              </a:rPr>
              <a:t>, 1983; …</a:t>
            </a:r>
            <a:r>
              <a:rPr kumimoji="1" lang="en-US" altLang="ja-JP" dirty="0" smtClean="0">
                <a:solidFill>
                  <a:schemeClr val="bg2">
                    <a:lumMod val="50000"/>
                  </a:schemeClr>
                </a:solidFill>
              </a:rPr>
              <a:t>]</a:t>
            </a:r>
            <a:endParaRPr kumimoji="1" lang="ja-JP" altLang="en-US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2" name="グループ化 31"/>
          <p:cNvGrpSpPr/>
          <p:nvPr/>
        </p:nvGrpSpPr>
        <p:grpSpPr>
          <a:xfrm>
            <a:off x="1115616" y="3933056"/>
            <a:ext cx="7190436" cy="1953508"/>
            <a:chOff x="1115616" y="3933056"/>
            <a:chExt cx="7190436" cy="1953508"/>
          </a:xfrm>
        </p:grpSpPr>
        <p:sp>
          <p:nvSpPr>
            <p:cNvPr id="20" name="テキスト ボックス 19"/>
            <p:cNvSpPr txBox="1"/>
            <p:nvPr/>
          </p:nvSpPr>
          <p:spPr>
            <a:xfrm>
              <a:off x="1187624" y="3933056"/>
              <a:ext cx="21593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b="1" dirty="0" smtClean="0">
                  <a:solidFill>
                    <a:srgbClr val="993300"/>
                  </a:solidFill>
                </a:rPr>
                <a:t>Simplest model</a:t>
              </a:r>
              <a:endParaRPr kumimoji="1" lang="ja-JP" altLang="en-US" sz="2400" b="1" dirty="0">
                <a:solidFill>
                  <a:srgbClr val="993300"/>
                </a:solidFill>
              </a:endParaRPr>
            </a:p>
          </p:txBody>
        </p:sp>
        <p:sp>
          <p:nvSpPr>
            <p:cNvPr id="23" name="テキスト ボックス 22"/>
            <p:cNvSpPr txBox="1"/>
            <p:nvPr/>
          </p:nvSpPr>
          <p:spPr>
            <a:xfrm>
              <a:off x="1475656" y="4365104"/>
              <a:ext cx="6830396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lang="en-US" altLang="ja-JP" sz="2400" dirty="0" smtClean="0"/>
                <a:t> 5D </a:t>
              </a:r>
              <a:r>
                <a:rPr kumimoji="1" lang="en-US" altLang="ja-JP" sz="2400" dirty="0" smtClean="0"/>
                <a:t>U(3) model on S  /Z      (flat </a:t>
              </a:r>
              <a:r>
                <a:rPr kumimoji="1" lang="en-US" altLang="ja-JP" sz="2400" dirty="0" err="1" smtClean="0"/>
                <a:t>spacetime</a:t>
              </a:r>
              <a:r>
                <a:rPr kumimoji="1" lang="en-US" altLang="ja-JP" sz="2400" dirty="0" smtClean="0"/>
                <a:t>)</a:t>
              </a:r>
              <a:br>
                <a:rPr kumimoji="1" lang="en-US" altLang="ja-JP" sz="2400" dirty="0" smtClean="0"/>
              </a:br>
              <a:endParaRPr kumimoji="1" lang="en-US" altLang="ja-JP" sz="2400" dirty="0" smtClean="0"/>
            </a:p>
            <a:p>
              <a:pPr>
                <a:buFont typeface="Arial" pitchFamily="34" charset="0"/>
                <a:buChar char="•"/>
              </a:pPr>
              <a:r>
                <a:rPr lang="en-US" altLang="ja-JP" sz="2400" dirty="0" smtClean="0"/>
                <a:t> 5D SO(5)</a:t>
              </a:r>
              <a:r>
                <a:rPr lang="en-US" altLang="ja-JP" sz="2400" dirty="0" err="1" smtClean="0"/>
                <a:t>xU</a:t>
              </a:r>
              <a:r>
                <a:rPr lang="en-US" altLang="ja-JP" sz="2400" dirty="0" smtClean="0"/>
                <a:t>(1) model on S  /Z  </a:t>
              </a:r>
              <a:r>
                <a:rPr kumimoji="1" lang="en-US" altLang="ja-JP" sz="2400" dirty="0" smtClean="0"/>
                <a:t>   (warped </a:t>
              </a:r>
              <a:r>
                <a:rPr kumimoji="1" lang="en-US" altLang="ja-JP" sz="2400" dirty="0" err="1" smtClean="0"/>
                <a:t>spacetime</a:t>
              </a:r>
              <a:r>
                <a:rPr kumimoji="1" lang="en-US" altLang="ja-JP" sz="2400" dirty="0" smtClean="0"/>
                <a:t>)</a:t>
              </a:r>
              <a:endParaRPr kumimoji="1" lang="ja-JP" altLang="en-US" sz="2400" dirty="0"/>
            </a:p>
          </p:txBody>
        </p:sp>
        <p:sp>
          <p:nvSpPr>
            <p:cNvPr id="24" name="テキスト ボックス 23"/>
            <p:cNvSpPr txBox="1"/>
            <p:nvPr/>
          </p:nvSpPr>
          <p:spPr>
            <a:xfrm>
              <a:off x="4067944" y="4365104"/>
              <a:ext cx="2888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 smtClean="0"/>
                <a:t>1</a:t>
              </a:r>
              <a:endParaRPr kumimoji="1" lang="ja-JP" altLang="en-US" sz="1600" dirty="0"/>
            </a:p>
          </p:txBody>
        </p:sp>
        <p:sp>
          <p:nvSpPr>
            <p:cNvPr id="25" name="テキスト ボックス 24"/>
            <p:cNvSpPr txBox="1"/>
            <p:nvPr/>
          </p:nvSpPr>
          <p:spPr>
            <a:xfrm>
              <a:off x="4860032" y="5085184"/>
              <a:ext cx="2888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1600" dirty="0" smtClean="0"/>
                <a:t>1</a:t>
              </a:r>
              <a:endParaRPr kumimoji="1" lang="ja-JP" altLang="en-US" sz="1600" dirty="0"/>
            </a:p>
          </p:txBody>
        </p:sp>
        <p:sp>
          <p:nvSpPr>
            <p:cNvPr id="26" name="テキスト ボックス 25"/>
            <p:cNvSpPr txBox="1"/>
            <p:nvPr/>
          </p:nvSpPr>
          <p:spPr>
            <a:xfrm>
              <a:off x="4499992" y="4509120"/>
              <a:ext cx="2888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1600" dirty="0" smtClean="0"/>
                <a:t>2</a:t>
              </a:r>
              <a:endParaRPr kumimoji="1" lang="ja-JP" altLang="en-US" sz="1600" dirty="0"/>
            </a:p>
          </p:txBody>
        </p:sp>
        <p:sp>
          <p:nvSpPr>
            <p:cNvPr id="27" name="テキスト ボックス 26"/>
            <p:cNvSpPr txBox="1"/>
            <p:nvPr/>
          </p:nvSpPr>
          <p:spPr>
            <a:xfrm>
              <a:off x="5292080" y="5229200"/>
              <a:ext cx="2888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1600" dirty="0" smtClean="0"/>
                <a:t>2</a:t>
              </a:r>
              <a:endParaRPr kumimoji="1" lang="ja-JP" altLang="en-US" sz="1600" dirty="0"/>
            </a:p>
          </p:txBody>
        </p:sp>
        <p:sp>
          <p:nvSpPr>
            <p:cNvPr id="28" name="テキスト ボックス 27"/>
            <p:cNvSpPr txBox="1"/>
            <p:nvPr/>
          </p:nvSpPr>
          <p:spPr>
            <a:xfrm>
              <a:off x="1907704" y="4725144"/>
              <a:ext cx="44273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[</a:t>
              </a:r>
              <a:r>
                <a:rPr kumimoji="1"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Scrucca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kumimoji="1"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Serone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kumimoji="1"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Silvestrini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kumimoji="1"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Wulzer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2004; …]</a:t>
              </a:r>
              <a:endParaRPr kumimoji="1" lang="ja-JP" altLang="en-US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9" name="テキスト ボックス 28"/>
            <p:cNvSpPr txBox="1"/>
            <p:nvPr/>
          </p:nvSpPr>
          <p:spPr>
            <a:xfrm>
              <a:off x="1907704" y="5517232"/>
              <a:ext cx="36057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[</a:t>
              </a:r>
              <a:r>
                <a:rPr kumimoji="1"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Agashe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kumimoji="1"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Contino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Pomarol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2005; …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]</a:t>
              </a:r>
              <a:endParaRPr kumimoji="1" lang="ja-JP" altLang="en-US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角丸四角形 30"/>
            <p:cNvSpPr/>
            <p:nvPr/>
          </p:nvSpPr>
          <p:spPr>
            <a:xfrm>
              <a:off x="1115616" y="3933056"/>
              <a:ext cx="2232248" cy="432048"/>
            </a:xfrm>
            <a:prstGeom prst="roundRect">
              <a:avLst/>
            </a:prstGeom>
            <a:noFill/>
            <a:ln>
              <a:solidFill>
                <a:srgbClr val="99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pic>
        <p:nvPicPr>
          <p:cNvPr id="8" name="図 7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>
            <a:lum/>
          </a:blip>
          <a:stretch>
            <a:fillRect/>
          </a:stretch>
        </p:blipFill>
        <p:spPr>
          <a:xfrm>
            <a:off x="4211960" y="1124744"/>
            <a:ext cx="1676402" cy="518161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1547664" y="1124744"/>
            <a:ext cx="2592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F0"/>
                </a:solidFill>
              </a:rPr>
              <a:t>Wilson line phase :</a:t>
            </a:r>
            <a:endParaRPr kumimoji="1" lang="ja-JP" altLang="en-US" sz="2400" b="1" dirty="0">
              <a:solidFill>
                <a:srgbClr val="00B0F0"/>
              </a:solidFill>
            </a:endParaRPr>
          </a:p>
        </p:txBody>
      </p:sp>
      <p:pic>
        <p:nvPicPr>
          <p:cNvPr id="10" name="図 9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>
            <a:lum/>
          </a:blip>
          <a:stretch>
            <a:fillRect/>
          </a:stretch>
        </p:blipFill>
        <p:spPr>
          <a:xfrm>
            <a:off x="2051720" y="1844824"/>
            <a:ext cx="4696978" cy="1203962"/>
          </a:xfrm>
          <a:prstGeom prst="rect">
            <a:avLst/>
          </a:prstGeom>
        </p:spPr>
      </p:pic>
      <p:grpSp>
        <p:nvGrpSpPr>
          <p:cNvPr id="28" name="グループ化 27"/>
          <p:cNvGrpSpPr/>
          <p:nvPr/>
        </p:nvGrpSpPr>
        <p:grpSpPr>
          <a:xfrm>
            <a:off x="1547664" y="4293096"/>
            <a:ext cx="5960683" cy="707886"/>
            <a:chOff x="1547664" y="4293096"/>
            <a:chExt cx="5960683" cy="707886"/>
          </a:xfrm>
        </p:grpSpPr>
        <p:sp>
          <p:nvSpPr>
            <p:cNvPr id="13" name="テキスト ボックス 12"/>
            <p:cNvSpPr txBox="1"/>
            <p:nvPr/>
          </p:nvSpPr>
          <p:spPr>
            <a:xfrm>
              <a:off x="1547664" y="4293096"/>
              <a:ext cx="16311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In 5D GHU, </a:t>
              </a:r>
              <a:endParaRPr kumimoji="1" lang="ja-JP" altLang="en-US" sz="2400" dirty="0"/>
            </a:p>
          </p:txBody>
        </p:sp>
        <p:sp>
          <p:nvSpPr>
            <p:cNvPr id="14" name="テキスト ボックス 13"/>
            <p:cNvSpPr txBox="1"/>
            <p:nvPr/>
          </p:nvSpPr>
          <p:spPr>
            <a:xfrm>
              <a:off x="3347864" y="4293096"/>
              <a:ext cx="209583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000" dirty="0" smtClean="0"/>
                <a:t>q</a:t>
              </a:r>
              <a:r>
                <a:rPr kumimoji="1" lang="en-US" altLang="ja-JP" sz="2000" dirty="0" smtClean="0"/>
                <a:t>uadratic  (1 loop)</a:t>
              </a:r>
              <a:br>
                <a:rPr kumimoji="1" lang="en-US" altLang="ja-JP" sz="2000" dirty="0" smtClean="0"/>
              </a:br>
              <a:r>
                <a:rPr kumimoji="1" lang="en-US" altLang="ja-JP" sz="2000" dirty="0" err="1" smtClean="0"/>
                <a:t>quartic</a:t>
              </a:r>
              <a:r>
                <a:rPr kumimoji="1" lang="en-US" altLang="ja-JP" sz="2000" dirty="0" smtClean="0"/>
                <a:t>  (1 loop)</a:t>
              </a:r>
              <a:endParaRPr kumimoji="1" lang="ja-JP" altLang="en-US" sz="2000" dirty="0"/>
            </a:p>
          </p:txBody>
        </p:sp>
        <p:sp>
          <p:nvSpPr>
            <p:cNvPr id="17" name="左中かっこ 16"/>
            <p:cNvSpPr/>
            <p:nvPr/>
          </p:nvSpPr>
          <p:spPr>
            <a:xfrm>
              <a:off x="3203848" y="4365104"/>
              <a:ext cx="144016" cy="576064"/>
            </a:xfrm>
            <a:prstGeom prst="leftBrac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9" name="図 18" descr="txp_fig.bmp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0" cstate="print">
              <a:lum/>
            </a:blip>
            <a:stretch>
              <a:fillRect/>
            </a:stretch>
          </p:blipFill>
          <p:spPr>
            <a:xfrm>
              <a:off x="6228184" y="4509120"/>
              <a:ext cx="1280163" cy="252985"/>
            </a:xfrm>
            <a:prstGeom prst="rect">
              <a:avLst/>
            </a:prstGeom>
          </p:spPr>
        </p:pic>
        <p:sp>
          <p:nvSpPr>
            <p:cNvPr id="22" name="右矢印 21"/>
            <p:cNvSpPr/>
            <p:nvPr/>
          </p:nvSpPr>
          <p:spPr>
            <a:xfrm>
              <a:off x="5508104" y="4437112"/>
              <a:ext cx="504056" cy="36004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9" name="グループ化 28"/>
          <p:cNvGrpSpPr/>
          <p:nvPr/>
        </p:nvGrpSpPr>
        <p:grpSpPr>
          <a:xfrm>
            <a:off x="1547664" y="5229200"/>
            <a:ext cx="5988114" cy="707886"/>
            <a:chOff x="1547664" y="5229200"/>
            <a:chExt cx="5988114" cy="707886"/>
          </a:xfrm>
        </p:grpSpPr>
        <p:sp>
          <p:nvSpPr>
            <p:cNvPr id="15" name="テキスト ボックス 14"/>
            <p:cNvSpPr txBox="1"/>
            <p:nvPr/>
          </p:nvSpPr>
          <p:spPr>
            <a:xfrm>
              <a:off x="1547664" y="5229200"/>
              <a:ext cx="16311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In </a:t>
              </a:r>
              <a:r>
                <a:rPr kumimoji="1" lang="en-US" altLang="ja-JP" sz="2400" dirty="0" smtClean="0">
                  <a:solidFill>
                    <a:srgbClr val="FF0000"/>
                  </a:solidFill>
                </a:rPr>
                <a:t>6D</a:t>
              </a:r>
              <a:r>
                <a:rPr kumimoji="1" lang="en-US" altLang="ja-JP" sz="2400" dirty="0" smtClean="0"/>
                <a:t> GHU, </a:t>
              </a:r>
              <a:endParaRPr kumimoji="1" lang="ja-JP" altLang="en-US" sz="2400" dirty="0"/>
            </a:p>
          </p:txBody>
        </p:sp>
        <p:sp>
          <p:nvSpPr>
            <p:cNvPr id="16" name="テキスト ボックス 15"/>
            <p:cNvSpPr txBox="1"/>
            <p:nvPr/>
          </p:nvSpPr>
          <p:spPr>
            <a:xfrm>
              <a:off x="3347864" y="5229200"/>
              <a:ext cx="209583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000" dirty="0" smtClean="0"/>
                <a:t>q</a:t>
              </a:r>
              <a:r>
                <a:rPr kumimoji="1" lang="en-US" altLang="ja-JP" sz="2000" dirty="0" smtClean="0"/>
                <a:t>uadratic  (1 loop)</a:t>
              </a:r>
              <a:br>
                <a:rPr kumimoji="1" lang="en-US" altLang="ja-JP" sz="2000" dirty="0" smtClean="0"/>
              </a:br>
              <a:r>
                <a:rPr kumimoji="1" lang="en-US" altLang="ja-JP" sz="2000" dirty="0" err="1" smtClean="0">
                  <a:solidFill>
                    <a:srgbClr val="FF0000"/>
                  </a:solidFill>
                </a:rPr>
                <a:t>quartic</a:t>
              </a:r>
              <a:r>
                <a:rPr kumimoji="1" lang="en-US" altLang="ja-JP" sz="2000" dirty="0" smtClean="0">
                  <a:solidFill>
                    <a:srgbClr val="FF0000"/>
                  </a:solidFill>
                </a:rPr>
                <a:t>  (tree)</a:t>
              </a:r>
              <a:endParaRPr kumimoji="1" lang="ja-JP" altLang="en-US" sz="2000" dirty="0">
                <a:solidFill>
                  <a:srgbClr val="FF0000"/>
                </a:solidFill>
              </a:endParaRPr>
            </a:p>
          </p:txBody>
        </p:sp>
        <p:sp>
          <p:nvSpPr>
            <p:cNvPr id="18" name="左中かっこ 17"/>
            <p:cNvSpPr/>
            <p:nvPr/>
          </p:nvSpPr>
          <p:spPr>
            <a:xfrm>
              <a:off x="3203848" y="5301208"/>
              <a:ext cx="144016" cy="576064"/>
            </a:xfrm>
            <a:prstGeom prst="leftBrac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21" name="図 20" descr="txp_fig.bmp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11" cstate="print">
              <a:lum/>
            </a:blip>
            <a:stretch>
              <a:fillRect/>
            </a:stretch>
          </p:blipFill>
          <p:spPr>
            <a:xfrm>
              <a:off x="6228184" y="5517232"/>
              <a:ext cx="1307594" cy="252985"/>
            </a:xfrm>
            <a:prstGeom prst="rect">
              <a:avLst/>
            </a:prstGeom>
          </p:spPr>
        </p:pic>
        <p:sp>
          <p:nvSpPr>
            <p:cNvPr id="23" name="右矢印 22"/>
            <p:cNvSpPr/>
            <p:nvPr/>
          </p:nvSpPr>
          <p:spPr>
            <a:xfrm>
              <a:off x="5508104" y="5445224"/>
              <a:ext cx="504056" cy="36004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7" name="グループ化 26"/>
          <p:cNvGrpSpPr/>
          <p:nvPr/>
        </p:nvGrpSpPr>
        <p:grpSpPr>
          <a:xfrm>
            <a:off x="1547664" y="3212976"/>
            <a:ext cx="5319560" cy="801380"/>
            <a:chOff x="1547664" y="3212976"/>
            <a:chExt cx="5319560" cy="801380"/>
          </a:xfrm>
        </p:grpSpPr>
        <p:pic>
          <p:nvPicPr>
            <p:cNvPr id="12" name="図 11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2" cstate="print">
              <a:lum/>
            </a:blip>
            <a:stretch>
              <a:fillRect/>
            </a:stretch>
          </p:blipFill>
          <p:spPr>
            <a:xfrm>
              <a:off x="4427984" y="3284984"/>
              <a:ext cx="1492530" cy="285938"/>
            </a:xfrm>
            <a:prstGeom prst="rect">
              <a:avLst/>
            </a:prstGeom>
          </p:spPr>
        </p:pic>
        <p:sp>
          <p:nvSpPr>
            <p:cNvPr id="24" name="テキスト ボックス 23"/>
            <p:cNvSpPr txBox="1"/>
            <p:nvPr/>
          </p:nvSpPr>
          <p:spPr>
            <a:xfrm>
              <a:off x="3275856" y="3645024"/>
              <a:ext cx="35913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[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Agashe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Contino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Pomarol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2005; …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]</a:t>
              </a:r>
              <a:endParaRPr kumimoji="1" lang="ja-JP" altLang="en-US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5" name="テキスト ボックス 24"/>
            <p:cNvSpPr txBox="1"/>
            <p:nvPr/>
          </p:nvSpPr>
          <p:spPr>
            <a:xfrm>
              <a:off x="1547664" y="3212976"/>
              <a:ext cx="30024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400" dirty="0" smtClean="0"/>
                <a:t>      m</a:t>
              </a:r>
              <a:r>
                <a:rPr kumimoji="1" lang="en-US" altLang="ja-JP" sz="2400" dirty="0" smtClean="0"/>
                <a:t>ust be small, i.e., </a:t>
              </a:r>
              <a:endParaRPr kumimoji="1" lang="ja-JP" altLang="en-US" sz="2400" dirty="0"/>
            </a:p>
          </p:txBody>
        </p:sp>
        <p:pic>
          <p:nvPicPr>
            <p:cNvPr id="26" name="図 25" descr="txp_fig.bmp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3" cstate="print">
              <a:lum/>
            </a:blip>
            <a:stretch>
              <a:fillRect/>
            </a:stretch>
          </p:blipFill>
          <p:spPr>
            <a:xfrm>
              <a:off x="1691680" y="3356992"/>
              <a:ext cx="265177" cy="240792"/>
            </a:xfrm>
            <a:prstGeom prst="rect">
              <a:avLst/>
            </a:prstGeom>
          </p:spPr>
        </p:pic>
      </p:grp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2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0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669" y="2205880"/>
            <a:ext cx="2615190" cy="277369"/>
          </a:xfrm>
          <a:prstGeom prst="rect">
            <a:avLst/>
          </a:prstGeom>
        </p:spPr>
      </p:pic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259632" y="2060848"/>
            <a:ext cx="1964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50"/>
                </a:solidFill>
              </a:rPr>
              <a:t>Gauge group :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355976" y="1700808"/>
            <a:ext cx="1405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srgbClr val="FF0000"/>
                </a:solidFill>
              </a:rPr>
              <a:t>s</a:t>
            </a:r>
            <a:r>
              <a:rPr kumimoji="1" lang="en-US" altLang="ja-JP" dirty="0" smtClean="0">
                <a:solidFill>
                  <a:srgbClr val="FF0000"/>
                </a:solidFill>
              </a:rPr>
              <a:t>imple group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cxnSp>
        <p:nvCxnSpPr>
          <p:cNvPr id="24" name="直線矢印コネクタ 23"/>
          <p:cNvCxnSpPr/>
          <p:nvPr/>
        </p:nvCxnSpPr>
        <p:spPr>
          <a:xfrm>
            <a:off x="4716016" y="1988840"/>
            <a:ext cx="0" cy="2160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テキスト ボックス 37"/>
          <p:cNvSpPr txBox="1"/>
          <p:nvPr/>
        </p:nvSpPr>
        <p:spPr>
          <a:xfrm>
            <a:off x="1403648" y="1196752"/>
            <a:ext cx="62349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We consider 6D GHU on                                           .</a:t>
            </a:r>
            <a:endParaRPr kumimoji="1" lang="ja-JP" altLang="en-US" sz="2400" dirty="0"/>
          </a:p>
        </p:txBody>
      </p:sp>
      <p:pic>
        <p:nvPicPr>
          <p:cNvPr id="39" name="図 38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1" cstate="print">
            <a:lum/>
          </a:blip>
          <a:stretch>
            <a:fillRect/>
          </a:stretch>
        </p:blipFill>
        <p:spPr>
          <a:xfrm>
            <a:off x="4572000" y="1268760"/>
            <a:ext cx="822961" cy="304801"/>
          </a:xfrm>
          <a:prstGeom prst="rect">
            <a:avLst/>
          </a:prstGeom>
        </p:spPr>
      </p:pic>
      <p:sp>
        <p:nvSpPr>
          <p:cNvPr id="48" name="テキスト ボックス 47"/>
          <p:cNvSpPr txBox="1"/>
          <p:nvPr/>
        </p:nvSpPr>
        <p:spPr>
          <a:xfrm>
            <a:off x="1187624" y="4882690"/>
            <a:ext cx="6450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We focus on models with </a:t>
            </a:r>
            <a:r>
              <a:rPr kumimoji="1" lang="en-US" altLang="ja-JP" sz="2400" dirty="0" smtClean="0">
                <a:solidFill>
                  <a:srgbClr val="FF0000"/>
                </a:solidFill>
              </a:rPr>
              <a:t>the custodial symmetry</a:t>
            </a:r>
            <a:r>
              <a:rPr kumimoji="1" lang="en-US" altLang="ja-JP" sz="2400" dirty="0" smtClean="0"/>
              <a:t>. </a:t>
            </a:r>
            <a:endParaRPr kumimoji="1" lang="ja-JP" altLang="en-US" sz="2400" dirty="0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1259632" y="2938474"/>
            <a:ext cx="7146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The Weinberg angle       is obtained by adjusting             </a:t>
            </a:r>
            <a:r>
              <a:rPr lang="en-US" altLang="ja-JP" sz="2000" dirty="0" smtClean="0"/>
              <a:t>.</a:t>
            </a:r>
            <a:endParaRPr kumimoji="1" lang="ja-JP" altLang="en-US" sz="2000" dirty="0"/>
          </a:p>
        </p:txBody>
      </p:sp>
      <p:pic>
        <p:nvPicPr>
          <p:cNvPr id="51" name="図 50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 cstate="print">
            <a:lum/>
          </a:blip>
          <a:stretch>
            <a:fillRect/>
          </a:stretch>
        </p:blipFill>
        <p:spPr>
          <a:xfrm>
            <a:off x="3851920" y="3082490"/>
            <a:ext cx="360040" cy="257615"/>
          </a:xfrm>
          <a:prstGeom prst="rect">
            <a:avLst/>
          </a:prstGeom>
        </p:spPr>
      </p:pic>
      <p:sp>
        <p:nvSpPr>
          <p:cNvPr id="55" name="テキスト ボックス 54"/>
          <p:cNvSpPr txBox="1"/>
          <p:nvPr/>
        </p:nvSpPr>
        <p:spPr>
          <a:xfrm>
            <a:off x="5652120" y="2492896"/>
            <a:ext cx="16371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(gauge couplings)</a:t>
            </a:r>
            <a:endParaRPr kumimoji="1" lang="ja-JP" altLang="en-US" sz="1600" dirty="0"/>
          </a:p>
        </p:txBody>
      </p:sp>
      <p:grpSp>
        <p:nvGrpSpPr>
          <p:cNvPr id="23" name="グループ化 22"/>
          <p:cNvGrpSpPr/>
          <p:nvPr/>
        </p:nvGrpSpPr>
        <p:grpSpPr>
          <a:xfrm>
            <a:off x="1403648" y="3730562"/>
            <a:ext cx="6483826" cy="903005"/>
            <a:chOff x="1403648" y="4077072"/>
            <a:chExt cx="6483826" cy="903005"/>
          </a:xfrm>
        </p:grpSpPr>
        <p:sp>
          <p:nvSpPr>
            <p:cNvPr id="49" name="テキスト ボックス 48"/>
            <p:cNvSpPr txBox="1"/>
            <p:nvPr/>
          </p:nvSpPr>
          <p:spPr>
            <a:xfrm>
              <a:off x="1403648" y="4149080"/>
              <a:ext cx="648382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400" dirty="0" smtClean="0"/>
                <a:t>                         can deviate from 1 even at tree-level</a:t>
              </a:r>
              <a:br>
                <a:rPr lang="en-US" altLang="ja-JP" sz="2400" dirty="0" smtClean="0"/>
              </a:br>
              <a:r>
                <a:rPr lang="en-US" altLang="ja-JP" sz="2400" dirty="0" smtClean="0"/>
                <a:t>due to the mixing with the KK modes.</a:t>
              </a:r>
              <a:endParaRPr kumimoji="1" lang="ja-JP" altLang="en-US" sz="2400" dirty="0"/>
            </a:p>
          </p:txBody>
        </p:sp>
        <p:pic>
          <p:nvPicPr>
            <p:cNvPr id="58" name="図 57" descr="txp_fig.bmp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13" cstate="print">
              <a:lum/>
            </a:blip>
            <a:stretch>
              <a:fillRect/>
            </a:stretch>
          </p:blipFill>
          <p:spPr>
            <a:xfrm>
              <a:off x="1547664" y="4077072"/>
              <a:ext cx="1512168" cy="543621"/>
            </a:xfrm>
            <a:prstGeom prst="rect">
              <a:avLst/>
            </a:prstGeom>
          </p:spPr>
        </p:pic>
      </p:grpSp>
      <p:pic>
        <p:nvPicPr>
          <p:cNvPr id="63" name="図 62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4640363" y="2556396"/>
            <a:ext cx="235888" cy="144015"/>
          </a:xfrm>
          <a:prstGeom prst="rect">
            <a:avLst/>
          </a:prstGeom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3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pic>
        <p:nvPicPr>
          <p:cNvPr id="8" name="図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963" y="1329598"/>
            <a:ext cx="1828804" cy="252985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6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008" y="2539381"/>
            <a:ext cx="268166" cy="14401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7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302" y="3005155"/>
            <a:ext cx="842526" cy="2797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pic>
        <p:nvPicPr>
          <p:cNvPr id="8" name="図 7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2267744" y="1772816"/>
            <a:ext cx="4151383" cy="265177"/>
          </a:xfrm>
          <a:prstGeom prst="rect">
            <a:avLst/>
          </a:prstGeom>
        </p:spPr>
      </p:pic>
      <p:grpSp>
        <p:nvGrpSpPr>
          <p:cNvPr id="26" name="グループ化 25"/>
          <p:cNvGrpSpPr/>
          <p:nvPr/>
        </p:nvGrpSpPr>
        <p:grpSpPr>
          <a:xfrm>
            <a:off x="2123728" y="2060848"/>
            <a:ext cx="4150880" cy="1377444"/>
            <a:chOff x="1907704" y="1412776"/>
            <a:chExt cx="4150880" cy="1377444"/>
          </a:xfrm>
        </p:grpSpPr>
        <p:cxnSp>
          <p:nvCxnSpPr>
            <p:cNvPr id="10" name="直線矢印コネクタ 9"/>
            <p:cNvCxnSpPr/>
            <p:nvPr/>
          </p:nvCxnSpPr>
          <p:spPr>
            <a:xfrm flipV="1">
              <a:off x="4139952" y="1412776"/>
              <a:ext cx="0" cy="288032"/>
            </a:xfrm>
            <a:prstGeom prst="straightConnector1">
              <a:avLst/>
            </a:prstGeom>
            <a:ln w="15875">
              <a:solidFill>
                <a:srgbClr val="0A1EB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線矢印コネクタ 10"/>
            <p:cNvCxnSpPr/>
            <p:nvPr/>
          </p:nvCxnSpPr>
          <p:spPr>
            <a:xfrm flipV="1">
              <a:off x="2915816" y="1412776"/>
              <a:ext cx="0" cy="288032"/>
            </a:xfrm>
            <a:prstGeom prst="straightConnector1">
              <a:avLst/>
            </a:prstGeom>
            <a:ln w="15875">
              <a:solidFill>
                <a:srgbClr val="0A1EB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コネクタ 11"/>
            <p:cNvCxnSpPr/>
            <p:nvPr/>
          </p:nvCxnSpPr>
          <p:spPr>
            <a:xfrm>
              <a:off x="2915816" y="1700808"/>
              <a:ext cx="1224136" cy="0"/>
            </a:xfrm>
            <a:prstGeom prst="line">
              <a:avLst/>
            </a:prstGeom>
            <a:ln w="15875">
              <a:solidFill>
                <a:srgbClr val="0A1EB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テキスト ボックス 18"/>
            <p:cNvSpPr txBox="1"/>
            <p:nvPr/>
          </p:nvSpPr>
          <p:spPr>
            <a:xfrm>
              <a:off x="1907704" y="2420888"/>
              <a:ext cx="41508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[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Agashe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Contino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Da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Rold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</a:t>
              </a:r>
              <a:r>
                <a:rPr lang="en-US" altLang="ja-JP" dirty="0" err="1" smtClean="0">
                  <a:solidFill>
                    <a:schemeClr val="bg2">
                      <a:lumMod val="50000"/>
                    </a:schemeClr>
                  </a:solidFill>
                </a:rPr>
                <a:t>Pomarol</a:t>
              </a:r>
              <a:r>
                <a:rPr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, 2006</a:t>
              </a:r>
              <a:r>
                <a:rPr kumimoji="1" lang="en-US" altLang="ja-JP" dirty="0" smtClean="0">
                  <a:solidFill>
                    <a:schemeClr val="bg2">
                      <a:lumMod val="50000"/>
                    </a:schemeClr>
                  </a:solidFill>
                </a:rPr>
                <a:t>]</a:t>
              </a:r>
              <a:endParaRPr kumimoji="1" lang="ja-JP" altLang="en-US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pic>
          <p:nvPicPr>
            <p:cNvPr id="21" name="図 20" descr="txp_fig.bmp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8" cstate="print">
              <a:lum/>
            </a:blip>
            <a:stretch>
              <a:fillRect/>
            </a:stretch>
          </p:blipFill>
          <p:spPr>
            <a:xfrm>
              <a:off x="2051720" y="2132856"/>
              <a:ext cx="3429006" cy="277369"/>
            </a:xfrm>
            <a:prstGeom prst="rect">
              <a:avLst/>
            </a:prstGeom>
          </p:spPr>
        </p:pic>
        <p:pic>
          <p:nvPicPr>
            <p:cNvPr id="22" name="図 21" descr="txp_fig.bmp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9" cstate="print">
              <a:lum/>
            </a:blip>
            <a:stretch>
              <a:fillRect/>
            </a:stretch>
          </p:blipFill>
          <p:spPr>
            <a:xfrm>
              <a:off x="3276871" y="1766720"/>
              <a:ext cx="505969" cy="240792"/>
            </a:xfrm>
            <a:prstGeom prst="rect">
              <a:avLst/>
            </a:prstGeom>
          </p:spPr>
        </p:pic>
      </p:grpSp>
      <p:grpSp>
        <p:nvGrpSpPr>
          <p:cNvPr id="4" name="グループ化 3"/>
          <p:cNvGrpSpPr/>
          <p:nvPr/>
        </p:nvGrpSpPr>
        <p:grpSpPr>
          <a:xfrm>
            <a:off x="1748536" y="5054391"/>
            <a:ext cx="4866362" cy="965721"/>
            <a:chOff x="1907704" y="4077072"/>
            <a:chExt cx="4866362" cy="965721"/>
          </a:xfrm>
        </p:grpSpPr>
        <p:pic>
          <p:nvPicPr>
            <p:cNvPr id="5" name="図 4" descr="txp_fig.bmp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10" cstate="print">
              <a:lum/>
            </a:blip>
            <a:stretch>
              <a:fillRect/>
            </a:stretch>
          </p:blipFill>
          <p:spPr>
            <a:xfrm>
              <a:off x="3448694" y="4222102"/>
              <a:ext cx="2944372" cy="252985"/>
            </a:xfrm>
            <a:prstGeom prst="rect">
              <a:avLst/>
            </a:prstGeom>
          </p:spPr>
        </p:pic>
        <p:sp>
          <p:nvSpPr>
            <p:cNvPr id="6" name="テキスト ボックス 5"/>
            <p:cNvSpPr txBox="1"/>
            <p:nvPr/>
          </p:nvSpPr>
          <p:spPr>
            <a:xfrm>
              <a:off x="1907704" y="4077072"/>
              <a:ext cx="10246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Rank 2</a:t>
              </a:r>
              <a:endParaRPr kumimoji="1" lang="ja-JP" altLang="en-US" sz="2400" dirty="0"/>
            </a:p>
          </p:txBody>
        </p:sp>
        <p:sp>
          <p:nvSpPr>
            <p:cNvPr id="7" name="テキスト ボックス 6"/>
            <p:cNvSpPr txBox="1"/>
            <p:nvPr/>
          </p:nvSpPr>
          <p:spPr>
            <a:xfrm>
              <a:off x="1907704" y="4581128"/>
              <a:ext cx="10246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Rank 3</a:t>
              </a:r>
              <a:endParaRPr kumimoji="1" lang="ja-JP" altLang="en-US" sz="2400" dirty="0"/>
            </a:p>
          </p:txBody>
        </p:sp>
        <p:pic>
          <p:nvPicPr>
            <p:cNvPr id="18" name="図 17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1" cstate="print">
              <a:lum/>
            </a:blip>
            <a:stretch>
              <a:fillRect/>
            </a:stretch>
          </p:blipFill>
          <p:spPr>
            <a:xfrm>
              <a:off x="3448693" y="4726158"/>
              <a:ext cx="3325373" cy="252985"/>
            </a:xfrm>
            <a:prstGeom prst="rect">
              <a:avLst/>
            </a:prstGeom>
          </p:spPr>
        </p:pic>
      </p:grpSp>
      <p:sp>
        <p:nvSpPr>
          <p:cNvPr id="31" name="テキスト ボックス 30"/>
          <p:cNvSpPr txBox="1"/>
          <p:nvPr/>
        </p:nvSpPr>
        <p:spPr>
          <a:xfrm>
            <a:off x="1475656" y="980728"/>
            <a:ext cx="3142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00B050"/>
                </a:solidFill>
              </a:rPr>
              <a:t>Custodial symmetry</a:t>
            </a:r>
            <a:endParaRPr kumimoji="1" lang="ja-JP" altLang="en-US" sz="2800" b="1" dirty="0">
              <a:solidFill>
                <a:srgbClr val="00B050"/>
              </a:solidFill>
            </a:endParaRPr>
          </a:p>
        </p:txBody>
      </p:sp>
      <p:cxnSp>
        <p:nvCxnSpPr>
          <p:cNvPr id="23" name="直線コネクタ 22"/>
          <p:cNvCxnSpPr/>
          <p:nvPr/>
        </p:nvCxnSpPr>
        <p:spPr>
          <a:xfrm flipV="1">
            <a:off x="3887627" y="5122768"/>
            <a:ext cx="842947" cy="3570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 flipH="1" flipV="1">
            <a:off x="3887627" y="5129364"/>
            <a:ext cx="864096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スライド番号プレースホルダー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4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grpSp>
        <p:nvGrpSpPr>
          <p:cNvPr id="17" name="グループ化 16"/>
          <p:cNvGrpSpPr/>
          <p:nvPr/>
        </p:nvGrpSpPr>
        <p:grpSpPr>
          <a:xfrm>
            <a:off x="1748536" y="3588415"/>
            <a:ext cx="5559768" cy="1289878"/>
            <a:chOff x="1748536" y="3651289"/>
            <a:chExt cx="5559768" cy="1289878"/>
          </a:xfrm>
        </p:grpSpPr>
        <p:sp>
          <p:nvSpPr>
            <p:cNvPr id="14" name="テキスト ボックス 13"/>
            <p:cNvSpPr txBox="1"/>
            <p:nvPr/>
          </p:nvSpPr>
          <p:spPr>
            <a:xfrm>
              <a:off x="2028851" y="3982382"/>
              <a:ext cx="517917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 Select viable gauge group, </a:t>
              </a:r>
              <a:r>
                <a:rPr kumimoji="1" lang="en-US" altLang="ja-JP" sz="2400" dirty="0" err="1" smtClean="0"/>
                <a:t>orbifold</a:t>
              </a:r>
              <a:r>
                <a:rPr kumimoji="1" lang="en-US" altLang="ja-JP" sz="2400" dirty="0" smtClean="0"/>
                <a:t>, and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representations of the matters.</a:t>
              </a:r>
              <a:endParaRPr kumimoji="1" lang="ja-JP" altLang="en-US" sz="2400" dirty="0"/>
            </a:p>
          </p:txBody>
        </p:sp>
        <p:sp>
          <p:nvSpPr>
            <p:cNvPr id="15" name="角丸四角形 14"/>
            <p:cNvSpPr/>
            <p:nvPr/>
          </p:nvSpPr>
          <p:spPr>
            <a:xfrm>
              <a:off x="1748536" y="3889884"/>
              <a:ext cx="5559768" cy="1051283"/>
            </a:xfrm>
            <a:prstGeom prst="roundRect">
              <a:avLst/>
            </a:prstGeom>
            <a:noFill/>
            <a:ln w="28575">
              <a:solidFill>
                <a:srgbClr val="99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3635896" y="3718026"/>
              <a:ext cx="1191778" cy="3078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テキスト ボックス 8"/>
            <p:cNvSpPr txBox="1"/>
            <p:nvPr/>
          </p:nvSpPr>
          <p:spPr>
            <a:xfrm>
              <a:off x="3635896" y="3651289"/>
              <a:ext cx="12314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b="1" dirty="0" smtClean="0">
                  <a:solidFill>
                    <a:srgbClr val="993300"/>
                  </a:solidFill>
                </a:rPr>
                <a:t>Purpose</a:t>
              </a:r>
              <a:endParaRPr kumimoji="1" lang="ja-JP" altLang="en-US" sz="2400" b="1" dirty="0">
                <a:solidFill>
                  <a:srgbClr val="9933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713" y="3392422"/>
            <a:ext cx="5916178" cy="304801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182" y="1960896"/>
            <a:ext cx="5269998" cy="265177"/>
          </a:xfrm>
          <a:prstGeom prst="rect">
            <a:avLst/>
          </a:prstGeom>
        </p:spPr>
      </p:pic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1475656" y="4653136"/>
            <a:ext cx="6233344" cy="1235448"/>
            <a:chOff x="1403648" y="2924944"/>
            <a:chExt cx="6233344" cy="1235448"/>
          </a:xfrm>
        </p:grpSpPr>
        <p:sp>
          <p:nvSpPr>
            <p:cNvPr id="6" name="テキスト ボックス 5"/>
            <p:cNvSpPr txBox="1"/>
            <p:nvPr/>
          </p:nvSpPr>
          <p:spPr>
            <a:xfrm>
              <a:off x="1403648" y="2924944"/>
              <a:ext cx="51396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400" dirty="0" smtClean="0"/>
                <a:t>EW sym. is broken by a </a:t>
              </a:r>
              <a:r>
                <a:rPr lang="en-US" altLang="ja-JP" sz="2400" dirty="0" err="1" smtClean="0">
                  <a:solidFill>
                    <a:srgbClr val="FF0000"/>
                  </a:solidFill>
                </a:rPr>
                <a:t>bidoublet</a:t>
              </a:r>
              <a:r>
                <a:rPr lang="en-US" altLang="ja-JP" sz="2400" dirty="0" smtClean="0">
                  <a:solidFill>
                    <a:srgbClr val="FF0000"/>
                  </a:solidFill>
                </a:rPr>
                <a:t> Higgs:</a:t>
              </a:r>
              <a:endParaRPr kumimoji="1" lang="ja-JP" altLang="en-US" sz="2400" dirty="0">
                <a:solidFill>
                  <a:srgbClr val="FF0000"/>
                </a:solidFill>
              </a:endParaRPr>
            </a:p>
          </p:txBody>
        </p:sp>
        <p:pic>
          <p:nvPicPr>
            <p:cNvPr id="7" name="図 6" descr="txp_fig.bmp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10" cstate="print">
              <a:lum/>
            </a:blip>
            <a:stretch>
              <a:fillRect/>
            </a:stretch>
          </p:blipFill>
          <p:spPr>
            <a:xfrm>
              <a:off x="6445223" y="3069975"/>
              <a:ext cx="1191769" cy="277369"/>
            </a:xfrm>
            <a:prstGeom prst="rect">
              <a:avLst/>
            </a:prstGeom>
          </p:spPr>
        </p:pic>
        <p:pic>
          <p:nvPicPr>
            <p:cNvPr id="8" name="図 7" descr="txp_fig.bmp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1" cstate="print">
              <a:lum/>
            </a:blip>
            <a:stretch>
              <a:fillRect/>
            </a:stretch>
          </p:blipFill>
          <p:spPr>
            <a:xfrm>
              <a:off x="3996442" y="3502023"/>
              <a:ext cx="1624586" cy="658369"/>
            </a:xfrm>
            <a:prstGeom prst="rect">
              <a:avLst/>
            </a:prstGeom>
          </p:spPr>
        </p:pic>
      </p:grpSp>
      <p:sp>
        <p:nvSpPr>
          <p:cNvPr id="13" name="テキスト ボックス 12"/>
          <p:cNvSpPr txBox="1"/>
          <p:nvPr/>
        </p:nvSpPr>
        <p:spPr>
          <a:xfrm>
            <a:off x="1475656" y="908720"/>
            <a:ext cx="3087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00B050"/>
                </a:solidFill>
              </a:rPr>
              <a:t>Symmetry breaking</a:t>
            </a:r>
            <a:endParaRPr kumimoji="1" lang="ja-JP" altLang="en-US" sz="2800" b="1" dirty="0">
              <a:solidFill>
                <a:srgbClr val="00B050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475656" y="1484784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/>
              <a:t>Rank 2</a:t>
            </a:r>
            <a:endParaRPr kumimoji="1" lang="ja-JP" altLang="en-US" sz="2400" b="1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475656" y="2924944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/>
              <a:t>Rank 3</a:t>
            </a:r>
            <a:endParaRPr kumimoji="1" lang="ja-JP" altLang="en-US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2699792" y="2204864"/>
            <a:ext cx="923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>
                <a:solidFill>
                  <a:srgbClr val="993300"/>
                </a:solidFill>
              </a:rPr>
              <a:t>orbifold</a:t>
            </a:r>
            <a:endParaRPr kumimoji="1" lang="ja-JP" altLang="en-US" dirty="0">
              <a:solidFill>
                <a:srgbClr val="993300"/>
              </a:solidFill>
            </a:endParaRPr>
          </a:p>
        </p:txBody>
      </p:sp>
      <p:grpSp>
        <p:nvGrpSpPr>
          <p:cNvPr id="37" name="グループ化 36"/>
          <p:cNvGrpSpPr/>
          <p:nvPr/>
        </p:nvGrpSpPr>
        <p:grpSpPr>
          <a:xfrm>
            <a:off x="4644008" y="2276872"/>
            <a:ext cx="3204163" cy="2128302"/>
            <a:chOff x="4644008" y="2276872"/>
            <a:chExt cx="3204163" cy="2128302"/>
          </a:xfrm>
        </p:grpSpPr>
        <p:cxnSp>
          <p:nvCxnSpPr>
            <p:cNvPr id="17" name="直線コネクタ 16"/>
            <p:cNvCxnSpPr/>
            <p:nvPr/>
          </p:nvCxnSpPr>
          <p:spPr>
            <a:xfrm>
              <a:off x="4644008" y="2276872"/>
              <a:ext cx="2160240" cy="0"/>
            </a:xfrm>
            <a:prstGeom prst="line">
              <a:avLst/>
            </a:prstGeom>
            <a:ln w="19050">
              <a:solidFill>
                <a:srgbClr val="1F0EF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矢印コネクタ 19"/>
            <p:cNvCxnSpPr/>
            <p:nvPr/>
          </p:nvCxnSpPr>
          <p:spPr>
            <a:xfrm>
              <a:off x="5148064" y="2276872"/>
              <a:ext cx="0" cy="288032"/>
            </a:xfrm>
            <a:prstGeom prst="straightConnector1">
              <a:avLst/>
            </a:prstGeom>
            <a:ln w="19050">
              <a:solidFill>
                <a:srgbClr val="1F0EF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2" name="図 21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2" cstate="print">
              <a:lum/>
            </a:blip>
            <a:stretch>
              <a:fillRect/>
            </a:stretch>
          </p:blipFill>
          <p:spPr>
            <a:xfrm>
              <a:off x="4860032" y="2636912"/>
              <a:ext cx="746761" cy="277369"/>
            </a:xfrm>
            <a:prstGeom prst="rect">
              <a:avLst/>
            </a:prstGeom>
          </p:spPr>
        </p:pic>
        <p:sp>
          <p:nvSpPr>
            <p:cNvPr id="28" name="テキスト ボックス 27"/>
            <p:cNvSpPr txBox="1"/>
            <p:nvPr/>
          </p:nvSpPr>
          <p:spPr>
            <a:xfrm>
              <a:off x="5724128" y="2564904"/>
              <a:ext cx="21240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000" dirty="0" smtClean="0">
                  <a:solidFill>
                    <a:srgbClr val="1F0EFA"/>
                  </a:solidFill>
                </a:rPr>
                <a:t>(at the fixed point)</a:t>
              </a:r>
              <a:endParaRPr kumimoji="1" lang="ja-JP" altLang="en-US" sz="2000" dirty="0">
                <a:solidFill>
                  <a:srgbClr val="1F0EFA"/>
                </a:solidFill>
              </a:endParaRPr>
            </a:p>
          </p:txBody>
        </p:sp>
        <p:cxnSp>
          <p:nvCxnSpPr>
            <p:cNvPr id="29" name="直線コネクタ 28"/>
            <p:cNvCxnSpPr/>
            <p:nvPr/>
          </p:nvCxnSpPr>
          <p:spPr>
            <a:xfrm>
              <a:off x="4644008" y="3717032"/>
              <a:ext cx="3024336" cy="0"/>
            </a:xfrm>
            <a:prstGeom prst="line">
              <a:avLst/>
            </a:prstGeom>
            <a:ln w="19050">
              <a:solidFill>
                <a:srgbClr val="1F0EF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矢印コネクタ 29"/>
            <p:cNvCxnSpPr/>
            <p:nvPr/>
          </p:nvCxnSpPr>
          <p:spPr>
            <a:xfrm>
              <a:off x="5148064" y="3717032"/>
              <a:ext cx="0" cy="288032"/>
            </a:xfrm>
            <a:prstGeom prst="straightConnector1">
              <a:avLst/>
            </a:prstGeom>
            <a:ln w="19050">
              <a:solidFill>
                <a:srgbClr val="1F0EF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1" name="図 30" descr="txp_fig.bmp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2" cstate="print">
              <a:lum/>
            </a:blip>
            <a:stretch>
              <a:fillRect/>
            </a:stretch>
          </p:blipFill>
          <p:spPr>
            <a:xfrm>
              <a:off x="4860032" y="4077072"/>
              <a:ext cx="746761" cy="277369"/>
            </a:xfrm>
            <a:prstGeom prst="rect">
              <a:avLst/>
            </a:prstGeom>
          </p:spPr>
        </p:pic>
        <p:sp>
          <p:nvSpPr>
            <p:cNvPr id="32" name="テキスト ボックス 31"/>
            <p:cNvSpPr txBox="1"/>
            <p:nvPr/>
          </p:nvSpPr>
          <p:spPr>
            <a:xfrm>
              <a:off x="5724128" y="4005064"/>
              <a:ext cx="21240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000" dirty="0" smtClean="0">
                  <a:solidFill>
                    <a:srgbClr val="1F0EFA"/>
                  </a:solidFill>
                </a:rPr>
                <a:t>(at the fixed point)</a:t>
              </a:r>
              <a:endParaRPr kumimoji="1" lang="ja-JP" altLang="en-US" sz="2000" dirty="0">
                <a:solidFill>
                  <a:srgbClr val="1F0EFA"/>
                </a:solidFill>
              </a:endParaRPr>
            </a:p>
          </p:txBody>
        </p:sp>
      </p:grpSp>
      <p:sp>
        <p:nvSpPr>
          <p:cNvPr id="36" name="テキスト ボックス 35"/>
          <p:cNvSpPr txBox="1"/>
          <p:nvPr/>
        </p:nvSpPr>
        <p:spPr>
          <a:xfrm>
            <a:off x="2699792" y="3645024"/>
            <a:ext cx="923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>
                <a:solidFill>
                  <a:srgbClr val="993300"/>
                </a:solidFill>
              </a:rPr>
              <a:t>orbifold</a:t>
            </a:r>
            <a:endParaRPr kumimoji="1" lang="ja-JP" altLang="en-US" dirty="0">
              <a:solidFill>
                <a:srgbClr val="993300"/>
              </a:solidFill>
            </a:endParaRPr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5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角丸四角形 26"/>
          <p:cNvSpPr/>
          <p:nvPr/>
        </p:nvSpPr>
        <p:spPr>
          <a:xfrm>
            <a:off x="2195736" y="764704"/>
            <a:ext cx="4752528" cy="504056"/>
          </a:xfrm>
          <a:prstGeom prst="roundRect">
            <a:avLst/>
          </a:prstGeom>
          <a:solidFill>
            <a:srgbClr val="FFC000">
              <a:alpha val="30000"/>
            </a:srgbClr>
          </a:solidFill>
          <a:ln>
            <a:solidFill>
              <a:srgbClr val="933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899592" y="1916832"/>
            <a:ext cx="11095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50"/>
                </a:solidFill>
              </a:rPr>
              <a:t>SO(5) : 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99592" y="2420888"/>
            <a:ext cx="667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smtClean="0">
                <a:solidFill>
                  <a:srgbClr val="00B050"/>
                </a:solidFill>
              </a:rPr>
              <a:t>G   :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115616" y="24928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>
                <a:solidFill>
                  <a:srgbClr val="00B050"/>
                </a:solidFill>
              </a:rPr>
              <a:t>2</a:t>
            </a:r>
            <a:endParaRPr kumimoji="1" lang="ja-JP" altLang="en-US" b="1" dirty="0">
              <a:solidFill>
                <a:srgbClr val="00B050"/>
              </a:solidFill>
            </a:endParaRPr>
          </a:p>
        </p:txBody>
      </p:sp>
      <p:pic>
        <p:nvPicPr>
          <p:cNvPr id="17" name="図 16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>
            <a:lum/>
          </a:blip>
          <a:stretch>
            <a:fillRect/>
          </a:stretch>
        </p:blipFill>
        <p:spPr>
          <a:xfrm>
            <a:off x="2123728" y="2060848"/>
            <a:ext cx="3096348" cy="256153"/>
          </a:xfrm>
          <a:prstGeom prst="rect">
            <a:avLst/>
          </a:prstGeom>
        </p:spPr>
      </p:pic>
      <p:pic>
        <p:nvPicPr>
          <p:cNvPr id="18" name="図 17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>
            <a:lum/>
          </a:blip>
          <a:stretch>
            <a:fillRect/>
          </a:stretch>
        </p:blipFill>
        <p:spPr>
          <a:xfrm>
            <a:off x="2123728" y="2564904"/>
            <a:ext cx="3024336" cy="249289"/>
          </a:xfrm>
          <a:prstGeom prst="rect">
            <a:avLst/>
          </a:prstGeom>
        </p:spPr>
      </p:pic>
      <p:sp>
        <p:nvSpPr>
          <p:cNvPr id="24" name="テキスト ボックス 23"/>
          <p:cNvSpPr txBox="1"/>
          <p:nvPr/>
        </p:nvSpPr>
        <p:spPr>
          <a:xfrm>
            <a:off x="899592" y="1412776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/>
              <a:t>Rank 2</a:t>
            </a:r>
            <a:endParaRPr kumimoji="1" lang="ja-JP" altLang="en-US" sz="2400" b="1" dirty="0"/>
          </a:p>
        </p:txBody>
      </p:sp>
      <p:pic>
        <p:nvPicPr>
          <p:cNvPr id="25" name="図 24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>
            <a:lum/>
          </a:blip>
          <a:stretch>
            <a:fillRect/>
          </a:stretch>
        </p:blipFill>
        <p:spPr>
          <a:xfrm>
            <a:off x="2555776" y="1556792"/>
            <a:ext cx="2831598" cy="277369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899592" y="3717032"/>
            <a:ext cx="1032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50"/>
                </a:solidFill>
              </a:rPr>
              <a:t>SU(4) :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899592" y="4293096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50"/>
                </a:solidFill>
              </a:rPr>
              <a:t>SO(7) :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99592" y="5157192"/>
            <a:ext cx="99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50"/>
                </a:solidFill>
              </a:rPr>
              <a:t>Sp(6) :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pic>
        <p:nvPicPr>
          <p:cNvPr id="19" name="図 18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 cstate="print">
            <a:lum/>
          </a:blip>
          <a:stretch>
            <a:fillRect/>
          </a:stretch>
        </p:blipFill>
        <p:spPr>
          <a:xfrm>
            <a:off x="1907704" y="3861048"/>
            <a:ext cx="5766235" cy="248451"/>
          </a:xfrm>
          <a:prstGeom prst="rect">
            <a:avLst/>
          </a:prstGeom>
        </p:spPr>
      </p:pic>
      <p:pic>
        <p:nvPicPr>
          <p:cNvPr id="20" name="図 19" descr="txp_fig.bm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 cstate="print">
            <a:lum/>
          </a:blip>
          <a:stretch>
            <a:fillRect/>
          </a:stretch>
        </p:blipFill>
        <p:spPr>
          <a:xfrm>
            <a:off x="1907704" y="4437112"/>
            <a:ext cx="5766235" cy="600649"/>
          </a:xfrm>
          <a:prstGeom prst="rect">
            <a:avLst/>
          </a:prstGeom>
        </p:spPr>
      </p:pic>
      <p:pic>
        <p:nvPicPr>
          <p:cNvPr id="21" name="図 20" descr="txp_fig.bmp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1907704" y="5301208"/>
            <a:ext cx="6335696" cy="601836"/>
          </a:xfrm>
          <a:prstGeom prst="rect">
            <a:avLst/>
          </a:prstGeom>
        </p:spPr>
      </p:pic>
      <p:sp>
        <p:nvSpPr>
          <p:cNvPr id="26" name="テキスト ボックス 25"/>
          <p:cNvSpPr txBox="1"/>
          <p:nvPr/>
        </p:nvSpPr>
        <p:spPr>
          <a:xfrm>
            <a:off x="899592" y="3212976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/>
              <a:t>Rank 3</a:t>
            </a:r>
            <a:endParaRPr kumimoji="1" lang="ja-JP" altLang="en-US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2195736" y="692696"/>
            <a:ext cx="47938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b="1" dirty="0" smtClean="0">
                <a:solidFill>
                  <a:srgbClr val="933EDA"/>
                </a:solidFill>
                <a:latin typeface="Times New Roman" pitchFamily="18" charset="0"/>
                <a:cs typeface="Times New Roman" pitchFamily="18" charset="0"/>
              </a:rPr>
              <a:t>Irreducible decomposition</a:t>
            </a:r>
            <a:endParaRPr kumimoji="1" lang="ja-JP" altLang="en-US" sz="3200" b="1" dirty="0">
              <a:solidFill>
                <a:srgbClr val="933ED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6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pic>
        <p:nvPicPr>
          <p:cNvPr id="4" name="図 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5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40" y="3344292"/>
            <a:ext cx="3834391" cy="304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テキスト ボックス 54"/>
          <p:cNvSpPr txBox="1"/>
          <p:nvPr/>
        </p:nvSpPr>
        <p:spPr>
          <a:xfrm>
            <a:off x="1115616" y="2996952"/>
            <a:ext cx="33522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w</a:t>
            </a:r>
            <a:r>
              <a:rPr kumimoji="1" lang="en-US" altLang="ja-JP" sz="2400" dirty="0" smtClean="0"/>
              <a:t>here                           </a:t>
            </a:r>
            <a:br>
              <a:rPr kumimoji="1" lang="en-US" altLang="ja-JP" sz="2400" dirty="0" smtClean="0"/>
            </a:br>
            <a:r>
              <a:rPr kumimoji="1" lang="en-US" altLang="ja-JP" sz="2400" dirty="0" smtClean="0"/>
              <a:t>and                                      .</a:t>
            </a:r>
            <a:endParaRPr kumimoji="1" lang="ja-JP" altLang="en-US" sz="2400" dirty="0"/>
          </a:p>
        </p:txBody>
      </p:sp>
      <p:sp>
        <p:nvSpPr>
          <p:cNvPr id="64" name="平行四辺形 63"/>
          <p:cNvSpPr/>
          <p:nvPr/>
        </p:nvSpPr>
        <p:spPr>
          <a:xfrm rot="19948382">
            <a:off x="5986066" y="2656576"/>
            <a:ext cx="1204316" cy="752759"/>
          </a:xfrm>
          <a:prstGeom prst="parallelogram">
            <a:avLst>
              <a:gd name="adj" fmla="val 51322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915816" y="764704"/>
            <a:ext cx="3202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b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T  /Z    </a:t>
            </a:r>
            <a:r>
              <a:rPr lang="en-US" altLang="ja-JP" sz="3600" b="1" dirty="0" err="1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orbifold</a:t>
            </a:r>
            <a:endParaRPr kumimoji="1" lang="ja-JP" altLang="en-US" sz="3600" b="1" dirty="0">
              <a:solidFill>
                <a:srgbClr val="0A1EB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275856" y="76470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kumimoji="1" lang="ja-JP" altLang="en-US" sz="2400" b="1" dirty="0">
              <a:solidFill>
                <a:srgbClr val="0A1EB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923928" y="908720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i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endParaRPr kumimoji="1" lang="ja-JP" altLang="en-US" sz="2400" b="1" i="1" dirty="0">
              <a:solidFill>
                <a:srgbClr val="0A1EB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971600" y="1844824"/>
            <a:ext cx="2643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b="1" dirty="0" err="1" smtClean="0">
                <a:solidFill>
                  <a:srgbClr val="00B050"/>
                </a:solidFill>
              </a:rPr>
              <a:t>Orbifold</a:t>
            </a:r>
            <a:r>
              <a:rPr kumimoji="1" lang="en-US" altLang="ja-JP" sz="2400" b="1" dirty="0" smtClean="0">
                <a:solidFill>
                  <a:srgbClr val="00B050"/>
                </a:solidFill>
              </a:rPr>
              <a:t> conditions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cxnSp>
        <p:nvCxnSpPr>
          <p:cNvPr id="11" name="直線矢印コネクタ 10"/>
          <p:cNvCxnSpPr/>
          <p:nvPr/>
        </p:nvCxnSpPr>
        <p:spPr>
          <a:xfrm>
            <a:off x="6228184" y="3645024"/>
            <a:ext cx="201622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 flipH="1" flipV="1">
            <a:off x="5364088" y="2132856"/>
            <a:ext cx="864096" cy="151216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/>
          <p:nvPr/>
        </p:nvCxnSpPr>
        <p:spPr>
          <a:xfrm>
            <a:off x="6948264" y="2420888"/>
            <a:ext cx="720080" cy="1224136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H="1">
            <a:off x="5508104" y="2420888"/>
            <a:ext cx="1440160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H="1">
            <a:off x="6228184" y="2420888"/>
            <a:ext cx="720080" cy="122413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 flipV="1">
            <a:off x="6228184" y="2420888"/>
            <a:ext cx="0" cy="122413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 flipH="1">
            <a:off x="5868144" y="2420888"/>
            <a:ext cx="1080120" cy="57606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コネクタ 35"/>
          <p:cNvCxnSpPr/>
          <p:nvPr/>
        </p:nvCxnSpPr>
        <p:spPr>
          <a:xfrm flipH="1">
            <a:off x="6228184" y="3068960"/>
            <a:ext cx="1080120" cy="57606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コネクタ 36"/>
          <p:cNvCxnSpPr/>
          <p:nvPr/>
        </p:nvCxnSpPr>
        <p:spPr>
          <a:xfrm flipV="1">
            <a:off x="6948264" y="2420888"/>
            <a:ext cx="0" cy="122413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40" idx="0"/>
          </p:cNvCxnSpPr>
          <p:nvPr/>
        </p:nvCxnSpPr>
        <p:spPr>
          <a:xfrm flipV="1">
            <a:off x="6228184" y="3140969"/>
            <a:ext cx="1" cy="432047"/>
          </a:xfrm>
          <a:prstGeom prst="straightConnector1">
            <a:avLst/>
          </a:prstGeom>
          <a:ln w="15875">
            <a:solidFill>
              <a:srgbClr val="9933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/>
          <p:nvPr/>
        </p:nvCxnSpPr>
        <p:spPr>
          <a:xfrm flipH="1">
            <a:off x="6516216" y="2420888"/>
            <a:ext cx="423664" cy="216024"/>
          </a:xfrm>
          <a:prstGeom prst="straightConnector1">
            <a:avLst/>
          </a:prstGeom>
          <a:ln w="15875">
            <a:solidFill>
              <a:srgbClr val="9933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/>
          <p:nvPr/>
        </p:nvCxnSpPr>
        <p:spPr>
          <a:xfrm flipH="1">
            <a:off x="6948264" y="2420888"/>
            <a:ext cx="8384" cy="360040"/>
          </a:xfrm>
          <a:prstGeom prst="straightConnector1">
            <a:avLst/>
          </a:prstGeom>
          <a:ln w="15875">
            <a:solidFill>
              <a:srgbClr val="9933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線矢印コネクタ 50"/>
          <p:cNvCxnSpPr/>
          <p:nvPr/>
        </p:nvCxnSpPr>
        <p:spPr>
          <a:xfrm flipH="1">
            <a:off x="6948264" y="2564904"/>
            <a:ext cx="8384" cy="360040"/>
          </a:xfrm>
          <a:prstGeom prst="straightConnector1">
            <a:avLst/>
          </a:prstGeom>
          <a:ln w="15875">
            <a:solidFill>
              <a:srgbClr val="9933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/>
          <p:nvPr/>
        </p:nvCxnSpPr>
        <p:spPr>
          <a:xfrm flipV="1">
            <a:off x="6300192" y="3429000"/>
            <a:ext cx="309123" cy="165107"/>
          </a:xfrm>
          <a:prstGeom prst="straightConnector1">
            <a:avLst/>
          </a:prstGeom>
          <a:ln w="15875">
            <a:solidFill>
              <a:srgbClr val="9933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/>
          <p:nvPr/>
        </p:nvCxnSpPr>
        <p:spPr>
          <a:xfrm flipV="1">
            <a:off x="6444208" y="3356992"/>
            <a:ext cx="309123" cy="165107"/>
          </a:xfrm>
          <a:prstGeom prst="straightConnector1">
            <a:avLst/>
          </a:prstGeom>
          <a:ln w="15875">
            <a:solidFill>
              <a:srgbClr val="9933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>
            <a:endCxn id="38" idx="4"/>
          </p:cNvCxnSpPr>
          <p:nvPr/>
        </p:nvCxnSpPr>
        <p:spPr>
          <a:xfrm flipV="1">
            <a:off x="6228184" y="2852936"/>
            <a:ext cx="0" cy="360040"/>
          </a:xfrm>
          <a:prstGeom prst="line">
            <a:avLst/>
          </a:prstGeom>
          <a:ln w="15875"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矢印コネクタ 60"/>
          <p:cNvCxnSpPr/>
          <p:nvPr/>
        </p:nvCxnSpPr>
        <p:spPr>
          <a:xfrm flipV="1">
            <a:off x="6228184" y="2636912"/>
            <a:ext cx="309123" cy="165107"/>
          </a:xfrm>
          <a:prstGeom prst="straightConnector1">
            <a:avLst/>
          </a:prstGeom>
          <a:ln w="15875">
            <a:solidFill>
              <a:srgbClr val="99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円/楕円 37"/>
          <p:cNvSpPr/>
          <p:nvPr/>
        </p:nvSpPr>
        <p:spPr>
          <a:xfrm>
            <a:off x="6156176" y="2708920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0" name="直線コネクタ 59"/>
          <p:cNvCxnSpPr/>
          <p:nvPr/>
        </p:nvCxnSpPr>
        <p:spPr>
          <a:xfrm flipV="1">
            <a:off x="6948264" y="2924944"/>
            <a:ext cx="0" cy="360040"/>
          </a:xfrm>
          <a:prstGeom prst="line">
            <a:avLst/>
          </a:prstGeom>
          <a:ln w="15875">
            <a:solidFill>
              <a:srgbClr val="99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円/楕円 38"/>
          <p:cNvSpPr/>
          <p:nvPr/>
        </p:nvSpPr>
        <p:spPr>
          <a:xfrm>
            <a:off x="6876256" y="321297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66" name="直線コネクタ 65"/>
          <p:cNvCxnSpPr>
            <a:stCxn id="40" idx="2"/>
          </p:cNvCxnSpPr>
          <p:nvPr/>
        </p:nvCxnSpPr>
        <p:spPr>
          <a:xfrm flipH="1">
            <a:off x="4932040" y="3645024"/>
            <a:ext cx="1224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コネクタ 70"/>
          <p:cNvCxnSpPr/>
          <p:nvPr/>
        </p:nvCxnSpPr>
        <p:spPr>
          <a:xfrm>
            <a:off x="6012160" y="3284984"/>
            <a:ext cx="36004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円/楕円 39"/>
          <p:cNvSpPr/>
          <p:nvPr/>
        </p:nvSpPr>
        <p:spPr>
          <a:xfrm>
            <a:off x="6156176" y="357301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4" name="図 73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6084168" y="3789040"/>
            <a:ext cx="137160" cy="176784"/>
          </a:xfrm>
          <a:prstGeom prst="rect">
            <a:avLst/>
          </a:prstGeom>
        </p:spPr>
      </p:pic>
      <p:pic>
        <p:nvPicPr>
          <p:cNvPr id="75" name="図 74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5" cstate="print">
            <a:lum/>
          </a:blip>
          <a:stretch>
            <a:fillRect/>
          </a:stretch>
        </p:blipFill>
        <p:spPr>
          <a:xfrm>
            <a:off x="7596336" y="3789040"/>
            <a:ext cx="112776" cy="176784"/>
          </a:xfrm>
          <a:prstGeom prst="rect">
            <a:avLst/>
          </a:prstGeom>
        </p:spPr>
      </p:pic>
      <p:pic>
        <p:nvPicPr>
          <p:cNvPr id="76" name="図 75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6" cstate="print">
            <a:lum/>
          </a:blip>
          <a:stretch>
            <a:fillRect/>
          </a:stretch>
        </p:blipFill>
        <p:spPr>
          <a:xfrm>
            <a:off x="5292079" y="2420888"/>
            <a:ext cx="175155" cy="144016"/>
          </a:xfrm>
          <a:prstGeom prst="rect">
            <a:avLst/>
          </a:prstGeom>
        </p:spPr>
      </p:pic>
      <p:sp>
        <p:nvSpPr>
          <p:cNvPr id="77" name="環状矢印 76"/>
          <p:cNvSpPr/>
          <p:nvPr/>
        </p:nvSpPr>
        <p:spPr>
          <a:xfrm rot="3665344" flipH="1">
            <a:off x="5874587" y="3267156"/>
            <a:ext cx="722733" cy="736198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4396302"/>
              <a:gd name="adj5" fmla="val 12500"/>
            </a:avLst>
          </a:prstGeom>
          <a:solidFill>
            <a:srgbClr val="FF0000">
              <a:alpha val="8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41" name="図 40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7" cstate="print">
            <a:lum/>
          </a:blip>
          <a:stretch>
            <a:fillRect/>
          </a:stretch>
        </p:blipFill>
        <p:spPr>
          <a:xfrm>
            <a:off x="7308304" y="2060848"/>
            <a:ext cx="762001" cy="304801"/>
          </a:xfrm>
          <a:prstGeom prst="rect">
            <a:avLst/>
          </a:prstGeom>
        </p:spPr>
      </p:pic>
      <p:cxnSp>
        <p:nvCxnSpPr>
          <p:cNvPr id="45" name="直線コネクタ 44"/>
          <p:cNvCxnSpPr/>
          <p:nvPr/>
        </p:nvCxnSpPr>
        <p:spPr>
          <a:xfrm>
            <a:off x="7164288" y="206084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コネクタ 47"/>
          <p:cNvCxnSpPr/>
          <p:nvPr/>
        </p:nvCxnSpPr>
        <p:spPr>
          <a:xfrm>
            <a:off x="7164288" y="242088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" name="図 53" descr="txp_fig.bm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8" cstate="print">
            <a:lum/>
          </a:blip>
          <a:stretch>
            <a:fillRect/>
          </a:stretch>
        </p:blipFill>
        <p:spPr>
          <a:xfrm>
            <a:off x="2051720" y="3068960"/>
            <a:ext cx="1648971" cy="405385"/>
          </a:xfrm>
          <a:prstGeom prst="rect">
            <a:avLst/>
          </a:prstGeom>
        </p:spPr>
      </p:pic>
      <p:sp>
        <p:nvSpPr>
          <p:cNvPr id="57" name="テキスト ボックス 56"/>
          <p:cNvSpPr txBox="1"/>
          <p:nvPr/>
        </p:nvSpPr>
        <p:spPr>
          <a:xfrm>
            <a:off x="2987824" y="1268760"/>
            <a:ext cx="1633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1" lang="en-US" altLang="ja-JP" sz="2400" b="1" i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kumimoji="1" lang="en-US" altLang="ja-JP" sz="2400" b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=2,3,4,6)</a:t>
            </a:r>
            <a:endParaRPr kumimoji="1" lang="ja-JP" altLang="en-US" sz="2400" b="1" dirty="0">
              <a:solidFill>
                <a:srgbClr val="0A1EB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" name="図 64" descr="txp_fig.bmp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9" cstate="print">
            <a:lum/>
          </a:blip>
          <a:stretch>
            <a:fillRect/>
          </a:stretch>
        </p:blipFill>
        <p:spPr>
          <a:xfrm>
            <a:off x="1763688" y="3501008"/>
            <a:ext cx="2514605" cy="252985"/>
          </a:xfrm>
          <a:prstGeom prst="rect">
            <a:avLst/>
          </a:prstGeom>
        </p:spPr>
      </p:pic>
      <p:sp>
        <p:nvSpPr>
          <p:cNvPr id="73" name="テキスト ボックス 72"/>
          <p:cNvSpPr txBox="1"/>
          <p:nvPr/>
        </p:nvSpPr>
        <p:spPr>
          <a:xfrm>
            <a:off x="2843808" y="3861048"/>
            <a:ext cx="1778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Cartan</a:t>
            </a:r>
            <a:r>
              <a:rPr kumimoji="1" lang="en-US" altLang="ja-JP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generator</a:t>
            </a:r>
            <a:endParaRPr kumimoji="1" lang="ja-JP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9" name="直線矢印コネクタ 78"/>
          <p:cNvCxnSpPr/>
          <p:nvPr/>
        </p:nvCxnSpPr>
        <p:spPr>
          <a:xfrm flipV="1">
            <a:off x="3491880" y="3717032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グループ化 95"/>
          <p:cNvGrpSpPr/>
          <p:nvPr/>
        </p:nvGrpSpPr>
        <p:grpSpPr>
          <a:xfrm>
            <a:off x="971600" y="4365104"/>
            <a:ext cx="6732122" cy="1584176"/>
            <a:chOff x="971600" y="4365104"/>
            <a:chExt cx="6732122" cy="1584176"/>
          </a:xfrm>
        </p:grpSpPr>
        <p:sp>
          <p:nvSpPr>
            <p:cNvPr id="68" name="テキスト ボックス 67"/>
            <p:cNvSpPr txBox="1"/>
            <p:nvPr/>
          </p:nvSpPr>
          <p:spPr>
            <a:xfrm>
              <a:off x="971600" y="4365104"/>
              <a:ext cx="29863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b="1" dirty="0" smtClean="0">
                  <a:solidFill>
                    <a:srgbClr val="00B050"/>
                  </a:solidFill>
                </a:rPr>
                <a:t>Zero-mode conditions</a:t>
              </a:r>
              <a:endParaRPr kumimoji="1" lang="ja-JP" altLang="en-US" sz="2400" b="1" dirty="0">
                <a:solidFill>
                  <a:srgbClr val="00B050"/>
                </a:solidFill>
              </a:endParaRPr>
            </a:p>
          </p:txBody>
        </p:sp>
        <p:pic>
          <p:nvPicPr>
            <p:cNvPr id="70" name="図 69" descr="txp_fig.bmp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0" cstate="print">
              <a:lum/>
            </a:blip>
            <a:stretch>
              <a:fillRect/>
            </a:stretch>
          </p:blipFill>
          <p:spPr>
            <a:xfrm>
              <a:off x="5364088" y="4941168"/>
              <a:ext cx="798577" cy="304801"/>
            </a:xfrm>
            <a:prstGeom prst="rect">
              <a:avLst/>
            </a:prstGeom>
          </p:spPr>
        </p:pic>
        <p:pic>
          <p:nvPicPr>
            <p:cNvPr id="72" name="図 71" descr="txp_fig.bmp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1" cstate="print">
              <a:lum/>
            </a:blip>
            <a:stretch>
              <a:fillRect/>
            </a:stretch>
          </p:blipFill>
          <p:spPr>
            <a:xfrm>
              <a:off x="5364088" y="5517232"/>
              <a:ext cx="786386" cy="316993"/>
            </a:xfrm>
            <a:prstGeom prst="rect">
              <a:avLst/>
            </a:prstGeom>
          </p:spPr>
        </p:pic>
        <p:sp>
          <p:nvSpPr>
            <p:cNvPr id="53" name="左中かっこ 52"/>
            <p:cNvSpPr/>
            <p:nvPr/>
          </p:nvSpPr>
          <p:spPr>
            <a:xfrm>
              <a:off x="1763688" y="4869160"/>
              <a:ext cx="144016" cy="1080120"/>
            </a:xfrm>
            <a:prstGeom prst="leftBrac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62" name="図 61" descr="txp_fig.bmp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22" cstate="print">
              <a:lum/>
            </a:blip>
            <a:stretch>
              <a:fillRect/>
            </a:stretch>
          </p:blipFill>
          <p:spPr>
            <a:xfrm>
              <a:off x="1979712" y="4941168"/>
              <a:ext cx="2651762" cy="252985"/>
            </a:xfrm>
            <a:prstGeom prst="rect">
              <a:avLst/>
            </a:prstGeom>
          </p:spPr>
        </p:pic>
        <p:pic>
          <p:nvPicPr>
            <p:cNvPr id="63" name="図 62" descr="txp_fig.bmp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23" cstate="print">
              <a:lum/>
            </a:blip>
            <a:stretch>
              <a:fillRect/>
            </a:stretch>
          </p:blipFill>
          <p:spPr>
            <a:xfrm>
              <a:off x="1979712" y="5373216"/>
              <a:ext cx="2831596" cy="545593"/>
            </a:xfrm>
            <a:prstGeom prst="rect">
              <a:avLst/>
            </a:prstGeom>
          </p:spPr>
        </p:pic>
        <p:sp>
          <p:nvSpPr>
            <p:cNvPr id="83" name="テキスト ボックス 82"/>
            <p:cNvSpPr txBox="1"/>
            <p:nvPr/>
          </p:nvSpPr>
          <p:spPr>
            <a:xfrm>
              <a:off x="6588224" y="5157192"/>
              <a:ext cx="11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r</a:t>
              </a:r>
              <a:r>
                <a:rPr kumimoji="1" lang="en-US" altLang="ja-JP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oots of </a:t>
              </a:r>
              <a:r>
                <a:rPr kumimoji="1" lang="en-US" altLang="ja-JP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G</a:t>
              </a:r>
              <a:endParaRPr kumimoji="1" lang="ja-JP" altLang="en-US" i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85" name="直線矢印コネクタ 84"/>
            <p:cNvCxnSpPr/>
            <p:nvPr/>
          </p:nvCxnSpPr>
          <p:spPr>
            <a:xfrm flipH="1">
              <a:off x="6228184" y="5445224"/>
              <a:ext cx="360040" cy="1440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線矢印コネクタ 89"/>
            <p:cNvCxnSpPr/>
            <p:nvPr/>
          </p:nvCxnSpPr>
          <p:spPr>
            <a:xfrm flipH="1" flipV="1">
              <a:off x="6156176" y="5013176"/>
              <a:ext cx="432048" cy="28803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8" name="図 97" descr="txp_fig.bmp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4" cstate="print">
            <a:lum/>
          </a:blip>
          <a:stretch>
            <a:fillRect/>
          </a:stretch>
        </p:blipFill>
        <p:spPr>
          <a:xfrm>
            <a:off x="1259632" y="2348880"/>
            <a:ext cx="3382552" cy="637133"/>
          </a:xfrm>
          <a:prstGeom prst="rect">
            <a:avLst/>
          </a:prstGeom>
        </p:spPr>
      </p:pic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7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508715" y="3964392"/>
            <a:ext cx="1274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solidFill>
                  <a:srgbClr val="0070C0"/>
                </a:solidFill>
              </a:rPr>
              <a:t>f</a:t>
            </a:r>
            <a:r>
              <a:rPr kumimoji="1" lang="en-US" altLang="ja-JP" dirty="0" smtClean="0">
                <a:solidFill>
                  <a:srgbClr val="0070C0"/>
                </a:solidFill>
              </a:rPr>
              <a:t>ixed points</a:t>
            </a:r>
            <a:endParaRPr kumimoji="1" lang="ja-JP" altLang="en-US" dirty="0">
              <a:solidFill>
                <a:srgbClr val="0070C0"/>
              </a:solidFill>
            </a:endParaRPr>
          </a:p>
        </p:txBody>
      </p:sp>
      <p:cxnSp>
        <p:nvCxnSpPr>
          <p:cNvPr id="14" name="直線矢印コネクタ 13"/>
          <p:cNvCxnSpPr>
            <a:stCxn id="10" idx="0"/>
            <a:endCxn id="39" idx="4"/>
          </p:cNvCxnSpPr>
          <p:nvPr/>
        </p:nvCxnSpPr>
        <p:spPr>
          <a:xfrm flipH="1" flipV="1">
            <a:off x="6948264" y="3356992"/>
            <a:ext cx="197709" cy="607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 flipH="1" flipV="1">
            <a:off x="6367119" y="3753993"/>
            <a:ext cx="360929" cy="210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H="1" flipV="1">
            <a:off x="6300192" y="2888940"/>
            <a:ext cx="576064" cy="10441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図 79" descr="txp_fig.bmp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</a:blip>
          <a:stretch>
            <a:fillRect/>
          </a:stretch>
        </p:blipFill>
        <p:spPr>
          <a:xfrm>
            <a:off x="6367119" y="3142998"/>
            <a:ext cx="323601" cy="213994"/>
          </a:xfrm>
          <a:prstGeom prst="rect">
            <a:avLst/>
          </a:prstGeom>
          <a:noFill/>
        </p:spPr>
      </p:pic>
      <p:cxnSp>
        <p:nvCxnSpPr>
          <p:cNvPr id="59" name="直線矢印コネクタ 58"/>
          <p:cNvCxnSpPr/>
          <p:nvPr/>
        </p:nvCxnSpPr>
        <p:spPr>
          <a:xfrm flipV="1">
            <a:off x="6588224" y="3284984"/>
            <a:ext cx="309123" cy="165107"/>
          </a:xfrm>
          <a:prstGeom prst="straightConnector1">
            <a:avLst/>
          </a:prstGeom>
          <a:ln w="15875">
            <a:solidFill>
              <a:srgbClr val="993300"/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角丸四角形 58"/>
          <p:cNvSpPr/>
          <p:nvPr/>
        </p:nvSpPr>
        <p:spPr>
          <a:xfrm>
            <a:off x="2051720" y="1052736"/>
            <a:ext cx="5184576" cy="504056"/>
          </a:xfrm>
          <a:prstGeom prst="roundRect">
            <a:avLst/>
          </a:prstGeom>
          <a:solidFill>
            <a:srgbClr val="FFC000">
              <a:alpha val="30000"/>
            </a:srgbClr>
          </a:solidFill>
          <a:ln>
            <a:solidFill>
              <a:srgbClr val="933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cxnSp>
        <p:nvCxnSpPr>
          <p:cNvPr id="6" name="直線コネクタ 5"/>
          <p:cNvCxnSpPr/>
          <p:nvPr/>
        </p:nvCxnSpPr>
        <p:spPr>
          <a:xfrm>
            <a:off x="2339752" y="1844824"/>
            <a:ext cx="0" cy="35283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1331640" y="2636912"/>
            <a:ext cx="64087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図 7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 cstate="print">
            <a:lum/>
          </a:blip>
          <a:stretch>
            <a:fillRect/>
          </a:stretch>
        </p:blipFill>
        <p:spPr>
          <a:xfrm>
            <a:off x="1403648" y="2924944"/>
            <a:ext cx="762001" cy="304801"/>
          </a:xfrm>
          <a:prstGeom prst="rect">
            <a:avLst/>
          </a:prstGeom>
        </p:spPr>
      </p:pic>
      <p:pic>
        <p:nvPicPr>
          <p:cNvPr id="13" name="図 12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2" cstate="print">
            <a:lum/>
          </a:blip>
          <a:stretch>
            <a:fillRect/>
          </a:stretch>
        </p:blipFill>
        <p:spPr>
          <a:xfrm>
            <a:off x="1403648" y="3501008"/>
            <a:ext cx="762000" cy="304800"/>
          </a:xfrm>
          <a:prstGeom prst="rect">
            <a:avLst/>
          </a:prstGeom>
        </p:spPr>
      </p:pic>
      <p:pic>
        <p:nvPicPr>
          <p:cNvPr id="14" name="図 13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3" cstate="print">
            <a:lum/>
          </a:blip>
          <a:stretch>
            <a:fillRect/>
          </a:stretch>
        </p:blipFill>
        <p:spPr>
          <a:xfrm>
            <a:off x="1403648" y="4149080"/>
            <a:ext cx="762000" cy="304800"/>
          </a:xfrm>
          <a:prstGeom prst="rect">
            <a:avLst/>
          </a:prstGeom>
        </p:spPr>
      </p:pic>
      <p:pic>
        <p:nvPicPr>
          <p:cNvPr id="15" name="図 14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1403648" y="4797152"/>
            <a:ext cx="746761" cy="304801"/>
          </a:xfrm>
          <a:prstGeom prst="rect">
            <a:avLst/>
          </a:prstGeom>
        </p:spPr>
      </p:pic>
      <p:cxnSp>
        <p:nvCxnSpPr>
          <p:cNvPr id="24" name="直線コネクタ 23"/>
          <p:cNvCxnSpPr/>
          <p:nvPr/>
        </p:nvCxnSpPr>
        <p:spPr>
          <a:xfrm>
            <a:off x="2411760" y="1844824"/>
            <a:ext cx="0" cy="35283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/>
          <p:nvPr/>
        </p:nvCxnSpPr>
        <p:spPr>
          <a:xfrm>
            <a:off x="3563888" y="1844824"/>
            <a:ext cx="0" cy="35283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>
            <a:off x="4355976" y="1844824"/>
            <a:ext cx="0" cy="35283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/>
          <p:nvPr/>
        </p:nvCxnSpPr>
        <p:spPr>
          <a:xfrm>
            <a:off x="5436096" y="1844824"/>
            <a:ext cx="0" cy="35283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>
            <a:off x="6588224" y="1844824"/>
            <a:ext cx="0" cy="35283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>
            <a:off x="1331640" y="2708920"/>
            <a:ext cx="64087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>
            <a:off x="1331640" y="3356992"/>
            <a:ext cx="64087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/>
          <p:nvPr/>
        </p:nvCxnSpPr>
        <p:spPr>
          <a:xfrm>
            <a:off x="1331640" y="4005064"/>
            <a:ext cx="64087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>
            <a:off x="1331640" y="4581128"/>
            <a:ext cx="64087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テキスト ボックス 38"/>
          <p:cNvSpPr txBox="1"/>
          <p:nvPr/>
        </p:nvSpPr>
        <p:spPr>
          <a:xfrm>
            <a:off x="2771800" y="278092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1</a:t>
            </a:r>
            <a:endParaRPr kumimoji="1" lang="ja-JP" altLang="en-US" sz="2400" dirty="0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716016" y="342900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1</a:t>
            </a:r>
            <a:endParaRPr kumimoji="1" lang="ja-JP" altLang="en-US" sz="2400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4716016" y="40770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1</a:t>
            </a:r>
            <a:endParaRPr kumimoji="1" lang="ja-JP" altLang="en-US" sz="2400" dirty="0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4716016" y="47251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1</a:t>
            </a:r>
            <a:endParaRPr kumimoji="1" lang="ja-JP" altLang="en-US" sz="2400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5796136" y="40770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1</a:t>
            </a:r>
            <a:endParaRPr kumimoji="1" lang="ja-JP" altLang="en-US" sz="2400" dirty="0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5796136" y="47251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1</a:t>
            </a:r>
            <a:endParaRPr kumimoji="1" lang="ja-JP" altLang="en-US" sz="2400" dirty="0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2771800" y="40770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2771800" y="47251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3779912" y="278092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3779912" y="40770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3779912" y="47251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6948264" y="407707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6948264" y="47251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4716016" y="278092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2</a:t>
            </a:r>
            <a:endParaRPr kumimoji="1" lang="ja-JP" altLang="en-US" sz="2400" dirty="0"/>
          </a:p>
        </p:txBody>
      </p:sp>
      <p:cxnSp>
        <p:nvCxnSpPr>
          <p:cNvPr id="54" name="直線コネクタ 53"/>
          <p:cNvCxnSpPr/>
          <p:nvPr/>
        </p:nvCxnSpPr>
        <p:spPr>
          <a:xfrm flipV="1">
            <a:off x="2411760" y="3356992"/>
            <a:ext cx="1152128" cy="64807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コネクタ 54"/>
          <p:cNvCxnSpPr/>
          <p:nvPr/>
        </p:nvCxnSpPr>
        <p:spPr>
          <a:xfrm flipV="1">
            <a:off x="5436096" y="3356992"/>
            <a:ext cx="1152128" cy="64807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コネクタ 55"/>
          <p:cNvCxnSpPr/>
          <p:nvPr/>
        </p:nvCxnSpPr>
        <p:spPr>
          <a:xfrm flipV="1">
            <a:off x="5436096" y="2708920"/>
            <a:ext cx="1152128" cy="64807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 flipV="1">
            <a:off x="6588224" y="2708920"/>
            <a:ext cx="1152128" cy="64807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コネクタ 57"/>
          <p:cNvCxnSpPr/>
          <p:nvPr/>
        </p:nvCxnSpPr>
        <p:spPr>
          <a:xfrm flipV="1">
            <a:off x="6588224" y="3356992"/>
            <a:ext cx="1152128" cy="64807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コネクタ 64"/>
          <p:cNvCxnSpPr/>
          <p:nvPr/>
        </p:nvCxnSpPr>
        <p:spPr>
          <a:xfrm flipV="1">
            <a:off x="3563888" y="3356992"/>
            <a:ext cx="792088" cy="64807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テキスト ボックス 66"/>
          <p:cNvSpPr txBox="1"/>
          <p:nvPr/>
        </p:nvSpPr>
        <p:spPr>
          <a:xfrm>
            <a:off x="2123728" y="980728"/>
            <a:ext cx="51112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933EDA"/>
                </a:solidFill>
                <a:latin typeface="Times New Roman" pitchFamily="18" charset="0"/>
                <a:cs typeface="Times New Roman" pitchFamily="18" charset="0"/>
              </a:rPr>
              <a:t>Number of Higgs </a:t>
            </a:r>
            <a:r>
              <a:rPr lang="en-US" altLang="ja-JP" sz="3200" b="1" dirty="0" err="1" smtClean="0">
                <a:solidFill>
                  <a:srgbClr val="933EDA"/>
                </a:solidFill>
                <a:latin typeface="Times New Roman" pitchFamily="18" charset="0"/>
                <a:cs typeface="Times New Roman" pitchFamily="18" charset="0"/>
              </a:rPr>
              <a:t>bidoublets</a:t>
            </a:r>
            <a:endParaRPr kumimoji="1" lang="ja-JP" altLang="en-US" sz="3200" b="1" dirty="0">
              <a:solidFill>
                <a:srgbClr val="933ED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" name="図 60" descr="figure.bm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5" cstate="print">
            <a:lum/>
          </a:blip>
          <a:stretch>
            <a:fillRect/>
          </a:stretch>
        </p:blipFill>
        <p:spPr>
          <a:xfrm>
            <a:off x="2629302" y="2134377"/>
            <a:ext cx="786386" cy="252985"/>
          </a:xfrm>
          <a:prstGeom prst="rect">
            <a:avLst/>
          </a:prstGeom>
        </p:spPr>
      </p:pic>
      <p:pic>
        <p:nvPicPr>
          <p:cNvPr id="62" name="図 61" descr="txp_fig.bmp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6" cstate="print">
            <a:lum/>
          </a:blip>
          <a:stretch>
            <a:fillRect/>
          </a:stretch>
        </p:blipFill>
        <p:spPr>
          <a:xfrm>
            <a:off x="3773815" y="2126760"/>
            <a:ext cx="316993" cy="240792"/>
          </a:xfrm>
          <a:prstGeom prst="rect">
            <a:avLst/>
          </a:prstGeom>
        </p:spPr>
      </p:pic>
      <p:pic>
        <p:nvPicPr>
          <p:cNvPr id="63" name="図 62" descr="txp_fig.bmp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7" cstate="print">
            <a:lum/>
          </a:blip>
          <a:stretch>
            <a:fillRect/>
          </a:stretch>
        </p:blipFill>
        <p:spPr>
          <a:xfrm>
            <a:off x="4494912" y="2133363"/>
            <a:ext cx="746760" cy="252984"/>
          </a:xfrm>
          <a:prstGeom prst="rect">
            <a:avLst/>
          </a:prstGeom>
        </p:spPr>
      </p:pic>
      <p:pic>
        <p:nvPicPr>
          <p:cNvPr id="64" name="図 63" descr="txp_fig.bmp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8" cstate="print">
            <a:lum/>
          </a:blip>
          <a:stretch>
            <a:fillRect/>
          </a:stretch>
        </p:blipFill>
        <p:spPr>
          <a:xfrm>
            <a:off x="5652627" y="2133363"/>
            <a:ext cx="786386" cy="252985"/>
          </a:xfrm>
          <a:prstGeom prst="rect">
            <a:avLst/>
          </a:prstGeom>
        </p:spPr>
      </p:pic>
      <p:pic>
        <p:nvPicPr>
          <p:cNvPr id="66" name="図 65" descr="txp_fig.bmp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9" cstate="print">
            <a:lum/>
          </a:blip>
          <a:stretch>
            <a:fillRect/>
          </a:stretch>
        </p:blipFill>
        <p:spPr>
          <a:xfrm>
            <a:off x="6732748" y="2133363"/>
            <a:ext cx="710183" cy="252984"/>
          </a:xfrm>
          <a:prstGeom prst="rect">
            <a:avLst/>
          </a:prstGeom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8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1524000" y="1484784"/>
            <a:ext cx="5285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We focus on the third generation quarks.</a:t>
            </a:r>
            <a:endParaRPr kumimoji="1" lang="ja-JP" altLang="en-US" sz="2400" dirty="0"/>
          </a:p>
        </p:txBody>
      </p:sp>
      <p:pic>
        <p:nvPicPr>
          <p:cNvPr id="7" name="図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271679"/>
            <a:ext cx="2298197" cy="633985"/>
          </a:xfrm>
          <a:prstGeom prst="rect">
            <a:avLst/>
          </a:prstGeom>
        </p:spPr>
      </p:pic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987824" y="692696"/>
            <a:ext cx="28565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dirty="0" smtClean="0">
                <a:solidFill>
                  <a:srgbClr val="0A1EB6"/>
                </a:solidFill>
                <a:latin typeface="Times New Roman" pitchFamily="18" charset="0"/>
                <a:cs typeface="Times New Roman" pitchFamily="18" charset="0"/>
              </a:rPr>
              <a:t>Matter sector</a:t>
            </a:r>
            <a:endParaRPr kumimoji="1" lang="ja-JP" altLang="en-US" sz="3600" b="1" dirty="0">
              <a:solidFill>
                <a:srgbClr val="0A1EB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418254" y="2165255"/>
            <a:ext cx="1769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00B050"/>
                </a:solidFill>
              </a:rPr>
              <a:t>6D </a:t>
            </a:r>
            <a:r>
              <a:rPr kumimoji="1" lang="en-US" altLang="ja-JP" sz="2400" b="1" dirty="0" err="1" smtClean="0">
                <a:solidFill>
                  <a:srgbClr val="00B050"/>
                </a:solidFill>
              </a:rPr>
              <a:t>fermion</a:t>
            </a:r>
            <a:r>
              <a:rPr kumimoji="1" lang="en-US" altLang="ja-JP" sz="2400" b="1" dirty="0" smtClean="0">
                <a:solidFill>
                  <a:srgbClr val="00B050"/>
                </a:solidFill>
              </a:rPr>
              <a:t> :</a:t>
            </a:r>
            <a:endParaRPr kumimoji="1" lang="ja-JP" altLang="en-US" sz="2400" b="1" dirty="0">
              <a:solidFill>
                <a:srgbClr val="00B050"/>
              </a:solidFill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758358" y="1971784"/>
            <a:ext cx="1242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6D </a:t>
            </a:r>
            <a:r>
              <a:rPr kumimoji="1" lang="en-US" altLang="ja-JP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chirality</a:t>
            </a:r>
            <a:endParaRPr kumimoji="1" lang="ja-JP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306686" y="2813327"/>
            <a:ext cx="12427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4D </a:t>
            </a:r>
            <a:r>
              <a:rPr kumimoji="1" lang="en-US" altLang="ja-JP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chirality</a:t>
            </a:r>
            <a:endParaRPr kumimoji="1" lang="ja-JP" alt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7" name="直線矢印コネクタ 16"/>
          <p:cNvCxnSpPr/>
          <p:nvPr/>
        </p:nvCxnSpPr>
        <p:spPr>
          <a:xfrm flipH="1">
            <a:off x="5522710" y="2160609"/>
            <a:ext cx="280155" cy="1107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 flipH="1" flipV="1">
            <a:off x="5391427" y="2704881"/>
            <a:ext cx="131283" cy="1804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テキスト ボックス 32"/>
          <p:cNvSpPr txBox="1"/>
          <p:nvPr/>
        </p:nvSpPr>
        <p:spPr>
          <a:xfrm>
            <a:off x="1576447" y="3245313"/>
            <a:ext cx="50082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belongs </a:t>
            </a:r>
            <a:r>
              <a:rPr kumimoji="1" lang="en-US" altLang="ja-JP" sz="2400" dirty="0" smtClean="0"/>
              <a:t>to an irreducible rep.      </a:t>
            </a:r>
            <a:r>
              <a:rPr lang="en-US" altLang="ja-JP" sz="2400" dirty="0" smtClean="0"/>
              <a:t>o</a:t>
            </a:r>
            <a:r>
              <a:rPr kumimoji="1" lang="en-US" altLang="ja-JP" sz="2400" dirty="0" smtClean="0"/>
              <a:t>f </a:t>
            </a:r>
            <a:r>
              <a:rPr kumimoji="1" lang="en-US" altLang="ja-JP" sz="2400" i="1" dirty="0" smtClean="0"/>
              <a:t>G</a:t>
            </a:r>
            <a:r>
              <a:rPr kumimoji="1" lang="en-US" altLang="ja-JP" sz="2400" dirty="0" smtClean="0"/>
              <a:t>.</a:t>
            </a:r>
            <a:endParaRPr kumimoji="1" lang="ja-JP" altLang="en-US" sz="2400" dirty="0"/>
          </a:p>
        </p:txBody>
      </p:sp>
      <p:sp>
        <p:nvSpPr>
          <p:cNvPr id="13" name="スライド番号プレースホルダー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9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pic>
        <p:nvPicPr>
          <p:cNvPr id="34" name="図 33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5359171" y="3379434"/>
            <a:ext cx="288032" cy="211466"/>
          </a:xfrm>
          <a:prstGeom prst="rect">
            <a:avLst/>
          </a:prstGeom>
        </p:spPr>
      </p:pic>
      <p:grpSp>
        <p:nvGrpSpPr>
          <p:cNvPr id="11" name="グループ化 10"/>
          <p:cNvGrpSpPr/>
          <p:nvPr/>
        </p:nvGrpSpPr>
        <p:grpSpPr>
          <a:xfrm>
            <a:off x="1771328" y="4013358"/>
            <a:ext cx="4658135" cy="830997"/>
            <a:chOff x="1741799" y="3938925"/>
            <a:chExt cx="4658135" cy="830997"/>
          </a:xfrm>
        </p:grpSpPr>
        <p:sp>
          <p:nvSpPr>
            <p:cNvPr id="8" name="テキスト ボックス 7"/>
            <p:cNvSpPr txBox="1"/>
            <p:nvPr/>
          </p:nvSpPr>
          <p:spPr>
            <a:xfrm>
              <a:off x="1741799" y="3938925"/>
              <a:ext cx="465813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400" dirty="0"/>
                <a:t> </a:t>
              </a:r>
              <a:r>
                <a:rPr lang="en-US" altLang="ja-JP" sz="2400" dirty="0" smtClean="0"/>
                <a:t>  </a:t>
              </a:r>
              <a:r>
                <a:rPr kumimoji="1" lang="en-US" altLang="ja-JP" sz="2400" dirty="0" smtClean="0"/>
                <a:t>   is restricted by the condition for 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the VEV alignment of      .</a:t>
              </a:r>
              <a:endParaRPr kumimoji="1" lang="ja-JP" altLang="en-US" sz="2400" dirty="0"/>
            </a:p>
          </p:txBody>
        </p:sp>
        <p:pic>
          <p:nvPicPr>
            <p:cNvPr id="28" name="図 27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7" cstate="print">
              <a:lum/>
            </a:blip>
            <a:stretch>
              <a:fillRect/>
            </a:stretch>
          </p:blipFill>
          <p:spPr>
            <a:xfrm>
              <a:off x="1885815" y="4055540"/>
              <a:ext cx="288032" cy="211466"/>
            </a:xfrm>
            <a:prstGeom prst="rect">
              <a:avLst/>
            </a:prstGeom>
          </p:spPr>
        </p:pic>
        <p:pic>
          <p:nvPicPr>
            <p:cNvPr id="9" name="図 8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8" cstate="print">
              <a:lum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0343" y="4389932"/>
              <a:ext cx="293484" cy="24261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角丸四角形 23"/>
          <p:cNvSpPr/>
          <p:nvPr/>
        </p:nvSpPr>
        <p:spPr>
          <a:xfrm>
            <a:off x="2843808" y="764704"/>
            <a:ext cx="2750370" cy="504056"/>
          </a:xfrm>
          <a:prstGeom prst="roundRect">
            <a:avLst/>
          </a:prstGeom>
          <a:solidFill>
            <a:srgbClr val="FFC000">
              <a:alpha val="30000"/>
            </a:srgbClr>
          </a:solidFill>
          <a:ln>
            <a:solidFill>
              <a:srgbClr val="933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331640" y="1988840"/>
            <a:ext cx="58150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VEVs must be aligned as                                     .</a:t>
            </a:r>
            <a:endParaRPr kumimoji="1" lang="ja-JP" altLang="en-US" sz="2400" dirty="0"/>
          </a:p>
        </p:txBody>
      </p:sp>
      <p:pic>
        <p:nvPicPr>
          <p:cNvPr id="7" name="図 6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print">
            <a:lum/>
          </a:blip>
          <a:stretch>
            <a:fillRect/>
          </a:stretch>
        </p:blipFill>
        <p:spPr>
          <a:xfrm>
            <a:off x="4427984" y="1556792"/>
            <a:ext cx="1676402" cy="277369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1979712" y="1412776"/>
            <a:ext cx="2284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Higgs </a:t>
            </a:r>
            <a:r>
              <a:rPr kumimoji="1" lang="en-US" altLang="ja-JP" sz="2400" dirty="0" err="1" smtClean="0"/>
              <a:t>bidoublet</a:t>
            </a:r>
            <a:r>
              <a:rPr kumimoji="1" lang="en-US" altLang="ja-JP" sz="2400" dirty="0" smtClean="0"/>
              <a:t> :</a:t>
            </a:r>
            <a:endParaRPr kumimoji="1" lang="ja-JP" altLang="en-US" sz="2400" dirty="0"/>
          </a:p>
        </p:txBody>
      </p:sp>
      <p:grpSp>
        <p:nvGrpSpPr>
          <p:cNvPr id="31" name="グループ化 30"/>
          <p:cNvGrpSpPr/>
          <p:nvPr/>
        </p:nvGrpSpPr>
        <p:grpSpPr>
          <a:xfrm>
            <a:off x="1691680" y="5301208"/>
            <a:ext cx="3454516" cy="433577"/>
            <a:chOff x="1691680" y="5301208"/>
            <a:chExt cx="3454516" cy="433577"/>
          </a:xfrm>
        </p:grpSpPr>
        <p:sp>
          <p:nvSpPr>
            <p:cNvPr id="18" name="右矢印 17"/>
            <p:cNvSpPr/>
            <p:nvPr/>
          </p:nvSpPr>
          <p:spPr>
            <a:xfrm>
              <a:off x="1691680" y="5301208"/>
              <a:ext cx="792088" cy="36004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23" name="図 22" descr="txp_fig.bmp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9" cstate="print">
              <a:lum/>
            </a:blip>
            <a:stretch>
              <a:fillRect/>
            </a:stretch>
          </p:blipFill>
          <p:spPr>
            <a:xfrm>
              <a:off x="2771800" y="5445224"/>
              <a:ext cx="2374396" cy="289561"/>
            </a:xfrm>
            <a:prstGeom prst="rect">
              <a:avLst/>
            </a:prstGeom>
          </p:spPr>
        </p:pic>
      </p:grpSp>
      <p:sp>
        <p:nvSpPr>
          <p:cNvPr id="20" name="テキスト ボックス 19"/>
          <p:cNvSpPr txBox="1"/>
          <p:nvPr/>
        </p:nvSpPr>
        <p:spPr>
          <a:xfrm>
            <a:off x="2915816" y="692696"/>
            <a:ext cx="2678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b="1" dirty="0" smtClean="0">
                <a:solidFill>
                  <a:srgbClr val="933EDA"/>
                </a:solidFill>
              </a:rPr>
              <a:t>VEV </a:t>
            </a:r>
            <a:r>
              <a:rPr kumimoji="1" lang="en-US" altLang="ja-JP" sz="3200" b="1" dirty="0" smtClean="0">
                <a:solidFill>
                  <a:srgbClr val="933EDA"/>
                </a:solidFill>
              </a:rPr>
              <a:t>alignment</a:t>
            </a:r>
            <a:endParaRPr kumimoji="1" lang="ja-JP" altLang="en-US" sz="3200" b="1" dirty="0">
              <a:solidFill>
                <a:srgbClr val="933EDA"/>
              </a:solidFill>
            </a:endParaRPr>
          </a:p>
        </p:txBody>
      </p:sp>
      <p:pic>
        <p:nvPicPr>
          <p:cNvPr id="25" name="図 24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>
            <a:lum/>
          </a:blip>
          <a:stretch>
            <a:fillRect/>
          </a:stretch>
        </p:blipFill>
        <p:spPr>
          <a:xfrm>
            <a:off x="4499992" y="1916832"/>
            <a:ext cx="2346965" cy="658369"/>
          </a:xfrm>
          <a:prstGeom prst="rect">
            <a:avLst/>
          </a:prstGeom>
        </p:spPr>
      </p:pic>
      <p:grpSp>
        <p:nvGrpSpPr>
          <p:cNvPr id="30" name="グループ化 29"/>
          <p:cNvGrpSpPr/>
          <p:nvPr/>
        </p:nvGrpSpPr>
        <p:grpSpPr>
          <a:xfrm>
            <a:off x="1691680" y="4149080"/>
            <a:ext cx="5219018" cy="1027462"/>
            <a:chOff x="1691680" y="4143349"/>
            <a:chExt cx="5219018" cy="1027462"/>
          </a:xfrm>
        </p:grpSpPr>
        <p:sp>
          <p:nvSpPr>
            <p:cNvPr id="21" name="右矢印 20"/>
            <p:cNvSpPr/>
            <p:nvPr/>
          </p:nvSpPr>
          <p:spPr>
            <a:xfrm>
              <a:off x="1691680" y="4509120"/>
              <a:ext cx="792088" cy="36004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2" name="左中かっこ 21"/>
            <p:cNvSpPr/>
            <p:nvPr/>
          </p:nvSpPr>
          <p:spPr>
            <a:xfrm>
              <a:off x="2627784" y="4221088"/>
              <a:ext cx="155448" cy="914400"/>
            </a:xfrm>
            <a:prstGeom prst="leftBrac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26" name="図 25" descr="txp_fig.bmp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1" cstate="print">
              <a:lum/>
            </a:blip>
            <a:stretch>
              <a:fillRect/>
            </a:stretch>
          </p:blipFill>
          <p:spPr>
            <a:xfrm>
              <a:off x="2908733" y="4143349"/>
              <a:ext cx="4001965" cy="1027462"/>
            </a:xfrm>
            <a:prstGeom prst="rect">
              <a:avLst/>
            </a:prstGeom>
          </p:spPr>
        </p:pic>
      </p:grpSp>
      <p:grpSp>
        <p:nvGrpSpPr>
          <p:cNvPr id="29" name="グループ化 28"/>
          <p:cNvGrpSpPr/>
          <p:nvPr/>
        </p:nvGrpSpPr>
        <p:grpSpPr>
          <a:xfrm>
            <a:off x="1418506" y="2939239"/>
            <a:ext cx="5293232" cy="847844"/>
            <a:chOff x="1331640" y="3140968"/>
            <a:chExt cx="5293232" cy="847844"/>
          </a:xfrm>
        </p:grpSpPr>
        <p:sp>
          <p:nvSpPr>
            <p:cNvPr id="11" name="テキスト ボックス 10"/>
            <p:cNvSpPr txBox="1"/>
            <p:nvPr/>
          </p:nvSpPr>
          <p:spPr>
            <a:xfrm>
              <a:off x="1331640" y="3140968"/>
              <a:ext cx="43521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The alignment can be achieved if </a:t>
              </a:r>
              <a:endParaRPr kumimoji="1" lang="ja-JP" altLang="en-US" sz="2400" dirty="0"/>
            </a:p>
          </p:txBody>
        </p:sp>
        <p:pic>
          <p:nvPicPr>
            <p:cNvPr id="27" name="図 26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2" cstate="print">
              <a:lum/>
            </a:blip>
            <a:stretch>
              <a:fillRect/>
            </a:stretch>
          </p:blipFill>
          <p:spPr>
            <a:xfrm>
              <a:off x="1711488" y="3699251"/>
              <a:ext cx="4913384" cy="289561"/>
            </a:xfrm>
            <a:prstGeom prst="rect">
              <a:avLst/>
            </a:prstGeom>
          </p:spPr>
        </p:pic>
      </p:grp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10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テキスト ボックス 10"/>
          <p:cNvSpPr txBox="1"/>
          <p:nvPr/>
        </p:nvSpPr>
        <p:spPr>
          <a:xfrm>
            <a:off x="1331640" y="1474628"/>
            <a:ext cx="59766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kumimoji="1" lang="en-US" altLang="ja-JP" sz="2400" dirty="0" smtClean="0"/>
              <a:t/>
            </a:r>
            <a:br>
              <a:rPr kumimoji="1" lang="en-US" altLang="ja-JP" sz="2400" dirty="0" smtClean="0"/>
            </a:br>
            <a:endParaRPr kumimoji="1" lang="en-US" altLang="ja-JP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altLang="ja-JP" sz="2400" dirty="0" smtClean="0"/>
              <a:t>The corresponding weights are related as</a:t>
            </a:r>
            <a:br>
              <a:rPr lang="en-US" altLang="ja-JP" sz="2400" dirty="0" smtClean="0"/>
            </a:br>
            <a:r>
              <a:rPr lang="en-US" altLang="ja-JP" sz="2400" dirty="0" smtClean="0"/>
              <a:t/>
            </a:r>
            <a:br>
              <a:rPr lang="en-US" altLang="ja-JP" sz="2400" dirty="0" smtClean="0"/>
            </a:br>
            <a:r>
              <a:rPr lang="en-US" altLang="ja-JP" sz="2400" dirty="0" smtClean="0"/>
              <a:t/>
            </a:r>
            <a:br>
              <a:rPr lang="en-US" altLang="ja-JP" sz="2400" dirty="0" smtClean="0"/>
            </a:br>
            <a:r>
              <a:rPr lang="en-US" altLang="ja-JP" sz="2400" dirty="0" smtClean="0"/>
              <a:t/>
            </a:r>
            <a:br>
              <a:rPr lang="en-US" altLang="ja-JP" sz="2400" dirty="0" smtClean="0"/>
            </a:br>
            <a:endParaRPr lang="en-US" altLang="ja-JP" sz="2400" dirty="0" smtClean="0"/>
          </a:p>
          <a:p>
            <a:pPr marL="457200" indent="-457200">
              <a:buFont typeface="+mj-lt"/>
              <a:buAutoNum type="arabicPeriod"/>
            </a:pPr>
            <a:r>
              <a:rPr kumimoji="1" lang="en-US" altLang="ja-JP" sz="2400" dirty="0" smtClean="0"/>
              <a:t>            </a:t>
            </a:r>
            <a:r>
              <a:rPr lang="en-US" altLang="ja-JP" sz="2400" dirty="0"/>
              <a:t> </a:t>
            </a:r>
            <a:r>
              <a:rPr kumimoji="1" lang="en-US" altLang="ja-JP" sz="2400" dirty="0" smtClean="0"/>
              <a:t>have zero-modes in          , and </a:t>
            </a:r>
            <a:br>
              <a:rPr kumimoji="1" lang="en-US" altLang="ja-JP" sz="2400" dirty="0" smtClean="0"/>
            </a:br>
            <a:r>
              <a:rPr kumimoji="1" lang="en-US" altLang="ja-JP" sz="2400" dirty="0" smtClean="0"/>
              <a:t>             have zero-modes in          .</a:t>
            </a:r>
            <a:endParaRPr kumimoji="1" lang="ja-JP" altLang="en-US" sz="2400" dirty="0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pic>
        <p:nvPicPr>
          <p:cNvPr id="7" name="図 6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3" cstate="print">
            <a:lum/>
          </a:blip>
          <a:stretch>
            <a:fillRect/>
          </a:stretch>
        </p:blipFill>
        <p:spPr>
          <a:xfrm>
            <a:off x="1835696" y="1618644"/>
            <a:ext cx="6077152" cy="288032"/>
          </a:xfrm>
          <a:prstGeom prst="rect">
            <a:avLst/>
          </a:prstGeom>
        </p:spPr>
      </p:pic>
      <p:pic>
        <p:nvPicPr>
          <p:cNvPr id="12" name="図 11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1835696" y="4138924"/>
            <a:ext cx="822961" cy="277369"/>
          </a:xfrm>
          <a:prstGeom prst="rect">
            <a:avLst/>
          </a:prstGeom>
        </p:spPr>
      </p:pic>
      <p:pic>
        <p:nvPicPr>
          <p:cNvPr id="13" name="図 12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5" cstate="print">
            <a:lum/>
          </a:blip>
          <a:stretch>
            <a:fillRect/>
          </a:stretch>
        </p:blipFill>
        <p:spPr>
          <a:xfrm>
            <a:off x="1835696" y="4516573"/>
            <a:ext cx="822961" cy="277369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1115616" y="826556"/>
            <a:ext cx="5218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00B050"/>
                </a:solidFill>
              </a:rPr>
              <a:t>Conditions for the VEV alignment </a:t>
            </a:r>
            <a:endParaRPr kumimoji="1" lang="ja-JP" altLang="en-US" sz="2800" b="1" dirty="0">
              <a:solidFill>
                <a:srgbClr val="00B050"/>
              </a:solidFill>
            </a:endParaRPr>
          </a:p>
        </p:txBody>
      </p:sp>
      <p:pic>
        <p:nvPicPr>
          <p:cNvPr id="24" name="図 23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6" cstate="print">
            <a:lum/>
          </a:blip>
          <a:stretch>
            <a:fillRect/>
          </a:stretch>
        </p:blipFill>
        <p:spPr>
          <a:xfrm>
            <a:off x="2987824" y="3562860"/>
            <a:ext cx="2016223" cy="250774"/>
          </a:xfrm>
          <a:prstGeom prst="rect">
            <a:avLst/>
          </a:prstGeom>
        </p:spPr>
      </p:pic>
      <p:sp>
        <p:nvSpPr>
          <p:cNvPr id="25" name="大かっこ 24"/>
          <p:cNvSpPr/>
          <p:nvPr/>
        </p:nvSpPr>
        <p:spPr>
          <a:xfrm>
            <a:off x="2627784" y="3202820"/>
            <a:ext cx="3528392" cy="648072"/>
          </a:xfrm>
          <a:prstGeom prst="bracketPair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45" name="グループ化 44"/>
          <p:cNvGrpSpPr/>
          <p:nvPr/>
        </p:nvGrpSpPr>
        <p:grpSpPr>
          <a:xfrm>
            <a:off x="1259632" y="5013176"/>
            <a:ext cx="6487995" cy="830997"/>
            <a:chOff x="1259632" y="5013176"/>
            <a:chExt cx="6487995" cy="830997"/>
          </a:xfrm>
        </p:grpSpPr>
        <p:sp>
          <p:nvSpPr>
            <p:cNvPr id="15" name="テキスト ボックス 14"/>
            <p:cNvSpPr txBox="1"/>
            <p:nvPr/>
          </p:nvSpPr>
          <p:spPr>
            <a:xfrm>
              <a:off x="1259632" y="5013176"/>
              <a:ext cx="648799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Among the representations such that                       ,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only </a:t>
              </a:r>
              <a:r>
                <a:rPr kumimoji="1" lang="en-US" altLang="ja-JP" sz="2400" dirty="0" smtClean="0">
                  <a:solidFill>
                    <a:srgbClr val="FF0000"/>
                  </a:solidFill>
                </a:rPr>
                <a:t>        of SU(4) </a:t>
              </a:r>
              <a:r>
                <a:rPr kumimoji="1" lang="en-US" altLang="ja-JP" sz="2400" dirty="0" smtClean="0"/>
                <a:t>satisfies the above conditions. </a:t>
              </a:r>
              <a:endParaRPr kumimoji="1" lang="ja-JP" altLang="en-US" sz="2400" dirty="0"/>
            </a:p>
          </p:txBody>
        </p:sp>
        <p:pic>
          <p:nvPicPr>
            <p:cNvPr id="18" name="図 17" descr="txp_fig.bmp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7" cstate="print">
              <a:lum/>
            </a:blip>
            <a:stretch>
              <a:fillRect/>
            </a:stretch>
          </p:blipFill>
          <p:spPr>
            <a:xfrm>
              <a:off x="1974631" y="5504532"/>
              <a:ext cx="365761" cy="228600"/>
            </a:xfrm>
            <a:prstGeom prst="rect">
              <a:avLst/>
            </a:prstGeom>
          </p:spPr>
        </p:pic>
        <p:pic>
          <p:nvPicPr>
            <p:cNvPr id="26" name="図 25" descr="txp_fig.bmp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8" cstate="print">
              <a:lum/>
            </a:blip>
            <a:stretch>
              <a:fillRect/>
            </a:stretch>
          </p:blipFill>
          <p:spPr>
            <a:xfrm>
              <a:off x="6084168" y="5157192"/>
              <a:ext cx="1395986" cy="201168"/>
            </a:xfrm>
            <a:prstGeom prst="rect">
              <a:avLst/>
            </a:prstGeom>
          </p:spPr>
        </p:pic>
      </p:grpSp>
      <p:pic>
        <p:nvPicPr>
          <p:cNvPr id="28" name="図 27" descr="txp_fig.bm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9" cstate="print">
            <a:lum/>
          </a:blip>
          <a:stretch>
            <a:fillRect/>
          </a:stretch>
        </p:blipFill>
        <p:spPr>
          <a:xfrm>
            <a:off x="1835690" y="2693175"/>
            <a:ext cx="6019812" cy="341377"/>
          </a:xfrm>
          <a:prstGeom prst="rect">
            <a:avLst/>
          </a:prstGeom>
        </p:spPr>
      </p:pic>
      <p:grpSp>
        <p:nvGrpSpPr>
          <p:cNvPr id="44" name="グループ化 43"/>
          <p:cNvGrpSpPr/>
          <p:nvPr/>
        </p:nvGrpSpPr>
        <p:grpSpPr>
          <a:xfrm>
            <a:off x="6300192" y="3058804"/>
            <a:ext cx="1584176" cy="657364"/>
            <a:chOff x="6300192" y="3429000"/>
            <a:chExt cx="1584176" cy="657364"/>
          </a:xfrm>
        </p:grpSpPr>
        <p:sp>
          <p:nvSpPr>
            <p:cNvPr id="29" name="テキスト ボックス 28"/>
            <p:cNvSpPr txBox="1"/>
            <p:nvPr/>
          </p:nvSpPr>
          <p:spPr>
            <a:xfrm>
              <a:off x="6516216" y="3717032"/>
              <a:ext cx="12787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rgbClr val="1F0EFA"/>
                  </a:solidFill>
                </a:rPr>
                <a:t>Top Yukawa</a:t>
              </a:r>
              <a:endParaRPr kumimoji="1" lang="ja-JP" altLang="en-US" dirty="0">
                <a:solidFill>
                  <a:srgbClr val="1F0EFA"/>
                </a:solidFill>
              </a:endParaRPr>
            </a:p>
          </p:txBody>
        </p:sp>
        <p:cxnSp>
          <p:nvCxnSpPr>
            <p:cNvPr id="31" name="直線矢印コネクタ 30"/>
            <p:cNvCxnSpPr/>
            <p:nvPr/>
          </p:nvCxnSpPr>
          <p:spPr>
            <a:xfrm>
              <a:off x="7164288" y="3429000"/>
              <a:ext cx="0" cy="360040"/>
            </a:xfrm>
            <a:prstGeom prst="straightConnector1">
              <a:avLst/>
            </a:prstGeom>
            <a:ln w="15875">
              <a:solidFill>
                <a:srgbClr val="1F0EF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コネクタ 37"/>
            <p:cNvCxnSpPr/>
            <p:nvPr/>
          </p:nvCxnSpPr>
          <p:spPr>
            <a:xfrm>
              <a:off x="6300192" y="3429000"/>
              <a:ext cx="1584176" cy="0"/>
            </a:xfrm>
            <a:prstGeom prst="line">
              <a:avLst/>
            </a:prstGeom>
            <a:ln w="15875">
              <a:solidFill>
                <a:srgbClr val="1F0EF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図 21" descr="txp_fig.bmp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20" cstate="print">
            <a:lum/>
          </a:blip>
          <a:stretch>
            <a:fillRect/>
          </a:stretch>
        </p:blipFill>
        <p:spPr>
          <a:xfrm>
            <a:off x="2764146" y="3274001"/>
            <a:ext cx="3241356" cy="204853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575" y="4456785"/>
            <a:ext cx="509656" cy="33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>
                    <a:alpha val="0"/>
                  </a:scrgbClr>
                </a:solidFill>
              </a14:hiddenFill>
            </a:ext>
          </a:extLst>
        </p:spPr>
      </p:pic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11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pic>
        <p:nvPicPr>
          <p:cNvPr id="4" name="図 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294" y="4076147"/>
            <a:ext cx="504562" cy="33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>
                    <a:alpha val="0"/>
                  </a:scrgbClr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角丸四角形 25"/>
          <p:cNvSpPr/>
          <p:nvPr/>
        </p:nvSpPr>
        <p:spPr>
          <a:xfrm>
            <a:off x="3275856" y="836712"/>
            <a:ext cx="2304256" cy="576064"/>
          </a:xfrm>
          <a:prstGeom prst="roundRect">
            <a:avLst/>
          </a:prstGeom>
          <a:solidFill>
            <a:srgbClr val="FFC000">
              <a:alpha val="30000"/>
            </a:srgbClr>
          </a:solidFill>
          <a:ln>
            <a:solidFill>
              <a:srgbClr val="933E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995936" y="836712"/>
            <a:ext cx="1555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b="1" dirty="0" smtClean="0">
                <a:solidFill>
                  <a:srgbClr val="933EDA"/>
                </a:solidFill>
              </a:rPr>
              <a:t>o</a:t>
            </a:r>
            <a:r>
              <a:rPr kumimoji="1" lang="en-US" altLang="ja-JP" sz="3200" b="1" dirty="0" smtClean="0">
                <a:solidFill>
                  <a:srgbClr val="933EDA"/>
                </a:solidFill>
              </a:rPr>
              <a:t>f SU(4)</a:t>
            </a:r>
            <a:endParaRPr kumimoji="1" lang="ja-JP" altLang="en-US" sz="3200" b="1" dirty="0">
              <a:solidFill>
                <a:srgbClr val="933EDA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187624" y="1772816"/>
            <a:ext cx="2066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B</a:t>
            </a:r>
            <a:r>
              <a:rPr kumimoji="1" lang="en-US" altLang="ja-JP" sz="2400" dirty="0" smtClean="0"/>
              <a:t>y </a:t>
            </a:r>
            <a:r>
              <a:rPr kumimoji="1" lang="en-US" altLang="ja-JP" sz="2400" dirty="0" err="1" smtClean="0"/>
              <a:t>orbifolding</a:t>
            </a:r>
            <a:r>
              <a:rPr kumimoji="1" lang="en-US" altLang="ja-JP" sz="2400" dirty="0" smtClean="0"/>
              <a:t>, </a:t>
            </a:r>
            <a:endParaRPr kumimoji="1" lang="ja-JP" altLang="en-US" sz="2400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971600" y="4005064"/>
            <a:ext cx="7389908" cy="830997"/>
            <a:chOff x="971600" y="4005064"/>
            <a:chExt cx="7389908" cy="830997"/>
          </a:xfrm>
        </p:grpSpPr>
        <p:sp>
          <p:nvSpPr>
            <p:cNvPr id="11" name="テキスト ボックス 10"/>
            <p:cNvSpPr txBox="1"/>
            <p:nvPr/>
          </p:nvSpPr>
          <p:spPr>
            <a:xfrm>
              <a:off x="971600" y="4005064"/>
              <a:ext cx="73899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Only on </a:t>
              </a:r>
              <a:r>
                <a:rPr kumimoji="1" lang="en-US" altLang="ja-JP" sz="2400" dirty="0" smtClean="0">
                  <a:solidFill>
                    <a:srgbClr val="FF0000"/>
                  </a:solidFill>
                </a:rPr>
                <a:t>T  /Z   </a:t>
              </a:r>
              <a:r>
                <a:rPr kumimoji="1" lang="en-US" altLang="ja-JP" sz="2400" dirty="0" smtClean="0"/>
                <a:t>, there is a choice of the </a:t>
              </a:r>
              <a:r>
                <a:rPr kumimoji="1" lang="en-US" altLang="ja-JP" sz="2400" dirty="0" err="1" smtClean="0"/>
                <a:t>orbifold</a:t>
              </a:r>
              <a:r>
                <a:rPr kumimoji="1" lang="en-US" altLang="ja-JP" sz="2400" dirty="0" smtClean="0"/>
                <a:t> conditions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that </a:t>
              </a:r>
              <a:r>
                <a:rPr lang="en-US" altLang="ja-JP" sz="2400" dirty="0" smtClean="0"/>
                <a:t>satisfy the </a:t>
              </a:r>
              <a:r>
                <a:rPr lang="en-US" altLang="ja-JP" sz="2400" b="1" dirty="0" smtClean="0"/>
                <a:t>condition 3</a:t>
              </a:r>
              <a:r>
                <a:rPr kumimoji="1" lang="en-US" altLang="ja-JP" sz="2400" dirty="0" smtClean="0"/>
                <a:t>. </a:t>
              </a:r>
              <a:endParaRPr kumimoji="1" lang="ja-JP" altLang="en-US" sz="2400" dirty="0"/>
            </a:p>
          </p:txBody>
        </p:sp>
        <p:sp>
          <p:nvSpPr>
            <p:cNvPr id="17" name="テキスト ボックス 16"/>
            <p:cNvSpPr txBox="1"/>
            <p:nvPr/>
          </p:nvSpPr>
          <p:spPr>
            <a:xfrm>
              <a:off x="2123728" y="400506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rgbClr val="FF0000"/>
                  </a:solidFill>
                </a:rPr>
                <a:t>2</a:t>
              </a:r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8" name="テキスト ボックス 17"/>
            <p:cNvSpPr txBox="1"/>
            <p:nvPr/>
          </p:nvSpPr>
          <p:spPr>
            <a:xfrm>
              <a:off x="2555776" y="407707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rgbClr val="FF0000"/>
                  </a:solidFill>
                </a:rPr>
                <a:t>3</a:t>
              </a:r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7" name="図 26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</a:blip>
          <a:stretch>
            <a:fillRect/>
          </a:stretch>
        </p:blipFill>
        <p:spPr>
          <a:xfrm>
            <a:off x="3411239" y="906500"/>
            <a:ext cx="576064" cy="360039"/>
          </a:xfrm>
          <a:prstGeom prst="rect">
            <a:avLst/>
          </a:prstGeom>
          <a:noFill/>
        </p:spPr>
      </p:pic>
      <p:pic>
        <p:nvPicPr>
          <p:cNvPr id="24" name="図 23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lum/>
          </a:blip>
          <a:stretch>
            <a:fillRect/>
          </a:stretch>
        </p:blipFill>
        <p:spPr>
          <a:xfrm>
            <a:off x="1907704" y="2276872"/>
            <a:ext cx="1800200" cy="307352"/>
          </a:xfrm>
          <a:prstGeom prst="rect">
            <a:avLst/>
          </a:prstGeom>
        </p:spPr>
      </p:pic>
      <p:pic>
        <p:nvPicPr>
          <p:cNvPr id="25" name="図 24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lum/>
          </a:blip>
          <a:stretch>
            <a:fillRect/>
          </a:stretch>
        </p:blipFill>
        <p:spPr>
          <a:xfrm>
            <a:off x="2411760" y="2708920"/>
            <a:ext cx="5903988" cy="252985"/>
          </a:xfrm>
          <a:prstGeom prst="rect">
            <a:avLst/>
          </a:prstGeom>
        </p:spPr>
      </p:pic>
      <p:pic>
        <p:nvPicPr>
          <p:cNvPr id="32" name="図 31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lum/>
          </a:blip>
          <a:stretch>
            <a:fillRect/>
          </a:stretch>
        </p:blipFill>
        <p:spPr>
          <a:xfrm>
            <a:off x="2411760" y="3140968"/>
            <a:ext cx="3998984" cy="670561"/>
          </a:xfrm>
          <a:prstGeom prst="rect">
            <a:avLst/>
          </a:prstGeom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12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pic>
        <p:nvPicPr>
          <p:cNvPr id="4" name="図 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264" y="1904131"/>
            <a:ext cx="4404368" cy="304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b="1" dirty="0" smtClean="0">
                <a:solidFill>
                  <a:srgbClr val="2B1BA5"/>
                </a:solidFill>
                <a:latin typeface="Times New Roman" pitchFamily="18" charset="0"/>
                <a:cs typeface="Times New Roman" pitchFamily="18" charset="0"/>
              </a:rPr>
              <a:t>Summary</a:t>
            </a:r>
            <a:endParaRPr kumimoji="1" lang="ja-JP" altLang="en-US" b="1" dirty="0">
              <a:solidFill>
                <a:srgbClr val="2B1BA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971600" y="1484784"/>
            <a:ext cx="78091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ja-JP" sz="2400" dirty="0" smtClean="0"/>
              <a:t> </a:t>
            </a:r>
            <a:r>
              <a:rPr lang="en-US" altLang="ja-JP" sz="2400" dirty="0" smtClean="0">
                <a:solidFill>
                  <a:srgbClr val="00B0F0"/>
                </a:solidFill>
              </a:rPr>
              <a:t>Gauge-Higgs unification </a:t>
            </a:r>
            <a:r>
              <a:rPr lang="en-US" altLang="ja-JP" sz="2400" dirty="0" smtClean="0"/>
              <a:t>on T  /Z    with </a:t>
            </a:r>
            <a:r>
              <a:rPr lang="en-US" altLang="ja-JP" sz="2400" dirty="0" smtClean="0">
                <a:solidFill>
                  <a:srgbClr val="00B0F0"/>
                </a:solidFill>
              </a:rPr>
              <a:t>custodial symmetry </a:t>
            </a:r>
            <a:r>
              <a:rPr lang="en-US" altLang="ja-JP" sz="2400" dirty="0" smtClean="0"/>
              <a:t/>
            </a:r>
            <a:br>
              <a:rPr lang="en-US" altLang="ja-JP" sz="2400" dirty="0" smtClean="0"/>
            </a:br>
            <a:r>
              <a:rPr lang="en-US" altLang="ja-JP" sz="2400" dirty="0" smtClean="0"/>
              <a:t>  is considered. 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971600" y="2204864"/>
            <a:ext cx="498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ja-JP" sz="2400" dirty="0" smtClean="0"/>
              <a:t> The requirements we demanded are </a:t>
            </a:r>
            <a:endParaRPr kumimoji="1" lang="ja-JP" altLang="en-US" sz="2800" dirty="0"/>
          </a:p>
        </p:txBody>
      </p:sp>
      <p:sp>
        <p:nvSpPr>
          <p:cNvPr id="19" name="日付プレースホル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27" name="フッター プレースホルダ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259632" y="2636913"/>
            <a:ext cx="5235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altLang="ja-JP" sz="2400" dirty="0" smtClean="0"/>
              <a:t>A </a:t>
            </a:r>
            <a:r>
              <a:rPr lang="en-US" altLang="ja-JP" sz="2400" dirty="0" smtClean="0">
                <a:solidFill>
                  <a:srgbClr val="00B0F0"/>
                </a:solidFill>
              </a:rPr>
              <a:t>Scalar </a:t>
            </a:r>
            <a:r>
              <a:rPr lang="en-US" altLang="ja-JP" sz="2400" dirty="0" err="1" smtClean="0">
                <a:solidFill>
                  <a:srgbClr val="00B0F0"/>
                </a:solidFill>
              </a:rPr>
              <a:t>bidoublet</a:t>
            </a:r>
            <a:r>
              <a:rPr lang="en-US" altLang="ja-JP" sz="2400" dirty="0" smtClean="0">
                <a:solidFill>
                  <a:srgbClr val="00B0F0"/>
                </a:solidFill>
              </a:rPr>
              <a:t> </a:t>
            </a:r>
            <a:r>
              <a:rPr lang="en-US" altLang="ja-JP" sz="2400" dirty="0" smtClean="0"/>
              <a:t>zero-mode exists. </a:t>
            </a:r>
          </a:p>
          <a:p>
            <a:pPr marL="457200" indent="-457200"/>
            <a:endParaRPr kumimoji="1" lang="en-US" altLang="ja-JP" sz="2400" dirty="0" smtClean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716016" y="148478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5076056" y="1556792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i="1" dirty="0" smtClean="0"/>
              <a:t>N</a:t>
            </a:r>
            <a:endParaRPr kumimoji="1" lang="ja-JP" altLang="en-US" i="1" dirty="0"/>
          </a:p>
        </p:txBody>
      </p:sp>
      <p:grpSp>
        <p:nvGrpSpPr>
          <p:cNvPr id="46" name="グループ化 45"/>
          <p:cNvGrpSpPr/>
          <p:nvPr/>
        </p:nvGrpSpPr>
        <p:grpSpPr>
          <a:xfrm>
            <a:off x="1043608" y="5229200"/>
            <a:ext cx="6363027" cy="821705"/>
            <a:chOff x="1043608" y="5229200"/>
            <a:chExt cx="6363027" cy="821705"/>
          </a:xfrm>
        </p:grpSpPr>
        <p:sp>
          <p:nvSpPr>
            <p:cNvPr id="35" name="テキスト ボックス 34"/>
            <p:cNvSpPr txBox="1"/>
            <p:nvPr/>
          </p:nvSpPr>
          <p:spPr>
            <a:xfrm>
              <a:off x="1043608" y="5229200"/>
              <a:ext cx="30578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Arial" pitchFamily="34" charset="0"/>
                <a:buChar char="•"/>
              </a:pPr>
              <a:r>
                <a:rPr kumimoji="1" lang="en-US" altLang="ja-JP" sz="2400" dirty="0" smtClean="0"/>
                <a:t> The best candidate is </a:t>
              </a:r>
              <a:endParaRPr kumimoji="1" lang="ja-JP" altLang="en-US" sz="2400" dirty="0"/>
            </a:p>
          </p:txBody>
        </p:sp>
        <p:sp>
          <p:nvSpPr>
            <p:cNvPr id="39" name="テキスト ボックス 38"/>
            <p:cNvSpPr txBox="1"/>
            <p:nvPr/>
          </p:nvSpPr>
          <p:spPr>
            <a:xfrm>
              <a:off x="5364088" y="5589240"/>
              <a:ext cx="20425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dirty="0" smtClean="0"/>
                <a:t>, and                 .</a:t>
              </a:r>
              <a:endParaRPr kumimoji="1" lang="ja-JP" altLang="en-US" sz="2400" dirty="0"/>
            </a:p>
          </p:txBody>
        </p:sp>
        <p:pic>
          <p:nvPicPr>
            <p:cNvPr id="20" name="図 19" descr="txp_fig.bmp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 cstate="print">
              <a:lum/>
            </a:blip>
            <a:stretch>
              <a:fillRect/>
            </a:stretch>
          </p:blipFill>
          <p:spPr>
            <a:xfrm>
              <a:off x="1637576" y="5661247"/>
              <a:ext cx="3630176" cy="304801"/>
            </a:xfrm>
            <a:prstGeom prst="rect">
              <a:avLst/>
            </a:prstGeom>
          </p:spPr>
        </p:pic>
        <p:pic>
          <p:nvPicPr>
            <p:cNvPr id="21" name="図 20" descr="txp_fig.bmp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9" cstate="print">
              <a:lum/>
            </a:blip>
            <a:stretch>
              <a:fillRect/>
            </a:stretch>
          </p:blipFill>
          <p:spPr>
            <a:xfrm>
              <a:off x="6150079" y="5661247"/>
              <a:ext cx="1002794" cy="228600"/>
            </a:xfrm>
            <a:prstGeom prst="rect">
              <a:avLst/>
            </a:prstGeom>
          </p:spPr>
        </p:pic>
      </p:grpSp>
      <p:grpSp>
        <p:nvGrpSpPr>
          <p:cNvPr id="45" name="グループ化 44"/>
          <p:cNvGrpSpPr/>
          <p:nvPr/>
        </p:nvGrpSpPr>
        <p:grpSpPr>
          <a:xfrm>
            <a:off x="1259632" y="4437112"/>
            <a:ext cx="5054974" cy="830997"/>
            <a:chOff x="1259632" y="4437112"/>
            <a:chExt cx="5054974" cy="830997"/>
          </a:xfrm>
        </p:grpSpPr>
        <p:pic>
          <p:nvPicPr>
            <p:cNvPr id="32" name="図 31" descr="txp_fig.bmp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10" cstate="print">
              <a:lum/>
            </a:blip>
            <a:stretch>
              <a:fillRect/>
            </a:stretch>
          </p:blipFill>
          <p:spPr>
            <a:xfrm>
              <a:off x="1763688" y="4581128"/>
              <a:ext cx="288032" cy="211466"/>
            </a:xfrm>
            <a:prstGeom prst="rect">
              <a:avLst/>
            </a:prstGeom>
          </p:spPr>
        </p:pic>
        <p:sp>
          <p:nvSpPr>
            <p:cNvPr id="25" name="テキスト ボックス 24"/>
            <p:cNvSpPr txBox="1"/>
            <p:nvPr/>
          </p:nvSpPr>
          <p:spPr>
            <a:xfrm>
              <a:off x="1259632" y="4437112"/>
              <a:ext cx="505497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Wingdings" pitchFamily="2" charset="2"/>
                <a:buChar char="Ø"/>
              </a:pPr>
              <a:r>
                <a:rPr kumimoji="1" lang="en-US" altLang="ja-JP" sz="2400" dirty="0" smtClean="0"/>
                <a:t>        provides a right size group factor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      for the top Yukawa coupling. </a:t>
              </a:r>
              <a:endParaRPr kumimoji="1" lang="ja-JP" altLang="en-US" sz="2400" dirty="0"/>
            </a:p>
          </p:txBody>
        </p:sp>
      </p:grpSp>
      <p:grpSp>
        <p:nvGrpSpPr>
          <p:cNvPr id="43" name="グループ化 42"/>
          <p:cNvGrpSpPr/>
          <p:nvPr/>
        </p:nvGrpSpPr>
        <p:grpSpPr>
          <a:xfrm>
            <a:off x="1259632" y="2996952"/>
            <a:ext cx="4686860" cy="830997"/>
            <a:chOff x="1259632" y="2996952"/>
            <a:chExt cx="4686860" cy="830997"/>
          </a:xfrm>
        </p:grpSpPr>
        <p:sp>
          <p:nvSpPr>
            <p:cNvPr id="23" name="テキスト ボックス 22"/>
            <p:cNvSpPr txBox="1"/>
            <p:nvPr/>
          </p:nvSpPr>
          <p:spPr>
            <a:xfrm>
              <a:off x="1259632" y="2996952"/>
              <a:ext cx="468686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Wingdings" pitchFamily="2" charset="2"/>
                <a:buChar char="Ø"/>
              </a:pPr>
              <a:r>
                <a:rPr kumimoji="1" lang="en-US" altLang="ja-JP" sz="2400" dirty="0" smtClean="0"/>
                <a:t>   The </a:t>
              </a:r>
              <a:r>
                <a:rPr kumimoji="1" lang="en-US" altLang="ja-JP" sz="2400" dirty="0" err="1" smtClean="0"/>
                <a:t>bosonic</a:t>
              </a:r>
              <a:r>
                <a:rPr kumimoji="1" lang="en-US" altLang="ja-JP" sz="2400" dirty="0" smtClean="0"/>
                <a:t> sector is symmetric 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       under                                  .</a:t>
              </a:r>
              <a:endParaRPr kumimoji="1" lang="ja-JP" altLang="en-US" sz="2400" dirty="0"/>
            </a:p>
          </p:txBody>
        </p:sp>
        <p:pic>
          <p:nvPicPr>
            <p:cNvPr id="41" name="図 40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1" cstate="print">
              <a:lum/>
            </a:blip>
            <a:stretch>
              <a:fillRect/>
            </a:stretch>
          </p:blipFill>
          <p:spPr>
            <a:xfrm>
              <a:off x="2627774" y="3503036"/>
              <a:ext cx="2209804" cy="252985"/>
            </a:xfrm>
            <a:prstGeom prst="rect">
              <a:avLst/>
            </a:prstGeom>
          </p:spPr>
        </p:pic>
      </p:grpSp>
      <p:grpSp>
        <p:nvGrpSpPr>
          <p:cNvPr id="44" name="グループ化 43"/>
          <p:cNvGrpSpPr/>
          <p:nvPr/>
        </p:nvGrpSpPr>
        <p:grpSpPr>
          <a:xfrm>
            <a:off x="1259632" y="3717032"/>
            <a:ext cx="6113636" cy="830997"/>
            <a:chOff x="1259632" y="3717032"/>
            <a:chExt cx="6113636" cy="830997"/>
          </a:xfrm>
        </p:grpSpPr>
        <p:sp>
          <p:nvSpPr>
            <p:cNvPr id="24" name="テキスト ボックス 23"/>
            <p:cNvSpPr txBox="1"/>
            <p:nvPr/>
          </p:nvSpPr>
          <p:spPr>
            <a:xfrm>
              <a:off x="1259632" y="3717032"/>
              <a:ext cx="597907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Font typeface="Wingdings" pitchFamily="2" charset="2"/>
                <a:buChar char="Ø"/>
              </a:pPr>
              <a:r>
                <a:rPr kumimoji="1" lang="en-US" altLang="ja-JP" sz="2400" dirty="0" smtClean="0"/>
                <a:t>   The top and bottom quarks are coupled to </a:t>
              </a:r>
              <a:br>
                <a:rPr kumimoji="1" lang="en-US" altLang="ja-JP" sz="2400" dirty="0" smtClean="0"/>
              </a:br>
              <a:r>
                <a:rPr kumimoji="1" lang="en-US" altLang="ja-JP" sz="2400" dirty="0" smtClean="0"/>
                <a:t>       through                         . </a:t>
              </a:r>
              <a:endParaRPr kumimoji="1" lang="ja-JP" altLang="en-US" sz="2400" dirty="0"/>
            </a:p>
          </p:txBody>
        </p:sp>
        <p:pic>
          <p:nvPicPr>
            <p:cNvPr id="31" name="図 30" descr="txp_fig.bmp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12" cstate="print">
              <a:lum/>
            </a:blip>
            <a:stretch>
              <a:fillRect/>
            </a:stretch>
          </p:blipFill>
          <p:spPr>
            <a:xfrm>
              <a:off x="2843808" y="4221088"/>
              <a:ext cx="1573762" cy="263884"/>
            </a:xfrm>
            <a:prstGeom prst="rect">
              <a:avLst/>
            </a:prstGeom>
          </p:spPr>
        </p:pic>
        <p:pic>
          <p:nvPicPr>
            <p:cNvPr id="42" name="図 41" descr="txp_fig.bmp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13" cstate="print">
              <a:lum/>
            </a:blip>
            <a:stretch>
              <a:fillRect/>
            </a:stretch>
          </p:blipFill>
          <p:spPr>
            <a:xfrm>
              <a:off x="7079784" y="3850550"/>
              <a:ext cx="293484" cy="242613"/>
            </a:xfrm>
            <a:prstGeom prst="rect">
              <a:avLst/>
            </a:prstGeom>
          </p:spPr>
        </p:pic>
      </p:grp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13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pic>
        <p:nvPicPr>
          <p:cNvPr id="6" name="図 5" descr="txp_fig.bm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 cstate="print">
            <a:lum/>
          </a:blip>
          <a:stretch>
            <a:fillRect/>
          </a:stretch>
        </p:blipFill>
        <p:spPr>
          <a:xfrm>
            <a:off x="1763688" y="1772816"/>
            <a:ext cx="648072" cy="241985"/>
          </a:xfrm>
          <a:prstGeom prst="rect">
            <a:avLst/>
          </a:prstGeom>
        </p:spPr>
      </p:pic>
      <p:pic>
        <p:nvPicPr>
          <p:cNvPr id="7" name="図 6" descr="txp_fig.bm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 cstate="print">
            <a:lum/>
          </a:blip>
          <a:stretch>
            <a:fillRect/>
          </a:stretch>
        </p:blipFill>
        <p:spPr>
          <a:xfrm>
            <a:off x="1763689" y="1340769"/>
            <a:ext cx="648072" cy="251294"/>
          </a:xfrm>
          <a:prstGeom prst="rect">
            <a:avLst/>
          </a:prstGeom>
        </p:spPr>
      </p:pic>
      <p:pic>
        <p:nvPicPr>
          <p:cNvPr id="8" name="図 7" descr="txp_fig.bm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 cstate="print">
            <a:lum/>
          </a:blip>
          <a:stretch>
            <a:fillRect/>
          </a:stretch>
        </p:blipFill>
        <p:spPr>
          <a:xfrm>
            <a:off x="3635896" y="1772816"/>
            <a:ext cx="1456422" cy="352493"/>
          </a:xfrm>
          <a:prstGeom prst="rect">
            <a:avLst/>
          </a:prstGeom>
        </p:spPr>
      </p:pic>
      <p:pic>
        <p:nvPicPr>
          <p:cNvPr id="9" name="図 8" descr="txp_fig.bm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5" cstate="print">
            <a:lum/>
          </a:blip>
          <a:stretch>
            <a:fillRect/>
          </a:stretch>
        </p:blipFill>
        <p:spPr>
          <a:xfrm>
            <a:off x="3635896" y="1268760"/>
            <a:ext cx="1440156" cy="360039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115616" y="1412776"/>
            <a:ext cx="356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smtClean="0"/>
              <a:t>If</a:t>
            </a:r>
            <a:endParaRPr kumimoji="1" lang="ja-JP" altLang="en-US" sz="2000" dirty="0"/>
          </a:p>
        </p:txBody>
      </p:sp>
      <p:sp>
        <p:nvSpPr>
          <p:cNvPr id="15" name="左中かっこ 14"/>
          <p:cNvSpPr/>
          <p:nvPr/>
        </p:nvSpPr>
        <p:spPr>
          <a:xfrm>
            <a:off x="1547664" y="1268760"/>
            <a:ext cx="144016" cy="792088"/>
          </a:xfrm>
          <a:prstGeom prst="leftBrac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115616" y="2132856"/>
            <a:ext cx="12200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smtClean="0"/>
              <a:t>w</a:t>
            </a:r>
            <a:r>
              <a:rPr kumimoji="1" lang="en-US" altLang="ja-JP" sz="2000" dirty="0" smtClean="0"/>
              <a:t>e obtain</a:t>
            </a:r>
            <a:endParaRPr kumimoji="1" lang="ja-JP" altLang="en-US" sz="2000" dirty="0"/>
          </a:p>
        </p:txBody>
      </p:sp>
      <p:pic>
        <p:nvPicPr>
          <p:cNvPr id="17" name="図 16" descr="txp_fig.bm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6" cstate="print">
            <a:lum/>
          </a:blip>
          <a:stretch>
            <a:fillRect/>
          </a:stretch>
        </p:blipFill>
        <p:spPr>
          <a:xfrm>
            <a:off x="1259632" y="2564904"/>
            <a:ext cx="7101120" cy="461112"/>
          </a:xfrm>
          <a:prstGeom prst="rect">
            <a:avLst/>
          </a:prstGeom>
        </p:spPr>
      </p:pic>
      <p:sp>
        <p:nvSpPr>
          <p:cNvPr id="18" name="テキスト ボックス 17"/>
          <p:cNvSpPr txBox="1"/>
          <p:nvPr/>
        </p:nvSpPr>
        <p:spPr>
          <a:xfrm>
            <a:off x="2555776" y="1268760"/>
            <a:ext cx="10454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includes</a:t>
            </a:r>
            <a:endParaRPr kumimoji="1" lang="ja-JP" altLang="en-US" sz="2000" dirty="0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555776" y="1628800"/>
            <a:ext cx="2845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smtClean="0"/>
              <a:t>i</a:t>
            </a:r>
            <a:r>
              <a:rPr kumimoji="1" lang="en-US" altLang="ja-JP" sz="2000" dirty="0" smtClean="0"/>
              <a:t>ncludes</a:t>
            </a:r>
            <a:r>
              <a:rPr kumimoji="1" lang="en-US" altLang="ja-JP" sz="2400" dirty="0" smtClean="0"/>
              <a:t>                         ,</a:t>
            </a:r>
            <a:endParaRPr kumimoji="1" lang="ja-JP" altLang="en-US" sz="2400" dirty="0"/>
          </a:p>
        </p:txBody>
      </p:sp>
      <p:grpSp>
        <p:nvGrpSpPr>
          <p:cNvPr id="36" name="グループ化 35"/>
          <p:cNvGrpSpPr/>
          <p:nvPr/>
        </p:nvGrpSpPr>
        <p:grpSpPr>
          <a:xfrm>
            <a:off x="1043608" y="3212976"/>
            <a:ext cx="7891648" cy="1777729"/>
            <a:chOff x="1043608" y="3429000"/>
            <a:chExt cx="7891648" cy="1777729"/>
          </a:xfrm>
        </p:grpSpPr>
        <p:sp>
          <p:nvSpPr>
            <p:cNvPr id="26" name="テキスト ボックス 25"/>
            <p:cNvSpPr txBox="1"/>
            <p:nvPr/>
          </p:nvSpPr>
          <p:spPr>
            <a:xfrm>
              <a:off x="1043608" y="3645024"/>
              <a:ext cx="789164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000" dirty="0" smtClean="0"/>
                <a:t>If                               a</a:t>
              </a:r>
              <a:r>
                <a:rPr kumimoji="1" lang="en-US" altLang="ja-JP" sz="2000" dirty="0" smtClean="0"/>
                <a:t>nd only                                             has zero-modes,          </a:t>
              </a:r>
              <a:endParaRPr kumimoji="1" lang="ja-JP" altLang="en-US" sz="2000" dirty="0"/>
            </a:p>
          </p:txBody>
        </p:sp>
        <p:pic>
          <p:nvPicPr>
            <p:cNvPr id="20" name="図 19" descr="txp_fig.bmp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7" cstate="print">
              <a:lum/>
            </a:blip>
            <a:stretch>
              <a:fillRect/>
            </a:stretch>
          </p:blipFill>
          <p:spPr>
            <a:xfrm>
              <a:off x="1763688" y="4725144"/>
              <a:ext cx="5928371" cy="481585"/>
            </a:xfrm>
            <a:prstGeom prst="rect">
              <a:avLst/>
            </a:prstGeom>
          </p:spPr>
        </p:pic>
        <p:pic>
          <p:nvPicPr>
            <p:cNvPr id="22" name="図 21" descr="txp_fig.bmp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18" cstate="print">
              <a:lum/>
            </a:blip>
            <a:stretch>
              <a:fillRect/>
            </a:stretch>
          </p:blipFill>
          <p:spPr>
            <a:xfrm>
              <a:off x="4211960" y="3429000"/>
              <a:ext cx="2160240" cy="412606"/>
            </a:xfrm>
            <a:prstGeom prst="rect">
              <a:avLst/>
            </a:prstGeom>
          </p:spPr>
        </p:pic>
        <p:pic>
          <p:nvPicPr>
            <p:cNvPr id="28" name="図 27" descr="txp_fig.bmp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9" cstate="print">
              <a:lum/>
            </a:blip>
            <a:stretch>
              <a:fillRect/>
            </a:stretch>
          </p:blipFill>
          <p:spPr>
            <a:xfrm>
              <a:off x="1331640" y="3717032"/>
              <a:ext cx="1647640" cy="253859"/>
            </a:xfrm>
            <a:prstGeom prst="rect">
              <a:avLst/>
            </a:prstGeom>
          </p:spPr>
        </p:pic>
        <p:pic>
          <p:nvPicPr>
            <p:cNvPr id="29" name="図 28" descr="txp_fig.bmp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0" cstate="print">
              <a:lum/>
            </a:blip>
            <a:stretch>
              <a:fillRect/>
            </a:stretch>
          </p:blipFill>
          <p:spPr>
            <a:xfrm>
              <a:off x="4211960" y="3933056"/>
              <a:ext cx="2160238" cy="434321"/>
            </a:xfrm>
            <a:prstGeom prst="rect">
              <a:avLst/>
            </a:prstGeom>
          </p:spPr>
        </p:pic>
        <p:sp>
          <p:nvSpPr>
            <p:cNvPr id="30" name="左中かっこ 29"/>
            <p:cNvSpPr/>
            <p:nvPr/>
          </p:nvSpPr>
          <p:spPr>
            <a:xfrm>
              <a:off x="4067944" y="3429000"/>
              <a:ext cx="72008" cy="936104"/>
            </a:xfrm>
            <a:prstGeom prst="leftBrac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テキスト ボックス 30"/>
            <p:cNvSpPr txBox="1"/>
            <p:nvPr/>
          </p:nvSpPr>
          <p:spPr>
            <a:xfrm>
              <a:off x="1115616" y="4365104"/>
              <a:ext cx="122007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sz="2000" dirty="0" smtClean="0"/>
                <a:t>w</a:t>
              </a:r>
              <a:r>
                <a:rPr kumimoji="1" lang="en-US" altLang="ja-JP" sz="2000" dirty="0" smtClean="0"/>
                <a:t>e obtain</a:t>
              </a:r>
              <a:endParaRPr kumimoji="1" lang="ja-JP" altLang="en-US" sz="2000" dirty="0"/>
            </a:p>
          </p:txBody>
        </p:sp>
      </p:grpSp>
      <p:grpSp>
        <p:nvGrpSpPr>
          <p:cNvPr id="37" name="グループ化 36"/>
          <p:cNvGrpSpPr/>
          <p:nvPr/>
        </p:nvGrpSpPr>
        <p:grpSpPr>
          <a:xfrm>
            <a:off x="1115616" y="5157192"/>
            <a:ext cx="5561456" cy="793617"/>
            <a:chOff x="1115616" y="5157192"/>
            <a:chExt cx="5561456" cy="793617"/>
          </a:xfrm>
        </p:grpSpPr>
        <p:pic>
          <p:nvPicPr>
            <p:cNvPr id="21" name="図 20" descr="txp_fig.bmp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21" cstate="print">
              <a:lum/>
            </a:blip>
            <a:stretch>
              <a:fillRect/>
            </a:stretch>
          </p:blipFill>
          <p:spPr>
            <a:xfrm>
              <a:off x="1763688" y="5661248"/>
              <a:ext cx="4913384" cy="289561"/>
            </a:xfrm>
            <a:prstGeom prst="rect">
              <a:avLst/>
            </a:prstGeom>
          </p:spPr>
        </p:pic>
        <p:sp>
          <p:nvSpPr>
            <p:cNvPr id="32" name="テキスト ボックス 31"/>
            <p:cNvSpPr txBox="1"/>
            <p:nvPr/>
          </p:nvSpPr>
          <p:spPr>
            <a:xfrm>
              <a:off x="1115616" y="5157192"/>
              <a:ext cx="45578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000" dirty="0" smtClean="0"/>
                <a:t>After integrating out unnecessary modes, </a:t>
              </a:r>
              <a:endParaRPr kumimoji="1" lang="ja-JP" altLang="en-US" sz="2000" dirty="0"/>
            </a:p>
          </p:txBody>
        </p:sp>
      </p:grpSp>
      <p:sp>
        <p:nvSpPr>
          <p:cNvPr id="34" name="テキスト ボックス 33"/>
          <p:cNvSpPr txBox="1"/>
          <p:nvPr/>
        </p:nvSpPr>
        <p:spPr>
          <a:xfrm>
            <a:off x="1043608" y="692696"/>
            <a:ext cx="2820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>
                <a:solidFill>
                  <a:srgbClr val="00B050"/>
                </a:solidFill>
              </a:rPr>
              <a:t>Yukawa couplings</a:t>
            </a:r>
            <a:endParaRPr kumimoji="1" lang="ja-JP" altLang="en-US" sz="2800" b="1" dirty="0">
              <a:solidFill>
                <a:srgbClr val="00B05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14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1524000" y="1484784"/>
            <a:ext cx="5185775" cy="736849"/>
            <a:chOff x="971600" y="5013176"/>
            <a:chExt cx="5185775" cy="736849"/>
          </a:xfrm>
        </p:grpSpPr>
        <p:pic>
          <p:nvPicPr>
            <p:cNvPr id="6" name="図 5" descr="txp_fig.bmp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3" cstate="print">
              <a:lum/>
            </a:blip>
            <a:stretch>
              <a:fillRect/>
            </a:stretch>
          </p:blipFill>
          <p:spPr>
            <a:xfrm>
              <a:off x="2627784" y="5445224"/>
              <a:ext cx="3529591" cy="304801"/>
            </a:xfrm>
            <a:prstGeom prst="rect">
              <a:avLst/>
            </a:prstGeom>
          </p:spPr>
        </p:pic>
        <p:sp>
          <p:nvSpPr>
            <p:cNvPr id="7" name="テキスト ボックス 6"/>
            <p:cNvSpPr txBox="1"/>
            <p:nvPr/>
          </p:nvSpPr>
          <p:spPr>
            <a:xfrm>
              <a:off x="971600" y="5013176"/>
              <a:ext cx="34296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b="1" dirty="0" smtClean="0">
                  <a:solidFill>
                    <a:srgbClr val="00B050"/>
                  </a:solidFill>
                </a:rPr>
                <a:t>Tree-level mass relations:</a:t>
              </a:r>
              <a:endParaRPr kumimoji="1" lang="ja-JP" altLang="en-US" sz="24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15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90799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 smtClean="0"/>
              <a:t>July 25, 2014</a:t>
            </a:r>
            <a:endParaRPr lang="ja-JP" altLang="en-US" dirty="0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smtClean="0"/>
              <a:t>SUSY 2014@Manchester, England</a:t>
            </a:r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E63E8-5338-40FB-944D-80562FFC94A3}" type="slidenum">
              <a:rPr lang="ja-JP" altLang="en-US" smtClean="0"/>
              <a:pPr/>
              <a:t>16</a:t>
            </a:fld>
            <a:r>
              <a:rPr lang="en-US" altLang="ja-JP" smtClean="0"/>
              <a:t>/13</a:t>
            </a:r>
            <a:endParaRPr lang="ja-JP" alt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1632228" y="3541720"/>
            <a:ext cx="4564121" cy="1238509"/>
            <a:chOff x="1625262" y="3356992"/>
            <a:chExt cx="4564121" cy="1238509"/>
          </a:xfrm>
        </p:grpSpPr>
        <p:pic>
          <p:nvPicPr>
            <p:cNvPr id="6" name="図 5" descr="txp_fig.bmp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5" cstate="print">
              <a:lum/>
            </a:blip>
            <a:stretch>
              <a:fillRect/>
            </a:stretch>
          </p:blipFill>
          <p:spPr>
            <a:xfrm>
              <a:off x="2910227" y="3711952"/>
              <a:ext cx="2322578" cy="518160"/>
            </a:xfrm>
            <a:prstGeom prst="rect">
              <a:avLst/>
            </a:prstGeom>
          </p:spPr>
        </p:pic>
        <p:sp>
          <p:nvSpPr>
            <p:cNvPr id="7" name="テキスト ボックス 6"/>
            <p:cNvSpPr txBox="1"/>
            <p:nvPr/>
          </p:nvSpPr>
          <p:spPr>
            <a:xfrm>
              <a:off x="1625262" y="3650105"/>
              <a:ext cx="11678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b="1" dirty="0" smtClean="0">
                  <a:solidFill>
                    <a:srgbClr val="993300"/>
                  </a:solidFill>
                </a:rPr>
                <a:t>Weight </a:t>
              </a:r>
              <a:endParaRPr kumimoji="1" lang="ja-JP" altLang="en-US" sz="2400" b="1" dirty="0">
                <a:solidFill>
                  <a:srgbClr val="993300"/>
                </a:solidFill>
              </a:endParaRPr>
            </a:p>
          </p:txBody>
        </p:sp>
        <p:sp>
          <p:nvSpPr>
            <p:cNvPr id="8" name="テキスト ボックス 7"/>
            <p:cNvSpPr txBox="1"/>
            <p:nvPr/>
          </p:nvSpPr>
          <p:spPr>
            <a:xfrm>
              <a:off x="4937630" y="4226169"/>
              <a:ext cx="12517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ja-JP" dirty="0" smtClean="0">
                  <a:solidFill>
                    <a:srgbClr val="FF0000"/>
                  </a:solidFill>
                </a:rPr>
                <a:t>s</a:t>
              </a:r>
              <a:r>
                <a:rPr kumimoji="1" lang="en-US" altLang="ja-JP" dirty="0" smtClean="0">
                  <a:solidFill>
                    <a:srgbClr val="FF0000"/>
                  </a:solidFill>
                </a:rPr>
                <a:t>imple root</a:t>
              </a:r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cxnSp>
          <p:nvCxnSpPr>
            <p:cNvPr id="9" name="直線矢印コネクタ 8"/>
            <p:cNvCxnSpPr/>
            <p:nvPr/>
          </p:nvCxnSpPr>
          <p:spPr>
            <a:xfrm flipV="1">
              <a:off x="5153654" y="4010145"/>
              <a:ext cx="0" cy="288032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矢印コネクタ 9"/>
            <p:cNvCxnSpPr/>
            <p:nvPr/>
          </p:nvCxnSpPr>
          <p:spPr>
            <a:xfrm>
              <a:off x="3779912" y="3573016"/>
              <a:ext cx="0" cy="216024"/>
            </a:xfrm>
            <a:prstGeom prst="straightConnector1">
              <a:avLst/>
            </a:prstGeom>
            <a:ln w="15875">
              <a:solidFill>
                <a:srgbClr val="0A1EB6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図 10" descr="txp_fig.bmp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6" cstate="print">
              <a:lum/>
            </a:blip>
            <a:stretch>
              <a:fillRect/>
            </a:stretch>
          </p:blipFill>
          <p:spPr>
            <a:xfrm>
              <a:off x="2987824" y="3356992"/>
              <a:ext cx="1944216" cy="175894"/>
            </a:xfrm>
            <a:prstGeom prst="rect">
              <a:avLst/>
            </a:prstGeom>
          </p:spPr>
        </p:pic>
      </p:grpSp>
      <p:grpSp>
        <p:nvGrpSpPr>
          <p:cNvPr id="12" name="グループ化 11"/>
          <p:cNvGrpSpPr/>
          <p:nvPr/>
        </p:nvGrpSpPr>
        <p:grpSpPr>
          <a:xfrm>
            <a:off x="1265222" y="4586209"/>
            <a:ext cx="5838658" cy="1427011"/>
            <a:chOff x="1265222" y="4586209"/>
            <a:chExt cx="5838658" cy="1427011"/>
          </a:xfrm>
        </p:grpSpPr>
        <p:sp>
          <p:nvSpPr>
            <p:cNvPr id="13" name="テキスト ボックス 12"/>
            <p:cNvSpPr txBox="1"/>
            <p:nvPr/>
          </p:nvSpPr>
          <p:spPr>
            <a:xfrm>
              <a:off x="1265222" y="4586209"/>
              <a:ext cx="298639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400" b="1" dirty="0" smtClean="0">
                  <a:solidFill>
                    <a:srgbClr val="00B050"/>
                  </a:solidFill>
                </a:rPr>
                <a:t>Zero-mode conditions</a:t>
              </a:r>
              <a:endParaRPr kumimoji="1" lang="ja-JP" altLang="en-US" sz="2400" b="1" dirty="0">
                <a:solidFill>
                  <a:srgbClr val="00B050"/>
                </a:solidFill>
              </a:endParaRPr>
            </a:p>
          </p:txBody>
        </p:sp>
        <p:pic>
          <p:nvPicPr>
            <p:cNvPr id="14" name="図 13" descr="txp_fig.bmp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7" cstate="print">
              <a:lum/>
            </a:blip>
            <a:stretch>
              <a:fillRect/>
            </a:stretch>
          </p:blipFill>
          <p:spPr>
            <a:xfrm>
              <a:off x="2129318" y="5162273"/>
              <a:ext cx="4974562" cy="539681"/>
            </a:xfrm>
            <a:prstGeom prst="rect">
              <a:avLst/>
            </a:prstGeom>
          </p:spPr>
        </p:pic>
        <p:cxnSp>
          <p:nvCxnSpPr>
            <p:cNvPr id="15" name="直線矢印コネクタ 14"/>
            <p:cNvCxnSpPr/>
            <p:nvPr/>
          </p:nvCxnSpPr>
          <p:spPr>
            <a:xfrm flipV="1">
              <a:off x="2590800" y="5373216"/>
              <a:ext cx="0" cy="34112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テキスト ボックス 15"/>
            <p:cNvSpPr txBox="1"/>
            <p:nvPr/>
          </p:nvSpPr>
          <p:spPr>
            <a:xfrm>
              <a:off x="2104044" y="5643888"/>
              <a:ext cx="8497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solidFill>
                    <a:srgbClr val="084FB8"/>
                  </a:solidFill>
                </a:rPr>
                <a:t>integer</a:t>
              </a:r>
              <a:endParaRPr kumimoji="1" lang="ja-JP" altLang="en-US" dirty="0">
                <a:solidFill>
                  <a:srgbClr val="084FB8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932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INIT" val=""/>
  <p:tag name="USEAMSFONTS" val="True"/>
  <p:tag name="EMBEDFONTS" val="False"/>
  <p:tag name="USEBOLDAMS" val="False"/>
  <p:tag name="DEFAULTDISPLAY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end{document}&#10;"/>
  <p:tag name="TEX2PS" val="latex $(base).tex; dvips -D $(res) -E -o $(base).ps $(base).dvi"/>
  <p:tag name="TEX2PSBATCH" val="latex --interaction=nonstopmode $(base).tex; dvips -D $(res) -E -o $(base).ps $(base).dvi"/>
  <p:tag name="DEFAULTWIDTH" val="324"/>
  <p:tag name="DEFAULTHEIGHT" val="370"/>
  <p:tag name="DEFAULTMAGNIFICATION" val="1"/>
  <p:tag name="DEFAULTFONTSIZE" val="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A_M = (A_\mu,\red{A_y}) 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44.9603"/>
  <p:tag name="PICTUREFILESIZE" val="5604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theta_{\rm H} \equiv \int_C dy\;A_y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32.0002"/>
  <p:tag name="PICTUREFILESIZE" val="123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m_{\rm KK} = \begin{cases} &#10; \displaystyle \frac{m_W}{\theta_{\rm H}} &amp; (\mbox{flat case}) \\&#10; \displaystyle \frac{m_W\pi\sqrt{k\pi R}}{\sin\theta_{\rm H}} &#10;&amp; (\mbox{warped case}) \end{cases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369.8408"/>
  <p:tag name="PICTUREFILESIZE" val="7748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red{\theta_{\rm H} \stackrel{&lt;}{{}_\sim} {\cal O}(0.1)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14.0002"/>
  <p:tag name="PICTUREFILESIZE" val="4439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theta_{\rm H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0.88008"/>
  <p:tag name="PICTUREFILESIZE" val="101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\theta_{\rm H}\ll {\cal O}(1)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02.9602"/>
  <p:tag name="PICTUREFILESIZE" val="3693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theta_{\rm H} = {\cal O}(1)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00.8002"/>
  <p:tag name="PICTUREFILESIZE" val="471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{\rm SU(3)}_C\times\red{G}\times \blue{{\rm U(1)}_X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05.9204"/>
  <p:tag name="PICTUREFILESIZE" val="7933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T^2/Z_N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64.80016"/>
  <p:tag name="PICTUREFILESIZE" val="366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theta_W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7.84008"/>
  <p:tag name="PICTUREFILESIZE" val="139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g_A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2.80008"/>
  <p:tag name="PICTUREFILESIZE" val="664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($N=2,3,4,6$)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44.0003"/>
  <p:tag name="PICTUREFILESIZE" val="637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g_X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5.92008"/>
  <p:tag name="PICTUREFILESIZE" val="734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red{g_A}/\blue{g_X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60.00016"/>
  <p:tag name="PICTUREFILESIZE" val="2199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rho \equiv \frac{m_W^2}{m_Z^2\cos^2\theta_W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52.8803"/>
  <p:tag name="PICTUREFILESIZE" val="1838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G\supset SU(2)_{\rm L}\times SU(2)_{\rm R}&#10;\to SU(2)_{\rm V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326.8806"/>
  <p:tag name="PICTUREFILESIZE" val="1502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G=$ SU(3), SO(5), G${}_2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31.8405"/>
  <p:tag name="PICTUREFILESIZE" val="8142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G=$ SU(4), SO(7), Sp(6)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61.8405"/>
  <p:tag name="PICTUREFILESIZE" val="1168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cal P}_{\rm LR}$} protects \blue{$Zb\bar{b}$} coupling. 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70.0005"/>
  <p:tag name="PICTUREFILESIZE" val="10372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cal P}_{\rm LR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39.84008"/>
  <p:tag name="PICTUREFILESIZE" val="1435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G\times {\rm U(1)}_X \;&#10;{\color[named]{Brown}{\longrightarrow}} &#10;\;{\rm SU(2)}_{\rm L}&#10;\times{\rm SU(2)}_{\rm R}\times&#10;{\rm U(1)}'\times{\rm U(1)}_X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465.8409"/>
  <p:tag name="PICTUREFILESIZE" val="19547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G\times {\rm U(1)}_X \;&#10;{\color[named]{Brown}{\longrightarrow} }&#10;\;{\rm SU(2)}_{\rm L}&#10;\times{\rm SU(2)}_{\rm R}\times{\rm U(1)}_X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414.9609"/>
  <p:tag name="PICTUREFILESIZE" val="15176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rm U(1)}_Y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8.80016"/>
  <p:tag name="PICTUREFILESIZE" val="2364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rm U(1)}_Y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8.80016"/>
  <p:tag name="PICTUREFILESIZE" val="2364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{\cal H}\in\bdm{(2,2)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93.84016"/>
  <p:tag name="PICTUREFILESIZE" val="3675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red{\langle{\cal H}\rangle = \begin{pmatrix} v &amp; 0 \\&#10;0 &amp; v \end{pmatrix}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27.9202"/>
  <p:tag name="PICTUREFILESIZE" val="11685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dm{10=\blue{(3,1)}+\blue{(1,3)}+\red{(2,2)}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64.0005"/>
  <p:tag name="PICTUREFILESIZE" val="10117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bdm{14=\blue{(3,1)}+\blue{(1,3)}+(2,4)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64.9605"/>
  <p:tag name="PICTUREFILESIZE" val="10154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G \to {\rm SU(2)}_{\rm L}\times{\rm SU(2)}_{\rm R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22.9605"/>
  <p:tag name="PICTUREFILESIZE" val="1098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bdm{15=\blue{(3,1)_0}+\blue{(1,3)_0}+\red{(2,2)_{+2}}&#10;+\red{(2,2)_{-2}}+\blue{(1,1)_0}}&#10;\end{displaymath}&#10;\end{document}&#10;"/>
  <p:tag name="ORIGWIDTH" val="506.881"/>
  <p:tag name="PICTUREFILESIZE" val="193270"/>
  <p:tag name="EXTERNALNAME" val=""/>
  <p:tag name="BLEND" val="False"/>
  <p:tag name="TRANSPARENT" val="False"/>
  <p:tag name="KEEPFILES" val="False"/>
  <p:tag name="DEBUGPAUSE" val="False"/>
  <p:tag name="RESOLUTION" val=""/>
  <p:tag name="TIMEOUT" val=""/>
  <p:tag name="BITMAPFORMAT" val=""/>
  <p:tag name="DEBUGINTERACTIVE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eqnarray*}&#10;\bdm{21}\!\!\!&amp;=\!\!\!&amp;&#10;\bdm{\blue{(3,1)_0}+\blue{(1,3)_0}+\red{(2,2)_{+1}}&#10;+\red{(2,2)_{-1}}+\red{(2,2)_0}} \\&#10;&amp;&amp;\bdm{+(1,1)_{+1}+(1,1)_{-1}+\blue{(1,1)_0}}&#10;\end{eqnarray*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06.881"/>
  <p:tag name="PICTUREFILESIZE" val="46571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eqnarray*}&#10;\bdm{21}\!\!\!&amp;=\!\!\!&amp;\bdm{\blue{(3,1)_0}&#10; +\blue{(1,3)_0}&#10;+\red{(2,2)_0}+(2,1)_{+1}+(2,1)_{-1}} \\&#10;&amp;&amp;\bdm{+(1,2)_{+1}+(1,2)_{-1}+(1,1)_{+2}&#10;+(1,1)_{-2}+\blue{(1,1)_0}}&#10;\end{eqnarray*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55.8411"/>
  <p:tag name="PICTUREFILESIZE" val="51059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G \to {\rm SU(2)}_{\rm L}\times{\rm SU(2)}_{\rm R}&#10;\times{\rm U(1)}'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301.9206"/>
  <p:tag name="PICTUREFILESIZE" val="1606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0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0.8"/>
  <p:tag name="PICTUREFILESIZE" val="52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1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8.88"/>
  <p:tag name="PICTUREFILESIZE" val="52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tau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0.8"/>
  <p:tag name="PICTUREFILESIZE" val="35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T^2/Z_3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60.00016"/>
  <p:tag name="PICTUREFILESIZE" val="326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\omega=\exp\left(\frac{2\pi i}{N}\right)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29.8402"/>
  <p:tag name="PICTUREFILESIZE" val="7343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blue{P = \exp\left(ip\cdot H\right)\in G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98.0004"/>
  <p:tag name="PICTUREFILESIZE" val="6980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eqnarray*}&#10;&amp;&amp;A_\mu(x,\omega z) = \blue{P}A_\mu(x,z)&#10;\blue{P^{-1}}, \\&#10;&amp;&amp;A_z(x,\omega z) = \red{\omega^{-1}}\blue{P}A_z(x,z)&#10;\blue{P^{-1}},  &#10;\end{eqnarray*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96.8806"/>
  <p:tag name="PICTUREFILESIZE" val="28999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\bdm{\omega}$}&#10;\end{document}&#10;"/>
  <p:tag name="EXTERNALNAME" val="txp_fig"/>
  <p:tag name="BLEND" val="False"/>
  <p:tag name="TRANSPARENT" val="Tru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4.88"/>
  <p:tag name="PICTUREFILESIZE" val="370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for $A_\mu^\alpha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62.88016"/>
  <p:tag name="PICTUREFILESIZE" val="366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for $A_z^\beta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61.92016"/>
  <p:tag name="PICTUREFILESIZE" val="380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p\cdot\alpha = 0 \;\;\;\;\;&#10;(\mbox{mod $2\pi$})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08.8004"/>
  <p:tag name="PICTUREFILESIZE" val="935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p\cdot\beta = \frac{2\pi}{N} \;\;\;\;\;&#10;(\mbox{mod $2\pi$})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22.9605"/>
  <p:tag name="PICTUREFILESIZE" val="2154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T^2/Z_2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60.00016"/>
  <p:tag name="PICTUREFILESIZE" val="2627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T^2/Z_3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60.00016"/>
  <p:tag name="PICTUREFILESIZE" val="2627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T^2/Z_4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60.00016"/>
  <p:tag name="PICTUREFILESIZE" val="26278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T^2/Z_6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8.80016"/>
  <p:tag name="PICTUREFILESIZE" val="25878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OliveGreen}{SO(5)}&#10;\end{document}&#10;"/>
  <p:tag name="EXTERNALNAME" val="figure"/>
  <p:tag name="BLEND" val="False"/>
  <p:tag name="TRANSPARENT" val="False"/>
  <p:tag name="KEEPFILES" val="True"/>
  <p:tag name="DEBUGPAUSE" val="False"/>
  <p:tag name="RESOLUTION" val="300"/>
  <p:tag name="TIMEOUT" val="15"/>
  <p:tag name="BITMAPFORMAT" val="bmp256"/>
  <p:tag name="DEBUGINTERACTIVE" val="True"/>
  <p:tag name="ORIGWIDTH" val="61.92016"/>
  <p:tag name="PICTUREFILESIZE" val="22658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OliveGreen}{G${}_2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4.96008"/>
  <p:tag name="PICTUREFILESIZE" val="9294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OliveGreen}{SU(4)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8.80016"/>
  <p:tag name="PICTUREFILESIZE" val="2166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OliveGreen}{SO(7)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61.92016"/>
  <p:tag name="PICTUREFILESIZE" val="2265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OliveGreen}{Sp(6)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55.92008"/>
  <p:tag name="PICTUREFILESIZE" val="20666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Psi = \sum_{\chi_6,\chi_4=\pm}\Psi_{\chi_4}^{(\chi_6)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80.9604"/>
  <p:tag name="PICTUREFILESIZE" val="2003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cal R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.96"/>
  <p:tag name="PICTUREFILESIZE" val="571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cal R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.96"/>
  <p:tag name="PICTUREFILESIZE" val="5718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cal H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"/>
  <p:tag name="PICTUREFILESIZE" val="579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H} = (\tilde{H}_2,H_1)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32.0002"/>
  <p:tag name="PICTUREFILESIZE" val="6614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red{\langle H_1\rangle = \langle H_2 \rangle &#10;= \begin{pmatrix} 0 \\ v \end{pmatrix}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4.8004"/>
  <p:tag name="PICTUREFILESIZE" val="16783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L}_{\rm yukawa} = y_t\bar{q}_L\red{(H_1+H_2)}&#10;t_R+{\rm h.c.}+\cdots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386.8808"/>
  <p:tag name="PICTUREFILESIZE" val="15421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eqnarray*}&#10;h_+\equiv\frac{1}{\sqrt{2}}\left(H_1^0+H_2^0\right) &#10;&amp;&amp; \mbox{\blue{tachyonic}} \\&#10;h_-\equiv\frac{1}{\sqrt{2}}\left(H_1^0-H_2^0\right)&#10;&amp;&amp; \mbox{\blue{non-tachyonic}}&#10;\end{eqnarray*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373.9208"/>
  <p:tag name="PICTUREFILESIZE" val="62507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langle h_+\rangle \neq 0$, &#10;\red{$\langle h_-\rangle = 0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6.9604"/>
  <p:tag name="PICTUREFILESIZE" val="7517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R} = \bdm{(2,2)_++(2,2)_-+(1,1)_++(1,1)_-+\cdots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460.8009"/>
  <p:tag name="PICTUREFILESIZE" val="2190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bdm{(2,2)_\pm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64.80016"/>
  <p:tag name="PICTUREFILESIZE" val="333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bdm{(1,1)_\pm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64.80016"/>
  <p:tag name="PICTUREFILESIZE" val="333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E_\beta|\mu\rangle=N_{\beta,\mu}|\mu+\beta\rangle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92.9604"/>
  <p:tag name="PICTUREFILESIZE" val="10462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red{|\pm\mu\rangle\in\bdm{(2,2)_\pm}, \;\;\;&#10;|\mu\pm\beta\rangle\in\bdm{(1,1)_\pm}}, \;\;\;&#10;\blue{|N_{\beta,\mu}|=\sqrt{2}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474.0009"/>
  <p:tag name="PICTUREFILESIZE" val="22239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beta$ : a root for a neutral Higgs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300.0006"/>
  <p:tag name="PICTUREFILESIZE" val="1270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Psi_R^{(\pm)}$&#10;\end{document}&#10;"/>
  <p:tag name="EXTERNALNAME" val="txp_fig"/>
  <p:tag name="BLEND" val="False"/>
  <p:tag name="TRANSPARENT" val="Tru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46.80008"/>
  <p:tag name="PICTUREFILESIZE" val="367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Psi^{(\pm)}_L$&#10;\end{document}&#10;"/>
  <p:tag name="EXTERNALNAME" val="txp_fig"/>
  <p:tag name="BLEND" val="False"/>
  <p:tag name="TRANSPARENT" val="Tru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46.80008"/>
  <p:tag name="PICTUREFILESIZE" val="3674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\bdm{20'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8.80008"/>
  <p:tag name="PICTUREFILESIZE" val="10078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{\rm dim}\,{\cal R}&lt;30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09.9202"/>
  <p:tag name="PICTUREFILESIZE" val="31438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Purple}{$\bdm{20'}$} &#10;\end{document}&#10;"/>
  <p:tag name="EXTERNALNAME" val="txp_fig"/>
  <p:tag name="BLEND" val="False"/>
  <p:tag name="TRANSPARENT" val="Tru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8.80008"/>
  <p:tag name="PICTUREFILESIZE" val="10078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\bdm{20'}=[0,2,0]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27.9202"/>
  <p:tag name="PICTUREFILESIZE" val="4985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$=$ Symmetric traceless rank-2 tensor of SO(6)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464.881"/>
  <p:tag name="PICTUREFILESIZE" val="162098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eqnarray*}&#10;\!\!\!&amp;=\!\!\!&amp; &#10;\bdm{(3,3)_0+\red{(2,2)_{+2}}+\red{(2,2)_{-2}}} \\&#10;&amp;&amp;\bdm{+\red{(1,1)_{+4}}+\red{(1,1)_{-4}}+(1,1)_0}&#10;\end{eqnarray*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314.8806"/>
  <p:tag name="PICTUREFILESIZE" val="289718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rm SU(4)} \to {\rm SU(2)}_{\rm L}\times&#10;{\rm SU(2)}_{\rm R}\times {\rm U(1)}'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346.8007"/>
  <p:tag name="PICTUREFILESIZE" val="1846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{\cal H}+\sigma_2{\cal H}^*\sigma_2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18.8002"/>
  <p:tag name="PICTUREFILESIZE" val="4224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RoyalBlue}{${\cal H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"/>
  <p:tag name="PICTUREFILESIZE" val="579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color[named]{RoyalBlue}{&#10;SU(2)${}_{\rm L}\leftrightarrow$SU(2)${}_{\rm R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74.0003"/>
  <p:tag name="PICTUREFILESIZE" val="6150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{\cal R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8.96"/>
  <p:tag name="PICTUREFILESIZE" val="758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{\rm U(4)}$} gauge theory on \red{$T^2/Z_3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285.8405"/>
  <p:tag name="PICTUREFILESIZE" val="120278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red{${\cal R}=\bdm{20'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78.96016"/>
  <p:tag name="PICTUREFILESIZE" val="25978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Psi_{\chi_6,-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55.92008"/>
  <p:tag name="PICTUREFILESIZE" val="284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\Psi_{\chi_6,+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58.80016"/>
  <p:tag name="PICTUREFILESIZE" val="310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{\cal Q}_L^{(\chi_6)} \in \bdm{(2,2)}$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27.9202"/>
  <p:tag name="PICTUREFILESIZE" val="8834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lambda_R^{(\chi_6)}\in\bdm{(1,1)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23.8402"/>
  <p:tag name="PICTUREFILESIZE" val="883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L}_{\rm yukawa} = y^{(+)}{\rm tr}\,&#10;\left(\bar{\cal Q}_L^{(+)}&#10;\red{\sigma_2{\cal H}^*\sigma_2}\right)&#10;\lambda_R^{(+)}&#10;+y^{(-)}{\rm tr}\,&#10;\left(\bar{\cal Q}_L^{(-)}\red{\cal H}\right)\lambda_R^{(-)}&#10;+{\rm h.c.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646.8013"/>
  <p:tag name="PICTUREFILESIZE" val="472878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L}_{\rm yukawa} = y_t\bar{q}_L\red{(H_1+H_2)}&#10;t_R+{\rm h.c.}+\cdots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386.8808"/>
  <p:tag name="PICTUREFILESIZE" val="154218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L}_{\rm yukawa} = \frac{y_\lambda}{2}&#10;{\rm tr}\,\left\{\bar{\cal Q}_L\red{\left(&#10;{\cal H}+\sigma_2{\cal H}^*\sigma_2\right)}\right\}&#10;\lambda_R+{\rm h.c.}+\cdots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466.8009"/>
  <p:tag name="PICTUREFILESIZE" val="30886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{\cal Q}_L \equiv\frac{1}{\sqrt{2}}\left(&#10;{\cal Q}_L^{(+)}+{\cal Q}_L^{(-)}\right)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40.0005"/>
  <p:tag name="PICTUREFILESIZE" val="2451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$y_\lambda\equiv y^{(+)}=y^{(-)}$ 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162.0003"/>
  <p:tag name="PICTUREFILESIZE" val="9214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lambda_R \equiv \frac{1}{\sqrt{2}}&#10;\left(\lambda_R^{(+)}+\lambda_R^{(-)}\right)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28.0005"/>
  <p:tag name="PICTUREFILESIZE" val="2298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 m_t = 2m_W, \;\;\;\;\;&#10; m_H = \sqrt{2}m_W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277.9206"/>
  <p:tag name="PICTUREFILESIZE" val="1486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frac{\pi (2m_\omega+1-\chi_4\chi_6)}{N}&#10;-\sum_ik_i(p\cdot\alpha_i) = 0 \;\;\;\;\;&#10;(\mbox{mod $2\pi$})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mono"/>
  <p:tag name="DEBUGINTERACTIVE" val="True"/>
  <p:tag name="ORIGWIDTH" val="477.8409"/>
  <p:tag name="PICTUREFILESIZE" val="54494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egin{displaymath}&#10;\mu = \blue{\mu_{\rm max}} - \sum_i k_i\red{\alpha_i}&#10;\end{displaymath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82.8804"/>
  <p:tag name="PICTUREFILESIZE" val="130958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usepackage{amsmath,amssymb,color}&#10;\newcommand{\blue}[1]{{\color{blue}{#1}}}&#10;\newcommand{\red}[1]{{\color{red}{#1}}}&#10;\newcommand{\green}[1]{{\color[named]{OliveGreen}}}&#10;\newcommand{\brown}[1]{{\color[named]{Brown}}}&#10;\newcommand{\bdm}[1]{\mbox{\boldmath $#1$}}&#10;\begin{document}&#10;\blue{highest weight of ${\cal R}$}&#10;\end{document}&#10;"/>
  <p:tag name="EXTERNALNAME" val="txp_fig"/>
  <p:tag name="BLEND" val="False"/>
  <p:tag name="TRANSPARENT" val="False"/>
  <p:tag name="KEEPFILES" val="False"/>
  <p:tag name="DEBUGPAUSE" val="False"/>
  <p:tag name="RESOLUTION" val="300"/>
  <p:tag name="TIMEOUT" val="15"/>
  <p:tag name="BITMAPFORMAT" val="bmp256"/>
  <p:tag name="DEBUGINTERACTIVE" val="True"/>
  <p:tag name="ORIGWIDTH" val="198.9604"/>
  <p:tag name="PICTUREFILESIZE" val="63478"/>
</p:tagLst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7967</TotalTime>
  <Words>623</Words>
  <Application>Microsoft Office PowerPoint</Application>
  <PresentationFormat>画面に合わせる (4:3)</PresentationFormat>
  <Paragraphs>179</Paragraphs>
  <Slides>17</Slides>
  <Notes>3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17</vt:i4>
      </vt:variant>
    </vt:vector>
  </HeadingPairs>
  <TitlesOfParts>
    <vt:vector size="24" baseType="lpstr">
      <vt:lpstr>ＭＳ Ｐゴシック</vt:lpstr>
      <vt:lpstr>宋体</vt:lpstr>
      <vt:lpstr>Arial</vt:lpstr>
      <vt:lpstr>Calibri</vt:lpstr>
      <vt:lpstr>Times New Roman</vt:lpstr>
      <vt:lpstr>Wingdings</vt:lpstr>
      <vt:lpstr>Office テーマ</vt:lpstr>
      <vt:lpstr>6D Gauge-Higgs unification with custodial symmetry</vt:lpstr>
      <vt:lpstr>Introduction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Summary</vt:lpstr>
      <vt:lpstr>PowerPoint プレゼンテーション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Linearized SUGRA and superconformal formulation</dc:title>
  <dc:creator>YSakamura</dc:creator>
  <cp:lastModifiedBy>Sakamura</cp:lastModifiedBy>
  <cp:revision>605</cp:revision>
  <dcterms:created xsi:type="dcterms:W3CDTF">2011-08-08T01:57:47Z</dcterms:created>
  <dcterms:modified xsi:type="dcterms:W3CDTF">2014-07-25T00:51:24Z</dcterms:modified>
</cp:coreProperties>
</file>