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notesSlides/notesSlide1.xml" ContentType="application/vnd.openxmlformats-officedocument.presentationml.notesSlide+xml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87" r:id="rId2"/>
  </p:sldMasterIdLst>
  <p:notesMasterIdLst>
    <p:notesMasterId r:id="rId74"/>
  </p:notesMasterIdLst>
  <p:sldIdLst>
    <p:sldId id="256" r:id="rId3"/>
    <p:sldId id="381" r:id="rId4"/>
    <p:sldId id="380" r:id="rId5"/>
    <p:sldId id="269" r:id="rId6"/>
    <p:sldId id="382" r:id="rId7"/>
    <p:sldId id="271" r:id="rId8"/>
    <p:sldId id="282" r:id="rId9"/>
    <p:sldId id="270" r:id="rId10"/>
    <p:sldId id="325" r:id="rId11"/>
    <p:sldId id="281" r:id="rId12"/>
    <p:sldId id="272" r:id="rId13"/>
    <p:sldId id="412" r:id="rId14"/>
    <p:sldId id="414" r:id="rId15"/>
    <p:sldId id="405" r:id="rId16"/>
    <p:sldId id="383" r:id="rId17"/>
    <p:sldId id="416" r:id="rId18"/>
    <p:sldId id="283" r:id="rId19"/>
    <p:sldId id="277" r:id="rId20"/>
    <p:sldId id="278" r:id="rId21"/>
    <p:sldId id="449" r:id="rId22"/>
    <p:sldId id="415" r:id="rId23"/>
    <p:sldId id="447" r:id="rId24"/>
    <p:sldId id="363" r:id="rId25"/>
    <p:sldId id="456" r:id="rId26"/>
    <p:sldId id="455" r:id="rId27"/>
    <p:sldId id="454" r:id="rId28"/>
    <p:sldId id="285" r:id="rId29"/>
    <p:sldId id="452" r:id="rId30"/>
    <p:sldId id="287" r:id="rId31"/>
    <p:sldId id="457" r:id="rId32"/>
    <p:sldId id="385" r:id="rId33"/>
    <p:sldId id="319" r:id="rId34"/>
    <p:sldId id="422" r:id="rId35"/>
    <p:sldId id="328" r:id="rId36"/>
    <p:sldId id="386" r:id="rId37"/>
    <p:sldId id="365" r:id="rId38"/>
    <p:sldId id="387" r:id="rId39"/>
    <p:sldId id="388" r:id="rId40"/>
    <p:sldId id="389" r:id="rId41"/>
    <p:sldId id="474" r:id="rId42"/>
    <p:sldId id="477" r:id="rId43"/>
    <p:sldId id="330" r:id="rId44"/>
    <p:sldId id="331" r:id="rId45"/>
    <p:sldId id="366" r:id="rId46"/>
    <p:sldId id="390" r:id="rId47"/>
    <p:sldId id="279" r:id="rId48"/>
    <p:sldId id="478" r:id="rId49"/>
    <p:sldId id="329" r:id="rId50"/>
    <p:sldId id="465" r:id="rId51"/>
    <p:sldId id="280" r:id="rId52"/>
    <p:sldId id="459" r:id="rId53"/>
    <p:sldId id="394" r:id="rId54"/>
    <p:sldId id="479" r:id="rId55"/>
    <p:sldId id="391" r:id="rId56"/>
    <p:sldId id="480" r:id="rId57"/>
    <p:sldId id="472" r:id="rId58"/>
    <p:sldId id="445" r:id="rId59"/>
    <p:sldId id="481" r:id="rId60"/>
    <p:sldId id="368" r:id="rId61"/>
    <p:sldId id="395" r:id="rId62"/>
    <p:sldId id="367" r:id="rId63"/>
    <p:sldId id="397" r:id="rId64"/>
    <p:sldId id="401" r:id="rId65"/>
    <p:sldId id="398" r:id="rId66"/>
    <p:sldId id="399" r:id="rId67"/>
    <p:sldId id="400" r:id="rId68"/>
    <p:sldId id="423" r:id="rId69"/>
    <p:sldId id="424" r:id="rId70"/>
    <p:sldId id="425" r:id="rId71"/>
    <p:sldId id="426" r:id="rId72"/>
    <p:sldId id="427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BF"/>
    <a:srgbClr val="7C00FF"/>
    <a:srgbClr val="1D6CFF"/>
    <a:srgbClr val="DE22FF"/>
    <a:srgbClr val="3AFB70"/>
    <a:srgbClr val="2BBCC2"/>
    <a:srgbClr val="FFFF00"/>
    <a:srgbClr val="5F00BE"/>
    <a:srgbClr val="FBF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6" d="100"/>
        <a:sy n="46" d="100"/>
      </p:scale>
      <p:origin x="0" y="29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63" Type="http://schemas.openxmlformats.org/officeDocument/2006/relationships/slide" Target="slides/slide61.xml"/><Relationship Id="rId64" Type="http://schemas.openxmlformats.org/officeDocument/2006/relationships/slide" Target="slides/slide62.xml"/><Relationship Id="rId65" Type="http://schemas.openxmlformats.org/officeDocument/2006/relationships/slide" Target="slides/slide63.xml"/><Relationship Id="rId66" Type="http://schemas.openxmlformats.org/officeDocument/2006/relationships/slide" Target="slides/slide64.xml"/><Relationship Id="rId67" Type="http://schemas.openxmlformats.org/officeDocument/2006/relationships/slide" Target="slides/slide65.xml"/><Relationship Id="rId68" Type="http://schemas.openxmlformats.org/officeDocument/2006/relationships/slide" Target="slides/slide66.xml"/><Relationship Id="rId69" Type="http://schemas.openxmlformats.org/officeDocument/2006/relationships/slide" Target="slides/slide67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70" Type="http://schemas.openxmlformats.org/officeDocument/2006/relationships/slide" Target="slides/slide68.xml"/><Relationship Id="rId71" Type="http://schemas.openxmlformats.org/officeDocument/2006/relationships/slide" Target="slides/slide69.xml"/><Relationship Id="rId72" Type="http://schemas.openxmlformats.org/officeDocument/2006/relationships/slide" Target="slides/slide70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73" Type="http://schemas.openxmlformats.org/officeDocument/2006/relationships/slide" Target="slides/slide71.xml"/><Relationship Id="rId74" Type="http://schemas.openxmlformats.org/officeDocument/2006/relationships/notesMaster" Target="notesMasters/notesMaster1.xml"/><Relationship Id="rId75" Type="http://schemas.openxmlformats.org/officeDocument/2006/relationships/printerSettings" Target="printerSettings/printerSettings1.bin"/><Relationship Id="rId76" Type="http://schemas.openxmlformats.org/officeDocument/2006/relationships/presProps" Target="presProps.xml"/><Relationship Id="rId77" Type="http://schemas.openxmlformats.org/officeDocument/2006/relationships/viewProps" Target="viewProps.xml"/><Relationship Id="rId78" Type="http://schemas.openxmlformats.org/officeDocument/2006/relationships/theme" Target="theme/theme1.xml"/><Relationship Id="rId79" Type="http://schemas.openxmlformats.org/officeDocument/2006/relationships/tableStyles" Target="tableStyles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Relationship Id="rId2" Type="http://schemas.openxmlformats.org/officeDocument/2006/relationships/image" Target="../media/image10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Relationship Id="rId2" Type="http://schemas.openxmlformats.org/officeDocument/2006/relationships/image" Target="../media/image48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Relationship Id="rId2" Type="http://schemas.openxmlformats.org/officeDocument/2006/relationships/image" Target="../media/image6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1EE39-C271-954F-BA56-B1CCA87106A6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E509C-1696-6646-B951-0A8D521E7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388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E509C-1696-6646-B951-0A8D521E74E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027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45F13-3CFC-484E-A588-9DCAF3A20270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620F5-8FB5-934E-B56D-3A992BEDF2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58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22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45F13-3CFC-484E-A588-9DCAF3A20270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620F5-8FB5-934E-B56D-3A992BEDF2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25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83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07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70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8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541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90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004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9971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F21DAE-6447-024D-8F63-675052DC57E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977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DAF1A-F722-FA4A-B29C-ED1AFDCA673F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2362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11C71-D989-B647-A0FB-4610CD03087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139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8A3BD-062F-DC43-A2EE-522D7F88E3D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0233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2A571-00EB-514F-B5FC-A591CD924A10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9416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AFA4A-186E-6B49-B1DD-88FC291153A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321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8F08E-9D2A-B94A-A9D7-44881FB2ADEB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1650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823C91-F991-7A45-A64D-307936D573A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734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E7C23-B7D0-C34B-8CCC-1348AEF9E41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345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5BC73-F5C6-FD47-BBD2-277936F55E02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1941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75D45-7E3C-9246-9384-5EEE1FFE4CA9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595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22/07/14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16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BC225D-2FD5-E448-B505-C8A20818015D}" type="slidenum">
              <a:rPr lang="ru-RU" smtClean="0">
                <a:solidFill>
                  <a:srgbClr val="000000"/>
                </a:solidFill>
                <a:latin typeface="Arial" charset="0"/>
                <a:ea typeface="ＭＳ Ｐゴシック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38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emf"/><Relationship Id="rId5" Type="http://schemas.openxmlformats.org/officeDocument/2006/relationships/oleObject" Target="../embeddings/oleObject1.bin"/><Relationship Id="rId6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2.emf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2.emf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4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5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6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8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9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10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11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12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13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14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15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16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17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emf"/><Relationship Id="rId5" Type="http://schemas.openxmlformats.org/officeDocument/2006/relationships/image" Target="../media/image13.emf"/><Relationship Id="rId6" Type="http://schemas.openxmlformats.org/officeDocument/2006/relationships/image" Target="../media/image14.png"/><Relationship Id="rId7" Type="http://schemas.openxmlformats.org/officeDocument/2006/relationships/oleObject" Target="../embeddings/oleObject18.bin"/><Relationship Id="rId8" Type="http://schemas.openxmlformats.org/officeDocument/2006/relationships/image" Target="../media/image9.emf"/><Relationship Id="rId9" Type="http://schemas.openxmlformats.org/officeDocument/2006/relationships/oleObject" Target="../embeddings/oleObject19.bin"/><Relationship Id="rId10" Type="http://schemas.openxmlformats.org/officeDocument/2006/relationships/image" Target="../media/image10.e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emf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4" Type="http://schemas.openxmlformats.org/officeDocument/2006/relationships/image" Target="../media/image29.emf"/><Relationship Id="rId5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4" Type="http://schemas.openxmlformats.org/officeDocument/2006/relationships/image" Target="../media/image38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37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png"/><Relationship Id="rId3" Type="http://schemas.openxmlformats.org/officeDocument/2006/relationships/image" Target="../media/image3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em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2.png"/><Relationship Id="rId6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png"/><Relationship Id="rId3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emf"/><Relationship Id="rId3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://arXiv.org/abs/arXiv:1203.0237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4" Type="http://schemas.openxmlformats.org/officeDocument/2006/relationships/image" Target="../media/image47.emf"/><Relationship Id="rId5" Type="http://schemas.openxmlformats.org/officeDocument/2006/relationships/oleObject" Target="../embeddings/oleObject21.bin"/><Relationship Id="rId6" Type="http://schemas.openxmlformats.org/officeDocument/2006/relationships/image" Target="../media/image48.e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emf"/><Relationship Id="rId3" Type="http://schemas.openxmlformats.org/officeDocument/2006/relationships/image" Target="../media/image49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37.emf"/><Relationship Id="rId3" Type="http://schemas.openxmlformats.org/officeDocument/2006/relationships/image" Target="../media/image4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4" Type="http://schemas.openxmlformats.org/officeDocument/2006/relationships/image" Target="../media/image50.e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4" Type="http://schemas.openxmlformats.org/officeDocument/2006/relationships/image" Target="../media/image50.e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4" Type="http://schemas.openxmlformats.org/officeDocument/2006/relationships/image" Target="../media/image50.e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1.png"/><Relationship Id="rId3" Type="http://schemas.openxmlformats.org/officeDocument/2006/relationships/hyperlink" Target="http://arxiv.org/abs/1403.3985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4" Type="http://schemas.openxmlformats.org/officeDocument/2006/relationships/image" Target="../media/image56.emf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4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4" Type="http://schemas.openxmlformats.org/officeDocument/2006/relationships/image" Target="../media/image56.emf"/><Relationship Id="rId5" Type="http://schemas.openxmlformats.org/officeDocument/2006/relationships/image" Target="../media/image57.emf"/><Relationship Id="rId6" Type="http://schemas.openxmlformats.org/officeDocument/2006/relationships/image" Target="../media/image58.emf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54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4" Type="http://schemas.openxmlformats.org/officeDocument/2006/relationships/image" Target="../media/image59.emf"/><Relationship Id="rId5" Type="http://schemas.openxmlformats.org/officeDocument/2006/relationships/oleObject" Target="../embeddings/oleObject26.bin"/><Relationship Id="rId6" Type="http://schemas.openxmlformats.org/officeDocument/2006/relationships/image" Target="../media/image60.emf"/><Relationship Id="rId7" Type="http://schemas.openxmlformats.org/officeDocument/2006/relationships/image" Target="../media/image43.png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e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4" Type="http://schemas.openxmlformats.org/officeDocument/2006/relationships/oleObject" Target="../embeddings/oleObject27.bin"/><Relationship Id="rId5" Type="http://schemas.openxmlformats.org/officeDocument/2006/relationships/image" Target="../media/image62.e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image" Target="../media/image46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image" Target="../media/image46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.emf"/><Relationship Id="rId3" Type="http://schemas.openxmlformats.org/officeDocument/2006/relationships/image" Target="../media/image65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4" Type="http://schemas.openxmlformats.org/officeDocument/2006/relationships/image" Target="../media/image66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.emf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emf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emf"/><Relationship Id="rId3" Type="http://schemas.openxmlformats.org/officeDocument/2006/relationships/image" Target="../media/image68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emf"/><Relationship Id="rId3" Type="http://schemas.openxmlformats.org/officeDocument/2006/relationships/image" Target="../media/image69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.png"/><Relationship Id="rId3" Type="http://schemas.openxmlformats.org/officeDocument/2006/relationships/image" Target="../media/image67.e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4" Type="http://schemas.openxmlformats.org/officeDocument/2006/relationships/image" Target="../media/image73.png"/><Relationship Id="rId5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1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emf"/><Relationship Id="rId7" Type="http://schemas.openxmlformats.org/officeDocument/2006/relationships/image" Target="../media/image80.emf"/><Relationship Id="rId8" Type="http://schemas.openxmlformats.org/officeDocument/2006/relationships/image" Target="../media/image81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5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2.e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544" y="2968296"/>
            <a:ext cx="6400800" cy="550146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Isabella Masina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313973" y="3447072"/>
            <a:ext cx="6400800" cy="5501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solidFill>
                  <a:srgbClr val="000000"/>
                </a:solidFill>
              </a:rPr>
              <a:t>University of Ferrara, INFN </a:t>
            </a:r>
            <a:r>
              <a:rPr lang="en-US" sz="1600" dirty="0" err="1" smtClean="0">
                <a:solidFill>
                  <a:srgbClr val="000000"/>
                </a:solidFill>
              </a:rPr>
              <a:t>Sez</a:t>
            </a:r>
            <a:r>
              <a:rPr lang="en-US" sz="1600" dirty="0" smtClean="0">
                <a:solidFill>
                  <a:srgbClr val="000000"/>
                </a:solidFill>
              </a:rPr>
              <a:t>. Ferrara (Italy) and CP3-Origins (Denmark)</a:t>
            </a:r>
          </a:p>
        </p:txBody>
      </p:sp>
      <p:sp>
        <p:nvSpPr>
          <p:cNvPr id="16" name="Rectangle 15"/>
          <p:cNvSpPr/>
          <p:nvPr/>
        </p:nvSpPr>
        <p:spPr>
          <a:xfrm rot="10800000">
            <a:off x="384809" y="307902"/>
            <a:ext cx="8234891" cy="21284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6916" y="573027"/>
            <a:ext cx="7663038" cy="2145639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bg1"/>
                </a:solidFill>
                <a:cs typeface="Comic Sans MS"/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The Gravitational Wave Background and Higgs False Vacuum </a:t>
            </a:r>
            <a:r>
              <a:rPr lang="en-US" b="1" dirty="0" smtClean="0">
                <a:solidFill>
                  <a:schemeClr val="bg1"/>
                </a:solidFill>
              </a:rPr>
              <a:t>Inflation</a:t>
            </a:r>
            <a:br>
              <a:rPr lang="en-US" b="1" dirty="0" smtClean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  <a:cs typeface="Comic Sans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192" y="4008040"/>
            <a:ext cx="1876307" cy="17239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1759" y="5907157"/>
            <a:ext cx="4426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SUSY 2014, Manchester, </a:t>
            </a:r>
            <a:r>
              <a:rPr lang="en-US" dirty="0"/>
              <a:t>2</a:t>
            </a:r>
            <a:r>
              <a:rPr lang="en-US" dirty="0" smtClean="0"/>
              <a:t>2/07/2014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211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61572" y="341866"/>
            <a:ext cx="7075714" cy="150870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19415" y="380405"/>
            <a:ext cx="69634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4/07/12: A scalar particle </a:t>
            </a:r>
          </a:p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has been discovered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76" y="2645827"/>
            <a:ext cx="3930541" cy="28263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815" y="2628449"/>
            <a:ext cx="3649948" cy="2756390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4818281"/>
              </p:ext>
            </p:extLst>
          </p:nvPr>
        </p:nvGraphicFramePr>
        <p:xfrm>
          <a:off x="2946569" y="5739137"/>
          <a:ext cx="3570288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28" name="Equation" r:id="rId5" imgW="1282700" imgH="203200" progId="Equation.3">
                  <p:embed/>
                </p:oleObj>
              </mc:Choice>
              <mc:Fallback>
                <p:oleObj name="Equation" r:id="rId5" imgW="12827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46569" y="5739137"/>
                        <a:ext cx="3570288" cy="58261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350624" y="2461926"/>
            <a:ext cx="2861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>
                <a:solidFill>
                  <a:srgbClr val="3366FF"/>
                </a:solidFill>
              </a:rPr>
              <a:t>Phys. Lett. B 716 (2012) 1-29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68607" y="2443018"/>
            <a:ext cx="1332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3366FF"/>
                </a:solidFill>
              </a:rPr>
              <a:t>[1207.7214]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0884" y="2425640"/>
            <a:ext cx="3869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>
                <a:solidFill>
                  <a:srgbClr val="3366FF"/>
                </a:solidFill>
              </a:rPr>
              <a:t>Phys. Lett. B 716 (2012) </a:t>
            </a:r>
            <a:r>
              <a:rPr lang="hu-HU" dirty="0" smtClean="0">
                <a:solidFill>
                  <a:srgbClr val="3366FF"/>
                </a:solidFill>
              </a:rPr>
              <a:t>30 [</a:t>
            </a:r>
            <a:r>
              <a:rPr lang="en-US" b="1" dirty="0" smtClean="0">
                <a:solidFill>
                  <a:srgbClr val="3366FF"/>
                </a:solidFill>
              </a:rPr>
              <a:t>1207.7235]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41894" y="2848427"/>
            <a:ext cx="656680" cy="369332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3366FF"/>
                </a:solidFill>
              </a:rPr>
              <a:t>CMS</a:t>
            </a:r>
            <a:endParaRPr lang="en-US" b="1" i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650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61572" y="341866"/>
            <a:ext cx="7075714" cy="16175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255275" y="452977"/>
            <a:ext cx="6350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Likely it is </a:t>
            </a:r>
          </a:p>
          <a:p>
            <a:pPr algn="ctr"/>
            <a:r>
              <a:rPr lang="en-US" sz="4000" dirty="0" smtClean="0">
                <a:solidFill>
                  <a:schemeClr val="bg1"/>
                </a:solidFill>
              </a:rPr>
              <a:t>the SM Higgs boson! 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3035301"/>
            <a:ext cx="8699500" cy="1041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284" y="4341116"/>
            <a:ext cx="7674429" cy="25168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0820365">
            <a:off x="121837" y="4892499"/>
            <a:ext cx="8938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All r-parameters significantly close to 1 (SM)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01386" y="2157555"/>
            <a:ext cx="56438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/>
              <a:t>Many combined analysis, see e.g. </a:t>
            </a:r>
          </a:p>
          <a:p>
            <a:pPr algn="ctr"/>
            <a:r>
              <a:rPr lang="en-US" dirty="0" err="1" smtClean="0"/>
              <a:t>Giardino</a:t>
            </a:r>
            <a:r>
              <a:rPr lang="en-US" dirty="0" smtClean="0"/>
              <a:t> </a:t>
            </a:r>
            <a:r>
              <a:rPr lang="en-US" dirty="0" err="1" smtClean="0"/>
              <a:t>Kannike</a:t>
            </a:r>
            <a:r>
              <a:rPr lang="en-US" dirty="0" smtClean="0"/>
              <a:t> IM </a:t>
            </a:r>
            <a:r>
              <a:rPr lang="en-US" dirty="0" err="1" smtClean="0"/>
              <a:t>Raidal</a:t>
            </a:r>
            <a:r>
              <a:rPr lang="en-US" dirty="0" smtClean="0"/>
              <a:t> </a:t>
            </a:r>
            <a:r>
              <a:rPr lang="en-US" dirty="0" err="1" smtClean="0"/>
              <a:t>Strumia</a:t>
            </a:r>
            <a:r>
              <a:rPr lang="en-US" dirty="0" smtClean="0"/>
              <a:t>, JHEP arXiv:1303.3570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839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582565" y="3535105"/>
            <a:ext cx="4146890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SO WHAT?</a:t>
            </a:r>
            <a:endParaRPr lang="en-US" sz="54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0114029"/>
              </p:ext>
            </p:extLst>
          </p:nvPr>
        </p:nvGraphicFramePr>
        <p:xfrm>
          <a:off x="791868" y="1964215"/>
          <a:ext cx="7721401" cy="1260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254" name="Equation" r:id="rId3" imgW="1282700" imgH="203200" progId="Equation.3">
                  <p:embed/>
                </p:oleObj>
              </mc:Choice>
              <mc:Fallback>
                <p:oleObj name="Equation" r:id="rId3" imgW="12827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91868" y="1964215"/>
                        <a:ext cx="7721401" cy="126000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150" y="768305"/>
            <a:ext cx="3410904" cy="3511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4445" y="310122"/>
            <a:ext cx="1871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ATLAS (ZZ, </a:t>
            </a:r>
            <a:r>
              <a:rPr lang="en-US" dirty="0" err="1" smtClean="0">
                <a:latin typeface="Symbol" charset="2"/>
                <a:cs typeface="Symbol" charset="2"/>
              </a:rPr>
              <a:t>gg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6564" y="741748"/>
            <a:ext cx="3638698" cy="381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30679" y="293410"/>
            <a:ext cx="32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CMS (WW, ZZ</a:t>
            </a:r>
            <a:r>
              <a:rPr lang="en-US" dirty="0"/>
              <a:t>, </a:t>
            </a:r>
            <a:r>
              <a:rPr lang="en-US" dirty="0" err="1" smtClean="0">
                <a:latin typeface="Symbol" charset="2"/>
                <a:cs typeface="Symbol" charset="2"/>
              </a:rPr>
              <a:t>gg</a:t>
            </a:r>
            <a:r>
              <a:rPr lang="en-US" dirty="0" smtClean="0">
                <a:latin typeface="Symbol" charset="2"/>
                <a:cs typeface="Symbol" charset="2"/>
              </a:rPr>
              <a:t>, </a:t>
            </a:r>
            <a:r>
              <a:rPr lang="en-US" dirty="0" err="1" smtClean="0">
                <a:latin typeface="Symbol" charset="2"/>
                <a:cs typeface="Symbol" charset="2"/>
              </a:rPr>
              <a:t>tt</a:t>
            </a:r>
            <a:r>
              <a:rPr lang="en-US" dirty="0" smtClean="0">
                <a:latin typeface="Symbol" charset="2"/>
                <a:cs typeface="Symbol" charset="2"/>
              </a:rPr>
              <a:t>, </a:t>
            </a:r>
            <a:r>
              <a:rPr lang="en-US" dirty="0" smtClean="0">
                <a:latin typeface="Calibri"/>
                <a:cs typeface="Calibri"/>
              </a:rPr>
              <a:t>bb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Left Brace 6"/>
          <p:cNvSpPr/>
          <p:nvPr/>
        </p:nvSpPr>
        <p:spPr>
          <a:xfrm rot="16200000">
            <a:off x="4342252" y="-2763801"/>
            <a:ext cx="605701" cy="83545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418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990" y="4996447"/>
            <a:ext cx="8677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Finally possible to study the shape 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of the SM Higgs potential 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up to the Planck scale!!!</a:t>
            </a:r>
            <a:endParaRPr lang="en-US" sz="3200" dirty="0">
              <a:solidFill>
                <a:srgbClr val="FF0000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365770"/>
              </p:ext>
            </p:extLst>
          </p:nvPr>
        </p:nvGraphicFramePr>
        <p:xfrm>
          <a:off x="791868" y="1964215"/>
          <a:ext cx="7721401" cy="1260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47" name="Equation" r:id="rId3" imgW="1282700" imgH="203200" progId="Equation.3">
                  <p:embed/>
                </p:oleObj>
              </mc:Choice>
              <mc:Fallback>
                <p:oleObj name="Equation" r:id="rId3" imgW="12827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91868" y="1964215"/>
                        <a:ext cx="7721401" cy="126000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150" y="768305"/>
            <a:ext cx="3410904" cy="3511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54445" y="310122"/>
            <a:ext cx="1871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ATLAS (ZZ, </a:t>
            </a:r>
            <a:r>
              <a:rPr lang="en-US" dirty="0" err="1" smtClean="0">
                <a:latin typeface="Symbol" charset="2"/>
                <a:cs typeface="Symbol" charset="2"/>
              </a:rPr>
              <a:t>gg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6564" y="741748"/>
            <a:ext cx="3638698" cy="38119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30679" y="293410"/>
            <a:ext cx="3291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CMS (WW, ZZ</a:t>
            </a:r>
            <a:r>
              <a:rPr lang="en-US" dirty="0"/>
              <a:t>, </a:t>
            </a:r>
            <a:r>
              <a:rPr lang="en-US" dirty="0" err="1" smtClean="0">
                <a:latin typeface="Symbol" charset="2"/>
                <a:cs typeface="Symbol" charset="2"/>
              </a:rPr>
              <a:t>gg</a:t>
            </a:r>
            <a:r>
              <a:rPr lang="en-US" dirty="0" smtClean="0">
                <a:latin typeface="Symbol" charset="2"/>
                <a:cs typeface="Symbol" charset="2"/>
              </a:rPr>
              <a:t>, </a:t>
            </a:r>
            <a:r>
              <a:rPr lang="en-US" dirty="0" err="1" smtClean="0">
                <a:latin typeface="Symbol" charset="2"/>
                <a:cs typeface="Symbol" charset="2"/>
              </a:rPr>
              <a:t>tt</a:t>
            </a:r>
            <a:r>
              <a:rPr lang="en-US" dirty="0" smtClean="0">
                <a:latin typeface="Symbol" charset="2"/>
                <a:cs typeface="Symbol" charset="2"/>
              </a:rPr>
              <a:t>, </a:t>
            </a:r>
            <a:r>
              <a:rPr lang="en-US" dirty="0" smtClean="0">
                <a:latin typeface="Calibri"/>
                <a:cs typeface="Calibri"/>
              </a:rPr>
              <a:t>bb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6" name="Left Brace 15"/>
          <p:cNvSpPr/>
          <p:nvPr/>
        </p:nvSpPr>
        <p:spPr>
          <a:xfrm rot="16200000">
            <a:off x="4342252" y="-2763801"/>
            <a:ext cx="605701" cy="835450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582565" y="3535105"/>
            <a:ext cx="4146890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SO WHAT?</a:t>
            </a:r>
            <a:endParaRPr lang="en-US" sz="54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81608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324169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78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6008885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79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2" name="Cloud Callout 1"/>
          <p:cNvSpPr/>
          <p:nvPr/>
        </p:nvSpPr>
        <p:spPr>
          <a:xfrm rot="21440121">
            <a:off x="6160776" y="2511249"/>
            <a:ext cx="2874911" cy="1129951"/>
          </a:xfrm>
          <a:prstGeom prst="cloud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a</a:t>
            </a:r>
            <a:r>
              <a:rPr lang="en-US" dirty="0" smtClean="0">
                <a:solidFill>
                  <a:srgbClr val="FFFF00"/>
                </a:solidFill>
              </a:rPr>
              <a:t>nd now… how shall I continue?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785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6543454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868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0506341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869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31" name="Freeform 30"/>
          <p:cNvSpPr/>
          <p:nvPr/>
        </p:nvSpPr>
        <p:spPr>
          <a:xfrm>
            <a:off x="4346195" y="3577696"/>
            <a:ext cx="2236097" cy="3506144"/>
          </a:xfrm>
          <a:custGeom>
            <a:avLst/>
            <a:gdLst>
              <a:gd name="connsiteX0" fmla="*/ 0 w 2236097"/>
              <a:gd name="connsiteY0" fmla="*/ 679763 h 3506144"/>
              <a:gd name="connsiteX1" fmla="*/ 71542 w 2236097"/>
              <a:gd name="connsiteY1" fmla="*/ 590320 h 3506144"/>
              <a:gd name="connsiteX2" fmla="*/ 125199 w 2236097"/>
              <a:gd name="connsiteY2" fmla="*/ 554543 h 3506144"/>
              <a:gd name="connsiteX3" fmla="*/ 196741 w 2236097"/>
              <a:gd name="connsiteY3" fmla="*/ 447212 h 3506144"/>
              <a:gd name="connsiteX4" fmla="*/ 268283 w 2236097"/>
              <a:gd name="connsiteY4" fmla="*/ 339881 h 3506144"/>
              <a:gd name="connsiteX5" fmla="*/ 304054 w 2236097"/>
              <a:gd name="connsiteY5" fmla="*/ 286216 h 3506144"/>
              <a:gd name="connsiteX6" fmla="*/ 357711 w 2236097"/>
              <a:gd name="connsiteY6" fmla="*/ 250439 h 3506144"/>
              <a:gd name="connsiteX7" fmla="*/ 411368 w 2236097"/>
              <a:gd name="connsiteY7" fmla="*/ 143108 h 3506144"/>
              <a:gd name="connsiteX8" fmla="*/ 482910 w 2236097"/>
              <a:gd name="connsiteY8" fmla="*/ 107331 h 3506144"/>
              <a:gd name="connsiteX9" fmla="*/ 643880 w 2236097"/>
              <a:gd name="connsiteY9" fmla="*/ 35777 h 3506144"/>
              <a:gd name="connsiteX10" fmla="*/ 697537 w 2236097"/>
              <a:gd name="connsiteY10" fmla="*/ 17889 h 3506144"/>
              <a:gd name="connsiteX11" fmla="*/ 751194 w 2236097"/>
              <a:gd name="connsiteY11" fmla="*/ 0 h 3506144"/>
              <a:gd name="connsiteX12" fmla="*/ 1126791 w 2236097"/>
              <a:gd name="connsiteY12" fmla="*/ 17889 h 3506144"/>
              <a:gd name="connsiteX13" fmla="*/ 1162562 w 2236097"/>
              <a:gd name="connsiteY13" fmla="*/ 89443 h 3506144"/>
              <a:gd name="connsiteX14" fmla="*/ 1216219 w 2236097"/>
              <a:gd name="connsiteY14" fmla="*/ 125220 h 3506144"/>
              <a:gd name="connsiteX15" fmla="*/ 1234104 w 2236097"/>
              <a:gd name="connsiteY15" fmla="*/ 178885 h 3506144"/>
              <a:gd name="connsiteX16" fmla="*/ 1269875 w 2236097"/>
              <a:gd name="connsiteY16" fmla="*/ 232550 h 3506144"/>
              <a:gd name="connsiteX17" fmla="*/ 1305647 w 2236097"/>
              <a:gd name="connsiteY17" fmla="*/ 357770 h 3506144"/>
              <a:gd name="connsiteX18" fmla="*/ 1359303 w 2236097"/>
              <a:gd name="connsiteY18" fmla="*/ 393547 h 3506144"/>
              <a:gd name="connsiteX19" fmla="*/ 1484502 w 2236097"/>
              <a:gd name="connsiteY19" fmla="*/ 590320 h 3506144"/>
              <a:gd name="connsiteX20" fmla="*/ 1484502 w 2236097"/>
              <a:gd name="connsiteY20" fmla="*/ 590320 h 3506144"/>
              <a:gd name="connsiteX21" fmla="*/ 1609701 w 2236097"/>
              <a:gd name="connsiteY21" fmla="*/ 769205 h 3506144"/>
              <a:gd name="connsiteX22" fmla="*/ 1645472 w 2236097"/>
              <a:gd name="connsiteY22" fmla="*/ 876536 h 3506144"/>
              <a:gd name="connsiteX23" fmla="*/ 1663358 w 2236097"/>
              <a:gd name="connsiteY23" fmla="*/ 930202 h 3506144"/>
              <a:gd name="connsiteX24" fmla="*/ 1699129 w 2236097"/>
              <a:gd name="connsiteY24" fmla="*/ 983867 h 3506144"/>
              <a:gd name="connsiteX25" fmla="*/ 1770672 w 2236097"/>
              <a:gd name="connsiteY25" fmla="*/ 1270083 h 3506144"/>
              <a:gd name="connsiteX26" fmla="*/ 1788557 w 2236097"/>
              <a:gd name="connsiteY26" fmla="*/ 1359525 h 3506144"/>
              <a:gd name="connsiteX27" fmla="*/ 1824328 w 2236097"/>
              <a:gd name="connsiteY27" fmla="*/ 1574187 h 3506144"/>
              <a:gd name="connsiteX28" fmla="*/ 1860099 w 2236097"/>
              <a:gd name="connsiteY28" fmla="*/ 1753072 h 3506144"/>
              <a:gd name="connsiteX29" fmla="*/ 1895871 w 2236097"/>
              <a:gd name="connsiteY29" fmla="*/ 1788849 h 3506144"/>
              <a:gd name="connsiteX30" fmla="*/ 1967413 w 2236097"/>
              <a:gd name="connsiteY30" fmla="*/ 2003511 h 3506144"/>
              <a:gd name="connsiteX31" fmla="*/ 1985298 w 2236097"/>
              <a:gd name="connsiteY31" fmla="*/ 2057177 h 3506144"/>
              <a:gd name="connsiteX32" fmla="*/ 2003184 w 2236097"/>
              <a:gd name="connsiteY32" fmla="*/ 2110842 h 3506144"/>
              <a:gd name="connsiteX33" fmla="*/ 2021070 w 2236097"/>
              <a:gd name="connsiteY33" fmla="*/ 2236061 h 3506144"/>
              <a:gd name="connsiteX34" fmla="*/ 2038955 w 2236097"/>
              <a:gd name="connsiteY34" fmla="*/ 2558054 h 3506144"/>
              <a:gd name="connsiteX35" fmla="*/ 2074726 w 2236097"/>
              <a:gd name="connsiteY35" fmla="*/ 2701162 h 3506144"/>
              <a:gd name="connsiteX36" fmla="*/ 2092612 w 2236097"/>
              <a:gd name="connsiteY36" fmla="*/ 2862159 h 3506144"/>
              <a:gd name="connsiteX37" fmla="*/ 2110497 w 2236097"/>
              <a:gd name="connsiteY37" fmla="*/ 2933713 h 3506144"/>
              <a:gd name="connsiteX38" fmla="*/ 2128383 w 2236097"/>
              <a:gd name="connsiteY38" fmla="*/ 3112597 h 3506144"/>
              <a:gd name="connsiteX39" fmla="*/ 2146269 w 2236097"/>
              <a:gd name="connsiteY39" fmla="*/ 3184151 h 3506144"/>
              <a:gd name="connsiteX40" fmla="*/ 2217811 w 2236097"/>
              <a:gd name="connsiteY40" fmla="*/ 3345148 h 3506144"/>
              <a:gd name="connsiteX41" fmla="*/ 2235696 w 2236097"/>
              <a:gd name="connsiteY41" fmla="*/ 3506144 h 350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236097" h="3506144">
                <a:moveTo>
                  <a:pt x="0" y="679763"/>
                </a:moveTo>
                <a:cubicBezTo>
                  <a:pt x="23847" y="649949"/>
                  <a:pt x="44548" y="617318"/>
                  <a:pt x="71542" y="590320"/>
                </a:cubicBezTo>
                <a:cubicBezTo>
                  <a:pt x="86741" y="575118"/>
                  <a:pt x="111044" y="570722"/>
                  <a:pt x="125199" y="554543"/>
                </a:cubicBezTo>
                <a:cubicBezTo>
                  <a:pt x="153510" y="522183"/>
                  <a:pt x="172894" y="482989"/>
                  <a:pt x="196741" y="447212"/>
                </a:cubicBezTo>
                <a:lnTo>
                  <a:pt x="268283" y="339881"/>
                </a:lnTo>
                <a:cubicBezTo>
                  <a:pt x="280207" y="321993"/>
                  <a:pt x="286167" y="298142"/>
                  <a:pt x="304054" y="286216"/>
                </a:cubicBezTo>
                <a:lnTo>
                  <a:pt x="357711" y="250439"/>
                </a:lnTo>
                <a:cubicBezTo>
                  <a:pt x="369918" y="213814"/>
                  <a:pt x="379364" y="169782"/>
                  <a:pt x="411368" y="143108"/>
                </a:cubicBezTo>
                <a:cubicBezTo>
                  <a:pt x="431850" y="126037"/>
                  <a:pt x="459761" y="120561"/>
                  <a:pt x="482910" y="107331"/>
                </a:cubicBezTo>
                <a:cubicBezTo>
                  <a:pt x="601948" y="39298"/>
                  <a:pt x="456521" y="98240"/>
                  <a:pt x="643880" y="35777"/>
                </a:cubicBezTo>
                <a:lnTo>
                  <a:pt x="697537" y="17889"/>
                </a:lnTo>
                <a:lnTo>
                  <a:pt x="751194" y="0"/>
                </a:lnTo>
                <a:cubicBezTo>
                  <a:pt x="876393" y="5963"/>
                  <a:pt x="1004312" y="-8741"/>
                  <a:pt x="1126791" y="17889"/>
                </a:cubicBezTo>
                <a:cubicBezTo>
                  <a:pt x="1152848" y="23555"/>
                  <a:pt x="1145493" y="68956"/>
                  <a:pt x="1162562" y="89443"/>
                </a:cubicBezTo>
                <a:cubicBezTo>
                  <a:pt x="1176323" y="105959"/>
                  <a:pt x="1198333" y="113294"/>
                  <a:pt x="1216219" y="125220"/>
                </a:cubicBezTo>
                <a:cubicBezTo>
                  <a:pt x="1222181" y="143108"/>
                  <a:pt x="1225673" y="162019"/>
                  <a:pt x="1234104" y="178885"/>
                </a:cubicBezTo>
                <a:cubicBezTo>
                  <a:pt x="1243717" y="198114"/>
                  <a:pt x="1261408" y="212790"/>
                  <a:pt x="1269875" y="232550"/>
                </a:cubicBezTo>
                <a:cubicBezTo>
                  <a:pt x="1272841" y="239472"/>
                  <a:pt x="1294938" y="344381"/>
                  <a:pt x="1305647" y="357770"/>
                </a:cubicBezTo>
                <a:cubicBezTo>
                  <a:pt x="1319074" y="374557"/>
                  <a:pt x="1341418" y="381621"/>
                  <a:pt x="1359303" y="393547"/>
                </a:cubicBezTo>
                <a:cubicBezTo>
                  <a:pt x="1408404" y="540875"/>
                  <a:pt x="1368410" y="474210"/>
                  <a:pt x="1484502" y="590320"/>
                </a:cubicBezTo>
                <a:lnTo>
                  <a:pt x="1484502" y="590320"/>
                </a:lnTo>
                <a:cubicBezTo>
                  <a:pt x="1565657" y="752656"/>
                  <a:pt x="1511673" y="703841"/>
                  <a:pt x="1609701" y="769205"/>
                </a:cubicBezTo>
                <a:lnTo>
                  <a:pt x="1645472" y="876536"/>
                </a:lnTo>
                <a:cubicBezTo>
                  <a:pt x="1651434" y="894425"/>
                  <a:pt x="1652900" y="914512"/>
                  <a:pt x="1663358" y="930202"/>
                </a:cubicBezTo>
                <a:cubicBezTo>
                  <a:pt x="1675282" y="948090"/>
                  <a:pt x="1690399" y="964221"/>
                  <a:pt x="1699129" y="983867"/>
                </a:cubicBezTo>
                <a:cubicBezTo>
                  <a:pt x="1739126" y="1073875"/>
                  <a:pt x="1751693" y="1175174"/>
                  <a:pt x="1770672" y="1270083"/>
                </a:cubicBezTo>
                <a:cubicBezTo>
                  <a:pt x="1776634" y="1299897"/>
                  <a:pt x="1783559" y="1329534"/>
                  <a:pt x="1788557" y="1359525"/>
                </a:cubicBezTo>
                <a:cubicBezTo>
                  <a:pt x="1800481" y="1431079"/>
                  <a:pt x="1813016" y="1502534"/>
                  <a:pt x="1824328" y="1574187"/>
                </a:cubicBezTo>
                <a:cubicBezTo>
                  <a:pt x="1827871" y="1596627"/>
                  <a:pt x="1836490" y="1713717"/>
                  <a:pt x="1860099" y="1753072"/>
                </a:cubicBezTo>
                <a:cubicBezTo>
                  <a:pt x="1868775" y="1767534"/>
                  <a:pt x="1883947" y="1776923"/>
                  <a:pt x="1895871" y="1788849"/>
                </a:cubicBezTo>
                <a:lnTo>
                  <a:pt x="1967413" y="2003511"/>
                </a:lnTo>
                <a:lnTo>
                  <a:pt x="1985298" y="2057177"/>
                </a:lnTo>
                <a:lnTo>
                  <a:pt x="2003184" y="2110842"/>
                </a:lnTo>
                <a:cubicBezTo>
                  <a:pt x="2009146" y="2152582"/>
                  <a:pt x="2017708" y="2194032"/>
                  <a:pt x="2021070" y="2236061"/>
                </a:cubicBezTo>
                <a:cubicBezTo>
                  <a:pt x="2029641" y="2343215"/>
                  <a:pt x="2026635" y="2451266"/>
                  <a:pt x="2038955" y="2558054"/>
                </a:cubicBezTo>
                <a:cubicBezTo>
                  <a:pt x="2044590" y="2606900"/>
                  <a:pt x="2074726" y="2701162"/>
                  <a:pt x="2074726" y="2701162"/>
                </a:cubicBezTo>
                <a:cubicBezTo>
                  <a:pt x="2080688" y="2754828"/>
                  <a:pt x="2084403" y="2808791"/>
                  <a:pt x="2092612" y="2862159"/>
                </a:cubicBezTo>
                <a:cubicBezTo>
                  <a:pt x="2096350" y="2886458"/>
                  <a:pt x="2107021" y="2909375"/>
                  <a:pt x="2110497" y="2933713"/>
                </a:cubicBezTo>
                <a:cubicBezTo>
                  <a:pt x="2118970" y="2993036"/>
                  <a:pt x="2119909" y="3053274"/>
                  <a:pt x="2128383" y="3112597"/>
                </a:cubicBezTo>
                <a:cubicBezTo>
                  <a:pt x="2131859" y="3136935"/>
                  <a:pt x="2138496" y="3160827"/>
                  <a:pt x="2146269" y="3184151"/>
                </a:cubicBezTo>
                <a:cubicBezTo>
                  <a:pt x="2169107" y="3252675"/>
                  <a:pt x="2186645" y="3282806"/>
                  <a:pt x="2217811" y="3345148"/>
                </a:cubicBezTo>
                <a:cubicBezTo>
                  <a:pt x="2240373" y="3457978"/>
                  <a:pt x="2235696" y="3404186"/>
                  <a:pt x="2235696" y="3506144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loud Callout 32"/>
          <p:cNvSpPr/>
          <p:nvPr/>
        </p:nvSpPr>
        <p:spPr>
          <a:xfrm rot="21440121">
            <a:off x="6160776" y="2511249"/>
            <a:ext cx="2874911" cy="1129951"/>
          </a:xfrm>
          <a:prstGeom prst="cloud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FF00"/>
                </a:solidFill>
              </a:rPr>
              <a:t>u</a:t>
            </a:r>
            <a:r>
              <a:rPr lang="en-US" sz="2000" dirty="0" smtClean="0">
                <a:solidFill>
                  <a:srgbClr val="FFFF00"/>
                </a:solidFill>
              </a:rPr>
              <a:t>nstable? No, we wouldn’t be there</a:t>
            </a:r>
            <a:endParaRPr lang="en-US" sz="2000" dirty="0">
              <a:solidFill>
                <a:srgbClr val="FFFF00"/>
              </a:solidFill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3898382" y="4868959"/>
            <a:ext cx="3456626" cy="1815860"/>
          </a:xfrm>
          <a:prstGeom prst="straightConnector1">
            <a:avLst/>
          </a:prstGeom>
          <a:ln w="76200" cmpd="sng">
            <a:solidFill>
              <a:srgbClr val="FF00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815649" y="6038488"/>
            <a:ext cx="1907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Tunneling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with </a:t>
            </a:r>
            <a:r>
              <a:rPr lang="en-US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 &lt; </a:t>
            </a:r>
            <a:r>
              <a:rPr lang="en-US" dirty="0" err="1" smtClean="0">
                <a:solidFill>
                  <a:srgbClr val="FF0000"/>
                </a:solidFill>
                <a:latin typeface="Symbol" charset="2"/>
                <a:cs typeface="Symbol" charset="2"/>
              </a:rPr>
              <a:t>t</a:t>
            </a:r>
            <a:r>
              <a:rPr lang="en-US" baseline="-25000" dirty="0" err="1" smtClean="0">
                <a:solidFill>
                  <a:srgbClr val="FF0000"/>
                </a:solidFill>
              </a:rPr>
              <a:t>Universe</a:t>
            </a:r>
            <a:endParaRPr lang="en-US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70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7570855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643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0922852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644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Freeform 14"/>
          <p:cNvSpPr/>
          <p:nvPr/>
        </p:nvSpPr>
        <p:spPr>
          <a:xfrm>
            <a:off x="4354996" y="2933716"/>
            <a:ext cx="3515861" cy="3570486"/>
          </a:xfrm>
          <a:custGeom>
            <a:avLst/>
            <a:gdLst>
              <a:gd name="connsiteX0" fmla="*/ 0 w 3515861"/>
              <a:gd name="connsiteY0" fmla="*/ 1306724 h 3570486"/>
              <a:gd name="connsiteX1" fmla="*/ 92038 w 3515861"/>
              <a:gd name="connsiteY1" fmla="*/ 1177892 h 3570486"/>
              <a:gd name="connsiteX2" fmla="*/ 147261 w 3515861"/>
              <a:gd name="connsiteY2" fmla="*/ 1159488 h 3570486"/>
              <a:gd name="connsiteX3" fmla="*/ 220892 w 3515861"/>
              <a:gd name="connsiteY3" fmla="*/ 1067465 h 3570486"/>
              <a:gd name="connsiteX4" fmla="*/ 239300 w 3515861"/>
              <a:gd name="connsiteY4" fmla="*/ 1012251 h 3570486"/>
              <a:gd name="connsiteX5" fmla="*/ 276115 w 3515861"/>
              <a:gd name="connsiteY5" fmla="*/ 957038 h 3570486"/>
              <a:gd name="connsiteX6" fmla="*/ 294523 w 3515861"/>
              <a:gd name="connsiteY6" fmla="*/ 901824 h 3570486"/>
              <a:gd name="connsiteX7" fmla="*/ 349745 w 3515861"/>
              <a:gd name="connsiteY7" fmla="*/ 865015 h 3570486"/>
              <a:gd name="connsiteX8" fmla="*/ 441784 w 3515861"/>
              <a:gd name="connsiteY8" fmla="*/ 809801 h 3570486"/>
              <a:gd name="connsiteX9" fmla="*/ 515414 w 3515861"/>
              <a:gd name="connsiteY9" fmla="*/ 736183 h 3570486"/>
              <a:gd name="connsiteX10" fmla="*/ 589045 w 3515861"/>
              <a:gd name="connsiteY10" fmla="*/ 625756 h 3570486"/>
              <a:gd name="connsiteX11" fmla="*/ 699491 w 3515861"/>
              <a:gd name="connsiteY11" fmla="*/ 496924 h 3570486"/>
              <a:gd name="connsiteX12" fmla="*/ 754714 w 3515861"/>
              <a:gd name="connsiteY12" fmla="*/ 386496 h 3570486"/>
              <a:gd name="connsiteX13" fmla="*/ 809937 w 3515861"/>
              <a:gd name="connsiteY13" fmla="*/ 349687 h 3570486"/>
              <a:gd name="connsiteX14" fmla="*/ 920383 w 3515861"/>
              <a:gd name="connsiteY14" fmla="*/ 202451 h 3570486"/>
              <a:gd name="connsiteX15" fmla="*/ 957198 w 3515861"/>
              <a:gd name="connsiteY15" fmla="*/ 147237 h 3570486"/>
              <a:gd name="connsiteX16" fmla="*/ 1030829 w 3515861"/>
              <a:gd name="connsiteY16" fmla="*/ 128832 h 3570486"/>
              <a:gd name="connsiteX17" fmla="*/ 1086051 w 3515861"/>
              <a:gd name="connsiteY17" fmla="*/ 110428 h 3570486"/>
              <a:gd name="connsiteX18" fmla="*/ 1178090 w 3515861"/>
              <a:gd name="connsiteY18" fmla="*/ 36810 h 3570486"/>
              <a:gd name="connsiteX19" fmla="*/ 1214905 w 3515861"/>
              <a:gd name="connsiteY19" fmla="*/ 0 h 3570486"/>
              <a:gd name="connsiteX20" fmla="*/ 1472612 w 3515861"/>
              <a:gd name="connsiteY20" fmla="*/ 18405 h 3570486"/>
              <a:gd name="connsiteX21" fmla="*/ 1564650 w 3515861"/>
              <a:gd name="connsiteY21" fmla="*/ 92023 h 3570486"/>
              <a:gd name="connsiteX22" fmla="*/ 1656689 w 3515861"/>
              <a:gd name="connsiteY22" fmla="*/ 165642 h 3570486"/>
              <a:gd name="connsiteX23" fmla="*/ 1748727 w 3515861"/>
              <a:gd name="connsiteY23" fmla="*/ 276069 h 3570486"/>
              <a:gd name="connsiteX24" fmla="*/ 1785542 w 3515861"/>
              <a:gd name="connsiteY24" fmla="*/ 386496 h 3570486"/>
              <a:gd name="connsiteX25" fmla="*/ 1803950 w 3515861"/>
              <a:gd name="connsiteY25" fmla="*/ 441710 h 3570486"/>
              <a:gd name="connsiteX26" fmla="*/ 1822357 w 3515861"/>
              <a:gd name="connsiteY26" fmla="*/ 570542 h 3570486"/>
              <a:gd name="connsiteX27" fmla="*/ 1840765 w 3515861"/>
              <a:gd name="connsiteY27" fmla="*/ 717778 h 3570486"/>
              <a:gd name="connsiteX28" fmla="*/ 1895988 w 3515861"/>
              <a:gd name="connsiteY28" fmla="*/ 846610 h 3570486"/>
              <a:gd name="connsiteX29" fmla="*/ 1988026 w 3515861"/>
              <a:gd name="connsiteY29" fmla="*/ 993847 h 3570486"/>
              <a:gd name="connsiteX30" fmla="*/ 2061657 w 3515861"/>
              <a:gd name="connsiteY30" fmla="*/ 1214702 h 3570486"/>
              <a:gd name="connsiteX31" fmla="*/ 2080065 w 3515861"/>
              <a:gd name="connsiteY31" fmla="*/ 1269915 h 3570486"/>
              <a:gd name="connsiteX32" fmla="*/ 2098472 w 3515861"/>
              <a:gd name="connsiteY32" fmla="*/ 1325129 h 3570486"/>
              <a:gd name="connsiteX33" fmla="*/ 2135288 w 3515861"/>
              <a:gd name="connsiteY33" fmla="*/ 1380343 h 3570486"/>
              <a:gd name="connsiteX34" fmla="*/ 2153695 w 3515861"/>
              <a:gd name="connsiteY34" fmla="*/ 1582793 h 3570486"/>
              <a:gd name="connsiteX35" fmla="*/ 2190510 w 3515861"/>
              <a:gd name="connsiteY35" fmla="*/ 1766838 h 3570486"/>
              <a:gd name="connsiteX36" fmla="*/ 2208918 w 3515861"/>
              <a:gd name="connsiteY36" fmla="*/ 2079716 h 3570486"/>
              <a:gd name="connsiteX37" fmla="*/ 2227326 w 3515861"/>
              <a:gd name="connsiteY37" fmla="*/ 2447807 h 3570486"/>
              <a:gd name="connsiteX38" fmla="*/ 2282549 w 3515861"/>
              <a:gd name="connsiteY38" fmla="*/ 2631853 h 3570486"/>
              <a:gd name="connsiteX39" fmla="*/ 2319364 w 3515861"/>
              <a:gd name="connsiteY39" fmla="*/ 2742280 h 3570486"/>
              <a:gd name="connsiteX40" fmla="*/ 2337772 w 3515861"/>
              <a:gd name="connsiteY40" fmla="*/ 2797494 h 3570486"/>
              <a:gd name="connsiteX41" fmla="*/ 2448218 w 3515861"/>
              <a:gd name="connsiteY41" fmla="*/ 2944730 h 3570486"/>
              <a:gd name="connsiteX42" fmla="*/ 2466625 w 3515861"/>
              <a:gd name="connsiteY42" fmla="*/ 2999944 h 3570486"/>
              <a:gd name="connsiteX43" fmla="*/ 2503440 w 3515861"/>
              <a:gd name="connsiteY43" fmla="*/ 3183990 h 3570486"/>
              <a:gd name="connsiteX44" fmla="*/ 2521848 w 3515861"/>
              <a:gd name="connsiteY44" fmla="*/ 3239203 h 3570486"/>
              <a:gd name="connsiteX45" fmla="*/ 2595479 w 3515861"/>
              <a:gd name="connsiteY45" fmla="*/ 3331226 h 3570486"/>
              <a:gd name="connsiteX46" fmla="*/ 2687517 w 3515861"/>
              <a:gd name="connsiteY46" fmla="*/ 3496867 h 3570486"/>
              <a:gd name="connsiteX47" fmla="*/ 2724332 w 3515861"/>
              <a:gd name="connsiteY47" fmla="*/ 3552081 h 3570486"/>
              <a:gd name="connsiteX48" fmla="*/ 2779555 w 3515861"/>
              <a:gd name="connsiteY48" fmla="*/ 3570486 h 3570486"/>
              <a:gd name="connsiteX49" fmla="*/ 3000447 w 3515861"/>
              <a:gd name="connsiteY49" fmla="*/ 3552081 h 3570486"/>
              <a:gd name="connsiteX50" fmla="*/ 3110893 w 3515861"/>
              <a:gd name="connsiteY50" fmla="*/ 3478463 h 3570486"/>
              <a:gd name="connsiteX51" fmla="*/ 3184524 w 3515861"/>
              <a:gd name="connsiteY51" fmla="*/ 3386440 h 3570486"/>
              <a:gd name="connsiteX52" fmla="*/ 3276562 w 3515861"/>
              <a:gd name="connsiteY52" fmla="*/ 3294417 h 3570486"/>
              <a:gd name="connsiteX53" fmla="*/ 3294969 w 3515861"/>
              <a:gd name="connsiteY53" fmla="*/ 3239203 h 3570486"/>
              <a:gd name="connsiteX54" fmla="*/ 3368600 w 3515861"/>
              <a:gd name="connsiteY54" fmla="*/ 3128776 h 3570486"/>
              <a:gd name="connsiteX55" fmla="*/ 3460638 w 3515861"/>
              <a:gd name="connsiteY55" fmla="*/ 2963135 h 3570486"/>
              <a:gd name="connsiteX56" fmla="*/ 3515861 w 3515861"/>
              <a:gd name="connsiteY56" fmla="*/ 2926326 h 357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15861" h="3570486">
                <a:moveTo>
                  <a:pt x="0" y="1306724"/>
                </a:moveTo>
                <a:cubicBezTo>
                  <a:pt x="16133" y="1279841"/>
                  <a:pt x="53220" y="1201179"/>
                  <a:pt x="92038" y="1177892"/>
                </a:cubicBezTo>
                <a:cubicBezTo>
                  <a:pt x="108677" y="1167910"/>
                  <a:pt x="128853" y="1165623"/>
                  <a:pt x="147261" y="1159488"/>
                </a:cubicBezTo>
                <a:cubicBezTo>
                  <a:pt x="181504" y="1125251"/>
                  <a:pt x="197670" y="1113902"/>
                  <a:pt x="220892" y="1067465"/>
                </a:cubicBezTo>
                <a:cubicBezTo>
                  <a:pt x="229569" y="1050113"/>
                  <a:pt x="230623" y="1029603"/>
                  <a:pt x="239300" y="1012251"/>
                </a:cubicBezTo>
                <a:cubicBezTo>
                  <a:pt x="249194" y="992467"/>
                  <a:pt x="266221" y="976822"/>
                  <a:pt x="276115" y="957038"/>
                </a:cubicBezTo>
                <a:cubicBezTo>
                  <a:pt x="284792" y="939686"/>
                  <a:pt x="282402" y="916972"/>
                  <a:pt x="294523" y="901824"/>
                </a:cubicBezTo>
                <a:cubicBezTo>
                  <a:pt x="308344" y="884551"/>
                  <a:pt x="332470" y="878833"/>
                  <a:pt x="349745" y="865015"/>
                </a:cubicBezTo>
                <a:cubicBezTo>
                  <a:pt x="421939" y="807269"/>
                  <a:pt x="345883" y="841763"/>
                  <a:pt x="441784" y="809801"/>
                </a:cubicBezTo>
                <a:cubicBezTo>
                  <a:pt x="490865" y="662579"/>
                  <a:pt x="417245" y="834335"/>
                  <a:pt x="515414" y="736183"/>
                </a:cubicBezTo>
                <a:cubicBezTo>
                  <a:pt x="546700" y="704902"/>
                  <a:pt x="557759" y="657037"/>
                  <a:pt x="589045" y="625756"/>
                </a:cubicBezTo>
                <a:cubicBezTo>
                  <a:pt x="678319" y="536497"/>
                  <a:pt x="643422" y="581014"/>
                  <a:pt x="699491" y="496924"/>
                </a:cubicBezTo>
                <a:cubicBezTo>
                  <a:pt x="714463" y="452013"/>
                  <a:pt x="719029" y="422175"/>
                  <a:pt x="754714" y="386496"/>
                </a:cubicBezTo>
                <a:cubicBezTo>
                  <a:pt x="770358" y="370855"/>
                  <a:pt x="791529" y="361957"/>
                  <a:pt x="809937" y="349687"/>
                </a:cubicBezTo>
                <a:cubicBezTo>
                  <a:pt x="857829" y="206028"/>
                  <a:pt x="779371" y="413936"/>
                  <a:pt x="920383" y="202451"/>
                </a:cubicBezTo>
                <a:cubicBezTo>
                  <a:pt x="932655" y="184046"/>
                  <a:pt x="938792" y="159506"/>
                  <a:pt x="957198" y="147237"/>
                </a:cubicBezTo>
                <a:cubicBezTo>
                  <a:pt x="978249" y="133205"/>
                  <a:pt x="1006503" y="135781"/>
                  <a:pt x="1030829" y="128832"/>
                </a:cubicBezTo>
                <a:cubicBezTo>
                  <a:pt x="1049485" y="123502"/>
                  <a:pt x="1067644" y="116563"/>
                  <a:pt x="1086051" y="110428"/>
                </a:cubicBezTo>
                <a:cubicBezTo>
                  <a:pt x="1174952" y="21544"/>
                  <a:pt x="1061973" y="129689"/>
                  <a:pt x="1178090" y="36810"/>
                </a:cubicBezTo>
                <a:cubicBezTo>
                  <a:pt x="1191642" y="25970"/>
                  <a:pt x="1202633" y="12270"/>
                  <a:pt x="1214905" y="0"/>
                </a:cubicBezTo>
                <a:cubicBezTo>
                  <a:pt x="1300807" y="6135"/>
                  <a:pt x="1387081" y="8344"/>
                  <a:pt x="1472612" y="18405"/>
                </a:cubicBezTo>
                <a:cubicBezTo>
                  <a:pt x="1553841" y="27960"/>
                  <a:pt x="1511347" y="38730"/>
                  <a:pt x="1564650" y="92023"/>
                </a:cubicBezTo>
                <a:cubicBezTo>
                  <a:pt x="1660324" y="187680"/>
                  <a:pt x="1583825" y="74577"/>
                  <a:pt x="1656689" y="165642"/>
                </a:cubicBezTo>
                <a:cubicBezTo>
                  <a:pt x="1759202" y="293761"/>
                  <a:pt x="1617544" y="144908"/>
                  <a:pt x="1748727" y="276069"/>
                </a:cubicBezTo>
                <a:lnTo>
                  <a:pt x="1785542" y="386496"/>
                </a:lnTo>
                <a:lnTo>
                  <a:pt x="1803950" y="441710"/>
                </a:lnTo>
                <a:cubicBezTo>
                  <a:pt x="1810086" y="484654"/>
                  <a:pt x="1816623" y="527543"/>
                  <a:pt x="1822357" y="570542"/>
                </a:cubicBezTo>
                <a:cubicBezTo>
                  <a:pt x="1828895" y="619569"/>
                  <a:pt x="1831916" y="669115"/>
                  <a:pt x="1840765" y="717778"/>
                </a:cubicBezTo>
                <a:cubicBezTo>
                  <a:pt x="1850641" y="772084"/>
                  <a:pt x="1874835" y="793735"/>
                  <a:pt x="1895988" y="846610"/>
                </a:cubicBezTo>
                <a:cubicBezTo>
                  <a:pt x="1951748" y="985989"/>
                  <a:pt x="1893704" y="930977"/>
                  <a:pt x="1988026" y="993847"/>
                </a:cubicBezTo>
                <a:lnTo>
                  <a:pt x="2061657" y="1214702"/>
                </a:lnTo>
                <a:lnTo>
                  <a:pt x="2080065" y="1269915"/>
                </a:lnTo>
                <a:cubicBezTo>
                  <a:pt x="2086201" y="1288320"/>
                  <a:pt x="2087709" y="1308988"/>
                  <a:pt x="2098472" y="1325129"/>
                </a:cubicBezTo>
                <a:lnTo>
                  <a:pt x="2135288" y="1380343"/>
                </a:lnTo>
                <a:cubicBezTo>
                  <a:pt x="2141424" y="1447826"/>
                  <a:pt x="2144111" y="1515713"/>
                  <a:pt x="2153695" y="1582793"/>
                </a:cubicBezTo>
                <a:cubicBezTo>
                  <a:pt x="2162544" y="1644728"/>
                  <a:pt x="2183600" y="1704657"/>
                  <a:pt x="2190510" y="1766838"/>
                </a:cubicBezTo>
                <a:cubicBezTo>
                  <a:pt x="2202049" y="1870672"/>
                  <a:pt x="2203278" y="1975395"/>
                  <a:pt x="2208918" y="2079716"/>
                </a:cubicBezTo>
                <a:cubicBezTo>
                  <a:pt x="2215550" y="2202387"/>
                  <a:pt x="2217122" y="2325381"/>
                  <a:pt x="2227326" y="2447807"/>
                </a:cubicBezTo>
                <a:cubicBezTo>
                  <a:pt x="2230417" y="2484899"/>
                  <a:pt x="2275664" y="2611200"/>
                  <a:pt x="2282549" y="2631853"/>
                </a:cubicBezTo>
                <a:lnTo>
                  <a:pt x="2319364" y="2742280"/>
                </a:lnTo>
                <a:cubicBezTo>
                  <a:pt x="2325500" y="2760685"/>
                  <a:pt x="2327009" y="2781353"/>
                  <a:pt x="2337772" y="2797494"/>
                </a:cubicBezTo>
                <a:cubicBezTo>
                  <a:pt x="2421029" y="2922359"/>
                  <a:pt x="2380116" y="2876641"/>
                  <a:pt x="2448218" y="2944730"/>
                </a:cubicBezTo>
                <a:cubicBezTo>
                  <a:pt x="2454354" y="2963135"/>
                  <a:pt x="2462262" y="2981040"/>
                  <a:pt x="2466625" y="2999944"/>
                </a:cubicBezTo>
                <a:cubicBezTo>
                  <a:pt x="2480695" y="3060905"/>
                  <a:pt x="2483652" y="3124638"/>
                  <a:pt x="2503440" y="3183990"/>
                </a:cubicBezTo>
                <a:cubicBezTo>
                  <a:pt x="2509576" y="3202394"/>
                  <a:pt x="2513171" y="3221851"/>
                  <a:pt x="2521848" y="3239203"/>
                </a:cubicBezTo>
                <a:cubicBezTo>
                  <a:pt x="2545071" y="3285640"/>
                  <a:pt x="2561235" y="3296989"/>
                  <a:pt x="2595479" y="3331226"/>
                </a:cubicBezTo>
                <a:cubicBezTo>
                  <a:pt x="2627878" y="3428411"/>
                  <a:pt x="2603123" y="3370297"/>
                  <a:pt x="2687517" y="3496867"/>
                </a:cubicBezTo>
                <a:cubicBezTo>
                  <a:pt x="2699789" y="3515272"/>
                  <a:pt x="2703346" y="3545087"/>
                  <a:pt x="2724332" y="3552081"/>
                </a:cubicBezTo>
                <a:lnTo>
                  <a:pt x="2779555" y="3570486"/>
                </a:lnTo>
                <a:cubicBezTo>
                  <a:pt x="2853186" y="3564351"/>
                  <a:pt x="2929256" y="3571853"/>
                  <a:pt x="3000447" y="3552081"/>
                </a:cubicBezTo>
                <a:cubicBezTo>
                  <a:pt x="3043078" y="3540241"/>
                  <a:pt x="3110893" y="3478463"/>
                  <a:pt x="3110893" y="3478463"/>
                </a:cubicBezTo>
                <a:cubicBezTo>
                  <a:pt x="3142434" y="3383857"/>
                  <a:pt x="3106161" y="3454996"/>
                  <a:pt x="3184524" y="3386440"/>
                </a:cubicBezTo>
                <a:cubicBezTo>
                  <a:pt x="3217176" y="3357874"/>
                  <a:pt x="3276562" y="3294417"/>
                  <a:pt x="3276562" y="3294417"/>
                </a:cubicBezTo>
                <a:cubicBezTo>
                  <a:pt x="3282698" y="3276012"/>
                  <a:pt x="3285546" y="3256161"/>
                  <a:pt x="3294969" y="3239203"/>
                </a:cubicBezTo>
                <a:cubicBezTo>
                  <a:pt x="3316457" y="3200531"/>
                  <a:pt x="3354607" y="3170746"/>
                  <a:pt x="3368600" y="3128776"/>
                </a:cubicBezTo>
                <a:cubicBezTo>
                  <a:pt x="3391748" y="3059345"/>
                  <a:pt x="3397345" y="3026416"/>
                  <a:pt x="3460638" y="2963135"/>
                </a:cubicBezTo>
                <a:cubicBezTo>
                  <a:pt x="3501793" y="2921988"/>
                  <a:pt x="3480100" y="2926326"/>
                  <a:pt x="3515861" y="2926326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33" name="Cloud Callout 32"/>
          <p:cNvSpPr/>
          <p:nvPr/>
        </p:nvSpPr>
        <p:spPr>
          <a:xfrm rot="21440121">
            <a:off x="6160776" y="2511249"/>
            <a:ext cx="2874911" cy="1129951"/>
          </a:xfrm>
          <a:prstGeom prst="cloud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FF00"/>
                </a:solidFill>
              </a:rPr>
              <a:t>metastable?</a:t>
            </a:r>
            <a:endParaRPr lang="en-US" sz="2400" dirty="0">
              <a:solidFill>
                <a:srgbClr val="FFFF0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898382" y="4868959"/>
            <a:ext cx="3192793" cy="1169529"/>
          </a:xfrm>
          <a:prstGeom prst="straightConnector1">
            <a:avLst/>
          </a:prstGeom>
          <a:ln w="76200" cmpd="sng">
            <a:solidFill>
              <a:srgbClr val="FF00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239009" y="5666097"/>
            <a:ext cx="1907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Tunneling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with </a:t>
            </a:r>
            <a:r>
              <a:rPr lang="en-US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 &gt; </a:t>
            </a:r>
            <a:r>
              <a:rPr lang="en-US" dirty="0" err="1" smtClean="0">
                <a:solidFill>
                  <a:srgbClr val="FF0000"/>
                </a:solidFill>
                <a:latin typeface="Symbol" charset="2"/>
                <a:cs typeface="Symbol" charset="2"/>
              </a:rPr>
              <a:t>t</a:t>
            </a:r>
            <a:r>
              <a:rPr lang="en-US" baseline="-25000" dirty="0" err="1" smtClean="0">
                <a:solidFill>
                  <a:srgbClr val="FF0000"/>
                </a:solidFill>
              </a:rPr>
              <a:t>Universe</a:t>
            </a:r>
            <a:endParaRPr lang="en-US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9543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0412101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34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0844301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35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Freeform 14"/>
          <p:cNvSpPr/>
          <p:nvPr/>
        </p:nvSpPr>
        <p:spPr>
          <a:xfrm rot="20343846">
            <a:off x="4338392" y="2569194"/>
            <a:ext cx="3183668" cy="2956251"/>
          </a:xfrm>
          <a:custGeom>
            <a:avLst/>
            <a:gdLst>
              <a:gd name="connsiteX0" fmla="*/ 0 w 3515861"/>
              <a:gd name="connsiteY0" fmla="*/ 1306724 h 3570486"/>
              <a:gd name="connsiteX1" fmla="*/ 92038 w 3515861"/>
              <a:gd name="connsiteY1" fmla="*/ 1177892 h 3570486"/>
              <a:gd name="connsiteX2" fmla="*/ 147261 w 3515861"/>
              <a:gd name="connsiteY2" fmla="*/ 1159488 h 3570486"/>
              <a:gd name="connsiteX3" fmla="*/ 220892 w 3515861"/>
              <a:gd name="connsiteY3" fmla="*/ 1067465 h 3570486"/>
              <a:gd name="connsiteX4" fmla="*/ 239300 w 3515861"/>
              <a:gd name="connsiteY4" fmla="*/ 1012251 h 3570486"/>
              <a:gd name="connsiteX5" fmla="*/ 276115 w 3515861"/>
              <a:gd name="connsiteY5" fmla="*/ 957038 h 3570486"/>
              <a:gd name="connsiteX6" fmla="*/ 294523 w 3515861"/>
              <a:gd name="connsiteY6" fmla="*/ 901824 h 3570486"/>
              <a:gd name="connsiteX7" fmla="*/ 349745 w 3515861"/>
              <a:gd name="connsiteY7" fmla="*/ 865015 h 3570486"/>
              <a:gd name="connsiteX8" fmla="*/ 441784 w 3515861"/>
              <a:gd name="connsiteY8" fmla="*/ 809801 h 3570486"/>
              <a:gd name="connsiteX9" fmla="*/ 515414 w 3515861"/>
              <a:gd name="connsiteY9" fmla="*/ 736183 h 3570486"/>
              <a:gd name="connsiteX10" fmla="*/ 589045 w 3515861"/>
              <a:gd name="connsiteY10" fmla="*/ 625756 h 3570486"/>
              <a:gd name="connsiteX11" fmla="*/ 699491 w 3515861"/>
              <a:gd name="connsiteY11" fmla="*/ 496924 h 3570486"/>
              <a:gd name="connsiteX12" fmla="*/ 754714 w 3515861"/>
              <a:gd name="connsiteY12" fmla="*/ 386496 h 3570486"/>
              <a:gd name="connsiteX13" fmla="*/ 809937 w 3515861"/>
              <a:gd name="connsiteY13" fmla="*/ 349687 h 3570486"/>
              <a:gd name="connsiteX14" fmla="*/ 920383 w 3515861"/>
              <a:gd name="connsiteY14" fmla="*/ 202451 h 3570486"/>
              <a:gd name="connsiteX15" fmla="*/ 957198 w 3515861"/>
              <a:gd name="connsiteY15" fmla="*/ 147237 h 3570486"/>
              <a:gd name="connsiteX16" fmla="*/ 1030829 w 3515861"/>
              <a:gd name="connsiteY16" fmla="*/ 128832 h 3570486"/>
              <a:gd name="connsiteX17" fmla="*/ 1086051 w 3515861"/>
              <a:gd name="connsiteY17" fmla="*/ 110428 h 3570486"/>
              <a:gd name="connsiteX18" fmla="*/ 1178090 w 3515861"/>
              <a:gd name="connsiteY18" fmla="*/ 36810 h 3570486"/>
              <a:gd name="connsiteX19" fmla="*/ 1214905 w 3515861"/>
              <a:gd name="connsiteY19" fmla="*/ 0 h 3570486"/>
              <a:gd name="connsiteX20" fmla="*/ 1472612 w 3515861"/>
              <a:gd name="connsiteY20" fmla="*/ 18405 h 3570486"/>
              <a:gd name="connsiteX21" fmla="*/ 1564650 w 3515861"/>
              <a:gd name="connsiteY21" fmla="*/ 92023 h 3570486"/>
              <a:gd name="connsiteX22" fmla="*/ 1656689 w 3515861"/>
              <a:gd name="connsiteY22" fmla="*/ 165642 h 3570486"/>
              <a:gd name="connsiteX23" fmla="*/ 1748727 w 3515861"/>
              <a:gd name="connsiteY23" fmla="*/ 276069 h 3570486"/>
              <a:gd name="connsiteX24" fmla="*/ 1785542 w 3515861"/>
              <a:gd name="connsiteY24" fmla="*/ 386496 h 3570486"/>
              <a:gd name="connsiteX25" fmla="*/ 1803950 w 3515861"/>
              <a:gd name="connsiteY25" fmla="*/ 441710 h 3570486"/>
              <a:gd name="connsiteX26" fmla="*/ 1822357 w 3515861"/>
              <a:gd name="connsiteY26" fmla="*/ 570542 h 3570486"/>
              <a:gd name="connsiteX27" fmla="*/ 1840765 w 3515861"/>
              <a:gd name="connsiteY27" fmla="*/ 717778 h 3570486"/>
              <a:gd name="connsiteX28" fmla="*/ 1895988 w 3515861"/>
              <a:gd name="connsiteY28" fmla="*/ 846610 h 3570486"/>
              <a:gd name="connsiteX29" fmla="*/ 1988026 w 3515861"/>
              <a:gd name="connsiteY29" fmla="*/ 993847 h 3570486"/>
              <a:gd name="connsiteX30" fmla="*/ 2061657 w 3515861"/>
              <a:gd name="connsiteY30" fmla="*/ 1214702 h 3570486"/>
              <a:gd name="connsiteX31" fmla="*/ 2080065 w 3515861"/>
              <a:gd name="connsiteY31" fmla="*/ 1269915 h 3570486"/>
              <a:gd name="connsiteX32" fmla="*/ 2098472 w 3515861"/>
              <a:gd name="connsiteY32" fmla="*/ 1325129 h 3570486"/>
              <a:gd name="connsiteX33" fmla="*/ 2135288 w 3515861"/>
              <a:gd name="connsiteY33" fmla="*/ 1380343 h 3570486"/>
              <a:gd name="connsiteX34" fmla="*/ 2153695 w 3515861"/>
              <a:gd name="connsiteY34" fmla="*/ 1582793 h 3570486"/>
              <a:gd name="connsiteX35" fmla="*/ 2190510 w 3515861"/>
              <a:gd name="connsiteY35" fmla="*/ 1766838 h 3570486"/>
              <a:gd name="connsiteX36" fmla="*/ 2208918 w 3515861"/>
              <a:gd name="connsiteY36" fmla="*/ 2079716 h 3570486"/>
              <a:gd name="connsiteX37" fmla="*/ 2227326 w 3515861"/>
              <a:gd name="connsiteY37" fmla="*/ 2447807 h 3570486"/>
              <a:gd name="connsiteX38" fmla="*/ 2282549 w 3515861"/>
              <a:gd name="connsiteY38" fmla="*/ 2631853 h 3570486"/>
              <a:gd name="connsiteX39" fmla="*/ 2319364 w 3515861"/>
              <a:gd name="connsiteY39" fmla="*/ 2742280 h 3570486"/>
              <a:gd name="connsiteX40" fmla="*/ 2337772 w 3515861"/>
              <a:gd name="connsiteY40" fmla="*/ 2797494 h 3570486"/>
              <a:gd name="connsiteX41" fmla="*/ 2448218 w 3515861"/>
              <a:gd name="connsiteY41" fmla="*/ 2944730 h 3570486"/>
              <a:gd name="connsiteX42" fmla="*/ 2466625 w 3515861"/>
              <a:gd name="connsiteY42" fmla="*/ 2999944 h 3570486"/>
              <a:gd name="connsiteX43" fmla="*/ 2503440 w 3515861"/>
              <a:gd name="connsiteY43" fmla="*/ 3183990 h 3570486"/>
              <a:gd name="connsiteX44" fmla="*/ 2521848 w 3515861"/>
              <a:gd name="connsiteY44" fmla="*/ 3239203 h 3570486"/>
              <a:gd name="connsiteX45" fmla="*/ 2595479 w 3515861"/>
              <a:gd name="connsiteY45" fmla="*/ 3331226 h 3570486"/>
              <a:gd name="connsiteX46" fmla="*/ 2687517 w 3515861"/>
              <a:gd name="connsiteY46" fmla="*/ 3496867 h 3570486"/>
              <a:gd name="connsiteX47" fmla="*/ 2724332 w 3515861"/>
              <a:gd name="connsiteY47" fmla="*/ 3552081 h 3570486"/>
              <a:gd name="connsiteX48" fmla="*/ 2779555 w 3515861"/>
              <a:gd name="connsiteY48" fmla="*/ 3570486 h 3570486"/>
              <a:gd name="connsiteX49" fmla="*/ 3000447 w 3515861"/>
              <a:gd name="connsiteY49" fmla="*/ 3552081 h 3570486"/>
              <a:gd name="connsiteX50" fmla="*/ 3110893 w 3515861"/>
              <a:gd name="connsiteY50" fmla="*/ 3478463 h 3570486"/>
              <a:gd name="connsiteX51" fmla="*/ 3184524 w 3515861"/>
              <a:gd name="connsiteY51" fmla="*/ 3386440 h 3570486"/>
              <a:gd name="connsiteX52" fmla="*/ 3276562 w 3515861"/>
              <a:gd name="connsiteY52" fmla="*/ 3294417 h 3570486"/>
              <a:gd name="connsiteX53" fmla="*/ 3294969 w 3515861"/>
              <a:gd name="connsiteY53" fmla="*/ 3239203 h 3570486"/>
              <a:gd name="connsiteX54" fmla="*/ 3368600 w 3515861"/>
              <a:gd name="connsiteY54" fmla="*/ 3128776 h 3570486"/>
              <a:gd name="connsiteX55" fmla="*/ 3460638 w 3515861"/>
              <a:gd name="connsiteY55" fmla="*/ 2963135 h 3570486"/>
              <a:gd name="connsiteX56" fmla="*/ 3515861 w 3515861"/>
              <a:gd name="connsiteY56" fmla="*/ 2926326 h 357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15861" h="3570486">
                <a:moveTo>
                  <a:pt x="0" y="1306724"/>
                </a:moveTo>
                <a:cubicBezTo>
                  <a:pt x="16133" y="1279841"/>
                  <a:pt x="53220" y="1201179"/>
                  <a:pt x="92038" y="1177892"/>
                </a:cubicBezTo>
                <a:cubicBezTo>
                  <a:pt x="108677" y="1167910"/>
                  <a:pt x="128853" y="1165623"/>
                  <a:pt x="147261" y="1159488"/>
                </a:cubicBezTo>
                <a:cubicBezTo>
                  <a:pt x="181504" y="1125251"/>
                  <a:pt x="197670" y="1113902"/>
                  <a:pt x="220892" y="1067465"/>
                </a:cubicBezTo>
                <a:cubicBezTo>
                  <a:pt x="229569" y="1050113"/>
                  <a:pt x="230623" y="1029603"/>
                  <a:pt x="239300" y="1012251"/>
                </a:cubicBezTo>
                <a:cubicBezTo>
                  <a:pt x="249194" y="992467"/>
                  <a:pt x="266221" y="976822"/>
                  <a:pt x="276115" y="957038"/>
                </a:cubicBezTo>
                <a:cubicBezTo>
                  <a:pt x="284792" y="939686"/>
                  <a:pt x="282402" y="916972"/>
                  <a:pt x="294523" y="901824"/>
                </a:cubicBezTo>
                <a:cubicBezTo>
                  <a:pt x="308344" y="884551"/>
                  <a:pt x="332470" y="878833"/>
                  <a:pt x="349745" y="865015"/>
                </a:cubicBezTo>
                <a:cubicBezTo>
                  <a:pt x="421939" y="807269"/>
                  <a:pt x="345883" y="841763"/>
                  <a:pt x="441784" y="809801"/>
                </a:cubicBezTo>
                <a:cubicBezTo>
                  <a:pt x="490865" y="662579"/>
                  <a:pt x="417245" y="834335"/>
                  <a:pt x="515414" y="736183"/>
                </a:cubicBezTo>
                <a:cubicBezTo>
                  <a:pt x="546700" y="704902"/>
                  <a:pt x="557759" y="657037"/>
                  <a:pt x="589045" y="625756"/>
                </a:cubicBezTo>
                <a:cubicBezTo>
                  <a:pt x="678319" y="536497"/>
                  <a:pt x="643422" y="581014"/>
                  <a:pt x="699491" y="496924"/>
                </a:cubicBezTo>
                <a:cubicBezTo>
                  <a:pt x="714463" y="452013"/>
                  <a:pt x="719029" y="422175"/>
                  <a:pt x="754714" y="386496"/>
                </a:cubicBezTo>
                <a:cubicBezTo>
                  <a:pt x="770358" y="370855"/>
                  <a:pt x="791529" y="361957"/>
                  <a:pt x="809937" y="349687"/>
                </a:cubicBezTo>
                <a:cubicBezTo>
                  <a:pt x="857829" y="206028"/>
                  <a:pt x="779371" y="413936"/>
                  <a:pt x="920383" y="202451"/>
                </a:cubicBezTo>
                <a:cubicBezTo>
                  <a:pt x="932655" y="184046"/>
                  <a:pt x="938792" y="159506"/>
                  <a:pt x="957198" y="147237"/>
                </a:cubicBezTo>
                <a:cubicBezTo>
                  <a:pt x="978249" y="133205"/>
                  <a:pt x="1006503" y="135781"/>
                  <a:pt x="1030829" y="128832"/>
                </a:cubicBezTo>
                <a:cubicBezTo>
                  <a:pt x="1049485" y="123502"/>
                  <a:pt x="1067644" y="116563"/>
                  <a:pt x="1086051" y="110428"/>
                </a:cubicBezTo>
                <a:cubicBezTo>
                  <a:pt x="1174952" y="21544"/>
                  <a:pt x="1061973" y="129689"/>
                  <a:pt x="1178090" y="36810"/>
                </a:cubicBezTo>
                <a:cubicBezTo>
                  <a:pt x="1191642" y="25970"/>
                  <a:pt x="1202633" y="12270"/>
                  <a:pt x="1214905" y="0"/>
                </a:cubicBezTo>
                <a:cubicBezTo>
                  <a:pt x="1300807" y="6135"/>
                  <a:pt x="1387081" y="8344"/>
                  <a:pt x="1472612" y="18405"/>
                </a:cubicBezTo>
                <a:cubicBezTo>
                  <a:pt x="1553841" y="27960"/>
                  <a:pt x="1511347" y="38730"/>
                  <a:pt x="1564650" y="92023"/>
                </a:cubicBezTo>
                <a:cubicBezTo>
                  <a:pt x="1660324" y="187680"/>
                  <a:pt x="1583825" y="74577"/>
                  <a:pt x="1656689" y="165642"/>
                </a:cubicBezTo>
                <a:cubicBezTo>
                  <a:pt x="1759202" y="293761"/>
                  <a:pt x="1617544" y="144908"/>
                  <a:pt x="1748727" y="276069"/>
                </a:cubicBezTo>
                <a:lnTo>
                  <a:pt x="1785542" y="386496"/>
                </a:lnTo>
                <a:lnTo>
                  <a:pt x="1803950" y="441710"/>
                </a:lnTo>
                <a:cubicBezTo>
                  <a:pt x="1810086" y="484654"/>
                  <a:pt x="1816623" y="527543"/>
                  <a:pt x="1822357" y="570542"/>
                </a:cubicBezTo>
                <a:cubicBezTo>
                  <a:pt x="1828895" y="619569"/>
                  <a:pt x="1831916" y="669115"/>
                  <a:pt x="1840765" y="717778"/>
                </a:cubicBezTo>
                <a:cubicBezTo>
                  <a:pt x="1850641" y="772084"/>
                  <a:pt x="1874835" y="793735"/>
                  <a:pt x="1895988" y="846610"/>
                </a:cubicBezTo>
                <a:cubicBezTo>
                  <a:pt x="1951748" y="985989"/>
                  <a:pt x="1893704" y="930977"/>
                  <a:pt x="1988026" y="993847"/>
                </a:cubicBezTo>
                <a:lnTo>
                  <a:pt x="2061657" y="1214702"/>
                </a:lnTo>
                <a:lnTo>
                  <a:pt x="2080065" y="1269915"/>
                </a:lnTo>
                <a:cubicBezTo>
                  <a:pt x="2086201" y="1288320"/>
                  <a:pt x="2087709" y="1308988"/>
                  <a:pt x="2098472" y="1325129"/>
                </a:cubicBezTo>
                <a:lnTo>
                  <a:pt x="2135288" y="1380343"/>
                </a:lnTo>
                <a:cubicBezTo>
                  <a:pt x="2141424" y="1447826"/>
                  <a:pt x="2144111" y="1515713"/>
                  <a:pt x="2153695" y="1582793"/>
                </a:cubicBezTo>
                <a:cubicBezTo>
                  <a:pt x="2162544" y="1644728"/>
                  <a:pt x="2183600" y="1704657"/>
                  <a:pt x="2190510" y="1766838"/>
                </a:cubicBezTo>
                <a:cubicBezTo>
                  <a:pt x="2202049" y="1870672"/>
                  <a:pt x="2203278" y="1975395"/>
                  <a:pt x="2208918" y="2079716"/>
                </a:cubicBezTo>
                <a:cubicBezTo>
                  <a:pt x="2215550" y="2202387"/>
                  <a:pt x="2217122" y="2325381"/>
                  <a:pt x="2227326" y="2447807"/>
                </a:cubicBezTo>
                <a:cubicBezTo>
                  <a:pt x="2230417" y="2484899"/>
                  <a:pt x="2275664" y="2611200"/>
                  <a:pt x="2282549" y="2631853"/>
                </a:cubicBezTo>
                <a:lnTo>
                  <a:pt x="2319364" y="2742280"/>
                </a:lnTo>
                <a:cubicBezTo>
                  <a:pt x="2325500" y="2760685"/>
                  <a:pt x="2327009" y="2781353"/>
                  <a:pt x="2337772" y="2797494"/>
                </a:cubicBezTo>
                <a:cubicBezTo>
                  <a:pt x="2421029" y="2922359"/>
                  <a:pt x="2380116" y="2876641"/>
                  <a:pt x="2448218" y="2944730"/>
                </a:cubicBezTo>
                <a:cubicBezTo>
                  <a:pt x="2454354" y="2963135"/>
                  <a:pt x="2462262" y="2981040"/>
                  <a:pt x="2466625" y="2999944"/>
                </a:cubicBezTo>
                <a:cubicBezTo>
                  <a:pt x="2480695" y="3060905"/>
                  <a:pt x="2483652" y="3124638"/>
                  <a:pt x="2503440" y="3183990"/>
                </a:cubicBezTo>
                <a:cubicBezTo>
                  <a:pt x="2509576" y="3202394"/>
                  <a:pt x="2513171" y="3221851"/>
                  <a:pt x="2521848" y="3239203"/>
                </a:cubicBezTo>
                <a:cubicBezTo>
                  <a:pt x="2545071" y="3285640"/>
                  <a:pt x="2561235" y="3296989"/>
                  <a:pt x="2595479" y="3331226"/>
                </a:cubicBezTo>
                <a:cubicBezTo>
                  <a:pt x="2627878" y="3428411"/>
                  <a:pt x="2603123" y="3370297"/>
                  <a:pt x="2687517" y="3496867"/>
                </a:cubicBezTo>
                <a:cubicBezTo>
                  <a:pt x="2699789" y="3515272"/>
                  <a:pt x="2703346" y="3545087"/>
                  <a:pt x="2724332" y="3552081"/>
                </a:cubicBezTo>
                <a:lnTo>
                  <a:pt x="2779555" y="3570486"/>
                </a:lnTo>
                <a:cubicBezTo>
                  <a:pt x="2853186" y="3564351"/>
                  <a:pt x="2929256" y="3571853"/>
                  <a:pt x="3000447" y="3552081"/>
                </a:cubicBezTo>
                <a:cubicBezTo>
                  <a:pt x="3043078" y="3540241"/>
                  <a:pt x="3110893" y="3478463"/>
                  <a:pt x="3110893" y="3478463"/>
                </a:cubicBezTo>
                <a:cubicBezTo>
                  <a:pt x="3142434" y="3383857"/>
                  <a:pt x="3106161" y="3454996"/>
                  <a:pt x="3184524" y="3386440"/>
                </a:cubicBezTo>
                <a:cubicBezTo>
                  <a:pt x="3217176" y="3357874"/>
                  <a:pt x="3276562" y="3294417"/>
                  <a:pt x="3276562" y="3294417"/>
                </a:cubicBezTo>
                <a:cubicBezTo>
                  <a:pt x="3282698" y="3276012"/>
                  <a:pt x="3285546" y="3256161"/>
                  <a:pt x="3294969" y="3239203"/>
                </a:cubicBezTo>
                <a:cubicBezTo>
                  <a:pt x="3316457" y="3200531"/>
                  <a:pt x="3354607" y="3170746"/>
                  <a:pt x="3368600" y="3128776"/>
                </a:cubicBezTo>
                <a:cubicBezTo>
                  <a:pt x="3391748" y="3059345"/>
                  <a:pt x="3397345" y="3026416"/>
                  <a:pt x="3460638" y="2963135"/>
                </a:cubicBezTo>
                <a:cubicBezTo>
                  <a:pt x="3501793" y="2921988"/>
                  <a:pt x="3480100" y="2926326"/>
                  <a:pt x="3515861" y="2926326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33" name="Cloud Callout 32"/>
          <p:cNvSpPr/>
          <p:nvPr/>
        </p:nvSpPr>
        <p:spPr>
          <a:xfrm rot="21440121">
            <a:off x="5750203" y="1995849"/>
            <a:ext cx="3369353" cy="1129951"/>
          </a:xfrm>
          <a:prstGeom prst="cloudCallout">
            <a:avLst>
              <a:gd name="adj1" fmla="val -11436"/>
              <a:gd name="adj2" fmla="val 10645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FF00"/>
                </a:solidFill>
              </a:rPr>
              <a:t>t</a:t>
            </a:r>
            <a:r>
              <a:rPr lang="en-US" sz="2400" dirty="0" smtClean="0">
                <a:solidFill>
                  <a:srgbClr val="FFFF00"/>
                </a:solidFill>
              </a:rPr>
              <a:t>wo degenerate </a:t>
            </a:r>
            <a:r>
              <a:rPr lang="en-US" sz="2400" dirty="0" err="1" smtClean="0">
                <a:solidFill>
                  <a:srgbClr val="FFFF00"/>
                </a:solidFill>
              </a:rPr>
              <a:t>vacua</a:t>
            </a:r>
            <a:r>
              <a:rPr lang="en-US" sz="2400" dirty="0" smtClean="0">
                <a:solidFill>
                  <a:srgbClr val="FFFF00"/>
                </a:solidFill>
              </a:rPr>
              <a:t>? </a:t>
            </a:r>
          </a:p>
          <a:p>
            <a:pPr algn="ctr"/>
            <a:r>
              <a:rPr lang="en-US" dirty="0" smtClean="0">
                <a:solidFill>
                  <a:srgbClr val="FFFF00"/>
                </a:solidFill>
              </a:rPr>
              <a:t>[</a:t>
            </a:r>
            <a:r>
              <a:rPr lang="en-US" dirty="0" err="1" smtClean="0">
                <a:solidFill>
                  <a:srgbClr val="FFFF00"/>
                </a:solidFill>
              </a:rPr>
              <a:t>Froggatt</a:t>
            </a:r>
            <a:r>
              <a:rPr lang="en-US" dirty="0" smtClean="0">
                <a:solidFill>
                  <a:srgbClr val="FFFF00"/>
                </a:solidFill>
              </a:rPr>
              <a:t> Nielsen]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7220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621793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890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934272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891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4"/>
          <p:cNvSpPr/>
          <p:nvPr/>
        </p:nvSpPr>
        <p:spPr>
          <a:xfrm>
            <a:off x="4484414" y="868832"/>
            <a:ext cx="1012474" cy="3257608"/>
          </a:xfrm>
          <a:custGeom>
            <a:avLst/>
            <a:gdLst>
              <a:gd name="connsiteX0" fmla="*/ 0 w 1012474"/>
              <a:gd name="connsiteY0" fmla="*/ 3257608 h 3257608"/>
              <a:gd name="connsiteX1" fmla="*/ 18407 w 1012474"/>
              <a:gd name="connsiteY1" fmla="*/ 3165585 h 3257608"/>
              <a:gd name="connsiteX2" fmla="*/ 55223 w 1012474"/>
              <a:gd name="connsiteY2" fmla="*/ 3128776 h 3257608"/>
              <a:gd name="connsiteX3" fmla="*/ 110446 w 1012474"/>
              <a:gd name="connsiteY3" fmla="*/ 3018349 h 3257608"/>
              <a:gd name="connsiteX4" fmla="*/ 128853 w 1012474"/>
              <a:gd name="connsiteY4" fmla="*/ 2963135 h 3257608"/>
              <a:gd name="connsiteX5" fmla="*/ 184076 w 1012474"/>
              <a:gd name="connsiteY5" fmla="*/ 2871112 h 3257608"/>
              <a:gd name="connsiteX6" fmla="*/ 202484 w 1012474"/>
              <a:gd name="connsiteY6" fmla="*/ 2797494 h 3257608"/>
              <a:gd name="connsiteX7" fmla="*/ 239299 w 1012474"/>
              <a:gd name="connsiteY7" fmla="*/ 2687066 h 3257608"/>
              <a:gd name="connsiteX8" fmla="*/ 257707 w 1012474"/>
              <a:gd name="connsiteY8" fmla="*/ 2613448 h 3257608"/>
              <a:gd name="connsiteX9" fmla="*/ 294522 w 1012474"/>
              <a:gd name="connsiteY9" fmla="*/ 2503021 h 3257608"/>
              <a:gd name="connsiteX10" fmla="*/ 312930 w 1012474"/>
              <a:gd name="connsiteY10" fmla="*/ 2429403 h 3257608"/>
              <a:gd name="connsiteX11" fmla="*/ 349745 w 1012474"/>
              <a:gd name="connsiteY11" fmla="*/ 2318975 h 3257608"/>
              <a:gd name="connsiteX12" fmla="*/ 386560 w 1012474"/>
              <a:gd name="connsiteY12" fmla="*/ 2208548 h 3257608"/>
              <a:gd name="connsiteX13" fmla="*/ 441783 w 1012474"/>
              <a:gd name="connsiteY13" fmla="*/ 2042907 h 3257608"/>
              <a:gd name="connsiteX14" fmla="*/ 460191 w 1012474"/>
              <a:gd name="connsiteY14" fmla="*/ 1987693 h 3257608"/>
              <a:gd name="connsiteX15" fmla="*/ 478599 w 1012474"/>
              <a:gd name="connsiteY15" fmla="*/ 1932479 h 3257608"/>
              <a:gd name="connsiteX16" fmla="*/ 552229 w 1012474"/>
              <a:gd name="connsiteY16" fmla="*/ 1803647 h 3257608"/>
              <a:gd name="connsiteX17" fmla="*/ 570637 w 1012474"/>
              <a:gd name="connsiteY17" fmla="*/ 1748434 h 3257608"/>
              <a:gd name="connsiteX18" fmla="*/ 625860 w 1012474"/>
              <a:gd name="connsiteY18" fmla="*/ 1656411 h 3257608"/>
              <a:gd name="connsiteX19" fmla="*/ 699490 w 1012474"/>
              <a:gd name="connsiteY19" fmla="*/ 1490770 h 3257608"/>
              <a:gd name="connsiteX20" fmla="*/ 717898 w 1012474"/>
              <a:gd name="connsiteY20" fmla="*/ 1417152 h 3257608"/>
              <a:gd name="connsiteX21" fmla="*/ 754713 w 1012474"/>
              <a:gd name="connsiteY21" fmla="*/ 1361938 h 3257608"/>
              <a:gd name="connsiteX22" fmla="*/ 773121 w 1012474"/>
              <a:gd name="connsiteY22" fmla="*/ 1196297 h 3257608"/>
              <a:gd name="connsiteX23" fmla="*/ 791529 w 1012474"/>
              <a:gd name="connsiteY23" fmla="*/ 1141083 h 3257608"/>
              <a:gd name="connsiteX24" fmla="*/ 846752 w 1012474"/>
              <a:gd name="connsiteY24" fmla="*/ 680969 h 3257608"/>
              <a:gd name="connsiteX25" fmla="*/ 865159 w 1012474"/>
              <a:gd name="connsiteY25" fmla="*/ 570542 h 3257608"/>
              <a:gd name="connsiteX26" fmla="*/ 883567 w 1012474"/>
              <a:gd name="connsiteY26" fmla="*/ 515328 h 3257608"/>
              <a:gd name="connsiteX27" fmla="*/ 901975 w 1012474"/>
              <a:gd name="connsiteY27" fmla="*/ 423305 h 3257608"/>
              <a:gd name="connsiteX28" fmla="*/ 957198 w 1012474"/>
              <a:gd name="connsiteY28" fmla="*/ 257664 h 3257608"/>
              <a:gd name="connsiteX29" fmla="*/ 975605 w 1012474"/>
              <a:gd name="connsiteY29" fmla="*/ 202450 h 3257608"/>
              <a:gd name="connsiteX30" fmla="*/ 994013 w 1012474"/>
              <a:gd name="connsiteY30" fmla="*/ 147237 h 3257608"/>
              <a:gd name="connsiteX31" fmla="*/ 1012420 w 1012474"/>
              <a:gd name="connsiteY31" fmla="*/ 0 h 325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12474" h="3257608">
                <a:moveTo>
                  <a:pt x="0" y="3257608"/>
                </a:moveTo>
                <a:cubicBezTo>
                  <a:pt x="6136" y="3226934"/>
                  <a:pt x="6083" y="3194337"/>
                  <a:pt x="18407" y="3165585"/>
                </a:cubicBezTo>
                <a:cubicBezTo>
                  <a:pt x="25244" y="3149635"/>
                  <a:pt x="47461" y="3144297"/>
                  <a:pt x="55223" y="3128776"/>
                </a:cubicBezTo>
                <a:cubicBezTo>
                  <a:pt x="123075" y="2993096"/>
                  <a:pt x="24708" y="3104070"/>
                  <a:pt x="110446" y="3018349"/>
                </a:cubicBezTo>
                <a:cubicBezTo>
                  <a:pt x="116582" y="2999944"/>
                  <a:pt x="118870" y="2979770"/>
                  <a:pt x="128853" y="2963135"/>
                </a:cubicBezTo>
                <a:cubicBezTo>
                  <a:pt x="191937" y="2858012"/>
                  <a:pt x="146152" y="3003826"/>
                  <a:pt x="184076" y="2871112"/>
                </a:cubicBezTo>
                <a:cubicBezTo>
                  <a:pt x="191026" y="2846791"/>
                  <a:pt x="195214" y="2821722"/>
                  <a:pt x="202484" y="2797494"/>
                </a:cubicBezTo>
                <a:cubicBezTo>
                  <a:pt x="213635" y="2760330"/>
                  <a:pt x="228148" y="2724230"/>
                  <a:pt x="239299" y="2687066"/>
                </a:cubicBezTo>
                <a:cubicBezTo>
                  <a:pt x="246569" y="2662838"/>
                  <a:pt x="250437" y="2637676"/>
                  <a:pt x="257707" y="2613448"/>
                </a:cubicBezTo>
                <a:cubicBezTo>
                  <a:pt x="268858" y="2576284"/>
                  <a:pt x="285110" y="2540663"/>
                  <a:pt x="294522" y="2503021"/>
                </a:cubicBezTo>
                <a:cubicBezTo>
                  <a:pt x="300658" y="2478482"/>
                  <a:pt x="305660" y="2453631"/>
                  <a:pt x="312930" y="2429403"/>
                </a:cubicBezTo>
                <a:cubicBezTo>
                  <a:pt x="324081" y="2392239"/>
                  <a:pt x="337473" y="2355784"/>
                  <a:pt x="349745" y="2318975"/>
                </a:cubicBezTo>
                <a:lnTo>
                  <a:pt x="386560" y="2208548"/>
                </a:lnTo>
                <a:lnTo>
                  <a:pt x="441783" y="2042907"/>
                </a:lnTo>
                <a:lnTo>
                  <a:pt x="460191" y="1987693"/>
                </a:lnTo>
                <a:cubicBezTo>
                  <a:pt x="466327" y="1969288"/>
                  <a:pt x="467836" y="1948620"/>
                  <a:pt x="478599" y="1932479"/>
                </a:cubicBezTo>
                <a:cubicBezTo>
                  <a:pt x="515574" y="1877026"/>
                  <a:pt x="524202" y="1869033"/>
                  <a:pt x="552229" y="1803647"/>
                </a:cubicBezTo>
                <a:cubicBezTo>
                  <a:pt x="559872" y="1785816"/>
                  <a:pt x="561960" y="1765786"/>
                  <a:pt x="570637" y="1748434"/>
                </a:cubicBezTo>
                <a:cubicBezTo>
                  <a:pt x="586638" y="1716438"/>
                  <a:pt x="611055" y="1688977"/>
                  <a:pt x="625860" y="1656411"/>
                </a:cubicBezTo>
                <a:cubicBezTo>
                  <a:pt x="719743" y="1449903"/>
                  <a:pt x="612603" y="1621080"/>
                  <a:pt x="699490" y="1490770"/>
                </a:cubicBezTo>
                <a:cubicBezTo>
                  <a:pt x="705626" y="1466231"/>
                  <a:pt x="707932" y="1440401"/>
                  <a:pt x="717898" y="1417152"/>
                </a:cubicBezTo>
                <a:cubicBezTo>
                  <a:pt x="726613" y="1396820"/>
                  <a:pt x="749347" y="1383398"/>
                  <a:pt x="754713" y="1361938"/>
                </a:cubicBezTo>
                <a:cubicBezTo>
                  <a:pt x="768189" y="1308044"/>
                  <a:pt x="763986" y="1251094"/>
                  <a:pt x="773121" y="1196297"/>
                </a:cubicBezTo>
                <a:cubicBezTo>
                  <a:pt x="776311" y="1177160"/>
                  <a:pt x="785393" y="1159488"/>
                  <a:pt x="791529" y="1141083"/>
                </a:cubicBezTo>
                <a:cubicBezTo>
                  <a:pt x="850118" y="555290"/>
                  <a:pt x="799423" y="941238"/>
                  <a:pt x="846752" y="680969"/>
                </a:cubicBezTo>
                <a:cubicBezTo>
                  <a:pt x="853428" y="644254"/>
                  <a:pt x="857063" y="606970"/>
                  <a:pt x="865159" y="570542"/>
                </a:cubicBezTo>
                <a:cubicBezTo>
                  <a:pt x="869368" y="551604"/>
                  <a:pt x="878861" y="534149"/>
                  <a:pt x="883567" y="515328"/>
                </a:cubicBezTo>
                <a:cubicBezTo>
                  <a:pt x="891155" y="484980"/>
                  <a:pt x="893743" y="453484"/>
                  <a:pt x="901975" y="423305"/>
                </a:cubicBezTo>
                <a:cubicBezTo>
                  <a:pt x="901981" y="423284"/>
                  <a:pt x="947991" y="285281"/>
                  <a:pt x="957198" y="257664"/>
                </a:cubicBezTo>
                <a:lnTo>
                  <a:pt x="975605" y="202450"/>
                </a:lnTo>
                <a:lnTo>
                  <a:pt x="994013" y="147237"/>
                </a:lnTo>
                <a:cubicBezTo>
                  <a:pt x="1014437" y="24706"/>
                  <a:pt x="1012420" y="74126"/>
                  <a:pt x="1012420" y="0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4447446" y="1786838"/>
            <a:ext cx="4012868" cy="2339602"/>
          </a:xfrm>
          <a:custGeom>
            <a:avLst/>
            <a:gdLst>
              <a:gd name="connsiteX0" fmla="*/ 0 w 4012868"/>
              <a:gd name="connsiteY0" fmla="*/ 2339602 h 2339602"/>
              <a:gd name="connsiteX1" fmla="*/ 110446 w 4012868"/>
              <a:gd name="connsiteY1" fmla="*/ 2137152 h 2339602"/>
              <a:gd name="connsiteX2" fmla="*/ 239300 w 4012868"/>
              <a:gd name="connsiteY2" fmla="*/ 2081938 h 2339602"/>
              <a:gd name="connsiteX3" fmla="*/ 276115 w 4012868"/>
              <a:gd name="connsiteY3" fmla="*/ 2026725 h 2339602"/>
              <a:gd name="connsiteX4" fmla="*/ 312930 w 4012868"/>
              <a:gd name="connsiteY4" fmla="*/ 1953106 h 2339602"/>
              <a:gd name="connsiteX5" fmla="*/ 368153 w 4012868"/>
              <a:gd name="connsiteY5" fmla="*/ 1934702 h 2339602"/>
              <a:gd name="connsiteX6" fmla="*/ 386561 w 4012868"/>
              <a:gd name="connsiteY6" fmla="*/ 1861084 h 2339602"/>
              <a:gd name="connsiteX7" fmla="*/ 497007 w 4012868"/>
              <a:gd name="connsiteY7" fmla="*/ 1805870 h 2339602"/>
              <a:gd name="connsiteX8" fmla="*/ 644268 w 4012868"/>
              <a:gd name="connsiteY8" fmla="*/ 1529801 h 2339602"/>
              <a:gd name="connsiteX9" fmla="*/ 699491 w 4012868"/>
              <a:gd name="connsiteY9" fmla="*/ 1419374 h 2339602"/>
              <a:gd name="connsiteX10" fmla="*/ 773121 w 4012868"/>
              <a:gd name="connsiteY10" fmla="*/ 1327351 h 2339602"/>
              <a:gd name="connsiteX11" fmla="*/ 865160 w 4012868"/>
              <a:gd name="connsiteY11" fmla="*/ 1235328 h 2339602"/>
              <a:gd name="connsiteX12" fmla="*/ 957198 w 4012868"/>
              <a:gd name="connsiteY12" fmla="*/ 1143306 h 2339602"/>
              <a:gd name="connsiteX13" fmla="*/ 994013 w 4012868"/>
              <a:gd name="connsiteY13" fmla="*/ 1069687 h 2339602"/>
              <a:gd name="connsiteX14" fmla="*/ 1086052 w 4012868"/>
              <a:gd name="connsiteY14" fmla="*/ 996069 h 2339602"/>
              <a:gd name="connsiteX15" fmla="*/ 1233313 w 4012868"/>
              <a:gd name="connsiteY15" fmla="*/ 867237 h 2339602"/>
              <a:gd name="connsiteX16" fmla="*/ 1417389 w 4012868"/>
              <a:gd name="connsiteY16" fmla="*/ 738405 h 2339602"/>
              <a:gd name="connsiteX17" fmla="*/ 1472612 w 4012868"/>
              <a:gd name="connsiteY17" fmla="*/ 701596 h 2339602"/>
              <a:gd name="connsiteX18" fmla="*/ 1601466 w 4012868"/>
              <a:gd name="connsiteY18" fmla="*/ 609573 h 2339602"/>
              <a:gd name="connsiteX19" fmla="*/ 1785542 w 4012868"/>
              <a:gd name="connsiteY19" fmla="*/ 554360 h 2339602"/>
              <a:gd name="connsiteX20" fmla="*/ 1969619 w 4012868"/>
              <a:gd name="connsiteY20" fmla="*/ 480741 h 2339602"/>
              <a:gd name="connsiteX21" fmla="*/ 2172103 w 4012868"/>
              <a:gd name="connsiteY21" fmla="*/ 370314 h 2339602"/>
              <a:gd name="connsiteX22" fmla="*/ 2319364 w 4012868"/>
              <a:gd name="connsiteY22" fmla="*/ 296696 h 2339602"/>
              <a:gd name="connsiteX23" fmla="*/ 2448218 w 4012868"/>
              <a:gd name="connsiteY23" fmla="*/ 259887 h 2339602"/>
              <a:gd name="connsiteX24" fmla="*/ 2558663 w 4012868"/>
              <a:gd name="connsiteY24" fmla="*/ 241482 h 2339602"/>
              <a:gd name="connsiteX25" fmla="*/ 2705925 w 4012868"/>
              <a:gd name="connsiteY25" fmla="*/ 186268 h 2339602"/>
              <a:gd name="connsiteX26" fmla="*/ 2926816 w 4012868"/>
              <a:gd name="connsiteY26" fmla="*/ 149459 h 2339602"/>
              <a:gd name="connsiteX27" fmla="*/ 3055670 w 4012868"/>
              <a:gd name="connsiteY27" fmla="*/ 112650 h 2339602"/>
              <a:gd name="connsiteX28" fmla="*/ 3110893 w 4012868"/>
              <a:gd name="connsiteY28" fmla="*/ 75841 h 2339602"/>
              <a:gd name="connsiteX29" fmla="*/ 3313377 w 4012868"/>
              <a:gd name="connsiteY29" fmla="*/ 20627 h 2339602"/>
              <a:gd name="connsiteX30" fmla="*/ 3442231 w 4012868"/>
              <a:gd name="connsiteY30" fmla="*/ 2223 h 2339602"/>
              <a:gd name="connsiteX31" fmla="*/ 4012868 w 4012868"/>
              <a:gd name="connsiteY31" fmla="*/ 2223 h 2339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012868" h="2339602">
                <a:moveTo>
                  <a:pt x="0" y="2339602"/>
                </a:moveTo>
                <a:cubicBezTo>
                  <a:pt x="16272" y="2298929"/>
                  <a:pt x="68002" y="2151298"/>
                  <a:pt x="110446" y="2137152"/>
                </a:cubicBezTo>
                <a:cubicBezTo>
                  <a:pt x="191701" y="2110071"/>
                  <a:pt x="148314" y="2127423"/>
                  <a:pt x="239300" y="2081938"/>
                </a:cubicBezTo>
                <a:cubicBezTo>
                  <a:pt x="251572" y="2063534"/>
                  <a:pt x="265139" y="2045930"/>
                  <a:pt x="276115" y="2026725"/>
                </a:cubicBezTo>
                <a:cubicBezTo>
                  <a:pt x="289729" y="2002904"/>
                  <a:pt x="293528" y="1972505"/>
                  <a:pt x="312930" y="1953106"/>
                </a:cubicBezTo>
                <a:cubicBezTo>
                  <a:pt x="326651" y="1939387"/>
                  <a:pt x="349745" y="1940837"/>
                  <a:pt x="368153" y="1934702"/>
                </a:cubicBezTo>
                <a:cubicBezTo>
                  <a:pt x="374289" y="1910163"/>
                  <a:pt x="375247" y="1883708"/>
                  <a:pt x="386561" y="1861084"/>
                </a:cubicBezTo>
                <a:cubicBezTo>
                  <a:pt x="410007" y="1814199"/>
                  <a:pt x="452111" y="1817092"/>
                  <a:pt x="497007" y="1805870"/>
                </a:cubicBezTo>
                <a:cubicBezTo>
                  <a:pt x="579485" y="1682172"/>
                  <a:pt x="523927" y="1770442"/>
                  <a:pt x="644268" y="1529801"/>
                </a:cubicBezTo>
                <a:cubicBezTo>
                  <a:pt x="662676" y="1492992"/>
                  <a:pt x="673779" y="1451509"/>
                  <a:pt x="699491" y="1419374"/>
                </a:cubicBezTo>
                <a:cubicBezTo>
                  <a:pt x="724034" y="1388700"/>
                  <a:pt x="746838" y="1356549"/>
                  <a:pt x="773121" y="1327351"/>
                </a:cubicBezTo>
                <a:cubicBezTo>
                  <a:pt x="802146" y="1295106"/>
                  <a:pt x="834480" y="1266002"/>
                  <a:pt x="865160" y="1235328"/>
                </a:cubicBezTo>
                <a:lnTo>
                  <a:pt x="957198" y="1143306"/>
                </a:lnTo>
                <a:cubicBezTo>
                  <a:pt x="969470" y="1118766"/>
                  <a:pt x="978792" y="1092515"/>
                  <a:pt x="994013" y="1069687"/>
                </a:cubicBezTo>
                <a:cubicBezTo>
                  <a:pt x="1014996" y="1038218"/>
                  <a:pt x="1056516" y="1015756"/>
                  <a:pt x="1086052" y="996069"/>
                </a:cubicBezTo>
                <a:cubicBezTo>
                  <a:pt x="1173717" y="864593"/>
                  <a:pt x="1116761" y="896371"/>
                  <a:pt x="1233313" y="867237"/>
                </a:cubicBezTo>
                <a:cubicBezTo>
                  <a:pt x="1487219" y="697995"/>
                  <a:pt x="1226590" y="874668"/>
                  <a:pt x="1417389" y="738405"/>
                </a:cubicBezTo>
                <a:cubicBezTo>
                  <a:pt x="1435391" y="725548"/>
                  <a:pt x="1454609" y="714453"/>
                  <a:pt x="1472612" y="701596"/>
                </a:cubicBezTo>
                <a:cubicBezTo>
                  <a:pt x="1482043" y="694861"/>
                  <a:pt x="1579775" y="618868"/>
                  <a:pt x="1601466" y="609573"/>
                </a:cubicBezTo>
                <a:cubicBezTo>
                  <a:pt x="1786434" y="530315"/>
                  <a:pt x="1538060" y="678079"/>
                  <a:pt x="1785542" y="554360"/>
                </a:cubicBezTo>
                <a:cubicBezTo>
                  <a:pt x="1893884" y="500199"/>
                  <a:pt x="1833141" y="526227"/>
                  <a:pt x="1969619" y="480741"/>
                </a:cubicBezTo>
                <a:cubicBezTo>
                  <a:pt x="2130306" y="352213"/>
                  <a:pt x="1986510" y="449840"/>
                  <a:pt x="2172103" y="370314"/>
                </a:cubicBezTo>
                <a:cubicBezTo>
                  <a:pt x="2222546" y="348699"/>
                  <a:pt x="2267300" y="314048"/>
                  <a:pt x="2319364" y="296696"/>
                </a:cubicBezTo>
                <a:cubicBezTo>
                  <a:pt x="2372003" y="279152"/>
                  <a:pt x="2390425" y="271444"/>
                  <a:pt x="2448218" y="259887"/>
                </a:cubicBezTo>
                <a:cubicBezTo>
                  <a:pt x="2484816" y="252569"/>
                  <a:pt x="2521848" y="247617"/>
                  <a:pt x="2558663" y="241482"/>
                </a:cubicBezTo>
                <a:cubicBezTo>
                  <a:pt x="2570428" y="236777"/>
                  <a:pt x="2677073" y="192038"/>
                  <a:pt x="2705925" y="186268"/>
                </a:cubicBezTo>
                <a:cubicBezTo>
                  <a:pt x="2779122" y="171631"/>
                  <a:pt x="2854398" y="167560"/>
                  <a:pt x="2926816" y="149459"/>
                </a:cubicBezTo>
                <a:cubicBezTo>
                  <a:pt x="2950412" y="143561"/>
                  <a:pt x="3029258" y="125854"/>
                  <a:pt x="3055670" y="112650"/>
                </a:cubicBezTo>
                <a:cubicBezTo>
                  <a:pt x="3075457" y="102758"/>
                  <a:pt x="3090677" y="84824"/>
                  <a:pt x="3110893" y="75841"/>
                </a:cubicBezTo>
                <a:cubicBezTo>
                  <a:pt x="3175603" y="47086"/>
                  <a:pt x="3244090" y="32173"/>
                  <a:pt x="3313377" y="20627"/>
                </a:cubicBezTo>
                <a:cubicBezTo>
                  <a:pt x="3356174" y="13495"/>
                  <a:pt x="3398859" y="3364"/>
                  <a:pt x="3442231" y="2223"/>
                </a:cubicBezTo>
                <a:cubicBezTo>
                  <a:pt x="3632378" y="-2780"/>
                  <a:pt x="3822656" y="2223"/>
                  <a:pt x="4012868" y="2223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33" name="Cloud Callout 32"/>
          <p:cNvSpPr/>
          <p:nvPr/>
        </p:nvSpPr>
        <p:spPr>
          <a:xfrm rot="21440121">
            <a:off x="6160776" y="2511249"/>
            <a:ext cx="2874911" cy="1129951"/>
          </a:xfrm>
          <a:prstGeom prst="cloud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FF00"/>
                </a:solidFill>
              </a:rPr>
              <a:t>stable? but which kind?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4351395" y="877675"/>
            <a:ext cx="4164641" cy="3323959"/>
          </a:xfrm>
          <a:custGeom>
            <a:avLst/>
            <a:gdLst>
              <a:gd name="connsiteX0" fmla="*/ 0 w 4164641"/>
              <a:gd name="connsiteY0" fmla="*/ 3323959 h 3323959"/>
              <a:gd name="connsiteX1" fmla="*/ 74703 w 4164641"/>
              <a:gd name="connsiteY1" fmla="*/ 3230589 h 3323959"/>
              <a:gd name="connsiteX2" fmla="*/ 112054 w 4164641"/>
              <a:gd name="connsiteY2" fmla="*/ 3174567 h 3323959"/>
              <a:gd name="connsiteX3" fmla="*/ 168080 w 4164641"/>
              <a:gd name="connsiteY3" fmla="*/ 3137219 h 3323959"/>
              <a:gd name="connsiteX4" fmla="*/ 242782 w 4164641"/>
              <a:gd name="connsiteY4" fmla="*/ 3025176 h 3323959"/>
              <a:gd name="connsiteX5" fmla="*/ 354835 w 4164641"/>
              <a:gd name="connsiteY5" fmla="*/ 2950480 h 3323959"/>
              <a:gd name="connsiteX6" fmla="*/ 410862 w 4164641"/>
              <a:gd name="connsiteY6" fmla="*/ 2819763 h 3323959"/>
              <a:gd name="connsiteX7" fmla="*/ 429537 w 4164641"/>
              <a:gd name="connsiteY7" fmla="*/ 2763741 h 3323959"/>
              <a:gd name="connsiteX8" fmla="*/ 560266 w 4164641"/>
              <a:gd name="connsiteY8" fmla="*/ 2614350 h 3323959"/>
              <a:gd name="connsiteX9" fmla="*/ 578941 w 4164641"/>
              <a:gd name="connsiteY9" fmla="*/ 2558328 h 3323959"/>
              <a:gd name="connsiteX10" fmla="*/ 672319 w 4164641"/>
              <a:gd name="connsiteY10" fmla="*/ 2483632 h 3323959"/>
              <a:gd name="connsiteX11" fmla="*/ 728346 w 4164641"/>
              <a:gd name="connsiteY11" fmla="*/ 2427610 h 3323959"/>
              <a:gd name="connsiteX12" fmla="*/ 803048 w 4164641"/>
              <a:gd name="connsiteY12" fmla="*/ 2334241 h 3323959"/>
              <a:gd name="connsiteX13" fmla="*/ 896425 w 4164641"/>
              <a:gd name="connsiteY13" fmla="*/ 2240871 h 3323959"/>
              <a:gd name="connsiteX14" fmla="*/ 1045829 w 4164641"/>
              <a:gd name="connsiteY14" fmla="*/ 2110153 h 3323959"/>
              <a:gd name="connsiteX15" fmla="*/ 1101856 w 4164641"/>
              <a:gd name="connsiteY15" fmla="*/ 2072806 h 3323959"/>
              <a:gd name="connsiteX16" fmla="*/ 1195234 w 4164641"/>
              <a:gd name="connsiteY16" fmla="*/ 1960762 h 3323959"/>
              <a:gd name="connsiteX17" fmla="*/ 1288611 w 4164641"/>
              <a:gd name="connsiteY17" fmla="*/ 1886066 h 3323959"/>
              <a:gd name="connsiteX18" fmla="*/ 1456691 w 4164641"/>
              <a:gd name="connsiteY18" fmla="*/ 1792697 h 3323959"/>
              <a:gd name="connsiteX19" fmla="*/ 1512717 w 4164641"/>
              <a:gd name="connsiteY19" fmla="*/ 1774023 h 3323959"/>
              <a:gd name="connsiteX20" fmla="*/ 1811526 w 4164641"/>
              <a:gd name="connsiteY20" fmla="*/ 1792697 h 3323959"/>
              <a:gd name="connsiteX21" fmla="*/ 1923579 w 4164641"/>
              <a:gd name="connsiteY21" fmla="*/ 1848718 h 3323959"/>
              <a:gd name="connsiteX22" fmla="*/ 2110334 w 4164641"/>
              <a:gd name="connsiteY22" fmla="*/ 1886066 h 3323959"/>
              <a:gd name="connsiteX23" fmla="*/ 2185036 w 4164641"/>
              <a:gd name="connsiteY23" fmla="*/ 1904740 h 3323959"/>
              <a:gd name="connsiteX24" fmla="*/ 2707950 w 4164641"/>
              <a:gd name="connsiteY24" fmla="*/ 1886066 h 3323959"/>
              <a:gd name="connsiteX25" fmla="*/ 2820004 w 4164641"/>
              <a:gd name="connsiteY25" fmla="*/ 1811371 h 3323959"/>
              <a:gd name="connsiteX26" fmla="*/ 2932057 w 4164641"/>
              <a:gd name="connsiteY26" fmla="*/ 1755349 h 3323959"/>
              <a:gd name="connsiteX27" fmla="*/ 2988083 w 4164641"/>
              <a:gd name="connsiteY27" fmla="*/ 1736675 h 3323959"/>
              <a:gd name="connsiteX28" fmla="*/ 3137487 w 4164641"/>
              <a:gd name="connsiteY28" fmla="*/ 1605957 h 3323959"/>
              <a:gd name="connsiteX29" fmla="*/ 3305567 w 4164641"/>
              <a:gd name="connsiteY29" fmla="*/ 1475240 h 3323959"/>
              <a:gd name="connsiteX30" fmla="*/ 3398945 w 4164641"/>
              <a:gd name="connsiteY30" fmla="*/ 1381870 h 3323959"/>
              <a:gd name="connsiteX31" fmla="*/ 3473647 w 4164641"/>
              <a:gd name="connsiteY31" fmla="*/ 1251153 h 3323959"/>
              <a:gd name="connsiteX32" fmla="*/ 3529673 w 4164641"/>
              <a:gd name="connsiteY32" fmla="*/ 1195131 h 3323959"/>
              <a:gd name="connsiteX33" fmla="*/ 3548349 w 4164641"/>
              <a:gd name="connsiteY33" fmla="*/ 1120435 h 3323959"/>
              <a:gd name="connsiteX34" fmla="*/ 3697753 w 4164641"/>
              <a:gd name="connsiteY34" fmla="*/ 952370 h 3323959"/>
              <a:gd name="connsiteX35" fmla="*/ 3753779 w 4164641"/>
              <a:gd name="connsiteY35" fmla="*/ 840326 h 3323959"/>
              <a:gd name="connsiteX36" fmla="*/ 3809806 w 4164641"/>
              <a:gd name="connsiteY36" fmla="*/ 746957 h 3323959"/>
              <a:gd name="connsiteX37" fmla="*/ 3847157 w 4164641"/>
              <a:gd name="connsiteY37" fmla="*/ 653587 h 3323959"/>
              <a:gd name="connsiteX38" fmla="*/ 3921859 w 4164641"/>
              <a:gd name="connsiteY38" fmla="*/ 522870 h 3323959"/>
              <a:gd name="connsiteX39" fmla="*/ 3959210 w 4164641"/>
              <a:gd name="connsiteY39" fmla="*/ 410826 h 3323959"/>
              <a:gd name="connsiteX40" fmla="*/ 4033912 w 4164641"/>
              <a:gd name="connsiteY40" fmla="*/ 298782 h 3323959"/>
              <a:gd name="connsiteX41" fmla="*/ 4108614 w 4164641"/>
              <a:gd name="connsiteY41" fmla="*/ 168065 h 3323959"/>
              <a:gd name="connsiteX42" fmla="*/ 4145965 w 4164641"/>
              <a:gd name="connsiteY42" fmla="*/ 56021 h 3323959"/>
              <a:gd name="connsiteX43" fmla="*/ 4164641 w 4164641"/>
              <a:gd name="connsiteY43" fmla="*/ 0 h 332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164641" h="3323959">
                <a:moveTo>
                  <a:pt x="0" y="3323959"/>
                </a:moveTo>
                <a:cubicBezTo>
                  <a:pt x="24901" y="3292836"/>
                  <a:pt x="50786" y="3262475"/>
                  <a:pt x="74703" y="3230589"/>
                </a:cubicBezTo>
                <a:cubicBezTo>
                  <a:pt x="88170" y="3212634"/>
                  <a:pt x="96183" y="3190437"/>
                  <a:pt x="112054" y="3174567"/>
                </a:cubicBezTo>
                <a:cubicBezTo>
                  <a:pt x="127925" y="3158697"/>
                  <a:pt x="149405" y="3149668"/>
                  <a:pt x="168080" y="3137219"/>
                </a:cubicBezTo>
                <a:cubicBezTo>
                  <a:pt x="192981" y="3099871"/>
                  <a:pt x="205432" y="3050074"/>
                  <a:pt x="242782" y="3025176"/>
                </a:cubicBezTo>
                <a:lnTo>
                  <a:pt x="354835" y="2950480"/>
                </a:lnTo>
                <a:cubicBezTo>
                  <a:pt x="398637" y="2819089"/>
                  <a:pt x="341625" y="2981303"/>
                  <a:pt x="410862" y="2819763"/>
                </a:cubicBezTo>
                <a:cubicBezTo>
                  <a:pt x="418617" y="2801671"/>
                  <a:pt x="419977" y="2780948"/>
                  <a:pt x="429537" y="2763741"/>
                </a:cubicBezTo>
                <a:cubicBezTo>
                  <a:pt x="493620" y="2648401"/>
                  <a:pt x="478424" y="2668905"/>
                  <a:pt x="560266" y="2614350"/>
                </a:cubicBezTo>
                <a:cubicBezTo>
                  <a:pt x="566491" y="2595676"/>
                  <a:pt x="568813" y="2575207"/>
                  <a:pt x="578941" y="2558328"/>
                </a:cubicBezTo>
                <a:cubicBezTo>
                  <a:pt x="600673" y="2522112"/>
                  <a:pt x="641787" y="2509073"/>
                  <a:pt x="672319" y="2483632"/>
                </a:cubicBezTo>
                <a:cubicBezTo>
                  <a:pt x="692609" y="2466725"/>
                  <a:pt x="709670" y="2446284"/>
                  <a:pt x="728346" y="2427610"/>
                </a:cubicBezTo>
                <a:cubicBezTo>
                  <a:pt x="764702" y="2318547"/>
                  <a:pt x="718575" y="2418706"/>
                  <a:pt x="803048" y="2334241"/>
                </a:cubicBezTo>
                <a:cubicBezTo>
                  <a:pt x="927559" y="2209742"/>
                  <a:pt x="747012" y="2340472"/>
                  <a:pt x="896425" y="2240871"/>
                </a:cubicBezTo>
                <a:cubicBezTo>
                  <a:pt x="958677" y="2147501"/>
                  <a:pt x="915102" y="2197296"/>
                  <a:pt x="1045829" y="2110153"/>
                </a:cubicBezTo>
                <a:lnTo>
                  <a:pt x="1101856" y="2072806"/>
                </a:lnTo>
                <a:cubicBezTo>
                  <a:pt x="1181985" y="1912561"/>
                  <a:pt x="1089647" y="2066340"/>
                  <a:pt x="1195234" y="1960762"/>
                </a:cubicBezTo>
                <a:cubicBezTo>
                  <a:pt x="1279709" y="1876294"/>
                  <a:pt x="1179538" y="1922421"/>
                  <a:pt x="1288611" y="1886066"/>
                </a:cubicBezTo>
                <a:cubicBezTo>
                  <a:pt x="1372479" y="1802207"/>
                  <a:pt x="1319583" y="1838396"/>
                  <a:pt x="1456691" y="1792697"/>
                </a:cubicBezTo>
                <a:lnTo>
                  <a:pt x="1512717" y="1774023"/>
                </a:lnTo>
                <a:cubicBezTo>
                  <a:pt x="1612320" y="1780248"/>
                  <a:pt x="1712277" y="1782251"/>
                  <a:pt x="1811526" y="1792697"/>
                </a:cubicBezTo>
                <a:cubicBezTo>
                  <a:pt x="1914342" y="1803519"/>
                  <a:pt x="1822101" y="1817497"/>
                  <a:pt x="1923579" y="1848718"/>
                </a:cubicBezTo>
                <a:cubicBezTo>
                  <a:pt x="1984256" y="1867386"/>
                  <a:pt x="2048745" y="1870670"/>
                  <a:pt x="2110334" y="1886066"/>
                </a:cubicBezTo>
                <a:lnTo>
                  <a:pt x="2185036" y="1904740"/>
                </a:lnTo>
                <a:cubicBezTo>
                  <a:pt x="2359341" y="1898515"/>
                  <a:pt x="2535390" y="1911440"/>
                  <a:pt x="2707950" y="1886066"/>
                </a:cubicBezTo>
                <a:cubicBezTo>
                  <a:pt x="2752362" y="1879535"/>
                  <a:pt x="2777418" y="1825565"/>
                  <a:pt x="2820004" y="1811371"/>
                </a:cubicBezTo>
                <a:cubicBezTo>
                  <a:pt x="2960827" y="1764433"/>
                  <a:pt x="2787245" y="1827749"/>
                  <a:pt x="2932057" y="1755349"/>
                </a:cubicBezTo>
                <a:cubicBezTo>
                  <a:pt x="2949664" y="1746546"/>
                  <a:pt x="2969408" y="1742900"/>
                  <a:pt x="2988083" y="1736675"/>
                </a:cubicBezTo>
                <a:cubicBezTo>
                  <a:pt x="3093908" y="1577950"/>
                  <a:pt x="2919611" y="1823814"/>
                  <a:pt x="3137487" y="1605957"/>
                </a:cubicBezTo>
                <a:cubicBezTo>
                  <a:pt x="3263461" y="1479995"/>
                  <a:pt x="3199430" y="1510616"/>
                  <a:pt x="3305567" y="1475240"/>
                </a:cubicBezTo>
                <a:cubicBezTo>
                  <a:pt x="3405168" y="1325851"/>
                  <a:pt x="3274442" y="1506362"/>
                  <a:pt x="3398945" y="1381870"/>
                </a:cubicBezTo>
                <a:cubicBezTo>
                  <a:pt x="3443054" y="1337765"/>
                  <a:pt x="3437029" y="1302413"/>
                  <a:pt x="3473647" y="1251153"/>
                </a:cubicBezTo>
                <a:cubicBezTo>
                  <a:pt x="3488998" y="1229663"/>
                  <a:pt x="3510998" y="1213805"/>
                  <a:pt x="3529673" y="1195131"/>
                </a:cubicBezTo>
                <a:cubicBezTo>
                  <a:pt x="3535898" y="1170232"/>
                  <a:pt x="3533630" y="1141460"/>
                  <a:pt x="3548349" y="1120435"/>
                </a:cubicBezTo>
                <a:cubicBezTo>
                  <a:pt x="3697176" y="907844"/>
                  <a:pt x="3622219" y="1088321"/>
                  <a:pt x="3697753" y="952370"/>
                </a:cubicBezTo>
                <a:cubicBezTo>
                  <a:pt x="3718033" y="915869"/>
                  <a:pt x="3733782" y="876984"/>
                  <a:pt x="3753779" y="840326"/>
                </a:cubicBezTo>
                <a:cubicBezTo>
                  <a:pt x="3771161" y="808462"/>
                  <a:pt x="3793573" y="779421"/>
                  <a:pt x="3809806" y="746957"/>
                </a:cubicBezTo>
                <a:cubicBezTo>
                  <a:pt x="3824798" y="716975"/>
                  <a:pt x="3833542" y="684219"/>
                  <a:pt x="3847157" y="653587"/>
                </a:cubicBezTo>
                <a:cubicBezTo>
                  <a:pt x="3878750" y="582508"/>
                  <a:pt x="3881800" y="582953"/>
                  <a:pt x="3921859" y="522870"/>
                </a:cubicBezTo>
                <a:cubicBezTo>
                  <a:pt x="3934309" y="485522"/>
                  <a:pt x="3941603" y="446038"/>
                  <a:pt x="3959210" y="410826"/>
                </a:cubicBezTo>
                <a:cubicBezTo>
                  <a:pt x="3979286" y="370678"/>
                  <a:pt x="4009011" y="336130"/>
                  <a:pt x="4033912" y="298782"/>
                </a:cubicBezTo>
                <a:cubicBezTo>
                  <a:pt x="4067604" y="248248"/>
                  <a:pt x="4084918" y="227300"/>
                  <a:pt x="4108614" y="168065"/>
                </a:cubicBezTo>
                <a:cubicBezTo>
                  <a:pt x="4123236" y="131513"/>
                  <a:pt x="4133514" y="93369"/>
                  <a:pt x="4145965" y="56021"/>
                </a:cubicBezTo>
                <a:lnTo>
                  <a:pt x="4164641" y="0"/>
                </a:ln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800204" y="1786838"/>
            <a:ext cx="57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n.1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187380" y="1849146"/>
            <a:ext cx="57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n.2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7309614" y="2010157"/>
            <a:ext cx="575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n.3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454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6976115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702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3138234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703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4"/>
          <p:cNvSpPr/>
          <p:nvPr/>
        </p:nvSpPr>
        <p:spPr>
          <a:xfrm>
            <a:off x="4484414" y="868832"/>
            <a:ext cx="1012474" cy="3257608"/>
          </a:xfrm>
          <a:custGeom>
            <a:avLst/>
            <a:gdLst>
              <a:gd name="connsiteX0" fmla="*/ 0 w 1012474"/>
              <a:gd name="connsiteY0" fmla="*/ 3257608 h 3257608"/>
              <a:gd name="connsiteX1" fmla="*/ 18407 w 1012474"/>
              <a:gd name="connsiteY1" fmla="*/ 3165585 h 3257608"/>
              <a:gd name="connsiteX2" fmla="*/ 55223 w 1012474"/>
              <a:gd name="connsiteY2" fmla="*/ 3128776 h 3257608"/>
              <a:gd name="connsiteX3" fmla="*/ 110446 w 1012474"/>
              <a:gd name="connsiteY3" fmla="*/ 3018349 h 3257608"/>
              <a:gd name="connsiteX4" fmla="*/ 128853 w 1012474"/>
              <a:gd name="connsiteY4" fmla="*/ 2963135 h 3257608"/>
              <a:gd name="connsiteX5" fmla="*/ 184076 w 1012474"/>
              <a:gd name="connsiteY5" fmla="*/ 2871112 h 3257608"/>
              <a:gd name="connsiteX6" fmla="*/ 202484 w 1012474"/>
              <a:gd name="connsiteY6" fmla="*/ 2797494 h 3257608"/>
              <a:gd name="connsiteX7" fmla="*/ 239299 w 1012474"/>
              <a:gd name="connsiteY7" fmla="*/ 2687066 h 3257608"/>
              <a:gd name="connsiteX8" fmla="*/ 257707 w 1012474"/>
              <a:gd name="connsiteY8" fmla="*/ 2613448 h 3257608"/>
              <a:gd name="connsiteX9" fmla="*/ 294522 w 1012474"/>
              <a:gd name="connsiteY9" fmla="*/ 2503021 h 3257608"/>
              <a:gd name="connsiteX10" fmla="*/ 312930 w 1012474"/>
              <a:gd name="connsiteY10" fmla="*/ 2429403 h 3257608"/>
              <a:gd name="connsiteX11" fmla="*/ 349745 w 1012474"/>
              <a:gd name="connsiteY11" fmla="*/ 2318975 h 3257608"/>
              <a:gd name="connsiteX12" fmla="*/ 386560 w 1012474"/>
              <a:gd name="connsiteY12" fmla="*/ 2208548 h 3257608"/>
              <a:gd name="connsiteX13" fmla="*/ 441783 w 1012474"/>
              <a:gd name="connsiteY13" fmla="*/ 2042907 h 3257608"/>
              <a:gd name="connsiteX14" fmla="*/ 460191 w 1012474"/>
              <a:gd name="connsiteY14" fmla="*/ 1987693 h 3257608"/>
              <a:gd name="connsiteX15" fmla="*/ 478599 w 1012474"/>
              <a:gd name="connsiteY15" fmla="*/ 1932479 h 3257608"/>
              <a:gd name="connsiteX16" fmla="*/ 552229 w 1012474"/>
              <a:gd name="connsiteY16" fmla="*/ 1803647 h 3257608"/>
              <a:gd name="connsiteX17" fmla="*/ 570637 w 1012474"/>
              <a:gd name="connsiteY17" fmla="*/ 1748434 h 3257608"/>
              <a:gd name="connsiteX18" fmla="*/ 625860 w 1012474"/>
              <a:gd name="connsiteY18" fmla="*/ 1656411 h 3257608"/>
              <a:gd name="connsiteX19" fmla="*/ 699490 w 1012474"/>
              <a:gd name="connsiteY19" fmla="*/ 1490770 h 3257608"/>
              <a:gd name="connsiteX20" fmla="*/ 717898 w 1012474"/>
              <a:gd name="connsiteY20" fmla="*/ 1417152 h 3257608"/>
              <a:gd name="connsiteX21" fmla="*/ 754713 w 1012474"/>
              <a:gd name="connsiteY21" fmla="*/ 1361938 h 3257608"/>
              <a:gd name="connsiteX22" fmla="*/ 773121 w 1012474"/>
              <a:gd name="connsiteY22" fmla="*/ 1196297 h 3257608"/>
              <a:gd name="connsiteX23" fmla="*/ 791529 w 1012474"/>
              <a:gd name="connsiteY23" fmla="*/ 1141083 h 3257608"/>
              <a:gd name="connsiteX24" fmla="*/ 846752 w 1012474"/>
              <a:gd name="connsiteY24" fmla="*/ 680969 h 3257608"/>
              <a:gd name="connsiteX25" fmla="*/ 865159 w 1012474"/>
              <a:gd name="connsiteY25" fmla="*/ 570542 h 3257608"/>
              <a:gd name="connsiteX26" fmla="*/ 883567 w 1012474"/>
              <a:gd name="connsiteY26" fmla="*/ 515328 h 3257608"/>
              <a:gd name="connsiteX27" fmla="*/ 901975 w 1012474"/>
              <a:gd name="connsiteY27" fmla="*/ 423305 h 3257608"/>
              <a:gd name="connsiteX28" fmla="*/ 957198 w 1012474"/>
              <a:gd name="connsiteY28" fmla="*/ 257664 h 3257608"/>
              <a:gd name="connsiteX29" fmla="*/ 975605 w 1012474"/>
              <a:gd name="connsiteY29" fmla="*/ 202450 h 3257608"/>
              <a:gd name="connsiteX30" fmla="*/ 994013 w 1012474"/>
              <a:gd name="connsiteY30" fmla="*/ 147237 h 3257608"/>
              <a:gd name="connsiteX31" fmla="*/ 1012420 w 1012474"/>
              <a:gd name="connsiteY31" fmla="*/ 0 h 325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12474" h="3257608">
                <a:moveTo>
                  <a:pt x="0" y="3257608"/>
                </a:moveTo>
                <a:cubicBezTo>
                  <a:pt x="6136" y="3226934"/>
                  <a:pt x="6083" y="3194337"/>
                  <a:pt x="18407" y="3165585"/>
                </a:cubicBezTo>
                <a:cubicBezTo>
                  <a:pt x="25244" y="3149635"/>
                  <a:pt x="47461" y="3144297"/>
                  <a:pt x="55223" y="3128776"/>
                </a:cubicBezTo>
                <a:cubicBezTo>
                  <a:pt x="123075" y="2993096"/>
                  <a:pt x="24708" y="3104070"/>
                  <a:pt x="110446" y="3018349"/>
                </a:cubicBezTo>
                <a:cubicBezTo>
                  <a:pt x="116582" y="2999944"/>
                  <a:pt x="118870" y="2979770"/>
                  <a:pt x="128853" y="2963135"/>
                </a:cubicBezTo>
                <a:cubicBezTo>
                  <a:pt x="191937" y="2858012"/>
                  <a:pt x="146152" y="3003826"/>
                  <a:pt x="184076" y="2871112"/>
                </a:cubicBezTo>
                <a:cubicBezTo>
                  <a:pt x="191026" y="2846791"/>
                  <a:pt x="195214" y="2821722"/>
                  <a:pt x="202484" y="2797494"/>
                </a:cubicBezTo>
                <a:cubicBezTo>
                  <a:pt x="213635" y="2760330"/>
                  <a:pt x="228148" y="2724230"/>
                  <a:pt x="239299" y="2687066"/>
                </a:cubicBezTo>
                <a:cubicBezTo>
                  <a:pt x="246569" y="2662838"/>
                  <a:pt x="250437" y="2637676"/>
                  <a:pt x="257707" y="2613448"/>
                </a:cubicBezTo>
                <a:cubicBezTo>
                  <a:pt x="268858" y="2576284"/>
                  <a:pt x="285110" y="2540663"/>
                  <a:pt x="294522" y="2503021"/>
                </a:cubicBezTo>
                <a:cubicBezTo>
                  <a:pt x="300658" y="2478482"/>
                  <a:pt x="305660" y="2453631"/>
                  <a:pt x="312930" y="2429403"/>
                </a:cubicBezTo>
                <a:cubicBezTo>
                  <a:pt x="324081" y="2392239"/>
                  <a:pt x="337473" y="2355784"/>
                  <a:pt x="349745" y="2318975"/>
                </a:cubicBezTo>
                <a:lnTo>
                  <a:pt x="386560" y="2208548"/>
                </a:lnTo>
                <a:lnTo>
                  <a:pt x="441783" y="2042907"/>
                </a:lnTo>
                <a:lnTo>
                  <a:pt x="460191" y="1987693"/>
                </a:lnTo>
                <a:cubicBezTo>
                  <a:pt x="466327" y="1969288"/>
                  <a:pt x="467836" y="1948620"/>
                  <a:pt x="478599" y="1932479"/>
                </a:cubicBezTo>
                <a:cubicBezTo>
                  <a:pt x="515574" y="1877026"/>
                  <a:pt x="524202" y="1869033"/>
                  <a:pt x="552229" y="1803647"/>
                </a:cubicBezTo>
                <a:cubicBezTo>
                  <a:pt x="559872" y="1785816"/>
                  <a:pt x="561960" y="1765786"/>
                  <a:pt x="570637" y="1748434"/>
                </a:cubicBezTo>
                <a:cubicBezTo>
                  <a:pt x="586638" y="1716438"/>
                  <a:pt x="611055" y="1688977"/>
                  <a:pt x="625860" y="1656411"/>
                </a:cubicBezTo>
                <a:cubicBezTo>
                  <a:pt x="719743" y="1449903"/>
                  <a:pt x="612603" y="1621080"/>
                  <a:pt x="699490" y="1490770"/>
                </a:cubicBezTo>
                <a:cubicBezTo>
                  <a:pt x="705626" y="1466231"/>
                  <a:pt x="707932" y="1440401"/>
                  <a:pt x="717898" y="1417152"/>
                </a:cubicBezTo>
                <a:cubicBezTo>
                  <a:pt x="726613" y="1396820"/>
                  <a:pt x="749347" y="1383398"/>
                  <a:pt x="754713" y="1361938"/>
                </a:cubicBezTo>
                <a:cubicBezTo>
                  <a:pt x="768189" y="1308044"/>
                  <a:pt x="763986" y="1251094"/>
                  <a:pt x="773121" y="1196297"/>
                </a:cubicBezTo>
                <a:cubicBezTo>
                  <a:pt x="776311" y="1177160"/>
                  <a:pt x="785393" y="1159488"/>
                  <a:pt x="791529" y="1141083"/>
                </a:cubicBezTo>
                <a:cubicBezTo>
                  <a:pt x="850118" y="555290"/>
                  <a:pt x="799423" y="941238"/>
                  <a:pt x="846752" y="680969"/>
                </a:cubicBezTo>
                <a:cubicBezTo>
                  <a:pt x="853428" y="644254"/>
                  <a:pt x="857063" y="606970"/>
                  <a:pt x="865159" y="570542"/>
                </a:cubicBezTo>
                <a:cubicBezTo>
                  <a:pt x="869368" y="551604"/>
                  <a:pt x="878861" y="534149"/>
                  <a:pt x="883567" y="515328"/>
                </a:cubicBezTo>
                <a:cubicBezTo>
                  <a:pt x="891155" y="484980"/>
                  <a:pt x="893743" y="453484"/>
                  <a:pt x="901975" y="423305"/>
                </a:cubicBezTo>
                <a:cubicBezTo>
                  <a:pt x="901981" y="423284"/>
                  <a:pt x="947991" y="285281"/>
                  <a:pt x="957198" y="257664"/>
                </a:cubicBezTo>
                <a:lnTo>
                  <a:pt x="975605" y="202450"/>
                </a:lnTo>
                <a:lnTo>
                  <a:pt x="994013" y="147237"/>
                </a:lnTo>
                <a:cubicBezTo>
                  <a:pt x="1014437" y="24706"/>
                  <a:pt x="1012420" y="74126"/>
                  <a:pt x="1012420" y="0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4447446" y="1786838"/>
            <a:ext cx="4012868" cy="2339602"/>
          </a:xfrm>
          <a:custGeom>
            <a:avLst/>
            <a:gdLst>
              <a:gd name="connsiteX0" fmla="*/ 0 w 4012868"/>
              <a:gd name="connsiteY0" fmla="*/ 2339602 h 2339602"/>
              <a:gd name="connsiteX1" fmla="*/ 110446 w 4012868"/>
              <a:gd name="connsiteY1" fmla="*/ 2137152 h 2339602"/>
              <a:gd name="connsiteX2" fmla="*/ 239300 w 4012868"/>
              <a:gd name="connsiteY2" fmla="*/ 2081938 h 2339602"/>
              <a:gd name="connsiteX3" fmla="*/ 276115 w 4012868"/>
              <a:gd name="connsiteY3" fmla="*/ 2026725 h 2339602"/>
              <a:gd name="connsiteX4" fmla="*/ 312930 w 4012868"/>
              <a:gd name="connsiteY4" fmla="*/ 1953106 h 2339602"/>
              <a:gd name="connsiteX5" fmla="*/ 368153 w 4012868"/>
              <a:gd name="connsiteY5" fmla="*/ 1934702 h 2339602"/>
              <a:gd name="connsiteX6" fmla="*/ 386561 w 4012868"/>
              <a:gd name="connsiteY6" fmla="*/ 1861084 h 2339602"/>
              <a:gd name="connsiteX7" fmla="*/ 497007 w 4012868"/>
              <a:gd name="connsiteY7" fmla="*/ 1805870 h 2339602"/>
              <a:gd name="connsiteX8" fmla="*/ 644268 w 4012868"/>
              <a:gd name="connsiteY8" fmla="*/ 1529801 h 2339602"/>
              <a:gd name="connsiteX9" fmla="*/ 699491 w 4012868"/>
              <a:gd name="connsiteY9" fmla="*/ 1419374 h 2339602"/>
              <a:gd name="connsiteX10" fmla="*/ 773121 w 4012868"/>
              <a:gd name="connsiteY10" fmla="*/ 1327351 h 2339602"/>
              <a:gd name="connsiteX11" fmla="*/ 865160 w 4012868"/>
              <a:gd name="connsiteY11" fmla="*/ 1235328 h 2339602"/>
              <a:gd name="connsiteX12" fmla="*/ 957198 w 4012868"/>
              <a:gd name="connsiteY12" fmla="*/ 1143306 h 2339602"/>
              <a:gd name="connsiteX13" fmla="*/ 994013 w 4012868"/>
              <a:gd name="connsiteY13" fmla="*/ 1069687 h 2339602"/>
              <a:gd name="connsiteX14" fmla="*/ 1086052 w 4012868"/>
              <a:gd name="connsiteY14" fmla="*/ 996069 h 2339602"/>
              <a:gd name="connsiteX15" fmla="*/ 1233313 w 4012868"/>
              <a:gd name="connsiteY15" fmla="*/ 867237 h 2339602"/>
              <a:gd name="connsiteX16" fmla="*/ 1417389 w 4012868"/>
              <a:gd name="connsiteY16" fmla="*/ 738405 h 2339602"/>
              <a:gd name="connsiteX17" fmla="*/ 1472612 w 4012868"/>
              <a:gd name="connsiteY17" fmla="*/ 701596 h 2339602"/>
              <a:gd name="connsiteX18" fmla="*/ 1601466 w 4012868"/>
              <a:gd name="connsiteY18" fmla="*/ 609573 h 2339602"/>
              <a:gd name="connsiteX19" fmla="*/ 1785542 w 4012868"/>
              <a:gd name="connsiteY19" fmla="*/ 554360 h 2339602"/>
              <a:gd name="connsiteX20" fmla="*/ 1969619 w 4012868"/>
              <a:gd name="connsiteY20" fmla="*/ 480741 h 2339602"/>
              <a:gd name="connsiteX21" fmla="*/ 2172103 w 4012868"/>
              <a:gd name="connsiteY21" fmla="*/ 370314 h 2339602"/>
              <a:gd name="connsiteX22" fmla="*/ 2319364 w 4012868"/>
              <a:gd name="connsiteY22" fmla="*/ 296696 h 2339602"/>
              <a:gd name="connsiteX23" fmla="*/ 2448218 w 4012868"/>
              <a:gd name="connsiteY23" fmla="*/ 259887 h 2339602"/>
              <a:gd name="connsiteX24" fmla="*/ 2558663 w 4012868"/>
              <a:gd name="connsiteY24" fmla="*/ 241482 h 2339602"/>
              <a:gd name="connsiteX25" fmla="*/ 2705925 w 4012868"/>
              <a:gd name="connsiteY25" fmla="*/ 186268 h 2339602"/>
              <a:gd name="connsiteX26" fmla="*/ 2926816 w 4012868"/>
              <a:gd name="connsiteY26" fmla="*/ 149459 h 2339602"/>
              <a:gd name="connsiteX27" fmla="*/ 3055670 w 4012868"/>
              <a:gd name="connsiteY27" fmla="*/ 112650 h 2339602"/>
              <a:gd name="connsiteX28" fmla="*/ 3110893 w 4012868"/>
              <a:gd name="connsiteY28" fmla="*/ 75841 h 2339602"/>
              <a:gd name="connsiteX29" fmla="*/ 3313377 w 4012868"/>
              <a:gd name="connsiteY29" fmla="*/ 20627 h 2339602"/>
              <a:gd name="connsiteX30" fmla="*/ 3442231 w 4012868"/>
              <a:gd name="connsiteY30" fmla="*/ 2223 h 2339602"/>
              <a:gd name="connsiteX31" fmla="*/ 4012868 w 4012868"/>
              <a:gd name="connsiteY31" fmla="*/ 2223 h 2339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012868" h="2339602">
                <a:moveTo>
                  <a:pt x="0" y="2339602"/>
                </a:moveTo>
                <a:cubicBezTo>
                  <a:pt x="16272" y="2298929"/>
                  <a:pt x="68002" y="2151298"/>
                  <a:pt x="110446" y="2137152"/>
                </a:cubicBezTo>
                <a:cubicBezTo>
                  <a:pt x="191701" y="2110071"/>
                  <a:pt x="148314" y="2127423"/>
                  <a:pt x="239300" y="2081938"/>
                </a:cubicBezTo>
                <a:cubicBezTo>
                  <a:pt x="251572" y="2063534"/>
                  <a:pt x="265139" y="2045930"/>
                  <a:pt x="276115" y="2026725"/>
                </a:cubicBezTo>
                <a:cubicBezTo>
                  <a:pt x="289729" y="2002904"/>
                  <a:pt x="293528" y="1972505"/>
                  <a:pt x="312930" y="1953106"/>
                </a:cubicBezTo>
                <a:cubicBezTo>
                  <a:pt x="326651" y="1939387"/>
                  <a:pt x="349745" y="1940837"/>
                  <a:pt x="368153" y="1934702"/>
                </a:cubicBezTo>
                <a:cubicBezTo>
                  <a:pt x="374289" y="1910163"/>
                  <a:pt x="375247" y="1883708"/>
                  <a:pt x="386561" y="1861084"/>
                </a:cubicBezTo>
                <a:cubicBezTo>
                  <a:pt x="410007" y="1814199"/>
                  <a:pt x="452111" y="1817092"/>
                  <a:pt x="497007" y="1805870"/>
                </a:cubicBezTo>
                <a:cubicBezTo>
                  <a:pt x="579485" y="1682172"/>
                  <a:pt x="523927" y="1770442"/>
                  <a:pt x="644268" y="1529801"/>
                </a:cubicBezTo>
                <a:cubicBezTo>
                  <a:pt x="662676" y="1492992"/>
                  <a:pt x="673779" y="1451509"/>
                  <a:pt x="699491" y="1419374"/>
                </a:cubicBezTo>
                <a:cubicBezTo>
                  <a:pt x="724034" y="1388700"/>
                  <a:pt x="746838" y="1356549"/>
                  <a:pt x="773121" y="1327351"/>
                </a:cubicBezTo>
                <a:cubicBezTo>
                  <a:pt x="802146" y="1295106"/>
                  <a:pt x="834480" y="1266002"/>
                  <a:pt x="865160" y="1235328"/>
                </a:cubicBezTo>
                <a:lnTo>
                  <a:pt x="957198" y="1143306"/>
                </a:lnTo>
                <a:cubicBezTo>
                  <a:pt x="969470" y="1118766"/>
                  <a:pt x="978792" y="1092515"/>
                  <a:pt x="994013" y="1069687"/>
                </a:cubicBezTo>
                <a:cubicBezTo>
                  <a:pt x="1014996" y="1038218"/>
                  <a:pt x="1056516" y="1015756"/>
                  <a:pt x="1086052" y="996069"/>
                </a:cubicBezTo>
                <a:cubicBezTo>
                  <a:pt x="1173717" y="864593"/>
                  <a:pt x="1116761" y="896371"/>
                  <a:pt x="1233313" y="867237"/>
                </a:cubicBezTo>
                <a:cubicBezTo>
                  <a:pt x="1487219" y="697995"/>
                  <a:pt x="1226590" y="874668"/>
                  <a:pt x="1417389" y="738405"/>
                </a:cubicBezTo>
                <a:cubicBezTo>
                  <a:pt x="1435391" y="725548"/>
                  <a:pt x="1454609" y="714453"/>
                  <a:pt x="1472612" y="701596"/>
                </a:cubicBezTo>
                <a:cubicBezTo>
                  <a:pt x="1482043" y="694861"/>
                  <a:pt x="1579775" y="618868"/>
                  <a:pt x="1601466" y="609573"/>
                </a:cubicBezTo>
                <a:cubicBezTo>
                  <a:pt x="1786434" y="530315"/>
                  <a:pt x="1538060" y="678079"/>
                  <a:pt x="1785542" y="554360"/>
                </a:cubicBezTo>
                <a:cubicBezTo>
                  <a:pt x="1893884" y="500199"/>
                  <a:pt x="1833141" y="526227"/>
                  <a:pt x="1969619" y="480741"/>
                </a:cubicBezTo>
                <a:cubicBezTo>
                  <a:pt x="2130306" y="352213"/>
                  <a:pt x="1986510" y="449840"/>
                  <a:pt x="2172103" y="370314"/>
                </a:cubicBezTo>
                <a:cubicBezTo>
                  <a:pt x="2222546" y="348699"/>
                  <a:pt x="2267300" y="314048"/>
                  <a:pt x="2319364" y="296696"/>
                </a:cubicBezTo>
                <a:cubicBezTo>
                  <a:pt x="2372003" y="279152"/>
                  <a:pt x="2390425" y="271444"/>
                  <a:pt x="2448218" y="259887"/>
                </a:cubicBezTo>
                <a:cubicBezTo>
                  <a:pt x="2484816" y="252569"/>
                  <a:pt x="2521848" y="247617"/>
                  <a:pt x="2558663" y="241482"/>
                </a:cubicBezTo>
                <a:cubicBezTo>
                  <a:pt x="2570428" y="236777"/>
                  <a:pt x="2677073" y="192038"/>
                  <a:pt x="2705925" y="186268"/>
                </a:cubicBezTo>
                <a:cubicBezTo>
                  <a:pt x="2779122" y="171631"/>
                  <a:pt x="2854398" y="167560"/>
                  <a:pt x="2926816" y="149459"/>
                </a:cubicBezTo>
                <a:cubicBezTo>
                  <a:pt x="2950412" y="143561"/>
                  <a:pt x="3029258" y="125854"/>
                  <a:pt x="3055670" y="112650"/>
                </a:cubicBezTo>
                <a:cubicBezTo>
                  <a:pt x="3075457" y="102758"/>
                  <a:pt x="3090677" y="84824"/>
                  <a:pt x="3110893" y="75841"/>
                </a:cubicBezTo>
                <a:cubicBezTo>
                  <a:pt x="3175603" y="47086"/>
                  <a:pt x="3244090" y="32173"/>
                  <a:pt x="3313377" y="20627"/>
                </a:cubicBezTo>
                <a:cubicBezTo>
                  <a:pt x="3356174" y="13495"/>
                  <a:pt x="3398859" y="3364"/>
                  <a:pt x="3442231" y="2223"/>
                </a:cubicBezTo>
                <a:cubicBezTo>
                  <a:pt x="3632378" y="-2780"/>
                  <a:pt x="3822656" y="2223"/>
                  <a:pt x="4012868" y="2223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4354996" y="2933716"/>
            <a:ext cx="3515861" cy="3570486"/>
          </a:xfrm>
          <a:custGeom>
            <a:avLst/>
            <a:gdLst>
              <a:gd name="connsiteX0" fmla="*/ 0 w 3515861"/>
              <a:gd name="connsiteY0" fmla="*/ 1306724 h 3570486"/>
              <a:gd name="connsiteX1" fmla="*/ 92038 w 3515861"/>
              <a:gd name="connsiteY1" fmla="*/ 1177892 h 3570486"/>
              <a:gd name="connsiteX2" fmla="*/ 147261 w 3515861"/>
              <a:gd name="connsiteY2" fmla="*/ 1159488 h 3570486"/>
              <a:gd name="connsiteX3" fmla="*/ 220892 w 3515861"/>
              <a:gd name="connsiteY3" fmla="*/ 1067465 h 3570486"/>
              <a:gd name="connsiteX4" fmla="*/ 239300 w 3515861"/>
              <a:gd name="connsiteY4" fmla="*/ 1012251 h 3570486"/>
              <a:gd name="connsiteX5" fmla="*/ 276115 w 3515861"/>
              <a:gd name="connsiteY5" fmla="*/ 957038 h 3570486"/>
              <a:gd name="connsiteX6" fmla="*/ 294523 w 3515861"/>
              <a:gd name="connsiteY6" fmla="*/ 901824 h 3570486"/>
              <a:gd name="connsiteX7" fmla="*/ 349745 w 3515861"/>
              <a:gd name="connsiteY7" fmla="*/ 865015 h 3570486"/>
              <a:gd name="connsiteX8" fmla="*/ 441784 w 3515861"/>
              <a:gd name="connsiteY8" fmla="*/ 809801 h 3570486"/>
              <a:gd name="connsiteX9" fmla="*/ 515414 w 3515861"/>
              <a:gd name="connsiteY9" fmla="*/ 736183 h 3570486"/>
              <a:gd name="connsiteX10" fmla="*/ 589045 w 3515861"/>
              <a:gd name="connsiteY10" fmla="*/ 625756 h 3570486"/>
              <a:gd name="connsiteX11" fmla="*/ 699491 w 3515861"/>
              <a:gd name="connsiteY11" fmla="*/ 496924 h 3570486"/>
              <a:gd name="connsiteX12" fmla="*/ 754714 w 3515861"/>
              <a:gd name="connsiteY12" fmla="*/ 386496 h 3570486"/>
              <a:gd name="connsiteX13" fmla="*/ 809937 w 3515861"/>
              <a:gd name="connsiteY13" fmla="*/ 349687 h 3570486"/>
              <a:gd name="connsiteX14" fmla="*/ 920383 w 3515861"/>
              <a:gd name="connsiteY14" fmla="*/ 202451 h 3570486"/>
              <a:gd name="connsiteX15" fmla="*/ 957198 w 3515861"/>
              <a:gd name="connsiteY15" fmla="*/ 147237 h 3570486"/>
              <a:gd name="connsiteX16" fmla="*/ 1030829 w 3515861"/>
              <a:gd name="connsiteY16" fmla="*/ 128832 h 3570486"/>
              <a:gd name="connsiteX17" fmla="*/ 1086051 w 3515861"/>
              <a:gd name="connsiteY17" fmla="*/ 110428 h 3570486"/>
              <a:gd name="connsiteX18" fmla="*/ 1178090 w 3515861"/>
              <a:gd name="connsiteY18" fmla="*/ 36810 h 3570486"/>
              <a:gd name="connsiteX19" fmla="*/ 1214905 w 3515861"/>
              <a:gd name="connsiteY19" fmla="*/ 0 h 3570486"/>
              <a:gd name="connsiteX20" fmla="*/ 1472612 w 3515861"/>
              <a:gd name="connsiteY20" fmla="*/ 18405 h 3570486"/>
              <a:gd name="connsiteX21" fmla="*/ 1564650 w 3515861"/>
              <a:gd name="connsiteY21" fmla="*/ 92023 h 3570486"/>
              <a:gd name="connsiteX22" fmla="*/ 1656689 w 3515861"/>
              <a:gd name="connsiteY22" fmla="*/ 165642 h 3570486"/>
              <a:gd name="connsiteX23" fmla="*/ 1748727 w 3515861"/>
              <a:gd name="connsiteY23" fmla="*/ 276069 h 3570486"/>
              <a:gd name="connsiteX24" fmla="*/ 1785542 w 3515861"/>
              <a:gd name="connsiteY24" fmla="*/ 386496 h 3570486"/>
              <a:gd name="connsiteX25" fmla="*/ 1803950 w 3515861"/>
              <a:gd name="connsiteY25" fmla="*/ 441710 h 3570486"/>
              <a:gd name="connsiteX26" fmla="*/ 1822357 w 3515861"/>
              <a:gd name="connsiteY26" fmla="*/ 570542 h 3570486"/>
              <a:gd name="connsiteX27" fmla="*/ 1840765 w 3515861"/>
              <a:gd name="connsiteY27" fmla="*/ 717778 h 3570486"/>
              <a:gd name="connsiteX28" fmla="*/ 1895988 w 3515861"/>
              <a:gd name="connsiteY28" fmla="*/ 846610 h 3570486"/>
              <a:gd name="connsiteX29" fmla="*/ 1988026 w 3515861"/>
              <a:gd name="connsiteY29" fmla="*/ 993847 h 3570486"/>
              <a:gd name="connsiteX30" fmla="*/ 2061657 w 3515861"/>
              <a:gd name="connsiteY30" fmla="*/ 1214702 h 3570486"/>
              <a:gd name="connsiteX31" fmla="*/ 2080065 w 3515861"/>
              <a:gd name="connsiteY31" fmla="*/ 1269915 h 3570486"/>
              <a:gd name="connsiteX32" fmla="*/ 2098472 w 3515861"/>
              <a:gd name="connsiteY32" fmla="*/ 1325129 h 3570486"/>
              <a:gd name="connsiteX33" fmla="*/ 2135288 w 3515861"/>
              <a:gd name="connsiteY33" fmla="*/ 1380343 h 3570486"/>
              <a:gd name="connsiteX34" fmla="*/ 2153695 w 3515861"/>
              <a:gd name="connsiteY34" fmla="*/ 1582793 h 3570486"/>
              <a:gd name="connsiteX35" fmla="*/ 2190510 w 3515861"/>
              <a:gd name="connsiteY35" fmla="*/ 1766838 h 3570486"/>
              <a:gd name="connsiteX36" fmla="*/ 2208918 w 3515861"/>
              <a:gd name="connsiteY36" fmla="*/ 2079716 h 3570486"/>
              <a:gd name="connsiteX37" fmla="*/ 2227326 w 3515861"/>
              <a:gd name="connsiteY37" fmla="*/ 2447807 h 3570486"/>
              <a:gd name="connsiteX38" fmla="*/ 2282549 w 3515861"/>
              <a:gd name="connsiteY38" fmla="*/ 2631853 h 3570486"/>
              <a:gd name="connsiteX39" fmla="*/ 2319364 w 3515861"/>
              <a:gd name="connsiteY39" fmla="*/ 2742280 h 3570486"/>
              <a:gd name="connsiteX40" fmla="*/ 2337772 w 3515861"/>
              <a:gd name="connsiteY40" fmla="*/ 2797494 h 3570486"/>
              <a:gd name="connsiteX41" fmla="*/ 2448218 w 3515861"/>
              <a:gd name="connsiteY41" fmla="*/ 2944730 h 3570486"/>
              <a:gd name="connsiteX42" fmla="*/ 2466625 w 3515861"/>
              <a:gd name="connsiteY42" fmla="*/ 2999944 h 3570486"/>
              <a:gd name="connsiteX43" fmla="*/ 2503440 w 3515861"/>
              <a:gd name="connsiteY43" fmla="*/ 3183990 h 3570486"/>
              <a:gd name="connsiteX44" fmla="*/ 2521848 w 3515861"/>
              <a:gd name="connsiteY44" fmla="*/ 3239203 h 3570486"/>
              <a:gd name="connsiteX45" fmla="*/ 2595479 w 3515861"/>
              <a:gd name="connsiteY45" fmla="*/ 3331226 h 3570486"/>
              <a:gd name="connsiteX46" fmla="*/ 2687517 w 3515861"/>
              <a:gd name="connsiteY46" fmla="*/ 3496867 h 3570486"/>
              <a:gd name="connsiteX47" fmla="*/ 2724332 w 3515861"/>
              <a:gd name="connsiteY47" fmla="*/ 3552081 h 3570486"/>
              <a:gd name="connsiteX48" fmla="*/ 2779555 w 3515861"/>
              <a:gd name="connsiteY48" fmla="*/ 3570486 h 3570486"/>
              <a:gd name="connsiteX49" fmla="*/ 3000447 w 3515861"/>
              <a:gd name="connsiteY49" fmla="*/ 3552081 h 3570486"/>
              <a:gd name="connsiteX50" fmla="*/ 3110893 w 3515861"/>
              <a:gd name="connsiteY50" fmla="*/ 3478463 h 3570486"/>
              <a:gd name="connsiteX51" fmla="*/ 3184524 w 3515861"/>
              <a:gd name="connsiteY51" fmla="*/ 3386440 h 3570486"/>
              <a:gd name="connsiteX52" fmla="*/ 3276562 w 3515861"/>
              <a:gd name="connsiteY52" fmla="*/ 3294417 h 3570486"/>
              <a:gd name="connsiteX53" fmla="*/ 3294969 w 3515861"/>
              <a:gd name="connsiteY53" fmla="*/ 3239203 h 3570486"/>
              <a:gd name="connsiteX54" fmla="*/ 3368600 w 3515861"/>
              <a:gd name="connsiteY54" fmla="*/ 3128776 h 3570486"/>
              <a:gd name="connsiteX55" fmla="*/ 3460638 w 3515861"/>
              <a:gd name="connsiteY55" fmla="*/ 2963135 h 3570486"/>
              <a:gd name="connsiteX56" fmla="*/ 3515861 w 3515861"/>
              <a:gd name="connsiteY56" fmla="*/ 2926326 h 357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15861" h="3570486">
                <a:moveTo>
                  <a:pt x="0" y="1306724"/>
                </a:moveTo>
                <a:cubicBezTo>
                  <a:pt x="16133" y="1279841"/>
                  <a:pt x="53220" y="1201179"/>
                  <a:pt x="92038" y="1177892"/>
                </a:cubicBezTo>
                <a:cubicBezTo>
                  <a:pt x="108677" y="1167910"/>
                  <a:pt x="128853" y="1165623"/>
                  <a:pt x="147261" y="1159488"/>
                </a:cubicBezTo>
                <a:cubicBezTo>
                  <a:pt x="181504" y="1125251"/>
                  <a:pt x="197670" y="1113902"/>
                  <a:pt x="220892" y="1067465"/>
                </a:cubicBezTo>
                <a:cubicBezTo>
                  <a:pt x="229569" y="1050113"/>
                  <a:pt x="230623" y="1029603"/>
                  <a:pt x="239300" y="1012251"/>
                </a:cubicBezTo>
                <a:cubicBezTo>
                  <a:pt x="249194" y="992467"/>
                  <a:pt x="266221" y="976822"/>
                  <a:pt x="276115" y="957038"/>
                </a:cubicBezTo>
                <a:cubicBezTo>
                  <a:pt x="284792" y="939686"/>
                  <a:pt x="282402" y="916972"/>
                  <a:pt x="294523" y="901824"/>
                </a:cubicBezTo>
                <a:cubicBezTo>
                  <a:pt x="308344" y="884551"/>
                  <a:pt x="332470" y="878833"/>
                  <a:pt x="349745" y="865015"/>
                </a:cubicBezTo>
                <a:cubicBezTo>
                  <a:pt x="421939" y="807269"/>
                  <a:pt x="345883" y="841763"/>
                  <a:pt x="441784" y="809801"/>
                </a:cubicBezTo>
                <a:cubicBezTo>
                  <a:pt x="490865" y="662579"/>
                  <a:pt x="417245" y="834335"/>
                  <a:pt x="515414" y="736183"/>
                </a:cubicBezTo>
                <a:cubicBezTo>
                  <a:pt x="546700" y="704902"/>
                  <a:pt x="557759" y="657037"/>
                  <a:pt x="589045" y="625756"/>
                </a:cubicBezTo>
                <a:cubicBezTo>
                  <a:pt x="678319" y="536497"/>
                  <a:pt x="643422" y="581014"/>
                  <a:pt x="699491" y="496924"/>
                </a:cubicBezTo>
                <a:cubicBezTo>
                  <a:pt x="714463" y="452013"/>
                  <a:pt x="719029" y="422175"/>
                  <a:pt x="754714" y="386496"/>
                </a:cubicBezTo>
                <a:cubicBezTo>
                  <a:pt x="770358" y="370855"/>
                  <a:pt x="791529" y="361957"/>
                  <a:pt x="809937" y="349687"/>
                </a:cubicBezTo>
                <a:cubicBezTo>
                  <a:pt x="857829" y="206028"/>
                  <a:pt x="779371" y="413936"/>
                  <a:pt x="920383" y="202451"/>
                </a:cubicBezTo>
                <a:cubicBezTo>
                  <a:pt x="932655" y="184046"/>
                  <a:pt x="938792" y="159506"/>
                  <a:pt x="957198" y="147237"/>
                </a:cubicBezTo>
                <a:cubicBezTo>
                  <a:pt x="978249" y="133205"/>
                  <a:pt x="1006503" y="135781"/>
                  <a:pt x="1030829" y="128832"/>
                </a:cubicBezTo>
                <a:cubicBezTo>
                  <a:pt x="1049485" y="123502"/>
                  <a:pt x="1067644" y="116563"/>
                  <a:pt x="1086051" y="110428"/>
                </a:cubicBezTo>
                <a:cubicBezTo>
                  <a:pt x="1174952" y="21544"/>
                  <a:pt x="1061973" y="129689"/>
                  <a:pt x="1178090" y="36810"/>
                </a:cubicBezTo>
                <a:cubicBezTo>
                  <a:pt x="1191642" y="25970"/>
                  <a:pt x="1202633" y="12270"/>
                  <a:pt x="1214905" y="0"/>
                </a:cubicBezTo>
                <a:cubicBezTo>
                  <a:pt x="1300807" y="6135"/>
                  <a:pt x="1387081" y="8344"/>
                  <a:pt x="1472612" y="18405"/>
                </a:cubicBezTo>
                <a:cubicBezTo>
                  <a:pt x="1553841" y="27960"/>
                  <a:pt x="1511347" y="38730"/>
                  <a:pt x="1564650" y="92023"/>
                </a:cubicBezTo>
                <a:cubicBezTo>
                  <a:pt x="1660324" y="187680"/>
                  <a:pt x="1583825" y="74577"/>
                  <a:pt x="1656689" y="165642"/>
                </a:cubicBezTo>
                <a:cubicBezTo>
                  <a:pt x="1759202" y="293761"/>
                  <a:pt x="1617544" y="144908"/>
                  <a:pt x="1748727" y="276069"/>
                </a:cubicBezTo>
                <a:lnTo>
                  <a:pt x="1785542" y="386496"/>
                </a:lnTo>
                <a:lnTo>
                  <a:pt x="1803950" y="441710"/>
                </a:lnTo>
                <a:cubicBezTo>
                  <a:pt x="1810086" y="484654"/>
                  <a:pt x="1816623" y="527543"/>
                  <a:pt x="1822357" y="570542"/>
                </a:cubicBezTo>
                <a:cubicBezTo>
                  <a:pt x="1828895" y="619569"/>
                  <a:pt x="1831916" y="669115"/>
                  <a:pt x="1840765" y="717778"/>
                </a:cubicBezTo>
                <a:cubicBezTo>
                  <a:pt x="1850641" y="772084"/>
                  <a:pt x="1874835" y="793735"/>
                  <a:pt x="1895988" y="846610"/>
                </a:cubicBezTo>
                <a:cubicBezTo>
                  <a:pt x="1951748" y="985989"/>
                  <a:pt x="1893704" y="930977"/>
                  <a:pt x="1988026" y="993847"/>
                </a:cubicBezTo>
                <a:lnTo>
                  <a:pt x="2061657" y="1214702"/>
                </a:lnTo>
                <a:lnTo>
                  <a:pt x="2080065" y="1269915"/>
                </a:lnTo>
                <a:cubicBezTo>
                  <a:pt x="2086201" y="1288320"/>
                  <a:pt x="2087709" y="1308988"/>
                  <a:pt x="2098472" y="1325129"/>
                </a:cubicBezTo>
                <a:lnTo>
                  <a:pt x="2135288" y="1380343"/>
                </a:lnTo>
                <a:cubicBezTo>
                  <a:pt x="2141424" y="1447826"/>
                  <a:pt x="2144111" y="1515713"/>
                  <a:pt x="2153695" y="1582793"/>
                </a:cubicBezTo>
                <a:cubicBezTo>
                  <a:pt x="2162544" y="1644728"/>
                  <a:pt x="2183600" y="1704657"/>
                  <a:pt x="2190510" y="1766838"/>
                </a:cubicBezTo>
                <a:cubicBezTo>
                  <a:pt x="2202049" y="1870672"/>
                  <a:pt x="2203278" y="1975395"/>
                  <a:pt x="2208918" y="2079716"/>
                </a:cubicBezTo>
                <a:cubicBezTo>
                  <a:pt x="2215550" y="2202387"/>
                  <a:pt x="2217122" y="2325381"/>
                  <a:pt x="2227326" y="2447807"/>
                </a:cubicBezTo>
                <a:cubicBezTo>
                  <a:pt x="2230417" y="2484899"/>
                  <a:pt x="2275664" y="2611200"/>
                  <a:pt x="2282549" y="2631853"/>
                </a:cubicBezTo>
                <a:lnTo>
                  <a:pt x="2319364" y="2742280"/>
                </a:lnTo>
                <a:cubicBezTo>
                  <a:pt x="2325500" y="2760685"/>
                  <a:pt x="2327009" y="2781353"/>
                  <a:pt x="2337772" y="2797494"/>
                </a:cubicBezTo>
                <a:cubicBezTo>
                  <a:pt x="2421029" y="2922359"/>
                  <a:pt x="2380116" y="2876641"/>
                  <a:pt x="2448218" y="2944730"/>
                </a:cubicBezTo>
                <a:cubicBezTo>
                  <a:pt x="2454354" y="2963135"/>
                  <a:pt x="2462262" y="2981040"/>
                  <a:pt x="2466625" y="2999944"/>
                </a:cubicBezTo>
                <a:cubicBezTo>
                  <a:pt x="2480695" y="3060905"/>
                  <a:pt x="2483652" y="3124638"/>
                  <a:pt x="2503440" y="3183990"/>
                </a:cubicBezTo>
                <a:cubicBezTo>
                  <a:pt x="2509576" y="3202394"/>
                  <a:pt x="2513171" y="3221851"/>
                  <a:pt x="2521848" y="3239203"/>
                </a:cubicBezTo>
                <a:cubicBezTo>
                  <a:pt x="2545071" y="3285640"/>
                  <a:pt x="2561235" y="3296989"/>
                  <a:pt x="2595479" y="3331226"/>
                </a:cubicBezTo>
                <a:cubicBezTo>
                  <a:pt x="2627878" y="3428411"/>
                  <a:pt x="2603123" y="3370297"/>
                  <a:pt x="2687517" y="3496867"/>
                </a:cubicBezTo>
                <a:cubicBezTo>
                  <a:pt x="2699789" y="3515272"/>
                  <a:pt x="2703346" y="3545087"/>
                  <a:pt x="2724332" y="3552081"/>
                </a:cubicBezTo>
                <a:lnTo>
                  <a:pt x="2779555" y="3570486"/>
                </a:lnTo>
                <a:cubicBezTo>
                  <a:pt x="2853186" y="3564351"/>
                  <a:pt x="2929256" y="3571853"/>
                  <a:pt x="3000447" y="3552081"/>
                </a:cubicBezTo>
                <a:cubicBezTo>
                  <a:pt x="3043078" y="3540241"/>
                  <a:pt x="3110893" y="3478463"/>
                  <a:pt x="3110893" y="3478463"/>
                </a:cubicBezTo>
                <a:cubicBezTo>
                  <a:pt x="3142434" y="3383857"/>
                  <a:pt x="3106161" y="3454996"/>
                  <a:pt x="3184524" y="3386440"/>
                </a:cubicBezTo>
                <a:cubicBezTo>
                  <a:pt x="3217176" y="3357874"/>
                  <a:pt x="3276562" y="3294417"/>
                  <a:pt x="3276562" y="3294417"/>
                </a:cubicBezTo>
                <a:cubicBezTo>
                  <a:pt x="3282698" y="3276012"/>
                  <a:pt x="3285546" y="3256161"/>
                  <a:pt x="3294969" y="3239203"/>
                </a:cubicBezTo>
                <a:cubicBezTo>
                  <a:pt x="3316457" y="3200531"/>
                  <a:pt x="3354607" y="3170746"/>
                  <a:pt x="3368600" y="3128776"/>
                </a:cubicBezTo>
                <a:cubicBezTo>
                  <a:pt x="3391748" y="3059345"/>
                  <a:pt x="3397345" y="3026416"/>
                  <a:pt x="3460638" y="2963135"/>
                </a:cubicBezTo>
                <a:cubicBezTo>
                  <a:pt x="3501793" y="2921988"/>
                  <a:pt x="3480100" y="2926326"/>
                  <a:pt x="3515861" y="2926326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4" name="Explosion 2 3"/>
          <p:cNvSpPr/>
          <p:nvPr/>
        </p:nvSpPr>
        <p:spPr>
          <a:xfrm>
            <a:off x="5920125" y="517028"/>
            <a:ext cx="662167" cy="721136"/>
          </a:xfrm>
          <a:prstGeom prst="irregularSeal2">
            <a:avLst/>
          </a:prstGeom>
          <a:solidFill>
            <a:srgbClr val="FF0000">
              <a:alpha val="38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4351395" y="877675"/>
            <a:ext cx="4164641" cy="3323959"/>
          </a:xfrm>
          <a:custGeom>
            <a:avLst/>
            <a:gdLst>
              <a:gd name="connsiteX0" fmla="*/ 0 w 4164641"/>
              <a:gd name="connsiteY0" fmla="*/ 3323959 h 3323959"/>
              <a:gd name="connsiteX1" fmla="*/ 74703 w 4164641"/>
              <a:gd name="connsiteY1" fmla="*/ 3230589 h 3323959"/>
              <a:gd name="connsiteX2" fmla="*/ 112054 w 4164641"/>
              <a:gd name="connsiteY2" fmla="*/ 3174567 h 3323959"/>
              <a:gd name="connsiteX3" fmla="*/ 168080 w 4164641"/>
              <a:gd name="connsiteY3" fmla="*/ 3137219 h 3323959"/>
              <a:gd name="connsiteX4" fmla="*/ 242782 w 4164641"/>
              <a:gd name="connsiteY4" fmla="*/ 3025176 h 3323959"/>
              <a:gd name="connsiteX5" fmla="*/ 354835 w 4164641"/>
              <a:gd name="connsiteY5" fmla="*/ 2950480 h 3323959"/>
              <a:gd name="connsiteX6" fmla="*/ 410862 w 4164641"/>
              <a:gd name="connsiteY6" fmla="*/ 2819763 h 3323959"/>
              <a:gd name="connsiteX7" fmla="*/ 429537 w 4164641"/>
              <a:gd name="connsiteY7" fmla="*/ 2763741 h 3323959"/>
              <a:gd name="connsiteX8" fmla="*/ 560266 w 4164641"/>
              <a:gd name="connsiteY8" fmla="*/ 2614350 h 3323959"/>
              <a:gd name="connsiteX9" fmla="*/ 578941 w 4164641"/>
              <a:gd name="connsiteY9" fmla="*/ 2558328 h 3323959"/>
              <a:gd name="connsiteX10" fmla="*/ 672319 w 4164641"/>
              <a:gd name="connsiteY10" fmla="*/ 2483632 h 3323959"/>
              <a:gd name="connsiteX11" fmla="*/ 728346 w 4164641"/>
              <a:gd name="connsiteY11" fmla="*/ 2427610 h 3323959"/>
              <a:gd name="connsiteX12" fmla="*/ 803048 w 4164641"/>
              <a:gd name="connsiteY12" fmla="*/ 2334241 h 3323959"/>
              <a:gd name="connsiteX13" fmla="*/ 896425 w 4164641"/>
              <a:gd name="connsiteY13" fmla="*/ 2240871 h 3323959"/>
              <a:gd name="connsiteX14" fmla="*/ 1045829 w 4164641"/>
              <a:gd name="connsiteY14" fmla="*/ 2110153 h 3323959"/>
              <a:gd name="connsiteX15" fmla="*/ 1101856 w 4164641"/>
              <a:gd name="connsiteY15" fmla="*/ 2072806 h 3323959"/>
              <a:gd name="connsiteX16" fmla="*/ 1195234 w 4164641"/>
              <a:gd name="connsiteY16" fmla="*/ 1960762 h 3323959"/>
              <a:gd name="connsiteX17" fmla="*/ 1288611 w 4164641"/>
              <a:gd name="connsiteY17" fmla="*/ 1886066 h 3323959"/>
              <a:gd name="connsiteX18" fmla="*/ 1456691 w 4164641"/>
              <a:gd name="connsiteY18" fmla="*/ 1792697 h 3323959"/>
              <a:gd name="connsiteX19" fmla="*/ 1512717 w 4164641"/>
              <a:gd name="connsiteY19" fmla="*/ 1774023 h 3323959"/>
              <a:gd name="connsiteX20" fmla="*/ 1811526 w 4164641"/>
              <a:gd name="connsiteY20" fmla="*/ 1792697 h 3323959"/>
              <a:gd name="connsiteX21" fmla="*/ 1923579 w 4164641"/>
              <a:gd name="connsiteY21" fmla="*/ 1848718 h 3323959"/>
              <a:gd name="connsiteX22" fmla="*/ 2110334 w 4164641"/>
              <a:gd name="connsiteY22" fmla="*/ 1886066 h 3323959"/>
              <a:gd name="connsiteX23" fmla="*/ 2185036 w 4164641"/>
              <a:gd name="connsiteY23" fmla="*/ 1904740 h 3323959"/>
              <a:gd name="connsiteX24" fmla="*/ 2707950 w 4164641"/>
              <a:gd name="connsiteY24" fmla="*/ 1886066 h 3323959"/>
              <a:gd name="connsiteX25" fmla="*/ 2820004 w 4164641"/>
              <a:gd name="connsiteY25" fmla="*/ 1811371 h 3323959"/>
              <a:gd name="connsiteX26" fmla="*/ 2932057 w 4164641"/>
              <a:gd name="connsiteY26" fmla="*/ 1755349 h 3323959"/>
              <a:gd name="connsiteX27" fmla="*/ 2988083 w 4164641"/>
              <a:gd name="connsiteY27" fmla="*/ 1736675 h 3323959"/>
              <a:gd name="connsiteX28" fmla="*/ 3137487 w 4164641"/>
              <a:gd name="connsiteY28" fmla="*/ 1605957 h 3323959"/>
              <a:gd name="connsiteX29" fmla="*/ 3305567 w 4164641"/>
              <a:gd name="connsiteY29" fmla="*/ 1475240 h 3323959"/>
              <a:gd name="connsiteX30" fmla="*/ 3398945 w 4164641"/>
              <a:gd name="connsiteY30" fmla="*/ 1381870 h 3323959"/>
              <a:gd name="connsiteX31" fmla="*/ 3473647 w 4164641"/>
              <a:gd name="connsiteY31" fmla="*/ 1251153 h 3323959"/>
              <a:gd name="connsiteX32" fmla="*/ 3529673 w 4164641"/>
              <a:gd name="connsiteY32" fmla="*/ 1195131 h 3323959"/>
              <a:gd name="connsiteX33" fmla="*/ 3548349 w 4164641"/>
              <a:gd name="connsiteY33" fmla="*/ 1120435 h 3323959"/>
              <a:gd name="connsiteX34" fmla="*/ 3697753 w 4164641"/>
              <a:gd name="connsiteY34" fmla="*/ 952370 h 3323959"/>
              <a:gd name="connsiteX35" fmla="*/ 3753779 w 4164641"/>
              <a:gd name="connsiteY35" fmla="*/ 840326 h 3323959"/>
              <a:gd name="connsiteX36" fmla="*/ 3809806 w 4164641"/>
              <a:gd name="connsiteY36" fmla="*/ 746957 h 3323959"/>
              <a:gd name="connsiteX37" fmla="*/ 3847157 w 4164641"/>
              <a:gd name="connsiteY37" fmla="*/ 653587 h 3323959"/>
              <a:gd name="connsiteX38" fmla="*/ 3921859 w 4164641"/>
              <a:gd name="connsiteY38" fmla="*/ 522870 h 3323959"/>
              <a:gd name="connsiteX39" fmla="*/ 3959210 w 4164641"/>
              <a:gd name="connsiteY39" fmla="*/ 410826 h 3323959"/>
              <a:gd name="connsiteX40" fmla="*/ 4033912 w 4164641"/>
              <a:gd name="connsiteY40" fmla="*/ 298782 h 3323959"/>
              <a:gd name="connsiteX41" fmla="*/ 4108614 w 4164641"/>
              <a:gd name="connsiteY41" fmla="*/ 168065 h 3323959"/>
              <a:gd name="connsiteX42" fmla="*/ 4145965 w 4164641"/>
              <a:gd name="connsiteY42" fmla="*/ 56021 h 3323959"/>
              <a:gd name="connsiteX43" fmla="*/ 4164641 w 4164641"/>
              <a:gd name="connsiteY43" fmla="*/ 0 h 332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164641" h="3323959">
                <a:moveTo>
                  <a:pt x="0" y="3323959"/>
                </a:moveTo>
                <a:cubicBezTo>
                  <a:pt x="24901" y="3292836"/>
                  <a:pt x="50786" y="3262475"/>
                  <a:pt x="74703" y="3230589"/>
                </a:cubicBezTo>
                <a:cubicBezTo>
                  <a:pt x="88170" y="3212634"/>
                  <a:pt x="96183" y="3190437"/>
                  <a:pt x="112054" y="3174567"/>
                </a:cubicBezTo>
                <a:cubicBezTo>
                  <a:pt x="127925" y="3158697"/>
                  <a:pt x="149405" y="3149668"/>
                  <a:pt x="168080" y="3137219"/>
                </a:cubicBezTo>
                <a:cubicBezTo>
                  <a:pt x="192981" y="3099871"/>
                  <a:pt x="205432" y="3050074"/>
                  <a:pt x="242782" y="3025176"/>
                </a:cubicBezTo>
                <a:lnTo>
                  <a:pt x="354835" y="2950480"/>
                </a:lnTo>
                <a:cubicBezTo>
                  <a:pt x="398637" y="2819089"/>
                  <a:pt x="341625" y="2981303"/>
                  <a:pt x="410862" y="2819763"/>
                </a:cubicBezTo>
                <a:cubicBezTo>
                  <a:pt x="418617" y="2801671"/>
                  <a:pt x="419977" y="2780948"/>
                  <a:pt x="429537" y="2763741"/>
                </a:cubicBezTo>
                <a:cubicBezTo>
                  <a:pt x="493620" y="2648401"/>
                  <a:pt x="478424" y="2668905"/>
                  <a:pt x="560266" y="2614350"/>
                </a:cubicBezTo>
                <a:cubicBezTo>
                  <a:pt x="566491" y="2595676"/>
                  <a:pt x="568813" y="2575207"/>
                  <a:pt x="578941" y="2558328"/>
                </a:cubicBezTo>
                <a:cubicBezTo>
                  <a:pt x="600673" y="2522112"/>
                  <a:pt x="641787" y="2509073"/>
                  <a:pt x="672319" y="2483632"/>
                </a:cubicBezTo>
                <a:cubicBezTo>
                  <a:pt x="692609" y="2466725"/>
                  <a:pt x="709670" y="2446284"/>
                  <a:pt x="728346" y="2427610"/>
                </a:cubicBezTo>
                <a:cubicBezTo>
                  <a:pt x="764702" y="2318547"/>
                  <a:pt x="718575" y="2418706"/>
                  <a:pt x="803048" y="2334241"/>
                </a:cubicBezTo>
                <a:cubicBezTo>
                  <a:pt x="927559" y="2209742"/>
                  <a:pt x="747012" y="2340472"/>
                  <a:pt x="896425" y="2240871"/>
                </a:cubicBezTo>
                <a:cubicBezTo>
                  <a:pt x="958677" y="2147501"/>
                  <a:pt x="915102" y="2197296"/>
                  <a:pt x="1045829" y="2110153"/>
                </a:cubicBezTo>
                <a:lnTo>
                  <a:pt x="1101856" y="2072806"/>
                </a:lnTo>
                <a:cubicBezTo>
                  <a:pt x="1181985" y="1912561"/>
                  <a:pt x="1089647" y="2066340"/>
                  <a:pt x="1195234" y="1960762"/>
                </a:cubicBezTo>
                <a:cubicBezTo>
                  <a:pt x="1279709" y="1876294"/>
                  <a:pt x="1179538" y="1922421"/>
                  <a:pt x="1288611" y="1886066"/>
                </a:cubicBezTo>
                <a:cubicBezTo>
                  <a:pt x="1372479" y="1802207"/>
                  <a:pt x="1319583" y="1838396"/>
                  <a:pt x="1456691" y="1792697"/>
                </a:cubicBezTo>
                <a:lnTo>
                  <a:pt x="1512717" y="1774023"/>
                </a:lnTo>
                <a:cubicBezTo>
                  <a:pt x="1612320" y="1780248"/>
                  <a:pt x="1712277" y="1782251"/>
                  <a:pt x="1811526" y="1792697"/>
                </a:cubicBezTo>
                <a:cubicBezTo>
                  <a:pt x="1914342" y="1803519"/>
                  <a:pt x="1822101" y="1817497"/>
                  <a:pt x="1923579" y="1848718"/>
                </a:cubicBezTo>
                <a:cubicBezTo>
                  <a:pt x="1984256" y="1867386"/>
                  <a:pt x="2048745" y="1870670"/>
                  <a:pt x="2110334" y="1886066"/>
                </a:cubicBezTo>
                <a:lnTo>
                  <a:pt x="2185036" y="1904740"/>
                </a:lnTo>
                <a:cubicBezTo>
                  <a:pt x="2359341" y="1898515"/>
                  <a:pt x="2535390" y="1911440"/>
                  <a:pt x="2707950" y="1886066"/>
                </a:cubicBezTo>
                <a:cubicBezTo>
                  <a:pt x="2752362" y="1879535"/>
                  <a:pt x="2777418" y="1825565"/>
                  <a:pt x="2820004" y="1811371"/>
                </a:cubicBezTo>
                <a:cubicBezTo>
                  <a:pt x="2960827" y="1764433"/>
                  <a:pt x="2787245" y="1827749"/>
                  <a:pt x="2932057" y="1755349"/>
                </a:cubicBezTo>
                <a:cubicBezTo>
                  <a:pt x="2949664" y="1746546"/>
                  <a:pt x="2969408" y="1742900"/>
                  <a:pt x="2988083" y="1736675"/>
                </a:cubicBezTo>
                <a:cubicBezTo>
                  <a:pt x="3093908" y="1577950"/>
                  <a:pt x="2919611" y="1823814"/>
                  <a:pt x="3137487" y="1605957"/>
                </a:cubicBezTo>
                <a:cubicBezTo>
                  <a:pt x="3263461" y="1479995"/>
                  <a:pt x="3199430" y="1510616"/>
                  <a:pt x="3305567" y="1475240"/>
                </a:cubicBezTo>
                <a:cubicBezTo>
                  <a:pt x="3405168" y="1325851"/>
                  <a:pt x="3274442" y="1506362"/>
                  <a:pt x="3398945" y="1381870"/>
                </a:cubicBezTo>
                <a:cubicBezTo>
                  <a:pt x="3443054" y="1337765"/>
                  <a:pt x="3437029" y="1302413"/>
                  <a:pt x="3473647" y="1251153"/>
                </a:cubicBezTo>
                <a:cubicBezTo>
                  <a:pt x="3488998" y="1229663"/>
                  <a:pt x="3510998" y="1213805"/>
                  <a:pt x="3529673" y="1195131"/>
                </a:cubicBezTo>
                <a:cubicBezTo>
                  <a:pt x="3535898" y="1170232"/>
                  <a:pt x="3533630" y="1141460"/>
                  <a:pt x="3548349" y="1120435"/>
                </a:cubicBezTo>
                <a:cubicBezTo>
                  <a:pt x="3697176" y="907844"/>
                  <a:pt x="3622219" y="1088321"/>
                  <a:pt x="3697753" y="952370"/>
                </a:cubicBezTo>
                <a:cubicBezTo>
                  <a:pt x="3718033" y="915869"/>
                  <a:pt x="3733782" y="876984"/>
                  <a:pt x="3753779" y="840326"/>
                </a:cubicBezTo>
                <a:cubicBezTo>
                  <a:pt x="3771161" y="808462"/>
                  <a:pt x="3793573" y="779421"/>
                  <a:pt x="3809806" y="746957"/>
                </a:cubicBezTo>
                <a:cubicBezTo>
                  <a:pt x="3824798" y="716975"/>
                  <a:pt x="3833542" y="684219"/>
                  <a:pt x="3847157" y="653587"/>
                </a:cubicBezTo>
                <a:cubicBezTo>
                  <a:pt x="3878750" y="582508"/>
                  <a:pt x="3881800" y="582953"/>
                  <a:pt x="3921859" y="522870"/>
                </a:cubicBezTo>
                <a:cubicBezTo>
                  <a:pt x="3934309" y="485522"/>
                  <a:pt x="3941603" y="446038"/>
                  <a:pt x="3959210" y="410826"/>
                </a:cubicBezTo>
                <a:cubicBezTo>
                  <a:pt x="3979286" y="370678"/>
                  <a:pt x="4009011" y="336130"/>
                  <a:pt x="4033912" y="298782"/>
                </a:cubicBezTo>
                <a:cubicBezTo>
                  <a:pt x="4067604" y="248248"/>
                  <a:pt x="4084918" y="227300"/>
                  <a:pt x="4108614" y="168065"/>
                </a:cubicBezTo>
                <a:cubicBezTo>
                  <a:pt x="4123236" y="131513"/>
                  <a:pt x="4133514" y="93369"/>
                  <a:pt x="4145965" y="56021"/>
                </a:cubicBezTo>
                <a:lnTo>
                  <a:pt x="4164641" y="0"/>
                </a:ln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013966" y="1707584"/>
            <a:ext cx="4773818" cy="1384995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To study </a:t>
            </a:r>
            <a:r>
              <a:rPr lang="en-US" sz="2800" b="1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l(m) </a:t>
            </a:r>
            <a:r>
              <a:rPr lang="en-US" sz="2800" b="1" dirty="0" smtClean="0">
                <a:solidFill>
                  <a:srgbClr val="FF0000"/>
                </a:solidFill>
              </a:rPr>
              <a:t>one needs </a:t>
            </a:r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b="1" dirty="0" smtClean="0">
                <a:solidFill>
                  <a:srgbClr val="FF0000"/>
                </a:solidFill>
              </a:rPr>
              <a:t>he low energy values of</a:t>
            </a:r>
          </a:p>
          <a:p>
            <a:pPr algn="ctr"/>
            <a:r>
              <a:rPr lang="en-US" sz="2800" b="1" dirty="0">
                <a:solidFill>
                  <a:srgbClr val="FF0000"/>
                </a:solidFill>
              </a:rPr>
              <a:t>g</a:t>
            </a:r>
            <a:r>
              <a:rPr lang="en-US" sz="2800" b="1" baseline="-25000" dirty="0" smtClean="0">
                <a:solidFill>
                  <a:srgbClr val="FF0000"/>
                </a:solidFill>
              </a:rPr>
              <a:t>1,2,3</a:t>
            </a:r>
            <a:r>
              <a:rPr lang="en-US" sz="2800" b="1" dirty="0" smtClean="0">
                <a:solidFill>
                  <a:srgbClr val="FF0000"/>
                </a:solidFill>
              </a:rPr>
              <a:t>   </a:t>
            </a:r>
            <a:r>
              <a:rPr lang="en-US" sz="2800" b="1" dirty="0" err="1" smtClean="0">
                <a:solidFill>
                  <a:srgbClr val="FF0000"/>
                </a:solidFill>
              </a:rPr>
              <a:t>m</a:t>
            </a:r>
            <a:r>
              <a:rPr lang="en-US" sz="2800" b="1" baseline="-25000" dirty="0" err="1" smtClean="0">
                <a:solidFill>
                  <a:srgbClr val="FF0000"/>
                </a:solidFill>
              </a:rPr>
              <a:t>t</a:t>
            </a:r>
            <a:r>
              <a:rPr lang="en-US" sz="2800" b="1" dirty="0" smtClean="0">
                <a:solidFill>
                  <a:srgbClr val="FF0000"/>
                </a:solidFill>
              </a:rPr>
              <a:t>    </a:t>
            </a:r>
            <a:r>
              <a:rPr lang="en-US" sz="2800" b="1" dirty="0" err="1" smtClean="0">
                <a:solidFill>
                  <a:srgbClr val="FF0000"/>
                </a:solidFill>
              </a:rPr>
              <a:t>m</a:t>
            </a:r>
            <a:r>
              <a:rPr lang="en-US" sz="2800" b="1" baseline="-25000" dirty="0" err="1" smtClean="0">
                <a:solidFill>
                  <a:srgbClr val="FF0000"/>
                </a:solidFill>
              </a:rPr>
              <a:t>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6507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2745045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4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4162884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5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4"/>
          <p:cNvSpPr/>
          <p:nvPr/>
        </p:nvSpPr>
        <p:spPr>
          <a:xfrm>
            <a:off x="4484414" y="868832"/>
            <a:ext cx="1012474" cy="3257608"/>
          </a:xfrm>
          <a:custGeom>
            <a:avLst/>
            <a:gdLst>
              <a:gd name="connsiteX0" fmla="*/ 0 w 1012474"/>
              <a:gd name="connsiteY0" fmla="*/ 3257608 h 3257608"/>
              <a:gd name="connsiteX1" fmla="*/ 18407 w 1012474"/>
              <a:gd name="connsiteY1" fmla="*/ 3165585 h 3257608"/>
              <a:gd name="connsiteX2" fmla="*/ 55223 w 1012474"/>
              <a:gd name="connsiteY2" fmla="*/ 3128776 h 3257608"/>
              <a:gd name="connsiteX3" fmla="*/ 110446 w 1012474"/>
              <a:gd name="connsiteY3" fmla="*/ 3018349 h 3257608"/>
              <a:gd name="connsiteX4" fmla="*/ 128853 w 1012474"/>
              <a:gd name="connsiteY4" fmla="*/ 2963135 h 3257608"/>
              <a:gd name="connsiteX5" fmla="*/ 184076 w 1012474"/>
              <a:gd name="connsiteY5" fmla="*/ 2871112 h 3257608"/>
              <a:gd name="connsiteX6" fmla="*/ 202484 w 1012474"/>
              <a:gd name="connsiteY6" fmla="*/ 2797494 h 3257608"/>
              <a:gd name="connsiteX7" fmla="*/ 239299 w 1012474"/>
              <a:gd name="connsiteY7" fmla="*/ 2687066 h 3257608"/>
              <a:gd name="connsiteX8" fmla="*/ 257707 w 1012474"/>
              <a:gd name="connsiteY8" fmla="*/ 2613448 h 3257608"/>
              <a:gd name="connsiteX9" fmla="*/ 294522 w 1012474"/>
              <a:gd name="connsiteY9" fmla="*/ 2503021 h 3257608"/>
              <a:gd name="connsiteX10" fmla="*/ 312930 w 1012474"/>
              <a:gd name="connsiteY10" fmla="*/ 2429403 h 3257608"/>
              <a:gd name="connsiteX11" fmla="*/ 349745 w 1012474"/>
              <a:gd name="connsiteY11" fmla="*/ 2318975 h 3257608"/>
              <a:gd name="connsiteX12" fmla="*/ 386560 w 1012474"/>
              <a:gd name="connsiteY12" fmla="*/ 2208548 h 3257608"/>
              <a:gd name="connsiteX13" fmla="*/ 441783 w 1012474"/>
              <a:gd name="connsiteY13" fmla="*/ 2042907 h 3257608"/>
              <a:gd name="connsiteX14" fmla="*/ 460191 w 1012474"/>
              <a:gd name="connsiteY14" fmla="*/ 1987693 h 3257608"/>
              <a:gd name="connsiteX15" fmla="*/ 478599 w 1012474"/>
              <a:gd name="connsiteY15" fmla="*/ 1932479 h 3257608"/>
              <a:gd name="connsiteX16" fmla="*/ 552229 w 1012474"/>
              <a:gd name="connsiteY16" fmla="*/ 1803647 h 3257608"/>
              <a:gd name="connsiteX17" fmla="*/ 570637 w 1012474"/>
              <a:gd name="connsiteY17" fmla="*/ 1748434 h 3257608"/>
              <a:gd name="connsiteX18" fmla="*/ 625860 w 1012474"/>
              <a:gd name="connsiteY18" fmla="*/ 1656411 h 3257608"/>
              <a:gd name="connsiteX19" fmla="*/ 699490 w 1012474"/>
              <a:gd name="connsiteY19" fmla="*/ 1490770 h 3257608"/>
              <a:gd name="connsiteX20" fmla="*/ 717898 w 1012474"/>
              <a:gd name="connsiteY20" fmla="*/ 1417152 h 3257608"/>
              <a:gd name="connsiteX21" fmla="*/ 754713 w 1012474"/>
              <a:gd name="connsiteY21" fmla="*/ 1361938 h 3257608"/>
              <a:gd name="connsiteX22" fmla="*/ 773121 w 1012474"/>
              <a:gd name="connsiteY22" fmla="*/ 1196297 h 3257608"/>
              <a:gd name="connsiteX23" fmla="*/ 791529 w 1012474"/>
              <a:gd name="connsiteY23" fmla="*/ 1141083 h 3257608"/>
              <a:gd name="connsiteX24" fmla="*/ 846752 w 1012474"/>
              <a:gd name="connsiteY24" fmla="*/ 680969 h 3257608"/>
              <a:gd name="connsiteX25" fmla="*/ 865159 w 1012474"/>
              <a:gd name="connsiteY25" fmla="*/ 570542 h 3257608"/>
              <a:gd name="connsiteX26" fmla="*/ 883567 w 1012474"/>
              <a:gd name="connsiteY26" fmla="*/ 515328 h 3257608"/>
              <a:gd name="connsiteX27" fmla="*/ 901975 w 1012474"/>
              <a:gd name="connsiteY27" fmla="*/ 423305 h 3257608"/>
              <a:gd name="connsiteX28" fmla="*/ 957198 w 1012474"/>
              <a:gd name="connsiteY28" fmla="*/ 257664 h 3257608"/>
              <a:gd name="connsiteX29" fmla="*/ 975605 w 1012474"/>
              <a:gd name="connsiteY29" fmla="*/ 202450 h 3257608"/>
              <a:gd name="connsiteX30" fmla="*/ 994013 w 1012474"/>
              <a:gd name="connsiteY30" fmla="*/ 147237 h 3257608"/>
              <a:gd name="connsiteX31" fmla="*/ 1012420 w 1012474"/>
              <a:gd name="connsiteY31" fmla="*/ 0 h 325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12474" h="3257608">
                <a:moveTo>
                  <a:pt x="0" y="3257608"/>
                </a:moveTo>
                <a:cubicBezTo>
                  <a:pt x="6136" y="3226934"/>
                  <a:pt x="6083" y="3194337"/>
                  <a:pt x="18407" y="3165585"/>
                </a:cubicBezTo>
                <a:cubicBezTo>
                  <a:pt x="25244" y="3149635"/>
                  <a:pt x="47461" y="3144297"/>
                  <a:pt x="55223" y="3128776"/>
                </a:cubicBezTo>
                <a:cubicBezTo>
                  <a:pt x="123075" y="2993096"/>
                  <a:pt x="24708" y="3104070"/>
                  <a:pt x="110446" y="3018349"/>
                </a:cubicBezTo>
                <a:cubicBezTo>
                  <a:pt x="116582" y="2999944"/>
                  <a:pt x="118870" y="2979770"/>
                  <a:pt x="128853" y="2963135"/>
                </a:cubicBezTo>
                <a:cubicBezTo>
                  <a:pt x="191937" y="2858012"/>
                  <a:pt x="146152" y="3003826"/>
                  <a:pt x="184076" y="2871112"/>
                </a:cubicBezTo>
                <a:cubicBezTo>
                  <a:pt x="191026" y="2846791"/>
                  <a:pt x="195214" y="2821722"/>
                  <a:pt x="202484" y="2797494"/>
                </a:cubicBezTo>
                <a:cubicBezTo>
                  <a:pt x="213635" y="2760330"/>
                  <a:pt x="228148" y="2724230"/>
                  <a:pt x="239299" y="2687066"/>
                </a:cubicBezTo>
                <a:cubicBezTo>
                  <a:pt x="246569" y="2662838"/>
                  <a:pt x="250437" y="2637676"/>
                  <a:pt x="257707" y="2613448"/>
                </a:cubicBezTo>
                <a:cubicBezTo>
                  <a:pt x="268858" y="2576284"/>
                  <a:pt x="285110" y="2540663"/>
                  <a:pt x="294522" y="2503021"/>
                </a:cubicBezTo>
                <a:cubicBezTo>
                  <a:pt x="300658" y="2478482"/>
                  <a:pt x="305660" y="2453631"/>
                  <a:pt x="312930" y="2429403"/>
                </a:cubicBezTo>
                <a:cubicBezTo>
                  <a:pt x="324081" y="2392239"/>
                  <a:pt x="337473" y="2355784"/>
                  <a:pt x="349745" y="2318975"/>
                </a:cubicBezTo>
                <a:lnTo>
                  <a:pt x="386560" y="2208548"/>
                </a:lnTo>
                <a:lnTo>
                  <a:pt x="441783" y="2042907"/>
                </a:lnTo>
                <a:lnTo>
                  <a:pt x="460191" y="1987693"/>
                </a:lnTo>
                <a:cubicBezTo>
                  <a:pt x="466327" y="1969288"/>
                  <a:pt x="467836" y="1948620"/>
                  <a:pt x="478599" y="1932479"/>
                </a:cubicBezTo>
                <a:cubicBezTo>
                  <a:pt x="515574" y="1877026"/>
                  <a:pt x="524202" y="1869033"/>
                  <a:pt x="552229" y="1803647"/>
                </a:cubicBezTo>
                <a:cubicBezTo>
                  <a:pt x="559872" y="1785816"/>
                  <a:pt x="561960" y="1765786"/>
                  <a:pt x="570637" y="1748434"/>
                </a:cubicBezTo>
                <a:cubicBezTo>
                  <a:pt x="586638" y="1716438"/>
                  <a:pt x="611055" y="1688977"/>
                  <a:pt x="625860" y="1656411"/>
                </a:cubicBezTo>
                <a:cubicBezTo>
                  <a:pt x="719743" y="1449903"/>
                  <a:pt x="612603" y="1621080"/>
                  <a:pt x="699490" y="1490770"/>
                </a:cubicBezTo>
                <a:cubicBezTo>
                  <a:pt x="705626" y="1466231"/>
                  <a:pt x="707932" y="1440401"/>
                  <a:pt x="717898" y="1417152"/>
                </a:cubicBezTo>
                <a:cubicBezTo>
                  <a:pt x="726613" y="1396820"/>
                  <a:pt x="749347" y="1383398"/>
                  <a:pt x="754713" y="1361938"/>
                </a:cubicBezTo>
                <a:cubicBezTo>
                  <a:pt x="768189" y="1308044"/>
                  <a:pt x="763986" y="1251094"/>
                  <a:pt x="773121" y="1196297"/>
                </a:cubicBezTo>
                <a:cubicBezTo>
                  <a:pt x="776311" y="1177160"/>
                  <a:pt x="785393" y="1159488"/>
                  <a:pt x="791529" y="1141083"/>
                </a:cubicBezTo>
                <a:cubicBezTo>
                  <a:pt x="850118" y="555290"/>
                  <a:pt x="799423" y="941238"/>
                  <a:pt x="846752" y="680969"/>
                </a:cubicBezTo>
                <a:cubicBezTo>
                  <a:pt x="853428" y="644254"/>
                  <a:pt x="857063" y="606970"/>
                  <a:pt x="865159" y="570542"/>
                </a:cubicBezTo>
                <a:cubicBezTo>
                  <a:pt x="869368" y="551604"/>
                  <a:pt x="878861" y="534149"/>
                  <a:pt x="883567" y="515328"/>
                </a:cubicBezTo>
                <a:cubicBezTo>
                  <a:pt x="891155" y="484980"/>
                  <a:pt x="893743" y="453484"/>
                  <a:pt x="901975" y="423305"/>
                </a:cubicBezTo>
                <a:cubicBezTo>
                  <a:pt x="901981" y="423284"/>
                  <a:pt x="947991" y="285281"/>
                  <a:pt x="957198" y="257664"/>
                </a:cubicBezTo>
                <a:lnTo>
                  <a:pt x="975605" y="202450"/>
                </a:lnTo>
                <a:lnTo>
                  <a:pt x="994013" y="147237"/>
                </a:lnTo>
                <a:cubicBezTo>
                  <a:pt x="1014437" y="24706"/>
                  <a:pt x="1012420" y="74126"/>
                  <a:pt x="1012420" y="0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4447446" y="1786838"/>
            <a:ext cx="4012868" cy="2339602"/>
          </a:xfrm>
          <a:custGeom>
            <a:avLst/>
            <a:gdLst>
              <a:gd name="connsiteX0" fmla="*/ 0 w 4012868"/>
              <a:gd name="connsiteY0" fmla="*/ 2339602 h 2339602"/>
              <a:gd name="connsiteX1" fmla="*/ 110446 w 4012868"/>
              <a:gd name="connsiteY1" fmla="*/ 2137152 h 2339602"/>
              <a:gd name="connsiteX2" fmla="*/ 239300 w 4012868"/>
              <a:gd name="connsiteY2" fmla="*/ 2081938 h 2339602"/>
              <a:gd name="connsiteX3" fmla="*/ 276115 w 4012868"/>
              <a:gd name="connsiteY3" fmla="*/ 2026725 h 2339602"/>
              <a:gd name="connsiteX4" fmla="*/ 312930 w 4012868"/>
              <a:gd name="connsiteY4" fmla="*/ 1953106 h 2339602"/>
              <a:gd name="connsiteX5" fmla="*/ 368153 w 4012868"/>
              <a:gd name="connsiteY5" fmla="*/ 1934702 h 2339602"/>
              <a:gd name="connsiteX6" fmla="*/ 386561 w 4012868"/>
              <a:gd name="connsiteY6" fmla="*/ 1861084 h 2339602"/>
              <a:gd name="connsiteX7" fmla="*/ 497007 w 4012868"/>
              <a:gd name="connsiteY7" fmla="*/ 1805870 h 2339602"/>
              <a:gd name="connsiteX8" fmla="*/ 644268 w 4012868"/>
              <a:gd name="connsiteY8" fmla="*/ 1529801 h 2339602"/>
              <a:gd name="connsiteX9" fmla="*/ 699491 w 4012868"/>
              <a:gd name="connsiteY9" fmla="*/ 1419374 h 2339602"/>
              <a:gd name="connsiteX10" fmla="*/ 773121 w 4012868"/>
              <a:gd name="connsiteY10" fmla="*/ 1327351 h 2339602"/>
              <a:gd name="connsiteX11" fmla="*/ 865160 w 4012868"/>
              <a:gd name="connsiteY11" fmla="*/ 1235328 h 2339602"/>
              <a:gd name="connsiteX12" fmla="*/ 957198 w 4012868"/>
              <a:gd name="connsiteY12" fmla="*/ 1143306 h 2339602"/>
              <a:gd name="connsiteX13" fmla="*/ 994013 w 4012868"/>
              <a:gd name="connsiteY13" fmla="*/ 1069687 h 2339602"/>
              <a:gd name="connsiteX14" fmla="*/ 1086052 w 4012868"/>
              <a:gd name="connsiteY14" fmla="*/ 996069 h 2339602"/>
              <a:gd name="connsiteX15" fmla="*/ 1233313 w 4012868"/>
              <a:gd name="connsiteY15" fmla="*/ 867237 h 2339602"/>
              <a:gd name="connsiteX16" fmla="*/ 1417389 w 4012868"/>
              <a:gd name="connsiteY16" fmla="*/ 738405 h 2339602"/>
              <a:gd name="connsiteX17" fmla="*/ 1472612 w 4012868"/>
              <a:gd name="connsiteY17" fmla="*/ 701596 h 2339602"/>
              <a:gd name="connsiteX18" fmla="*/ 1601466 w 4012868"/>
              <a:gd name="connsiteY18" fmla="*/ 609573 h 2339602"/>
              <a:gd name="connsiteX19" fmla="*/ 1785542 w 4012868"/>
              <a:gd name="connsiteY19" fmla="*/ 554360 h 2339602"/>
              <a:gd name="connsiteX20" fmla="*/ 1969619 w 4012868"/>
              <a:gd name="connsiteY20" fmla="*/ 480741 h 2339602"/>
              <a:gd name="connsiteX21" fmla="*/ 2172103 w 4012868"/>
              <a:gd name="connsiteY21" fmla="*/ 370314 h 2339602"/>
              <a:gd name="connsiteX22" fmla="*/ 2319364 w 4012868"/>
              <a:gd name="connsiteY22" fmla="*/ 296696 h 2339602"/>
              <a:gd name="connsiteX23" fmla="*/ 2448218 w 4012868"/>
              <a:gd name="connsiteY23" fmla="*/ 259887 h 2339602"/>
              <a:gd name="connsiteX24" fmla="*/ 2558663 w 4012868"/>
              <a:gd name="connsiteY24" fmla="*/ 241482 h 2339602"/>
              <a:gd name="connsiteX25" fmla="*/ 2705925 w 4012868"/>
              <a:gd name="connsiteY25" fmla="*/ 186268 h 2339602"/>
              <a:gd name="connsiteX26" fmla="*/ 2926816 w 4012868"/>
              <a:gd name="connsiteY26" fmla="*/ 149459 h 2339602"/>
              <a:gd name="connsiteX27" fmla="*/ 3055670 w 4012868"/>
              <a:gd name="connsiteY27" fmla="*/ 112650 h 2339602"/>
              <a:gd name="connsiteX28" fmla="*/ 3110893 w 4012868"/>
              <a:gd name="connsiteY28" fmla="*/ 75841 h 2339602"/>
              <a:gd name="connsiteX29" fmla="*/ 3313377 w 4012868"/>
              <a:gd name="connsiteY29" fmla="*/ 20627 h 2339602"/>
              <a:gd name="connsiteX30" fmla="*/ 3442231 w 4012868"/>
              <a:gd name="connsiteY30" fmla="*/ 2223 h 2339602"/>
              <a:gd name="connsiteX31" fmla="*/ 4012868 w 4012868"/>
              <a:gd name="connsiteY31" fmla="*/ 2223 h 2339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012868" h="2339602">
                <a:moveTo>
                  <a:pt x="0" y="2339602"/>
                </a:moveTo>
                <a:cubicBezTo>
                  <a:pt x="16272" y="2298929"/>
                  <a:pt x="68002" y="2151298"/>
                  <a:pt x="110446" y="2137152"/>
                </a:cubicBezTo>
                <a:cubicBezTo>
                  <a:pt x="191701" y="2110071"/>
                  <a:pt x="148314" y="2127423"/>
                  <a:pt x="239300" y="2081938"/>
                </a:cubicBezTo>
                <a:cubicBezTo>
                  <a:pt x="251572" y="2063534"/>
                  <a:pt x="265139" y="2045930"/>
                  <a:pt x="276115" y="2026725"/>
                </a:cubicBezTo>
                <a:cubicBezTo>
                  <a:pt x="289729" y="2002904"/>
                  <a:pt x="293528" y="1972505"/>
                  <a:pt x="312930" y="1953106"/>
                </a:cubicBezTo>
                <a:cubicBezTo>
                  <a:pt x="326651" y="1939387"/>
                  <a:pt x="349745" y="1940837"/>
                  <a:pt x="368153" y="1934702"/>
                </a:cubicBezTo>
                <a:cubicBezTo>
                  <a:pt x="374289" y="1910163"/>
                  <a:pt x="375247" y="1883708"/>
                  <a:pt x="386561" y="1861084"/>
                </a:cubicBezTo>
                <a:cubicBezTo>
                  <a:pt x="410007" y="1814199"/>
                  <a:pt x="452111" y="1817092"/>
                  <a:pt x="497007" y="1805870"/>
                </a:cubicBezTo>
                <a:cubicBezTo>
                  <a:pt x="579485" y="1682172"/>
                  <a:pt x="523927" y="1770442"/>
                  <a:pt x="644268" y="1529801"/>
                </a:cubicBezTo>
                <a:cubicBezTo>
                  <a:pt x="662676" y="1492992"/>
                  <a:pt x="673779" y="1451509"/>
                  <a:pt x="699491" y="1419374"/>
                </a:cubicBezTo>
                <a:cubicBezTo>
                  <a:pt x="724034" y="1388700"/>
                  <a:pt x="746838" y="1356549"/>
                  <a:pt x="773121" y="1327351"/>
                </a:cubicBezTo>
                <a:cubicBezTo>
                  <a:pt x="802146" y="1295106"/>
                  <a:pt x="834480" y="1266002"/>
                  <a:pt x="865160" y="1235328"/>
                </a:cubicBezTo>
                <a:lnTo>
                  <a:pt x="957198" y="1143306"/>
                </a:lnTo>
                <a:cubicBezTo>
                  <a:pt x="969470" y="1118766"/>
                  <a:pt x="978792" y="1092515"/>
                  <a:pt x="994013" y="1069687"/>
                </a:cubicBezTo>
                <a:cubicBezTo>
                  <a:pt x="1014996" y="1038218"/>
                  <a:pt x="1056516" y="1015756"/>
                  <a:pt x="1086052" y="996069"/>
                </a:cubicBezTo>
                <a:cubicBezTo>
                  <a:pt x="1173717" y="864593"/>
                  <a:pt x="1116761" y="896371"/>
                  <a:pt x="1233313" y="867237"/>
                </a:cubicBezTo>
                <a:cubicBezTo>
                  <a:pt x="1487219" y="697995"/>
                  <a:pt x="1226590" y="874668"/>
                  <a:pt x="1417389" y="738405"/>
                </a:cubicBezTo>
                <a:cubicBezTo>
                  <a:pt x="1435391" y="725548"/>
                  <a:pt x="1454609" y="714453"/>
                  <a:pt x="1472612" y="701596"/>
                </a:cubicBezTo>
                <a:cubicBezTo>
                  <a:pt x="1482043" y="694861"/>
                  <a:pt x="1579775" y="618868"/>
                  <a:pt x="1601466" y="609573"/>
                </a:cubicBezTo>
                <a:cubicBezTo>
                  <a:pt x="1786434" y="530315"/>
                  <a:pt x="1538060" y="678079"/>
                  <a:pt x="1785542" y="554360"/>
                </a:cubicBezTo>
                <a:cubicBezTo>
                  <a:pt x="1893884" y="500199"/>
                  <a:pt x="1833141" y="526227"/>
                  <a:pt x="1969619" y="480741"/>
                </a:cubicBezTo>
                <a:cubicBezTo>
                  <a:pt x="2130306" y="352213"/>
                  <a:pt x="1986510" y="449840"/>
                  <a:pt x="2172103" y="370314"/>
                </a:cubicBezTo>
                <a:cubicBezTo>
                  <a:pt x="2222546" y="348699"/>
                  <a:pt x="2267300" y="314048"/>
                  <a:pt x="2319364" y="296696"/>
                </a:cubicBezTo>
                <a:cubicBezTo>
                  <a:pt x="2372003" y="279152"/>
                  <a:pt x="2390425" y="271444"/>
                  <a:pt x="2448218" y="259887"/>
                </a:cubicBezTo>
                <a:cubicBezTo>
                  <a:pt x="2484816" y="252569"/>
                  <a:pt x="2521848" y="247617"/>
                  <a:pt x="2558663" y="241482"/>
                </a:cubicBezTo>
                <a:cubicBezTo>
                  <a:pt x="2570428" y="236777"/>
                  <a:pt x="2677073" y="192038"/>
                  <a:pt x="2705925" y="186268"/>
                </a:cubicBezTo>
                <a:cubicBezTo>
                  <a:pt x="2779122" y="171631"/>
                  <a:pt x="2854398" y="167560"/>
                  <a:pt x="2926816" y="149459"/>
                </a:cubicBezTo>
                <a:cubicBezTo>
                  <a:pt x="2950412" y="143561"/>
                  <a:pt x="3029258" y="125854"/>
                  <a:pt x="3055670" y="112650"/>
                </a:cubicBezTo>
                <a:cubicBezTo>
                  <a:pt x="3075457" y="102758"/>
                  <a:pt x="3090677" y="84824"/>
                  <a:pt x="3110893" y="75841"/>
                </a:cubicBezTo>
                <a:cubicBezTo>
                  <a:pt x="3175603" y="47086"/>
                  <a:pt x="3244090" y="32173"/>
                  <a:pt x="3313377" y="20627"/>
                </a:cubicBezTo>
                <a:cubicBezTo>
                  <a:pt x="3356174" y="13495"/>
                  <a:pt x="3398859" y="3364"/>
                  <a:pt x="3442231" y="2223"/>
                </a:cubicBezTo>
                <a:cubicBezTo>
                  <a:pt x="3632378" y="-2780"/>
                  <a:pt x="3822656" y="2223"/>
                  <a:pt x="4012868" y="2223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4354996" y="2933716"/>
            <a:ext cx="3515861" cy="3570486"/>
          </a:xfrm>
          <a:custGeom>
            <a:avLst/>
            <a:gdLst>
              <a:gd name="connsiteX0" fmla="*/ 0 w 3515861"/>
              <a:gd name="connsiteY0" fmla="*/ 1306724 h 3570486"/>
              <a:gd name="connsiteX1" fmla="*/ 92038 w 3515861"/>
              <a:gd name="connsiteY1" fmla="*/ 1177892 h 3570486"/>
              <a:gd name="connsiteX2" fmla="*/ 147261 w 3515861"/>
              <a:gd name="connsiteY2" fmla="*/ 1159488 h 3570486"/>
              <a:gd name="connsiteX3" fmla="*/ 220892 w 3515861"/>
              <a:gd name="connsiteY3" fmla="*/ 1067465 h 3570486"/>
              <a:gd name="connsiteX4" fmla="*/ 239300 w 3515861"/>
              <a:gd name="connsiteY4" fmla="*/ 1012251 h 3570486"/>
              <a:gd name="connsiteX5" fmla="*/ 276115 w 3515861"/>
              <a:gd name="connsiteY5" fmla="*/ 957038 h 3570486"/>
              <a:gd name="connsiteX6" fmla="*/ 294523 w 3515861"/>
              <a:gd name="connsiteY6" fmla="*/ 901824 h 3570486"/>
              <a:gd name="connsiteX7" fmla="*/ 349745 w 3515861"/>
              <a:gd name="connsiteY7" fmla="*/ 865015 h 3570486"/>
              <a:gd name="connsiteX8" fmla="*/ 441784 w 3515861"/>
              <a:gd name="connsiteY8" fmla="*/ 809801 h 3570486"/>
              <a:gd name="connsiteX9" fmla="*/ 515414 w 3515861"/>
              <a:gd name="connsiteY9" fmla="*/ 736183 h 3570486"/>
              <a:gd name="connsiteX10" fmla="*/ 589045 w 3515861"/>
              <a:gd name="connsiteY10" fmla="*/ 625756 h 3570486"/>
              <a:gd name="connsiteX11" fmla="*/ 699491 w 3515861"/>
              <a:gd name="connsiteY11" fmla="*/ 496924 h 3570486"/>
              <a:gd name="connsiteX12" fmla="*/ 754714 w 3515861"/>
              <a:gd name="connsiteY12" fmla="*/ 386496 h 3570486"/>
              <a:gd name="connsiteX13" fmla="*/ 809937 w 3515861"/>
              <a:gd name="connsiteY13" fmla="*/ 349687 h 3570486"/>
              <a:gd name="connsiteX14" fmla="*/ 920383 w 3515861"/>
              <a:gd name="connsiteY14" fmla="*/ 202451 h 3570486"/>
              <a:gd name="connsiteX15" fmla="*/ 957198 w 3515861"/>
              <a:gd name="connsiteY15" fmla="*/ 147237 h 3570486"/>
              <a:gd name="connsiteX16" fmla="*/ 1030829 w 3515861"/>
              <a:gd name="connsiteY16" fmla="*/ 128832 h 3570486"/>
              <a:gd name="connsiteX17" fmla="*/ 1086051 w 3515861"/>
              <a:gd name="connsiteY17" fmla="*/ 110428 h 3570486"/>
              <a:gd name="connsiteX18" fmla="*/ 1178090 w 3515861"/>
              <a:gd name="connsiteY18" fmla="*/ 36810 h 3570486"/>
              <a:gd name="connsiteX19" fmla="*/ 1214905 w 3515861"/>
              <a:gd name="connsiteY19" fmla="*/ 0 h 3570486"/>
              <a:gd name="connsiteX20" fmla="*/ 1472612 w 3515861"/>
              <a:gd name="connsiteY20" fmla="*/ 18405 h 3570486"/>
              <a:gd name="connsiteX21" fmla="*/ 1564650 w 3515861"/>
              <a:gd name="connsiteY21" fmla="*/ 92023 h 3570486"/>
              <a:gd name="connsiteX22" fmla="*/ 1656689 w 3515861"/>
              <a:gd name="connsiteY22" fmla="*/ 165642 h 3570486"/>
              <a:gd name="connsiteX23" fmla="*/ 1748727 w 3515861"/>
              <a:gd name="connsiteY23" fmla="*/ 276069 h 3570486"/>
              <a:gd name="connsiteX24" fmla="*/ 1785542 w 3515861"/>
              <a:gd name="connsiteY24" fmla="*/ 386496 h 3570486"/>
              <a:gd name="connsiteX25" fmla="*/ 1803950 w 3515861"/>
              <a:gd name="connsiteY25" fmla="*/ 441710 h 3570486"/>
              <a:gd name="connsiteX26" fmla="*/ 1822357 w 3515861"/>
              <a:gd name="connsiteY26" fmla="*/ 570542 h 3570486"/>
              <a:gd name="connsiteX27" fmla="*/ 1840765 w 3515861"/>
              <a:gd name="connsiteY27" fmla="*/ 717778 h 3570486"/>
              <a:gd name="connsiteX28" fmla="*/ 1895988 w 3515861"/>
              <a:gd name="connsiteY28" fmla="*/ 846610 h 3570486"/>
              <a:gd name="connsiteX29" fmla="*/ 1988026 w 3515861"/>
              <a:gd name="connsiteY29" fmla="*/ 993847 h 3570486"/>
              <a:gd name="connsiteX30" fmla="*/ 2061657 w 3515861"/>
              <a:gd name="connsiteY30" fmla="*/ 1214702 h 3570486"/>
              <a:gd name="connsiteX31" fmla="*/ 2080065 w 3515861"/>
              <a:gd name="connsiteY31" fmla="*/ 1269915 h 3570486"/>
              <a:gd name="connsiteX32" fmla="*/ 2098472 w 3515861"/>
              <a:gd name="connsiteY32" fmla="*/ 1325129 h 3570486"/>
              <a:gd name="connsiteX33" fmla="*/ 2135288 w 3515861"/>
              <a:gd name="connsiteY33" fmla="*/ 1380343 h 3570486"/>
              <a:gd name="connsiteX34" fmla="*/ 2153695 w 3515861"/>
              <a:gd name="connsiteY34" fmla="*/ 1582793 h 3570486"/>
              <a:gd name="connsiteX35" fmla="*/ 2190510 w 3515861"/>
              <a:gd name="connsiteY35" fmla="*/ 1766838 h 3570486"/>
              <a:gd name="connsiteX36" fmla="*/ 2208918 w 3515861"/>
              <a:gd name="connsiteY36" fmla="*/ 2079716 h 3570486"/>
              <a:gd name="connsiteX37" fmla="*/ 2227326 w 3515861"/>
              <a:gd name="connsiteY37" fmla="*/ 2447807 h 3570486"/>
              <a:gd name="connsiteX38" fmla="*/ 2282549 w 3515861"/>
              <a:gd name="connsiteY38" fmla="*/ 2631853 h 3570486"/>
              <a:gd name="connsiteX39" fmla="*/ 2319364 w 3515861"/>
              <a:gd name="connsiteY39" fmla="*/ 2742280 h 3570486"/>
              <a:gd name="connsiteX40" fmla="*/ 2337772 w 3515861"/>
              <a:gd name="connsiteY40" fmla="*/ 2797494 h 3570486"/>
              <a:gd name="connsiteX41" fmla="*/ 2448218 w 3515861"/>
              <a:gd name="connsiteY41" fmla="*/ 2944730 h 3570486"/>
              <a:gd name="connsiteX42" fmla="*/ 2466625 w 3515861"/>
              <a:gd name="connsiteY42" fmla="*/ 2999944 h 3570486"/>
              <a:gd name="connsiteX43" fmla="*/ 2503440 w 3515861"/>
              <a:gd name="connsiteY43" fmla="*/ 3183990 h 3570486"/>
              <a:gd name="connsiteX44" fmla="*/ 2521848 w 3515861"/>
              <a:gd name="connsiteY44" fmla="*/ 3239203 h 3570486"/>
              <a:gd name="connsiteX45" fmla="*/ 2595479 w 3515861"/>
              <a:gd name="connsiteY45" fmla="*/ 3331226 h 3570486"/>
              <a:gd name="connsiteX46" fmla="*/ 2687517 w 3515861"/>
              <a:gd name="connsiteY46" fmla="*/ 3496867 h 3570486"/>
              <a:gd name="connsiteX47" fmla="*/ 2724332 w 3515861"/>
              <a:gd name="connsiteY47" fmla="*/ 3552081 h 3570486"/>
              <a:gd name="connsiteX48" fmla="*/ 2779555 w 3515861"/>
              <a:gd name="connsiteY48" fmla="*/ 3570486 h 3570486"/>
              <a:gd name="connsiteX49" fmla="*/ 3000447 w 3515861"/>
              <a:gd name="connsiteY49" fmla="*/ 3552081 h 3570486"/>
              <a:gd name="connsiteX50" fmla="*/ 3110893 w 3515861"/>
              <a:gd name="connsiteY50" fmla="*/ 3478463 h 3570486"/>
              <a:gd name="connsiteX51" fmla="*/ 3184524 w 3515861"/>
              <a:gd name="connsiteY51" fmla="*/ 3386440 h 3570486"/>
              <a:gd name="connsiteX52" fmla="*/ 3276562 w 3515861"/>
              <a:gd name="connsiteY52" fmla="*/ 3294417 h 3570486"/>
              <a:gd name="connsiteX53" fmla="*/ 3294969 w 3515861"/>
              <a:gd name="connsiteY53" fmla="*/ 3239203 h 3570486"/>
              <a:gd name="connsiteX54" fmla="*/ 3368600 w 3515861"/>
              <a:gd name="connsiteY54" fmla="*/ 3128776 h 3570486"/>
              <a:gd name="connsiteX55" fmla="*/ 3460638 w 3515861"/>
              <a:gd name="connsiteY55" fmla="*/ 2963135 h 3570486"/>
              <a:gd name="connsiteX56" fmla="*/ 3515861 w 3515861"/>
              <a:gd name="connsiteY56" fmla="*/ 2926326 h 357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15861" h="3570486">
                <a:moveTo>
                  <a:pt x="0" y="1306724"/>
                </a:moveTo>
                <a:cubicBezTo>
                  <a:pt x="16133" y="1279841"/>
                  <a:pt x="53220" y="1201179"/>
                  <a:pt x="92038" y="1177892"/>
                </a:cubicBezTo>
                <a:cubicBezTo>
                  <a:pt x="108677" y="1167910"/>
                  <a:pt x="128853" y="1165623"/>
                  <a:pt x="147261" y="1159488"/>
                </a:cubicBezTo>
                <a:cubicBezTo>
                  <a:pt x="181504" y="1125251"/>
                  <a:pt x="197670" y="1113902"/>
                  <a:pt x="220892" y="1067465"/>
                </a:cubicBezTo>
                <a:cubicBezTo>
                  <a:pt x="229569" y="1050113"/>
                  <a:pt x="230623" y="1029603"/>
                  <a:pt x="239300" y="1012251"/>
                </a:cubicBezTo>
                <a:cubicBezTo>
                  <a:pt x="249194" y="992467"/>
                  <a:pt x="266221" y="976822"/>
                  <a:pt x="276115" y="957038"/>
                </a:cubicBezTo>
                <a:cubicBezTo>
                  <a:pt x="284792" y="939686"/>
                  <a:pt x="282402" y="916972"/>
                  <a:pt x="294523" y="901824"/>
                </a:cubicBezTo>
                <a:cubicBezTo>
                  <a:pt x="308344" y="884551"/>
                  <a:pt x="332470" y="878833"/>
                  <a:pt x="349745" y="865015"/>
                </a:cubicBezTo>
                <a:cubicBezTo>
                  <a:pt x="421939" y="807269"/>
                  <a:pt x="345883" y="841763"/>
                  <a:pt x="441784" y="809801"/>
                </a:cubicBezTo>
                <a:cubicBezTo>
                  <a:pt x="490865" y="662579"/>
                  <a:pt x="417245" y="834335"/>
                  <a:pt x="515414" y="736183"/>
                </a:cubicBezTo>
                <a:cubicBezTo>
                  <a:pt x="546700" y="704902"/>
                  <a:pt x="557759" y="657037"/>
                  <a:pt x="589045" y="625756"/>
                </a:cubicBezTo>
                <a:cubicBezTo>
                  <a:pt x="678319" y="536497"/>
                  <a:pt x="643422" y="581014"/>
                  <a:pt x="699491" y="496924"/>
                </a:cubicBezTo>
                <a:cubicBezTo>
                  <a:pt x="714463" y="452013"/>
                  <a:pt x="719029" y="422175"/>
                  <a:pt x="754714" y="386496"/>
                </a:cubicBezTo>
                <a:cubicBezTo>
                  <a:pt x="770358" y="370855"/>
                  <a:pt x="791529" y="361957"/>
                  <a:pt x="809937" y="349687"/>
                </a:cubicBezTo>
                <a:cubicBezTo>
                  <a:pt x="857829" y="206028"/>
                  <a:pt x="779371" y="413936"/>
                  <a:pt x="920383" y="202451"/>
                </a:cubicBezTo>
                <a:cubicBezTo>
                  <a:pt x="932655" y="184046"/>
                  <a:pt x="938792" y="159506"/>
                  <a:pt x="957198" y="147237"/>
                </a:cubicBezTo>
                <a:cubicBezTo>
                  <a:pt x="978249" y="133205"/>
                  <a:pt x="1006503" y="135781"/>
                  <a:pt x="1030829" y="128832"/>
                </a:cubicBezTo>
                <a:cubicBezTo>
                  <a:pt x="1049485" y="123502"/>
                  <a:pt x="1067644" y="116563"/>
                  <a:pt x="1086051" y="110428"/>
                </a:cubicBezTo>
                <a:cubicBezTo>
                  <a:pt x="1174952" y="21544"/>
                  <a:pt x="1061973" y="129689"/>
                  <a:pt x="1178090" y="36810"/>
                </a:cubicBezTo>
                <a:cubicBezTo>
                  <a:pt x="1191642" y="25970"/>
                  <a:pt x="1202633" y="12270"/>
                  <a:pt x="1214905" y="0"/>
                </a:cubicBezTo>
                <a:cubicBezTo>
                  <a:pt x="1300807" y="6135"/>
                  <a:pt x="1387081" y="8344"/>
                  <a:pt x="1472612" y="18405"/>
                </a:cubicBezTo>
                <a:cubicBezTo>
                  <a:pt x="1553841" y="27960"/>
                  <a:pt x="1511347" y="38730"/>
                  <a:pt x="1564650" y="92023"/>
                </a:cubicBezTo>
                <a:cubicBezTo>
                  <a:pt x="1660324" y="187680"/>
                  <a:pt x="1583825" y="74577"/>
                  <a:pt x="1656689" y="165642"/>
                </a:cubicBezTo>
                <a:cubicBezTo>
                  <a:pt x="1759202" y="293761"/>
                  <a:pt x="1617544" y="144908"/>
                  <a:pt x="1748727" y="276069"/>
                </a:cubicBezTo>
                <a:lnTo>
                  <a:pt x="1785542" y="386496"/>
                </a:lnTo>
                <a:lnTo>
                  <a:pt x="1803950" y="441710"/>
                </a:lnTo>
                <a:cubicBezTo>
                  <a:pt x="1810086" y="484654"/>
                  <a:pt x="1816623" y="527543"/>
                  <a:pt x="1822357" y="570542"/>
                </a:cubicBezTo>
                <a:cubicBezTo>
                  <a:pt x="1828895" y="619569"/>
                  <a:pt x="1831916" y="669115"/>
                  <a:pt x="1840765" y="717778"/>
                </a:cubicBezTo>
                <a:cubicBezTo>
                  <a:pt x="1850641" y="772084"/>
                  <a:pt x="1874835" y="793735"/>
                  <a:pt x="1895988" y="846610"/>
                </a:cubicBezTo>
                <a:cubicBezTo>
                  <a:pt x="1951748" y="985989"/>
                  <a:pt x="1893704" y="930977"/>
                  <a:pt x="1988026" y="993847"/>
                </a:cubicBezTo>
                <a:lnTo>
                  <a:pt x="2061657" y="1214702"/>
                </a:lnTo>
                <a:lnTo>
                  <a:pt x="2080065" y="1269915"/>
                </a:lnTo>
                <a:cubicBezTo>
                  <a:pt x="2086201" y="1288320"/>
                  <a:pt x="2087709" y="1308988"/>
                  <a:pt x="2098472" y="1325129"/>
                </a:cubicBezTo>
                <a:lnTo>
                  <a:pt x="2135288" y="1380343"/>
                </a:lnTo>
                <a:cubicBezTo>
                  <a:pt x="2141424" y="1447826"/>
                  <a:pt x="2144111" y="1515713"/>
                  <a:pt x="2153695" y="1582793"/>
                </a:cubicBezTo>
                <a:cubicBezTo>
                  <a:pt x="2162544" y="1644728"/>
                  <a:pt x="2183600" y="1704657"/>
                  <a:pt x="2190510" y="1766838"/>
                </a:cubicBezTo>
                <a:cubicBezTo>
                  <a:pt x="2202049" y="1870672"/>
                  <a:pt x="2203278" y="1975395"/>
                  <a:pt x="2208918" y="2079716"/>
                </a:cubicBezTo>
                <a:cubicBezTo>
                  <a:pt x="2215550" y="2202387"/>
                  <a:pt x="2217122" y="2325381"/>
                  <a:pt x="2227326" y="2447807"/>
                </a:cubicBezTo>
                <a:cubicBezTo>
                  <a:pt x="2230417" y="2484899"/>
                  <a:pt x="2275664" y="2611200"/>
                  <a:pt x="2282549" y="2631853"/>
                </a:cubicBezTo>
                <a:lnTo>
                  <a:pt x="2319364" y="2742280"/>
                </a:lnTo>
                <a:cubicBezTo>
                  <a:pt x="2325500" y="2760685"/>
                  <a:pt x="2327009" y="2781353"/>
                  <a:pt x="2337772" y="2797494"/>
                </a:cubicBezTo>
                <a:cubicBezTo>
                  <a:pt x="2421029" y="2922359"/>
                  <a:pt x="2380116" y="2876641"/>
                  <a:pt x="2448218" y="2944730"/>
                </a:cubicBezTo>
                <a:cubicBezTo>
                  <a:pt x="2454354" y="2963135"/>
                  <a:pt x="2462262" y="2981040"/>
                  <a:pt x="2466625" y="2999944"/>
                </a:cubicBezTo>
                <a:cubicBezTo>
                  <a:pt x="2480695" y="3060905"/>
                  <a:pt x="2483652" y="3124638"/>
                  <a:pt x="2503440" y="3183990"/>
                </a:cubicBezTo>
                <a:cubicBezTo>
                  <a:pt x="2509576" y="3202394"/>
                  <a:pt x="2513171" y="3221851"/>
                  <a:pt x="2521848" y="3239203"/>
                </a:cubicBezTo>
                <a:cubicBezTo>
                  <a:pt x="2545071" y="3285640"/>
                  <a:pt x="2561235" y="3296989"/>
                  <a:pt x="2595479" y="3331226"/>
                </a:cubicBezTo>
                <a:cubicBezTo>
                  <a:pt x="2627878" y="3428411"/>
                  <a:pt x="2603123" y="3370297"/>
                  <a:pt x="2687517" y="3496867"/>
                </a:cubicBezTo>
                <a:cubicBezTo>
                  <a:pt x="2699789" y="3515272"/>
                  <a:pt x="2703346" y="3545087"/>
                  <a:pt x="2724332" y="3552081"/>
                </a:cubicBezTo>
                <a:lnTo>
                  <a:pt x="2779555" y="3570486"/>
                </a:lnTo>
                <a:cubicBezTo>
                  <a:pt x="2853186" y="3564351"/>
                  <a:pt x="2929256" y="3571853"/>
                  <a:pt x="3000447" y="3552081"/>
                </a:cubicBezTo>
                <a:cubicBezTo>
                  <a:pt x="3043078" y="3540241"/>
                  <a:pt x="3110893" y="3478463"/>
                  <a:pt x="3110893" y="3478463"/>
                </a:cubicBezTo>
                <a:cubicBezTo>
                  <a:pt x="3142434" y="3383857"/>
                  <a:pt x="3106161" y="3454996"/>
                  <a:pt x="3184524" y="3386440"/>
                </a:cubicBezTo>
                <a:cubicBezTo>
                  <a:pt x="3217176" y="3357874"/>
                  <a:pt x="3276562" y="3294417"/>
                  <a:pt x="3276562" y="3294417"/>
                </a:cubicBezTo>
                <a:cubicBezTo>
                  <a:pt x="3282698" y="3276012"/>
                  <a:pt x="3285546" y="3256161"/>
                  <a:pt x="3294969" y="3239203"/>
                </a:cubicBezTo>
                <a:cubicBezTo>
                  <a:pt x="3316457" y="3200531"/>
                  <a:pt x="3354607" y="3170746"/>
                  <a:pt x="3368600" y="3128776"/>
                </a:cubicBezTo>
                <a:cubicBezTo>
                  <a:pt x="3391748" y="3059345"/>
                  <a:pt x="3397345" y="3026416"/>
                  <a:pt x="3460638" y="2963135"/>
                </a:cubicBezTo>
                <a:cubicBezTo>
                  <a:pt x="3501793" y="2921988"/>
                  <a:pt x="3480100" y="2926326"/>
                  <a:pt x="3515861" y="2926326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4" name="Explosion 2 3"/>
          <p:cNvSpPr/>
          <p:nvPr/>
        </p:nvSpPr>
        <p:spPr>
          <a:xfrm>
            <a:off x="5920125" y="517028"/>
            <a:ext cx="662167" cy="721136"/>
          </a:xfrm>
          <a:prstGeom prst="irregularSeal2">
            <a:avLst/>
          </a:prstGeom>
          <a:solidFill>
            <a:srgbClr val="FF0000">
              <a:alpha val="38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4351395" y="877675"/>
            <a:ext cx="4164641" cy="3323959"/>
          </a:xfrm>
          <a:custGeom>
            <a:avLst/>
            <a:gdLst>
              <a:gd name="connsiteX0" fmla="*/ 0 w 4164641"/>
              <a:gd name="connsiteY0" fmla="*/ 3323959 h 3323959"/>
              <a:gd name="connsiteX1" fmla="*/ 74703 w 4164641"/>
              <a:gd name="connsiteY1" fmla="*/ 3230589 h 3323959"/>
              <a:gd name="connsiteX2" fmla="*/ 112054 w 4164641"/>
              <a:gd name="connsiteY2" fmla="*/ 3174567 h 3323959"/>
              <a:gd name="connsiteX3" fmla="*/ 168080 w 4164641"/>
              <a:gd name="connsiteY3" fmla="*/ 3137219 h 3323959"/>
              <a:gd name="connsiteX4" fmla="*/ 242782 w 4164641"/>
              <a:gd name="connsiteY4" fmla="*/ 3025176 h 3323959"/>
              <a:gd name="connsiteX5" fmla="*/ 354835 w 4164641"/>
              <a:gd name="connsiteY5" fmla="*/ 2950480 h 3323959"/>
              <a:gd name="connsiteX6" fmla="*/ 410862 w 4164641"/>
              <a:gd name="connsiteY6" fmla="*/ 2819763 h 3323959"/>
              <a:gd name="connsiteX7" fmla="*/ 429537 w 4164641"/>
              <a:gd name="connsiteY7" fmla="*/ 2763741 h 3323959"/>
              <a:gd name="connsiteX8" fmla="*/ 560266 w 4164641"/>
              <a:gd name="connsiteY8" fmla="*/ 2614350 h 3323959"/>
              <a:gd name="connsiteX9" fmla="*/ 578941 w 4164641"/>
              <a:gd name="connsiteY9" fmla="*/ 2558328 h 3323959"/>
              <a:gd name="connsiteX10" fmla="*/ 672319 w 4164641"/>
              <a:gd name="connsiteY10" fmla="*/ 2483632 h 3323959"/>
              <a:gd name="connsiteX11" fmla="*/ 728346 w 4164641"/>
              <a:gd name="connsiteY11" fmla="*/ 2427610 h 3323959"/>
              <a:gd name="connsiteX12" fmla="*/ 803048 w 4164641"/>
              <a:gd name="connsiteY12" fmla="*/ 2334241 h 3323959"/>
              <a:gd name="connsiteX13" fmla="*/ 896425 w 4164641"/>
              <a:gd name="connsiteY13" fmla="*/ 2240871 h 3323959"/>
              <a:gd name="connsiteX14" fmla="*/ 1045829 w 4164641"/>
              <a:gd name="connsiteY14" fmla="*/ 2110153 h 3323959"/>
              <a:gd name="connsiteX15" fmla="*/ 1101856 w 4164641"/>
              <a:gd name="connsiteY15" fmla="*/ 2072806 h 3323959"/>
              <a:gd name="connsiteX16" fmla="*/ 1195234 w 4164641"/>
              <a:gd name="connsiteY16" fmla="*/ 1960762 h 3323959"/>
              <a:gd name="connsiteX17" fmla="*/ 1288611 w 4164641"/>
              <a:gd name="connsiteY17" fmla="*/ 1886066 h 3323959"/>
              <a:gd name="connsiteX18" fmla="*/ 1456691 w 4164641"/>
              <a:gd name="connsiteY18" fmla="*/ 1792697 h 3323959"/>
              <a:gd name="connsiteX19" fmla="*/ 1512717 w 4164641"/>
              <a:gd name="connsiteY19" fmla="*/ 1774023 h 3323959"/>
              <a:gd name="connsiteX20" fmla="*/ 1811526 w 4164641"/>
              <a:gd name="connsiteY20" fmla="*/ 1792697 h 3323959"/>
              <a:gd name="connsiteX21" fmla="*/ 1923579 w 4164641"/>
              <a:gd name="connsiteY21" fmla="*/ 1848718 h 3323959"/>
              <a:gd name="connsiteX22" fmla="*/ 2110334 w 4164641"/>
              <a:gd name="connsiteY22" fmla="*/ 1886066 h 3323959"/>
              <a:gd name="connsiteX23" fmla="*/ 2185036 w 4164641"/>
              <a:gd name="connsiteY23" fmla="*/ 1904740 h 3323959"/>
              <a:gd name="connsiteX24" fmla="*/ 2707950 w 4164641"/>
              <a:gd name="connsiteY24" fmla="*/ 1886066 h 3323959"/>
              <a:gd name="connsiteX25" fmla="*/ 2820004 w 4164641"/>
              <a:gd name="connsiteY25" fmla="*/ 1811371 h 3323959"/>
              <a:gd name="connsiteX26" fmla="*/ 2932057 w 4164641"/>
              <a:gd name="connsiteY26" fmla="*/ 1755349 h 3323959"/>
              <a:gd name="connsiteX27" fmla="*/ 2988083 w 4164641"/>
              <a:gd name="connsiteY27" fmla="*/ 1736675 h 3323959"/>
              <a:gd name="connsiteX28" fmla="*/ 3137487 w 4164641"/>
              <a:gd name="connsiteY28" fmla="*/ 1605957 h 3323959"/>
              <a:gd name="connsiteX29" fmla="*/ 3305567 w 4164641"/>
              <a:gd name="connsiteY29" fmla="*/ 1475240 h 3323959"/>
              <a:gd name="connsiteX30" fmla="*/ 3398945 w 4164641"/>
              <a:gd name="connsiteY30" fmla="*/ 1381870 h 3323959"/>
              <a:gd name="connsiteX31" fmla="*/ 3473647 w 4164641"/>
              <a:gd name="connsiteY31" fmla="*/ 1251153 h 3323959"/>
              <a:gd name="connsiteX32" fmla="*/ 3529673 w 4164641"/>
              <a:gd name="connsiteY32" fmla="*/ 1195131 h 3323959"/>
              <a:gd name="connsiteX33" fmla="*/ 3548349 w 4164641"/>
              <a:gd name="connsiteY33" fmla="*/ 1120435 h 3323959"/>
              <a:gd name="connsiteX34" fmla="*/ 3697753 w 4164641"/>
              <a:gd name="connsiteY34" fmla="*/ 952370 h 3323959"/>
              <a:gd name="connsiteX35" fmla="*/ 3753779 w 4164641"/>
              <a:gd name="connsiteY35" fmla="*/ 840326 h 3323959"/>
              <a:gd name="connsiteX36" fmla="*/ 3809806 w 4164641"/>
              <a:gd name="connsiteY36" fmla="*/ 746957 h 3323959"/>
              <a:gd name="connsiteX37" fmla="*/ 3847157 w 4164641"/>
              <a:gd name="connsiteY37" fmla="*/ 653587 h 3323959"/>
              <a:gd name="connsiteX38" fmla="*/ 3921859 w 4164641"/>
              <a:gd name="connsiteY38" fmla="*/ 522870 h 3323959"/>
              <a:gd name="connsiteX39" fmla="*/ 3959210 w 4164641"/>
              <a:gd name="connsiteY39" fmla="*/ 410826 h 3323959"/>
              <a:gd name="connsiteX40" fmla="*/ 4033912 w 4164641"/>
              <a:gd name="connsiteY40" fmla="*/ 298782 h 3323959"/>
              <a:gd name="connsiteX41" fmla="*/ 4108614 w 4164641"/>
              <a:gd name="connsiteY41" fmla="*/ 168065 h 3323959"/>
              <a:gd name="connsiteX42" fmla="*/ 4145965 w 4164641"/>
              <a:gd name="connsiteY42" fmla="*/ 56021 h 3323959"/>
              <a:gd name="connsiteX43" fmla="*/ 4164641 w 4164641"/>
              <a:gd name="connsiteY43" fmla="*/ 0 h 332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164641" h="3323959">
                <a:moveTo>
                  <a:pt x="0" y="3323959"/>
                </a:moveTo>
                <a:cubicBezTo>
                  <a:pt x="24901" y="3292836"/>
                  <a:pt x="50786" y="3262475"/>
                  <a:pt x="74703" y="3230589"/>
                </a:cubicBezTo>
                <a:cubicBezTo>
                  <a:pt x="88170" y="3212634"/>
                  <a:pt x="96183" y="3190437"/>
                  <a:pt x="112054" y="3174567"/>
                </a:cubicBezTo>
                <a:cubicBezTo>
                  <a:pt x="127925" y="3158697"/>
                  <a:pt x="149405" y="3149668"/>
                  <a:pt x="168080" y="3137219"/>
                </a:cubicBezTo>
                <a:cubicBezTo>
                  <a:pt x="192981" y="3099871"/>
                  <a:pt x="205432" y="3050074"/>
                  <a:pt x="242782" y="3025176"/>
                </a:cubicBezTo>
                <a:lnTo>
                  <a:pt x="354835" y="2950480"/>
                </a:lnTo>
                <a:cubicBezTo>
                  <a:pt x="398637" y="2819089"/>
                  <a:pt x="341625" y="2981303"/>
                  <a:pt x="410862" y="2819763"/>
                </a:cubicBezTo>
                <a:cubicBezTo>
                  <a:pt x="418617" y="2801671"/>
                  <a:pt x="419977" y="2780948"/>
                  <a:pt x="429537" y="2763741"/>
                </a:cubicBezTo>
                <a:cubicBezTo>
                  <a:pt x="493620" y="2648401"/>
                  <a:pt x="478424" y="2668905"/>
                  <a:pt x="560266" y="2614350"/>
                </a:cubicBezTo>
                <a:cubicBezTo>
                  <a:pt x="566491" y="2595676"/>
                  <a:pt x="568813" y="2575207"/>
                  <a:pt x="578941" y="2558328"/>
                </a:cubicBezTo>
                <a:cubicBezTo>
                  <a:pt x="600673" y="2522112"/>
                  <a:pt x="641787" y="2509073"/>
                  <a:pt x="672319" y="2483632"/>
                </a:cubicBezTo>
                <a:cubicBezTo>
                  <a:pt x="692609" y="2466725"/>
                  <a:pt x="709670" y="2446284"/>
                  <a:pt x="728346" y="2427610"/>
                </a:cubicBezTo>
                <a:cubicBezTo>
                  <a:pt x="764702" y="2318547"/>
                  <a:pt x="718575" y="2418706"/>
                  <a:pt x="803048" y="2334241"/>
                </a:cubicBezTo>
                <a:cubicBezTo>
                  <a:pt x="927559" y="2209742"/>
                  <a:pt x="747012" y="2340472"/>
                  <a:pt x="896425" y="2240871"/>
                </a:cubicBezTo>
                <a:cubicBezTo>
                  <a:pt x="958677" y="2147501"/>
                  <a:pt x="915102" y="2197296"/>
                  <a:pt x="1045829" y="2110153"/>
                </a:cubicBezTo>
                <a:lnTo>
                  <a:pt x="1101856" y="2072806"/>
                </a:lnTo>
                <a:cubicBezTo>
                  <a:pt x="1181985" y="1912561"/>
                  <a:pt x="1089647" y="2066340"/>
                  <a:pt x="1195234" y="1960762"/>
                </a:cubicBezTo>
                <a:cubicBezTo>
                  <a:pt x="1279709" y="1876294"/>
                  <a:pt x="1179538" y="1922421"/>
                  <a:pt x="1288611" y="1886066"/>
                </a:cubicBezTo>
                <a:cubicBezTo>
                  <a:pt x="1372479" y="1802207"/>
                  <a:pt x="1319583" y="1838396"/>
                  <a:pt x="1456691" y="1792697"/>
                </a:cubicBezTo>
                <a:lnTo>
                  <a:pt x="1512717" y="1774023"/>
                </a:lnTo>
                <a:cubicBezTo>
                  <a:pt x="1612320" y="1780248"/>
                  <a:pt x="1712277" y="1782251"/>
                  <a:pt x="1811526" y="1792697"/>
                </a:cubicBezTo>
                <a:cubicBezTo>
                  <a:pt x="1914342" y="1803519"/>
                  <a:pt x="1822101" y="1817497"/>
                  <a:pt x="1923579" y="1848718"/>
                </a:cubicBezTo>
                <a:cubicBezTo>
                  <a:pt x="1984256" y="1867386"/>
                  <a:pt x="2048745" y="1870670"/>
                  <a:pt x="2110334" y="1886066"/>
                </a:cubicBezTo>
                <a:lnTo>
                  <a:pt x="2185036" y="1904740"/>
                </a:lnTo>
                <a:cubicBezTo>
                  <a:pt x="2359341" y="1898515"/>
                  <a:pt x="2535390" y="1911440"/>
                  <a:pt x="2707950" y="1886066"/>
                </a:cubicBezTo>
                <a:cubicBezTo>
                  <a:pt x="2752362" y="1879535"/>
                  <a:pt x="2777418" y="1825565"/>
                  <a:pt x="2820004" y="1811371"/>
                </a:cubicBezTo>
                <a:cubicBezTo>
                  <a:pt x="2960827" y="1764433"/>
                  <a:pt x="2787245" y="1827749"/>
                  <a:pt x="2932057" y="1755349"/>
                </a:cubicBezTo>
                <a:cubicBezTo>
                  <a:pt x="2949664" y="1746546"/>
                  <a:pt x="2969408" y="1742900"/>
                  <a:pt x="2988083" y="1736675"/>
                </a:cubicBezTo>
                <a:cubicBezTo>
                  <a:pt x="3093908" y="1577950"/>
                  <a:pt x="2919611" y="1823814"/>
                  <a:pt x="3137487" y="1605957"/>
                </a:cubicBezTo>
                <a:cubicBezTo>
                  <a:pt x="3263461" y="1479995"/>
                  <a:pt x="3199430" y="1510616"/>
                  <a:pt x="3305567" y="1475240"/>
                </a:cubicBezTo>
                <a:cubicBezTo>
                  <a:pt x="3405168" y="1325851"/>
                  <a:pt x="3274442" y="1506362"/>
                  <a:pt x="3398945" y="1381870"/>
                </a:cubicBezTo>
                <a:cubicBezTo>
                  <a:pt x="3443054" y="1337765"/>
                  <a:pt x="3437029" y="1302413"/>
                  <a:pt x="3473647" y="1251153"/>
                </a:cubicBezTo>
                <a:cubicBezTo>
                  <a:pt x="3488998" y="1229663"/>
                  <a:pt x="3510998" y="1213805"/>
                  <a:pt x="3529673" y="1195131"/>
                </a:cubicBezTo>
                <a:cubicBezTo>
                  <a:pt x="3535898" y="1170232"/>
                  <a:pt x="3533630" y="1141460"/>
                  <a:pt x="3548349" y="1120435"/>
                </a:cubicBezTo>
                <a:cubicBezTo>
                  <a:pt x="3697176" y="907844"/>
                  <a:pt x="3622219" y="1088321"/>
                  <a:pt x="3697753" y="952370"/>
                </a:cubicBezTo>
                <a:cubicBezTo>
                  <a:pt x="3718033" y="915869"/>
                  <a:pt x="3733782" y="876984"/>
                  <a:pt x="3753779" y="840326"/>
                </a:cubicBezTo>
                <a:cubicBezTo>
                  <a:pt x="3771161" y="808462"/>
                  <a:pt x="3793573" y="779421"/>
                  <a:pt x="3809806" y="746957"/>
                </a:cubicBezTo>
                <a:cubicBezTo>
                  <a:pt x="3824798" y="716975"/>
                  <a:pt x="3833542" y="684219"/>
                  <a:pt x="3847157" y="653587"/>
                </a:cubicBezTo>
                <a:cubicBezTo>
                  <a:pt x="3878750" y="582508"/>
                  <a:pt x="3881800" y="582953"/>
                  <a:pt x="3921859" y="522870"/>
                </a:cubicBezTo>
                <a:cubicBezTo>
                  <a:pt x="3934309" y="485522"/>
                  <a:pt x="3941603" y="446038"/>
                  <a:pt x="3959210" y="410826"/>
                </a:cubicBezTo>
                <a:cubicBezTo>
                  <a:pt x="3979286" y="370678"/>
                  <a:pt x="4009011" y="336130"/>
                  <a:pt x="4033912" y="298782"/>
                </a:cubicBezTo>
                <a:cubicBezTo>
                  <a:pt x="4067604" y="248248"/>
                  <a:pt x="4084918" y="227300"/>
                  <a:pt x="4108614" y="168065"/>
                </a:cubicBezTo>
                <a:cubicBezTo>
                  <a:pt x="4123236" y="131513"/>
                  <a:pt x="4133514" y="93369"/>
                  <a:pt x="4145965" y="56021"/>
                </a:cubicBezTo>
                <a:lnTo>
                  <a:pt x="4164641" y="0"/>
                </a:ln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690662" y="1676856"/>
            <a:ext cx="4400418" cy="954107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1) DO WE LIVE IN A STABLE OR METASTABLE VACUUM ?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165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110" y="3435251"/>
            <a:ext cx="3326689" cy="19960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844" y="517028"/>
            <a:ext cx="3770162" cy="96217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0281" y="279537"/>
            <a:ext cx="27157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Consider the </a:t>
            </a:r>
            <a:r>
              <a:rPr lang="en-US" dirty="0" smtClean="0"/>
              <a:t>Higgs doublet </a:t>
            </a:r>
          </a:p>
          <a:p>
            <a:endParaRPr lang="en-US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2274" y="301668"/>
            <a:ext cx="2209800" cy="3048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90281" y="868832"/>
            <a:ext cx="2778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and the SM Higgs potential: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982" y="3444909"/>
            <a:ext cx="3137786" cy="1987264"/>
          </a:xfrm>
          <a:prstGeom prst="rect">
            <a:avLst/>
          </a:prstGeom>
          <a:solidFill>
            <a:srgbClr val="262626"/>
          </a:solidFill>
        </p:spPr>
      </p:pic>
      <p:cxnSp>
        <p:nvCxnSpPr>
          <p:cNvPr id="19" name="Straight Arrow Connector 18"/>
          <p:cNvCxnSpPr/>
          <p:nvPr/>
        </p:nvCxnSpPr>
        <p:spPr>
          <a:xfrm flipV="1">
            <a:off x="3562708" y="5088120"/>
            <a:ext cx="0" cy="560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600475"/>
              </p:ext>
            </p:extLst>
          </p:nvPr>
        </p:nvGraphicFramePr>
        <p:xfrm>
          <a:off x="3165743" y="5735193"/>
          <a:ext cx="1294061" cy="30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38" name="Equation" r:id="rId7" imgW="812800" imgH="190500" progId="Equation.3">
                  <p:embed/>
                </p:oleObj>
              </mc:Choice>
              <mc:Fallback>
                <p:oleObj name="Equation" r:id="rId7" imgW="812800" imgH="190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65743" y="5735193"/>
                        <a:ext cx="1294061" cy="303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2709663"/>
              </p:ext>
            </p:extLst>
          </p:nvPr>
        </p:nvGraphicFramePr>
        <p:xfrm>
          <a:off x="2934958" y="3754174"/>
          <a:ext cx="1382304" cy="408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39" name="Equation" r:id="rId9" imgW="774700" imgH="228600" progId="Equation.3">
                  <p:embed/>
                </p:oleObj>
              </mc:Choice>
              <mc:Fallback>
                <p:oleObj name="Equation" r:id="rId9" imgW="7747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>
                        <a:alphaModFix/>
                      </a:blip>
                      <a:stretch>
                        <a:fillRect/>
                      </a:stretch>
                    </p:blipFill>
                    <p:spPr>
                      <a:xfrm>
                        <a:off x="2934958" y="3754174"/>
                        <a:ext cx="1382304" cy="408042"/>
                      </a:xfrm>
                      <a:prstGeom prst="rect">
                        <a:avLst/>
                      </a:prstGeom>
                      <a:solidFill>
                        <a:srgbClr val="3366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4"/>
          <p:cNvSpPr/>
          <p:nvPr/>
        </p:nvSpPr>
        <p:spPr>
          <a:xfrm>
            <a:off x="4484414" y="868832"/>
            <a:ext cx="1012474" cy="3257608"/>
          </a:xfrm>
          <a:custGeom>
            <a:avLst/>
            <a:gdLst>
              <a:gd name="connsiteX0" fmla="*/ 0 w 1012474"/>
              <a:gd name="connsiteY0" fmla="*/ 3257608 h 3257608"/>
              <a:gd name="connsiteX1" fmla="*/ 18407 w 1012474"/>
              <a:gd name="connsiteY1" fmla="*/ 3165585 h 3257608"/>
              <a:gd name="connsiteX2" fmla="*/ 55223 w 1012474"/>
              <a:gd name="connsiteY2" fmla="*/ 3128776 h 3257608"/>
              <a:gd name="connsiteX3" fmla="*/ 110446 w 1012474"/>
              <a:gd name="connsiteY3" fmla="*/ 3018349 h 3257608"/>
              <a:gd name="connsiteX4" fmla="*/ 128853 w 1012474"/>
              <a:gd name="connsiteY4" fmla="*/ 2963135 h 3257608"/>
              <a:gd name="connsiteX5" fmla="*/ 184076 w 1012474"/>
              <a:gd name="connsiteY5" fmla="*/ 2871112 h 3257608"/>
              <a:gd name="connsiteX6" fmla="*/ 202484 w 1012474"/>
              <a:gd name="connsiteY6" fmla="*/ 2797494 h 3257608"/>
              <a:gd name="connsiteX7" fmla="*/ 239299 w 1012474"/>
              <a:gd name="connsiteY7" fmla="*/ 2687066 h 3257608"/>
              <a:gd name="connsiteX8" fmla="*/ 257707 w 1012474"/>
              <a:gd name="connsiteY8" fmla="*/ 2613448 h 3257608"/>
              <a:gd name="connsiteX9" fmla="*/ 294522 w 1012474"/>
              <a:gd name="connsiteY9" fmla="*/ 2503021 h 3257608"/>
              <a:gd name="connsiteX10" fmla="*/ 312930 w 1012474"/>
              <a:gd name="connsiteY10" fmla="*/ 2429403 h 3257608"/>
              <a:gd name="connsiteX11" fmla="*/ 349745 w 1012474"/>
              <a:gd name="connsiteY11" fmla="*/ 2318975 h 3257608"/>
              <a:gd name="connsiteX12" fmla="*/ 386560 w 1012474"/>
              <a:gd name="connsiteY12" fmla="*/ 2208548 h 3257608"/>
              <a:gd name="connsiteX13" fmla="*/ 441783 w 1012474"/>
              <a:gd name="connsiteY13" fmla="*/ 2042907 h 3257608"/>
              <a:gd name="connsiteX14" fmla="*/ 460191 w 1012474"/>
              <a:gd name="connsiteY14" fmla="*/ 1987693 h 3257608"/>
              <a:gd name="connsiteX15" fmla="*/ 478599 w 1012474"/>
              <a:gd name="connsiteY15" fmla="*/ 1932479 h 3257608"/>
              <a:gd name="connsiteX16" fmla="*/ 552229 w 1012474"/>
              <a:gd name="connsiteY16" fmla="*/ 1803647 h 3257608"/>
              <a:gd name="connsiteX17" fmla="*/ 570637 w 1012474"/>
              <a:gd name="connsiteY17" fmla="*/ 1748434 h 3257608"/>
              <a:gd name="connsiteX18" fmla="*/ 625860 w 1012474"/>
              <a:gd name="connsiteY18" fmla="*/ 1656411 h 3257608"/>
              <a:gd name="connsiteX19" fmla="*/ 699490 w 1012474"/>
              <a:gd name="connsiteY19" fmla="*/ 1490770 h 3257608"/>
              <a:gd name="connsiteX20" fmla="*/ 717898 w 1012474"/>
              <a:gd name="connsiteY20" fmla="*/ 1417152 h 3257608"/>
              <a:gd name="connsiteX21" fmla="*/ 754713 w 1012474"/>
              <a:gd name="connsiteY21" fmla="*/ 1361938 h 3257608"/>
              <a:gd name="connsiteX22" fmla="*/ 773121 w 1012474"/>
              <a:gd name="connsiteY22" fmla="*/ 1196297 h 3257608"/>
              <a:gd name="connsiteX23" fmla="*/ 791529 w 1012474"/>
              <a:gd name="connsiteY23" fmla="*/ 1141083 h 3257608"/>
              <a:gd name="connsiteX24" fmla="*/ 846752 w 1012474"/>
              <a:gd name="connsiteY24" fmla="*/ 680969 h 3257608"/>
              <a:gd name="connsiteX25" fmla="*/ 865159 w 1012474"/>
              <a:gd name="connsiteY25" fmla="*/ 570542 h 3257608"/>
              <a:gd name="connsiteX26" fmla="*/ 883567 w 1012474"/>
              <a:gd name="connsiteY26" fmla="*/ 515328 h 3257608"/>
              <a:gd name="connsiteX27" fmla="*/ 901975 w 1012474"/>
              <a:gd name="connsiteY27" fmla="*/ 423305 h 3257608"/>
              <a:gd name="connsiteX28" fmla="*/ 957198 w 1012474"/>
              <a:gd name="connsiteY28" fmla="*/ 257664 h 3257608"/>
              <a:gd name="connsiteX29" fmla="*/ 975605 w 1012474"/>
              <a:gd name="connsiteY29" fmla="*/ 202450 h 3257608"/>
              <a:gd name="connsiteX30" fmla="*/ 994013 w 1012474"/>
              <a:gd name="connsiteY30" fmla="*/ 147237 h 3257608"/>
              <a:gd name="connsiteX31" fmla="*/ 1012420 w 1012474"/>
              <a:gd name="connsiteY31" fmla="*/ 0 h 3257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012474" h="3257608">
                <a:moveTo>
                  <a:pt x="0" y="3257608"/>
                </a:moveTo>
                <a:cubicBezTo>
                  <a:pt x="6136" y="3226934"/>
                  <a:pt x="6083" y="3194337"/>
                  <a:pt x="18407" y="3165585"/>
                </a:cubicBezTo>
                <a:cubicBezTo>
                  <a:pt x="25244" y="3149635"/>
                  <a:pt x="47461" y="3144297"/>
                  <a:pt x="55223" y="3128776"/>
                </a:cubicBezTo>
                <a:cubicBezTo>
                  <a:pt x="123075" y="2993096"/>
                  <a:pt x="24708" y="3104070"/>
                  <a:pt x="110446" y="3018349"/>
                </a:cubicBezTo>
                <a:cubicBezTo>
                  <a:pt x="116582" y="2999944"/>
                  <a:pt x="118870" y="2979770"/>
                  <a:pt x="128853" y="2963135"/>
                </a:cubicBezTo>
                <a:cubicBezTo>
                  <a:pt x="191937" y="2858012"/>
                  <a:pt x="146152" y="3003826"/>
                  <a:pt x="184076" y="2871112"/>
                </a:cubicBezTo>
                <a:cubicBezTo>
                  <a:pt x="191026" y="2846791"/>
                  <a:pt x="195214" y="2821722"/>
                  <a:pt x="202484" y="2797494"/>
                </a:cubicBezTo>
                <a:cubicBezTo>
                  <a:pt x="213635" y="2760330"/>
                  <a:pt x="228148" y="2724230"/>
                  <a:pt x="239299" y="2687066"/>
                </a:cubicBezTo>
                <a:cubicBezTo>
                  <a:pt x="246569" y="2662838"/>
                  <a:pt x="250437" y="2637676"/>
                  <a:pt x="257707" y="2613448"/>
                </a:cubicBezTo>
                <a:cubicBezTo>
                  <a:pt x="268858" y="2576284"/>
                  <a:pt x="285110" y="2540663"/>
                  <a:pt x="294522" y="2503021"/>
                </a:cubicBezTo>
                <a:cubicBezTo>
                  <a:pt x="300658" y="2478482"/>
                  <a:pt x="305660" y="2453631"/>
                  <a:pt x="312930" y="2429403"/>
                </a:cubicBezTo>
                <a:cubicBezTo>
                  <a:pt x="324081" y="2392239"/>
                  <a:pt x="337473" y="2355784"/>
                  <a:pt x="349745" y="2318975"/>
                </a:cubicBezTo>
                <a:lnTo>
                  <a:pt x="386560" y="2208548"/>
                </a:lnTo>
                <a:lnTo>
                  <a:pt x="441783" y="2042907"/>
                </a:lnTo>
                <a:lnTo>
                  <a:pt x="460191" y="1987693"/>
                </a:lnTo>
                <a:cubicBezTo>
                  <a:pt x="466327" y="1969288"/>
                  <a:pt x="467836" y="1948620"/>
                  <a:pt x="478599" y="1932479"/>
                </a:cubicBezTo>
                <a:cubicBezTo>
                  <a:pt x="515574" y="1877026"/>
                  <a:pt x="524202" y="1869033"/>
                  <a:pt x="552229" y="1803647"/>
                </a:cubicBezTo>
                <a:cubicBezTo>
                  <a:pt x="559872" y="1785816"/>
                  <a:pt x="561960" y="1765786"/>
                  <a:pt x="570637" y="1748434"/>
                </a:cubicBezTo>
                <a:cubicBezTo>
                  <a:pt x="586638" y="1716438"/>
                  <a:pt x="611055" y="1688977"/>
                  <a:pt x="625860" y="1656411"/>
                </a:cubicBezTo>
                <a:cubicBezTo>
                  <a:pt x="719743" y="1449903"/>
                  <a:pt x="612603" y="1621080"/>
                  <a:pt x="699490" y="1490770"/>
                </a:cubicBezTo>
                <a:cubicBezTo>
                  <a:pt x="705626" y="1466231"/>
                  <a:pt x="707932" y="1440401"/>
                  <a:pt x="717898" y="1417152"/>
                </a:cubicBezTo>
                <a:cubicBezTo>
                  <a:pt x="726613" y="1396820"/>
                  <a:pt x="749347" y="1383398"/>
                  <a:pt x="754713" y="1361938"/>
                </a:cubicBezTo>
                <a:cubicBezTo>
                  <a:pt x="768189" y="1308044"/>
                  <a:pt x="763986" y="1251094"/>
                  <a:pt x="773121" y="1196297"/>
                </a:cubicBezTo>
                <a:cubicBezTo>
                  <a:pt x="776311" y="1177160"/>
                  <a:pt x="785393" y="1159488"/>
                  <a:pt x="791529" y="1141083"/>
                </a:cubicBezTo>
                <a:cubicBezTo>
                  <a:pt x="850118" y="555290"/>
                  <a:pt x="799423" y="941238"/>
                  <a:pt x="846752" y="680969"/>
                </a:cubicBezTo>
                <a:cubicBezTo>
                  <a:pt x="853428" y="644254"/>
                  <a:pt x="857063" y="606970"/>
                  <a:pt x="865159" y="570542"/>
                </a:cubicBezTo>
                <a:cubicBezTo>
                  <a:pt x="869368" y="551604"/>
                  <a:pt x="878861" y="534149"/>
                  <a:pt x="883567" y="515328"/>
                </a:cubicBezTo>
                <a:cubicBezTo>
                  <a:pt x="891155" y="484980"/>
                  <a:pt x="893743" y="453484"/>
                  <a:pt x="901975" y="423305"/>
                </a:cubicBezTo>
                <a:cubicBezTo>
                  <a:pt x="901981" y="423284"/>
                  <a:pt x="947991" y="285281"/>
                  <a:pt x="957198" y="257664"/>
                </a:cubicBezTo>
                <a:lnTo>
                  <a:pt x="975605" y="202450"/>
                </a:lnTo>
                <a:lnTo>
                  <a:pt x="994013" y="147237"/>
                </a:lnTo>
                <a:cubicBezTo>
                  <a:pt x="1014437" y="24706"/>
                  <a:pt x="1012420" y="74126"/>
                  <a:pt x="1012420" y="0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4447446" y="1786838"/>
            <a:ext cx="4012868" cy="2339602"/>
          </a:xfrm>
          <a:custGeom>
            <a:avLst/>
            <a:gdLst>
              <a:gd name="connsiteX0" fmla="*/ 0 w 4012868"/>
              <a:gd name="connsiteY0" fmla="*/ 2339602 h 2339602"/>
              <a:gd name="connsiteX1" fmla="*/ 110446 w 4012868"/>
              <a:gd name="connsiteY1" fmla="*/ 2137152 h 2339602"/>
              <a:gd name="connsiteX2" fmla="*/ 239300 w 4012868"/>
              <a:gd name="connsiteY2" fmla="*/ 2081938 h 2339602"/>
              <a:gd name="connsiteX3" fmla="*/ 276115 w 4012868"/>
              <a:gd name="connsiteY3" fmla="*/ 2026725 h 2339602"/>
              <a:gd name="connsiteX4" fmla="*/ 312930 w 4012868"/>
              <a:gd name="connsiteY4" fmla="*/ 1953106 h 2339602"/>
              <a:gd name="connsiteX5" fmla="*/ 368153 w 4012868"/>
              <a:gd name="connsiteY5" fmla="*/ 1934702 h 2339602"/>
              <a:gd name="connsiteX6" fmla="*/ 386561 w 4012868"/>
              <a:gd name="connsiteY6" fmla="*/ 1861084 h 2339602"/>
              <a:gd name="connsiteX7" fmla="*/ 497007 w 4012868"/>
              <a:gd name="connsiteY7" fmla="*/ 1805870 h 2339602"/>
              <a:gd name="connsiteX8" fmla="*/ 644268 w 4012868"/>
              <a:gd name="connsiteY8" fmla="*/ 1529801 h 2339602"/>
              <a:gd name="connsiteX9" fmla="*/ 699491 w 4012868"/>
              <a:gd name="connsiteY9" fmla="*/ 1419374 h 2339602"/>
              <a:gd name="connsiteX10" fmla="*/ 773121 w 4012868"/>
              <a:gd name="connsiteY10" fmla="*/ 1327351 h 2339602"/>
              <a:gd name="connsiteX11" fmla="*/ 865160 w 4012868"/>
              <a:gd name="connsiteY11" fmla="*/ 1235328 h 2339602"/>
              <a:gd name="connsiteX12" fmla="*/ 957198 w 4012868"/>
              <a:gd name="connsiteY12" fmla="*/ 1143306 h 2339602"/>
              <a:gd name="connsiteX13" fmla="*/ 994013 w 4012868"/>
              <a:gd name="connsiteY13" fmla="*/ 1069687 h 2339602"/>
              <a:gd name="connsiteX14" fmla="*/ 1086052 w 4012868"/>
              <a:gd name="connsiteY14" fmla="*/ 996069 h 2339602"/>
              <a:gd name="connsiteX15" fmla="*/ 1233313 w 4012868"/>
              <a:gd name="connsiteY15" fmla="*/ 867237 h 2339602"/>
              <a:gd name="connsiteX16" fmla="*/ 1417389 w 4012868"/>
              <a:gd name="connsiteY16" fmla="*/ 738405 h 2339602"/>
              <a:gd name="connsiteX17" fmla="*/ 1472612 w 4012868"/>
              <a:gd name="connsiteY17" fmla="*/ 701596 h 2339602"/>
              <a:gd name="connsiteX18" fmla="*/ 1601466 w 4012868"/>
              <a:gd name="connsiteY18" fmla="*/ 609573 h 2339602"/>
              <a:gd name="connsiteX19" fmla="*/ 1785542 w 4012868"/>
              <a:gd name="connsiteY19" fmla="*/ 554360 h 2339602"/>
              <a:gd name="connsiteX20" fmla="*/ 1969619 w 4012868"/>
              <a:gd name="connsiteY20" fmla="*/ 480741 h 2339602"/>
              <a:gd name="connsiteX21" fmla="*/ 2172103 w 4012868"/>
              <a:gd name="connsiteY21" fmla="*/ 370314 h 2339602"/>
              <a:gd name="connsiteX22" fmla="*/ 2319364 w 4012868"/>
              <a:gd name="connsiteY22" fmla="*/ 296696 h 2339602"/>
              <a:gd name="connsiteX23" fmla="*/ 2448218 w 4012868"/>
              <a:gd name="connsiteY23" fmla="*/ 259887 h 2339602"/>
              <a:gd name="connsiteX24" fmla="*/ 2558663 w 4012868"/>
              <a:gd name="connsiteY24" fmla="*/ 241482 h 2339602"/>
              <a:gd name="connsiteX25" fmla="*/ 2705925 w 4012868"/>
              <a:gd name="connsiteY25" fmla="*/ 186268 h 2339602"/>
              <a:gd name="connsiteX26" fmla="*/ 2926816 w 4012868"/>
              <a:gd name="connsiteY26" fmla="*/ 149459 h 2339602"/>
              <a:gd name="connsiteX27" fmla="*/ 3055670 w 4012868"/>
              <a:gd name="connsiteY27" fmla="*/ 112650 h 2339602"/>
              <a:gd name="connsiteX28" fmla="*/ 3110893 w 4012868"/>
              <a:gd name="connsiteY28" fmla="*/ 75841 h 2339602"/>
              <a:gd name="connsiteX29" fmla="*/ 3313377 w 4012868"/>
              <a:gd name="connsiteY29" fmla="*/ 20627 h 2339602"/>
              <a:gd name="connsiteX30" fmla="*/ 3442231 w 4012868"/>
              <a:gd name="connsiteY30" fmla="*/ 2223 h 2339602"/>
              <a:gd name="connsiteX31" fmla="*/ 4012868 w 4012868"/>
              <a:gd name="connsiteY31" fmla="*/ 2223 h 2339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012868" h="2339602">
                <a:moveTo>
                  <a:pt x="0" y="2339602"/>
                </a:moveTo>
                <a:cubicBezTo>
                  <a:pt x="16272" y="2298929"/>
                  <a:pt x="68002" y="2151298"/>
                  <a:pt x="110446" y="2137152"/>
                </a:cubicBezTo>
                <a:cubicBezTo>
                  <a:pt x="191701" y="2110071"/>
                  <a:pt x="148314" y="2127423"/>
                  <a:pt x="239300" y="2081938"/>
                </a:cubicBezTo>
                <a:cubicBezTo>
                  <a:pt x="251572" y="2063534"/>
                  <a:pt x="265139" y="2045930"/>
                  <a:pt x="276115" y="2026725"/>
                </a:cubicBezTo>
                <a:cubicBezTo>
                  <a:pt x="289729" y="2002904"/>
                  <a:pt x="293528" y="1972505"/>
                  <a:pt x="312930" y="1953106"/>
                </a:cubicBezTo>
                <a:cubicBezTo>
                  <a:pt x="326651" y="1939387"/>
                  <a:pt x="349745" y="1940837"/>
                  <a:pt x="368153" y="1934702"/>
                </a:cubicBezTo>
                <a:cubicBezTo>
                  <a:pt x="374289" y="1910163"/>
                  <a:pt x="375247" y="1883708"/>
                  <a:pt x="386561" y="1861084"/>
                </a:cubicBezTo>
                <a:cubicBezTo>
                  <a:pt x="410007" y="1814199"/>
                  <a:pt x="452111" y="1817092"/>
                  <a:pt x="497007" y="1805870"/>
                </a:cubicBezTo>
                <a:cubicBezTo>
                  <a:pt x="579485" y="1682172"/>
                  <a:pt x="523927" y="1770442"/>
                  <a:pt x="644268" y="1529801"/>
                </a:cubicBezTo>
                <a:cubicBezTo>
                  <a:pt x="662676" y="1492992"/>
                  <a:pt x="673779" y="1451509"/>
                  <a:pt x="699491" y="1419374"/>
                </a:cubicBezTo>
                <a:cubicBezTo>
                  <a:pt x="724034" y="1388700"/>
                  <a:pt x="746838" y="1356549"/>
                  <a:pt x="773121" y="1327351"/>
                </a:cubicBezTo>
                <a:cubicBezTo>
                  <a:pt x="802146" y="1295106"/>
                  <a:pt x="834480" y="1266002"/>
                  <a:pt x="865160" y="1235328"/>
                </a:cubicBezTo>
                <a:lnTo>
                  <a:pt x="957198" y="1143306"/>
                </a:lnTo>
                <a:cubicBezTo>
                  <a:pt x="969470" y="1118766"/>
                  <a:pt x="978792" y="1092515"/>
                  <a:pt x="994013" y="1069687"/>
                </a:cubicBezTo>
                <a:cubicBezTo>
                  <a:pt x="1014996" y="1038218"/>
                  <a:pt x="1056516" y="1015756"/>
                  <a:pt x="1086052" y="996069"/>
                </a:cubicBezTo>
                <a:cubicBezTo>
                  <a:pt x="1173717" y="864593"/>
                  <a:pt x="1116761" y="896371"/>
                  <a:pt x="1233313" y="867237"/>
                </a:cubicBezTo>
                <a:cubicBezTo>
                  <a:pt x="1487219" y="697995"/>
                  <a:pt x="1226590" y="874668"/>
                  <a:pt x="1417389" y="738405"/>
                </a:cubicBezTo>
                <a:cubicBezTo>
                  <a:pt x="1435391" y="725548"/>
                  <a:pt x="1454609" y="714453"/>
                  <a:pt x="1472612" y="701596"/>
                </a:cubicBezTo>
                <a:cubicBezTo>
                  <a:pt x="1482043" y="694861"/>
                  <a:pt x="1579775" y="618868"/>
                  <a:pt x="1601466" y="609573"/>
                </a:cubicBezTo>
                <a:cubicBezTo>
                  <a:pt x="1786434" y="530315"/>
                  <a:pt x="1538060" y="678079"/>
                  <a:pt x="1785542" y="554360"/>
                </a:cubicBezTo>
                <a:cubicBezTo>
                  <a:pt x="1893884" y="500199"/>
                  <a:pt x="1833141" y="526227"/>
                  <a:pt x="1969619" y="480741"/>
                </a:cubicBezTo>
                <a:cubicBezTo>
                  <a:pt x="2130306" y="352213"/>
                  <a:pt x="1986510" y="449840"/>
                  <a:pt x="2172103" y="370314"/>
                </a:cubicBezTo>
                <a:cubicBezTo>
                  <a:pt x="2222546" y="348699"/>
                  <a:pt x="2267300" y="314048"/>
                  <a:pt x="2319364" y="296696"/>
                </a:cubicBezTo>
                <a:cubicBezTo>
                  <a:pt x="2372003" y="279152"/>
                  <a:pt x="2390425" y="271444"/>
                  <a:pt x="2448218" y="259887"/>
                </a:cubicBezTo>
                <a:cubicBezTo>
                  <a:pt x="2484816" y="252569"/>
                  <a:pt x="2521848" y="247617"/>
                  <a:pt x="2558663" y="241482"/>
                </a:cubicBezTo>
                <a:cubicBezTo>
                  <a:pt x="2570428" y="236777"/>
                  <a:pt x="2677073" y="192038"/>
                  <a:pt x="2705925" y="186268"/>
                </a:cubicBezTo>
                <a:cubicBezTo>
                  <a:pt x="2779122" y="171631"/>
                  <a:pt x="2854398" y="167560"/>
                  <a:pt x="2926816" y="149459"/>
                </a:cubicBezTo>
                <a:cubicBezTo>
                  <a:pt x="2950412" y="143561"/>
                  <a:pt x="3029258" y="125854"/>
                  <a:pt x="3055670" y="112650"/>
                </a:cubicBezTo>
                <a:cubicBezTo>
                  <a:pt x="3075457" y="102758"/>
                  <a:pt x="3090677" y="84824"/>
                  <a:pt x="3110893" y="75841"/>
                </a:cubicBezTo>
                <a:cubicBezTo>
                  <a:pt x="3175603" y="47086"/>
                  <a:pt x="3244090" y="32173"/>
                  <a:pt x="3313377" y="20627"/>
                </a:cubicBezTo>
                <a:cubicBezTo>
                  <a:pt x="3356174" y="13495"/>
                  <a:pt x="3398859" y="3364"/>
                  <a:pt x="3442231" y="2223"/>
                </a:cubicBezTo>
                <a:cubicBezTo>
                  <a:pt x="3632378" y="-2780"/>
                  <a:pt x="3822656" y="2223"/>
                  <a:pt x="4012868" y="2223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4354996" y="2933716"/>
            <a:ext cx="3515861" cy="3570486"/>
          </a:xfrm>
          <a:custGeom>
            <a:avLst/>
            <a:gdLst>
              <a:gd name="connsiteX0" fmla="*/ 0 w 3515861"/>
              <a:gd name="connsiteY0" fmla="*/ 1306724 h 3570486"/>
              <a:gd name="connsiteX1" fmla="*/ 92038 w 3515861"/>
              <a:gd name="connsiteY1" fmla="*/ 1177892 h 3570486"/>
              <a:gd name="connsiteX2" fmla="*/ 147261 w 3515861"/>
              <a:gd name="connsiteY2" fmla="*/ 1159488 h 3570486"/>
              <a:gd name="connsiteX3" fmla="*/ 220892 w 3515861"/>
              <a:gd name="connsiteY3" fmla="*/ 1067465 h 3570486"/>
              <a:gd name="connsiteX4" fmla="*/ 239300 w 3515861"/>
              <a:gd name="connsiteY4" fmla="*/ 1012251 h 3570486"/>
              <a:gd name="connsiteX5" fmla="*/ 276115 w 3515861"/>
              <a:gd name="connsiteY5" fmla="*/ 957038 h 3570486"/>
              <a:gd name="connsiteX6" fmla="*/ 294523 w 3515861"/>
              <a:gd name="connsiteY6" fmla="*/ 901824 h 3570486"/>
              <a:gd name="connsiteX7" fmla="*/ 349745 w 3515861"/>
              <a:gd name="connsiteY7" fmla="*/ 865015 h 3570486"/>
              <a:gd name="connsiteX8" fmla="*/ 441784 w 3515861"/>
              <a:gd name="connsiteY8" fmla="*/ 809801 h 3570486"/>
              <a:gd name="connsiteX9" fmla="*/ 515414 w 3515861"/>
              <a:gd name="connsiteY9" fmla="*/ 736183 h 3570486"/>
              <a:gd name="connsiteX10" fmla="*/ 589045 w 3515861"/>
              <a:gd name="connsiteY10" fmla="*/ 625756 h 3570486"/>
              <a:gd name="connsiteX11" fmla="*/ 699491 w 3515861"/>
              <a:gd name="connsiteY11" fmla="*/ 496924 h 3570486"/>
              <a:gd name="connsiteX12" fmla="*/ 754714 w 3515861"/>
              <a:gd name="connsiteY12" fmla="*/ 386496 h 3570486"/>
              <a:gd name="connsiteX13" fmla="*/ 809937 w 3515861"/>
              <a:gd name="connsiteY13" fmla="*/ 349687 h 3570486"/>
              <a:gd name="connsiteX14" fmla="*/ 920383 w 3515861"/>
              <a:gd name="connsiteY14" fmla="*/ 202451 h 3570486"/>
              <a:gd name="connsiteX15" fmla="*/ 957198 w 3515861"/>
              <a:gd name="connsiteY15" fmla="*/ 147237 h 3570486"/>
              <a:gd name="connsiteX16" fmla="*/ 1030829 w 3515861"/>
              <a:gd name="connsiteY16" fmla="*/ 128832 h 3570486"/>
              <a:gd name="connsiteX17" fmla="*/ 1086051 w 3515861"/>
              <a:gd name="connsiteY17" fmla="*/ 110428 h 3570486"/>
              <a:gd name="connsiteX18" fmla="*/ 1178090 w 3515861"/>
              <a:gd name="connsiteY18" fmla="*/ 36810 h 3570486"/>
              <a:gd name="connsiteX19" fmla="*/ 1214905 w 3515861"/>
              <a:gd name="connsiteY19" fmla="*/ 0 h 3570486"/>
              <a:gd name="connsiteX20" fmla="*/ 1472612 w 3515861"/>
              <a:gd name="connsiteY20" fmla="*/ 18405 h 3570486"/>
              <a:gd name="connsiteX21" fmla="*/ 1564650 w 3515861"/>
              <a:gd name="connsiteY21" fmla="*/ 92023 h 3570486"/>
              <a:gd name="connsiteX22" fmla="*/ 1656689 w 3515861"/>
              <a:gd name="connsiteY22" fmla="*/ 165642 h 3570486"/>
              <a:gd name="connsiteX23" fmla="*/ 1748727 w 3515861"/>
              <a:gd name="connsiteY23" fmla="*/ 276069 h 3570486"/>
              <a:gd name="connsiteX24" fmla="*/ 1785542 w 3515861"/>
              <a:gd name="connsiteY24" fmla="*/ 386496 h 3570486"/>
              <a:gd name="connsiteX25" fmla="*/ 1803950 w 3515861"/>
              <a:gd name="connsiteY25" fmla="*/ 441710 h 3570486"/>
              <a:gd name="connsiteX26" fmla="*/ 1822357 w 3515861"/>
              <a:gd name="connsiteY26" fmla="*/ 570542 h 3570486"/>
              <a:gd name="connsiteX27" fmla="*/ 1840765 w 3515861"/>
              <a:gd name="connsiteY27" fmla="*/ 717778 h 3570486"/>
              <a:gd name="connsiteX28" fmla="*/ 1895988 w 3515861"/>
              <a:gd name="connsiteY28" fmla="*/ 846610 h 3570486"/>
              <a:gd name="connsiteX29" fmla="*/ 1988026 w 3515861"/>
              <a:gd name="connsiteY29" fmla="*/ 993847 h 3570486"/>
              <a:gd name="connsiteX30" fmla="*/ 2061657 w 3515861"/>
              <a:gd name="connsiteY30" fmla="*/ 1214702 h 3570486"/>
              <a:gd name="connsiteX31" fmla="*/ 2080065 w 3515861"/>
              <a:gd name="connsiteY31" fmla="*/ 1269915 h 3570486"/>
              <a:gd name="connsiteX32" fmla="*/ 2098472 w 3515861"/>
              <a:gd name="connsiteY32" fmla="*/ 1325129 h 3570486"/>
              <a:gd name="connsiteX33" fmla="*/ 2135288 w 3515861"/>
              <a:gd name="connsiteY33" fmla="*/ 1380343 h 3570486"/>
              <a:gd name="connsiteX34" fmla="*/ 2153695 w 3515861"/>
              <a:gd name="connsiteY34" fmla="*/ 1582793 h 3570486"/>
              <a:gd name="connsiteX35" fmla="*/ 2190510 w 3515861"/>
              <a:gd name="connsiteY35" fmla="*/ 1766838 h 3570486"/>
              <a:gd name="connsiteX36" fmla="*/ 2208918 w 3515861"/>
              <a:gd name="connsiteY36" fmla="*/ 2079716 h 3570486"/>
              <a:gd name="connsiteX37" fmla="*/ 2227326 w 3515861"/>
              <a:gd name="connsiteY37" fmla="*/ 2447807 h 3570486"/>
              <a:gd name="connsiteX38" fmla="*/ 2282549 w 3515861"/>
              <a:gd name="connsiteY38" fmla="*/ 2631853 h 3570486"/>
              <a:gd name="connsiteX39" fmla="*/ 2319364 w 3515861"/>
              <a:gd name="connsiteY39" fmla="*/ 2742280 h 3570486"/>
              <a:gd name="connsiteX40" fmla="*/ 2337772 w 3515861"/>
              <a:gd name="connsiteY40" fmla="*/ 2797494 h 3570486"/>
              <a:gd name="connsiteX41" fmla="*/ 2448218 w 3515861"/>
              <a:gd name="connsiteY41" fmla="*/ 2944730 h 3570486"/>
              <a:gd name="connsiteX42" fmla="*/ 2466625 w 3515861"/>
              <a:gd name="connsiteY42" fmla="*/ 2999944 h 3570486"/>
              <a:gd name="connsiteX43" fmla="*/ 2503440 w 3515861"/>
              <a:gd name="connsiteY43" fmla="*/ 3183990 h 3570486"/>
              <a:gd name="connsiteX44" fmla="*/ 2521848 w 3515861"/>
              <a:gd name="connsiteY44" fmla="*/ 3239203 h 3570486"/>
              <a:gd name="connsiteX45" fmla="*/ 2595479 w 3515861"/>
              <a:gd name="connsiteY45" fmla="*/ 3331226 h 3570486"/>
              <a:gd name="connsiteX46" fmla="*/ 2687517 w 3515861"/>
              <a:gd name="connsiteY46" fmla="*/ 3496867 h 3570486"/>
              <a:gd name="connsiteX47" fmla="*/ 2724332 w 3515861"/>
              <a:gd name="connsiteY47" fmla="*/ 3552081 h 3570486"/>
              <a:gd name="connsiteX48" fmla="*/ 2779555 w 3515861"/>
              <a:gd name="connsiteY48" fmla="*/ 3570486 h 3570486"/>
              <a:gd name="connsiteX49" fmla="*/ 3000447 w 3515861"/>
              <a:gd name="connsiteY49" fmla="*/ 3552081 h 3570486"/>
              <a:gd name="connsiteX50" fmla="*/ 3110893 w 3515861"/>
              <a:gd name="connsiteY50" fmla="*/ 3478463 h 3570486"/>
              <a:gd name="connsiteX51" fmla="*/ 3184524 w 3515861"/>
              <a:gd name="connsiteY51" fmla="*/ 3386440 h 3570486"/>
              <a:gd name="connsiteX52" fmla="*/ 3276562 w 3515861"/>
              <a:gd name="connsiteY52" fmla="*/ 3294417 h 3570486"/>
              <a:gd name="connsiteX53" fmla="*/ 3294969 w 3515861"/>
              <a:gd name="connsiteY53" fmla="*/ 3239203 h 3570486"/>
              <a:gd name="connsiteX54" fmla="*/ 3368600 w 3515861"/>
              <a:gd name="connsiteY54" fmla="*/ 3128776 h 3570486"/>
              <a:gd name="connsiteX55" fmla="*/ 3460638 w 3515861"/>
              <a:gd name="connsiteY55" fmla="*/ 2963135 h 3570486"/>
              <a:gd name="connsiteX56" fmla="*/ 3515861 w 3515861"/>
              <a:gd name="connsiteY56" fmla="*/ 2926326 h 3570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515861" h="3570486">
                <a:moveTo>
                  <a:pt x="0" y="1306724"/>
                </a:moveTo>
                <a:cubicBezTo>
                  <a:pt x="16133" y="1279841"/>
                  <a:pt x="53220" y="1201179"/>
                  <a:pt x="92038" y="1177892"/>
                </a:cubicBezTo>
                <a:cubicBezTo>
                  <a:pt x="108677" y="1167910"/>
                  <a:pt x="128853" y="1165623"/>
                  <a:pt x="147261" y="1159488"/>
                </a:cubicBezTo>
                <a:cubicBezTo>
                  <a:pt x="181504" y="1125251"/>
                  <a:pt x="197670" y="1113902"/>
                  <a:pt x="220892" y="1067465"/>
                </a:cubicBezTo>
                <a:cubicBezTo>
                  <a:pt x="229569" y="1050113"/>
                  <a:pt x="230623" y="1029603"/>
                  <a:pt x="239300" y="1012251"/>
                </a:cubicBezTo>
                <a:cubicBezTo>
                  <a:pt x="249194" y="992467"/>
                  <a:pt x="266221" y="976822"/>
                  <a:pt x="276115" y="957038"/>
                </a:cubicBezTo>
                <a:cubicBezTo>
                  <a:pt x="284792" y="939686"/>
                  <a:pt x="282402" y="916972"/>
                  <a:pt x="294523" y="901824"/>
                </a:cubicBezTo>
                <a:cubicBezTo>
                  <a:pt x="308344" y="884551"/>
                  <a:pt x="332470" y="878833"/>
                  <a:pt x="349745" y="865015"/>
                </a:cubicBezTo>
                <a:cubicBezTo>
                  <a:pt x="421939" y="807269"/>
                  <a:pt x="345883" y="841763"/>
                  <a:pt x="441784" y="809801"/>
                </a:cubicBezTo>
                <a:cubicBezTo>
                  <a:pt x="490865" y="662579"/>
                  <a:pt x="417245" y="834335"/>
                  <a:pt x="515414" y="736183"/>
                </a:cubicBezTo>
                <a:cubicBezTo>
                  <a:pt x="546700" y="704902"/>
                  <a:pt x="557759" y="657037"/>
                  <a:pt x="589045" y="625756"/>
                </a:cubicBezTo>
                <a:cubicBezTo>
                  <a:pt x="678319" y="536497"/>
                  <a:pt x="643422" y="581014"/>
                  <a:pt x="699491" y="496924"/>
                </a:cubicBezTo>
                <a:cubicBezTo>
                  <a:pt x="714463" y="452013"/>
                  <a:pt x="719029" y="422175"/>
                  <a:pt x="754714" y="386496"/>
                </a:cubicBezTo>
                <a:cubicBezTo>
                  <a:pt x="770358" y="370855"/>
                  <a:pt x="791529" y="361957"/>
                  <a:pt x="809937" y="349687"/>
                </a:cubicBezTo>
                <a:cubicBezTo>
                  <a:pt x="857829" y="206028"/>
                  <a:pt x="779371" y="413936"/>
                  <a:pt x="920383" y="202451"/>
                </a:cubicBezTo>
                <a:cubicBezTo>
                  <a:pt x="932655" y="184046"/>
                  <a:pt x="938792" y="159506"/>
                  <a:pt x="957198" y="147237"/>
                </a:cubicBezTo>
                <a:cubicBezTo>
                  <a:pt x="978249" y="133205"/>
                  <a:pt x="1006503" y="135781"/>
                  <a:pt x="1030829" y="128832"/>
                </a:cubicBezTo>
                <a:cubicBezTo>
                  <a:pt x="1049485" y="123502"/>
                  <a:pt x="1067644" y="116563"/>
                  <a:pt x="1086051" y="110428"/>
                </a:cubicBezTo>
                <a:cubicBezTo>
                  <a:pt x="1174952" y="21544"/>
                  <a:pt x="1061973" y="129689"/>
                  <a:pt x="1178090" y="36810"/>
                </a:cubicBezTo>
                <a:cubicBezTo>
                  <a:pt x="1191642" y="25970"/>
                  <a:pt x="1202633" y="12270"/>
                  <a:pt x="1214905" y="0"/>
                </a:cubicBezTo>
                <a:cubicBezTo>
                  <a:pt x="1300807" y="6135"/>
                  <a:pt x="1387081" y="8344"/>
                  <a:pt x="1472612" y="18405"/>
                </a:cubicBezTo>
                <a:cubicBezTo>
                  <a:pt x="1553841" y="27960"/>
                  <a:pt x="1511347" y="38730"/>
                  <a:pt x="1564650" y="92023"/>
                </a:cubicBezTo>
                <a:cubicBezTo>
                  <a:pt x="1660324" y="187680"/>
                  <a:pt x="1583825" y="74577"/>
                  <a:pt x="1656689" y="165642"/>
                </a:cubicBezTo>
                <a:cubicBezTo>
                  <a:pt x="1759202" y="293761"/>
                  <a:pt x="1617544" y="144908"/>
                  <a:pt x="1748727" y="276069"/>
                </a:cubicBezTo>
                <a:lnTo>
                  <a:pt x="1785542" y="386496"/>
                </a:lnTo>
                <a:lnTo>
                  <a:pt x="1803950" y="441710"/>
                </a:lnTo>
                <a:cubicBezTo>
                  <a:pt x="1810086" y="484654"/>
                  <a:pt x="1816623" y="527543"/>
                  <a:pt x="1822357" y="570542"/>
                </a:cubicBezTo>
                <a:cubicBezTo>
                  <a:pt x="1828895" y="619569"/>
                  <a:pt x="1831916" y="669115"/>
                  <a:pt x="1840765" y="717778"/>
                </a:cubicBezTo>
                <a:cubicBezTo>
                  <a:pt x="1850641" y="772084"/>
                  <a:pt x="1874835" y="793735"/>
                  <a:pt x="1895988" y="846610"/>
                </a:cubicBezTo>
                <a:cubicBezTo>
                  <a:pt x="1951748" y="985989"/>
                  <a:pt x="1893704" y="930977"/>
                  <a:pt x="1988026" y="993847"/>
                </a:cubicBezTo>
                <a:lnTo>
                  <a:pt x="2061657" y="1214702"/>
                </a:lnTo>
                <a:lnTo>
                  <a:pt x="2080065" y="1269915"/>
                </a:lnTo>
                <a:cubicBezTo>
                  <a:pt x="2086201" y="1288320"/>
                  <a:pt x="2087709" y="1308988"/>
                  <a:pt x="2098472" y="1325129"/>
                </a:cubicBezTo>
                <a:lnTo>
                  <a:pt x="2135288" y="1380343"/>
                </a:lnTo>
                <a:cubicBezTo>
                  <a:pt x="2141424" y="1447826"/>
                  <a:pt x="2144111" y="1515713"/>
                  <a:pt x="2153695" y="1582793"/>
                </a:cubicBezTo>
                <a:cubicBezTo>
                  <a:pt x="2162544" y="1644728"/>
                  <a:pt x="2183600" y="1704657"/>
                  <a:pt x="2190510" y="1766838"/>
                </a:cubicBezTo>
                <a:cubicBezTo>
                  <a:pt x="2202049" y="1870672"/>
                  <a:pt x="2203278" y="1975395"/>
                  <a:pt x="2208918" y="2079716"/>
                </a:cubicBezTo>
                <a:cubicBezTo>
                  <a:pt x="2215550" y="2202387"/>
                  <a:pt x="2217122" y="2325381"/>
                  <a:pt x="2227326" y="2447807"/>
                </a:cubicBezTo>
                <a:cubicBezTo>
                  <a:pt x="2230417" y="2484899"/>
                  <a:pt x="2275664" y="2611200"/>
                  <a:pt x="2282549" y="2631853"/>
                </a:cubicBezTo>
                <a:lnTo>
                  <a:pt x="2319364" y="2742280"/>
                </a:lnTo>
                <a:cubicBezTo>
                  <a:pt x="2325500" y="2760685"/>
                  <a:pt x="2327009" y="2781353"/>
                  <a:pt x="2337772" y="2797494"/>
                </a:cubicBezTo>
                <a:cubicBezTo>
                  <a:pt x="2421029" y="2922359"/>
                  <a:pt x="2380116" y="2876641"/>
                  <a:pt x="2448218" y="2944730"/>
                </a:cubicBezTo>
                <a:cubicBezTo>
                  <a:pt x="2454354" y="2963135"/>
                  <a:pt x="2462262" y="2981040"/>
                  <a:pt x="2466625" y="2999944"/>
                </a:cubicBezTo>
                <a:cubicBezTo>
                  <a:pt x="2480695" y="3060905"/>
                  <a:pt x="2483652" y="3124638"/>
                  <a:pt x="2503440" y="3183990"/>
                </a:cubicBezTo>
                <a:cubicBezTo>
                  <a:pt x="2509576" y="3202394"/>
                  <a:pt x="2513171" y="3221851"/>
                  <a:pt x="2521848" y="3239203"/>
                </a:cubicBezTo>
                <a:cubicBezTo>
                  <a:pt x="2545071" y="3285640"/>
                  <a:pt x="2561235" y="3296989"/>
                  <a:pt x="2595479" y="3331226"/>
                </a:cubicBezTo>
                <a:cubicBezTo>
                  <a:pt x="2627878" y="3428411"/>
                  <a:pt x="2603123" y="3370297"/>
                  <a:pt x="2687517" y="3496867"/>
                </a:cubicBezTo>
                <a:cubicBezTo>
                  <a:pt x="2699789" y="3515272"/>
                  <a:pt x="2703346" y="3545087"/>
                  <a:pt x="2724332" y="3552081"/>
                </a:cubicBezTo>
                <a:lnTo>
                  <a:pt x="2779555" y="3570486"/>
                </a:lnTo>
                <a:cubicBezTo>
                  <a:pt x="2853186" y="3564351"/>
                  <a:pt x="2929256" y="3571853"/>
                  <a:pt x="3000447" y="3552081"/>
                </a:cubicBezTo>
                <a:cubicBezTo>
                  <a:pt x="3043078" y="3540241"/>
                  <a:pt x="3110893" y="3478463"/>
                  <a:pt x="3110893" y="3478463"/>
                </a:cubicBezTo>
                <a:cubicBezTo>
                  <a:pt x="3142434" y="3383857"/>
                  <a:pt x="3106161" y="3454996"/>
                  <a:pt x="3184524" y="3386440"/>
                </a:cubicBezTo>
                <a:cubicBezTo>
                  <a:pt x="3217176" y="3357874"/>
                  <a:pt x="3276562" y="3294417"/>
                  <a:pt x="3276562" y="3294417"/>
                </a:cubicBezTo>
                <a:cubicBezTo>
                  <a:pt x="3282698" y="3276012"/>
                  <a:pt x="3285546" y="3256161"/>
                  <a:pt x="3294969" y="3239203"/>
                </a:cubicBezTo>
                <a:cubicBezTo>
                  <a:pt x="3316457" y="3200531"/>
                  <a:pt x="3354607" y="3170746"/>
                  <a:pt x="3368600" y="3128776"/>
                </a:cubicBezTo>
                <a:cubicBezTo>
                  <a:pt x="3391748" y="3059345"/>
                  <a:pt x="3397345" y="3026416"/>
                  <a:pt x="3460638" y="2963135"/>
                </a:cubicBezTo>
                <a:cubicBezTo>
                  <a:pt x="3501793" y="2921988"/>
                  <a:pt x="3480100" y="2926326"/>
                  <a:pt x="3515861" y="2926326"/>
                </a:cubicBez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2790150" y="2236061"/>
            <a:ext cx="0" cy="36779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01592" y="5088120"/>
            <a:ext cx="78093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34906" y="2164509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8" name="Rectangle 27"/>
          <p:cNvSpPr/>
          <p:nvPr/>
        </p:nvSpPr>
        <p:spPr>
          <a:xfrm>
            <a:off x="8242024" y="4984475"/>
            <a:ext cx="56891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/>
              <a:t>H</a:t>
            </a:r>
            <a:endParaRPr lang="en-US" sz="3200" dirty="0"/>
          </a:p>
        </p:txBody>
      </p:sp>
      <p:sp>
        <p:nvSpPr>
          <p:cNvPr id="4" name="Explosion 2 3"/>
          <p:cNvSpPr/>
          <p:nvPr/>
        </p:nvSpPr>
        <p:spPr>
          <a:xfrm>
            <a:off x="5920125" y="517028"/>
            <a:ext cx="662167" cy="721136"/>
          </a:xfrm>
          <a:prstGeom prst="irregularSeal2">
            <a:avLst/>
          </a:prstGeom>
          <a:solidFill>
            <a:srgbClr val="FF0000">
              <a:alpha val="38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4351395" y="877675"/>
            <a:ext cx="4164641" cy="3323959"/>
          </a:xfrm>
          <a:custGeom>
            <a:avLst/>
            <a:gdLst>
              <a:gd name="connsiteX0" fmla="*/ 0 w 4164641"/>
              <a:gd name="connsiteY0" fmla="*/ 3323959 h 3323959"/>
              <a:gd name="connsiteX1" fmla="*/ 74703 w 4164641"/>
              <a:gd name="connsiteY1" fmla="*/ 3230589 h 3323959"/>
              <a:gd name="connsiteX2" fmla="*/ 112054 w 4164641"/>
              <a:gd name="connsiteY2" fmla="*/ 3174567 h 3323959"/>
              <a:gd name="connsiteX3" fmla="*/ 168080 w 4164641"/>
              <a:gd name="connsiteY3" fmla="*/ 3137219 h 3323959"/>
              <a:gd name="connsiteX4" fmla="*/ 242782 w 4164641"/>
              <a:gd name="connsiteY4" fmla="*/ 3025176 h 3323959"/>
              <a:gd name="connsiteX5" fmla="*/ 354835 w 4164641"/>
              <a:gd name="connsiteY5" fmla="*/ 2950480 h 3323959"/>
              <a:gd name="connsiteX6" fmla="*/ 410862 w 4164641"/>
              <a:gd name="connsiteY6" fmla="*/ 2819763 h 3323959"/>
              <a:gd name="connsiteX7" fmla="*/ 429537 w 4164641"/>
              <a:gd name="connsiteY7" fmla="*/ 2763741 h 3323959"/>
              <a:gd name="connsiteX8" fmla="*/ 560266 w 4164641"/>
              <a:gd name="connsiteY8" fmla="*/ 2614350 h 3323959"/>
              <a:gd name="connsiteX9" fmla="*/ 578941 w 4164641"/>
              <a:gd name="connsiteY9" fmla="*/ 2558328 h 3323959"/>
              <a:gd name="connsiteX10" fmla="*/ 672319 w 4164641"/>
              <a:gd name="connsiteY10" fmla="*/ 2483632 h 3323959"/>
              <a:gd name="connsiteX11" fmla="*/ 728346 w 4164641"/>
              <a:gd name="connsiteY11" fmla="*/ 2427610 h 3323959"/>
              <a:gd name="connsiteX12" fmla="*/ 803048 w 4164641"/>
              <a:gd name="connsiteY12" fmla="*/ 2334241 h 3323959"/>
              <a:gd name="connsiteX13" fmla="*/ 896425 w 4164641"/>
              <a:gd name="connsiteY13" fmla="*/ 2240871 h 3323959"/>
              <a:gd name="connsiteX14" fmla="*/ 1045829 w 4164641"/>
              <a:gd name="connsiteY14" fmla="*/ 2110153 h 3323959"/>
              <a:gd name="connsiteX15" fmla="*/ 1101856 w 4164641"/>
              <a:gd name="connsiteY15" fmla="*/ 2072806 h 3323959"/>
              <a:gd name="connsiteX16" fmla="*/ 1195234 w 4164641"/>
              <a:gd name="connsiteY16" fmla="*/ 1960762 h 3323959"/>
              <a:gd name="connsiteX17" fmla="*/ 1288611 w 4164641"/>
              <a:gd name="connsiteY17" fmla="*/ 1886066 h 3323959"/>
              <a:gd name="connsiteX18" fmla="*/ 1456691 w 4164641"/>
              <a:gd name="connsiteY18" fmla="*/ 1792697 h 3323959"/>
              <a:gd name="connsiteX19" fmla="*/ 1512717 w 4164641"/>
              <a:gd name="connsiteY19" fmla="*/ 1774023 h 3323959"/>
              <a:gd name="connsiteX20" fmla="*/ 1811526 w 4164641"/>
              <a:gd name="connsiteY20" fmla="*/ 1792697 h 3323959"/>
              <a:gd name="connsiteX21" fmla="*/ 1923579 w 4164641"/>
              <a:gd name="connsiteY21" fmla="*/ 1848718 h 3323959"/>
              <a:gd name="connsiteX22" fmla="*/ 2110334 w 4164641"/>
              <a:gd name="connsiteY22" fmla="*/ 1886066 h 3323959"/>
              <a:gd name="connsiteX23" fmla="*/ 2185036 w 4164641"/>
              <a:gd name="connsiteY23" fmla="*/ 1904740 h 3323959"/>
              <a:gd name="connsiteX24" fmla="*/ 2707950 w 4164641"/>
              <a:gd name="connsiteY24" fmla="*/ 1886066 h 3323959"/>
              <a:gd name="connsiteX25" fmla="*/ 2820004 w 4164641"/>
              <a:gd name="connsiteY25" fmla="*/ 1811371 h 3323959"/>
              <a:gd name="connsiteX26" fmla="*/ 2932057 w 4164641"/>
              <a:gd name="connsiteY26" fmla="*/ 1755349 h 3323959"/>
              <a:gd name="connsiteX27" fmla="*/ 2988083 w 4164641"/>
              <a:gd name="connsiteY27" fmla="*/ 1736675 h 3323959"/>
              <a:gd name="connsiteX28" fmla="*/ 3137487 w 4164641"/>
              <a:gd name="connsiteY28" fmla="*/ 1605957 h 3323959"/>
              <a:gd name="connsiteX29" fmla="*/ 3305567 w 4164641"/>
              <a:gd name="connsiteY29" fmla="*/ 1475240 h 3323959"/>
              <a:gd name="connsiteX30" fmla="*/ 3398945 w 4164641"/>
              <a:gd name="connsiteY30" fmla="*/ 1381870 h 3323959"/>
              <a:gd name="connsiteX31" fmla="*/ 3473647 w 4164641"/>
              <a:gd name="connsiteY31" fmla="*/ 1251153 h 3323959"/>
              <a:gd name="connsiteX32" fmla="*/ 3529673 w 4164641"/>
              <a:gd name="connsiteY32" fmla="*/ 1195131 h 3323959"/>
              <a:gd name="connsiteX33" fmla="*/ 3548349 w 4164641"/>
              <a:gd name="connsiteY33" fmla="*/ 1120435 h 3323959"/>
              <a:gd name="connsiteX34" fmla="*/ 3697753 w 4164641"/>
              <a:gd name="connsiteY34" fmla="*/ 952370 h 3323959"/>
              <a:gd name="connsiteX35" fmla="*/ 3753779 w 4164641"/>
              <a:gd name="connsiteY35" fmla="*/ 840326 h 3323959"/>
              <a:gd name="connsiteX36" fmla="*/ 3809806 w 4164641"/>
              <a:gd name="connsiteY36" fmla="*/ 746957 h 3323959"/>
              <a:gd name="connsiteX37" fmla="*/ 3847157 w 4164641"/>
              <a:gd name="connsiteY37" fmla="*/ 653587 h 3323959"/>
              <a:gd name="connsiteX38" fmla="*/ 3921859 w 4164641"/>
              <a:gd name="connsiteY38" fmla="*/ 522870 h 3323959"/>
              <a:gd name="connsiteX39" fmla="*/ 3959210 w 4164641"/>
              <a:gd name="connsiteY39" fmla="*/ 410826 h 3323959"/>
              <a:gd name="connsiteX40" fmla="*/ 4033912 w 4164641"/>
              <a:gd name="connsiteY40" fmla="*/ 298782 h 3323959"/>
              <a:gd name="connsiteX41" fmla="*/ 4108614 w 4164641"/>
              <a:gd name="connsiteY41" fmla="*/ 168065 h 3323959"/>
              <a:gd name="connsiteX42" fmla="*/ 4145965 w 4164641"/>
              <a:gd name="connsiteY42" fmla="*/ 56021 h 3323959"/>
              <a:gd name="connsiteX43" fmla="*/ 4164641 w 4164641"/>
              <a:gd name="connsiteY43" fmla="*/ 0 h 332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164641" h="3323959">
                <a:moveTo>
                  <a:pt x="0" y="3323959"/>
                </a:moveTo>
                <a:cubicBezTo>
                  <a:pt x="24901" y="3292836"/>
                  <a:pt x="50786" y="3262475"/>
                  <a:pt x="74703" y="3230589"/>
                </a:cubicBezTo>
                <a:cubicBezTo>
                  <a:pt x="88170" y="3212634"/>
                  <a:pt x="96183" y="3190437"/>
                  <a:pt x="112054" y="3174567"/>
                </a:cubicBezTo>
                <a:cubicBezTo>
                  <a:pt x="127925" y="3158697"/>
                  <a:pt x="149405" y="3149668"/>
                  <a:pt x="168080" y="3137219"/>
                </a:cubicBezTo>
                <a:cubicBezTo>
                  <a:pt x="192981" y="3099871"/>
                  <a:pt x="205432" y="3050074"/>
                  <a:pt x="242782" y="3025176"/>
                </a:cubicBezTo>
                <a:lnTo>
                  <a:pt x="354835" y="2950480"/>
                </a:lnTo>
                <a:cubicBezTo>
                  <a:pt x="398637" y="2819089"/>
                  <a:pt x="341625" y="2981303"/>
                  <a:pt x="410862" y="2819763"/>
                </a:cubicBezTo>
                <a:cubicBezTo>
                  <a:pt x="418617" y="2801671"/>
                  <a:pt x="419977" y="2780948"/>
                  <a:pt x="429537" y="2763741"/>
                </a:cubicBezTo>
                <a:cubicBezTo>
                  <a:pt x="493620" y="2648401"/>
                  <a:pt x="478424" y="2668905"/>
                  <a:pt x="560266" y="2614350"/>
                </a:cubicBezTo>
                <a:cubicBezTo>
                  <a:pt x="566491" y="2595676"/>
                  <a:pt x="568813" y="2575207"/>
                  <a:pt x="578941" y="2558328"/>
                </a:cubicBezTo>
                <a:cubicBezTo>
                  <a:pt x="600673" y="2522112"/>
                  <a:pt x="641787" y="2509073"/>
                  <a:pt x="672319" y="2483632"/>
                </a:cubicBezTo>
                <a:cubicBezTo>
                  <a:pt x="692609" y="2466725"/>
                  <a:pt x="709670" y="2446284"/>
                  <a:pt x="728346" y="2427610"/>
                </a:cubicBezTo>
                <a:cubicBezTo>
                  <a:pt x="764702" y="2318547"/>
                  <a:pt x="718575" y="2418706"/>
                  <a:pt x="803048" y="2334241"/>
                </a:cubicBezTo>
                <a:cubicBezTo>
                  <a:pt x="927559" y="2209742"/>
                  <a:pt x="747012" y="2340472"/>
                  <a:pt x="896425" y="2240871"/>
                </a:cubicBezTo>
                <a:cubicBezTo>
                  <a:pt x="958677" y="2147501"/>
                  <a:pt x="915102" y="2197296"/>
                  <a:pt x="1045829" y="2110153"/>
                </a:cubicBezTo>
                <a:lnTo>
                  <a:pt x="1101856" y="2072806"/>
                </a:lnTo>
                <a:cubicBezTo>
                  <a:pt x="1181985" y="1912561"/>
                  <a:pt x="1089647" y="2066340"/>
                  <a:pt x="1195234" y="1960762"/>
                </a:cubicBezTo>
                <a:cubicBezTo>
                  <a:pt x="1279709" y="1876294"/>
                  <a:pt x="1179538" y="1922421"/>
                  <a:pt x="1288611" y="1886066"/>
                </a:cubicBezTo>
                <a:cubicBezTo>
                  <a:pt x="1372479" y="1802207"/>
                  <a:pt x="1319583" y="1838396"/>
                  <a:pt x="1456691" y="1792697"/>
                </a:cubicBezTo>
                <a:lnTo>
                  <a:pt x="1512717" y="1774023"/>
                </a:lnTo>
                <a:cubicBezTo>
                  <a:pt x="1612320" y="1780248"/>
                  <a:pt x="1712277" y="1782251"/>
                  <a:pt x="1811526" y="1792697"/>
                </a:cubicBezTo>
                <a:cubicBezTo>
                  <a:pt x="1914342" y="1803519"/>
                  <a:pt x="1822101" y="1817497"/>
                  <a:pt x="1923579" y="1848718"/>
                </a:cubicBezTo>
                <a:cubicBezTo>
                  <a:pt x="1984256" y="1867386"/>
                  <a:pt x="2048745" y="1870670"/>
                  <a:pt x="2110334" y="1886066"/>
                </a:cubicBezTo>
                <a:lnTo>
                  <a:pt x="2185036" y="1904740"/>
                </a:lnTo>
                <a:cubicBezTo>
                  <a:pt x="2359341" y="1898515"/>
                  <a:pt x="2535390" y="1911440"/>
                  <a:pt x="2707950" y="1886066"/>
                </a:cubicBezTo>
                <a:cubicBezTo>
                  <a:pt x="2752362" y="1879535"/>
                  <a:pt x="2777418" y="1825565"/>
                  <a:pt x="2820004" y="1811371"/>
                </a:cubicBezTo>
                <a:cubicBezTo>
                  <a:pt x="2960827" y="1764433"/>
                  <a:pt x="2787245" y="1827749"/>
                  <a:pt x="2932057" y="1755349"/>
                </a:cubicBezTo>
                <a:cubicBezTo>
                  <a:pt x="2949664" y="1746546"/>
                  <a:pt x="2969408" y="1742900"/>
                  <a:pt x="2988083" y="1736675"/>
                </a:cubicBezTo>
                <a:cubicBezTo>
                  <a:pt x="3093908" y="1577950"/>
                  <a:pt x="2919611" y="1823814"/>
                  <a:pt x="3137487" y="1605957"/>
                </a:cubicBezTo>
                <a:cubicBezTo>
                  <a:pt x="3263461" y="1479995"/>
                  <a:pt x="3199430" y="1510616"/>
                  <a:pt x="3305567" y="1475240"/>
                </a:cubicBezTo>
                <a:cubicBezTo>
                  <a:pt x="3405168" y="1325851"/>
                  <a:pt x="3274442" y="1506362"/>
                  <a:pt x="3398945" y="1381870"/>
                </a:cubicBezTo>
                <a:cubicBezTo>
                  <a:pt x="3443054" y="1337765"/>
                  <a:pt x="3437029" y="1302413"/>
                  <a:pt x="3473647" y="1251153"/>
                </a:cubicBezTo>
                <a:cubicBezTo>
                  <a:pt x="3488998" y="1229663"/>
                  <a:pt x="3510998" y="1213805"/>
                  <a:pt x="3529673" y="1195131"/>
                </a:cubicBezTo>
                <a:cubicBezTo>
                  <a:pt x="3535898" y="1170232"/>
                  <a:pt x="3533630" y="1141460"/>
                  <a:pt x="3548349" y="1120435"/>
                </a:cubicBezTo>
                <a:cubicBezTo>
                  <a:pt x="3697176" y="907844"/>
                  <a:pt x="3622219" y="1088321"/>
                  <a:pt x="3697753" y="952370"/>
                </a:cubicBezTo>
                <a:cubicBezTo>
                  <a:pt x="3718033" y="915869"/>
                  <a:pt x="3733782" y="876984"/>
                  <a:pt x="3753779" y="840326"/>
                </a:cubicBezTo>
                <a:cubicBezTo>
                  <a:pt x="3771161" y="808462"/>
                  <a:pt x="3793573" y="779421"/>
                  <a:pt x="3809806" y="746957"/>
                </a:cubicBezTo>
                <a:cubicBezTo>
                  <a:pt x="3824798" y="716975"/>
                  <a:pt x="3833542" y="684219"/>
                  <a:pt x="3847157" y="653587"/>
                </a:cubicBezTo>
                <a:cubicBezTo>
                  <a:pt x="3878750" y="582508"/>
                  <a:pt x="3881800" y="582953"/>
                  <a:pt x="3921859" y="522870"/>
                </a:cubicBezTo>
                <a:cubicBezTo>
                  <a:pt x="3934309" y="485522"/>
                  <a:pt x="3941603" y="446038"/>
                  <a:pt x="3959210" y="410826"/>
                </a:cubicBezTo>
                <a:cubicBezTo>
                  <a:pt x="3979286" y="370678"/>
                  <a:pt x="4009011" y="336130"/>
                  <a:pt x="4033912" y="298782"/>
                </a:cubicBezTo>
                <a:cubicBezTo>
                  <a:pt x="4067604" y="248248"/>
                  <a:pt x="4084918" y="227300"/>
                  <a:pt x="4108614" y="168065"/>
                </a:cubicBezTo>
                <a:cubicBezTo>
                  <a:pt x="4123236" y="131513"/>
                  <a:pt x="4133514" y="93369"/>
                  <a:pt x="4145965" y="56021"/>
                </a:cubicBezTo>
                <a:lnTo>
                  <a:pt x="4164641" y="0"/>
                </a:lnTo>
              </a:path>
            </a:pathLst>
          </a:custGeom>
          <a:ln w="57150" cmpd="sng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4690662" y="1676856"/>
            <a:ext cx="4400418" cy="954107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1) DO WE LIVE IN A STABLE OR METASTABLE VACUUM ?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0281" y="2969344"/>
            <a:ext cx="4453301" cy="156966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</a:rPr>
              <a:t>) IF STABLE, CAN THE HIGH POTENTIAL ENERGY OF THE HIGGS HAVE BEEN RESPONSIBLE FOR INFLATION?</a:t>
            </a:r>
          </a:p>
        </p:txBody>
      </p:sp>
    </p:spTree>
    <p:extLst>
      <p:ext uri="{BB962C8B-B14F-4D97-AF65-F5344CB8AC3E}">
        <p14:creationId xmlns:p14="http://schemas.microsoft.com/office/powerpoint/2010/main" val="4185672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3693" y="1357348"/>
            <a:ext cx="6625229" cy="144655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</a:rPr>
              <a:t> To be or not to be (stable), that is the (first) question…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206" y="3262922"/>
            <a:ext cx="2453171" cy="27257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6140" y="1374060"/>
            <a:ext cx="600194" cy="707886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1) </a:t>
            </a:r>
          </a:p>
        </p:txBody>
      </p:sp>
    </p:spTree>
    <p:extLst>
      <p:ext uri="{BB962C8B-B14F-4D97-AF65-F5344CB8AC3E}">
        <p14:creationId xmlns:p14="http://schemas.microsoft.com/office/powerpoint/2010/main" val="3571712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0948" y="1002665"/>
            <a:ext cx="89063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(Assuming </a:t>
            </a:r>
            <a:r>
              <a:rPr lang="en-US" sz="2400" dirty="0">
                <a:solidFill>
                  <a:srgbClr val="FF0000"/>
                </a:solidFill>
              </a:rPr>
              <a:t>desert) </a:t>
            </a:r>
            <a:endParaRPr lang="en-US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extrapolate the SM Higgs potential at renormalization scale </a:t>
            </a:r>
            <a:r>
              <a:rPr lang="en-US" sz="2400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m</a:t>
            </a:r>
            <a:r>
              <a:rPr lang="en-US" sz="2400" dirty="0" smtClean="0">
                <a:solidFill>
                  <a:srgbClr val="FF0000"/>
                </a:solidFill>
              </a:rPr>
              <a:t> via RGE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13313" y="1783865"/>
            <a:ext cx="83930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[Hung, </a:t>
            </a:r>
            <a:r>
              <a:rPr lang="en-US" sz="1400" dirty="0" err="1" smtClean="0"/>
              <a:t>Cabibbo</a:t>
            </a:r>
            <a:r>
              <a:rPr lang="en-US" sz="1400" dirty="0" smtClean="0"/>
              <a:t> et al ‘79, Lindner, </a:t>
            </a:r>
            <a:r>
              <a:rPr lang="en-US" sz="1400" dirty="0" err="1" smtClean="0"/>
              <a:t>Sher</a:t>
            </a:r>
            <a:r>
              <a:rPr lang="en-US" sz="1400" dirty="0" smtClean="0"/>
              <a:t>, Casas, Espinosa, </a:t>
            </a:r>
            <a:r>
              <a:rPr lang="en-US" sz="1400" dirty="0" err="1" smtClean="0"/>
              <a:t>Quiros</a:t>
            </a:r>
            <a:r>
              <a:rPr lang="en-US" sz="1400" dirty="0" smtClean="0"/>
              <a:t>, </a:t>
            </a:r>
            <a:r>
              <a:rPr lang="en-US" sz="1400" dirty="0" err="1" smtClean="0"/>
              <a:t>Giudice</a:t>
            </a:r>
            <a:r>
              <a:rPr lang="en-US" sz="1400" dirty="0" smtClean="0"/>
              <a:t>, </a:t>
            </a:r>
            <a:r>
              <a:rPr lang="en-US" sz="1400" dirty="0" err="1" smtClean="0"/>
              <a:t>Riotto</a:t>
            </a:r>
            <a:r>
              <a:rPr lang="en-US" sz="1400" dirty="0" smtClean="0"/>
              <a:t>, </a:t>
            </a:r>
            <a:r>
              <a:rPr lang="en-US" sz="1400" dirty="0" err="1" smtClean="0"/>
              <a:t>Isidori</a:t>
            </a:r>
            <a:r>
              <a:rPr lang="en-US" sz="1400" dirty="0" smtClean="0"/>
              <a:t>, </a:t>
            </a:r>
            <a:r>
              <a:rPr lang="en-US" sz="1400" dirty="0" err="1" smtClean="0"/>
              <a:t>Strumia</a:t>
            </a:r>
            <a:r>
              <a:rPr lang="en-US" sz="1400" dirty="0" smtClean="0"/>
              <a:t>, </a:t>
            </a:r>
            <a:r>
              <a:rPr lang="en-US" sz="1400" dirty="0" err="1" smtClean="0"/>
              <a:t>etc</a:t>
            </a:r>
            <a:r>
              <a:rPr lang="en-US" sz="1400" dirty="0" smtClean="0"/>
              <a:t> </a:t>
            </a:r>
            <a:r>
              <a:rPr lang="en-US" sz="1400" dirty="0" err="1" smtClean="0"/>
              <a:t>etc</a:t>
            </a:r>
            <a:r>
              <a:rPr lang="en-US" sz="1400" dirty="0" smtClean="0"/>
              <a:t> </a:t>
            </a:r>
            <a:r>
              <a:rPr lang="en-US" sz="1400" dirty="0" err="1" smtClean="0"/>
              <a:t>etc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sp>
        <p:nvSpPr>
          <p:cNvPr id="4" name="Rectangle 3"/>
          <p:cNvSpPr/>
          <p:nvPr/>
        </p:nvSpPr>
        <p:spPr>
          <a:xfrm>
            <a:off x="1507437" y="2816064"/>
            <a:ext cx="56685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This can now be done at NNLO!</a:t>
            </a:r>
            <a:r>
              <a:rPr lang="en-US" sz="3200" b="1" dirty="0" smtClean="0">
                <a:solidFill>
                  <a:srgbClr val="FF0000"/>
                </a:solidFill>
              </a:rPr>
              <a:t>!</a:t>
            </a:r>
          </a:p>
          <a:p>
            <a:pPr algn="ctr"/>
            <a:r>
              <a:rPr lang="en-US" sz="2800" dirty="0" smtClean="0"/>
              <a:t>3-loop running &amp; 2-loop matching of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2230355" y="3859911"/>
            <a:ext cx="42299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g(</a:t>
            </a:r>
            <a:r>
              <a:rPr lang="en-US" sz="2800" dirty="0" smtClean="0">
                <a:latin typeface="Symbol" charset="2"/>
                <a:cs typeface="Symbol" charset="2"/>
              </a:rPr>
              <a:t>m</a:t>
            </a:r>
            <a:r>
              <a:rPr lang="en-US" sz="2800" dirty="0" smtClean="0"/>
              <a:t>), </a:t>
            </a:r>
            <a:r>
              <a:rPr lang="en-US" sz="2800" dirty="0"/>
              <a:t>g</a:t>
            </a:r>
            <a:r>
              <a:rPr lang="en-US" sz="2800" dirty="0" smtClean="0"/>
              <a:t>’</a:t>
            </a:r>
            <a:r>
              <a:rPr lang="en-US" sz="2800" dirty="0"/>
              <a:t> (</a:t>
            </a:r>
            <a:r>
              <a:rPr lang="en-US" sz="2800" dirty="0">
                <a:latin typeface="Symbol" charset="2"/>
                <a:cs typeface="Symbol" charset="2"/>
              </a:rPr>
              <a:t>m</a:t>
            </a:r>
            <a:r>
              <a:rPr lang="en-US" sz="2800" dirty="0"/>
              <a:t>)</a:t>
            </a:r>
            <a:r>
              <a:rPr lang="en-US" sz="2800" dirty="0" smtClean="0"/>
              <a:t>, g</a:t>
            </a:r>
            <a:r>
              <a:rPr lang="en-US" sz="2800" baseline="-25000" dirty="0" smtClean="0"/>
              <a:t>3</a:t>
            </a:r>
            <a:r>
              <a:rPr lang="en-US" sz="2800" dirty="0"/>
              <a:t>(</a:t>
            </a:r>
            <a:r>
              <a:rPr lang="en-US" sz="2800" dirty="0">
                <a:latin typeface="Symbol" charset="2"/>
                <a:cs typeface="Symbol" charset="2"/>
              </a:rPr>
              <a:t>m</a:t>
            </a:r>
            <a:r>
              <a:rPr lang="en-US" sz="2800" dirty="0"/>
              <a:t>)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charset="2"/>
                <a:cs typeface="Symbol" charset="2"/>
              </a:rPr>
              <a:t>l</a:t>
            </a:r>
            <a:r>
              <a:rPr lang="en-US" sz="2800" dirty="0"/>
              <a:t>(</a:t>
            </a:r>
            <a:r>
              <a:rPr lang="en-US" sz="2800" dirty="0">
                <a:latin typeface="Symbol" charset="2"/>
                <a:cs typeface="Symbol" charset="2"/>
              </a:rPr>
              <a:t>m</a:t>
            </a:r>
            <a:r>
              <a:rPr lang="en-US" sz="2800" dirty="0"/>
              <a:t>)</a:t>
            </a:r>
            <a:r>
              <a:rPr lang="en-US" sz="2800" dirty="0" smtClean="0"/>
              <a:t>, </a:t>
            </a:r>
            <a:r>
              <a:rPr lang="en-US" sz="2800" dirty="0" err="1" smtClean="0"/>
              <a:t>y</a:t>
            </a:r>
            <a:r>
              <a:rPr lang="en-US" sz="2800" baseline="-25000" dirty="0" err="1" smtClean="0"/>
              <a:t>t</a:t>
            </a:r>
            <a:r>
              <a:rPr lang="en-US" sz="2800" dirty="0"/>
              <a:t>(</a:t>
            </a:r>
            <a:r>
              <a:rPr lang="en-US" sz="2800" dirty="0">
                <a:latin typeface="Symbol" charset="2"/>
                <a:cs typeface="Symbol" charset="2"/>
              </a:rPr>
              <a:t>m</a:t>
            </a:r>
            <a:r>
              <a:rPr lang="en-US" sz="2800" dirty="0"/>
              <a:t>)</a:t>
            </a:r>
            <a:endParaRPr lang="en-US" sz="2800" baseline="-25000" dirty="0"/>
          </a:p>
        </p:txBody>
      </p:sp>
      <p:sp>
        <p:nvSpPr>
          <p:cNvPr id="3" name="TextBox 2"/>
          <p:cNvSpPr txBox="1"/>
          <p:nvPr/>
        </p:nvSpPr>
        <p:spPr>
          <a:xfrm>
            <a:off x="3415590" y="4564850"/>
            <a:ext cx="2694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 MS scheme </a:t>
            </a:r>
            <a:endParaRPr lang="en-US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3793192" y="4633494"/>
            <a:ext cx="37760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52850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2887612" y="432088"/>
            <a:ext cx="2299297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813427" y="544132"/>
            <a:ext cx="3873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endParaRPr lang="en-US" sz="2400" baseline="-250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573186" y="1207423"/>
            <a:ext cx="940346" cy="12229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269935" y="2390107"/>
            <a:ext cx="32362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m</a:t>
            </a:r>
            <a:r>
              <a:rPr lang="en-US" sz="2400" dirty="0" smtClean="0">
                <a:solidFill>
                  <a:srgbClr val="0000FF"/>
                </a:solidFill>
              </a:rPr>
              <a:t>atched directly </a:t>
            </a:r>
            <a:r>
              <a:rPr lang="en-US" sz="2400" dirty="0">
                <a:solidFill>
                  <a:srgbClr val="0000FF"/>
                </a:solidFill>
              </a:rPr>
              <a:t>at </a:t>
            </a:r>
            <a:r>
              <a:rPr lang="en-US" sz="2400" dirty="0" err="1" smtClean="0">
                <a:solidFill>
                  <a:srgbClr val="0000FF"/>
                </a:solidFill>
              </a:rPr>
              <a:t>m</a:t>
            </a:r>
            <a:r>
              <a:rPr lang="en-US" sz="2400" baseline="-25000" dirty="0" err="1" smtClean="0">
                <a:solidFill>
                  <a:srgbClr val="0000FF"/>
                </a:solidFill>
              </a:rPr>
              <a:t>Z</a:t>
            </a:r>
            <a:endParaRPr lang="en-US" sz="2400" baseline="-25000" dirty="0" smtClean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02828" y="-39974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 </a:t>
            </a:r>
            <a:r>
              <a:rPr lang="en-US" sz="2800" dirty="0" smtClean="0"/>
              <a:t>Matching 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525" y="3658842"/>
            <a:ext cx="2984500" cy="317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16385" y="2954881"/>
            <a:ext cx="25004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According to PDG,</a:t>
            </a:r>
          </a:p>
          <a:p>
            <a:pPr algn="ctr"/>
            <a:r>
              <a:rPr lang="en-US" dirty="0">
                <a:solidFill>
                  <a:srgbClr val="0000FF"/>
                </a:solidFill>
              </a:rPr>
              <a:t>t</a:t>
            </a:r>
            <a:r>
              <a:rPr lang="en-US" dirty="0" smtClean="0">
                <a:solidFill>
                  <a:srgbClr val="0000FF"/>
                </a:solidFill>
              </a:rPr>
              <a:t>he larger </a:t>
            </a:r>
            <a:r>
              <a:rPr lang="en-US" dirty="0" err="1">
                <a:solidFill>
                  <a:srgbClr val="0000FF"/>
                </a:solidFill>
              </a:rPr>
              <a:t>exp</a:t>
            </a:r>
            <a:r>
              <a:rPr lang="en-US" dirty="0">
                <a:solidFill>
                  <a:srgbClr val="0000FF"/>
                </a:solidFill>
              </a:rPr>
              <a:t> error </a:t>
            </a:r>
            <a:r>
              <a:rPr lang="en-US" dirty="0" smtClean="0">
                <a:solidFill>
                  <a:srgbClr val="0000FF"/>
                </a:solidFill>
              </a:rPr>
              <a:t>is in</a:t>
            </a:r>
            <a:r>
              <a:rPr lang="en-US" dirty="0">
                <a:solidFill>
                  <a:srgbClr val="0000FF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298565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567739" y="5944573"/>
            <a:ext cx="3386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Mihaila</a:t>
            </a:r>
            <a:r>
              <a:rPr lang="en-US" dirty="0" smtClean="0"/>
              <a:t> Salomon </a:t>
            </a:r>
            <a:r>
              <a:rPr lang="en-US" dirty="0" err="1" smtClean="0"/>
              <a:t>Steinhauser</a:t>
            </a:r>
            <a:r>
              <a:rPr lang="en-US" dirty="0" smtClean="0"/>
              <a:t>,</a:t>
            </a:r>
          </a:p>
          <a:p>
            <a:pPr algn="ctr"/>
            <a:r>
              <a:rPr lang="en-US" dirty="0" smtClean="0"/>
              <a:t> PRL, arXiv</a:t>
            </a:r>
            <a:r>
              <a:rPr lang="en-US" dirty="0"/>
              <a:t>:</a:t>
            </a:r>
            <a:r>
              <a:rPr lang="en-US" dirty="0" smtClean="0"/>
              <a:t>1201.5868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39926"/>
          <a:stretch/>
        </p:blipFill>
        <p:spPr>
          <a:xfrm>
            <a:off x="348548" y="3492083"/>
            <a:ext cx="3657600" cy="17394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48" y="6327881"/>
            <a:ext cx="1409700" cy="381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44811" t="74052" r="8086"/>
          <a:stretch/>
        </p:blipFill>
        <p:spPr>
          <a:xfrm>
            <a:off x="2600334" y="2654187"/>
            <a:ext cx="884491" cy="3604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39789" t="36789" r="14534" b="25803"/>
          <a:stretch/>
        </p:blipFill>
        <p:spPr>
          <a:xfrm>
            <a:off x="1872549" y="1982469"/>
            <a:ext cx="857714" cy="5196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41551" r="5910" b="60573"/>
          <a:stretch/>
        </p:blipFill>
        <p:spPr>
          <a:xfrm>
            <a:off x="795249" y="2654187"/>
            <a:ext cx="986548" cy="547704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1310245" y="3242203"/>
            <a:ext cx="454124" cy="46321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052779" y="2560821"/>
            <a:ext cx="0" cy="16490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052780" y="2856745"/>
            <a:ext cx="507238" cy="18832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3159917" y="3492083"/>
            <a:ext cx="881023" cy="183379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3784420" y="5338357"/>
            <a:ext cx="34791" cy="8342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5623" y="2502120"/>
            <a:ext cx="5019248" cy="287878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93278" y="-33424"/>
            <a:ext cx="13856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Running </a:t>
            </a:r>
            <a:endParaRPr lang="en-US" sz="2800" dirty="0"/>
          </a:p>
        </p:txBody>
      </p:sp>
      <p:sp>
        <p:nvSpPr>
          <p:cNvPr id="18" name="Oval 17"/>
          <p:cNvSpPr/>
          <p:nvPr/>
        </p:nvSpPr>
        <p:spPr>
          <a:xfrm>
            <a:off x="2887612" y="432088"/>
            <a:ext cx="2299297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813427" y="544132"/>
            <a:ext cx="3873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endParaRPr lang="en-US" sz="2400" baseline="-25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548" y="6010259"/>
            <a:ext cx="1524000" cy="3302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723780" y="5158445"/>
            <a:ext cx="1480694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Symbol" charset="2"/>
                <a:cs typeface="Symbol" charset="2"/>
              </a:rPr>
              <a:t>m (</a:t>
            </a:r>
            <a:r>
              <a:rPr lang="en-US" sz="3200" dirty="0" err="1" smtClean="0"/>
              <a:t>GeV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22" name="Rectangle 21"/>
          <p:cNvSpPr/>
          <p:nvPr/>
        </p:nvSpPr>
        <p:spPr>
          <a:xfrm>
            <a:off x="8849196" y="4679543"/>
            <a:ext cx="947408" cy="4915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6084830" y="2822680"/>
            <a:ext cx="735281" cy="400110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3</a:t>
            </a:r>
            <a:r>
              <a:rPr lang="en-US" sz="2000" dirty="0"/>
              <a:t>(</a:t>
            </a:r>
            <a:r>
              <a:rPr lang="en-US" sz="2000" dirty="0">
                <a:latin typeface="Symbol" charset="2"/>
                <a:cs typeface="Symbol" charset="2"/>
              </a:rPr>
              <a:t>m</a:t>
            </a:r>
            <a:r>
              <a:rPr lang="en-US" sz="2000" dirty="0" smtClean="0"/>
              <a:t>) </a:t>
            </a:r>
            <a:endParaRPr lang="en-US" sz="2000" baseline="-25000" dirty="0"/>
          </a:p>
        </p:txBody>
      </p:sp>
      <p:sp>
        <p:nvSpPr>
          <p:cNvPr id="26" name="Rectangle 25"/>
          <p:cNvSpPr/>
          <p:nvPr/>
        </p:nvSpPr>
        <p:spPr>
          <a:xfrm>
            <a:off x="6165686" y="4030472"/>
            <a:ext cx="735281" cy="400110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2</a:t>
            </a:r>
            <a:r>
              <a:rPr lang="en-US" sz="2000" dirty="0" smtClean="0"/>
              <a:t>(</a:t>
            </a:r>
            <a:r>
              <a:rPr lang="en-US" sz="2000" dirty="0">
                <a:latin typeface="Symbol" charset="2"/>
                <a:cs typeface="Symbol" charset="2"/>
              </a:rPr>
              <a:t>m</a:t>
            </a:r>
            <a:r>
              <a:rPr lang="en-US" sz="2000" dirty="0" smtClean="0"/>
              <a:t>) </a:t>
            </a:r>
            <a:endParaRPr lang="en-US" sz="2000" baseline="-25000" dirty="0"/>
          </a:p>
        </p:txBody>
      </p:sp>
      <p:sp>
        <p:nvSpPr>
          <p:cNvPr id="27" name="Rectangle 26"/>
          <p:cNvSpPr/>
          <p:nvPr/>
        </p:nvSpPr>
        <p:spPr>
          <a:xfrm>
            <a:off x="6961982" y="4558520"/>
            <a:ext cx="735281" cy="400110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1</a:t>
            </a:r>
            <a:r>
              <a:rPr lang="en-US" sz="2000" dirty="0" smtClean="0"/>
              <a:t>(</a:t>
            </a:r>
            <a:r>
              <a:rPr lang="en-US" sz="2000" dirty="0">
                <a:latin typeface="Symbol" charset="2"/>
                <a:cs typeface="Symbol" charset="2"/>
              </a:rPr>
              <a:t>m</a:t>
            </a:r>
            <a:r>
              <a:rPr lang="en-US" sz="2000" dirty="0" smtClean="0"/>
              <a:t>) </a:t>
            </a:r>
            <a:endParaRPr lang="en-US" sz="2000" baseline="-25000" dirty="0"/>
          </a:p>
        </p:txBody>
      </p:sp>
    </p:spTree>
    <p:extLst>
      <p:ext uri="{BB962C8B-B14F-4D97-AF65-F5344CB8AC3E}">
        <p14:creationId xmlns:p14="http://schemas.microsoft.com/office/powerpoint/2010/main" val="635153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 animBg="1"/>
      <p:bldP spid="16" grpId="0"/>
      <p:bldP spid="22" grpId="0" animBg="1"/>
      <p:bldP spid="24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5115454" y="477284"/>
            <a:ext cx="690994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012157" y="5544492"/>
            <a:ext cx="6204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00FF"/>
                </a:solidFill>
              </a:rPr>
              <a:t>Degrassi</a:t>
            </a:r>
            <a:r>
              <a:rPr lang="en-US" dirty="0" smtClean="0">
                <a:solidFill>
                  <a:srgbClr val="0000FF"/>
                </a:solidFill>
              </a:rPr>
              <a:t> Di Vita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Elias</a:t>
            </a:r>
            <a:r>
              <a:rPr lang="en-US" dirty="0">
                <a:solidFill>
                  <a:srgbClr val="0000FF"/>
                </a:solidFill>
              </a:rPr>
              <a:t>-</a:t>
            </a:r>
            <a:r>
              <a:rPr lang="en-US" dirty="0" err="1" smtClean="0">
                <a:solidFill>
                  <a:srgbClr val="0000FF"/>
                </a:solidFill>
              </a:rPr>
              <a:t>Miro</a:t>
            </a:r>
            <a:r>
              <a:rPr lang="en-US" dirty="0" smtClean="0">
                <a:solidFill>
                  <a:srgbClr val="0000FF"/>
                </a:solidFill>
              </a:rPr>
              <a:t> Espinosa </a:t>
            </a:r>
            <a:r>
              <a:rPr lang="en-US" dirty="0" err="1" smtClean="0">
                <a:solidFill>
                  <a:srgbClr val="0000FF"/>
                </a:solidFill>
              </a:rPr>
              <a:t>Giudice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Isidori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Strumia</a:t>
            </a:r>
            <a:r>
              <a:rPr lang="en-US" dirty="0" smtClean="0">
                <a:solidFill>
                  <a:srgbClr val="0000FF"/>
                </a:solidFill>
              </a:rPr>
              <a:t>  JHEP, arXiv</a:t>
            </a:r>
            <a:r>
              <a:rPr lang="en-US" dirty="0">
                <a:solidFill>
                  <a:srgbClr val="0000FF"/>
                </a:solidFill>
              </a:rPr>
              <a:t>:</a:t>
            </a:r>
            <a:r>
              <a:rPr lang="en-US" dirty="0" smtClean="0">
                <a:solidFill>
                  <a:srgbClr val="0000FF"/>
                </a:solidFill>
              </a:rPr>
              <a:t>1205.6497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83836" y="4280136"/>
            <a:ext cx="1409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</a:rPr>
              <a:t>2</a:t>
            </a:r>
            <a:r>
              <a:rPr lang="en-US" sz="2400" b="1" dirty="0">
                <a:solidFill>
                  <a:srgbClr val="0000FF"/>
                </a:solidFill>
              </a:rPr>
              <a:t>-</a:t>
            </a:r>
            <a:r>
              <a:rPr lang="en-US" sz="2400" b="1" dirty="0" smtClean="0">
                <a:solidFill>
                  <a:srgbClr val="0000FF"/>
                </a:solidFill>
              </a:rPr>
              <a:t>loop by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45342" y="4842057"/>
            <a:ext cx="4290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0000FF"/>
                </a:solidFill>
              </a:rPr>
              <a:t>Bezrukov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Kalmykov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Kniehl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Shaposhnikov</a:t>
            </a:r>
            <a:r>
              <a:rPr lang="en-US" dirty="0" smtClean="0">
                <a:solidFill>
                  <a:srgbClr val="0000FF"/>
                </a:solidFill>
              </a:rPr>
              <a:t> JHEP, arXiv</a:t>
            </a:r>
            <a:r>
              <a:rPr lang="en-US" dirty="0">
                <a:solidFill>
                  <a:srgbClr val="0000FF"/>
                </a:solidFill>
              </a:rPr>
              <a:t>:</a:t>
            </a:r>
            <a:r>
              <a:rPr lang="en-US" dirty="0" smtClean="0">
                <a:solidFill>
                  <a:srgbClr val="0000FF"/>
                </a:solidFill>
              </a:rPr>
              <a:t>1205.2893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89514" y="14705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 </a:t>
            </a:r>
            <a:r>
              <a:rPr lang="en-US" sz="2800" dirty="0" smtClean="0"/>
              <a:t>Matching </a:t>
            </a:r>
            <a:endParaRPr lang="en-US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20781" t="-8495"/>
          <a:stretch/>
        </p:blipFill>
        <p:spPr>
          <a:xfrm>
            <a:off x="350616" y="4731390"/>
            <a:ext cx="2917291" cy="6153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4076"/>
          <a:stretch/>
        </p:blipFill>
        <p:spPr>
          <a:xfrm>
            <a:off x="3224836" y="2123293"/>
            <a:ext cx="3892089" cy="889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r="85201"/>
          <a:stretch/>
        </p:blipFill>
        <p:spPr>
          <a:xfrm>
            <a:off x="2211432" y="2123293"/>
            <a:ext cx="1029941" cy="889000"/>
          </a:xfrm>
          <a:prstGeom prst="rect">
            <a:avLst/>
          </a:prstGeom>
        </p:spPr>
      </p:pic>
      <p:cxnSp>
        <p:nvCxnSpPr>
          <p:cNvPr id="16" name="Straight Arrow Connector 15"/>
          <p:cNvCxnSpPr>
            <a:stCxn id="21" idx="0"/>
          </p:cNvCxnSpPr>
          <p:nvPr/>
        </p:nvCxnSpPr>
        <p:spPr>
          <a:xfrm flipV="1">
            <a:off x="1925404" y="2961386"/>
            <a:ext cx="2446339" cy="98542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5460951" y="2088972"/>
            <a:ext cx="881023" cy="889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062687" y="2970750"/>
            <a:ext cx="1" cy="12801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813427" y="544132"/>
            <a:ext cx="3873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endParaRPr lang="en-US" sz="2400" baseline="-25000" dirty="0"/>
          </a:p>
        </p:txBody>
      </p:sp>
      <p:sp>
        <p:nvSpPr>
          <p:cNvPr id="5" name="TextBox 4"/>
          <p:cNvSpPr txBox="1"/>
          <p:nvPr/>
        </p:nvSpPr>
        <p:spPr>
          <a:xfrm>
            <a:off x="473926" y="1891825"/>
            <a:ext cx="2273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Need to know </a:t>
            </a:r>
            <a:r>
              <a:rPr lang="en-US" dirty="0" err="1" smtClean="0"/>
              <a:t>m</a:t>
            </a:r>
            <a:r>
              <a:rPr lang="en-US" baseline="-25000" dirty="0" err="1" smtClean="0"/>
              <a:t>H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2718" y="3946808"/>
            <a:ext cx="36653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</a:rPr>
              <a:t>1</a:t>
            </a:r>
            <a:r>
              <a:rPr lang="en-US" sz="2400" b="1" dirty="0" smtClean="0">
                <a:solidFill>
                  <a:srgbClr val="0000FF"/>
                </a:solidFill>
              </a:rPr>
              <a:t>-loop by </a:t>
            </a:r>
            <a:endParaRPr lang="en-US" sz="200" b="1" dirty="0" smtClean="0">
              <a:solidFill>
                <a:srgbClr val="0000FF"/>
              </a:solidFill>
            </a:endParaRPr>
          </a:p>
          <a:p>
            <a:pPr algn="ctr"/>
            <a:endParaRPr lang="en-US" sz="600" b="1" dirty="0" smtClean="0">
              <a:solidFill>
                <a:srgbClr val="0000FF"/>
              </a:solidFill>
            </a:endParaRPr>
          </a:p>
          <a:p>
            <a:pPr algn="ctr"/>
            <a:r>
              <a:rPr lang="en-US" dirty="0" err="1" smtClean="0">
                <a:solidFill>
                  <a:srgbClr val="0000FF"/>
                </a:solidFill>
              </a:rPr>
              <a:t>Sirlin</a:t>
            </a:r>
            <a:r>
              <a:rPr lang="en-US" dirty="0" smtClean="0">
                <a:solidFill>
                  <a:srgbClr val="0000FF"/>
                </a:solidFill>
              </a:rPr>
              <a:t> Zucchini NPB ‘86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371743" y="2072386"/>
            <a:ext cx="881023" cy="889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2076817" y="1117619"/>
            <a:ext cx="3078060" cy="7742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1453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  <p:bldP spid="12" grpId="0"/>
      <p:bldP spid="17" grpId="0" animBg="1"/>
      <p:bldP spid="21" grpId="0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5838705" y="475313"/>
            <a:ext cx="690994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055439" y="1096199"/>
            <a:ext cx="3732465" cy="7956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90223" y="4008917"/>
            <a:ext cx="8370449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00FF"/>
                </a:solidFill>
              </a:rPr>
              <a:t>A</a:t>
            </a:r>
            <a:r>
              <a:rPr lang="en-US" dirty="0" smtClean="0">
                <a:solidFill>
                  <a:srgbClr val="0000FF"/>
                </a:solidFill>
              </a:rPr>
              <a:t>nalyses use (2</a:t>
            </a:r>
            <a:r>
              <a:rPr lang="en-US" dirty="0">
                <a:solidFill>
                  <a:srgbClr val="0000FF"/>
                </a:solidFill>
              </a:rPr>
              <a:t>-</a:t>
            </a:r>
            <a:r>
              <a:rPr lang="en-US" dirty="0" smtClean="0">
                <a:solidFill>
                  <a:srgbClr val="0000FF"/>
                </a:solidFill>
              </a:rPr>
              <a:t>loop) matching via ”</a:t>
            </a:r>
            <a:r>
              <a:rPr lang="en-US" dirty="0" err="1" smtClean="0">
                <a:solidFill>
                  <a:srgbClr val="0000FF"/>
                </a:solidFill>
              </a:rPr>
              <a:t>Tevatron</a:t>
            </a:r>
            <a:r>
              <a:rPr lang="en-US" dirty="0" smtClean="0">
                <a:solidFill>
                  <a:srgbClr val="0000FF"/>
                </a:solidFill>
              </a:rPr>
              <a:t>” </a:t>
            </a:r>
            <a:r>
              <a:rPr lang="en-US" dirty="0" err="1" smtClean="0">
                <a:solidFill>
                  <a:srgbClr val="0000FF"/>
                </a:solidFill>
              </a:rPr>
              <a:t>m</a:t>
            </a:r>
            <a:r>
              <a:rPr lang="en-US" baseline="-25000" dirty="0" err="1" smtClean="0">
                <a:solidFill>
                  <a:srgbClr val="0000FF"/>
                </a:solidFill>
              </a:rPr>
              <a:t>t</a:t>
            </a:r>
            <a:r>
              <a:rPr lang="en-US" dirty="0" smtClean="0">
                <a:solidFill>
                  <a:srgbClr val="0000FF"/>
                </a:solidFill>
              </a:rPr>
              <a:t> pole mass </a:t>
            </a:r>
          </a:p>
          <a:p>
            <a:pPr algn="ctr"/>
            <a:r>
              <a:rPr lang="en-US" dirty="0" smtClean="0">
                <a:solidFill>
                  <a:srgbClr val="0000FF"/>
                </a:solidFill>
              </a:rPr>
              <a:t>(corresponding to a non-</a:t>
            </a:r>
            <a:r>
              <a:rPr lang="en-US" dirty="0" err="1" smtClean="0">
                <a:solidFill>
                  <a:srgbClr val="0000FF"/>
                </a:solidFill>
              </a:rPr>
              <a:t>perturbative</a:t>
            </a:r>
            <a:r>
              <a:rPr lang="en-US" dirty="0" smtClean="0">
                <a:solidFill>
                  <a:srgbClr val="0000FF"/>
                </a:solidFill>
              </a:rPr>
              <a:t> parameter of a </a:t>
            </a:r>
            <a:r>
              <a:rPr lang="en-US" dirty="0" err="1" smtClean="0">
                <a:solidFill>
                  <a:srgbClr val="0000FF"/>
                </a:solidFill>
              </a:rPr>
              <a:t>MonteCarlo</a:t>
            </a:r>
            <a:r>
              <a:rPr lang="en-US" dirty="0" smtClean="0">
                <a:solidFill>
                  <a:srgbClr val="0000FF"/>
                </a:solidFill>
              </a:rPr>
              <a:t>): 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  <a:p>
            <a:pPr algn="ctr"/>
            <a:endParaRPr lang="en-US" dirty="0" smtClean="0">
              <a:solidFill>
                <a:srgbClr val="0000FF"/>
              </a:solidFill>
            </a:endParaRPr>
          </a:p>
          <a:p>
            <a:pPr algn="ctr"/>
            <a:endParaRPr lang="en-US" dirty="0">
              <a:solidFill>
                <a:srgbClr val="0000FF"/>
              </a:solidFill>
            </a:endParaRPr>
          </a:p>
          <a:p>
            <a:pPr algn="ctr"/>
            <a:r>
              <a:rPr lang="en-US" dirty="0">
                <a:solidFill>
                  <a:srgbClr val="0000FF"/>
                </a:solidFill>
              </a:rPr>
              <a:t>T</a:t>
            </a:r>
            <a:r>
              <a:rPr lang="en-US" dirty="0" smtClean="0">
                <a:solidFill>
                  <a:srgbClr val="0000FF"/>
                </a:solidFill>
              </a:rPr>
              <a:t>his method introduces an unavoidable theoretical error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associated to 2-loop matching 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15718" y="2227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 </a:t>
            </a:r>
            <a:r>
              <a:rPr lang="en-US" sz="2800" dirty="0" smtClean="0"/>
              <a:t>Matching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016" y="2223753"/>
            <a:ext cx="5481079" cy="10137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4574" y="3606188"/>
            <a:ext cx="2549188" cy="388353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6529698" y="3061984"/>
            <a:ext cx="1" cy="451213"/>
          </a:xfrm>
          <a:prstGeom prst="straightConnector1">
            <a:avLst/>
          </a:prstGeom>
          <a:ln w="381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Left Brace 10"/>
          <p:cNvSpPr/>
          <p:nvPr/>
        </p:nvSpPr>
        <p:spPr>
          <a:xfrm rot="16200000">
            <a:off x="10172195" y="3316919"/>
            <a:ext cx="177587" cy="1532829"/>
          </a:xfrm>
          <a:prstGeom prst="leftBrac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529699" y="3292277"/>
            <a:ext cx="198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</a:t>
            </a:r>
            <a:r>
              <a:rPr lang="en-US" dirty="0" smtClean="0"/>
              <a:t>nown at 2-loop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281389" y="4208956"/>
            <a:ext cx="1002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-loop</a:t>
            </a:r>
            <a:endParaRPr lang="en-US" dirty="0"/>
          </a:p>
        </p:txBody>
      </p:sp>
      <p:sp>
        <p:nvSpPr>
          <p:cNvPr id="15" name="Left Brace 14"/>
          <p:cNvSpPr/>
          <p:nvPr/>
        </p:nvSpPr>
        <p:spPr>
          <a:xfrm rot="16200000">
            <a:off x="11571760" y="3700125"/>
            <a:ext cx="177589" cy="766415"/>
          </a:xfrm>
          <a:prstGeom prst="leftBrac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813427" y="544132"/>
            <a:ext cx="3873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endParaRPr lang="en-US" sz="2400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473927" y="1677169"/>
            <a:ext cx="1581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Need to know top mass:</a:t>
            </a:r>
            <a:endParaRPr lang="en-US" dirty="0"/>
          </a:p>
        </p:txBody>
      </p:sp>
      <p:sp>
        <p:nvSpPr>
          <p:cNvPr id="18" name="Left Brace 17"/>
          <p:cNvSpPr/>
          <p:nvPr/>
        </p:nvSpPr>
        <p:spPr>
          <a:xfrm rot="16200000" flipH="1">
            <a:off x="10630399" y="2072806"/>
            <a:ext cx="260248" cy="2806519"/>
          </a:xfrm>
          <a:prstGeom prst="leftBrace">
            <a:avLst/>
          </a:prstGeom>
          <a:ln w="381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222221" y="2402963"/>
            <a:ext cx="699493" cy="60390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218776" y="1868150"/>
            <a:ext cx="141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</a:t>
            </a:r>
            <a:r>
              <a:rPr lang="en-US" dirty="0" smtClean="0"/>
              <a:t>unning MS top mass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615785" y="1863960"/>
            <a:ext cx="1187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pole </a:t>
            </a:r>
          </a:p>
          <a:p>
            <a:pPr algn="ctr"/>
            <a:r>
              <a:rPr lang="en-US" dirty="0" smtClean="0"/>
              <a:t>top mass</a:t>
            </a:r>
            <a:endParaRPr lang="en-US" dirty="0"/>
          </a:p>
        </p:txBody>
      </p:sp>
      <p:pic>
        <p:nvPicPr>
          <p:cNvPr id="13" name="Picture 12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913" y="2474515"/>
            <a:ext cx="898274" cy="431638"/>
          </a:xfrm>
          <a:prstGeom prst="rect">
            <a:avLst/>
          </a:prstGeom>
          <a:solidFill>
            <a:srgbClr val="FFFFFF"/>
          </a:solidFill>
        </p:spPr>
      </p:pic>
      <p:cxnSp>
        <p:nvCxnSpPr>
          <p:cNvPr id="23" name="Straight Connector 22"/>
          <p:cNvCxnSpPr/>
          <p:nvPr/>
        </p:nvCxnSpPr>
        <p:spPr>
          <a:xfrm>
            <a:off x="4170795" y="1914447"/>
            <a:ext cx="246942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0915" y="4816240"/>
            <a:ext cx="927100" cy="381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3110" y="4851694"/>
            <a:ext cx="18669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91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5838705" y="475313"/>
            <a:ext cx="690994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055439" y="1096199"/>
            <a:ext cx="3732465" cy="79562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15718" y="2227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 </a:t>
            </a:r>
            <a:r>
              <a:rPr lang="en-US" sz="2800" dirty="0" smtClean="0"/>
              <a:t>Matching 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016" y="2223753"/>
            <a:ext cx="5481079" cy="1013742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6529698" y="3061984"/>
            <a:ext cx="1" cy="451213"/>
          </a:xfrm>
          <a:prstGeom prst="straightConnector1">
            <a:avLst/>
          </a:prstGeom>
          <a:ln w="3810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529699" y="3292277"/>
            <a:ext cx="1984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</a:t>
            </a:r>
            <a:r>
              <a:rPr lang="en-US" dirty="0" smtClean="0"/>
              <a:t>nown at 2-loop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813427" y="544132"/>
            <a:ext cx="3873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endParaRPr lang="en-US" sz="2400" baseline="-25000" dirty="0"/>
          </a:p>
        </p:txBody>
      </p:sp>
      <p:sp>
        <p:nvSpPr>
          <p:cNvPr id="19" name="Rectangle 18"/>
          <p:cNvSpPr/>
          <p:nvPr/>
        </p:nvSpPr>
        <p:spPr>
          <a:xfrm>
            <a:off x="6222221" y="2402963"/>
            <a:ext cx="699493" cy="60390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3218776" y="1868150"/>
            <a:ext cx="141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</a:t>
            </a:r>
            <a:r>
              <a:rPr lang="en-US" dirty="0" smtClean="0"/>
              <a:t>unning MS top mass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615785" y="1863960"/>
            <a:ext cx="1187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pole </a:t>
            </a:r>
          </a:p>
          <a:p>
            <a:pPr algn="ctr"/>
            <a:r>
              <a:rPr lang="en-US" dirty="0" smtClean="0"/>
              <a:t>top mass</a:t>
            </a:r>
            <a:endParaRPr lang="en-US" dirty="0"/>
          </a:p>
        </p:txBody>
      </p:sp>
      <p:pic>
        <p:nvPicPr>
          <p:cNvPr id="13" name="Picture 1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913" y="2474515"/>
            <a:ext cx="898274" cy="431638"/>
          </a:xfrm>
          <a:prstGeom prst="rect">
            <a:avLst/>
          </a:prstGeom>
          <a:solidFill>
            <a:srgbClr val="FFFFFF"/>
          </a:solidFill>
        </p:spPr>
      </p:pic>
      <p:cxnSp>
        <p:nvCxnSpPr>
          <p:cNvPr id="23" name="Straight Connector 22"/>
          <p:cNvCxnSpPr/>
          <p:nvPr/>
        </p:nvCxnSpPr>
        <p:spPr>
          <a:xfrm>
            <a:off x="4170795" y="1914447"/>
            <a:ext cx="246942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923058" y="4490855"/>
            <a:ext cx="515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sym typeface="Wingdings"/>
              </a:rPr>
              <a:t>BETTER to match directly with running MS: </a:t>
            </a: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1369" y="3582501"/>
            <a:ext cx="5733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8000"/>
                </a:solidFill>
              </a:rPr>
              <a:t>Alekhin</a:t>
            </a:r>
            <a:r>
              <a:rPr lang="en-US" sz="2000" dirty="0" smtClean="0">
                <a:solidFill>
                  <a:srgbClr val="008000"/>
                </a:solidFill>
              </a:rPr>
              <a:t> </a:t>
            </a:r>
            <a:r>
              <a:rPr lang="en-US" sz="2000" dirty="0" err="1" smtClean="0">
                <a:solidFill>
                  <a:srgbClr val="008000"/>
                </a:solidFill>
              </a:rPr>
              <a:t>Djouadi</a:t>
            </a:r>
            <a:r>
              <a:rPr lang="en-US" sz="2000" dirty="0" smtClean="0">
                <a:solidFill>
                  <a:srgbClr val="008000"/>
                </a:solidFill>
              </a:rPr>
              <a:t> </a:t>
            </a:r>
            <a:r>
              <a:rPr lang="en-US" sz="2000" dirty="0" err="1" smtClean="0">
                <a:solidFill>
                  <a:srgbClr val="008000"/>
                </a:solidFill>
              </a:rPr>
              <a:t>Moch</a:t>
            </a:r>
            <a:r>
              <a:rPr lang="en-US" sz="2000" dirty="0" smtClean="0">
                <a:solidFill>
                  <a:srgbClr val="008000"/>
                </a:solidFill>
              </a:rPr>
              <a:t>, PLB arXiv</a:t>
            </a:r>
            <a:r>
              <a:rPr lang="en-US" sz="2000" dirty="0">
                <a:solidFill>
                  <a:srgbClr val="008000"/>
                </a:solidFill>
              </a:rPr>
              <a:t>:</a:t>
            </a:r>
            <a:r>
              <a:rPr lang="en-US" sz="2000" dirty="0" smtClean="0">
                <a:solidFill>
                  <a:srgbClr val="008000"/>
                </a:solidFill>
              </a:rPr>
              <a:t>1207.0980</a:t>
            </a:r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49257" y="3934672"/>
            <a:ext cx="7416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s</a:t>
            </a:r>
            <a:r>
              <a:rPr lang="en-US" dirty="0" smtClean="0">
                <a:solidFill>
                  <a:srgbClr val="000000"/>
                </a:solidFill>
              </a:rPr>
              <a:t>ay it is not meaningful to use </a:t>
            </a:r>
            <a:r>
              <a:rPr lang="en-US" dirty="0" err="1">
                <a:solidFill>
                  <a:srgbClr val="000000"/>
                </a:solidFill>
              </a:rPr>
              <a:t>Tevatron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smtClean="0">
                <a:solidFill>
                  <a:srgbClr val="000000"/>
                </a:solidFill>
              </a:rPr>
              <a:t>measure: could underestimate error!  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2022" y="4475614"/>
            <a:ext cx="3320049" cy="386581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2128307" y="5915716"/>
            <a:ext cx="5073449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Method followed in:   IM, PRD arXiv:1209.0393</a:t>
            </a:r>
            <a:endParaRPr lang="en-US" sz="2000" dirty="0">
              <a:solidFill>
                <a:schemeClr val="bg1"/>
              </a:solidFill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5144535" y="2303414"/>
            <a:ext cx="3084836" cy="758570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5144535" y="2303414"/>
            <a:ext cx="2474559" cy="758570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663943" y="4593821"/>
            <a:ext cx="246942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944029" y="4759229"/>
            <a:ext cx="8032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 it can also be experimentally extracted from the total </a:t>
            </a:r>
            <a:r>
              <a:rPr lang="en-US" dirty="0"/>
              <a:t>cross </a:t>
            </a:r>
            <a:r>
              <a:rPr lang="en-US" dirty="0" smtClean="0"/>
              <a:t>section for </a:t>
            </a:r>
            <a:r>
              <a:rPr lang="en-US" dirty="0"/>
              <a:t>top quark pair production at hadron colliders</a:t>
            </a:r>
            <a:r>
              <a:rPr lang="en-US" dirty="0" smtClean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24945" y="5488942"/>
            <a:ext cx="69671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8000"/>
                </a:solidFill>
              </a:rPr>
              <a:t>In this </a:t>
            </a:r>
            <a:r>
              <a:rPr lang="en-US" sz="2000" dirty="0" smtClean="0">
                <a:solidFill>
                  <a:srgbClr val="008000"/>
                </a:solidFill>
              </a:rPr>
              <a:t>way one avoids the </a:t>
            </a:r>
            <a:r>
              <a:rPr lang="en-US" sz="2000" dirty="0">
                <a:solidFill>
                  <a:srgbClr val="008000"/>
                </a:solidFill>
              </a:rPr>
              <a:t>theoretical error due to matching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4518" y="6366764"/>
            <a:ext cx="83915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…essentially agrees with results obtained via the other method for:    </a:t>
            </a:r>
            <a:r>
              <a:rPr lang="en-US" sz="1600" dirty="0" err="1" smtClean="0"/>
              <a:t>m</a:t>
            </a:r>
            <a:r>
              <a:rPr lang="en-US" sz="1600" baseline="-25000" dirty="0" err="1" smtClean="0"/>
              <a:t>t</a:t>
            </a:r>
            <a:r>
              <a:rPr lang="en-US" sz="1600" dirty="0" smtClean="0"/>
              <a:t>= </a:t>
            </a:r>
            <a:r>
              <a:rPr lang="en-US" sz="1600" dirty="0" err="1" smtClean="0"/>
              <a:t>m</a:t>
            </a:r>
            <a:r>
              <a:rPr lang="en-US" sz="1600" baseline="-25000" dirty="0" err="1" smtClean="0"/>
              <a:t>t</a:t>
            </a:r>
            <a:r>
              <a:rPr lang="en-US" sz="1600" dirty="0" smtClean="0"/>
              <a:t> + 10 </a:t>
            </a:r>
            <a:r>
              <a:rPr lang="en-US" sz="1600" dirty="0" err="1" smtClean="0"/>
              <a:t>GeV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8187" y="5085477"/>
            <a:ext cx="1409700" cy="292100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>
            <a:off x="7062659" y="6480855"/>
            <a:ext cx="246942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73927" y="1677169"/>
            <a:ext cx="1581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Need to know top mass: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518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 animBg="1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598" y="3093465"/>
            <a:ext cx="5776630" cy="3738583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5163081" y="447997"/>
            <a:ext cx="1393966" cy="77533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195524" y="2619948"/>
            <a:ext cx="50975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Chetyrkin</a:t>
            </a:r>
            <a:r>
              <a:rPr lang="en-US" dirty="0" smtClean="0"/>
              <a:t> </a:t>
            </a:r>
            <a:r>
              <a:rPr lang="en-US" dirty="0" err="1" smtClean="0"/>
              <a:t>Zoller</a:t>
            </a:r>
            <a:r>
              <a:rPr lang="en-US" dirty="0" smtClean="0"/>
              <a:t>, JHEP arXiv</a:t>
            </a:r>
            <a:r>
              <a:rPr lang="en-US" dirty="0"/>
              <a:t>:</a:t>
            </a:r>
            <a:r>
              <a:rPr lang="en-US" dirty="0" smtClean="0"/>
              <a:t>1205.2892, 1303.2890 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57562"/>
          <a:stretch/>
        </p:blipFill>
        <p:spPr>
          <a:xfrm>
            <a:off x="0" y="2771578"/>
            <a:ext cx="3657600" cy="122883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811370" y="2737134"/>
            <a:ext cx="742614" cy="126327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5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3575076" y="2847717"/>
            <a:ext cx="673367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/>
          <a:srcRect l="9386"/>
          <a:stretch/>
        </p:blipFill>
        <p:spPr>
          <a:xfrm>
            <a:off x="344884" y="1503356"/>
            <a:ext cx="6862852" cy="4923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7736" y="1629964"/>
            <a:ext cx="1176456" cy="253911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>
            <a:off x="679171" y="1995739"/>
            <a:ext cx="803486" cy="9593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/>
          <a:srcRect l="12355" r="1629"/>
          <a:stretch/>
        </p:blipFill>
        <p:spPr>
          <a:xfrm>
            <a:off x="2018438" y="2031515"/>
            <a:ext cx="4234088" cy="471561"/>
          </a:xfrm>
          <a:prstGeom prst="rect">
            <a:avLst/>
          </a:prstGeom>
        </p:spPr>
      </p:pic>
      <p:cxnSp>
        <p:nvCxnSpPr>
          <p:cNvPr id="29" name="Straight Arrow Connector 28"/>
          <p:cNvCxnSpPr/>
          <p:nvPr/>
        </p:nvCxnSpPr>
        <p:spPr>
          <a:xfrm flipH="1">
            <a:off x="1671377" y="2552104"/>
            <a:ext cx="484756" cy="8692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813427" y="544132"/>
            <a:ext cx="39213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 g(</a:t>
            </a:r>
            <a:r>
              <a:rPr lang="en-US" sz="2400" dirty="0" smtClean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), </a:t>
            </a:r>
            <a:r>
              <a:rPr lang="en-US" sz="2400" dirty="0"/>
              <a:t>g</a:t>
            </a:r>
            <a:r>
              <a:rPr lang="en-US" sz="2400" dirty="0" smtClean="0"/>
              <a:t>’</a:t>
            </a:r>
            <a:r>
              <a:rPr lang="en-US" sz="2400" dirty="0"/>
              <a:t> 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g</a:t>
            </a:r>
            <a:r>
              <a:rPr lang="en-US" sz="2400" baseline="-25000" dirty="0" smtClean="0"/>
              <a:t>3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/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/>
              <a:t>(</a:t>
            </a:r>
            <a:r>
              <a:rPr lang="en-US" sz="2400" dirty="0">
                <a:latin typeface="Symbol" charset="2"/>
                <a:cs typeface="Symbol" charset="2"/>
              </a:rPr>
              <a:t>m</a:t>
            </a:r>
            <a:r>
              <a:rPr lang="en-US" sz="2400" dirty="0" smtClean="0"/>
              <a:t>)</a:t>
            </a:r>
            <a:endParaRPr lang="en-US" sz="2400" baseline="-25000" dirty="0"/>
          </a:p>
        </p:txBody>
      </p:sp>
      <p:sp>
        <p:nvSpPr>
          <p:cNvPr id="17" name="Rectangle 16"/>
          <p:cNvSpPr/>
          <p:nvPr/>
        </p:nvSpPr>
        <p:spPr>
          <a:xfrm>
            <a:off x="5163081" y="-41801"/>
            <a:ext cx="13856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Running 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907781" y="3271687"/>
            <a:ext cx="406886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Fig from: </a:t>
            </a:r>
            <a:r>
              <a:rPr lang="en-US" sz="1600" dirty="0" err="1" smtClean="0"/>
              <a:t>Buttazzo</a:t>
            </a:r>
            <a:r>
              <a:rPr lang="en-US" sz="1600" dirty="0" smtClean="0"/>
              <a:t> </a:t>
            </a:r>
            <a:r>
              <a:rPr lang="en-US" sz="1600" dirty="0" err="1" smtClean="0"/>
              <a:t>Degrassi</a:t>
            </a:r>
            <a:r>
              <a:rPr lang="en-US" sz="1600" dirty="0" smtClean="0"/>
              <a:t> </a:t>
            </a:r>
            <a:r>
              <a:rPr lang="en-US" sz="1600" dirty="0" err="1" smtClean="0"/>
              <a:t>Giardino</a:t>
            </a:r>
            <a:r>
              <a:rPr lang="en-US" sz="1600" dirty="0" smtClean="0"/>
              <a:t> </a:t>
            </a:r>
            <a:r>
              <a:rPr lang="en-US" sz="1600" dirty="0" err="1" smtClean="0"/>
              <a:t>Giudice</a:t>
            </a:r>
            <a:r>
              <a:rPr lang="en-US" sz="1600" dirty="0" smtClean="0"/>
              <a:t> </a:t>
            </a:r>
            <a:r>
              <a:rPr lang="en-US" sz="1600" dirty="0" err="1" smtClean="0"/>
              <a:t>Sala</a:t>
            </a:r>
            <a:r>
              <a:rPr lang="en-US" sz="1600" dirty="0" smtClean="0"/>
              <a:t> </a:t>
            </a:r>
            <a:r>
              <a:rPr lang="en-US" sz="1600" dirty="0" err="1" smtClean="0"/>
              <a:t>Salvio</a:t>
            </a:r>
            <a:r>
              <a:rPr lang="en-US" sz="1600" dirty="0" smtClean="0"/>
              <a:t> </a:t>
            </a:r>
            <a:r>
              <a:rPr lang="en-US" sz="1600" dirty="0" err="1" smtClean="0"/>
              <a:t>Strumia</a:t>
            </a:r>
            <a:r>
              <a:rPr lang="en-US" sz="1600" dirty="0" smtClean="0"/>
              <a:t>, JHEP  1307.3536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77011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3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793" y="597875"/>
            <a:ext cx="5955823" cy="55119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40222" y="181034"/>
            <a:ext cx="4496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Let focus on the running of </a:t>
            </a:r>
            <a:r>
              <a:rPr lang="en-US" sz="2400" dirty="0" smtClean="0">
                <a:latin typeface="Symbol" charset="2"/>
                <a:cs typeface="Symbol" charset="2"/>
              </a:rPr>
              <a:t>l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693871" y="1547867"/>
            <a:ext cx="2450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Largest error due </a:t>
            </a:r>
          </a:p>
          <a:p>
            <a:pPr algn="ctr"/>
            <a:r>
              <a:rPr lang="en-US" dirty="0" smtClean="0"/>
              <a:t>to top mass</a:t>
            </a:r>
          </a:p>
          <a:p>
            <a:pPr algn="ctr"/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002814" y="4067175"/>
            <a:ext cx="2003874" cy="1323439"/>
          </a:xfrm>
          <a:prstGeom prst="rect">
            <a:avLst/>
          </a:prstGeom>
          <a:solidFill>
            <a:srgbClr val="FFFFB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Towards </a:t>
            </a:r>
            <a:r>
              <a:rPr lang="en-US" sz="2000" dirty="0" smtClean="0">
                <a:latin typeface="Symbol" charset="2"/>
                <a:cs typeface="Symbol" charset="2"/>
              </a:rPr>
              <a:t>l&lt;0</a:t>
            </a:r>
            <a:r>
              <a:rPr lang="en-US" sz="2000" dirty="0" smtClean="0"/>
              <a:t> if:</a:t>
            </a:r>
          </a:p>
          <a:p>
            <a:pPr algn="ctr"/>
            <a:r>
              <a:rPr lang="en-US" sz="2000" dirty="0" smtClean="0"/>
              <a:t>M</a:t>
            </a:r>
            <a:r>
              <a:rPr lang="en-US" sz="2000" baseline="-25000" dirty="0" smtClean="0"/>
              <a:t>t</a:t>
            </a:r>
            <a:r>
              <a:rPr lang="en-US" sz="2000" dirty="0" smtClean="0"/>
              <a:t> large,</a:t>
            </a:r>
          </a:p>
          <a:p>
            <a:pPr algn="ctr"/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3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small,</a:t>
            </a:r>
          </a:p>
          <a:p>
            <a:pPr algn="ctr"/>
            <a:r>
              <a:rPr lang="en-US" sz="2000" dirty="0" err="1" smtClean="0"/>
              <a:t>m</a:t>
            </a:r>
            <a:r>
              <a:rPr lang="en-US" sz="2000" baseline="-25000" dirty="0" err="1" smtClean="0"/>
              <a:t>H</a:t>
            </a:r>
            <a:r>
              <a:rPr lang="en-US" sz="2000" dirty="0" smtClean="0"/>
              <a:t> small 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62362" y="6425907"/>
            <a:ext cx="7844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Fig from: </a:t>
            </a:r>
            <a:r>
              <a:rPr lang="en-US" sz="1600" dirty="0" err="1" smtClean="0"/>
              <a:t>Buttazzo</a:t>
            </a:r>
            <a:r>
              <a:rPr lang="en-US" sz="1600" dirty="0" smtClean="0"/>
              <a:t> </a:t>
            </a:r>
            <a:r>
              <a:rPr lang="en-US" sz="1600" dirty="0" err="1" smtClean="0"/>
              <a:t>Degrassi</a:t>
            </a:r>
            <a:r>
              <a:rPr lang="en-US" sz="1600" dirty="0" smtClean="0"/>
              <a:t> </a:t>
            </a:r>
            <a:r>
              <a:rPr lang="en-US" sz="1600" dirty="0" err="1" smtClean="0"/>
              <a:t>Giardino</a:t>
            </a:r>
            <a:r>
              <a:rPr lang="en-US" sz="1600" dirty="0" smtClean="0"/>
              <a:t> </a:t>
            </a:r>
            <a:r>
              <a:rPr lang="en-US" sz="1600" dirty="0" err="1" smtClean="0"/>
              <a:t>Giudice</a:t>
            </a:r>
            <a:r>
              <a:rPr lang="en-US" sz="1600" dirty="0" smtClean="0"/>
              <a:t> </a:t>
            </a:r>
            <a:r>
              <a:rPr lang="en-US" sz="1600" dirty="0" err="1" smtClean="0"/>
              <a:t>Sala</a:t>
            </a:r>
            <a:r>
              <a:rPr lang="en-US" sz="1600" dirty="0" smtClean="0"/>
              <a:t> </a:t>
            </a:r>
            <a:r>
              <a:rPr lang="en-US" sz="1600" dirty="0" err="1" smtClean="0"/>
              <a:t>Salvio</a:t>
            </a:r>
            <a:r>
              <a:rPr lang="en-US" sz="1600" dirty="0" smtClean="0"/>
              <a:t> </a:t>
            </a:r>
            <a:r>
              <a:rPr lang="en-US" sz="1600" dirty="0" err="1" smtClean="0"/>
              <a:t>Strumia</a:t>
            </a:r>
            <a:r>
              <a:rPr lang="en-US" sz="1600" dirty="0" smtClean="0"/>
              <a:t>, JHEP  1307.3536</a:t>
            </a:r>
            <a:endParaRPr lang="en-US" sz="16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634215" y="1801915"/>
            <a:ext cx="2454418" cy="197352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5080476" y="2559425"/>
            <a:ext cx="1836518" cy="150775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960248" y="2340437"/>
            <a:ext cx="2080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Second largest to </a:t>
            </a:r>
            <a:r>
              <a:rPr lang="en-US" dirty="0">
                <a:solidFill>
                  <a:srgbClr val="FF0000"/>
                </a:solidFill>
                <a:latin typeface="Symbol" charset="2"/>
                <a:cs typeface="Symbol" charset="2"/>
              </a:rPr>
              <a:t>a</a:t>
            </a:r>
            <a:r>
              <a:rPr lang="en-US" baseline="-25000" dirty="0">
                <a:solidFill>
                  <a:srgbClr val="FF0000"/>
                </a:solidFill>
                <a:latin typeface="Symbol" charset="2"/>
                <a:cs typeface="Symbol" charset="2"/>
              </a:rPr>
              <a:t>3</a:t>
            </a:r>
            <a:endParaRPr lang="en-US" dirty="0">
              <a:solidFill>
                <a:srgbClr val="FF0000"/>
              </a:solidFill>
              <a:latin typeface="Symbol" charset="2"/>
              <a:cs typeface="Symbol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98510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9715" y="170855"/>
            <a:ext cx="5259776" cy="3140509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6628418" y="69531"/>
            <a:ext cx="813872" cy="2880496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66371" y="891329"/>
            <a:ext cx="3982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Increasing </a:t>
            </a:r>
            <a:r>
              <a:rPr lang="en-US" sz="2400" b="1" dirty="0" err="1" smtClean="0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 smtClean="0">
                <a:solidFill>
                  <a:srgbClr val="FF0000"/>
                </a:solidFill>
              </a:rPr>
              <a:t>t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l </a:t>
            </a:r>
            <a:r>
              <a:rPr lang="en-US" sz="2400" b="1" dirty="0" smtClean="0">
                <a:solidFill>
                  <a:srgbClr val="FF0000"/>
                </a:solidFill>
              </a:rPr>
              <a:t>goes negative…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9169" y="131125"/>
            <a:ext cx="3329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Fix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H</a:t>
            </a:r>
            <a:r>
              <a:rPr lang="en-US" sz="2000" dirty="0" smtClean="0"/>
              <a:t> = 126 </a:t>
            </a:r>
            <a:r>
              <a:rPr lang="en-US" sz="2000" dirty="0" err="1" smtClean="0"/>
              <a:t>GeV</a:t>
            </a:r>
            <a:r>
              <a:rPr lang="en-US" sz="2000" dirty="0" smtClean="0"/>
              <a:t> and </a:t>
            </a:r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3</a:t>
            </a:r>
            <a:r>
              <a:rPr lang="en-US" sz="2000" dirty="0" smtClean="0">
                <a:latin typeface="Symbol" charset="2"/>
                <a:cs typeface="Symbol" charset="2"/>
              </a:rPr>
              <a:t>(</a:t>
            </a:r>
            <a:r>
              <a:rPr lang="en-US" sz="2000" dirty="0" err="1" smtClean="0">
                <a:latin typeface="+mj-lt"/>
                <a:cs typeface="Symbol" charset="2"/>
              </a:rPr>
              <a:t>m</a:t>
            </a:r>
            <a:r>
              <a:rPr lang="en-US" sz="2000" baseline="-25000" dirty="0" err="1">
                <a:latin typeface="+mj-lt"/>
                <a:cs typeface="Symbol" charset="2"/>
              </a:rPr>
              <a:t>Z</a:t>
            </a:r>
            <a:r>
              <a:rPr lang="en-US" sz="2000" dirty="0" smtClean="0">
                <a:latin typeface="Symbol" charset="2"/>
                <a:cs typeface="Symbol" charset="2"/>
              </a:rPr>
              <a:t>)</a:t>
            </a:r>
            <a:endParaRPr lang="en-US" sz="2000" dirty="0">
              <a:latin typeface="Symbol" charset="2"/>
              <a:cs typeface="Symbol" charset="2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32304" y="6524767"/>
            <a:ext cx="2873841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dirty="0" smtClean="0"/>
              <a:t>Fig from: IM, PRD 1209.0393</a:t>
            </a:r>
            <a:endParaRPr lang="en-US" dirty="0"/>
          </a:p>
        </p:txBody>
      </p:sp>
      <p:sp>
        <p:nvSpPr>
          <p:cNvPr id="11" name="Left Brace 10"/>
          <p:cNvSpPr/>
          <p:nvPr/>
        </p:nvSpPr>
        <p:spPr>
          <a:xfrm>
            <a:off x="583569" y="3267831"/>
            <a:ext cx="189171" cy="668568"/>
          </a:xfrm>
          <a:prstGeom prst="leftBrace">
            <a:avLst/>
          </a:prstGeom>
          <a:ln w="1905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04084" y="3252719"/>
            <a:ext cx="1984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Symbol" charset="2"/>
                <a:cs typeface="Symbol" charset="2"/>
              </a:rPr>
              <a:t>l(m)  &gt; 0    </a:t>
            </a:r>
            <a:r>
              <a:rPr lang="en-US" dirty="0" smtClean="0">
                <a:latin typeface="+mj-lt"/>
                <a:cs typeface="Symbol" charset="2"/>
              </a:rPr>
              <a:t>stability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9172" y="3593890"/>
            <a:ext cx="2471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Symbol" charset="2"/>
                <a:cs typeface="Symbol" charset="2"/>
              </a:rPr>
              <a:t>l</a:t>
            </a:r>
            <a:r>
              <a:rPr lang="en-US" dirty="0" smtClean="0">
                <a:latin typeface="Symbol" charset="2"/>
                <a:cs typeface="Symbol" charset="2"/>
              </a:rPr>
              <a:t>(m)  &lt; 0    </a:t>
            </a:r>
            <a:r>
              <a:rPr lang="en-US" dirty="0" err="1" smtClean="0">
                <a:latin typeface="+mj-lt"/>
                <a:cs typeface="Symbol" charset="2"/>
              </a:rPr>
              <a:t>metastability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667" y="3014181"/>
            <a:ext cx="5213355" cy="358418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>
            <a:off x="6625211" y="3336475"/>
            <a:ext cx="652936" cy="3049098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09658" y="4709509"/>
            <a:ext cx="3982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… and V is destabilized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07962" y="-16274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  <p:pic>
        <p:nvPicPr>
          <p:cNvPr id="20" name="Picture 19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98" y="2590937"/>
            <a:ext cx="2205208" cy="605039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6672327" y="3267595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20483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 animBg="1"/>
      <p:bldP spid="12" grpId="0"/>
      <p:bldP spid="13" grpId="0"/>
      <p:bldP spid="19" grpId="0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9715" y="170855"/>
            <a:ext cx="5259776" cy="3140509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6628418" y="69531"/>
            <a:ext cx="813872" cy="2880496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9169" y="131125"/>
            <a:ext cx="3329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Fix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H</a:t>
            </a:r>
            <a:r>
              <a:rPr lang="en-US" sz="2000" dirty="0" smtClean="0"/>
              <a:t> = 126 </a:t>
            </a:r>
            <a:r>
              <a:rPr lang="en-US" sz="2000" dirty="0" err="1" smtClean="0"/>
              <a:t>GeV</a:t>
            </a:r>
            <a:r>
              <a:rPr lang="en-US" sz="2000" dirty="0" smtClean="0"/>
              <a:t> and </a:t>
            </a:r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3</a:t>
            </a:r>
            <a:r>
              <a:rPr lang="en-US" sz="2000" dirty="0" smtClean="0">
                <a:latin typeface="Symbol" charset="2"/>
                <a:cs typeface="Symbol" charset="2"/>
              </a:rPr>
              <a:t>(</a:t>
            </a:r>
            <a:r>
              <a:rPr lang="en-US" sz="2000" dirty="0" err="1" smtClean="0">
                <a:latin typeface="+mj-lt"/>
                <a:cs typeface="Symbol" charset="2"/>
              </a:rPr>
              <a:t>m</a:t>
            </a:r>
            <a:r>
              <a:rPr lang="en-US" sz="2000" baseline="-25000" dirty="0" err="1">
                <a:latin typeface="+mj-lt"/>
                <a:cs typeface="Symbol" charset="2"/>
              </a:rPr>
              <a:t>Z</a:t>
            </a:r>
            <a:r>
              <a:rPr lang="en-US" sz="2000" dirty="0" smtClean="0">
                <a:latin typeface="Symbol" charset="2"/>
                <a:cs typeface="Symbol" charset="2"/>
              </a:rPr>
              <a:t>)</a:t>
            </a:r>
            <a:endParaRPr lang="en-US" sz="2000" dirty="0">
              <a:latin typeface="Symbol" charset="2"/>
              <a:cs typeface="Symbol" charset="2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32304" y="6524767"/>
            <a:ext cx="2873841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dirty="0" smtClean="0"/>
              <a:t>Fig from: IM, PRD 1209.0393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667" y="3014181"/>
            <a:ext cx="5213355" cy="358418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>
            <a:off x="6625211" y="3336475"/>
            <a:ext cx="652936" cy="3049098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7407962" y="-16274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672327" y="3267595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64662" y="2973173"/>
            <a:ext cx="2205360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FF"/>
                </a:solidFill>
              </a:rPr>
              <a:t>stable </a:t>
            </a:r>
            <a:r>
              <a:rPr lang="en-US" sz="2400" dirty="0" smtClean="0">
                <a:solidFill>
                  <a:srgbClr val="0000FF"/>
                </a:solidFill>
              </a:rPr>
              <a:t>with flex</a:t>
            </a:r>
            <a:endParaRPr lang="en-US" sz="2400" dirty="0">
              <a:solidFill>
                <a:srgbClr val="0000FF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65818" y="3805751"/>
            <a:ext cx="2896195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srgbClr val="2BBCC2"/>
                </a:solidFill>
              </a:rPr>
              <a:t>d</a:t>
            </a:r>
            <a:r>
              <a:rPr lang="en-US" sz="2400" dirty="0" smtClean="0">
                <a:solidFill>
                  <a:srgbClr val="2BBCC2"/>
                </a:solidFill>
              </a:rPr>
              <a:t>eg. with EW vacuum</a:t>
            </a:r>
            <a:endParaRPr lang="en-US" sz="2400" dirty="0">
              <a:solidFill>
                <a:srgbClr val="2BBCC2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27992" y="1990681"/>
            <a:ext cx="941033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8000"/>
                </a:solidFill>
              </a:rPr>
              <a:t>stable 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2381882" y="3327569"/>
            <a:ext cx="4655265" cy="1357408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144849" y="4072480"/>
            <a:ext cx="4263113" cy="1659324"/>
          </a:xfrm>
          <a:prstGeom prst="straightConnector1">
            <a:avLst/>
          </a:prstGeom>
          <a:ln>
            <a:solidFill>
              <a:srgbClr val="2BBCC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4" idx="3"/>
          </p:cNvCxnSpPr>
          <p:nvPr/>
        </p:nvCxnSpPr>
        <p:spPr>
          <a:xfrm>
            <a:off x="1669025" y="2221514"/>
            <a:ext cx="5738937" cy="2206047"/>
          </a:xfrm>
          <a:prstGeom prst="straightConnector1">
            <a:avLst/>
          </a:prstGeom>
          <a:ln>
            <a:solidFill>
              <a:srgbClr val="3AFB7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4" idx="3"/>
          </p:cNvCxnSpPr>
          <p:nvPr/>
        </p:nvCxnSpPr>
        <p:spPr>
          <a:xfrm flipV="1">
            <a:off x="1669025" y="445391"/>
            <a:ext cx="4942229" cy="1776123"/>
          </a:xfrm>
          <a:prstGeom prst="straightConnector1">
            <a:avLst/>
          </a:prstGeom>
          <a:ln>
            <a:solidFill>
              <a:srgbClr val="3AFB7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407395" y="1218437"/>
            <a:ext cx="4080511" cy="2109132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3144849" y="1561659"/>
            <a:ext cx="3466405" cy="2493660"/>
          </a:xfrm>
          <a:prstGeom prst="straightConnector1">
            <a:avLst/>
          </a:prstGeom>
          <a:ln>
            <a:solidFill>
              <a:srgbClr val="2BBCC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993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9715" y="170855"/>
            <a:ext cx="5259776" cy="3140509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6628418" y="69531"/>
            <a:ext cx="813872" cy="2880496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89169" y="131125"/>
            <a:ext cx="3329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Fix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H</a:t>
            </a:r>
            <a:r>
              <a:rPr lang="en-US" sz="2000" dirty="0" smtClean="0"/>
              <a:t> = 126 </a:t>
            </a:r>
            <a:r>
              <a:rPr lang="en-US" sz="2000" dirty="0" err="1" smtClean="0"/>
              <a:t>GeV</a:t>
            </a:r>
            <a:r>
              <a:rPr lang="en-US" sz="2000" dirty="0" smtClean="0"/>
              <a:t> and </a:t>
            </a:r>
            <a:r>
              <a:rPr lang="en-US" sz="2000" dirty="0" smtClean="0">
                <a:latin typeface="Symbol" charset="2"/>
                <a:cs typeface="Symbol" charset="2"/>
              </a:rPr>
              <a:t>a</a:t>
            </a:r>
            <a:r>
              <a:rPr lang="en-US" sz="2000" baseline="-25000" dirty="0" smtClean="0">
                <a:latin typeface="Symbol" charset="2"/>
                <a:cs typeface="Symbol" charset="2"/>
              </a:rPr>
              <a:t>3</a:t>
            </a:r>
            <a:r>
              <a:rPr lang="en-US" sz="2000" dirty="0" smtClean="0">
                <a:latin typeface="Symbol" charset="2"/>
                <a:cs typeface="Symbol" charset="2"/>
              </a:rPr>
              <a:t>(</a:t>
            </a:r>
            <a:r>
              <a:rPr lang="en-US" sz="2000" dirty="0" err="1" smtClean="0">
                <a:latin typeface="+mj-lt"/>
                <a:cs typeface="Symbol" charset="2"/>
              </a:rPr>
              <a:t>m</a:t>
            </a:r>
            <a:r>
              <a:rPr lang="en-US" sz="2000" baseline="-25000" dirty="0" err="1">
                <a:latin typeface="+mj-lt"/>
                <a:cs typeface="Symbol" charset="2"/>
              </a:rPr>
              <a:t>Z</a:t>
            </a:r>
            <a:r>
              <a:rPr lang="en-US" sz="2000" dirty="0" smtClean="0">
                <a:latin typeface="Symbol" charset="2"/>
                <a:cs typeface="Symbol" charset="2"/>
              </a:rPr>
              <a:t>)</a:t>
            </a:r>
            <a:endParaRPr lang="en-US" sz="2000" dirty="0">
              <a:latin typeface="Symbol" charset="2"/>
              <a:cs typeface="Symbol" charset="2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32304" y="6524767"/>
            <a:ext cx="2873841" cy="369332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dirty="0" smtClean="0"/>
              <a:t>Fig from: IM, PRD 1209.0393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7667" y="3014181"/>
            <a:ext cx="5213355" cy="358418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>
            <a:off x="6625211" y="3336475"/>
            <a:ext cx="652936" cy="3049098"/>
          </a:xfrm>
          <a:prstGeom prst="straightConnector1">
            <a:avLst/>
          </a:prstGeom>
          <a:ln w="5715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7407962" y="-16274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672327" y="3267595"/>
            <a:ext cx="506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</a:rPr>
              <a:t>m</a:t>
            </a:r>
            <a:r>
              <a:rPr lang="en-US" sz="2400" b="1" baseline="-25000" dirty="0" err="1">
                <a:solidFill>
                  <a:srgbClr val="FF0000"/>
                </a:solidFill>
              </a:rPr>
              <a:t>t</a:t>
            </a:r>
            <a:r>
              <a:rPr lang="en-US" sz="2400" b="1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07844" y="4879169"/>
            <a:ext cx="1590550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5F00BE"/>
                </a:solidFill>
              </a:rPr>
              <a:t>metastable</a:t>
            </a:r>
            <a:endParaRPr lang="en-US" sz="2400" dirty="0">
              <a:solidFill>
                <a:srgbClr val="5F00BE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2232722" y="5161485"/>
            <a:ext cx="4551341" cy="179349"/>
          </a:xfrm>
          <a:prstGeom prst="straightConnector1">
            <a:avLst/>
          </a:prstGeom>
          <a:ln>
            <a:solidFill>
              <a:srgbClr val="66006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2232722" y="2196619"/>
            <a:ext cx="4169364" cy="2947705"/>
          </a:xfrm>
          <a:prstGeom prst="straightConnector1">
            <a:avLst/>
          </a:prstGeom>
          <a:ln>
            <a:solidFill>
              <a:srgbClr val="66006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298892" y="5974081"/>
            <a:ext cx="2983058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e</a:t>
            </a:r>
            <a:r>
              <a:rPr lang="en-US" sz="2400" dirty="0" smtClean="0">
                <a:solidFill>
                  <a:srgbClr val="FF0000"/>
                </a:solidFill>
              </a:rPr>
              <a:t>ven deeper: unstable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530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/>
          <a:srcRect l="53236" t="11368" r="21470" b="69672"/>
          <a:stretch/>
        </p:blipFill>
        <p:spPr>
          <a:xfrm>
            <a:off x="10153856" y="5190979"/>
            <a:ext cx="1279134" cy="75446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1115" y="1071072"/>
            <a:ext cx="1770842" cy="115970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8286" y="2616763"/>
            <a:ext cx="2023375" cy="22913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6416" y="177341"/>
            <a:ext cx="1080191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RESULTS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17331" y="953066"/>
            <a:ext cx="72572" cy="43152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634973" y="5319793"/>
            <a:ext cx="6571688" cy="4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t="23629" r="91174" b="32882"/>
          <a:stretch/>
        </p:blipFill>
        <p:spPr>
          <a:xfrm>
            <a:off x="567295" y="2551571"/>
            <a:ext cx="629313" cy="1993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39999" t="89440" r="37488" b="-1"/>
          <a:stretch/>
        </p:blipFill>
        <p:spPr>
          <a:xfrm>
            <a:off x="3363663" y="5568211"/>
            <a:ext cx="1605217" cy="4840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V="1">
            <a:off x="1652611" y="1343189"/>
            <a:ext cx="6968236" cy="323712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 rot="20294080">
            <a:off x="2282085" y="3253477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METASTABILITY</a:t>
            </a:r>
            <a:endParaRPr lang="en-US" sz="2400" dirty="0"/>
          </a:p>
        </p:txBody>
      </p:sp>
      <p:sp>
        <p:nvSpPr>
          <p:cNvPr id="21" name="TextBox 20"/>
          <p:cNvSpPr txBox="1"/>
          <p:nvPr/>
        </p:nvSpPr>
        <p:spPr>
          <a:xfrm rot="20126411">
            <a:off x="5951289" y="2062906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STABILITY</a:t>
            </a:r>
            <a:endParaRPr lang="en-US" sz="2400" dirty="0"/>
          </a:p>
        </p:txBody>
      </p:sp>
      <p:sp>
        <p:nvSpPr>
          <p:cNvPr id="28" name="TextBox 27"/>
          <p:cNvSpPr txBox="1"/>
          <p:nvPr/>
        </p:nvSpPr>
        <p:spPr>
          <a:xfrm rot="16200000">
            <a:off x="-1185825" y="2894497"/>
            <a:ext cx="365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Top mass in MS bar scheme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45903" y="3383099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126663" y="2282746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140389" y="461791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280045" y="5295345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120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408308" y="5298183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130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166344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53637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525739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150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7493247" y="5315637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1634973" y="1343189"/>
            <a:ext cx="6765170" cy="2666382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 rot="20395780">
            <a:off x="5345870" y="1528005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INSTABILITY</a:t>
            </a:r>
            <a:endParaRPr lang="en-US" sz="2400" dirty="0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7477164" y="2652078"/>
            <a:ext cx="1385824" cy="2751615"/>
          </a:xfrm>
          <a:prstGeom prst="line">
            <a:avLst/>
          </a:prstGeom>
          <a:ln w="3810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988893" y="4196233"/>
            <a:ext cx="1412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Landau pole</a:t>
            </a:r>
            <a:endParaRPr lang="en-US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1135975" y="1254538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829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6" y="177341"/>
            <a:ext cx="1080191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EXP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A</a:t>
            </a:r>
            <a:r>
              <a:rPr lang="en-US" dirty="0" smtClean="0">
                <a:solidFill>
                  <a:schemeClr val="bg1"/>
                </a:solidFill>
              </a:rPr>
              <a:t>.D.2011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17331" y="953066"/>
            <a:ext cx="72572" cy="43152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27" idx="2"/>
          </p:cNvCxnSpPr>
          <p:nvPr/>
        </p:nvCxnSpPr>
        <p:spPr>
          <a:xfrm>
            <a:off x="1634973" y="5319793"/>
            <a:ext cx="6571688" cy="4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t="23629" r="91174" b="32882"/>
          <a:stretch/>
        </p:blipFill>
        <p:spPr>
          <a:xfrm>
            <a:off x="567295" y="2551571"/>
            <a:ext cx="629313" cy="1993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39999" t="89440" r="37488" b="-1"/>
          <a:stretch/>
        </p:blipFill>
        <p:spPr>
          <a:xfrm>
            <a:off x="3363663" y="5568211"/>
            <a:ext cx="1605217" cy="4840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V="1">
            <a:off x="1652611" y="1343189"/>
            <a:ext cx="6968236" cy="323712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634972" y="3212946"/>
            <a:ext cx="7190125" cy="378326"/>
          </a:xfrm>
          <a:prstGeom prst="rect">
            <a:avLst/>
          </a:prstGeom>
          <a:solidFill>
            <a:srgbClr val="3AFB70">
              <a:alpha val="62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 rot="16200000">
            <a:off x="-1185825" y="2894497"/>
            <a:ext cx="365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Top mass in MS bar scheme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45903" y="3383099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126663" y="2282746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140389" y="461791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280045" y="5295345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120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408308" y="5298183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130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166344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53637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525739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150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652611" y="1250217"/>
            <a:ext cx="1312654" cy="4069576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7550334" y="1250217"/>
            <a:ext cx="1312654" cy="4117700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95396" y="842882"/>
            <a:ext cx="1347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Excluded by </a:t>
            </a:r>
            <a:r>
              <a:rPr lang="en-US" dirty="0" err="1" smtClean="0">
                <a:solidFill>
                  <a:srgbClr val="FF0000"/>
                </a:solidFill>
              </a:rPr>
              <a:t>Tevatron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3247" y="5315637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571" y="2652078"/>
            <a:ext cx="1295108" cy="12746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9081" y="3982392"/>
            <a:ext cx="1335598" cy="1271037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7477164" y="2652078"/>
            <a:ext cx="1385824" cy="2751615"/>
          </a:xfrm>
          <a:prstGeom prst="line">
            <a:avLst/>
          </a:prstGeom>
          <a:ln w="3810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988893" y="4196233"/>
            <a:ext cx="1412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Landau pole</a:t>
            </a:r>
            <a:endParaRPr lang="en-US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1135975" y="1254538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1634973" y="1343189"/>
            <a:ext cx="6765170" cy="2666382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 rot="20294080">
            <a:off x="2282085" y="3253477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METASTABILITY</a:t>
            </a:r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 rot="20395780">
            <a:off x="5345870" y="1528005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INSTABILITY</a:t>
            </a:r>
            <a:endParaRPr lang="en-US" sz="2400" dirty="0"/>
          </a:p>
        </p:txBody>
      </p:sp>
      <p:sp>
        <p:nvSpPr>
          <p:cNvPr id="39" name="TextBox 38"/>
          <p:cNvSpPr txBox="1"/>
          <p:nvPr/>
        </p:nvSpPr>
        <p:spPr>
          <a:xfrm rot="20126411">
            <a:off x="5951289" y="2062906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STABILITY</a:t>
            </a:r>
            <a:endParaRPr lang="en-US" sz="2400" dirty="0"/>
          </a:p>
        </p:txBody>
      </p:sp>
      <p:cxnSp>
        <p:nvCxnSpPr>
          <p:cNvPr id="40" name="Straight Arrow Connector 39"/>
          <p:cNvCxnSpPr/>
          <p:nvPr/>
        </p:nvCxnSpPr>
        <p:spPr>
          <a:xfrm flipH="1">
            <a:off x="2965265" y="1254538"/>
            <a:ext cx="483784" cy="40770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4625187" y="1166048"/>
            <a:ext cx="2907004" cy="17714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314490" y="3176660"/>
            <a:ext cx="1452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163.3 ± 2.7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465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" y="177341"/>
            <a:ext cx="1080192" cy="64633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EXP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A.D.2013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17331" y="953066"/>
            <a:ext cx="72572" cy="43152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27" idx="2"/>
          </p:cNvCxnSpPr>
          <p:nvPr/>
        </p:nvCxnSpPr>
        <p:spPr>
          <a:xfrm>
            <a:off x="1634973" y="5319793"/>
            <a:ext cx="6571688" cy="4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t="23629" r="91174" b="32882"/>
          <a:stretch/>
        </p:blipFill>
        <p:spPr>
          <a:xfrm>
            <a:off x="567295" y="2551571"/>
            <a:ext cx="629313" cy="1993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39999" t="89440" r="37488" b="-1"/>
          <a:stretch/>
        </p:blipFill>
        <p:spPr>
          <a:xfrm>
            <a:off x="3363663" y="5568211"/>
            <a:ext cx="1605217" cy="4840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V="1">
            <a:off x="1652611" y="1343189"/>
            <a:ext cx="6968236" cy="323712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634972" y="3212946"/>
            <a:ext cx="7190125" cy="378326"/>
          </a:xfrm>
          <a:prstGeom prst="rect">
            <a:avLst/>
          </a:prstGeom>
          <a:solidFill>
            <a:srgbClr val="3AFB70">
              <a:alpha val="62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 rot="16200000">
            <a:off x="-1185825" y="2894497"/>
            <a:ext cx="365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Top mass in MS bar scheme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45903" y="3383099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126663" y="2282746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140389" y="461791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280045" y="5295345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120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408308" y="5298183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130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166344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53637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525739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150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652611" y="1250217"/>
            <a:ext cx="1312654" cy="4069576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7550334" y="1250217"/>
            <a:ext cx="1312654" cy="4117700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493247" y="5315637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571" y="2652078"/>
            <a:ext cx="1295108" cy="12746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9081" y="3982392"/>
            <a:ext cx="1335598" cy="1271037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7477164" y="2652078"/>
            <a:ext cx="1385824" cy="2751615"/>
          </a:xfrm>
          <a:prstGeom prst="line">
            <a:avLst/>
          </a:prstGeom>
          <a:ln w="3810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988893" y="4196233"/>
            <a:ext cx="1412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Landau pole</a:t>
            </a:r>
            <a:endParaRPr lang="en-US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1135975" y="1254538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 rot="5400000">
            <a:off x="2242012" y="3353148"/>
            <a:ext cx="3722086" cy="238770"/>
          </a:xfrm>
          <a:prstGeom prst="rect">
            <a:avLst/>
          </a:prstGeom>
          <a:solidFill>
            <a:srgbClr val="FFFF00">
              <a:alpha val="62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547647" y="830754"/>
            <a:ext cx="11876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Found by LHC</a:t>
            </a:r>
            <a:endParaRPr lang="en-US" sz="24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95341" y1="97656" x2="95341" y2="97656"/>
                        <a14:backgroundMark x1="56272" y1="28125" x2="56272" y2="28125"/>
                        <a14:backgroundMark x1="36918" y1="23698" x2="36918" y2="23698"/>
                        <a14:backgroundMark x1="53405" y1="40104" x2="53405" y2="40104"/>
                        <a14:backgroundMark x1="32616" y1="18750" x2="26882" y2="35417"/>
                        <a14:backgroundMark x1="78853" y1="4688" x2="78853" y2="4688"/>
                        <a14:backgroundMark x1="93907" y1="29427" x2="93907" y2="29427"/>
                        <a14:backgroundMark x1="92115" y1="55208" x2="92115" y2="55208"/>
                        <a14:backgroundMark x1="80645" y1="10677" x2="80645" y2="10677"/>
                        <a14:backgroundMark x1="91398" y1="20573" x2="91398" y2="20573"/>
                        <a14:backgroundMark x1="89247" y1="16146" x2="89606" y2="45573"/>
                        <a14:backgroundMark x1="4659" y1="3125" x2="2151" y2="12240"/>
                        <a14:backgroundMark x1="53405" y1="70313" x2="59498" y2="8854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98912">
            <a:off x="3697574" y="2936662"/>
            <a:ext cx="1132260" cy="1558380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V="1">
            <a:off x="1634973" y="1343189"/>
            <a:ext cx="6765170" cy="2666382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 rot="20294080">
            <a:off x="2282085" y="3253477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METASTABILITY</a:t>
            </a:r>
            <a:endParaRPr lang="en-US" sz="2400" dirty="0"/>
          </a:p>
        </p:txBody>
      </p:sp>
      <p:sp>
        <p:nvSpPr>
          <p:cNvPr id="42" name="TextBox 41"/>
          <p:cNvSpPr txBox="1"/>
          <p:nvPr/>
        </p:nvSpPr>
        <p:spPr>
          <a:xfrm rot="20395780">
            <a:off x="5345870" y="1528005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INSTABILITY</a:t>
            </a:r>
            <a:endParaRPr lang="en-US" sz="2400" dirty="0"/>
          </a:p>
        </p:txBody>
      </p:sp>
      <p:sp>
        <p:nvSpPr>
          <p:cNvPr id="43" name="TextBox 42"/>
          <p:cNvSpPr txBox="1"/>
          <p:nvPr/>
        </p:nvSpPr>
        <p:spPr>
          <a:xfrm rot="20126411">
            <a:off x="5951289" y="2062906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STABILITY</a:t>
            </a:r>
            <a:endParaRPr lang="en-US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5314490" y="3176660"/>
            <a:ext cx="1452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163.3 ± 2.7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813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739" y="510915"/>
            <a:ext cx="7130160" cy="458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623" y="658582"/>
            <a:ext cx="6743376" cy="44362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3072" y="270006"/>
            <a:ext cx="2512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IM, PRD </a:t>
            </a:r>
            <a:r>
              <a:rPr lang="en-US" dirty="0">
                <a:solidFill>
                  <a:srgbClr val="008000"/>
                </a:solidFill>
              </a:rPr>
              <a:t>arXiv:</a:t>
            </a:r>
            <a:r>
              <a:rPr lang="en-US" dirty="0" smtClean="0">
                <a:solidFill>
                  <a:srgbClr val="008000"/>
                </a:solidFill>
              </a:rPr>
              <a:t>1209.0393</a:t>
            </a:r>
            <a:endParaRPr lang="en-US" dirty="0">
              <a:solidFill>
                <a:srgbClr val="008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176" y="5451514"/>
            <a:ext cx="8069006" cy="736278"/>
          </a:xfrm>
          <a:prstGeom prst="rect">
            <a:avLst/>
          </a:prstGeom>
          <a:ln w="38100" cmpd="sng">
            <a:solidFill>
              <a:srgbClr val="FF0000"/>
            </a:solidFill>
            <a:prstDash val="sysDash"/>
          </a:ln>
        </p:spPr>
      </p:pic>
      <p:sp>
        <p:nvSpPr>
          <p:cNvPr id="7" name="TextBox 6"/>
          <p:cNvSpPr txBox="1"/>
          <p:nvPr/>
        </p:nvSpPr>
        <p:spPr>
          <a:xfrm rot="20921869">
            <a:off x="168083" y="5130628"/>
            <a:ext cx="2203711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STABILITY BOUND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4045" y="2019700"/>
            <a:ext cx="1572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Thickness dominated by error due to matching of </a:t>
            </a:r>
            <a:r>
              <a:rPr lang="en-US" dirty="0" smtClean="0">
                <a:latin typeface="Symbol" charset="2"/>
                <a:cs typeface="Symbol" charset="2"/>
              </a:rPr>
              <a:t>l</a:t>
            </a:r>
            <a:endParaRPr lang="en-US" dirty="0">
              <a:latin typeface="Symbol" charset="2"/>
              <a:cs typeface="Symbol" charset="2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61286" y="2146736"/>
            <a:ext cx="2255618" cy="21465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97049" y="6350947"/>
            <a:ext cx="83915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…essentially agrees with results obtained via the other method for:    </a:t>
            </a:r>
            <a:r>
              <a:rPr lang="en-US" sz="1600" dirty="0" err="1" smtClean="0"/>
              <a:t>m</a:t>
            </a:r>
            <a:r>
              <a:rPr lang="en-US" sz="1600" baseline="-25000" dirty="0" err="1" smtClean="0"/>
              <a:t>t</a:t>
            </a:r>
            <a:r>
              <a:rPr lang="en-US" sz="1600" dirty="0" smtClean="0"/>
              <a:t>= </a:t>
            </a:r>
            <a:r>
              <a:rPr lang="en-US" sz="1600" dirty="0" err="1" smtClean="0"/>
              <a:t>m</a:t>
            </a:r>
            <a:r>
              <a:rPr lang="en-US" sz="1600" baseline="-25000" dirty="0" err="1" smtClean="0"/>
              <a:t>t</a:t>
            </a:r>
            <a:r>
              <a:rPr lang="en-US" sz="1600" dirty="0" smtClean="0"/>
              <a:t> + 10 </a:t>
            </a:r>
            <a:r>
              <a:rPr lang="en-US" sz="1600" dirty="0" err="1" smtClean="0"/>
              <a:t>GeV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7250094" y="6462626"/>
            <a:ext cx="2049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9277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alphaModFix amt="85000"/>
          </a:blip>
          <a:stretch>
            <a:fillRect/>
          </a:stretch>
        </p:blipFill>
        <p:spPr>
          <a:xfrm>
            <a:off x="380450" y="415925"/>
            <a:ext cx="7507111" cy="55195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18" y="1296848"/>
            <a:ext cx="2241178" cy="39028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73647" y="1792697"/>
            <a:ext cx="1512148" cy="3062524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7532" y="6132285"/>
            <a:ext cx="6259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… anyway results are essentially the same!</a:t>
            </a:r>
            <a:endParaRPr lang="en-US" sz="24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5001247" y="1396321"/>
            <a:ext cx="1503538" cy="4055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4974223" y="4437144"/>
            <a:ext cx="1503538" cy="4055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67058" y="228505"/>
            <a:ext cx="7844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Fig from: </a:t>
            </a:r>
            <a:r>
              <a:rPr lang="en-US" sz="1600" dirty="0" err="1" smtClean="0"/>
              <a:t>Buttazzo</a:t>
            </a:r>
            <a:r>
              <a:rPr lang="en-US" sz="1600" dirty="0" smtClean="0"/>
              <a:t> </a:t>
            </a:r>
            <a:r>
              <a:rPr lang="en-US" sz="1600" dirty="0" err="1" smtClean="0"/>
              <a:t>Degrassi</a:t>
            </a:r>
            <a:r>
              <a:rPr lang="en-US" sz="1600" dirty="0" smtClean="0"/>
              <a:t> </a:t>
            </a:r>
            <a:r>
              <a:rPr lang="en-US" sz="1600" dirty="0" err="1" smtClean="0"/>
              <a:t>Giardino</a:t>
            </a:r>
            <a:r>
              <a:rPr lang="en-US" sz="1600" dirty="0" smtClean="0"/>
              <a:t> </a:t>
            </a:r>
            <a:r>
              <a:rPr lang="en-US" sz="1600" dirty="0" err="1" smtClean="0"/>
              <a:t>Giudice</a:t>
            </a:r>
            <a:r>
              <a:rPr lang="en-US" sz="1600" dirty="0" smtClean="0"/>
              <a:t> </a:t>
            </a:r>
            <a:r>
              <a:rPr lang="en-US" sz="1600" dirty="0" err="1" smtClean="0"/>
              <a:t>Sala</a:t>
            </a:r>
            <a:r>
              <a:rPr lang="en-US" sz="1600" dirty="0" smtClean="0"/>
              <a:t> </a:t>
            </a:r>
            <a:r>
              <a:rPr lang="en-US" sz="1600" dirty="0" err="1" smtClean="0"/>
              <a:t>Salvio</a:t>
            </a:r>
            <a:r>
              <a:rPr lang="en-US" sz="1600" dirty="0" smtClean="0"/>
              <a:t> </a:t>
            </a:r>
            <a:r>
              <a:rPr lang="en-US" sz="1600" dirty="0" err="1" smtClean="0"/>
              <a:t>Strumia</a:t>
            </a:r>
            <a:r>
              <a:rPr lang="en-US" sz="1600" dirty="0" smtClean="0"/>
              <a:t>, JHEP  1307.3536</a:t>
            </a:r>
            <a:endParaRPr lang="en-US" sz="1600" dirty="0"/>
          </a:p>
        </p:txBody>
      </p:sp>
      <p:sp>
        <p:nvSpPr>
          <p:cNvPr id="19" name="Rectangle 18"/>
          <p:cNvSpPr/>
          <p:nvPr/>
        </p:nvSpPr>
        <p:spPr>
          <a:xfrm>
            <a:off x="6695248" y="1351029"/>
            <a:ext cx="2512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8000"/>
                </a:solidFill>
              </a:rPr>
              <a:t>IM, PRD </a:t>
            </a:r>
            <a:r>
              <a:rPr lang="en-US" dirty="0">
                <a:solidFill>
                  <a:srgbClr val="008000"/>
                </a:solidFill>
              </a:rPr>
              <a:t>arXiv:</a:t>
            </a:r>
            <a:r>
              <a:rPr lang="en-US" dirty="0" smtClean="0">
                <a:solidFill>
                  <a:srgbClr val="008000"/>
                </a:solidFill>
              </a:rPr>
              <a:t>1209.0393</a:t>
            </a:r>
            <a:endParaRPr lang="en-US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08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739" y="510915"/>
            <a:ext cx="7130160" cy="458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623" y="658582"/>
            <a:ext cx="6743376" cy="44362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20921869">
            <a:off x="215556" y="326249"/>
            <a:ext cx="2203711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PROSPECTS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829068" y="1958168"/>
            <a:ext cx="546828" cy="1076111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-29210" y="1287807"/>
            <a:ext cx="1599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NEED MORE PRECISE MEASURE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93442" y="1044145"/>
            <a:ext cx="314097" cy="116699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240357" y="2502435"/>
            <a:ext cx="300226" cy="119947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5369672" y="3190868"/>
            <a:ext cx="120835" cy="144161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198503" y="3298643"/>
            <a:ext cx="544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I</a:t>
            </a:r>
            <a:r>
              <a:rPr lang="en-US" dirty="0">
                <a:solidFill>
                  <a:srgbClr val="FFFF00"/>
                </a:solidFill>
              </a:rPr>
              <a:t>L</a:t>
            </a:r>
            <a:r>
              <a:rPr lang="en-US" dirty="0" smtClean="0">
                <a:solidFill>
                  <a:srgbClr val="FFFF00"/>
                </a:solidFill>
              </a:rPr>
              <a:t>C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68833" y="1345067"/>
            <a:ext cx="706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3366FF"/>
                </a:solidFill>
              </a:rPr>
              <a:t>LHC</a:t>
            </a:r>
            <a:endParaRPr lang="en-US" sz="2400" dirty="0">
              <a:solidFill>
                <a:srgbClr val="3366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74420" y="5896915"/>
            <a:ext cx="765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a recent paper on the determination of </a:t>
            </a:r>
            <a:r>
              <a:rPr lang="en-US" dirty="0" err="1" smtClean="0"/>
              <a:t>m</a:t>
            </a:r>
            <a:r>
              <a:rPr lang="en-US" baseline="-25000" dirty="0" err="1" smtClean="0"/>
              <a:t>t</a:t>
            </a:r>
            <a:r>
              <a:rPr lang="en-US" dirty="0" smtClean="0"/>
              <a:t> see e.g. S. </a:t>
            </a:r>
            <a:r>
              <a:rPr lang="en-US" dirty="0" err="1" smtClean="0"/>
              <a:t>Frixione</a:t>
            </a:r>
            <a:r>
              <a:rPr lang="en-US" dirty="0" smtClean="0"/>
              <a:t> 1407.2763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479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5" grpId="0" animBg="1"/>
      <p:bldP spid="16" grpId="0"/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7204" y="3001371"/>
            <a:ext cx="7772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YES! e.g. extend the SM by including </a:t>
            </a:r>
            <a:r>
              <a:rPr lang="en-US" sz="2400" dirty="0" smtClean="0">
                <a:solidFill>
                  <a:srgbClr val="FF0000"/>
                </a:solidFill>
              </a:rPr>
              <a:t>scalar</a:t>
            </a:r>
          </a:p>
        </p:txBody>
      </p:sp>
      <p:sp>
        <p:nvSpPr>
          <p:cNvPr id="3" name="Rectangle 2"/>
          <p:cNvSpPr/>
          <p:nvPr/>
        </p:nvSpPr>
        <p:spPr>
          <a:xfrm>
            <a:off x="1774183" y="3415292"/>
            <a:ext cx="7002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[</a:t>
            </a:r>
            <a:r>
              <a:rPr lang="en-US" dirty="0" err="1" smtClean="0"/>
              <a:t>J.Elias</a:t>
            </a:r>
            <a:r>
              <a:rPr lang="en-US" dirty="0" err="1"/>
              <a:t>-</a:t>
            </a:r>
            <a:r>
              <a:rPr lang="en-US" dirty="0" err="1" smtClean="0"/>
              <a:t>Miro</a:t>
            </a:r>
            <a:r>
              <a:rPr lang="en-US" dirty="0" smtClean="0"/>
              <a:t>, J.R.Espinosa, G.F.Giudice</a:t>
            </a:r>
            <a:r>
              <a:rPr lang="en-US" dirty="0"/>
              <a:t>, </a:t>
            </a:r>
            <a:r>
              <a:rPr lang="en-US" dirty="0" err="1" smtClean="0"/>
              <a:t>H.M.Lee</a:t>
            </a:r>
            <a:r>
              <a:rPr lang="en-US" dirty="0" smtClean="0"/>
              <a:t> , 1203. 0237]</a:t>
            </a:r>
            <a:endParaRPr lang="en-US" b="1" dirty="0">
              <a:hlinkClick r:id="rId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87086" y="4643879"/>
            <a:ext cx="5812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 smtClean="0"/>
              <a:t>…instead </a:t>
            </a:r>
            <a:r>
              <a:rPr lang="en-US" sz="2400" dirty="0"/>
              <a:t>seesaw neutrinos could </a:t>
            </a:r>
            <a:r>
              <a:rPr lang="en-US" sz="2400" dirty="0" smtClean="0"/>
              <a:t>destabilize</a:t>
            </a:r>
            <a:r>
              <a:rPr lang="en-US" sz="2400" dirty="0"/>
              <a:t>!</a:t>
            </a:r>
            <a:endParaRPr lang="en-US" sz="24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777205" y="1697166"/>
            <a:ext cx="79995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Possible to </a:t>
            </a:r>
            <a:r>
              <a:rPr lang="en-US" sz="2800" b="1" dirty="0">
                <a:solidFill>
                  <a:srgbClr val="FF0000"/>
                </a:solidFill>
              </a:rPr>
              <a:t>stabilize</a:t>
            </a:r>
            <a:r>
              <a:rPr lang="en-US" sz="2800" dirty="0"/>
              <a:t> the Higgs potential </a:t>
            </a:r>
          </a:p>
          <a:p>
            <a:pPr algn="ctr"/>
            <a:r>
              <a:rPr lang="en-US" sz="2800" dirty="0"/>
              <a:t>in case it will turn out </a:t>
            </a:r>
            <a:r>
              <a:rPr lang="en-US" sz="2800" dirty="0" smtClean="0"/>
              <a:t>that the SM one is </a:t>
            </a:r>
            <a:r>
              <a:rPr lang="en-US" sz="2800" dirty="0"/>
              <a:t>metastable?</a:t>
            </a: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68411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3418" y="1495894"/>
            <a:ext cx="4680826" cy="76944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</a:rPr>
              <a:t>Higgs inflation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3446" y="1497039"/>
            <a:ext cx="600194" cy="707886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2</a:t>
            </a:r>
            <a:r>
              <a:rPr lang="en-US" sz="4000" dirty="0" smtClean="0">
                <a:solidFill>
                  <a:schemeClr val="bg1"/>
                </a:solidFill>
              </a:rPr>
              <a:t>) 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2446" y="3106207"/>
            <a:ext cx="6892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Now that we have some idea of the shape of SM Higgs potential “hill”, </a:t>
            </a:r>
          </a:p>
          <a:p>
            <a:pPr algn="ctr"/>
            <a:r>
              <a:rPr lang="en-US" dirty="0" smtClean="0"/>
              <a:t>is it possible to exploit it for inflation?  </a:t>
            </a:r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63143" y="4518649"/>
            <a:ext cx="1684775" cy="82697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-2129192" y="3625537"/>
            <a:ext cx="1668433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Profilo</a:t>
            </a:r>
            <a:r>
              <a:rPr lang="en-US" dirty="0" smtClean="0"/>
              <a:t> </a:t>
            </a:r>
            <a:r>
              <a:rPr lang="en-US" dirty="0" err="1" smtClean="0"/>
              <a:t>altimetrico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alpi</a:t>
            </a:r>
            <a:r>
              <a:rPr lang="en-US" dirty="0" smtClean="0"/>
              <a:t> </a:t>
            </a:r>
            <a:r>
              <a:rPr lang="en-US" dirty="0" err="1" smtClean="0"/>
              <a:t>apuane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709" y="3773072"/>
            <a:ext cx="4918820" cy="2652305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 bwMode="auto">
          <a:xfrm>
            <a:off x="5551715" y="4318000"/>
            <a:ext cx="321105" cy="340975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46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8.67362E-19 C -0.03194 0.03796 -0.06372 0.07616 -0.09115 0.10046 C -0.11858 0.12477 -0.1441 0.13426 -0.16458 0.1456 C -0.18507 0.15694 -0.19965 0.1662 -0.21424 0.16921 C -0.22882 0.17222 -0.24306 0.16273 -0.25191 0.16412 C -0.26076 0.16551 -0.25885 0.17639 -0.26771 0.17731 C -0.27656 0.17824 -0.29427 0.16666 -0.30556 0.16921 C -0.31684 0.17176 -0.32465 0.18634 -0.33524 0.19305 C -0.34583 0.19977 -0.36024 0.20463 -0.36892 0.20903 C -0.3776 0.21342 -0.38229 0.21643 -0.38681 0.21967 " pathEditMode="relative" ptsTypes="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15613" y="1651255"/>
            <a:ext cx="7826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YES! </a:t>
            </a:r>
            <a:r>
              <a:rPr lang="en-US" sz="2400" dirty="0" smtClean="0"/>
              <a:t>If, for some reason, there has been a period in which the Hubble rate was dominated by a nearly constant V</a:t>
            </a:r>
            <a:r>
              <a:rPr lang="en-US" sz="2400" baseline="-25000" dirty="0" smtClean="0"/>
              <a:t>H</a:t>
            </a:r>
            <a:r>
              <a:rPr lang="en-US" sz="2400" dirty="0" smtClean="0"/>
              <a:t>&gt;0 </a:t>
            </a:r>
            <a:endParaRPr lang="en-US" sz="2400" dirty="0"/>
          </a:p>
        </p:txBody>
      </p:sp>
      <p:sp>
        <p:nvSpPr>
          <p:cNvPr id="17" name="Right Arrow 16"/>
          <p:cNvSpPr/>
          <p:nvPr/>
        </p:nvSpPr>
        <p:spPr>
          <a:xfrm rot="3090202">
            <a:off x="4135031" y="4092517"/>
            <a:ext cx="983707" cy="61906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0093681"/>
              </p:ext>
            </p:extLst>
          </p:nvPr>
        </p:nvGraphicFramePr>
        <p:xfrm>
          <a:off x="2357438" y="2670175"/>
          <a:ext cx="3802062" cy="117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34" name="Equation" r:id="rId3" imgW="1562100" imgH="482600" progId="Equation.3">
                  <p:embed/>
                </p:oleObj>
              </mc:Choice>
              <mc:Fallback>
                <p:oleObj name="Equation" r:id="rId3" imgW="1562100" imgH="482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57438" y="2670175"/>
                        <a:ext cx="3802062" cy="1174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6085119"/>
              </p:ext>
            </p:extLst>
          </p:nvPr>
        </p:nvGraphicFramePr>
        <p:xfrm>
          <a:off x="4527861" y="4892158"/>
          <a:ext cx="2516766" cy="94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935" name="Equation" r:id="rId5" imgW="609600" imgH="228600" progId="Equation.3">
                  <p:embed/>
                </p:oleObj>
              </mc:Choice>
              <mc:Fallback>
                <p:oleObj name="Equation" r:id="rId5" imgW="6096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27861" y="4892158"/>
                        <a:ext cx="2516766" cy="943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Arrow Connector 20"/>
          <p:cNvCxnSpPr>
            <a:endCxn id="18" idx="3"/>
          </p:cNvCxnSpPr>
          <p:nvPr/>
        </p:nvCxnSpPr>
        <p:spPr>
          <a:xfrm flipH="1">
            <a:off x="6081095" y="2927642"/>
            <a:ext cx="1292316" cy="3291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748197" y="2654056"/>
            <a:ext cx="2219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V</a:t>
            </a:r>
            <a:r>
              <a:rPr lang="en-US" baseline="-25000" dirty="0" smtClean="0"/>
              <a:t>H</a:t>
            </a:r>
            <a:r>
              <a:rPr lang="en-US" dirty="0" smtClean="0"/>
              <a:t> acts as cosmological constant term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45501" y="5768661"/>
            <a:ext cx="2845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EXPONENTIAL EXPANSION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613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1103" y="516217"/>
            <a:ext cx="5155581" cy="354446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7215515" y="715246"/>
            <a:ext cx="190823" cy="21211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608727" y="2886372"/>
            <a:ext cx="55260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b</a:t>
            </a:r>
            <a:r>
              <a:rPr lang="en-US" sz="2400" dirty="0" smtClean="0"/>
              <a:t>ecause </a:t>
            </a:r>
            <a:endParaRPr lang="en-US" sz="700" dirty="0" smtClean="0"/>
          </a:p>
          <a:p>
            <a:pPr algn="ctr"/>
            <a:endParaRPr lang="en-US" sz="1000" dirty="0" smtClean="0"/>
          </a:p>
          <a:p>
            <a:pPr algn="ctr"/>
            <a:r>
              <a:rPr lang="en-US" sz="2400" dirty="0" smtClean="0"/>
              <a:t>there </a:t>
            </a:r>
            <a:r>
              <a:rPr lang="en-US" sz="2400" dirty="0"/>
              <a:t>is </a:t>
            </a:r>
            <a:r>
              <a:rPr lang="en-US" sz="2400" b="1" dirty="0"/>
              <a:t>no slow roll </a:t>
            </a:r>
            <a:r>
              <a:rPr lang="en-US" sz="2400" dirty="0"/>
              <a:t>in general</a:t>
            </a:r>
          </a:p>
        </p:txBody>
      </p:sp>
      <p:sp>
        <p:nvSpPr>
          <p:cNvPr id="9" name="Oval 8"/>
          <p:cNvSpPr/>
          <p:nvPr/>
        </p:nvSpPr>
        <p:spPr bwMode="auto">
          <a:xfrm>
            <a:off x="8391539" y="810772"/>
            <a:ext cx="190823" cy="212116"/>
          </a:xfrm>
          <a:prstGeom prst="ellipse">
            <a:avLst/>
          </a:prstGeom>
          <a:solidFill>
            <a:srgbClr val="5F00BE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0385" y="1094406"/>
            <a:ext cx="334693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mall </a:t>
            </a:r>
            <a:r>
              <a:rPr lang="en-US" sz="3200" dirty="0">
                <a:solidFill>
                  <a:srgbClr val="FF0000"/>
                </a:solidFill>
                <a:latin typeface="Arial"/>
                <a:cs typeface="Arial"/>
              </a:rPr>
              <a:t>field</a:t>
            </a:r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: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</a:p>
          <a:p>
            <a:pPr algn="ctr"/>
            <a:r>
              <a:rPr lang="en-US" sz="2000" dirty="0" smtClean="0">
                <a:latin typeface="Arial"/>
                <a:cs typeface="Arial"/>
              </a:rPr>
              <a:t>does </a:t>
            </a:r>
            <a:r>
              <a:rPr lang="en-US" sz="2000" dirty="0">
                <a:latin typeface="Arial"/>
                <a:cs typeface="Arial"/>
              </a:rPr>
              <a:t>not </a:t>
            </a:r>
            <a:r>
              <a:rPr lang="en-US" sz="2000" dirty="0" smtClean="0">
                <a:latin typeface="Arial"/>
                <a:cs typeface="Arial"/>
              </a:rPr>
              <a:t>work in the “pure” SM (without any addition)</a:t>
            </a:r>
            <a:endParaRPr lang="en-US" sz="2000" dirty="0">
              <a:latin typeface="Arial"/>
              <a:cs typeface="Arial"/>
            </a:endParaRPr>
          </a:p>
        </p:txBody>
      </p:sp>
      <p:pic>
        <p:nvPicPr>
          <p:cNvPr id="2" name="Picture 1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845" y="849539"/>
            <a:ext cx="1260050" cy="29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213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07297E-6 7.73306E-6 C 5.07297E-6 7.73306E-6 -0.41486 0.28592 -0.82973 0.57183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3516E-6 5.28337E-6 C -0.0245 0.02568 -0.04882 0.05136 -0.06237 0.08028 C -0.07593 0.10919 -0.07818 0.15222 -0.08096 0.17419 C -0.08374 0.19617 -0.07888 0.13602 -0.07888 0.21282 C -0.07888 0.28962 -0.08027 0.50012 -0.08096 0.63545 C -0.08166 0.77077 -0.08235 0.89776 -0.08305 1.02499 " pathEditMode="relative" ptsTypes="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4210" y="3485343"/>
            <a:ext cx="43492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With an </a:t>
            </a:r>
            <a:r>
              <a:rPr lang="en-US" sz="2400" b="1" dirty="0"/>
              <a:t>inflection point </a:t>
            </a:r>
            <a:endParaRPr lang="en-US" sz="2400" b="1" dirty="0" smtClean="0"/>
          </a:p>
          <a:p>
            <a:pPr algn="ctr"/>
            <a:r>
              <a:rPr lang="en-US" sz="2400" b="1" dirty="0"/>
              <a:t>s</a:t>
            </a:r>
            <a:r>
              <a:rPr lang="en-US" sz="2400" b="1" dirty="0" smtClean="0"/>
              <a:t>low </a:t>
            </a:r>
            <a:r>
              <a:rPr lang="en-US" sz="2400" b="1" dirty="0"/>
              <a:t>roll </a:t>
            </a:r>
            <a:r>
              <a:rPr lang="en-US" sz="2400" dirty="0"/>
              <a:t>can occur …</a:t>
            </a:r>
            <a:endParaRPr lang="en-US" sz="24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1103" y="516217"/>
            <a:ext cx="5155581" cy="354446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8030623" y="1037532"/>
            <a:ext cx="190823" cy="212116"/>
          </a:xfrm>
          <a:prstGeom prst="ellipse">
            <a:avLst/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5772" y="5130518"/>
            <a:ext cx="7309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[see e.g. </a:t>
            </a:r>
            <a:r>
              <a:rPr lang="en-US" dirty="0" err="1" smtClean="0"/>
              <a:t>G.Isidori</a:t>
            </a:r>
            <a:r>
              <a:rPr lang="en-US" dirty="0" smtClean="0"/>
              <a:t> </a:t>
            </a:r>
            <a:r>
              <a:rPr lang="en-US" dirty="0" err="1" smtClean="0"/>
              <a:t>V.Rychkov</a:t>
            </a:r>
            <a:r>
              <a:rPr lang="en-US" dirty="0" smtClean="0"/>
              <a:t> </a:t>
            </a:r>
            <a:r>
              <a:rPr lang="en-US" dirty="0" err="1" smtClean="0"/>
              <a:t>A.Strumia</a:t>
            </a:r>
            <a:r>
              <a:rPr lang="en-US" dirty="0" smtClean="0"/>
              <a:t> </a:t>
            </a:r>
            <a:r>
              <a:rPr lang="en-US" dirty="0" err="1" smtClean="0"/>
              <a:t>N.Tetradis</a:t>
            </a:r>
            <a:r>
              <a:rPr lang="en-US" dirty="0" smtClean="0"/>
              <a:t>, 0712.0242]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42030" y="4731520"/>
            <a:ext cx="75467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 …</a:t>
            </a:r>
            <a:r>
              <a:rPr lang="en-US" sz="2400" dirty="0" smtClean="0"/>
              <a:t>but </a:t>
            </a:r>
            <a:r>
              <a:rPr lang="en-US" sz="2400" dirty="0"/>
              <a:t>there </a:t>
            </a:r>
            <a:r>
              <a:rPr lang="en-US" sz="2400" dirty="0" smtClean="0"/>
              <a:t>are not </a:t>
            </a:r>
            <a:r>
              <a:rPr lang="en-US" sz="2400" dirty="0"/>
              <a:t>enough e-folds for inflation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0385" y="1094406"/>
            <a:ext cx="334693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en-US" sz="3200" dirty="0" smtClean="0">
                <a:solidFill>
                  <a:srgbClr val="FF0000"/>
                </a:solidFill>
              </a:rPr>
              <a:t>mall </a:t>
            </a:r>
            <a:r>
              <a:rPr lang="en-US" sz="3200" dirty="0">
                <a:solidFill>
                  <a:srgbClr val="FF0000"/>
                </a:solidFill>
              </a:rPr>
              <a:t>field</a:t>
            </a:r>
            <a:r>
              <a:rPr lang="en-US" sz="3200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2000" dirty="0" smtClean="0"/>
              <a:t>does </a:t>
            </a:r>
            <a:r>
              <a:rPr lang="en-US" sz="2000" dirty="0"/>
              <a:t>not </a:t>
            </a:r>
            <a:r>
              <a:rPr lang="en-US" sz="2000" dirty="0" smtClean="0"/>
              <a:t>work in the “pure” SM (without any addition)</a:t>
            </a:r>
            <a:endParaRPr lang="en-US" sz="2000" dirty="0"/>
          </a:p>
        </p:txBody>
      </p:sp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845" y="849539"/>
            <a:ext cx="1260050" cy="29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380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2 0.01738 -0.02623 0.03499 -0.03735 0.04982 C -0.04846 0.06464 -0.0608 0.07947 -0.0667 0.08897 C -0.07261 0.09847 -0.06827 0.10148 -0.07243 0.10705 C -0.0766 0.11261 -0.08529 0.1184 -0.09206 0.1228 C -0.09884 0.1272 -0.10648 0.13114 -0.1136 0.13323 C -0.12072 0.13531 -0.12698 0.13531 -0.13514 0.13578 C -0.14331 0.13624 -0.15373 0.13485 -0.16259 0.13578 C -0.17144 0.1367 -0.14817 0.12234 -0.18795 0.1411 C -0.22772 0.15987 -0.31457 0.20389 -0.40125 0.24815 " pathEditMode="relative" ptsTypes="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22174"/>
              </p:ext>
            </p:extLst>
          </p:nvPr>
        </p:nvGraphicFramePr>
        <p:xfrm>
          <a:off x="920584" y="1652503"/>
          <a:ext cx="7075214" cy="1173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907" name="Equation" r:id="rId3" imgW="2832100" imgH="469900" progId="Equation.3">
                  <p:embed/>
                </p:oleObj>
              </mc:Choice>
              <mc:Fallback>
                <p:oleObj name="Equation" r:id="rId3" imgW="2832100" imgH="46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584" y="1652503"/>
                        <a:ext cx="7075214" cy="11739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36241" y="2959123"/>
            <a:ext cx="7708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There would arise possibilities that the SM Higgs field is the </a:t>
            </a:r>
            <a:r>
              <a:rPr lang="en-US" dirty="0" err="1" smtClean="0"/>
              <a:t>inflaton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if we loose the above assumptions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15364" y="390528"/>
            <a:ext cx="7243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These conclusions holds for a </a:t>
            </a:r>
            <a:r>
              <a:rPr lang="en-US" b="1" dirty="0" smtClean="0">
                <a:solidFill>
                  <a:srgbClr val="FF0000"/>
                </a:solidFill>
              </a:rPr>
              <a:t>rolling</a:t>
            </a:r>
            <a:r>
              <a:rPr lang="en-US" dirty="0" smtClean="0"/>
              <a:t> Higgs having 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canonical kinetic term </a:t>
            </a:r>
            <a:r>
              <a:rPr lang="en-US" dirty="0" smtClean="0"/>
              <a:t>and</a:t>
            </a:r>
            <a:r>
              <a:rPr lang="en-US" b="1" dirty="0" smtClean="0">
                <a:solidFill>
                  <a:srgbClr val="FF0000"/>
                </a:solidFill>
              </a:rPr>
              <a:t> minimal coupling to gravity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523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15364" y="390528"/>
            <a:ext cx="7243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These conclusions holds for a </a:t>
            </a:r>
            <a:r>
              <a:rPr lang="en-US" b="1" dirty="0" smtClean="0">
                <a:solidFill>
                  <a:srgbClr val="FF0000"/>
                </a:solidFill>
              </a:rPr>
              <a:t>rolling</a:t>
            </a:r>
            <a:r>
              <a:rPr lang="en-US" dirty="0" smtClean="0"/>
              <a:t> Higgs having 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canonical kinetic term </a:t>
            </a:r>
            <a:r>
              <a:rPr lang="en-US" dirty="0" smtClean="0"/>
              <a:t>and</a:t>
            </a:r>
            <a:r>
              <a:rPr lang="en-US" b="1" dirty="0" smtClean="0">
                <a:solidFill>
                  <a:srgbClr val="FF0000"/>
                </a:solidFill>
              </a:rPr>
              <a:t> minimal coupling to gravity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2306610"/>
              </p:ext>
            </p:extLst>
          </p:nvPr>
        </p:nvGraphicFramePr>
        <p:xfrm>
          <a:off x="920584" y="1652503"/>
          <a:ext cx="7075214" cy="1173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928" name="Equation" r:id="rId3" imgW="2832100" imgH="469900" progId="Equation.3">
                  <p:embed/>
                </p:oleObj>
              </mc:Choice>
              <mc:Fallback>
                <p:oleObj name="Equation" r:id="rId3" imgW="2832100" imgH="46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584" y="1652503"/>
                        <a:ext cx="7075214" cy="11739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36241" y="2959123"/>
            <a:ext cx="7708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There would arise possibilities that the SM Higgs field is the </a:t>
            </a:r>
            <a:r>
              <a:rPr lang="en-US" dirty="0" err="1" smtClean="0"/>
              <a:t>inflaton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if we loose the above assumptions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901625" y="4218553"/>
            <a:ext cx="7192105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Flatten the Higgs potential: </a:t>
            </a:r>
          </a:p>
          <a:p>
            <a:pPr algn="ctr"/>
            <a:r>
              <a:rPr lang="en-US" sz="2400" dirty="0" smtClean="0"/>
              <a:t>      e.g. via </a:t>
            </a:r>
            <a:r>
              <a:rPr lang="en-US" sz="2400" b="1" dirty="0" smtClean="0">
                <a:solidFill>
                  <a:srgbClr val="3366FF"/>
                </a:solidFill>
              </a:rPr>
              <a:t>non-minimal </a:t>
            </a:r>
            <a:r>
              <a:rPr lang="en-US" sz="2400" dirty="0" smtClean="0"/>
              <a:t>gravitational coupling </a:t>
            </a:r>
          </a:p>
          <a:p>
            <a:pPr algn="ctr"/>
            <a:r>
              <a:rPr lang="en-US" sz="2400" dirty="0" smtClean="0"/>
              <a:t>(</a:t>
            </a:r>
            <a:r>
              <a:rPr lang="en-US" sz="2400" dirty="0"/>
              <a:t>new inflation = slow roll)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2584" y="4446049"/>
            <a:ext cx="465636" cy="646331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1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78807" y="1148763"/>
            <a:ext cx="173862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3366FF"/>
                </a:solidFill>
              </a:rPr>
              <a:t>+</a:t>
            </a:r>
            <a:r>
              <a:rPr lang="en-US" sz="3200" dirty="0" smtClean="0">
                <a:solidFill>
                  <a:srgbClr val="3366FF"/>
                </a:solidFill>
                <a:latin typeface="Symbol" charset="2"/>
                <a:cs typeface="Symbol" charset="2"/>
              </a:rPr>
              <a:t>x</a:t>
            </a:r>
            <a:r>
              <a:rPr lang="en-US" sz="3200" dirty="0" smtClean="0">
                <a:solidFill>
                  <a:srgbClr val="3366FF"/>
                </a:solidFill>
              </a:rPr>
              <a:t> h</a:t>
            </a:r>
            <a:r>
              <a:rPr lang="en-US" sz="3200" baseline="30000" dirty="0" smtClean="0">
                <a:solidFill>
                  <a:srgbClr val="3366FF"/>
                </a:solidFill>
              </a:rPr>
              <a:t>2</a:t>
            </a:r>
            <a:endParaRPr lang="en-US" sz="3200" dirty="0">
              <a:solidFill>
                <a:srgbClr val="3366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3761154" y="1601803"/>
            <a:ext cx="1103923" cy="461176"/>
          </a:xfrm>
          <a:custGeom>
            <a:avLst/>
            <a:gdLst>
              <a:gd name="connsiteX0" fmla="*/ 0 w 1103923"/>
              <a:gd name="connsiteY0" fmla="*/ 49197 h 461176"/>
              <a:gd name="connsiteX1" fmla="*/ 117231 w 1103923"/>
              <a:gd name="connsiteY1" fmla="*/ 39428 h 461176"/>
              <a:gd name="connsiteX2" fmla="*/ 214923 w 1103923"/>
              <a:gd name="connsiteY2" fmla="*/ 19889 h 461176"/>
              <a:gd name="connsiteX3" fmla="*/ 312615 w 1103923"/>
              <a:gd name="connsiteY3" fmla="*/ 29659 h 461176"/>
              <a:gd name="connsiteX4" fmla="*/ 341923 w 1103923"/>
              <a:gd name="connsiteY4" fmla="*/ 49197 h 461176"/>
              <a:gd name="connsiteX5" fmla="*/ 332154 w 1103923"/>
              <a:gd name="connsiteY5" fmla="*/ 254351 h 461176"/>
              <a:gd name="connsiteX6" fmla="*/ 312615 w 1103923"/>
              <a:gd name="connsiteY6" fmla="*/ 273889 h 461176"/>
              <a:gd name="connsiteX7" fmla="*/ 273538 w 1103923"/>
              <a:gd name="connsiteY7" fmla="*/ 283659 h 461176"/>
              <a:gd name="connsiteX8" fmla="*/ 234461 w 1103923"/>
              <a:gd name="connsiteY8" fmla="*/ 332505 h 461176"/>
              <a:gd name="connsiteX9" fmla="*/ 224692 w 1103923"/>
              <a:gd name="connsiteY9" fmla="*/ 371582 h 461176"/>
              <a:gd name="connsiteX10" fmla="*/ 205154 w 1103923"/>
              <a:gd name="connsiteY10" fmla="*/ 400889 h 461176"/>
              <a:gd name="connsiteX11" fmla="*/ 195384 w 1103923"/>
              <a:gd name="connsiteY11" fmla="*/ 449735 h 461176"/>
              <a:gd name="connsiteX12" fmla="*/ 224692 w 1103923"/>
              <a:gd name="connsiteY12" fmla="*/ 459505 h 461176"/>
              <a:gd name="connsiteX13" fmla="*/ 449384 w 1103923"/>
              <a:gd name="connsiteY13" fmla="*/ 332505 h 461176"/>
              <a:gd name="connsiteX14" fmla="*/ 654538 w 1103923"/>
              <a:gd name="connsiteY14" fmla="*/ 225043 h 461176"/>
              <a:gd name="connsiteX15" fmla="*/ 722923 w 1103923"/>
              <a:gd name="connsiteY15" fmla="*/ 195735 h 461176"/>
              <a:gd name="connsiteX16" fmla="*/ 830384 w 1103923"/>
              <a:gd name="connsiteY16" fmla="*/ 146889 h 461176"/>
              <a:gd name="connsiteX17" fmla="*/ 889000 w 1103923"/>
              <a:gd name="connsiteY17" fmla="*/ 127351 h 461176"/>
              <a:gd name="connsiteX18" fmla="*/ 947615 w 1103923"/>
              <a:gd name="connsiteY18" fmla="*/ 88274 h 461176"/>
              <a:gd name="connsiteX19" fmla="*/ 996461 w 1103923"/>
              <a:gd name="connsiteY19" fmla="*/ 58966 h 461176"/>
              <a:gd name="connsiteX20" fmla="*/ 1035538 w 1103923"/>
              <a:gd name="connsiteY20" fmla="*/ 29659 h 461176"/>
              <a:gd name="connsiteX21" fmla="*/ 1094154 w 1103923"/>
              <a:gd name="connsiteY21" fmla="*/ 351 h 461176"/>
              <a:gd name="connsiteX22" fmla="*/ 1103923 w 1103923"/>
              <a:gd name="connsiteY22" fmla="*/ 351 h 461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03923" h="461176">
                <a:moveTo>
                  <a:pt x="0" y="49197"/>
                </a:moveTo>
                <a:cubicBezTo>
                  <a:pt x="39077" y="45941"/>
                  <a:pt x="78258" y="43758"/>
                  <a:pt x="117231" y="39428"/>
                </a:cubicBezTo>
                <a:cubicBezTo>
                  <a:pt x="160351" y="34637"/>
                  <a:pt x="176110" y="29593"/>
                  <a:pt x="214923" y="19889"/>
                </a:cubicBezTo>
                <a:cubicBezTo>
                  <a:pt x="247487" y="23146"/>
                  <a:pt x="280727" y="22300"/>
                  <a:pt x="312615" y="29659"/>
                </a:cubicBezTo>
                <a:cubicBezTo>
                  <a:pt x="324055" y="32299"/>
                  <a:pt x="340906" y="37500"/>
                  <a:pt x="341923" y="49197"/>
                </a:cubicBezTo>
                <a:cubicBezTo>
                  <a:pt x="347854" y="117402"/>
                  <a:pt x="341009" y="186464"/>
                  <a:pt x="332154" y="254351"/>
                </a:cubicBezTo>
                <a:cubicBezTo>
                  <a:pt x="330963" y="263484"/>
                  <a:pt x="320853" y="269770"/>
                  <a:pt x="312615" y="273889"/>
                </a:cubicBezTo>
                <a:cubicBezTo>
                  <a:pt x="300606" y="279894"/>
                  <a:pt x="286564" y="280402"/>
                  <a:pt x="273538" y="283659"/>
                </a:cubicBezTo>
                <a:cubicBezTo>
                  <a:pt x="241601" y="379469"/>
                  <a:pt x="293379" y="244127"/>
                  <a:pt x="234461" y="332505"/>
                </a:cubicBezTo>
                <a:cubicBezTo>
                  <a:pt x="227013" y="343677"/>
                  <a:pt x="229981" y="359241"/>
                  <a:pt x="224692" y="371582"/>
                </a:cubicBezTo>
                <a:cubicBezTo>
                  <a:pt x="220067" y="382374"/>
                  <a:pt x="211667" y="391120"/>
                  <a:pt x="205154" y="400889"/>
                </a:cubicBezTo>
                <a:cubicBezTo>
                  <a:pt x="201897" y="417171"/>
                  <a:pt x="190133" y="433983"/>
                  <a:pt x="195384" y="449735"/>
                </a:cubicBezTo>
                <a:cubicBezTo>
                  <a:pt x="198640" y="459504"/>
                  <a:pt x="215342" y="463820"/>
                  <a:pt x="224692" y="459505"/>
                </a:cubicBezTo>
                <a:cubicBezTo>
                  <a:pt x="302807" y="423452"/>
                  <a:pt x="374399" y="374684"/>
                  <a:pt x="449384" y="332505"/>
                </a:cubicBezTo>
                <a:cubicBezTo>
                  <a:pt x="508694" y="299143"/>
                  <a:pt x="594375" y="250827"/>
                  <a:pt x="654538" y="225043"/>
                </a:cubicBezTo>
                <a:cubicBezTo>
                  <a:pt x="677333" y="215274"/>
                  <a:pt x="700741" y="206826"/>
                  <a:pt x="722923" y="195735"/>
                </a:cubicBezTo>
                <a:cubicBezTo>
                  <a:pt x="863092" y="125652"/>
                  <a:pt x="735090" y="175478"/>
                  <a:pt x="830384" y="146889"/>
                </a:cubicBezTo>
                <a:cubicBezTo>
                  <a:pt x="850111" y="140971"/>
                  <a:pt x="889000" y="127351"/>
                  <a:pt x="889000" y="127351"/>
                </a:cubicBezTo>
                <a:cubicBezTo>
                  <a:pt x="908538" y="114325"/>
                  <a:pt x="927804" y="100881"/>
                  <a:pt x="947615" y="88274"/>
                </a:cubicBezTo>
                <a:cubicBezTo>
                  <a:pt x="963634" y="78080"/>
                  <a:pt x="981270" y="70359"/>
                  <a:pt x="996461" y="58966"/>
                </a:cubicBezTo>
                <a:cubicBezTo>
                  <a:pt x="1009487" y="49197"/>
                  <a:pt x="1022289" y="39123"/>
                  <a:pt x="1035538" y="29659"/>
                </a:cubicBezTo>
                <a:cubicBezTo>
                  <a:pt x="1061254" y="11291"/>
                  <a:pt x="1064372" y="7796"/>
                  <a:pt x="1094154" y="351"/>
                </a:cubicBezTo>
                <a:cubicBezTo>
                  <a:pt x="1097313" y="-439"/>
                  <a:pt x="1100667" y="351"/>
                  <a:pt x="1103923" y="351"/>
                </a:cubicBezTo>
              </a:path>
            </a:pathLst>
          </a:custGeom>
          <a:ln w="38100" cmpd="sng">
            <a:solidFill>
              <a:srgbClr val="3366FF"/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476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15364" y="390528"/>
            <a:ext cx="7243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These conclusions holds for a </a:t>
            </a:r>
            <a:r>
              <a:rPr lang="en-US" b="1" dirty="0" smtClean="0">
                <a:solidFill>
                  <a:srgbClr val="FF0000"/>
                </a:solidFill>
              </a:rPr>
              <a:t>rolling</a:t>
            </a:r>
            <a:r>
              <a:rPr lang="en-US" dirty="0" smtClean="0"/>
              <a:t> Higgs having 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canonical kinetic term </a:t>
            </a:r>
            <a:r>
              <a:rPr lang="en-US" dirty="0" smtClean="0"/>
              <a:t>and</a:t>
            </a:r>
            <a:r>
              <a:rPr lang="en-US" b="1" dirty="0" smtClean="0">
                <a:solidFill>
                  <a:srgbClr val="FF0000"/>
                </a:solidFill>
              </a:rPr>
              <a:t> minimal coupling to gravity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0185631"/>
              </p:ext>
            </p:extLst>
          </p:nvPr>
        </p:nvGraphicFramePr>
        <p:xfrm>
          <a:off x="920584" y="1652503"/>
          <a:ext cx="7075214" cy="1173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950" name="Equation" r:id="rId3" imgW="2832100" imgH="469900" progId="Equation.3">
                  <p:embed/>
                </p:oleObj>
              </mc:Choice>
              <mc:Fallback>
                <p:oleObj name="Equation" r:id="rId3" imgW="2832100" imgH="46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584" y="1652503"/>
                        <a:ext cx="7075214" cy="11739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36241" y="2959123"/>
            <a:ext cx="7708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There would arise possibilities that the SM Higgs field is the </a:t>
            </a:r>
            <a:r>
              <a:rPr lang="en-US" dirty="0" err="1" smtClean="0"/>
              <a:t>inflaton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if we loose the above assumptions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053273" y="4218553"/>
            <a:ext cx="71921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The Higgs is </a:t>
            </a:r>
            <a:r>
              <a:rPr lang="en-US" sz="2400" b="1" dirty="0" smtClean="0">
                <a:solidFill>
                  <a:srgbClr val="008000"/>
                </a:solidFill>
              </a:rPr>
              <a:t>not rolling </a:t>
            </a:r>
            <a:r>
              <a:rPr lang="en-US" sz="2400" dirty="0" smtClean="0"/>
              <a:t>but is trapped in </a:t>
            </a:r>
          </a:p>
          <a:p>
            <a:pPr algn="ctr"/>
            <a:r>
              <a:rPr lang="en-US" sz="2400" dirty="0" smtClean="0"/>
              <a:t>a </a:t>
            </a:r>
            <a:r>
              <a:rPr lang="en-US" sz="2400" b="1" dirty="0" smtClean="0">
                <a:solidFill>
                  <a:srgbClr val="008000"/>
                </a:solidFill>
              </a:rPr>
              <a:t>false vacuum </a:t>
            </a:r>
            <a:r>
              <a:rPr lang="en-US" sz="2400" dirty="0" smtClean="0"/>
              <a:t>(=old inflation);</a:t>
            </a:r>
          </a:p>
          <a:p>
            <a:pPr algn="ctr"/>
            <a:r>
              <a:rPr lang="en-US" sz="2400" dirty="0" smtClean="0"/>
              <a:t>another slow rolling field acts as </a:t>
            </a:r>
            <a:r>
              <a:rPr lang="en-US" sz="2400" dirty="0" err="1" smtClean="0"/>
              <a:t>curvaton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smtClean="0"/>
              <a:t>and as a clock to end inflation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042584" y="4446049"/>
            <a:ext cx="465636" cy="646331"/>
          </a:xfrm>
          <a:prstGeom prst="rect">
            <a:avLst/>
          </a:prstGeom>
          <a:solidFill>
            <a:srgbClr val="008000"/>
          </a:solidFill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70664" y="1256337"/>
            <a:ext cx="243280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8000"/>
                </a:solidFill>
                <a:latin typeface="+mj-lt"/>
              </a:rPr>
              <a:t>+</a:t>
            </a:r>
            <a:r>
              <a:rPr lang="en-US" sz="3200" dirty="0" err="1" smtClean="0">
                <a:solidFill>
                  <a:srgbClr val="008000"/>
                </a:solidFill>
                <a:latin typeface="+mj-lt"/>
                <a:cs typeface="Symbol" charset="2"/>
              </a:rPr>
              <a:t>curvaton</a:t>
            </a:r>
            <a:endParaRPr lang="en-US" sz="3200" dirty="0">
              <a:solidFill>
                <a:srgbClr val="008000"/>
              </a:solidFill>
              <a:latin typeface="+mj-lt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7533398" y="1763082"/>
            <a:ext cx="1103923" cy="546351"/>
          </a:xfrm>
          <a:custGeom>
            <a:avLst/>
            <a:gdLst>
              <a:gd name="connsiteX0" fmla="*/ 0 w 1103923"/>
              <a:gd name="connsiteY0" fmla="*/ 49197 h 461176"/>
              <a:gd name="connsiteX1" fmla="*/ 117231 w 1103923"/>
              <a:gd name="connsiteY1" fmla="*/ 39428 h 461176"/>
              <a:gd name="connsiteX2" fmla="*/ 214923 w 1103923"/>
              <a:gd name="connsiteY2" fmla="*/ 19889 h 461176"/>
              <a:gd name="connsiteX3" fmla="*/ 312615 w 1103923"/>
              <a:gd name="connsiteY3" fmla="*/ 29659 h 461176"/>
              <a:gd name="connsiteX4" fmla="*/ 341923 w 1103923"/>
              <a:gd name="connsiteY4" fmla="*/ 49197 h 461176"/>
              <a:gd name="connsiteX5" fmla="*/ 332154 w 1103923"/>
              <a:gd name="connsiteY5" fmla="*/ 254351 h 461176"/>
              <a:gd name="connsiteX6" fmla="*/ 312615 w 1103923"/>
              <a:gd name="connsiteY6" fmla="*/ 273889 h 461176"/>
              <a:gd name="connsiteX7" fmla="*/ 273538 w 1103923"/>
              <a:gd name="connsiteY7" fmla="*/ 283659 h 461176"/>
              <a:gd name="connsiteX8" fmla="*/ 234461 w 1103923"/>
              <a:gd name="connsiteY8" fmla="*/ 332505 h 461176"/>
              <a:gd name="connsiteX9" fmla="*/ 224692 w 1103923"/>
              <a:gd name="connsiteY9" fmla="*/ 371582 h 461176"/>
              <a:gd name="connsiteX10" fmla="*/ 205154 w 1103923"/>
              <a:gd name="connsiteY10" fmla="*/ 400889 h 461176"/>
              <a:gd name="connsiteX11" fmla="*/ 195384 w 1103923"/>
              <a:gd name="connsiteY11" fmla="*/ 449735 h 461176"/>
              <a:gd name="connsiteX12" fmla="*/ 224692 w 1103923"/>
              <a:gd name="connsiteY12" fmla="*/ 459505 h 461176"/>
              <a:gd name="connsiteX13" fmla="*/ 449384 w 1103923"/>
              <a:gd name="connsiteY13" fmla="*/ 332505 h 461176"/>
              <a:gd name="connsiteX14" fmla="*/ 654538 w 1103923"/>
              <a:gd name="connsiteY14" fmla="*/ 225043 h 461176"/>
              <a:gd name="connsiteX15" fmla="*/ 722923 w 1103923"/>
              <a:gd name="connsiteY15" fmla="*/ 195735 h 461176"/>
              <a:gd name="connsiteX16" fmla="*/ 830384 w 1103923"/>
              <a:gd name="connsiteY16" fmla="*/ 146889 h 461176"/>
              <a:gd name="connsiteX17" fmla="*/ 889000 w 1103923"/>
              <a:gd name="connsiteY17" fmla="*/ 127351 h 461176"/>
              <a:gd name="connsiteX18" fmla="*/ 947615 w 1103923"/>
              <a:gd name="connsiteY18" fmla="*/ 88274 h 461176"/>
              <a:gd name="connsiteX19" fmla="*/ 996461 w 1103923"/>
              <a:gd name="connsiteY19" fmla="*/ 58966 h 461176"/>
              <a:gd name="connsiteX20" fmla="*/ 1035538 w 1103923"/>
              <a:gd name="connsiteY20" fmla="*/ 29659 h 461176"/>
              <a:gd name="connsiteX21" fmla="*/ 1094154 w 1103923"/>
              <a:gd name="connsiteY21" fmla="*/ 351 h 461176"/>
              <a:gd name="connsiteX22" fmla="*/ 1103923 w 1103923"/>
              <a:gd name="connsiteY22" fmla="*/ 351 h 461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03923" h="461176">
                <a:moveTo>
                  <a:pt x="0" y="49197"/>
                </a:moveTo>
                <a:cubicBezTo>
                  <a:pt x="39077" y="45941"/>
                  <a:pt x="78258" y="43758"/>
                  <a:pt x="117231" y="39428"/>
                </a:cubicBezTo>
                <a:cubicBezTo>
                  <a:pt x="160351" y="34637"/>
                  <a:pt x="176110" y="29593"/>
                  <a:pt x="214923" y="19889"/>
                </a:cubicBezTo>
                <a:cubicBezTo>
                  <a:pt x="247487" y="23146"/>
                  <a:pt x="280727" y="22300"/>
                  <a:pt x="312615" y="29659"/>
                </a:cubicBezTo>
                <a:cubicBezTo>
                  <a:pt x="324055" y="32299"/>
                  <a:pt x="340906" y="37500"/>
                  <a:pt x="341923" y="49197"/>
                </a:cubicBezTo>
                <a:cubicBezTo>
                  <a:pt x="347854" y="117402"/>
                  <a:pt x="341009" y="186464"/>
                  <a:pt x="332154" y="254351"/>
                </a:cubicBezTo>
                <a:cubicBezTo>
                  <a:pt x="330963" y="263484"/>
                  <a:pt x="320853" y="269770"/>
                  <a:pt x="312615" y="273889"/>
                </a:cubicBezTo>
                <a:cubicBezTo>
                  <a:pt x="300606" y="279894"/>
                  <a:pt x="286564" y="280402"/>
                  <a:pt x="273538" y="283659"/>
                </a:cubicBezTo>
                <a:cubicBezTo>
                  <a:pt x="241601" y="379469"/>
                  <a:pt x="293379" y="244127"/>
                  <a:pt x="234461" y="332505"/>
                </a:cubicBezTo>
                <a:cubicBezTo>
                  <a:pt x="227013" y="343677"/>
                  <a:pt x="229981" y="359241"/>
                  <a:pt x="224692" y="371582"/>
                </a:cubicBezTo>
                <a:cubicBezTo>
                  <a:pt x="220067" y="382374"/>
                  <a:pt x="211667" y="391120"/>
                  <a:pt x="205154" y="400889"/>
                </a:cubicBezTo>
                <a:cubicBezTo>
                  <a:pt x="201897" y="417171"/>
                  <a:pt x="190133" y="433983"/>
                  <a:pt x="195384" y="449735"/>
                </a:cubicBezTo>
                <a:cubicBezTo>
                  <a:pt x="198640" y="459504"/>
                  <a:pt x="215342" y="463820"/>
                  <a:pt x="224692" y="459505"/>
                </a:cubicBezTo>
                <a:cubicBezTo>
                  <a:pt x="302807" y="423452"/>
                  <a:pt x="374399" y="374684"/>
                  <a:pt x="449384" y="332505"/>
                </a:cubicBezTo>
                <a:cubicBezTo>
                  <a:pt x="508694" y="299143"/>
                  <a:pt x="594375" y="250827"/>
                  <a:pt x="654538" y="225043"/>
                </a:cubicBezTo>
                <a:cubicBezTo>
                  <a:pt x="677333" y="215274"/>
                  <a:pt x="700741" y="206826"/>
                  <a:pt x="722923" y="195735"/>
                </a:cubicBezTo>
                <a:cubicBezTo>
                  <a:pt x="863092" y="125652"/>
                  <a:pt x="735090" y="175478"/>
                  <a:pt x="830384" y="146889"/>
                </a:cubicBezTo>
                <a:cubicBezTo>
                  <a:pt x="850111" y="140971"/>
                  <a:pt x="889000" y="127351"/>
                  <a:pt x="889000" y="127351"/>
                </a:cubicBezTo>
                <a:cubicBezTo>
                  <a:pt x="908538" y="114325"/>
                  <a:pt x="927804" y="100881"/>
                  <a:pt x="947615" y="88274"/>
                </a:cubicBezTo>
                <a:cubicBezTo>
                  <a:pt x="963634" y="78080"/>
                  <a:pt x="981270" y="70359"/>
                  <a:pt x="996461" y="58966"/>
                </a:cubicBezTo>
                <a:cubicBezTo>
                  <a:pt x="1009487" y="49197"/>
                  <a:pt x="1022289" y="39123"/>
                  <a:pt x="1035538" y="29659"/>
                </a:cubicBezTo>
                <a:cubicBezTo>
                  <a:pt x="1061254" y="11291"/>
                  <a:pt x="1064372" y="7796"/>
                  <a:pt x="1094154" y="351"/>
                </a:cubicBezTo>
                <a:cubicBezTo>
                  <a:pt x="1097313" y="-439"/>
                  <a:pt x="1100667" y="351"/>
                  <a:pt x="1103923" y="351"/>
                </a:cubicBezTo>
              </a:path>
            </a:pathLst>
          </a:custGeom>
          <a:ln w="38100" cmpd="sng">
            <a:solidFill>
              <a:srgbClr val="008000"/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rgbClr val="008000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5996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6010" y="646484"/>
            <a:ext cx="5448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The NEW DATA from BICEP2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446" t="27256" r="57103" b="17431"/>
          <a:stretch/>
        </p:blipFill>
        <p:spPr>
          <a:xfrm>
            <a:off x="6426294" y="479799"/>
            <a:ext cx="1500751" cy="17561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4047" y="2359779"/>
            <a:ext cx="8488998" cy="2005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17 March </a:t>
            </a:r>
            <a:r>
              <a:rPr lang="en-US" dirty="0" smtClean="0"/>
              <a:t>2014: </a:t>
            </a:r>
          </a:p>
          <a:p>
            <a:endParaRPr lang="en-US" sz="500" dirty="0" smtClean="0"/>
          </a:p>
          <a:p>
            <a:r>
              <a:rPr lang="en-US" dirty="0" smtClean="0"/>
              <a:t>detected </a:t>
            </a:r>
            <a:r>
              <a:rPr lang="en-US" dirty="0"/>
              <a:t>B-modes (curl component) of the polarization of the </a:t>
            </a:r>
            <a:r>
              <a:rPr lang="en-US" dirty="0" smtClean="0"/>
              <a:t>CMB at </a:t>
            </a:r>
            <a:r>
              <a:rPr lang="en-US" dirty="0"/>
              <a:t>the level </a:t>
            </a:r>
            <a:r>
              <a:rPr lang="en-US" dirty="0" smtClean="0"/>
              <a:t>of   </a:t>
            </a:r>
          </a:p>
          <a:p>
            <a:r>
              <a:rPr lang="en-US" dirty="0" smtClean="0"/>
              <a:t>  </a:t>
            </a:r>
            <a:r>
              <a:rPr lang="en-US" sz="3200" dirty="0" smtClean="0"/>
              <a:t> </a:t>
            </a:r>
          </a:p>
          <a:p>
            <a:r>
              <a:rPr lang="en-US" sz="3200" i="1" dirty="0"/>
              <a:t> </a:t>
            </a:r>
            <a:r>
              <a:rPr lang="en-US" sz="3200" i="1" dirty="0" smtClean="0"/>
              <a:t>                              r</a:t>
            </a:r>
            <a:r>
              <a:rPr lang="en-US" sz="3200" dirty="0" smtClean="0"/>
              <a:t> = 0.20</a:t>
            </a:r>
            <a:r>
              <a:rPr lang="en-US" sz="3600" baseline="-25000" dirty="0" smtClean="0"/>
              <a:t>−0.05</a:t>
            </a:r>
          </a:p>
          <a:p>
            <a:endParaRPr lang="en-US" baseline="30000" dirty="0" smtClean="0"/>
          </a:p>
          <a:p>
            <a:endParaRPr lang="en-US" sz="1100" baseline="300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2151042" y="2355615"/>
            <a:ext cx="1917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hlinkClick r:id="rId3"/>
              </a:rPr>
              <a:t>arXiv:1403.3985</a:t>
            </a:r>
          </a:p>
        </p:txBody>
      </p:sp>
      <p:sp>
        <p:nvSpPr>
          <p:cNvPr id="9" name="Rectangle 8"/>
          <p:cNvSpPr/>
          <p:nvPr/>
        </p:nvSpPr>
        <p:spPr>
          <a:xfrm>
            <a:off x="5246982" y="3444644"/>
            <a:ext cx="96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aseline="30000" dirty="0"/>
              <a:t>+0.07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1477890" y="3394686"/>
            <a:ext cx="22162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ensor-to-scalar ratio of amplitudes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940" y="4430775"/>
            <a:ext cx="79568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disfavouring</a:t>
            </a:r>
            <a:r>
              <a:rPr lang="en-US" dirty="0"/>
              <a:t> </a:t>
            </a:r>
            <a:r>
              <a:rPr lang="en-US" i="1" dirty="0"/>
              <a:t>r</a:t>
            </a:r>
            <a:r>
              <a:rPr lang="en-US" dirty="0"/>
              <a:t> = 0 at the level of 7</a:t>
            </a:r>
            <a:r>
              <a:rPr lang="en-US" i="1" dirty="0"/>
              <a:t>σ</a:t>
            </a:r>
            <a:r>
              <a:rPr lang="en-US" dirty="0"/>
              <a:t> (5.9</a:t>
            </a:r>
            <a:r>
              <a:rPr lang="en-US" i="1" dirty="0"/>
              <a:t>σ</a:t>
            </a:r>
            <a:r>
              <a:rPr lang="en-US" dirty="0"/>
              <a:t> after foreground subtraction)</a:t>
            </a:r>
          </a:p>
        </p:txBody>
      </p:sp>
    </p:spTree>
    <p:extLst>
      <p:ext uri="{BB962C8B-B14F-4D97-AF65-F5344CB8AC3E}">
        <p14:creationId xmlns:p14="http://schemas.microsoft.com/office/powerpoint/2010/main" val="536686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849" y="1347230"/>
            <a:ext cx="2718763" cy="9620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616" y="1002168"/>
            <a:ext cx="3479800" cy="266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7801" y="411893"/>
            <a:ext cx="454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a model were slow-roll is applicable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 bwMode="auto">
          <a:xfrm>
            <a:off x="1808598" y="1308742"/>
            <a:ext cx="1266011" cy="63488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6" name="Right Arrow 5"/>
          <p:cNvSpPr/>
          <p:nvPr/>
        </p:nvSpPr>
        <p:spPr bwMode="auto">
          <a:xfrm>
            <a:off x="1885554" y="4204769"/>
            <a:ext cx="608578" cy="481094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26049" y="2397606"/>
            <a:ext cx="1474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2400" dirty="0"/>
              <a:t>0.20</a:t>
            </a:r>
            <a:r>
              <a:rPr lang="en-US" sz="2800" baseline="-25000" dirty="0"/>
              <a:t>−0.05</a:t>
            </a:r>
          </a:p>
        </p:txBody>
      </p:sp>
      <p:cxnSp>
        <p:nvCxnSpPr>
          <p:cNvPr id="8" name="Curved Connector 7"/>
          <p:cNvCxnSpPr/>
          <p:nvPr/>
        </p:nvCxnSpPr>
        <p:spPr bwMode="auto">
          <a:xfrm rot="10800000">
            <a:off x="4739508" y="2309254"/>
            <a:ext cx="1225017" cy="423362"/>
          </a:xfrm>
          <a:prstGeom prst="curvedConnector3">
            <a:avLst>
              <a:gd name="adj1" fmla="val 112825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3" name="Rectangle 12"/>
          <p:cNvSpPr/>
          <p:nvPr/>
        </p:nvSpPr>
        <p:spPr>
          <a:xfrm>
            <a:off x="6593577" y="2347837"/>
            <a:ext cx="790367" cy="3795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aseline="30000" dirty="0"/>
              <a:t>+0.07</a:t>
            </a:r>
            <a:endParaRPr 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2859744" y="4085667"/>
            <a:ext cx="423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V</a:t>
            </a:r>
            <a:r>
              <a:rPr lang="en-US" sz="3600" baseline="30000" dirty="0" smtClean="0"/>
              <a:t>1/4</a:t>
            </a:r>
            <a:r>
              <a:rPr lang="en-US" sz="3600" dirty="0" smtClean="0"/>
              <a:t> ≈ 2 x 10</a:t>
            </a:r>
            <a:r>
              <a:rPr lang="en-US" sz="3600" baseline="30000" dirty="0" smtClean="0"/>
              <a:t>16</a:t>
            </a:r>
            <a:r>
              <a:rPr lang="en-US" sz="3600" dirty="0" smtClean="0"/>
              <a:t> </a:t>
            </a:r>
            <a:r>
              <a:rPr lang="en-US" sz="3600" dirty="0" err="1" smtClean="0"/>
              <a:t>GeV</a:t>
            </a:r>
            <a:endParaRPr lang="en-US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5271874" y="2066951"/>
            <a:ext cx="500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697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7426" y="1944590"/>
            <a:ext cx="5955830" cy="2677656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EXAMPLE 1</a:t>
            </a:r>
          </a:p>
          <a:p>
            <a:pPr algn="ctr"/>
            <a:endParaRPr lang="en-US" sz="2800" dirty="0">
              <a:solidFill>
                <a:srgbClr val="5F00BE"/>
              </a:solidFill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Non-minimal coupling Higgs Inflation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(new inflation type)</a:t>
            </a:r>
            <a:endParaRPr lang="en-US" sz="2800" dirty="0">
              <a:solidFill>
                <a:schemeClr val="bg1"/>
              </a:solidFill>
            </a:endParaRPr>
          </a:p>
          <a:p>
            <a:pPr algn="ctr"/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6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3" name="Text Box 15"/>
          <p:cNvSpPr txBox="1">
            <a:spLocks noChangeArrowheads="1"/>
          </p:cNvSpPr>
          <p:nvPr/>
        </p:nvSpPr>
        <p:spPr bwMode="auto">
          <a:xfrm>
            <a:off x="553504" y="859167"/>
            <a:ext cx="621932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F.Bezrukov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M.Shaposhnikov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, 0710.3755</a:t>
            </a:r>
            <a:endParaRPr lang="en-US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30065" name="Text Box 17"/>
          <p:cNvSpPr txBox="1">
            <a:spLocks noChangeArrowheads="1"/>
          </p:cNvSpPr>
          <p:nvPr/>
        </p:nvSpPr>
        <p:spPr bwMode="auto">
          <a:xfrm>
            <a:off x="548670" y="2167735"/>
            <a:ext cx="6962043" cy="584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A.O.Barvinsky</a:t>
            </a: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A.Kamenshchik</a:t>
            </a: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C.Kiefer</a:t>
            </a: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A.Starobinsky</a:t>
            </a: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sz="1600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C.Steinwachs</a:t>
            </a:r>
            <a:endParaRPr lang="en-US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0809.2104, 0910.1041 </a:t>
            </a:r>
            <a:endParaRPr lang="ru-RU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2671" y="1198230"/>
            <a:ext cx="8136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>
                <a:latin typeface="Arial" charset="0"/>
                <a:ea typeface="ＭＳ Ｐゴシック" charset="0"/>
              </a:rPr>
              <a:t>“The Standard </a:t>
            </a:r>
            <a:r>
              <a:rPr lang="en-US" sz="1400" b="1" dirty="0">
                <a:latin typeface="Arial" charset="0"/>
                <a:ea typeface="ＭＳ Ｐゴシック" charset="0"/>
              </a:rPr>
              <a:t>Model </a:t>
            </a:r>
            <a:r>
              <a:rPr lang="en-US" sz="1400" b="1" dirty="0" smtClean="0">
                <a:latin typeface="Arial" charset="0"/>
                <a:ea typeface="ＭＳ Ｐゴシック" charset="0"/>
              </a:rPr>
              <a:t>Higgs boson as the </a:t>
            </a:r>
            <a:r>
              <a:rPr lang="en-US" sz="1400" b="1" dirty="0" err="1" smtClean="0">
                <a:latin typeface="Arial" charset="0"/>
                <a:ea typeface="ＭＳ Ｐゴシック" charset="0"/>
              </a:rPr>
              <a:t>inflaton</a:t>
            </a:r>
            <a:r>
              <a:rPr lang="en-US" sz="1400" b="1" dirty="0" smtClean="0">
                <a:latin typeface="Arial" charset="0"/>
                <a:ea typeface="ＭＳ Ｐゴシック" charset="0"/>
              </a:rPr>
              <a:t>” </a:t>
            </a:r>
            <a:r>
              <a:rPr lang="en-US" sz="1400" b="1" dirty="0">
                <a:solidFill>
                  <a:srgbClr val="3333FF"/>
                </a:solidFill>
                <a:latin typeface="Arial" charset="0"/>
                <a:ea typeface="ＭＳ Ｐゴシック" charset="0"/>
                <a:sym typeface="Wingdings"/>
              </a:rPr>
              <a:t> </a:t>
            </a:r>
            <a:r>
              <a:rPr lang="hu-HU" sz="1400" b="1" dirty="0" smtClean="0"/>
              <a:t>Phys.Lett</a:t>
            </a:r>
            <a:r>
              <a:rPr lang="hu-HU" sz="1400" b="1" dirty="0"/>
              <a:t>. B659 (2008) 703</a:t>
            </a:r>
            <a:endParaRPr lang="en-US" sz="1400" b="1" dirty="0">
              <a:solidFill>
                <a:srgbClr val="3333FF"/>
              </a:solidFill>
              <a:latin typeface="Arial" charset="0"/>
              <a:ea typeface="ＭＳ Ｐゴシック" charset="0"/>
            </a:endParaRPr>
          </a:p>
          <a:p>
            <a:endParaRPr 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541501" y="1535327"/>
            <a:ext cx="834058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Following papers also in collaboration with </a:t>
            </a:r>
            <a:r>
              <a:rPr lang="en-US" sz="1600" b="1" dirty="0" err="1" smtClean="0">
                <a:solidFill>
                  <a:srgbClr val="0000FF"/>
                </a:solidFill>
              </a:rPr>
              <a:t>Gorbunov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Magnin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Sibiryakov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Kalmykov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 err="1" smtClean="0">
                <a:solidFill>
                  <a:srgbClr val="0000FF"/>
                </a:solidFill>
              </a:rPr>
              <a:t>Kniehl</a:t>
            </a:r>
            <a:endParaRPr lang="en-US" sz="1600" b="1" dirty="0" smtClean="0">
              <a:solidFill>
                <a:srgbClr val="0000FF"/>
              </a:solidFill>
            </a:endParaRPr>
          </a:p>
          <a:p>
            <a:r>
              <a:rPr lang="en-US" sz="1600" b="1" dirty="0" smtClean="0">
                <a:solidFill>
                  <a:srgbClr val="0000FF"/>
                </a:solidFill>
              </a:rPr>
              <a:t>0812.4950, 0904.1537,1008.5157, 1111.4397, 1205.2893 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237" y="2822440"/>
            <a:ext cx="51396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A.</a:t>
            </a:r>
            <a:r>
              <a:rPr lang="en-US" sz="1600" b="1" dirty="0" smtClean="0">
                <a:solidFill>
                  <a:srgbClr val="0000FF"/>
                </a:solidFill>
              </a:rPr>
              <a:t> </a:t>
            </a:r>
            <a:r>
              <a:rPr lang="en-US" sz="1600" b="1" dirty="0">
                <a:solidFill>
                  <a:srgbClr val="0000FF"/>
                </a:solidFill>
              </a:rPr>
              <a:t>De </a:t>
            </a:r>
            <a:r>
              <a:rPr lang="en-US" sz="1600" b="1" dirty="0" smtClean="0">
                <a:solidFill>
                  <a:srgbClr val="0000FF"/>
                </a:solidFill>
              </a:rPr>
              <a:t>Simone, M.P</a:t>
            </a:r>
            <a:r>
              <a:rPr lang="en-US" sz="1600" b="1" dirty="0">
                <a:solidFill>
                  <a:srgbClr val="0000FF"/>
                </a:solidFill>
              </a:rPr>
              <a:t>. </a:t>
            </a:r>
            <a:r>
              <a:rPr lang="en-US" sz="1600" b="1" dirty="0" smtClean="0">
                <a:solidFill>
                  <a:srgbClr val="0000FF"/>
                </a:solidFill>
              </a:rPr>
              <a:t>Hertzberg F. </a:t>
            </a:r>
            <a:r>
              <a:rPr lang="en-US" sz="1600" b="1" dirty="0" err="1" smtClean="0">
                <a:solidFill>
                  <a:srgbClr val="0000FF"/>
                </a:solidFill>
              </a:rPr>
              <a:t>Wilczek</a:t>
            </a:r>
            <a:r>
              <a:rPr lang="en-US" sz="1600" b="1" dirty="0" smtClean="0">
                <a:solidFill>
                  <a:srgbClr val="0000FF"/>
                </a:solidFill>
              </a:rPr>
              <a:t>, 0812.4946</a:t>
            </a:r>
            <a:r>
              <a:rPr lang="en-US" sz="1600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399" y="3317029"/>
            <a:ext cx="833142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0000FF"/>
                </a:solidFill>
              </a:rPr>
              <a:t>L.A. </a:t>
            </a:r>
            <a:r>
              <a:rPr lang="en-US" sz="1600" b="1" dirty="0" err="1" smtClean="0">
                <a:solidFill>
                  <a:srgbClr val="0000FF"/>
                </a:solidFill>
              </a:rPr>
              <a:t>Popa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>
                <a:solidFill>
                  <a:srgbClr val="0000FF"/>
                </a:solidFill>
              </a:rPr>
              <a:t>N. </a:t>
            </a:r>
            <a:r>
              <a:rPr lang="en-US" sz="1600" b="1" dirty="0" err="1" smtClean="0">
                <a:solidFill>
                  <a:srgbClr val="0000FF"/>
                </a:solidFill>
              </a:rPr>
              <a:t>Mandolesi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>
                <a:solidFill>
                  <a:srgbClr val="0000FF"/>
                </a:solidFill>
              </a:rPr>
              <a:t>A. </a:t>
            </a:r>
            <a:r>
              <a:rPr lang="en-US" sz="1600" b="1" dirty="0" err="1" smtClean="0">
                <a:solidFill>
                  <a:srgbClr val="0000FF"/>
                </a:solidFill>
              </a:rPr>
              <a:t>Caramete</a:t>
            </a:r>
            <a:r>
              <a:rPr lang="en-US" sz="1600" b="1" dirty="0" smtClean="0">
                <a:solidFill>
                  <a:srgbClr val="0000FF"/>
                </a:solidFill>
              </a:rPr>
              <a:t>, </a:t>
            </a:r>
            <a:r>
              <a:rPr lang="en-US" sz="1600" b="1" dirty="0">
                <a:solidFill>
                  <a:srgbClr val="0000FF"/>
                </a:solidFill>
              </a:rPr>
              <a:t>C. </a:t>
            </a:r>
            <a:r>
              <a:rPr lang="en-US" sz="1600" b="1" dirty="0" err="1" smtClean="0">
                <a:solidFill>
                  <a:srgbClr val="0000FF"/>
                </a:solidFill>
              </a:rPr>
              <a:t>Burigana</a:t>
            </a:r>
            <a:r>
              <a:rPr lang="en-US" sz="1600" b="1" dirty="0" smtClean="0">
                <a:solidFill>
                  <a:srgbClr val="0000FF"/>
                </a:solidFill>
              </a:rPr>
              <a:t>, 0907.5558, 0910.5312, 1009.1293</a:t>
            </a:r>
          </a:p>
          <a:p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1984" y="4588929"/>
            <a:ext cx="67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FF"/>
                </a:solidFill>
              </a:rPr>
              <a:t>etc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2558" y="3896188"/>
            <a:ext cx="54841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</a:rPr>
              <a:t> H.M. Lee </a:t>
            </a:r>
            <a:r>
              <a:rPr lang="en-US" sz="1600" b="1" dirty="0" err="1" smtClean="0">
                <a:solidFill>
                  <a:srgbClr val="0000FF"/>
                </a:solidFill>
              </a:rPr>
              <a:t>G.Giudice</a:t>
            </a:r>
            <a:r>
              <a:rPr lang="en-US" sz="1600" b="1" dirty="0" smtClean="0">
                <a:solidFill>
                  <a:srgbClr val="0000FF"/>
                </a:solidFill>
              </a:rPr>
              <a:t> O. </a:t>
            </a:r>
            <a:r>
              <a:rPr lang="en-US" sz="1600" b="1" dirty="0" err="1" smtClean="0">
                <a:solidFill>
                  <a:srgbClr val="0000FF"/>
                </a:solidFill>
              </a:rPr>
              <a:t>Lebedev</a:t>
            </a:r>
            <a:r>
              <a:rPr lang="en-US" sz="1600" b="1" dirty="0" smtClean="0">
                <a:solidFill>
                  <a:srgbClr val="0000FF"/>
                </a:solidFill>
              </a:rPr>
              <a:t>, 1010.1417, 1105.2284 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4264" y="4250375"/>
            <a:ext cx="20552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</a:rPr>
              <a:t>H.M</a:t>
            </a:r>
            <a:r>
              <a:rPr lang="en-US" sz="1600" b="1" dirty="0">
                <a:solidFill>
                  <a:srgbClr val="0000FF"/>
                </a:solidFill>
              </a:rPr>
              <a:t>. Lee 1301.1787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53694" y="219454"/>
            <a:ext cx="2409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BIBLIOGRAPHY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1761" y="5910987"/>
            <a:ext cx="13970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</a:rPr>
              <a:t>1403.6078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1984" y="5475875"/>
            <a:ext cx="3794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b="1" dirty="0" smtClean="0">
                <a:solidFill>
                  <a:srgbClr val="FF0000"/>
                </a:solidFill>
              </a:rPr>
              <a:t>fter BICEP2, see e.g.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58462" y="5925330"/>
            <a:ext cx="33594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F.Bezrukov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M.Shaposhnikov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, </a:t>
            </a:r>
            <a:endParaRPr lang="en-US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1754558" y="6214496"/>
            <a:ext cx="53769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Y.Hamada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H.Kawai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K.Oda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S.C.Park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endParaRPr lang="en-US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720763" y="6200153"/>
            <a:ext cx="13970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1403.5043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711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46" y="2278464"/>
            <a:ext cx="6449288" cy="721089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255" y="766919"/>
            <a:ext cx="1145095" cy="760189"/>
          </a:xfrm>
          <a:prstGeom prst="rect">
            <a:avLst/>
          </a:prstGeom>
          <a:ln>
            <a:noFill/>
          </a:ln>
        </p:spPr>
      </p:pic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233" y="769356"/>
            <a:ext cx="1610982" cy="663866"/>
          </a:xfrm>
          <a:prstGeom prst="rect">
            <a:avLst/>
          </a:prstGeom>
          <a:ln>
            <a:noFill/>
          </a:ln>
        </p:spPr>
      </p:pic>
      <p:cxnSp>
        <p:nvCxnSpPr>
          <p:cNvPr id="6" name="Straight Arrow Connector 5"/>
          <p:cNvCxnSpPr/>
          <p:nvPr/>
        </p:nvCxnSpPr>
        <p:spPr bwMode="auto">
          <a:xfrm>
            <a:off x="4514350" y="1800995"/>
            <a:ext cx="131308" cy="65522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7" name="Straight Arrow Connector 6"/>
          <p:cNvCxnSpPr>
            <a:stCxn id="17" idx="4"/>
          </p:cNvCxnSpPr>
          <p:nvPr/>
        </p:nvCxnSpPr>
        <p:spPr bwMode="auto">
          <a:xfrm flipH="1">
            <a:off x="7255269" y="1621899"/>
            <a:ext cx="275181" cy="8178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5" name="TextBox 4"/>
          <p:cNvSpPr txBox="1"/>
          <p:nvPr/>
        </p:nvSpPr>
        <p:spPr>
          <a:xfrm>
            <a:off x="1680517" y="460634"/>
            <a:ext cx="2612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Non minimal coupling of Higgs with gravity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519088" y="185058"/>
            <a:ext cx="2757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SM Higgs potential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3834695" y="492904"/>
            <a:ext cx="1510957" cy="1308091"/>
          </a:xfrm>
          <a:prstGeom prst="ellipse">
            <a:avLst/>
          </a:prstGeom>
          <a:solidFill>
            <a:schemeClr val="accent1">
              <a:alpha val="42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424308" y="549778"/>
            <a:ext cx="2212284" cy="1072121"/>
          </a:xfrm>
          <a:prstGeom prst="ellipse">
            <a:avLst/>
          </a:prstGeom>
          <a:solidFill>
            <a:schemeClr val="accent1">
              <a:alpha val="42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915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46" y="2278464"/>
            <a:ext cx="6449288" cy="721089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255" y="766919"/>
            <a:ext cx="1145095" cy="760189"/>
          </a:xfrm>
          <a:prstGeom prst="rect">
            <a:avLst/>
          </a:prstGeom>
          <a:ln>
            <a:noFill/>
          </a:ln>
        </p:spPr>
      </p:pic>
      <p:pic>
        <p:nvPicPr>
          <p:cNvPr id="4" name="Picture 3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233" y="769356"/>
            <a:ext cx="1610982" cy="663866"/>
          </a:xfrm>
          <a:prstGeom prst="rect">
            <a:avLst/>
          </a:prstGeom>
          <a:ln>
            <a:noFill/>
          </a:ln>
        </p:spPr>
      </p:pic>
      <p:cxnSp>
        <p:nvCxnSpPr>
          <p:cNvPr id="6" name="Straight Arrow Connector 5"/>
          <p:cNvCxnSpPr/>
          <p:nvPr/>
        </p:nvCxnSpPr>
        <p:spPr bwMode="auto">
          <a:xfrm>
            <a:off x="4514350" y="1800995"/>
            <a:ext cx="131308" cy="65522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7" name="Straight Arrow Connector 6"/>
          <p:cNvCxnSpPr>
            <a:stCxn id="17" idx="4"/>
          </p:cNvCxnSpPr>
          <p:nvPr/>
        </p:nvCxnSpPr>
        <p:spPr bwMode="auto">
          <a:xfrm flipH="1">
            <a:off x="7255269" y="1621899"/>
            <a:ext cx="275181" cy="8178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767478" y="3831161"/>
            <a:ext cx="30672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Upon conformal transformation to Einstein frame and redefinition of Higgs field to have canonical kinetic term</a:t>
            </a:r>
            <a:endParaRPr lang="en-US" sz="1600" dirty="0"/>
          </a:p>
        </p:txBody>
      </p:sp>
      <p:pic>
        <p:nvPicPr>
          <p:cNvPr id="10" name="Picture 9" descr="latex-image-1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374" y="5669585"/>
            <a:ext cx="6689580" cy="7386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80517" y="460634"/>
            <a:ext cx="2612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Non minimal coupling of Higgs with gravity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519088" y="185058"/>
            <a:ext cx="2757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SM Higgs potential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188409" y="4041923"/>
            <a:ext cx="2486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Higgs potential flattened below</a:t>
            </a:r>
          </a:p>
          <a:p>
            <a:pPr algn="ctr"/>
            <a:r>
              <a:rPr lang="en-US" dirty="0" smtClean="0"/>
              <a:t> Planck scale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3834695" y="492904"/>
            <a:ext cx="1510957" cy="1308091"/>
          </a:xfrm>
          <a:prstGeom prst="ellipse">
            <a:avLst/>
          </a:prstGeom>
          <a:solidFill>
            <a:schemeClr val="accent1">
              <a:alpha val="42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424308" y="549778"/>
            <a:ext cx="2212284" cy="1072121"/>
          </a:xfrm>
          <a:prstGeom prst="ellipse">
            <a:avLst/>
          </a:prstGeom>
          <a:solidFill>
            <a:schemeClr val="accent1">
              <a:alpha val="42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19" name="Curved Right Arrow 18"/>
          <p:cNvSpPr/>
          <p:nvPr/>
        </p:nvSpPr>
        <p:spPr bwMode="auto">
          <a:xfrm>
            <a:off x="511824" y="2828930"/>
            <a:ext cx="966766" cy="3275495"/>
          </a:xfrm>
          <a:prstGeom prst="curv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737154" y="5401284"/>
            <a:ext cx="1417633" cy="1251729"/>
          </a:xfrm>
          <a:prstGeom prst="ellipse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pic>
        <p:nvPicPr>
          <p:cNvPr id="11" name="Picture 10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315" y="5622649"/>
            <a:ext cx="1268358" cy="808578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 bwMode="auto">
          <a:xfrm>
            <a:off x="7435670" y="5061744"/>
            <a:ext cx="0" cy="41933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727183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857" y="4686147"/>
            <a:ext cx="47607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 configuration more (or as stable as) an inflection point is necessary for Higgs inflation via non-minimal gravitation couplings</a:t>
            </a: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854245" y="3486597"/>
            <a:ext cx="4178512" cy="60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miley Face 10"/>
          <p:cNvSpPr/>
          <p:nvPr/>
        </p:nvSpPr>
        <p:spPr>
          <a:xfrm>
            <a:off x="6216849" y="1520498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430807" y="3439448"/>
            <a:ext cx="472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Symbol" charset="2"/>
                <a:cs typeface="Symbol" charset="2"/>
              </a:rPr>
              <a:t>f</a:t>
            </a:r>
            <a:r>
              <a:rPr lang="en-US" sz="2400" baseline="-25000" dirty="0" err="1"/>
              <a:t>H</a:t>
            </a:r>
            <a:endParaRPr lang="en-US" sz="2400" dirty="0"/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2854245" y="477055"/>
            <a:ext cx="35772" cy="30052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79394" y="602273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17" name="Freeform 16"/>
          <p:cNvSpPr/>
          <p:nvPr/>
        </p:nvSpPr>
        <p:spPr>
          <a:xfrm>
            <a:off x="2893878" y="1927943"/>
            <a:ext cx="3523459" cy="1539695"/>
          </a:xfrm>
          <a:custGeom>
            <a:avLst/>
            <a:gdLst>
              <a:gd name="connsiteX0" fmla="*/ 0 w 3523459"/>
              <a:gd name="connsiteY0" fmla="*/ 1181925 h 1539695"/>
              <a:gd name="connsiteX1" fmla="*/ 89428 w 3523459"/>
              <a:gd name="connsiteY1" fmla="*/ 1164037 h 1539695"/>
              <a:gd name="connsiteX2" fmla="*/ 214627 w 3523459"/>
              <a:gd name="connsiteY2" fmla="*/ 1217702 h 1539695"/>
              <a:gd name="connsiteX3" fmla="*/ 268284 w 3523459"/>
              <a:gd name="connsiteY3" fmla="*/ 1325033 h 1539695"/>
              <a:gd name="connsiteX4" fmla="*/ 321941 w 3523459"/>
              <a:gd name="connsiteY4" fmla="*/ 1432364 h 1539695"/>
              <a:gd name="connsiteX5" fmla="*/ 375598 w 3523459"/>
              <a:gd name="connsiteY5" fmla="*/ 1521806 h 1539695"/>
              <a:gd name="connsiteX6" fmla="*/ 429254 w 3523459"/>
              <a:gd name="connsiteY6" fmla="*/ 1539695 h 1539695"/>
              <a:gd name="connsiteX7" fmla="*/ 536568 w 3523459"/>
              <a:gd name="connsiteY7" fmla="*/ 1486029 h 1539695"/>
              <a:gd name="connsiteX8" fmla="*/ 608110 w 3523459"/>
              <a:gd name="connsiteY8" fmla="*/ 1378698 h 1539695"/>
              <a:gd name="connsiteX9" fmla="*/ 643881 w 3523459"/>
              <a:gd name="connsiteY9" fmla="*/ 1325033 h 1539695"/>
              <a:gd name="connsiteX10" fmla="*/ 715423 w 3523459"/>
              <a:gd name="connsiteY10" fmla="*/ 1217702 h 1539695"/>
              <a:gd name="connsiteX11" fmla="*/ 786966 w 3523459"/>
              <a:gd name="connsiteY11" fmla="*/ 1128260 h 1539695"/>
              <a:gd name="connsiteX12" fmla="*/ 858508 w 3523459"/>
              <a:gd name="connsiteY12" fmla="*/ 1056706 h 1539695"/>
              <a:gd name="connsiteX13" fmla="*/ 912165 w 3523459"/>
              <a:gd name="connsiteY13" fmla="*/ 949375 h 1539695"/>
              <a:gd name="connsiteX14" fmla="*/ 983707 w 3523459"/>
              <a:gd name="connsiteY14" fmla="*/ 931486 h 1539695"/>
              <a:gd name="connsiteX15" fmla="*/ 1037364 w 3523459"/>
              <a:gd name="connsiteY15" fmla="*/ 806267 h 1539695"/>
              <a:gd name="connsiteX16" fmla="*/ 1073135 w 3523459"/>
              <a:gd name="connsiteY16" fmla="*/ 734713 h 1539695"/>
              <a:gd name="connsiteX17" fmla="*/ 1126792 w 3523459"/>
              <a:gd name="connsiteY17" fmla="*/ 627382 h 1539695"/>
              <a:gd name="connsiteX18" fmla="*/ 1198334 w 3523459"/>
              <a:gd name="connsiteY18" fmla="*/ 537939 h 1539695"/>
              <a:gd name="connsiteX19" fmla="*/ 1287762 w 3523459"/>
              <a:gd name="connsiteY19" fmla="*/ 448497 h 1539695"/>
              <a:gd name="connsiteX20" fmla="*/ 1377190 w 3523459"/>
              <a:gd name="connsiteY20" fmla="*/ 341166 h 1539695"/>
              <a:gd name="connsiteX21" fmla="*/ 1484503 w 3523459"/>
              <a:gd name="connsiteY21" fmla="*/ 305389 h 1539695"/>
              <a:gd name="connsiteX22" fmla="*/ 1520274 w 3523459"/>
              <a:gd name="connsiteY22" fmla="*/ 251724 h 1539695"/>
              <a:gd name="connsiteX23" fmla="*/ 1627588 w 3523459"/>
              <a:gd name="connsiteY23" fmla="*/ 215947 h 1539695"/>
              <a:gd name="connsiteX24" fmla="*/ 1985299 w 3523459"/>
              <a:gd name="connsiteY24" fmla="*/ 180170 h 1539695"/>
              <a:gd name="connsiteX25" fmla="*/ 2307240 w 3523459"/>
              <a:gd name="connsiteY25" fmla="*/ 144393 h 1539695"/>
              <a:gd name="connsiteX26" fmla="*/ 2861692 w 3523459"/>
              <a:gd name="connsiteY26" fmla="*/ 90727 h 1539695"/>
              <a:gd name="connsiteX27" fmla="*/ 3308832 w 3523459"/>
              <a:gd name="connsiteY27" fmla="*/ 54950 h 1539695"/>
              <a:gd name="connsiteX28" fmla="*/ 3487688 w 3523459"/>
              <a:gd name="connsiteY28" fmla="*/ 1285 h 1539695"/>
              <a:gd name="connsiteX29" fmla="*/ 3523459 w 3523459"/>
              <a:gd name="connsiteY29" fmla="*/ 1285 h 1539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523459" h="1539695">
                <a:moveTo>
                  <a:pt x="0" y="1181925"/>
                </a:moveTo>
                <a:cubicBezTo>
                  <a:pt x="29809" y="1175962"/>
                  <a:pt x="59028" y="1164037"/>
                  <a:pt x="89428" y="1164037"/>
                </a:cubicBezTo>
                <a:cubicBezTo>
                  <a:pt x="147178" y="1164037"/>
                  <a:pt x="170818" y="1188491"/>
                  <a:pt x="214627" y="1217702"/>
                </a:cubicBezTo>
                <a:cubicBezTo>
                  <a:pt x="259584" y="1352592"/>
                  <a:pt x="198940" y="1186323"/>
                  <a:pt x="268284" y="1325033"/>
                </a:cubicBezTo>
                <a:cubicBezTo>
                  <a:pt x="342333" y="1473155"/>
                  <a:pt x="219428" y="1278567"/>
                  <a:pt x="321941" y="1432364"/>
                </a:cubicBezTo>
                <a:cubicBezTo>
                  <a:pt x="336009" y="1474575"/>
                  <a:pt x="334677" y="1497249"/>
                  <a:pt x="375598" y="1521806"/>
                </a:cubicBezTo>
                <a:cubicBezTo>
                  <a:pt x="391764" y="1531507"/>
                  <a:pt x="411369" y="1533732"/>
                  <a:pt x="429254" y="1539695"/>
                </a:cubicBezTo>
                <a:cubicBezTo>
                  <a:pt x="467530" y="1526934"/>
                  <a:pt x="508016" y="1518666"/>
                  <a:pt x="536568" y="1486029"/>
                </a:cubicBezTo>
                <a:cubicBezTo>
                  <a:pt x="564879" y="1453669"/>
                  <a:pt x="584263" y="1414475"/>
                  <a:pt x="608110" y="1378698"/>
                </a:cubicBezTo>
                <a:lnTo>
                  <a:pt x="643881" y="1325033"/>
                </a:lnTo>
                <a:lnTo>
                  <a:pt x="715423" y="1217702"/>
                </a:lnTo>
                <a:cubicBezTo>
                  <a:pt x="766395" y="1166723"/>
                  <a:pt x="741841" y="1195958"/>
                  <a:pt x="786966" y="1128260"/>
                </a:cubicBezTo>
                <a:cubicBezTo>
                  <a:pt x="834662" y="985143"/>
                  <a:pt x="763116" y="1152113"/>
                  <a:pt x="858508" y="1056706"/>
                </a:cubicBezTo>
                <a:cubicBezTo>
                  <a:pt x="929922" y="985281"/>
                  <a:pt x="812657" y="1015725"/>
                  <a:pt x="912165" y="949375"/>
                </a:cubicBezTo>
                <a:cubicBezTo>
                  <a:pt x="932617" y="935738"/>
                  <a:pt x="959860" y="937449"/>
                  <a:pt x="983707" y="931486"/>
                </a:cubicBezTo>
                <a:cubicBezTo>
                  <a:pt x="1102343" y="694173"/>
                  <a:pt x="958413" y="990514"/>
                  <a:pt x="1037364" y="806267"/>
                </a:cubicBezTo>
                <a:cubicBezTo>
                  <a:pt x="1047867" y="781757"/>
                  <a:pt x="1062632" y="759223"/>
                  <a:pt x="1073135" y="734713"/>
                </a:cubicBezTo>
                <a:cubicBezTo>
                  <a:pt x="1117564" y="631029"/>
                  <a:pt x="1058051" y="730510"/>
                  <a:pt x="1126792" y="627382"/>
                </a:cubicBezTo>
                <a:cubicBezTo>
                  <a:pt x="1161611" y="522905"/>
                  <a:pt x="1117432" y="618854"/>
                  <a:pt x="1198334" y="537939"/>
                </a:cubicBezTo>
                <a:cubicBezTo>
                  <a:pt x="1317570" y="418685"/>
                  <a:pt x="1144680" y="543900"/>
                  <a:pt x="1287762" y="448497"/>
                </a:cubicBezTo>
                <a:cubicBezTo>
                  <a:pt x="1319706" y="384599"/>
                  <a:pt x="1312181" y="370063"/>
                  <a:pt x="1377190" y="341166"/>
                </a:cubicBezTo>
                <a:cubicBezTo>
                  <a:pt x="1411646" y="325850"/>
                  <a:pt x="1484503" y="305389"/>
                  <a:pt x="1484503" y="305389"/>
                </a:cubicBezTo>
                <a:cubicBezTo>
                  <a:pt x="1496427" y="287501"/>
                  <a:pt x="1502044" y="263119"/>
                  <a:pt x="1520274" y="251724"/>
                </a:cubicBezTo>
                <a:cubicBezTo>
                  <a:pt x="1552248" y="231737"/>
                  <a:pt x="1590614" y="223343"/>
                  <a:pt x="1627588" y="215947"/>
                </a:cubicBezTo>
                <a:cubicBezTo>
                  <a:pt x="1804901" y="180478"/>
                  <a:pt x="1686683" y="200080"/>
                  <a:pt x="1985299" y="180170"/>
                </a:cubicBezTo>
                <a:cubicBezTo>
                  <a:pt x="2125080" y="133568"/>
                  <a:pt x="2014922" y="165276"/>
                  <a:pt x="2307240" y="144393"/>
                </a:cubicBezTo>
                <a:cubicBezTo>
                  <a:pt x="2600288" y="123458"/>
                  <a:pt x="2527945" y="127816"/>
                  <a:pt x="2861692" y="90727"/>
                </a:cubicBezTo>
                <a:cubicBezTo>
                  <a:pt x="3069781" y="38698"/>
                  <a:pt x="2832461" y="93066"/>
                  <a:pt x="3308832" y="54950"/>
                </a:cubicBezTo>
                <a:cubicBezTo>
                  <a:pt x="3350581" y="51610"/>
                  <a:pt x="3458869" y="8491"/>
                  <a:pt x="3487688" y="1285"/>
                </a:cubicBezTo>
                <a:cubicBezTo>
                  <a:pt x="3499256" y="-1607"/>
                  <a:pt x="3511535" y="1285"/>
                  <a:pt x="3523459" y="1285"/>
                </a:cubicBezTo>
              </a:path>
            </a:pathLst>
          </a:cu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681131" y="2034346"/>
            <a:ext cx="1264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p</a:t>
            </a:r>
            <a:r>
              <a:rPr lang="en-US" dirty="0" smtClean="0">
                <a:solidFill>
                  <a:srgbClr val="FF0000"/>
                </a:solidFill>
              </a:rPr>
              <a:t>lateau for slow-roll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4852280" y="3399506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11232" y="3408802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0809188"/>
              </p:ext>
            </p:extLst>
          </p:nvPr>
        </p:nvGraphicFramePr>
        <p:xfrm>
          <a:off x="4151403" y="3607092"/>
          <a:ext cx="497072" cy="828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56" name="Equation" r:id="rId3" imgW="266700" imgH="444500" progId="Equation.3">
                  <p:embed/>
                </p:oleObj>
              </mc:Choice>
              <mc:Fallback>
                <p:oleObj name="Equation" r:id="rId3" imgW="2667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51403" y="3607092"/>
                        <a:ext cx="497072" cy="8284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1200417"/>
              </p:ext>
            </p:extLst>
          </p:nvPr>
        </p:nvGraphicFramePr>
        <p:xfrm>
          <a:off x="4692870" y="3652100"/>
          <a:ext cx="379412" cy="28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57" name="Equation" r:id="rId5" imgW="203200" imgH="152400" progId="Equation.3">
                  <p:embed/>
                </p:oleObj>
              </mc:Choice>
              <mc:Fallback>
                <p:oleObj name="Equation" r:id="rId5" imgW="203200" imgH="152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92870" y="3652100"/>
                        <a:ext cx="379412" cy="284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5049" y="4814498"/>
            <a:ext cx="3145628" cy="2069387"/>
          </a:xfrm>
          <a:prstGeom prst="rect">
            <a:avLst/>
          </a:prstGeom>
        </p:spPr>
      </p:pic>
      <p:sp>
        <p:nvSpPr>
          <p:cNvPr id="6" name="Freeform 5"/>
          <p:cNvSpPr/>
          <p:nvPr/>
        </p:nvSpPr>
        <p:spPr>
          <a:xfrm>
            <a:off x="4012956" y="760245"/>
            <a:ext cx="837861" cy="1756296"/>
          </a:xfrm>
          <a:custGeom>
            <a:avLst/>
            <a:gdLst>
              <a:gd name="connsiteX0" fmla="*/ 0 w 837861"/>
              <a:gd name="connsiteY0" fmla="*/ 1756296 h 1756296"/>
              <a:gd name="connsiteX1" fmla="*/ 54047 w 837861"/>
              <a:gd name="connsiteY1" fmla="*/ 1688747 h 1756296"/>
              <a:gd name="connsiteX2" fmla="*/ 108093 w 837861"/>
              <a:gd name="connsiteY2" fmla="*/ 1648217 h 1756296"/>
              <a:gd name="connsiteX3" fmla="*/ 121605 w 837861"/>
              <a:gd name="connsiteY3" fmla="*/ 1607687 h 1756296"/>
              <a:gd name="connsiteX4" fmla="*/ 202675 w 837861"/>
              <a:gd name="connsiteY4" fmla="*/ 1499607 h 1756296"/>
              <a:gd name="connsiteX5" fmla="*/ 216186 w 837861"/>
              <a:gd name="connsiteY5" fmla="*/ 1459077 h 1756296"/>
              <a:gd name="connsiteX6" fmla="*/ 283744 w 837861"/>
              <a:gd name="connsiteY6" fmla="*/ 1378017 h 1756296"/>
              <a:gd name="connsiteX7" fmla="*/ 310768 w 837861"/>
              <a:gd name="connsiteY7" fmla="*/ 1296957 h 1756296"/>
              <a:gd name="connsiteX8" fmla="*/ 324279 w 837861"/>
              <a:gd name="connsiteY8" fmla="*/ 1256427 h 1756296"/>
              <a:gd name="connsiteX9" fmla="*/ 378326 w 837861"/>
              <a:gd name="connsiteY9" fmla="*/ 1175368 h 1756296"/>
              <a:gd name="connsiteX10" fmla="*/ 391837 w 837861"/>
              <a:gd name="connsiteY10" fmla="*/ 1134838 h 1756296"/>
              <a:gd name="connsiteX11" fmla="*/ 459396 w 837861"/>
              <a:gd name="connsiteY11" fmla="*/ 1040268 h 1756296"/>
              <a:gd name="connsiteX12" fmla="*/ 499931 w 837861"/>
              <a:gd name="connsiteY12" fmla="*/ 959208 h 1756296"/>
              <a:gd name="connsiteX13" fmla="*/ 513442 w 837861"/>
              <a:gd name="connsiteY13" fmla="*/ 918678 h 1756296"/>
              <a:gd name="connsiteX14" fmla="*/ 540465 w 837861"/>
              <a:gd name="connsiteY14" fmla="*/ 878148 h 1756296"/>
              <a:gd name="connsiteX15" fmla="*/ 553977 w 837861"/>
              <a:gd name="connsiteY15" fmla="*/ 837618 h 1756296"/>
              <a:gd name="connsiteX16" fmla="*/ 581000 w 837861"/>
              <a:gd name="connsiteY16" fmla="*/ 797088 h 1756296"/>
              <a:gd name="connsiteX17" fmla="*/ 608024 w 837861"/>
              <a:gd name="connsiteY17" fmla="*/ 716029 h 1756296"/>
              <a:gd name="connsiteX18" fmla="*/ 621535 w 837861"/>
              <a:gd name="connsiteY18" fmla="*/ 675499 h 1756296"/>
              <a:gd name="connsiteX19" fmla="*/ 648559 w 837861"/>
              <a:gd name="connsiteY19" fmla="*/ 648479 h 1756296"/>
              <a:gd name="connsiteX20" fmla="*/ 689094 w 837861"/>
              <a:gd name="connsiteY20" fmla="*/ 526889 h 1756296"/>
              <a:gd name="connsiteX21" fmla="*/ 702605 w 837861"/>
              <a:gd name="connsiteY21" fmla="*/ 486359 h 1756296"/>
              <a:gd name="connsiteX22" fmla="*/ 743140 w 837861"/>
              <a:gd name="connsiteY22" fmla="*/ 445829 h 1756296"/>
              <a:gd name="connsiteX23" fmla="*/ 783675 w 837861"/>
              <a:gd name="connsiteY23" fmla="*/ 324239 h 1756296"/>
              <a:gd name="connsiteX24" fmla="*/ 797187 w 837861"/>
              <a:gd name="connsiteY24" fmla="*/ 283709 h 1756296"/>
              <a:gd name="connsiteX25" fmla="*/ 824210 w 837861"/>
              <a:gd name="connsiteY25" fmla="*/ 189140 h 1756296"/>
              <a:gd name="connsiteX26" fmla="*/ 837722 w 837861"/>
              <a:gd name="connsiteY26" fmla="*/ 0 h 1756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37861" h="1756296">
                <a:moveTo>
                  <a:pt x="0" y="1756296"/>
                </a:moveTo>
                <a:cubicBezTo>
                  <a:pt x="18016" y="1733780"/>
                  <a:pt x="33655" y="1709136"/>
                  <a:pt x="54047" y="1688747"/>
                </a:cubicBezTo>
                <a:cubicBezTo>
                  <a:pt x="69971" y="1672825"/>
                  <a:pt x="93676" y="1665515"/>
                  <a:pt x="108093" y="1648217"/>
                </a:cubicBezTo>
                <a:cubicBezTo>
                  <a:pt x="117211" y="1637277"/>
                  <a:pt x="114688" y="1620136"/>
                  <a:pt x="121605" y="1607687"/>
                </a:cubicBezTo>
                <a:cubicBezTo>
                  <a:pt x="159802" y="1538941"/>
                  <a:pt x="161674" y="1540601"/>
                  <a:pt x="202675" y="1499607"/>
                </a:cubicBezTo>
                <a:cubicBezTo>
                  <a:pt x="207179" y="1486097"/>
                  <a:pt x="208286" y="1470926"/>
                  <a:pt x="216186" y="1459077"/>
                </a:cubicBezTo>
                <a:cubicBezTo>
                  <a:pt x="258613" y="1395444"/>
                  <a:pt x="254272" y="1444321"/>
                  <a:pt x="283744" y="1378017"/>
                </a:cubicBezTo>
                <a:cubicBezTo>
                  <a:pt x="295313" y="1351990"/>
                  <a:pt x="301760" y="1323977"/>
                  <a:pt x="310768" y="1296957"/>
                </a:cubicBezTo>
                <a:cubicBezTo>
                  <a:pt x="315272" y="1283447"/>
                  <a:pt x="316379" y="1268276"/>
                  <a:pt x="324279" y="1256427"/>
                </a:cubicBezTo>
                <a:lnTo>
                  <a:pt x="378326" y="1175368"/>
                </a:lnTo>
                <a:cubicBezTo>
                  <a:pt x="382830" y="1161858"/>
                  <a:pt x="385468" y="1147575"/>
                  <a:pt x="391837" y="1134838"/>
                </a:cubicBezTo>
                <a:cubicBezTo>
                  <a:pt x="401714" y="1115087"/>
                  <a:pt x="450220" y="1052502"/>
                  <a:pt x="459396" y="1040268"/>
                </a:cubicBezTo>
                <a:cubicBezTo>
                  <a:pt x="493356" y="938396"/>
                  <a:pt x="447546" y="1063965"/>
                  <a:pt x="499931" y="959208"/>
                </a:cubicBezTo>
                <a:cubicBezTo>
                  <a:pt x="506300" y="946471"/>
                  <a:pt x="507073" y="931415"/>
                  <a:pt x="513442" y="918678"/>
                </a:cubicBezTo>
                <a:cubicBezTo>
                  <a:pt x="520704" y="904155"/>
                  <a:pt x="533203" y="892671"/>
                  <a:pt x="540465" y="878148"/>
                </a:cubicBezTo>
                <a:cubicBezTo>
                  <a:pt x="546834" y="865411"/>
                  <a:pt x="547608" y="850355"/>
                  <a:pt x="553977" y="837618"/>
                </a:cubicBezTo>
                <a:cubicBezTo>
                  <a:pt x="561239" y="823095"/>
                  <a:pt x="574405" y="811926"/>
                  <a:pt x="581000" y="797088"/>
                </a:cubicBezTo>
                <a:cubicBezTo>
                  <a:pt x="592569" y="771062"/>
                  <a:pt x="599016" y="743049"/>
                  <a:pt x="608024" y="716029"/>
                </a:cubicBezTo>
                <a:cubicBezTo>
                  <a:pt x="612528" y="702519"/>
                  <a:pt x="611464" y="685568"/>
                  <a:pt x="621535" y="675499"/>
                </a:cubicBezTo>
                <a:lnTo>
                  <a:pt x="648559" y="648479"/>
                </a:lnTo>
                <a:lnTo>
                  <a:pt x="689094" y="526889"/>
                </a:lnTo>
                <a:cubicBezTo>
                  <a:pt x="693598" y="513379"/>
                  <a:pt x="692535" y="496428"/>
                  <a:pt x="702605" y="486359"/>
                </a:cubicBezTo>
                <a:lnTo>
                  <a:pt x="743140" y="445829"/>
                </a:lnTo>
                <a:lnTo>
                  <a:pt x="783675" y="324239"/>
                </a:lnTo>
                <a:cubicBezTo>
                  <a:pt x="788179" y="310729"/>
                  <a:pt x="793274" y="297402"/>
                  <a:pt x="797187" y="283709"/>
                </a:cubicBezTo>
                <a:lnTo>
                  <a:pt x="824210" y="189140"/>
                </a:lnTo>
                <a:cubicBezTo>
                  <a:pt x="840209" y="45171"/>
                  <a:pt x="837722" y="108329"/>
                  <a:pt x="837722" y="0"/>
                </a:cubicBezTo>
              </a:path>
            </a:pathLst>
          </a:custGeom>
          <a:ln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urved Right Arrow 2"/>
          <p:cNvSpPr/>
          <p:nvPr/>
        </p:nvSpPr>
        <p:spPr>
          <a:xfrm rot="18175960">
            <a:off x="2546251" y="5557601"/>
            <a:ext cx="508421" cy="1081563"/>
          </a:xfrm>
          <a:prstGeom prst="curved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5299" y="5879532"/>
            <a:ext cx="24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en-US" b="1" dirty="0" smtClean="0">
                <a:solidFill>
                  <a:srgbClr val="FF0000"/>
                </a:solidFill>
              </a:rPr>
              <a:t>tay on RED BAND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938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6616E-6 -3.39579E-6 C -0.02085 0.00347 -0.04152 0.00717 -0.06637 0.01087 C -0.09121 0.01457 -0.12283 0.01827 -0.14941 0.02198 C -0.17599 0.02568 -0.20726 0.02521 -0.2262 0.03308 C -0.24514 0.04094 -0.25104 0.04557 -0.26338 0.06893 C -0.27571 0.0923 -0.28996 0.14781 -0.30073 0.17395 C -0.3115 0.20009 -0.32123 0.22091 -0.32783 0.22646 C -0.33443 0.23201 -0.33913 0.20657 -0.34017 0.20703 C -0.34121 0.20749 -0.33808 0.22924 -0.33391 0.22924 C -0.32974 0.22924 -0.31637 0.20749 -0.31532 0.20703 C -0.31428 0.20657 -0.32366 0.22693 -0.32783 0.22646 C -0.332 0.226 -0.34017 0.20379 -0.34017 0.20426 C -0.34017 0.20472 -0.33409 0.21698 -0.32783 0.22924 " pathEditMode="relative" ptsTypes="aaaaaaaaaaa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3" grpId="0" animBg="1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390" y="1976206"/>
            <a:ext cx="4719964" cy="39571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00292" y="6094607"/>
            <a:ext cx="13970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</a:rPr>
              <a:t>1403.6078</a:t>
            </a:r>
          </a:p>
        </p:txBody>
      </p:sp>
      <p:sp>
        <p:nvSpPr>
          <p:cNvPr id="4" name="Text Box 15"/>
          <p:cNvSpPr txBox="1">
            <a:spLocks noChangeArrowheads="1"/>
          </p:cNvSpPr>
          <p:nvPr/>
        </p:nvSpPr>
        <p:spPr bwMode="auto">
          <a:xfrm>
            <a:off x="2456993" y="6108950"/>
            <a:ext cx="335948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F.Bezrukov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M.Shaposhnikov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ea typeface="ＭＳ Ｐゴシック" charset="0"/>
              </a:rPr>
              <a:t>, </a:t>
            </a:r>
            <a:endParaRPr lang="en-US" sz="1600" b="1" dirty="0" smtClean="0">
              <a:solidFill>
                <a:srgbClr val="0000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500" y="461852"/>
            <a:ext cx="71766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 non-minimal coupling of about 10 might do the job</a:t>
            </a:r>
          </a:p>
          <a:p>
            <a:pPr algn="ctr"/>
            <a:r>
              <a:rPr lang="en-US" sz="2000" dirty="0" smtClean="0"/>
              <a:t>(for quite low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t</a:t>
            </a:r>
            <a:r>
              <a:rPr lang="en-US" sz="2000" dirty="0" smtClean="0"/>
              <a:t> and quite high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H</a:t>
            </a:r>
            <a:r>
              <a:rPr lang="en-US" sz="2000" dirty="0" smtClean="0"/>
              <a:t> 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08294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7577" y="1842857"/>
            <a:ext cx="6299105" cy="2677656"/>
          </a:xfrm>
          <a:prstGeom prst="rect">
            <a:avLst/>
          </a:prstGeom>
          <a:solidFill>
            <a:srgbClr val="008000"/>
          </a:solidFill>
        </p:spPr>
        <p:txBody>
          <a:bodyPr wrap="square" rtlCol="0">
            <a:spAutoFit/>
          </a:bodyPr>
          <a:lstStyle/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EXAMPLE 2</a:t>
            </a:r>
          </a:p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Shallow false minimum 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(old inflation type revisited)</a:t>
            </a:r>
          </a:p>
          <a:p>
            <a:pPr algn="ctr"/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4676" y="5111707"/>
            <a:ext cx="70566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I.M. </a:t>
            </a:r>
            <a:r>
              <a:rPr lang="en-US" b="1" dirty="0" err="1" smtClean="0">
                <a:solidFill>
                  <a:srgbClr val="008000"/>
                </a:solidFill>
              </a:rPr>
              <a:t>A.Notari</a:t>
            </a:r>
            <a:r>
              <a:rPr lang="en-US" b="1" dirty="0" smtClean="0">
                <a:solidFill>
                  <a:srgbClr val="008000"/>
                </a:solidFill>
              </a:rPr>
              <a:t>,  </a:t>
            </a:r>
            <a:r>
              <a:rPr lang="en-US" dirty="0" err="1" smtClean="0">
                <a:solidFill>
                  <a:srgbClr val="008000"/>
                </a:solidFill>
              </a:rPr>
              <a:t>Phys.Rev</a:t>
            </a:r>
            <a:r>
              <a:rPr lang="en-US" dirty="0">
                <a:solidFill>
                  <a:srgbClr val="008000"/>
                </a:solidFill>
              </a:rPr>
              <a:t>. D85 (2012</a:t>
            </a:r>
            <a:r>
              <a:rPr lang="en-US" dirty="0" smtClean="0">
                <a:solidFill>
                  <a:srgbClr val="008000"/>
                </a:solidFill>
              </a:rPr>
              <a:t>) </a:t>
            </a:r>
            <a:r>
              <a:rPr lang="en-US" dirty="0">
                <a:solidFill>
                  <a:srgbClr val="008000"/>
                </a:solidFill>
              </a:rPr>
              <a:t>123506 </a:t>
            </a:r>
            <a:r>
              <a:rPr lang="en-US" dirty="0" smtClean="0">
                <a:solidFill>
                  <a:srgbClr val="008000"/>
                </a:solidFill>
              </a:rPr>
              <a:t>[1112.2659], </a:t>
            </a:r>
          </a:p>
          <a:p>
            <a:r>
              <a:rPr lang="hu-HU" dirty="0" smtClean="0">
                <a:solidFill>
                  <a:srgbClr val="008000"/>
                </a:solidFill>
              </a:rPr>
              <a:t>                           Phys.Rev.Lett</a:t>
            </a:r>
            <a:r>
              <a:rPr lang="hu-HU" dirty="0">
                <a:solidFill>
                  <a:srgbClr val="008000"/>
                </a:solidFill>
              </a:rPr>
              <a:t>. 108 (2012</a:t>
            </a:r>
            <a:r>
              <a:rPr lang="hu-HU" dirty="0" smtClean="0">
                <a:solidFill>
                  <a:srgbClr val="008000"/>
                </a:solidFill>
              </a:rPr>
              <a:t>) </a:t>
            </a:r>
            <a:r>
              <a:rPr lang="en-US" dirty="0">
                <a:solidFill>
                  <a:srgbClr val="008000"/>
                </a:solidFill>
              </a:rPr>
              <a:t>191302 </a:t>
            </a:r>
            <a:r>
              <a:rPr lang="hu-HU" dirty="0" smtClean="0">
                <a:solidFill>
                  <a:srgbClr val="008000"/>
                </a:solidFill>
              </a:rPr>
              <a:t>[</a:t>
            </a:r>
            <a:r>
              <a:rPr lang="en-US" dirty="0" smtClean="0">
                <a:solidFill>
                  <a:srgbClr val="008000"/>
                </a:solidFill>
              </a:rPr>
              <a:t>1112.5430], 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                            JCAP </a:t>
            </a:r>
            <a:r>
              <a:rPr lang="en-US" dirty="0">
                <a:solidFill>
                  <a:srgbClr val="008000"/>
                </a:solidFill>
              </a:rPr>
              <a:t>1211 (2012) 031 </a:t>
            </a:r>
            <a:r>
              <a:rPr lang="en-US" dirty="0" smtClean="0">
                <a:solidFill>
                  <a:srgbClr val="008000"/>
                </a:solidFill>
              </a:rPr>
              <a:t> [1204.4155] 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54676" y="4612564"/>
            <a:ext cx="2409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8000"/>
                </a:solidFill>
              </a:rPr>
              <a:t>BIBLIOGRAPHY</a:t>
            </a:r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60742" y="6150501"/>
            <a:ext cx="240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I.M., PRD 1403.5244</a:t>
            </a:r>
            <a:endParaRPr lang="en-US" b="1" dirty="0">
              <a:solidFill>
                <a:srgbClr val="008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898" y="6131257"/>
            <a:ext cx="2217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b="1" dirty="0" smtClean="0">
                <a:solidFill>
                  <a:srgbClr val="FF0000"/>
                </a:solidFill>
              </a:rPr>
              <a:t>fter BICEP2, see e.g.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662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5674" y="4110136"/>
            <a:ext cx="8483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Inflation ends thanks to some other mechanism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858525" y="3565832"/>
            <a:ext cx="4554810" cy="47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2822753" y="608225"/>
            <a:ext cx="35772" cy="30052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804866" y="1004766"/>
            <a:ext cx="3584845" cy="2555056"/>
          </a:xfrm>
          <a:custGeom>
            <a:avLst/>
            <a:gdLst>
              <a:gd name="connsiteX0" fmla="*/ 0 w 2380279"/>
              <a:gd name="connsiteY0" fmla="*/ 1359526 h 1592076"/>
              <a:gd name="connsiteX1" fmla="*/ 178856 w 2380279"/>
              <a:gd name="connsiteY1" fmla="*/ 1359526 h 1592076"/>
              <a:gd name="connsiteX2" fmla="*/ 268284 w 2380279"/>
              <a:gd name="connsiteY2" fmla="*/ 1431080 h 1592076"/>
              <a:gd name="connsiteX3" fmla="*/ 339826 w 2380279"/>
              <a:gd name="connsiteY3" fmla="*/ 1538411 h 1592076"/>
              <a:gd name="connsiteX4" fmla="*/ 447139 w 2380279"/>
              <a:gd name="connsiteY4" fmla="*/ 1592076 h 1592076"/>
              <a:gd name="connsiteX5" fmla="*/ 554453 w 2380279"/>
              <a:gd name="connsiteY5" fmla="*/ 1574188 h 1592076"/>
              <a:gd name="connsiteX6" fmla="*/ 590224 w 2380279"/>
              <a:gd name="connsiteY6" fmla="*/ 1520522 h 1592076"/>
              <a:gd name="connsiteX7" fmla="*/ 643881 w 2380279"/>
              <a:gd name="connsiteY7" fmla="*/ 1502634 h 1592076"/>
              <a:gd name="connsiteX8" fmla="*/ 715423 w 2380279"/>
              <a:gd name="connsiteY8" fmla="*/ 1413191 h 1592076"/>
              <a:gd name="connsiteX9" fmla="*/ 804851 w 2380279"/>
              <a:gd name="connsiteY9" fmla="*/ 1323749 h 1592076"/>
              <a:gd name="connsiteX10" fmla="*/ 930050 w 2380279"/>
              <a:gd name="connsiteY10" fmla="*/ 1198529 h 1592076"/>
              <a:gd name="connsiteX11" fmla="*/ 965821 w 2380279"/>
              <a:gd name="connsiteY11" fmla="*/ 1144864 h 1592076"/>
              <a:gd name="connsiteX12" fmla="*/ 1055249 w 2380279"/>
              <a:gd name="connsiteY12" fmla="*/ 983867 h 1592076"/>
              <a:gd name="connsiteX13" fmla="*/ 1108906 w 2380279"/>
              <a:gd name="connsiteY13" fmla="*/ 948090 h 1592076"/>
              <a:gd name="connsiteX14" fmla="*/ 1251990 w 2380279"/>
              <a:gd name="connsiteY14" fmla="*/ 858648 h 1592076"/>
              <a:gd name="connsiteX15" fmla="*/ 1305647 w 2380279"/>
              <a:gd name="connsiteY15" fmla="*/ 840760 h 1592076"/>
              <a:gd name="connsiteX16" fmla="*/ 1359304 w 2380279"/>
              <a:gd name="connsiteY16" fmla="*/ 804983 h 1592076"/>
              <a:gd name="connsiteX17" fmla="*/ 1734901 w 2380279"/>
              <a:gd name="connsiteY17" fmla="*/ 840760 h 1592076"/>
              <a:gd name="connsiteX18" fmla="*/ 1842214 w 2380279"/>
              <a:gd name="connsiteY18" fmla="*/ 822871 h 1592076"/>
              <a:gd name="connsiteX19" fmla="*/ 1895871 w 2380279"/>
              <a:gd name="connsiteY19" fmla="*/ 787094 h 1592076"/>
              <a:gd name="connsiteX20" fmla="*/ 1967413 w 2380279"/>
              <a:gd name="connsiteY20" fmla="*/ 751317 h 1592076"/>
              <a:gd name="connsiteX21" fmla="*/ 2038956 w 2380279"/>
              <a:gd name="connsiteY21" fmla="*/ 661875 h 1592076"/>
              <a:gd name="connsiteX22" fmla="*/ 2074727 w 2380279"/>
              <a:gd name="connsiteY22" fmla="*/ 608209 h 1592076"/>
              <a:gd name="connsiteX23" fmla="*/ 2182040 w 2380279"/>
              <a:gd name="connsiteY23" fmla="*/ 393547 h 1592076"/>
              <a:gd name="connsiteX24" fmla="*/ 2235697 w 2380279"/>
              <a:gd name="connsiteY24" fmla="*/ 357770 h 1592076"/>
              <a:gd name="connsiteX25" fmla="*/ 2325125 w 2380279"/>
              <a:gd name="connsiteY25" fmla="*/ 196774 h 1592076"/>
              <a:gd name="connsiteX26" fmla="*/ 2378781 w 2380279"/>
              <a:gd name="connsiteY26" fmla="*/ 71554 h 1592076"/>
              <a:gd name="connsiteX27" fmla="*/ 2378781 w 2380279"/>
              <a:gd name="connsiteY27" fmla="*/ 0 h 1592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380279" h="1592076">
                <a:moveTo>
                  <a:pt x="0" y="1359526"/>
                </a:moveTo>
                <a:cubicBezTo>
                  <a:pt x="82948" y="1342933"/>
                  <a:pt x="95908" y="1328415"/>
                  <a:pt x="178856" y="1359526"/>
                </a:cubicBezTo>
                <a:cubicBezTo>
                  <a:pt x="203342" y="1368710"/>
                  <a:pt x="251205" y="1408304"/>
                  <a:pt x="268284" y="1431080"/>
                </a:cubicBezTo>
                <a:cubicBezTo>
                  <a:pt x="294079" y="1465479"/>
                  <a:pt x="304053" y="1514558"/>
                  <a:pt x="339826" y="1538411"/>
                </a:cubicBezTo>
                <a:cubicBezTo>
                  <a:pt x="409169" y="1584647"/>
                  <a:pt x="373090" y="1567389"/>
                  <a:pt x="447139" y="1592076"/>
                </a:cubicBezTo>
                <a:cubicBezTo>
                  <a:pt x="482910" y="1586113"/>
                  <a:pt x="522018" y="1590408"/>
                  <a:pt x="554453" y="1574188"/>
                </a:cubicBezTo>
                <a:cubicBezTo>
                  <a:pt x="573681" y="1564572"/>
                  <a:pt x="573438" y="1533953"/>
                  <a:pt x="590224" y="1520522"/>
                </a:cubicBezTo>
                <a:cubicBezTo>
                  <a:pt x="604945" y="1508743"/>
                  <a:pt x="625995" y="1508597"/>
                  <a:pt x="643881" y="1502634"/>
                </a:cubicBezTo>
                <a:cubicBezTo>
                  <a:pt x="678700" y="1398157"/>
                  <a:pt x="634521" y="1494106"/>
                  <a:pt x="715423" y="1413191"/>
                </a:cubicBezTo>
                <a:cubicBezTo>
                  <a:pt x="834659" y="1293937"/>
                  <a:pt x="661769" y="1419152"/>
                  <a:pt x="804851" y="1323749"/>
                </a:cubicBezTo>
                <a:cubicBezTo>
                  <a:pt x="886850" y="1200730"/>
                  <a:pt x="835604" y="1230017"/>
                  <a:pt x="930050" y="1198529"/>
                </a:cubicBezTo>
                <a:cubicBezTo>
                  <a:pt x="941974" y="1180641"/>
                  <a:pt x="956208" y="1164093"/>
                  <a:pt x="965821" y="1144864"/>
                </a:cubicBezTo>
                <a:cubicBezTo>
                  <a:pt x="998436" y="1079624"/>
                  <a:pt x="970663" y="1040266"/>
                  <a:pt x="1055249" y="983867"/>
                </a:cubicBezTo>
                <a:lnTo>
                  <a:pt x="1108906" y="948090"/>
                </a:lnTo>
                <a:cubicBezTo>
                  <a:pt x="1165590" y="863050"/>
                  <a:pt x="1124283" y="901224"/>
                  <a:pt x="1251990" y="858648"/>
                </a:cubicBezTo>
                <a:lnTo>
                  <a:pt x="1305647" y="840760"/>
                </a:lnTo>
                <a:cubicBezTo>
                  <a:pt x="1323533" y="828834"/>
                  <a:pt x="1337831" y="806006"/>
                  <a:pt x="1359304" y="804983"/>
                </a:cubicBezTo>
                <a:cubicBezTo>
                  <a:pt x="1607780" y="793149"/>
                  <a:pt x="1595471" y="794275"/>
                  <a:pt x="1734901" y="840760"/>
                </a:cubicBezTo>
                <a:cubicBezTo>
                  <a:pt x="1770672" y="834797"/>
                  <a:pt x="1807811" y="834341"/>
                  <a:pt x="1842214" y="822871"/>
                </a:cubicBezTo>
                <a:cubicBezTo>
                  <a:pt x="1862607" y="816072"/>
                  <a:pt x="1877207" y="797761"/>
                  <a:pt x="1895871" y="787094"/>
                </a:cubicBezTo>
                <a:cubicBezTo>
                  <a:pt x="1919020" y="773864"/>
                  <a:pt x="1943566" y="763243"/>
                  <a:pt x="1967413" y="751317"/>
                </a:cubicBezTo>
                <a:cubicBezTo>
                  <a:pt x="2077521" y="586129"/>
                  <a:pt x="1937007" y="789332"/>
                  <a:pt x="2038956" y="661875"/>
                </a:cubicBezTo>
                <a:cubicBezTo>
                  <a:pt x="2052385" y="645087"/>
                  <a:pt x="2062803" y="626098"/>
                  <a:pt x="2074727" y="608209"/>
                </a:cubicBezTo>
                <a:cubicBezTo>
                  <a:pt x="2095130" y="546989"/>
                  <a:pt x="2122603" y="433178"/>
                  <a:pt x="2182040" y="393547"/>
                </a:cubicBezTo>
                <a:lnTo>
                  <a:pt x="2235697" y="357770"/>
                </a:lnTo>
                <a:cubicBezTo>
                  <a:pt x="2375121" y="148599"/>
                  <a:pt x="2268461" y="329010"/>
                  <a:pt x="2325125" y="196774"/>
                </a:cubicBezTo>
                <a:cubicBezTo>
                  <a:pt x="2340586" y="160692"/>
                  <a:pt x="2372789" y="113508"/>
                  <a:pt x="2378781" y="71554"/>
                </a:cubicBezTo>
                <a:cubicBezTo>
                  <a:pt x="2382153" y="47942"/>
                  <a:pt x="2378781" y="23851"/>
                  <a:pt x="2378781" y="0"/>
                </a:cubicBezTo>
              </a:path>
            </a:pathLst>
          </a:cu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iley Face 24"/>
          <p:cNvSpPr/>
          <p:nvPr/>
        </p:nvSpPr>
        <p:spPr>
          <a:xfrm>
            <a:off x="5298657" y="1967743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964148" y="2386873"/>
            <a:ext cx="1305639" cy="48445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75847"/>
              </a:avLst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</a:rPr>
              <a:t>s</a:t>
            </a:r>
            <a:r>
              <a:rPr lang="en-US" sz="1200" dirty="0" smtClean="0">
                <a:solidFill>
                  <a:srgbClr val="FF0000"/>
                </a:solidFill>
              </a:rPr>
              <a:t>hallow false minimum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47902" y="751331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0" name="Rectangle 29"/>
          <p:cNvSpPr/>
          <p:nvPr/>
        </p:nvSpPr>
        <p:spPr>
          <a:xfrm>
            <a:off x="6940479" y="3512674"/>
            <a:ext cx="472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Symbol" charset="2"/>
                <a:cs typeface="Symbol" charset="2"/>
              </a:rPr>
              <a:t>f</a:t>
            </a:r>
            <a:r>
              <a:rPr lang="en-US" sz="2400" baseline="-25000" dirty="0" err="1"/>
              <a:t>H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5901728" y="3622706"/>
            <a:ext cx="566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</a:t>
            </a:r>
            <a:r>
              <a:rPr lang="en-US" baseline="-25000" dirty="0" err="1" smtClean="0"/>
              <a:t>Pl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6161776" y="3453774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674825" y="2318314"/>
            <a:ext cx="1604876" cy="993968"/>
          </a:xfrm>
          <a:prstGeom prst="straightConnector1">
            <a:avLst/>
          </a:prstGeom>
          <a:ln w="76200" cmpd="sng">
            <a:solidFill>
              <a:srgbClr val="FFFF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Smiley Face 28"/>
          <p:cNvSpPr/>
          <p:nvPr/>
        </p:nvSpPr>
        <p:spPr>
          <a:xfrm>
            <a:off x="3330716" y="3143145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3731315" y="300601"/>
            <a:ext cx="3926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dirty="0" smtClean="0"/>
              <a:t>assume that </a:t>
            </a:r>
            <a:r>
              <a:rPr lang="en-US" dirty="0"/>
              <a:t>the Universe started with the Higgs </a:t>
            </a:r>
            <a:r>
              <a:rPr lang="en-US" dirty="0" smtClean="0"/>
              <a:t>trapped in </a:t>
            </a:r>
            <a:r>
              <a:rPr lang="en-US" dirty="0"/>
              <a:t>this false </a:t>
            </a:r>
            <a:r>
              <a:rPr lang="en-US" dirty="0" smtClean="0"/>
              <a:t>vacuum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850975" y="4533508"/>
            <a:ext cx="5658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In this scenario the Higgs cannot be the </a:t>
            </a:r>
            <a:r>
              <a:rPr lang="en-US" dirty="0" err="1"/>
              <a:t>curvaton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87059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 animBg="1"/>
      <p:bldP spid="29" grpId="0" animBg="1"/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>
          <a:xfrm flipV="1">
            <a:off x="2858525" y="3565832"/>
            <a:ext cx="4554810" cy="47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2822753" y="608225"/>
            <a:ext cx="35772" cy="30052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804866" y="1004766"/>
            <a:ext cx="3584845" cy="2555056"/>
          </a:xfrm>
          <a:custGeom>
            <a:avLst/>
            <a:gdLst>
              <a:gd name="connsiteX0" fmla="*/ 0 w 2380279"/>
              <a:gd name="connsiteY0" fmla="*/ 1359526 h 1592076"/>
              <a:gd name="connsiteX1" fmla="*/ 178856 w 2380279"/>
              <a:gd name="connsiteY1" fmla="*/ 1359526 h 1592076"/>
              <a:gd name="connsiteX2" fmla="*/ 268284 w 2380279"/>
              <a:gd name="connsiteY2" fmla="*/ 1431080 h 1592076"/>
              <a:gd name="connsiteX3" fmla="*/ 339826 w 2380279"/>
              <a:gd name="connsiteY3" fmla="*/ 1538411 h 1592076"/>
              <a:gd name="connsiteX4" fmla="*/ 447139 w 2380279"/>
              <a:gd name="connsiteY4" fmla="*/ 1592076 h 1592076"/>
              <a:gd name="connsiteX5" fmla="*/ 554453 w 2380279"/>
              <a:gd name="connsiteY5" fmla="*/ 1574188 h 1592076"/>
              <a:gd name="connsiteX6" fmla="*/ 590224 w 2380279"/>
              <a:gd name="connsiteY6" fmla="*/ 1520522 h 1592076"/>
              <a:gd name="connsiteX7" fmla="*/ 643881 w 2380279"/>
              <a:gd name="connsiteY7" fmla="*/ 1502634 h 1592076"/>
              <a:gd name="connsiteX8" fmla="*/ 715423 w 2380279"/>
              <a:gd name="connsiteY8" fmla="*/ 1413191 h 1592076"/>
              <a:gd name="connsiteX9" fmla="*/ 804851 w 2380279"/>
              <a:gd name="connsiteY9" fmla="*/ 1323749 h 1592076"/>
              <a:gd name="connsiteX10" fmla="*/ 930050 w 2380279"/>
              <a:gd name="connsiteY10" fmla="*/ 1198529 h 1592076"/>
              <a:gd name="connsiteX11" fmla="*/ 965821 w 2380279"/>
              <a:gd name="connsiteY11" fmla="*/ 1144864 h 1592076"/>
              <a:gd name="connsiteX12" fmla="*/ 1055249 w 2380279"/>
              <a:gd name="connsiteY12" fmla="*/ 983867 h 1592076"/>
              <a:gd name="connsiteX13" fmla="*/ 1108906 w 2380279"/>
              <a:gd name="connsiteY13" fmla="*/ 948090 h 1592076"/>
              <a:gd name="connsiteX14" fmla="*/ 1251990 w 2380279"/>
              <a:gd name="connsiteY14" fmla="*/ 858648 h 1592076"/>
              <a:gd name="connsiteX15" fmla="*/ 1305647 w 2380279"/>
              <a:gd name="connsiteY15" fmla="*/ 840760 h 1592076"/>
              <a:gd name="connsiteX16" fmla="*/ 1359304 w 2380279"/>
              <a:gd name="connsiteY16" fmla="*/ 804983 h 1592076"/>
              <a:gd name="connsiteX17" fmla="*/ 1734901 w 2380279"/>
              <a:gd name="connsiteY17" fmla="*/ 840760 h 1592076"/>
              <a:gd name="connsiteX18" fmla="*/ 1842214 w 2380279"/>
              <a:gd name="connsiteY18" fmla="*/ 822871 h 1592076"/>
              <a:gd name="connsiteX19" fmla="*/ 1895871 w 2380279"/>
              <a:gd name="connsiteY19" fmla="*/ 787094 h 1592076"/>
              <a:gd name="connsiteX20" fmla="*/ 1967413 w 2380279"/>
              <a:gd name="connsiteY20" fmla="*/ 751317 h 1592076"/>
              <a:gd name="connsiteX21" fmla="*/ 2038956 w 2380279"/>
              <a:gd name="connsiteY21" fmla="*/ 661875 h 1592076"/>
              <a:gd name="connsiteX22" fmla="*/ 2074727 w 2380279"/>
              <a:gd name="connsiteY22" fmla="*/ 608209 h 1592076"/>
              <a:gd name="connsiteX23" fmla="*/ 2182040 w 2380279"/>
              <a:gd name="connsiteY23" fmla="*/ 393547 h 1592076"/>
              <a:gd name="connsiteX24" fmla="*/ 2235697 w 2380279"/>
              <a:gd name="connsiteY24" fmla="*/ 357770 h 1592076"/>
              <a:gd name="connsiteX25" fmla="*/ 2325125 w 2380279"/>
              <a:gd name="connsiteY25" fmla="*/ 196774 h 1592076"/>
              <a:gd name="connsiteX26" fmla="*/ 2378781 w 2380279"/>
              <a:gd name="connsiteY26" fmla="*/ 71554 h 1592076"/>
              <a:gd name="connsiteX27" fmla="*/ 2378781 w 2380279"/>
              <a:gd name="connsiteY27" fmla="*/ 0 h 1592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380279" h="1592076">
                <a:moveTo>
                  <a:pt x="0" y="1359526"/>
                </a:moveTo>
                <a:cubicBezTo>
                  <a:pt x="82948" y="1342933"/>
                  <a:pt x="95908" y="1328415"/>
                  <a:pt x="178856" y="1359526"/>
                </a:cubicBezTo>
                <a:cubicBezTo>
                  <a:pt x="203342" y="1368710"/>
                  <a:pt x="251205" y="1408304"/>
                  <a:pt x="268284" y="1431080"/>
                </a:cubicBezTo>
                <a:cubicBezTo>
                  <a:pt x="294079" y="1465479"/>
                  <a:pt x="304053" y="1514558"/>
                  <a:pt x="339826" y="1538411"/>
                </a:cubicBezTo>
                <a:cubicBezTo>
                  <a:pt x="409169" y="1584647"/>
                  <a:pt x="373090" y="1567389"/>
                  <a:pt x="447139" y="1592076"/>
                </a:cubicBezTo>
                <a:cubicBezTo>
                  <a:pt x="482910" y="1586113"/>
                  <a:pt x="522018" y="1590408"/>
                  <a:pt x="554453" y="1574188"/>
                </a:cubicBezTo>
                <a:cubicBezTo>
                  <a:pt x="573681" y="1564572"/>
                  <a:pt x="573438" y="1533953"/>
                  <a:pt x="590224" y="1520522"/>
                </a:cubicBezTo>
                <a:cubicBezTo>
                  <a:pt x="604945" y="1508743"/>
                  <a:pt x="625995" y="1508597"/>
                  <a:pt x="643881" y="1502634"/>
                </a:cubicBezTo>
                <a:cubicBezTo>
                  <a:pt x="678700" y="1398157"/>
                  <a:pt x="634521" y="1494106"/>
                  <a:pt x="715423" y="1413191"/>
                </a:cubicBezTo>
                <a:cubicBezTo>
                  <a:pt x="834659" y="1293937"/>
                  <a:pt x="661769" y="1419152"/>
                  <a:pt x="804851" y="1323749"/>
                </a:cubicBezTo>
                <a:cubicBezTo>
                  <a:pt x="886850" y="1200730"/>
                  <a:pt x="835604" y="1230017"/>
                  <a:pt x="930050" y="1198529"/>
                </a:cubicBezTo>
                <a:cubicBezTo>
                  <a:pt x="941974" y="1180641"/>
                  <a:pt x="956208" y="1164093"/>
                  <a:pt x="965821" y="1144864"/>
                </a:cubicBezTo>
                <a:cubicBezTo>
                  <a:pt x="998436" y="1079624"/>
                  <a:pt x="970663" y="1040266"/>
                  <a:pt x="1055249" y="983867"/>
                </a:cubicBezTo>
                <a:lnTo>
                  <a:pt x="1108906" y="948090"/>
                </a:lnTo>
                <a:cubicBezTo>
                  <a:pt x="1165590" y="863050"/>
                  <a:pt x="1124283" y="901224"/>
                  <a:pt x="1251990" y="858648"/>
                </a:cubicBezTo>
                <a:lnTo>
                  <a:pt x="1305647" y="840760"/>
                </a:lnTo>
                <a:cubicBezTo>
                  <a:pt x="1323533" y="828834"/>
                  <a:pt x="1337831" y="806006"/>
                  <a:pt x="1359304" y="804983"/>
                </a:cubicBezTo>
                <a:cubicBezTo>
                  <a:pt x="1607780" y="793149"/>
                  <a:pt x="1595471" y="794275"/>
                  <a:pt x="1734901" y="840760"/>
                </a:cubicBezTo>
                <a:cubicBezTo>
                  <a:pt x="1770672" y="834797"/>
                  <a:pt x="1807811" y="834341"/>
                  <a:pt x="1842214" y="822871"/>
                </a:cubicBezTo>
                <a:cubicBezTo>
                  <a:pt x="1862607" y="816072"/>
                  <a:pt x="1877207" y="797761"/>
                  <a:pt x="1895871" y="787094"/>
                </a:cubicBezTo>
                <a:cubicBezTo>
                  <a:pt x="1919020" y="773864"/>
                  <a:pt x="1943566" y="763243"/>
                  <a:pt x="1967413" y="751317"/>
                </a:cubicBezTo>
                <a:cubicBezTo>
                  <a:pt x="2077521" y="586129"/>
                  <a:pt x="1937007" y="789332"/>
                  <a:pt x="2038956" y="661875"/>
                </a:cubicBezTo>
                <a:cubicBezTo>
                  <a:pt x="2052385" y="645087"/>
                  <a:pt x="2062803" y="626098"/>
                  <a:pt x="2074727" y="608209"/>
                </a:cubicBezTo>
                <a:cubicBezTo>
                  <a:pt x="2095130" y="546989"/>
                  <a:pt x="2122603" y="433178"/>
                  <a:pt x="2182040" y="393547"/>
                </a:cubicBezTo>
                <a:lnTo>
                  <a:pt x="2235697" y="357770"/>
                </a:lnTo>
                <a:cubicBezTo>
                  <a:pt x="2375121" y="148599"/>
                  <a:pt x="2268461" y="329010"/>
                  <a:pt x="2325125" y="196774"/>
                </a:cubicBezTo>
                <a:cubicBezTo>
                  <a:pt x="2340586" y="160692"/>
                  <a:pt x="2372789" y="113508"/>
                  <a:pt x="2378781" y="71554"/>
                </a:cubicBezTo>
                <a:cubicBezTo>
                  <a:pt x="2382153" y="47942"/>
                  <a:pt x="2378781" y="23851"/>
                  <a:pt x="2378781" y="0"/>
                </a:cubicBezTo>
              </a:path>
            </a:pathLst>
          </a:cu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iley Face 24"/>
          <p:cNvSpPr/>
          <p:nvPr/>
        </p:nvSpPr>
        <p:spPr>
          <a:xfrm>
            <a:off x="5298657" y="1967743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964148" y="2386873"/>
            <a:ext cx="1305639" cy="48445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75847"/>
              </a:avLst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</a:rPr>
              <a:t>s</a:t>
            </a:r>
            <a:r>
              <a:rPr lang="en-US" sz="1200" dirty="0" smtClean="0">
                <a:solidFill>
                  <a:srgbClr val="FF0000"/>
                </a:solidFill>
              </a:rPr>
              <a:t>hallow false minimum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47902" y="751331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0" name="Rectangle 29"/>
          <p:cNvSpPr/>
          <p:nvPr/>
        </p:nvSpPr>
        <p:spPr>
          <a:xfrm>
            <a:off x="6940479" y="3512674"/>
            <a:ext cx="472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Symbol" charset="2"/>
                <a:cs typeface="Symbol" charset="2"/>
              </a:rPr>
              <a:t>f</a:t>
            </a:r>
            <a:r>
              <a:rPr lang="en-US" sz="2400" baseline="-25000" dirty="0" err="1"/>
              <a:t>H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5901728" y="3622706"/>
            <a:ext cx="566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</a:t>
            </a:r>
            <a:r>
              <a:rPr lang="en-US" baseline="-25000" dirty="0" err="1" smtClean="0"/>
              <a:t>Pl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6161776" y="3453774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674825" y="2318314"/>
            <a:ext cx="1604876" cy="993968"/>
          </a:xfrm>
          <a:prstGeom prst="straightConnector1">
            <a:avLst/>
          </a:prstGeom>
          <a:ln w="76200" cmpd="sng">
            <a:solidFill>
              <a:srgbClr val="FFFF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Smiley Face 28"/>
          <p:cNvSpPr/>
          <p:nvPr/>
        </p:nvSpPr>
        <p:spPr>
          <a:xfrm>
            <a:off x="3330716" y="3143145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1706064" y="4834767"/>
            <a:ext cx="636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This scenario required </a:t>
            </a:r>
            <a:r>
              <a:rPr lang="en-US" dirty="0" err="1" smtClean="0">
                <a:solidFill>
                  <a:srgbClr val="0000FF"/>
                </a:solidFill>
              </a:rPr>
              <a:t>m</a:t>
            </a:r>
            <a:r>
              <a:rPr lang="en-US" baseline="-25000" dirty="0" err="1" smtClean="0">
                <a:solidFill>
                  <a:srgbClr val="0000FF"/>
                </a:solidFill>
              </a:rPr>
              <a:t>H</a:t>
            </a:r>
            <a:r>
              <a:rPr lang="en-US" dirty="0" smtClean="0">
                <a:solidFill>
                  <a:srgbClr val="0000FF"/>
                </a:solidFill>
              </a:rPr>
              <a:t> = 123-130 </a:t>
            </a:r>
            <a:r>
              <a:rPr lang="en-US" dirty="0" err="1" smtClean="0">
                <a:solidFill>
                  <a:srgbClr val="0000FF"/>
                </a:solidFill>
              </a:rPr>
              <a:t>GeV</a:t>
            </a:r>
            <a:r>
              <a:rPr lang="en-US" dirty="0" smtClean="0">
                <a:solidFill>
                  <a:srgbClr val="0000FF"/>
                </a:solidFill>
              </a:rPr>
              <a:t> (before Higgs discovery)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32794" y="4834767"/>
            <a:ext cx="754317" cy="369332"/>
          </a:xfrm>
          <a:prstGeom prst="rect">
            <a:avLst/>
          </a:prstGeom>
          <a:solidFill>
            <a:srgbClr val="1D6CFF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NB 1.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731315" y="300601"/>
            <a:ext cx="3926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dirty="0" smtClean="0"/>
              <a:t>assume that </a:t>
            </a:r>
            <a:r>
              <a:rPr lang="en-US" dirty="0"/>
              <a:t>the Universe started with the Higgs </a:t>
            </a:r>
            <a:r>
              <a:rPr lang="en-US" dirty="0" smtClean="0"/>
              <a:t>trapped in </a:t>
            </a:r>
            <a:r>
              <a:rPr lang="en-US" dirty="0"/>
              <a:t>this false </a:t>
            </a:r>
            <a:r>
              <a:rPr lang="en-US" dirty="0" smtClean="0"/>
              <a:t>vacuum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911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/>
          <p:cNvCxnSpPr/>
          <p:nvPr/>
        </p:nvCxnSpPr>
        <p:spPr>
          <a:xfrm flipV="1">
            <a:off x="1617331" y="953066"/>
            <a:ext cx="72572" cy="43152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endCxn id="27" idx="2"/>
          </p:cNvCxnSpPr>
          <p:nvPr/>
        </p:nvCxnSpPr>
        <p:spPr>
          <a:xfrm>
            <a:off x="1634973" y="5319793"/>
            <a:ext cx="6571688" cy="481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t="23629" r="91174" b="32882"/>
          <a:stretch/>
        </p:blipFill>
        <p:spPr>
          <a:xfrm>
            <a:off x="567295" y="2551571"/>
            <a:ext cx="629313" cy="19934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39999" t="89440" r="37488" b="-1"/>
          <a:stretch/>
        </p:blipFill>
        <p:spPr>
          <a:xfrm>
            <a:off x="3363663" y="5568211"/>
            <a:ext cx="1605217" cy="4840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V="1">
            <a:off x="1652611" y="1343189"/>
            <a:ext cx="6968236" cy="323712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634972" y="3212946"/>
            <a:ext cx="7190125" cy="378326"/>
          </a:xfrm>
          <a:prstGeom prst="rect">
            <a:avLst/>
          </a:prstGeom>
          <a:solidFill>
            <a:srgbClr val="3AFB70">
              <a:alpha val="62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 rot="16200000">
            <a:off x="-1185825" y="2894497"/>
            <a:ext cx="3657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Top mass in MS bar scheme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145903" y="3383099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126663" y="2282746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140389" y="461791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280045" y="5295345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120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408308" y="5298183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130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166344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53637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140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525739" y="5314901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150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652611" y="1250217"/>
            <a:ext cx="1312654" cy="4069576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7550334" y="1250217"/>
            <a:ext cx="1312654" cy="4117700"/>
          </a:xfrm>
          <a:prstGeom prst="rect">
            <a:avLst/>
          </a:prstGeom>
          <a:solidFill>
            <a:srgbClr val="FF0000">
              <a:alpha val="4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493247" y="5315637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160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571" y="2652078"/>
            <a:ext cx="1295108" cy="12746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9081" y="3982392"/>
            <a:ext cx="1335598" cy="1271037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7477164" y="2652078"/>
            <a:ext cx="1385824" cy="2751615"/>
          </a:xfrm>
          <a:prstGeom prst="line">
            <a:avLst/>
          </a:prstGeom>
          <a:ln w="38100" cmpd="sng"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988893" y="4196233"/>
            <a:ext cx="1412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Landau pole</a:t>
            </a:r>
            <a:endParaRPr lang="en-US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1135975" y="1254538"/>
            <a:ext cx="56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1634973" y="1343189"/>
            <a:ext cx="6765170" cy="2666382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 rot="20294080">
            <a:off x="2282085" y="3253477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METASTABILITY</a:t>
            </a:r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 rot="20395780">
            <a:off x="5345870" y="1528005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INSTABILITY</a:t>
            </a:r>
            <a:endParaRPr lang="en-US" sz="2400" dirty="0"/>
          </a:p>
        </p:txBody>
      </p:sp>
      <p:sp>
        <p:nvSpPr>
          <p:cNvPr id="39" name="TextBox 38"/>
          <p:cNvSpPr txBox="1"/>
          <p:nvPr/>
        </p:nvSpPr>
        <p:spPr>
          <a:xfrm rot="20126411">
            <a:off x="5951289" y="2062906"/>
            <a:ext cx="226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STABILITY</a:t>
            </a:r>
            <a:endParaRPr lang="en-US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5314490" y="3176660"/>
            <a:ext cx="1452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163.3 ± 2.7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346599" y="137617"/>
            <a:ext cx="1598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Before LHC…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4498389" y="3722376"/>
            <a:ext cx="195140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Shallow false minimum Higgs inflation requires stability</a:t>
            </a:r>
            <a:endParaRPr lang="en-US" dirty="0">
              <a:solidFill>
                <a:srgbClr val="0000FF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824329" y="3620638"/>
            <a:ext cx="0" cy="1704073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621240" y="3195990"/>
            <a:ext cx="0" cy="2128721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827787" y="6094929"/>
            <a:ext cx="7572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Prediction that </a:t>
            </a:r>
            <a:r>
              <a:rPr lang="en-US" dirty="0" err="1" smtClean="0">
                <a:solidFill>
                  <a:srgbClr val="0000FF"/>
                </a:solidFill>
              </a:rPr>
              <a:t>m</a:t>
            </a:r>
            <a:r>
              <a:rPr lang="en-US" baseline="-25000" dirty="0" err="1" smtClean="0">
                <a:solidFill>
                  <a:srgbClr val="0000FF"/>
                </a:solidFill>
              </a:rPr>
              <a:t>H</a:t>
            </a:r>
            <a:r>
              <a:rPr lang="en-US" dirty="0" smtClean="0">
                <a:solidFill>
                  <a:srgbClr val="0000FF"/>
                </a:solidFill>
              </a:rPr>
              <a:t>  is </a:t>
            </a:r>
            <a:r>
              <a:rPr lang="en-US" dirty="0">
                <a:solidFill>
                  <a:srgbClr val="0000FF"/>
                </a:solidFill>
              </a:rPr>
              <a:t>in the range 123-130 </a:t>
            </a:r>
            <a:r>
              <a:rPr lang="en-US" dirty="0" err="1" smtClean="0">
                <a:solidFill>
                  <a:srgbClr val="0000FF"/>
                </a:solidFill>
              </a:rPr>
              <a:t>GeV</a:t>
            </a:r>
            <a:r>
              <a:rPr lang="en-US" dirty="0" smtClean="0">
                <a:solidFill>
                  <a:srgbClr val="0000FF"/>
                </a:solidFill>
              </a:rPr>
              <a:t>  appeared on the </a:t>
            </a:r>
            <a:r>
              <a:rPr lang="en-US" dirty="0" err="1" smtClean="0">
                <a:solidFill>
                  <a:srgbClr val="0000FF"/>
                </a:solidFill>
              </a:rPr>
              <a:t>arXiv</a:t>
            </a:r>
            <a:r>
              <a:rPr lang="en-US" dirty="0" smtClean="0">
                <a:solidFill>
                  <a:srgbClr val="0000FF"/>
                </a:solidFill>
              </a:rPr>
              <a:t> before LHC 3</a:t>
            </a:r>
            <a:r>
              <a:rPr lang="en-US" dirty="0" smtClean="0">
                <a:solidFill>
                  <a:srgbClr val="0000FF"/>
                </a:solidFill>
                <a:latin typeface="Symbol" charset="2"/>
                <a:cs typeface="Symbol" charset="2"/>
              </a:rPr>
              <a:t>s </a:t>
            </a:r>
            <a:r>
              <a:rPr lang="en-US" dirty="0" smtClean="0">
                <a:solidFill>
                  <a:srgbClr val="0000FF"/>
                </a:solidFill>
              </a:rPr>
              <a:t>announcement [I.M. </a:t>
            </a:r>
            <a:r>
              <a:rPr lang="en-US" dirty="0" err="1" smtClean="0">
                <a:solidFill>
                  <a:srgbClr val="0000FF"/>
                </a:solidFill>
              </a:rPr>
              <a:t>A.Notari</a:t>
            </a:r>
            <a:r>
              <a:rPr lang="en-US" dirty="0" smtClean="0">
                <a:solidFill>
                  <a:srgbClr val="0000FF"/>
                </a:solidFill>
              </a:rPr>
              <a:t> 1112.2659]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 rot="5400000">
            <a:off x="2141058" y="3185766"/>
            <a:ext cx="4001398" cy="238770"/>
          </a:xfrm>
          <a:prstGeom prst="rect">
            <a:avLst/>
          </a:prstGeom>
          <a:solidFill>
            <a:srgbClr val="FFFF00">
              <a:alpha val="62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3842725" y="880135"/>
            <a:ext cx="706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LHC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529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8" grpId="0"/>
      <p:bldP spid="49" grpId="0" animBg="1"/>
      <p:bldP spid="5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>
          <a:xfrm flipV="1">
            <a:off x="2858525" y="3565832"/>
            <a:ext cx="4554810" cy="47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2822753" y="608225"/>
            <a:ext cx="35772" cy="30052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804866" y="1004766"/>
            <a:ext cx="3584845" cy="2555056"/>
          </a:xfrm>
          <a:custGeom>
            <a:avLst/>
            <a:gdLst>
              <a:gd name="connsiteX0" fmla="*/ 0 w 2380279"/>
              <a:gd name="connsiteY0" fmla="*/ 1359526 h 1592076"/>
              <a:gd name="connsiteX1" fmla="*/ 178856 w 2380279"/>
              <a:gd name="connsiteY1" fmla="*/ 1359526 h 1592076"/>
              <a:gd name="connsiteX2" fmla="*/ 268284 w 2380279"/>
              <a:gd name="connsiteY2" fmla="*/ 1431080 h 1592076"/>
              <a:gd name="connsiteX3" fmla="*/ 339826 w 2380279"/>
              <a:gd name="connsiteY3" fmla="*/ 1538411 h 1592076"/>
              <a:gd name="connsiteX4" fmla="*/ 447139 w 2380279"/>
              <a:gd name="connsiteY4" fmla="*/ 1592076 h 1592076"/>
              <a:gd name="connsiteX5" fmla="*/ 554453 w 2380279"/>
              <a:gd name="connsiteY5" fmla="*/ 1574188 h 1592076"/>
              <a:gd name="connsiteX6" fmla="*/ 590224 w 2380279"/>
              <a:gd name="connsiteY6" fmla="*/ 1520522 h 1592076"/>
              <a:gd name="connsiteX7" fmla="*/ 643881 w 2380279"/>
              <a:gd name="connsiteY7" fmla="*/ 1502634 h 1592076"/>
              <a:gd name="connsiteX8" fmla="*/ 715423 w 2380279"/>
              <a:gd name="connsiteY8" fmla="*/ 1413191 h 1592076"/>
              <a:gd name="connsiteX9" fmla="*/ 804851 w 2380279"/>
              <a:gd name="connsiteY9" fmla="*/ 1323749 h 1592076"/>
              <a:gd name="connsiteX10" fmla="*/ 930050 w 2380279"/>
              <a:gd name="connsiteY10" fmla="*/ 1198529 h 1592076"/>
              <a:gd name="connsiteX11" fmla="*/ 965821 w 2380279"/>
              <a:gd name="connsiteY11" fmla="*/ 1144864 h 1592076"/>
              <a:gd name="connsiteX12" fmla="*/ 1055249 w 2380279"/>
              <a:gd name="connsiteY12" fmla="*/ 983867 h 1592076"/>
              <a:gd name="connsiteX13" fmla="*/ 1108906 w 2380279"/>
              <a:gd name="connsiteY13" fmla="*/ 948090 h 1592076"/>
              <a:gd name="connsiteX14" fmla="*/ 1251990 w 2380279"/>
              <a:gd name="connsiteY14" fmla="*/ 858648 h 1592076"/>
              <a:gd name="connsiteX15" fmla="*/ 1305647 w 2380279"/>
              <a:gd name="connsiteY15" fmla="*/ 840760 h 1592076"/>
              <a:gd name="connsiteX16" fmla="*/ 1359304 w 2380279"/>
              <a:gd name="connsiteY16" fmla="*/ 804983 h 1592076"/>
              <a:gd name="connsiteX17" fmla="*/ 1734901 w 2380279"/>
              <a:gd name="connsiteY17" fmla="*/ 840760 h 1592076"/>
              <a:gd name="connsiteX18" fmla="*/ 1842214 w 2380279"/>
              <a:gd name="connsiteY18" fmla="*/ 822871 h 1592076"/>
              <a:gd name="connsiteX19" fmla="*/ 1895871 w 2380279"/>
              <a:gd name="connsiteY19" fmla="*/ 787094 h 1592076"/>
              <a:gd name="connsiteX20" fmla="*/ 1967413 w 2380279"/>
              <a:gd name="connsiteY20" fmla="*/ 751317 h 1592076"/>
              <a:gd name="connsiteX21" fmla="*/ 2038956 w 2380279"/>
              <a:gd name="connsiteY21" fmla="*/ 661875 h 1592076"/>
              <a:gd name="connsiteX22" fmla="*/ 2074727 w 2380279"/>
              <a:gd name="connsiteY22" fmla="*/ 608209 h 1592076"/>
              <a:gd name="connsiteX23" fmla="*/ 2182040 w 2380279"/>
              <a:gd name="connsiteY23" fmla="*/ 393547 h 1592076"/>
              <a:gd name="connsiteX24" fmla="*/ 2235697 w 2380279"/>
              <a:gd name="connsiteY24" fmla="*/ 357770 h 1592076"/>
              <a:gd name="connsiteX25" fmla="*/ 2325125 w 2380279"/>
              <a:gd name="connsiteY25" fmla="*/ 196774 h 1592076"/>
              <a:gd name="connsiteX26" fmla="*/ 2378781 w 2380279"/>
              <a:gd name="connsiteY26" fmla="*/ 71554 h 1592076"/>
              <a:gd name="connsiteX27" fmla="*/ 2378781 w 2380279"/>
              <a:gd name="connsiteY27" fmla="*/ 0 h 1592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380279" h="1592076">
                <a:moveTo>
                  <a:pt x="0" y="1359526"/>
                </a:moveTo>
                <a:cubicBezTo>
                  <a:pt x="82948" y="1342933"/>
                  <a:pt x="95908" y="1328415"/>
                  <a:pt x="178856" y="1359526"/>
                </a:cubicBezTo>
                <a:cubicBezTo>
                  <a:pt x="203342" y="1368710"/>
                  <a:pt x="251205" y="1408304"/>
                  <a:pt x="268284" y="1431080"/>
                </a:cubicBezTo>
                <a:cubicBezTo>
                  <a:pt x="294079" y="1465479"/>
                  <a:pt x="304053" y="1514558"/>
                  <a:pt x="339826" y="1538411"/>
                </a:cubicBezTo>
                <a:cubicBezTo>
                  <a:pt x="409169" y="1584647"/>
                  <a:pt x="373090" y="1567389"/>
                  <a:pt x="447139" y="1592076"/>
                </a:cubicBezTo>
                <a:cubicBezTo>
                  <a:pt x="482910" y="1586113"/>
                  <a:pt x="522018" y="1590408"/>
                  <a:pt x="554453" y="1574188"/>
                </a:cubicBezTo>
                <a:cubicBezTo>
                  <a:pt x="573681" y="1564572"/>
                  <a:pt x="573438" y="1533953"/>
                  <a:pt x="590224" y="1520522"/>
                </a:cubicBezTo>
                <a:cubicBezTo>
                  <a:pt x="604945" y="1508743"/>
                  <a:pt x="625995" y="1508597"/>
                  <a:pt x="643881" y="1502634"/>
                </a:cubicBezTo>
                <a:cubicBezTo>
                  <a:pt x="678700" y="1398157"/>
                  <a:pt x="634521" y="1494106"/>
                  <a:pt x="715423" y="1413191"/>
                </a:cubicBezTo>
                <a:cubicBezTo>
                  <a:pt x="834659" y="1293937"/>
                  <a:pt x="661769" y="1419152"/>
                  <a:pt x="804851" y="1323749"/>
                </a:cubicBezTo>
                <a:cubicBezTo>
                  <a:pt x="886850" y="1200730"/>
                  <a:pt x="835604" y="1230017"/>
                  <a:pt x="930050" y="1198529"/>
                </a:cubicBezTo>
                <a:cubicBezTo>
                  <a:pt x="941974" y="1180641"/>
                  <a:pt x="956208" y="1164093"/>
                  <a:pt x="965821" y="1144864"/>
                </a:cubicBezTo>
                <a:cubicBezTo>
                  <a:pt x="998436" y="1079624"/>
                  <a:pt x="970663" y="1040266"/>
                  <a:pt x="1055249" y="983867"/>
                </a:cubicBezTo>
                <a:lnTo>
                  <a:pt x="1108906" y="948090"/>
                </a:lnTo>
                <a:cubicBezTo>
                  <a:pt x="1165590" y="863050"/>
                  <a:pt x="1124283" y="901224"/>
                  <a:pt x="1251990" y="858648"/>
                </a:cubicBezTo>
                <a:lnTo>
                  <a:pt x="1305647" y="840760"/>
                </a:lnTo>
                <a:cubicBezTo>
                  <a:pt x="1323533" y="828834"/>
                  <a:pt x="1337831" y="806006"/>
                  <a:pt x="1359304" y="804983"/>
                </a:cubicBezTo>
                <a:cubicBezTo>
                  <a:pt x="1607780" y="793149"/>
                  <a:pt x="1595471" y="794275"/>
                  <a:pt x="1734901" y="840760"/>
                </a:cubicBezTo>
                <a:cubicBezTo>
                  <a:pt x="1770672" y="834797"/>
                  <a:pt x="1807811" y="834341"/>
                  <a:pt x="1842214" y="822871"/>
                </a:cubicBezTo>
                <a:cubicBezTo>
                  <a:pt x="1862607" y="816072"/>
                  <a:pt x="1877207" y="797761"/>
                  <a:pt x="1895871" y="787094"/>
                </a:cubicBezTo>
                <a:cubicBezTo>
                  <a:pt x="1919020" y="773864"/>
                  <a:pt x="1943566" y="763243"/>
                  <a:pt x="1967413" y="751317"/>
                </a:cubicBezTo>
                <a:cubicBezTo>
                  <a:pt x="2077521" y="586129"/>
                  <a:pt x="1937007" y="789332"/>
                  <a:pt x="2038956" y="661875"/>
                </a:cubicBezTo>
                <a:cubicBezTo>
                  <a:pt x="2052385" y="645087"/>
                  <a:pt x="2062803" y="626098"/>
                  <a:pt x="2074727" y="608209"/>
                </a:cubicBezTo>
                <a:cubicBezTo>
                  <a:pt x="2095130" y="546989"/>
                  <a:pt x="2122603" y="433178"/>
                  <a:pt x="2182040" y="393547"/>
                </a:cubicBezTo>
                <a:lnTo>
                  <a:pt x="2235697" y="357770"/>
                </a:lnTo>
                <a:cubicBezTo>
                  <a:pt x="2375121" y="148599"/>
                  <a:pt x="2268461" y="329010"/>
                  <a:pt x="2325125" y="196774"/>
                </a:cubicBezTo>
                <a:cubicBezTo>
                  <a:pt x="2340586" y="160692"/>
                  <a:pt x="2372789" y="113508"/>
                  <a:pt x="2378781" y="71554"/>
                </a:cubicBezTo>
                <a:cubicBezTo>
                  <a:pt x="2382153" y="47942"/>
                  <a:pt x="2378781" y="23851"/>
                  <a:pt x="2378781" y="0"/>
                </a:cubicBezTo>
              </a:path>
            </a:pathLst>
          </a:cu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miley Face 24"/>
          <p:cNvSpPr/>
          <p:nvPr/>
        </p:nvSpPr>
        <p:spPr>
          <a:xfrm>
            <a:off x="5298657" y="1967743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964148" y="2386873"/>
            <a:ext cx="1305639" cy="48445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75847"/>
              </a:avLst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</a:rPr>
              <a:t>s</a:t>
            </a:r>
            <a:r>
              <a:rPr lang="en-US" sz="1200" dirty="0" smtClean="0">
                <a:solidFill>
                  <a:srgbClr val="FF0000"/>
                </a:solidFill>
              </a:rPr>
              <a:t>hallow false minimum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47902" y="751331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0" name="Rectangle 29"/>
          <p:cNvSpPr/>
          <p:nvPr/>
        </p:nvSpPr>
        <p:spPr>
          <a:xfrm>
            <a:off x="6940479" y="3512674"/>
            <a:ext cx="472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Symbol" charset="2"/>
                <a:cs typeface="Symbol" charset="2"/>
              </a:rPr>
              <a:t>f</a:t>
            </a:r>
            <a:r>
              <a:rPr lang="en-US" sz="2400" baseline="-25000" dirty="0" err="1"/>
              <a:t>H</a:t>
            </a:r>
            <a:endParaRPr lang="en-US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5901728" y="3622706"/>
            <a:ext cx="566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</a:t>
            </a:r>
            <a:r>
              <a:rPr lang="en-US" baseline="-25000" dirty="0" err="1" smtClean="0"/>
              <a:t>Pl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6161776" y="3453774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674825" y="2318314"/>
            <a:ext cx="1604876" cy="993968"/>
          </a:xfrm>
          <a:prstGeom prst="straightConnector1">
            <a:avLst/>
          </a:prstGeom>
          <a:ln w="76200" cmpd="sng">
            <a:solidFill>
              <a:srgbClr val="FFFF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Smiley Face 28"/>
          <p:cNvSpPr/>
          <p:nvPr/>
        </p:nvSpPr>
        <p:spPr>
          <a:xfrm>
            <a:off x="3330716" y="3143145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1780174" y="5952763"/>
            <a:ext cx="59160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Clean prediction for r  (n</a:t>
            </a:r>
            <a:r>
              <a:rPr lang="en-US" baseline="-25000" dirty="0" smtClean="0">
                <a:solidFill>
                  <a:srgbClr val="0000FF"/>
                </a:solidFill>
              </a:rPr>
              <a:t>s </a:t>
            </a:r>
            <a:r>
              <a:rPr lang="en-US" dirty="0">
                <a:solidFill>
                  <a:srgbClr val="0000FF"/>
                </a:solidFill>
              </a:rPr>
              <a:t>is </a:t>
            </a:r>
            <a:r>
              <a:rPr lang="en-US" dirty="0" smtClean="0">
                <a:solidFill>
                  <a:srgbClr val="0000FF"/>
                </a:solidFill>
              </a:rPr>
              <a:t>instead model dependent</a:t>
            </a:r>
            <a:r>
              <a:rPr lang="en-US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731315" y="300601"/>
            <a:ext cx="36820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dirty="0" smtClean="0"/>
              <a:t>assume that </a:t>
            </a:r>
            <a:r>
              <a:rPr lang="en-US" dirty="0"/>
              <a:t>the Universe started with the Higgs </a:t>
            </a:r>
            <a:r>
              <a:rPr lang="en-US" dirty="0" smtClean="0"/>
              <a:t>in </a:t>
            </a:r>
            <a:r>
              <a:rPr lang="en-US" dirty="0"/>
              <a:t>this false </a:t>
            </a:r>
            <a:r>
              <a:rPr lang="en-US" dirty="0" smtClean="0"/>
              <a:t>vacuum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706064" y="4984159"/>
            <a:ext cx="636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This scenario required </a:t>
            </a:r>
            <a:r>
              <a:rPr lang="en-US" dirty="0" err="1" smtClean="0">
                <a:solidFill>
                  <a:srgbClr val="0000FF"/>
                </a:solidFill>
              </a:rPr>
              <a:t>m</a:t>
            </a:r>
            <a:r>
              <a:rPr lang="en-US" baseline="-25000" dirty="0" err="1" smtClean="0">
                <a:solidFill>
                  <a:srgbClr val="0000FF"/>
                </a:solidFill>
              </a:rPr>
              <a:t>H</a:t>
            </a:r>
            <a:r>
              <a:rPr lang="en-US" dirty="0" smtClean="0">
                <a:solidFill>
                  <a:srgbClr val="0000FF"/>
                </a:solidFill>
              </a:rPr>
              <a:t> = 123-130 </a:t>
            </a:r>
            <a:r>
              <a:rPr lang="en-US" dirty="0" err="1" smtClean="0">
                <a:solidFill>
                  <a:srgbClr val="0000FF"/>
                </a:solidFill>
              </a:rPr>
              <a:t>GeV</a:t>
            </a:r>
            <a:r>
              <a:rPr lang="en-US" dirty="0" smtClean="0">
                <a:solidFill>
                  <a:srgbClr val="0000FF"/>
                </a:solidFill>
              </a:rPr>
              <a:t> (before Higgs discovery)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32794" y="4984159"/>
            <a:ext cx="754317" cy="369332"/>
          </a:xfrm>
          <a:prstGeom prst="rect">
            <a:avLst/>
          </a:prstGeom>
          <a:solidFill>
            <a:srgbClr val="1D6CFF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NB 1.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2502" y="5944369"/>
            <a:ext cx="754317" cy="369332"/>
          </a:xfrm>
          <a:prstGeom prst="rect">
            <a:avLst/>
          </a:prstGeom>
          <a:solidFill>
            <a:srgbClr val="1D6CFF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NB 2.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41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95" y="1904270"/>
            <a:ext cx="5082485" cy="4817312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2093588"/>
              </p:ext>
            </p:extLst>
          </p:nvPr>
        </p:nvGraphicFramePr>
        <p:xfrm>
          <a:off x="1673918" y="618770"/>
          <a:ext cx="4313962" cy="9840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Equation" r:id="rId4" imgW="1790700" imgH="393700" progId="Equation.3">
                  <p:embed/>
                </p:oleObj>
              </mc:Choice>
              <mc:Fallback>
                <p:oleObj name="Equation" r:id="rId4" imgW="17907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73918" y="618770"/>
                        <a:ext cx="4313962" cy="9840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H="1">
            <a:off x="6065971" y="466533"/>
            <a:ext cx="473922" cy="31250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084931" y="208536"/>
            <a:ext cx="28126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</a:t>
            </a:r>
            <a:r>
              <a:rPr lang="en-US" dirty="0" smtClean="0"/>
              <a:t>etermined by </a:t>
            </a:r>
            <a:r>
              <a:rPr lang="en-US" sz="2400" dirty="0" err="1" smtClean="0">
                <a:solidFill>
                  <a:srgbClr val="0000FF"/>
                </a:solidFill>
              </a:rPr>
              <a:t>m</a:t>
            </a:r>
            <a:r>
              <a:rPr lang="en-US" sz="2400" baseline="-25000" dirty="0" err="1" smtClean="0">
                <a:solidFill>
                  <a:srgbClr val="0000FF"/>
                </a:solidFill>
              </a:rPr>
              <a:t>H</a:t>
            </a:r>
            <a:r>
              <a:rPr lang="en-US" sz="2400" baseline="-25000" dirty="0" smtClean="0">
                <a:solidFill>
                  <a:srgbClr val="0000FF"/>
                </a:solidFill>
              </a:rPr>
              <a:t> </a:t>
            </a:r>
          </a:p>
          <a:p>
            <a:pPr algn="ctr"/>
            <a:r>
              <a:rPr lang="en-US" dirty="0" smtClean="0"/>
              <a:t>(</a:t>
            </a:r>
            <a:r>
              <a:rPr lang="en-US" dirty="0" err="1" smtClean="0"/>
              <a:t>m</a:t>
            </a:r>
            <a:r>
              <a:rPr lang="en-US" baseline="-25000" dirty="0" err="1" smtClean="0"/>
              <a:t>t</a:t>
            </a:r>
            <a:r>
              <a:rPr lang="en-US" baseline="-25000" dirty="0" smtClean="0"/>
              <a:t> </a:t>
            </a:r>
            <a:r>
              <a:rPr lang="en-US" dirty="0" err="1" smtClean="0"/>
              <a:t>choosen</a:t>
            </a:r>
            <a:r>
              <a:rPr lang="en-US" dirty="0" smtClean="0"/>
              <a:t> in order to have false minimum) </a:t>
            </a:r>
            <a:endParaRPr lang="en-US" baseline="-25000" dirty="0"/>
          </a:p>
        </p:txBody>
      </p:sp>
      <p:sp>
        <p:nvSpPr>
          <p:cNvPr id="6" name="Oval 5"/>
          <p:cNvSpPr/>
          <p:nvPr/>
        </p:nvSpPr>
        <p:spPr>
          <a:xfrm>
            <a:off x="4833816" y="523407"/>
            <a:ext cx="1270066" cy="765727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22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22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430407" y="3918536"/>
            <a:ext cx="22854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BICEP2 can be </a:t>
            </a:r>
            <a:r>
              <a:rPr lang="en-US" sz="2400" dirty="0" err="1" smtClean="0">
                <a:solidFill>
                  <a:srgbClr val="FF0000"/>
                </a:solidFill>
              </a:rPr>
              <a:t>accomodated</a:t>
            </a:r>
            <a:r>
              <a:rPr lang="en-US" sz="2400" dirty="0" smtClean="0">
                <a:solidFill>
                  <a:srgbClr val="FF0000"/>
                </a:solidFill>
              </a:rPr>
              <a:t> within 2</a:t>
            </a:r>
            <a:r>
              <a:rPr lang="en-US" sz="2400" dirty="0" smtClean="0">
                <a:solidFill>
                  <a:srgbClr val="FF0000"/>
                </a:solidFill>
                <a:latin typeface="Symbol" charset="2"/>
                <a:cs typeface="Symbol" charset="2"/>
              </a:rPr>
              <a:t>s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large </a:t>
            </a:r>
            <a:r>
              <a:rPr lang="en-US" sz="2400" dirty="0" err="1" smtClean="0">
                <a:solidFill>
                  <a:srgbClr val="FF0000"/>
                </a:solidFill>
              </a:rPr>
              <a:t>m</a:t>
            </a:r>
            <a:r>
              <a:rPr lang="en-US" sz="2400" baseline="-25000" dirty="0" err="1" smtClean="0">
                <a:solidFill>
                  <a:srgbClr val="FF0000"/>
                </a:solidFill>
              </a:rPr>
              <a:t>H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s</a:t>
            </a:r>
            <a:r>
              <a:rPr lang="en-US" sz="2400" dirty="0" smtClean="0">
                <a:solidFill>
                  <a:srgbClr val="FF0000"/>
                </a:solidFill>
              </a:rPr>
              <a:t>mall </a:t>
            </a:r>
            <a:r>
              <a:rPr lang="en-US" sz="2400" dirty="0" err="1" smtClean="0">
                <a:solidFill>
                  <a:srgbClr val="FF0000"/>
                </a:solidFill>
              </a:rPr>
              <a:t>m</a:t>
            </a:r>
            <a:r>
              <a:rPr lang="en-US" sz="2400" baseline="-25000" dirty="0" err="1" smtClean="0">
                <a:solidFill>
                  <a:srgbClr val="FF0000"/>
                </a:solidFill>
              </a:rPr>
              <a:t>t</a:t>
            </a:r>
            <a:endParaRPr lang="en-US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small </a:t>
            </a:r>
            <a:r>
              <a:rPr lang="en-US" sz="2400" dirty="0">
                <a:solidFill>
                  <a:srgbClr val="FF0000"/>
                </a:solidFill>
                <a:latin typeface="Symbol" charset="2"/>
                <a:cs typeface="Symbol" charset="2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</a:rPr>
              <a:t>3</a:t>
            </a:r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err="1">
                <a:solidFill>
                  <a:srgbClr val="FF0000"/>
                </a:solidFill>
              </a:rPr>
              <a:t>m</a:t>
            </a:r>
            <a:r>
              <a:rPr lang="en-US" sz="2400" baseline="-25000" dirty="0" err="1">
                <a:solidFill>
                  <a:srgbClr val="FF0000"/>
                </a:solidFill>
              </a:rPr>
              <a:t>Z</a:t>
            </a:r>
            <a:r>
              <a:rPr lang="en-US" sz="2400" dirty="0" smtClean="0">
                <a:solidFill>
                  <a:srgbClr val="FF0000"/>
                </a:solidFill>
              </a:rPr>
              <a:t>)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5838513" y="4195050"/>
            <a:ext cx="530738" cy="589457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88606" y="1718248"/>
            <a:ext cx="240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IM, PRD 1403.5244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517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7990" y="5354339"/>
            <a:ext cx="267776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IM </a:t>
            </a:r>
            <a:r>
              <a:rPr lang="en-US" sz="1600" dirty="0" err="1" smtClean="0"/>
              <a:t>Notari</a:t>
            </a:r>
            <a:r>
              <a:rPr lang="en-US" sz="1600" dirty="0" smtClean="0"/>
              <a:t>, arXiv</a:t>
            </a:r>
            <a:r>
              <a:rPr lang="en-US" sz="1600" dirty="0"/>
              <a:t>:</a:t>
            </a:r>
            <a:r>
              <a:rPr lang="en-US" sz="1600" dirty="0" smtClean="0"/>
              <a:t>1112.2659,</a:t>
            </a:r>
            <a:endParaRPr lang="en-US" sz="1600" dirty="0"/>
          </a:p>
        </p:txBody>
      </p:sp>
      <p:sp>
        <p:nvSpPr>
          <p:cNvPr id="7" name="Rectangle 6"/>
          <p:cNvSpPr/>
          <p:nvPr/>
        </p:nvSpPr>
        <p:spPr>
          <a:xfrm>
            <a:off x="4874218" y="5336698"/>
            <a:ext cx="10684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/>
              <a:t>1204.4155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1710790" y="5047265"/>
            <a:ext cx="369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 model in scalar-tensor gravity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4495018" y="5047265"/>
            <a:ext cx="369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&amp;</a:t>
            </a:r>
            <a:r>
              <a:rPr lang="en-US" sz="1600" dirty="0" smtClean="0"/>
              <a:t> a model with hybrid inflation</a:t>
            </a:r>
            <a:endParaRPr lang="en-US" sz="1600" dirty="0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4964148" y="5047265"/>
            <a:ext cx="1976331" cy="6279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964148" y="4891120"/>
            <a:ext cx="1822174" cy="7841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57757" y="5618378"/>
            <a:ext cx="3519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KO because or r and </a:t>
            </a:r>
            <a:r>
              <a:rPr lang="en-US" dirty="0" err="1" smtClean="0">
                <a:solidFill>
                  <a:srgbClr val="FF0000"/>
                </a:solidFill>
              </a:rPr>
              <a:t>n</a:t>
            </a:r>
            <a:r>
              <a:rPr lang="en-US" baseline="-25000" dirty="0" err="1" smtClean="0">
                <a:solidFill>
                  <a:srgbClr val="FF0000"/>
                </a:solidFill>
              </a:rPr>
              <a:t>S</a:t>
            </a:r>
            <a:endParaRPr lang="en-US" baseline="-25000" dirty="0" smtClean="0">
              <a:solidFill>
                <a:srgbClr val="FF00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[</a:t>
            </a:r>
            <a:r>
              <a:rPr lang="en-US" dirty="0" smtClean="0">
                <a:solidFill>
                  <a:srgbClr val="FF0000"/>
                </a:solidFill>
              </a:rPr>
              <a:t>see e.g. Fairbairn et al  1403.7483]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430" y="4491010"/>
            <a:ext cx="4381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Realizations of the scenario:</a:t>
            </a:r>
            <a:endParaRPr lang="en-US" sz="2000" b="1" dirty="0"/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2858525" y="3565832"/>
            <a:ext cx="4554810" cy="47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2822753" y="608225"/>
            <a:ext cx="35772" cy="30052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Freeform 37"/>
          <p:cNvSpPr/>
          <p:nvPr/>
        </p:nvSpPr>
        <p:spPr>
          <a:xfrm>
            <a:off x="2804866" y="1004766"/>
            <a:ext cx="3584845" cy="2555056"/>
          </a:xfrm>
          <a:custGeom>
            <a:avLst/>
            <a:gdLst>
              <a:gd name="connsiteX0" fmla="*/ 0 w 2380279"/>
              <a:gd name="connsiteY0" fmla="*/ 1359526 h 1592076"/>
              <a:gd name="connsiteX1" fmla="*/ 178856 w 2380279"/>
              <a:gd name="connsiteY1" fmla="*/ 1359526 h 1592076"/>
              <a:gd name="connsiteX2" fmla="*/ 268284 w 2380279"/>
              <a:gd name="connsiteY2" fmla="*/ 1431080 h 1592076"/>
              <a:gd name="connsiteX3" fmla="*/ 339826 w 2380279"/>
              <a:gd name="connsiteY3" fmla="*/ 1538411 h 1592076"/>
              <a:gd name="connsiteX4" fmla="*/ 447139 w 2380279"/>
              <a:gd name="connsiteY4" fmla="*/ 1592076 h 1592076"/>
              <a:gd name="connsiteX5" fmla="*/ 554453 w 2380279"/>
              <a:gd name="connsiteY5" fmla="*/ 1574188 h 1592076"/>
              <a:gd name="connsiteX6" fmla="*/ 590224 w 2380279"/>
              <a:gd name="connsiteY6" fmla="*/ 1520522 h 1592076"/>
              <a:gd name="connsiteX7" fmla="*/ 643881 w 2380279"/>
              <a:gd name="connsiteY7" fmla="*/ 1502634 h 1592076"/>
              <a:gd name="connsiteX8" fmla="*/ 715423 w 2380279"/>
              <a:gd name="connsiteY8" fmla="*/ 1413191 h 1592076"/>
              <a:gd name="connsiteX9" fmla="*/ 804851 w 2380279"/>
              <a:gd name="connsiteY9" fmla="*/ 1323749 h 1592076"/>
              <a:gd name="connsiteX10" fmla="*/ 930050 w 2380279"/>
              <a:gd name="connsiteY10" fmla="*/ 1198529 h 1592076"/>
              <a:gd name="connsiteX11" fmla="*/ 965821 w 2380279"/>
              <a:gd name="connsiteY11" fmla="*/ 1144864 h 1592076"/>
              <a:gd name="connsiteX12" fmla="*/ 1055249 w 2380279"/>
              <a:gd name="connsiteY12" fmla="*/ 983867 h 1592076"/>
              <a:gd name="connsiteX13" fmla="*/ 1108906 w 2380279"/>
              <a:gd name="connsiteY13" fmla="*/ 948090 h 1592076"/>
              <a:gd name="connsiteX14" fmla="*/ 1251990 w 2380279"/>
              <a:gd name="connsiteY14" fmla="*/ 858648 h 1592076"/>
              <a:gd name="connsiteX15" fmla="*/ 1305647 w 2380279"/>
              <a:gd name="connsiteY15" fmla="*/ 840760 h 1592076"/>
              <a:gd name="connsiteX16" fmla="*/ 1359304 w 2380279"/>
              <a:gd name="connsiteY16" fmla="*/ 804983 h 1592076"/>
              <a:gd name="connsiteX17" fmla="*/ 1734901 w 2380279"/>
              <a:gd name="connsiteY17" fmla="*/ 840760 h 1592076"/>
              <a:gd name="connsiteX18" fmla="*/ 1842214 w 2380279"/>
              <a:gd name="connsiteY18" fmla="*/ 822871 h 1592076"/>
              <a:gd name="connsiteX19" fmla="*/ 1895871 w 2380279"/>
              <a:gd name="connsiteY19" fmla="*/ 787094 h 1592076"/>
              <a:gd name="connsiteX20" fmla="*/ 1967413 w 2380279"/>
              <a:gd name="connsiteY20" fmla="*/ 751317 h 1592076"/>
              <a:gd name="connsiteX21" fmla="*/ 2038956 w 2380279"/>
              <a:gd name="connsiteY21" fmla="*/ 661875 h 1592076"/>
              <a:gd name="connsiteX22" fmla="*/ 2074727 w 2380279"/>
              <a:gd name="connsiteY22" fmla="*/ 608209 h 1592076"/>
              <a:gd name="connsiteX23" fmla="*/ 2182040 w 2380279"/>
              <a:gd name="connsiteY23" fmla="*/ 393547 h 1592076"/>
              <a:gd name="connsiteX24" fmla="*/ 2235697 w 2380279"/>
              <a:gd name="connsiteY24" fmla="*/ 357770 h 1592076"/>
              <a:gd name="connsiteX25" fmla="*/ 2325125 w 2380279"/>
              <a:gd name="connsiteY25" fmla="*/ 196774 h 1592076"/>
              <a:gd name="connsiteX26" fmla="*/ 2378781 w 2380279"/>
              <a:gd name="connsiteY26" fmla="*/ 71554 h 1592076"/>
              <a:gd name="connsiteX27" fmla="*/ 2378781 w 2380279"/>
              <a:gd name="connsiteY27" fmla="*/ 0 h 1592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380279" h="1592076">
                <a:moveTo>
                  <a:pt x="0" y="1359526"/>
                </a:moveTo>
                <a:cubicBezTo>
                  <a:pt x="82948" y="1342933"/>
                  <a:pt x="95908" y="1328415"/>
                  <a:pt x="178856" y="1359526"/>
                </a:cubicBezTo>
                <a:cubicBezTo>
                  <a:pt x="203342" y="1368710"/>
                  <a:pt x="251205" y="1408304"/>
                  <a:pt x="268284" y="1431080"/>
                </a:cubicBezTo>
                <a:cubicBezTo>
                  <a:pt x="294079" y="1465479"/>
                  <a:pt x="304053" y="1514558"/>
                  <a:pt x="339826" y="1538411"/>
                </a:cubicBezTo>
                <a:cubicBezTo>
                  <a:pt x="409169" y="1584647"/>
                  <a:pt x="373090" y="1567389"/>
                  <a:pt x="447139" y="1592076"/>
                </a:cubicBezTo>
                <a:cubicBezTo>
                  <a:pt x="482910" y="1586113"/>
                  <a:pt x="522018" y="1590408"/>
                  <a:pt x="554453" y="1574188"/>
                </a:cubicBezTo>
                <a:cubicBezTo>
                  <a:pt x="573681" y="1564572"/>
                  <a:pt x="573438" y="1533953"/>
                  <a:pt x="590224" y="1520522"/>
                </a:cubicBezTo>
                <a:cubicBezTo>
                  <a:pt x="604945" y="1508743"/>
                  <a:pt x="625995" y="1508597"/>
                  <a:pt x="643881" y="1502634"/>
                </a:cubicBezTo>
                <a:cubicBezTo>
                  <a:pt x="678700" y="1398157"/>
                  <a:pt x="634521" y="1494106"/>
                  <a:pt x="715423" y="1413191"/>
                </a:cubicBezTo>
                <a:cubicBezTo>
                  <a:pt x="834659" y="1293937"/>
                  <a:pt x="661769" y="1419152"/>
                  <a:pt x="804851" y="1323749"/>
                </a:cubicBezTo>
                <a:cubicBezTo>
                  <a:pt x="886850" y="1200730"/>
                  <a:pt x="835604" y="1230017"/>
                  <a:pt x="930050" y="1198529"/>
                </a:cubicBezTo>
                <a:cubicBezTo>
                  <a:pt x="941974" y="1180641"/>
                  <a:pt x="956208" y="1164093"/>
                  <a:pt x="965821" y="1144864"/>
                </a:cubicBezTo>
                <a:cubicBezTo>
                  <a:pt x="998436" y="1079624"/>
                  <a:pt x="970663" y="1040266"/>
                  <a:pt x="1055249" y="983867"/>
                </a:cubicBezTo>
                <a:lnTo>
                  <a:pt x="1108906" y="948090"/>
                </a:lnTo>
                <a:cubicBezTo>
                  <a:pt x="1165590" y="863050"/>
                  <a:pt x="1124283" y="901224"/>
                  <a:pt x="1251990" y="858648"/>
                </a:cubicBezTo>
                <a:lnTo>
                  <a:pt x="1305647" y="840760"/>
                </a:lnTo>
                <a:cubicBezTo>
                  <a:pt x="1323533" y="828834"/>
                  <a:pt x="1337831" y="806006"/>
                  <a:pt x="1359304" y="804983"/>
                </a:cubicBezTo>
                <a:cubicBezTo>
                  <a:pt x="1607780" y="793149"/>
                  <a:pt x="1595471" y="794275"/>
                  <a:pt x="1734901" y="840760"/>
                </a:cubicBezTo>
                <a:cubicBezTo>
                  <a:pt x="1770672" y="834797"/>
                  <a:pt x="1807811" y="834341"/>
                  <a:pt x="1842214" y="822871"/>
                </a:cubicBezTo>
                <a:cubicBezTo>
                  <a:pt x="1862607" y="816072"/>
                  <a:pt x="1877207" y="797761"/>
                  <a:pt x="1895871" y="787094"/>
                </a:cubicBezTo>
                <a:cubicBezTo>
                  <a:pt x="1919020" y="773864"/>
                  <a:pt x="1943566" y="763243"/>
                  <a:pt x="1967413" y="751317"/>
                </a:cubicBezTo>
                <a:cubicBezTo>
                  <a:pt x="2077521" y="586129"/>
                  <a:pt x="1937007" y="789332"/>
                  <a:pt x="2038956" y="661875"/>
                </a:cubicBezTo>
                <a:cubicBezTo>
                  <a:pt x="2052385" y="645087"/>
                  <a:pt x="2062803" y="626098"/>
                  <a:pt x="2074727" y="608209"/>
                </a:cubicBezTo>
                <a:cubicBezTo>
                  <a:pt x="2095130" y="546989"/>
                  <a:pt x="2122603" y="433178"/>
                  <a:pt x="2182040" y="393547"/>
                </a:cubicBezTo>
                <a:lnTo>
                  <a:pt x="2235697" y="357770"/>
                </a:lnTo>
                <a:cubicBezTo>
                  <a:pt x="2375121" y="148599"/>
                  <a:pt x="2268461" y="329010"/>
                  <a:pt x="2325125" y="196774"/>
                </a:cubicBezTo>
                <a:cubicBezTo>
                  <a:pt x="2340586" y="160692"/>
                  <a:pt x="2372789" y="113508"/>
                  <a:pt x="2378781" y="71554"/>
                </a:cubicBezTo>
                <a:cubicBezTo>
                  <a:pt x="2382153" y="47942"/>
                  <a:pt x="2378781" y="23851"/>
                  <a:pt x="2378781" y="0"/>
                </a:cubicBezTo>
              </a:path>
            </a:pathLst>
          </a:custGeom>
          <a:ln w="5715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Smiley Face 38"/>
          <p:cNvSpPr/>
          <p:nvPr/>
        </p:nvSpPr>
        <p:spPr>
          <a:xfrm>
            <a:off x="5298657" y="1967743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4964148" y="2386873"/>
            <a:ext cx="1305639" cy="484459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75847"/>
              </a:avLst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</a:rPr>
              <a:t>s</a:t>
            </a:r>
            <a:r>
              <a:rPr lang="en-US" sz="1200" dirty="0" smtClean="0">
                <a:solidFill>
                  <a:srgbClr val="FF0000"/>
                </a:solidFill>
              </a:rPr>
              <a:t>hallow false minimum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747902" y="751331"/>
            <a:ext cx="125371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V(</a:t>
            </a:r>
            <a:r>
              <a:rPr lang="en-US" sz="3200" dirty="0" err="1" smtClean="0">
                <a:latin typeface="Symbol" charset="2"/>
                <a:cs typeface="Symbol" charset="2"/>
              </a:rPr>
              <a:t>f</a:t>
            </a:r>
            <a:r>
              <a:rPr lang="en-US" sz="3200" baseline="-25000" dirty="0" err="1" smtClean="0"/>
              <a:t>H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42" name="Rectangle 41"/>
          <p:cNvSpPr/>
          <p:nvPr/>
        </p:nvSpPr>
        <p:spPr>
          <a:xfrm>
            <a:off x="6940479" y="3512674"/>
            <a:ext cx="472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Symbol" charset="2"/>
                <a:cs typeface="Symbol" charset="2"/>
              </a:rPr>
              <a:t>f</a:t>
            </a:r>
            <a:r>
              <a:rPr lang="en-US" sz="2400" baseline="-25000" dirty="0" err="1"/>
              <a:t>H</a:t>
            </a:r>
            <a:endParaRPr lang="en-US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5901728" y="3622706"/>
            <a:ext cx="566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</a:t>
            </a:r>
            <a:r>
              <a:rPr lang="en-US" baseline="-25000" dirty="0" err="1" smtClean="0"/>
              <a:t>Pl</a:t>
            </a:r>
            <a:endParaRPr lang="en-US" baseline="-25000" dirty="0"/>
          </a:p>
        </p:txBody>
      </p:sp>
      <p:cxnSp>
        <p:nvCxnSpPr>
          <p:cNvPr id="44" name="Straight Connector 43"/>
          <p:cNvCxnSpPr/>
          <p:nvPr/>
        </p:nvCxnSpPr>
        <p:spPr>
          <a:xfrm>
            <a:off x="6161776" y="3453774"/>
            <a:ext cx="0" cy="2624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3674825" y="2318314"/>
            <a:ext cx="1604876" cy="993968"/>
          </a:xfrm>
          <a:prstGeom prst="straightConnector1">
            <a:avLst/>
          </a:prstGeom>
          <a:ln w="76200" cmpd="sng">
            <a:solidFill>
              <a:srgbClr val="FFFF00"/>
            </a:solidFill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Smiley Face 45"/>
          <p:cNvSpPr/>
          <p:nvPr/>
        </p:nvSpPr>
        <p:spPr>
          <a:xfrm>
            <a:off x="3330716" y="3143145"/>
            <a:ext cx="363064" cy="350571"/>
          </a:xfrm>
          <a:prstGeom prst="smileyFace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731315" y="300601"/>
            <a:ext cx="36820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dirty="0" smtClean="0"/>
              <a:t>assume that </a:t>
            </a:r>
            <a:r>
              <a:rPr lang="en-US" dirty="0"/>
              <a:t>the Universe started with the Higgs </a:t>
            </a:r>
            <a:r>
              <a:rPr lang="en-US" dirty="0" smtClean="0"/>
              <a:t>in </a:t>
            </a:r>
            <a:r>
              <a:rPr lang="en-US" dirty="0"/>
              <a:t>this false </a:t>
            </a:r>
            <a:r>
              <a:rPr lang="en-US" dirty="0" smtClean="0"/>
              <a:t>vacuum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556393" y="5752638"/>
            <a:ext cx="3050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Not satisfactory but maybe…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802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2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894" y="142553"/>
            <a:ext cx="4431876" cy="42006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69760" y="5041910"/>
            <a:ext cx="6368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worth to develop more models  to better explore the idea of shallow false minimum Higgs inflation</a:t>
            </a:r>
            <a:endParaRPr lang="en-US" sz="2400" dirty="0"/>
          </a:p>
        </p:txBody>
      </p:sp>
      <p:sp>
        <p:nvSpPr>
          <p:cNvPr id="3" name="Right Arrow 2"/>
          <p:cNvSpPr/>
          <p:nvPr/>
        </p:nvSpPr>
        <p:spPr>
          <a:xfrm>
            <a:off x="866100" y="5144104"/>
            <a:ext cx="577212" cy="48109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230245" y="4158535"/>
            <a:ext cx="240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IM, PRD 1403.5244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1913" y="801240"/>
            <a:ext cx="23356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Anyway… </a:t>
            </a:r>
          </a:p>
          <a:p>
            <a:pPr algn="ctr"/>
            <a:endParaRPr lang="en-US" sz="2800" dirty="0" smtClean="0">
              <a:solidFill>
                <a:srgbClr val="FF0000"/>
              </a:solidFill>
            </a:endParaRPr>
          </a:p>
          <a:p>
            <a:pPr algn="ctr"/>
            <a:r>
              <a:rPr lang="en-US" sz="2800" dirty="0" smtClean="0"/>
              <a:t>the numerical concordance </a:t>
            </a:r>
          </a:p>
          <a:p>
            <a:pPr algn="ctr"/>
            <a:r>
              <a:rPr lang="en-US" sz="2800" dirty="0" smtClean="0"/>
              <a:t>is so</a:t>
            </a:r>
            <a:r>
              <a:rPr lang="en-US" sz="2800" dirty="0" smtClean="0">
                <a:solidFill>
                  <a:srgbClr val="FF0000"/>
                </a:solidFill>
              </a:rPr>
              <a:t> intriguing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11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8520" y="135460"/>
            <a:ext cx="3521993" cy="76944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6775" y="1311865"/>
            <a:ext cx="7819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sz="2000" dirty="0" smtClean="0"/>
              <a:t>Stability/</a:t>
            </a:r>
            <a:r>
              <a:rPr lang="en-US" sz="2000" dirty="0" err="1"/>
              <a:t>M</a:t>
            </a:r>
            <a:r>
              <a:rPr lang="en-US" sz="2000" dirty="0" err="1" smtClean="0"/>
              <a:t>etastability</a:t>
            </a:r>
            <a:r>
              <a:rPr lang="en-US" sz="2000" dirty="0" smtClean="0"/>
              <a:t> of the Higgs potential in the SM: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  calls for more precise measurement of top mass 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43534" y="2771465"/>
            <a:ext cx="7461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2</a:t>
            </a:r>
            <a:r>
              <a:rPr lang="en-US" sz="2000" dirty="0" smtClean="0"/>
              <a:t>) SM Higgs inflation models: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seem promising and calls for confirmation of r</a:t>
            </a:r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60" y="872494"/>
            <a:ext cx="1356232" cy="15069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140" y="2398931"/>
            <a:ext cx="2323187" cy="1252699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 bwMode="auto">
          <a:xfrm>
            <a:off x="7716465" y="2605963"/>
            <a:ext cx="154286" cy="161044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657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8251E-6 -2.85119E-6 C -0.00885 0.0162 -0.0177 0.0324 -0.03021 0.04397 C -0.04271 0.05554 -0.06337 0.06341 -0.07535 0.06966 C -0.08733 0.07591 -0.09636 0.08007 -0.10261 0.08123 C -0.10887 0.08239 -0.11078 0.07683 -0.11303 0.07706 C -0.11529 0.0773 -0.11286 0.08239 -0.11668 0.08285 C -0.1205 0.08331 -0.1304 0.07822 -0.1363 0.0803 C -0.1422 0.08239 -0.14637 0.09141 -0.15245 0.09535 C -0.15853 0.09928 -0.16565 0.10136 -0.17277 0.10368 " pathEditMode="relative" ptsTypes="aaaaaaa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0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8520" y="135460"/>
            <a:ext cx="3521993" cy="76944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6775" y="1311865"/>
            <a:ext cx="7819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sz="2000" dirty="0" smtClean="0"/>
              <a:t>Stability/</a:t>
            </a:r>
            <a:r>
              <a:rPr lang="en-US" sz="2000" dirty="0" err="1"/>
              <a:t>M</a:t>
            </a:r>
            <a:r>
              <a:rPr lang="en-US" sz="2000" dirty="0" err="1" smtClean="0"/>
              <a:t>etastability</a:t>
            </a:r>
            <a:r>
              <a:rPr lang="en-US" sz="2000" dirty="0" smtClean="0"/>
              <a:t> of the Higgs potential in the SM: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  calls for more precise measurement of top mass 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43534" y="2771465"/>
            <a:ext cx="7461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2</a:t>
            </a:r>
            <a:r>
              <a:rPr lang="en-US" sz="2000" dirty="0" smtClean="0"/>
              <a:t>) SM Higgs inflation models: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 seem promising and calls for confirmation of r</a:t>
            </a:r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60" y="872494"/>
            <a:ext cx="1356232" cy="15069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140" y="2398931"/>
            <a:ext cx="2323187" cy="1252699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 bwMode="auto">
          <a:xfrm>
            <a:off x="7763690" y="2640747"/>
            <a:ext cx="154286" cy="161044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2759" y="5313623"/>
            <a:ext cx="7764567" cy="120032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The measured value </a:t>
            </a:r>
          </a:p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of the Higgs boson mass is intriguing!! 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728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6462" y="2833077"/>
            <a:ext cx="19538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backup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112265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3468" y="219966"/>
            <a:ext cx="746874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Main </a:t>
            </a:r>
            <a:r>
              <a:rPr lang="en-US" sz="2400" dirty="0">
                <a:solidFill>
                  <a:srgbClr val="FF0000"/>
                </a:solidFill>
              </a:rPr>
              <a:t>d</a:t>
            </a:r>
            <a:r>
              <a:rPr lang="en-US" sz="2400" dirty="0" smtClean="0">
                <a:solidFill>
                  <a:srgbClr val="FF0000"/>
                </a:solidFill>
              </a:rPr>
              <a:t>ifficulty</a:t>
            </a:r>
            <a:r>
              <a:rPr lang="en-US" sz="2400" dirty="0" smtClean="0"/>
              <a:t> of the false vacuum scenario:</a:t>
            </a:r>
          </a:p>
          <a:p>
            <a:pPr algn="ctr"/>
            <a:r>
              <a:rPr lang="en-US" sz="2400" dirty="0" smtClean="0"/>
              <a:t>provide </a:t>
            </a:r>
            <a:r>
              <a:rPr lang="en-US" sz="2400" dirty="0"/>
              <a:t>a </a:t>
            </a:r>
            <a:r>
              <a:rPr lang="en-US" sz="2800" b="1" dirty="0">
                <a:solidFill>
                  <a:srgbClr val="FF0000"/>
                </a:solidFill>
              </a:rPr>
              <a:t>graceful exit </a:t>
            </a:r>
            <a:r>
              <a:rPr lang="en-US" sz="2400" dirty="0" smtClean="0"/>
              <a:t>from inflation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600693" y="3776404"/>
            <a:ext cx="3133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/>
              <a:t>graceful exit would </a:t>
            </a:r>
            <a:r>
              <a:rPr lang="en-US" dirty="0" smtClean="0"/>
              <a:t>require that after some time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87643" y="3067827"/>
            <a:ext cx="81382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There are enough e-folds </a:t>
            </a:r>
            <a:r>
              <a:rPr lang="en-US" dirty="0"/>
              <a:t>of </a:t>
            </a:r>
            <a:r>
              <a:rPr lang="en-US" dirty="0" smtClean="0"/>
              <a:t>inflation</a:t>
            </a:r>
          </a:p>
          <a:p>
            <a:r>
              <a:rPr lang="en-US" dirty="0" smtClean="0"/>
              <a:t>…but an insufficient </a:t>
            </a:r>
            <a:r>
              <a:rPr lang="en-US" dirty="0"/>
              <a:t>number of bubbles </a:t>
            </a:r>
            <a:r>
              <a:rPr lang="en-US" dirty="0" smtClean="0"/>
              <a:t>is produced inside </a:t>
            </a:r>
            <a:r>
              <a:rPr lang="en-US" dirty="0"/>
              <a:t>a Hubble </a:t>
            </a:r>
            <a:r>
              <a:rPr lang="en-US" dirty="0" smtClean="0"/>
              <a:t>horizon…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22178" y="2487733"/>
            <a:ext cx="134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H</a:t>
            </a:r>
            <a:r>
              <a:rPr lang="en-US" sz="2800" baseline="30000" dirty="0"/>
              <a:t>4</a:t>
            </a:r>
            <a:r>
              <a:rPr lang="en-US" sz="2800" dirty="0"/>
              <a:t> </a:t>
            </a:r>
            <a:r>
              <a:rPr lang="en-US" sz="2800" dirty="0" smtClean="0"/>
              <a:t>&gt;&gt;  </a:t>
            </a:r>
            <a:r>
              <a:rPr lang="en-US" sz="2800" dirty="0">
                <a:latin typeface="Symbol" charset="2"/>
                <a:cs typeface="Symbol" charset="2"/>
              </a:rPr>
              <a:t>G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5795627" y="2096986"/>
            <a:ext cx="2477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nucleation rate per </a:t>
            </a:r>
            <a:endParaRPr lang="en-US" dirty="0" smtClean="0"/>
          </a:p>
          <a:p>
            <a:pPr algn="ctr"/>
            <a:r>
              <a:rPr lang="en-US" dirty="0" smtClean="0"/>
              <a:t>unit </a:t>
            </a:r>
            <a:r>
              <a:rPr lang="en-US" dirty="0"/>
              <a:t>time and volume</a:t>
            </a:r>
          </a:p>
        </p:txBody>
      </p:sp>
      <p:sp>
        <p:nvSpPr>
          <p:cNvPr id="8" name="Rectangle 7"/>
          <p:cNvSpPr/>
          <p:nvPr/>
        </p:nvSpPr>
        <p:spPr>
          <a:xfrm>
            <a:off x="606599" y="1635201"/>
            <a:ext cx="70896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To end inflation the field have to tunnel by nucleating bubbles </a:t>
            </a:r>
            <a:endParaRPr lang="en-US" dirty="0" smtClean="0"/>
          </a:p>
          <a:p>
            <a:r>
              <a:rPr lang="en-US" dirty="0" smtClean="0"/>
              <a:t>which </a:t>
            </a:r>
            <a:r>
              <a:rPr lang="en-US" dirty="0"/>
              <a:t>eventually collide and reheat the Universe. </a:t>
            </a:r>
            <a:endParaRPr lang="en-US" dirty="0" smtClean="0"/>
          </a:p>
          <a:p>
            <a:r>
              <a:rPr lang="en-US" dirty="0" smtClean="0"/>
              <a:t>If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831477" y="5460905"/>
            <a:ext cx="61050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But </a:t>
            </a:r>
            <a:r>
              <a:rPr lang="en-US" sz="2000" dirty="0">
                <a:solidFill>
                  <a:srgbClr val="0000FF"/>
                </a:solidFill>
              </a:rPr>
              <a:t>i</a:t>
            </a:r>
            <a:r>
              <a:rPr lang="en-US" sz="2000" dirty="0" smtClean="0">
                <a:solidFill>
                  <a:srgbClr val="0000FF"/>
                </a:solidFill>
              </a:rPr>
              <a:t>n </a:t>
            </a:r>
            <a:r>
              <a:rPr lang="en-US" sz="2000" dirty="0" smtClean="0">
                <a:solidFill>
                  <a:srgbClr val="FF0000"/>
                </a:solidFill>
              </a:rPr>
              <a:t>standard gravity </a:t>
            </a:r>
            <a:r>
              <a:rPr lang="en-US" sz="2000" dirty="0" smtClean="0">
                <a:solidFill>
                  <a:srgbClr val="0000FF"/>
                </a:solidFill>
              </a:rPr>
              <a:t>as both are </a:t>
            </a:r>
            <a:r>
              <a:rPr lang="en-US" sz="2000" dirty="0">
                <a:solidFill>
                  <a:srgbClr val="0000FF"/>
                </a:solidFill>
              </a:rPr>
              <a:t>time-</a:t>
            </a:r>
            <a:r>
              <a:rPr lang="en-US" sz="2000" dirty="0" smtClean="0">
                <a:solidFill>
                  <a:srgbClr val="0000FF"/>
                </a:solidFill>
              </a:rPr>
              <a:t>independent:</a:t>
            </a:r>
            <a:endParaRPr lang="en-US" sz="2000" dirty="0">
              <a:solidFill>
                <a:srgbClr val="0000FF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007535" y="2430859"/>
            <a:ext cx="963666" cy="2555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791240" y="3875836"/>
            <a:ext cx="11686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H</a:t>
            </a:r>
            <a:r>
              <a:rPr lang="en-US" sz="2800" baseline="30000" dirty="0"/>
              <a:t>4</a:t>
            </a:r>
            <a:r>
              <a:rPr lang="en-US" sz="2800" dirty="0"/>
              <a:t> </a:t>
            </a:r>
            <a:r>
              <a:rPr lang="en-US" sz="2800" dirty="0" smtClean="0"/>
              <a:t>≤  </a:t>
            </a:r>
            <a:r>
              <a:rPr lang="en-US" sz="2800" dirty="0">
                <a:latin typeface="Symbol" charset="2"/>
                <a:cs typeface="Symbol" charset="2"/>
              </a:rPr>
              <a:t>G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1891882" y="5765558"/>
            <a:ext cx="54388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That’s why </a:t>
            </a:r>
            <a:r>
              <a:rPr lang="en-US" sz="2000" dirty="0">
                <a:solidFill>
                  <a:srgbClr val="0000FF"/>
                </a:solidFill>
              </a:rPr>
              <a:t>old inflation [</a:t>
            </a:r>
            <a:r>
              <a:rPr lang="en-US" sz="2000" dirty="0" err="1" smtClean="0">
                <a:solidFill>
                  <a:srgbClr val="0000FF"/>
                </a:solidFill>
              </a:rPr>
              <a:t>Guth</a:t>
            </a:r>
            <a:r>
              <a:rPr lang="en-US" sz="2000" dirty="0" smtClean="0">
                <a:solidFill>
                  <a:srgbClr val="0000FF"/>
                </a:solidFill>
              </a:rPr>
              <a:t> ‘80] was abandoned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716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3" grpId="0"/>
      <p:bldP spid="1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0693" y="3776404"/>
            <a:ext cx="3133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/>
              <a:t>graceful exit would </a:t>
            </a:r>
            <a:r>
              <a:rPr lang="en-US" dirty="0" smtClean="0"/>
              <a:t>require that after some time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22178" y="2487733"/>
            <a:ext cx="134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H</a:t>
            </a:r>
            <a:r>
              <a:rPr lang="en-US" sz="2800" baseline="30000" dirty="0"/>
              <a:t>4</a:t>
            </a:r>
            <a:r>
              <a:rPr lang="en-US" sz="2800" dirty="0"/>
              <a:t> </a:t>
            </a:r>
            <a:r>
              <a:rPr lang="en-US" sz="2800" dirty="0" smtClean="0"/>
              <a:t>&gt;&gt;  </a:t>
            </a:r>
            <a:r>
              <a:rPr lang="en-US" sz="2800" dirty="0">
                <a:latin typeface="Symbol" charset="2"/>
                <a:cs typeface="Symbol" charset="2"/>
              </a:rPr>
              <a:t>G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5795627" y="2096986"/>
            <a:ext cx="2477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nucleation rate per </a:t>
            </a:r>
            <a:endParaRPr lang="en-US" dirty="0" smtClean="0"/>
          </a:p>
          <a:p>
            <a:pPr algn="ctr"/>
            <a:r>
              <a:rPr lang="en-US" dirty="0" smtClean="0"/>
              <a:t>unit </a:t>
            </a:r>
            <a:r>
              <a:rPr lang="en-US" dirty="0"/>
              <a:t>time and volume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007535" y="2430859"/>
            <a:ext cx="963666" cy="2555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791240" y="3875836"/>
            <a:ext cx="11686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/>
              <a:t>H</a:t>
            </a:r>
            <a:r>
              <a:rPr lang="en-US" sz="2800" baseline="30000" dirty="0"/>
              <a:t>4</a:t>
            </a:r>
            <a:r>
              <a:rPr lang="en-US" sz="2800" dirty="0"/>
              <a:t> </a:t>
            </a:r>
            <a:r>
              <a:rPr lang="en-US" sz="2800" dirty="0" smtClean="0"/>
              <a:t>≤  </a:t>
            </a:r>
            <a:r>
              <a:rPr lang="en-US" sz="2800" dirty="0">
                <a:latin typeface="Symbol" charset="2"/>
                <a:cs typeface="Symbol" charset="2"/>
              </a:rPr>
              <a:t>G</a:t>
            </a:r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221939" y="4859475"/>
            <a:ext cx="86658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</a:rPr>
              <a:t>Time dependent H is possible e.g. in </a:t>
            </a:r>
            <a:r>
              <a:rPr lang="en-US" sz="2400" dirty="0">
                <a:solidFill>
                  <a:srgbClr val="0000FF"/>
                </a:solidFill>
              </a:rPr>
              <a:t>a </a:t>
            </a:r>
            <a:r>
              <a:rPr lang="en-US" sz="2400" dirty="0">
                <a:solidFill>
                  <a:srgbClr val="FF0000"/>
                </a:solidFill>
              </a:rPr>
              <a:t>scalar-tensor </a:t>
            </a:r>
            <a:r>
              <a:rPr lang="en-US" sz="2400" dirty="0">
                <a:solidFill>
                  <a:srgbClr val="0000FF"/>
                </a:solidFill>
              </a:rPr>
              <a:t>theory of </a:t>
            </a:r>
            <a:r>
              <a:rPr lang="en-US" sz="2400" dirty="0" smtClean="0">
                <a:solidFill>
                  <a:srgbClr val="0000FF"/>
                </a:solidFill>
              </a:rPr>
              <a:t>gravity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97559" y="5253715"/>
            <a:ext cx="37849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00FF"/>
                </a:solidFill>
              </a:rPr>
              <a:t>C.Mathiazhagan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V.B.Johri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smtClean="0">
                <a:solidFill>
                  <a:srgbClr val="0000FF"/>
                </a:solidFill>
              </a:rPr>
              <a:t>1984</a:t>
            </a:r>
            <a:endParaRPr lang="en-US" dirty="0">
              <a:solidFill>
                <a:srgbClr val="0000FF"/>
              </a:solidFill>
            </a:endParaRPr>
          </a:p>
          <a:p>
            <a:r>
              <a:rPr lang="en-US" dirty="0" err="1" smtClean="0">
                <a:solidFill>
                  <a:srgbClr val="0000FF"/>
                </a:solidFill>
              </a:rPr>
              <a:t>D.La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P.J.Steinhardt</a:t>
            </a:r>
            <a:r>
              <a:rPr lang="en-US" dirty="0" smtClean="0">
                <a:solidFill>
                  <a:srgbClr val="0000FF"/>
                </a:solidFill>
              </a:rPr>
              <a:t>, 1989</a:t>
            </a:r>
            <a:endParaRPr lang="en-US" dirty="0">
              <a:solidFill>
                <a:srgbClr val="0000FF"/>
              </a:solidFill>
            </a:endParaRPr>
          </a:p>
          <a:p>
            <a:r>
              <a:rPr lang="nl-NL" dirty="0" smtClean="0">
                <a:solidFill>
                  <a:srgbClr val="0000FF"/>
                </a:solidFill>
              </a:rPr>
              <a:t>P.J.Steinhardt F.S.Accetta, 1990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8523" y="6234121"/>
            <a:ext cx="4928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For exponential expansion followed by power-low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22947" y="5453931"/>
            <a:ext cx="38279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rgbClr val="0000FF"/>
                </a:solidFill>
              </a:rPr>
              <a:t>For </a:t>
            </a:r>
            <a:r>
              <a:rPr lang="en-US" dirty="0" smtClean="0">
                <a:solidFill>
                  <a:srgbClr val="0000FF"/>
                </a:solidFill>
              </a:rPr>
              <a:t>power-low expansion</a:t>
            </a:r>
          </a:p>
          <a:p>
            <a:pPr algn="ctr"/>
            <a:r>
              <a:rPr lang="en-US" dirty="0">
                <a:solidFill>
                  <a:srgbClr val="0000FF"/>
                </a:solidFill>
              </a:rPr>
              <a:t>(</a:t>
            </a:r>
            <a:r>
              <a:rPr lang="en-US" dirty="0" smtClean="0">
                <a:solidFill>
                  <a:srgbClr val="0000FF"/>
                </a:solidFill>
              </a:rPr>
              <a:t>extended  </a:t>
            </a:r>
            <a:r>
              <a:rPr lang="en-US" dirty="0">
                <a:solidFill>
                  <a:srgbClr val="0000FF"/>
                </a:solidFill>
              </a:rPr>
              <a:t>or hyperextended </a:t>
            </a:r>
            <a:r>
              <a:rPr lang="en-US" dirty="0" smtClean="0">
                <a:solidFill>
                  <a:srgbClr val="0000FF"/>
                </a:solidFill>
              </a:rPr>
              <a:t>inflation</a:t>
            </a:r>
            <a:r>
              <a:rPr lang="en-US" dirty="0">
                <a:solidFill>
                  <a:srgbClr val="0000FF"/>
                </a:solidFill>
              </a:rPr>
              <a:t>)</a:t>
            </a:r>
            <a:endParaRPr lang="en-US" dirty="0" smtClean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95300" y="6245357"/>
            <a:ext cx="566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00FF"/>
                </a:solidFill>
              </a:rPr>
              <a:t>T.Biswas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F.Di</a:t>
            </a:r>
            <a:r>
              <a:rPr lang="en-US" dirty="0" smtClean="0">
                <a:solidFill>
                  <a:srgbClr val="0000FF"/>
                </a:solidFill>
              </a:rPr>
              <a:t> Marco </a:t>
            </a:r>
            <a:r>
              <a:rPr lang="en-US" dirty="0" err="1" smtClean="0">
                <a:solidFill>
                  <a:srgbClr val="0000FF"/>
                </a:solidFill>
              </a:rPr>
              <a:t>A.Notari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smtClean="0">
                <a:solidFill>
                  <a:srgbClr val="0000FF"/>
                </a:solidFill>
              </a:rPr>
              <a:t>2006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6599" y="1635201"/>
            <a:ext cx="70896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To end inflation the field have to tunnel by nucleating bubbles </a:t>
            </a:r>
            <a:endParaRPr lang="en-US" dirty="0" smtClean="0"/>
          </a:p>
          <a:p>
            <a:r>
              <a:rPr lang="en-US" dirty="0" smtClean="0"/>
              <a:t>which </a:t>
            </a:r>
            <a:r>
              <a:rPr lang="en-US" dirty="0"/>
              <a:t>eventually collide and reheat the Universe. </a:t>
            </a:r>
            <a:endParaRPr lang="en-US" dirty="0" smtClean="0"/>
          </a:p>
          <a:p>
            <a:r>
              <a:rPr lang="en-US" dirty="0" smtClean="0"/>
              <a:t>If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663468" y="219966"/>
            <a:ext cx="746874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Main </a:t>
            </a:r>
            <a:r>
              <a:rPr lang="en-US" sz="2400" dirty="0">
                <a:solidFill>
                  <a:srgbClr val="FF0000"/>
                </a:solidFill>
              </a:rPr>
              <a:t>d</a:t>
            </a:r>
            <a:r>
              <a:rPr lang="en-US" sz="2400" dirty="0" smtClean="0">
                <a:solidFill>
                  <a:srgbClr val="FF0000"/>
                </a:solidFill>
              </a:rPr>
              <a:t>ifficulty</a:t>
            </a:r>
            <a:r>
              <a:rPr lang="en-US" sz="2400" dirty="0" smtClean="0"/>
              <a:t> of the false vacuum scenario:</a:t>
            </a:r>
          </a:p>
          <a:p>
            <a:pPr algn="ctr"/>
            <a:r>
              <a:rPr lang="en-US" sz="2400" dirty="0" smtClean="0"/>
              <a:t>provide </a:t>
            </a:r>
            <a:r>
              <a:rPr lang="en-US" sz="2400" dirty="0"/>
              <a:t>a </a:t>
            </a:r>
            <a:r>
              <a:rPr lang="en-US" sz="2800" b="1" dirty="0">
                <a:solidFill>
                  <a:srgbClr val="FF0000"/>
                </a:solidFill>
              </a:rPr>
              <a:t>graceful exit </a:t>
            </a:r>
            <a:r>
              <a:rPr lang="en-US" sz="2400" dirty="0" smtClean="0"/>
              <a:t>from inflation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587643" y="3067827"/>
            <a:ext cx="81382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There are enough e-folds </a:t>
            </a:r>
            <a:r>
              <a:rPr lang="en-US" dirty="0"/>
              <a:t>of </a:t>
            </a:r>
            <a:r>
              <a:rPr lang="en-US" dirty="0" smtClean="0"/>
              <a:t>inflation</a:t>
            </a:r>
          </a:p>
          <a:p>
            <a:r>
              <a:rPr lang="en-US" dirty="0" smtClean="0"/>
              <a:t>…but an insufficient </a:t>
            </a:r>
            <a:r>
              <a:rPr lang="en-US" dirty="0"/>
              <a:t>number of bubbles </a:t>
            </a:r>
            <a:r>
              <a:rPr lang="en-US" dirty="0" smtClean="0"/>
              <a:t>is produced inside </a:t>
            </a:r>
            <a:r>
              <a:rPr lang="en-US" dirty="0"/>
              <a:t>a Hubble </a:t>
            </a:r>
            <a:r>
              <a:rPr lang="en-US" dirty="0" smtClean="0"/>
              <a:t>horizon…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35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 bwMode="auto">
          <a:xfrm>
            <a:off x="6405352" y="1232266"/>
            <a:ext cx="2212284" cy="1072121"/>
          </a:xfrm>
          <a:prstGeom prst="ellipse">
            <a:avLst/>
          </a:prstGeom>
          <a:solidFill>
            <a:srgbClr val="008000">
              <a:alpha val="22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5149" y="1751430"/>
            <a:ext cx="47219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A</a:t>
            </a:r>
            <a:r>
              <a:rPr lang="en-US" sz="2000" dirty="0" smtClean="0"/>
              <a:t> new scalar </a:t>
            </a:r>
            <a:r>
              <a:rPr lang="en-US" sz="2000" dirty="0" smtClean="0">
                <a:latin typeface="Symbol" charset="2"/>
                <a:cs typeface="Symbol" charset="2"/>
              </a:rPr>
              <a:t>f</a:t>
            </a:r>
            <a:r>
              <a:rPr lang="en-US" sz="2000" dirty="0"/>
              <a:t> </a:t>
            </a:r>
            <a:r>
              <a:rPr lang="en-US" sz="2000" dirty="0" smtClean="0"/>
              <a:t>decoupled </a:t>
            </a:r>
            <a:r>
              <a:rPr lang="en-US" sz="2000" dirty="0"/>
              <a:t>from the </a:t>
            </a:r>
            <a:r>
              <a:rPr lang="en-US" sz="2000" dirty="0" smtClean="0"/>
              <a:t>SM </a:t>
            </a:r>
          </a:p>
          <a:p>
            <a:r>
              <a:rPr lang="en-US" sz="2000" dirty="0" smtClean="0"/>
              <a:t>but coupled to gravity</a:t>
            </a:r>
            <a:endParaRPr lang="en-US" sz="2000" dirty="0"/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14" y="2868350"/>
            <a:ext cx="6981365" cy="788504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497" y="1486010"/>
            <a:ext cx="1566682" cy="6337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9964" y="150891"/>
            <a:ext cx="4256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Higgs false vacuum inflation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via scalar-tensor gravity 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53654" y="481769"/>
            <a:ext cx="267776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[IM </a:t>
            </a:r>
            <a:r>
              <a:rPr lang="en-US" sz="1600" dirty="0" err="1"/>
              <a:t>Notari</a:t>
            </a:r>
            <a:r>
              <a:rPr lang="en-US" sz="1600" dirty="0"/>
              <a:t>, arXiv:</a:t>
            </a:r>
            <a:r>
              <a:rPr lang="en-US" sz="1600" dirty="0" smtClean="0"/>
              <a:t>1112.2659]</a:t>
            </a:r>
            <a:endParaRPr lang="en-US" sz="1600" dirty="0"/>
          </a:p>
        </p:txBody>
      </p:sp>
      <p:cxnSp>
        <p:nvCxnSpPr>
          <p:cNvPr id="10" name="Straight Arrow Connector 9"/>
          <p:cNvCxnSpPr>
            <a:stCxn id="11" idx="4"/>
          </p:cNvCxnSpPr>
          <p:nvPr/>
        </p:nvCxnSpPr>
        <p:spPr bwMode="auto">
          <a:xfrm flipH="1">
            <a:off x="7236313" y="2304387"/>
            <a:ext cx="275181" cy="8178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" name="TextBox 3"/>
          <p:cNvSpPr txBox="1"/>
          <p:nvPr/>
        </p:nvSpPr>
        <p:spPr>
          <a:xfrm>
            <a:off x="7888963" y="2158430"/>
            <a:ext cx="163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</a:t>
            </a:r>
            <a:r>
              <a:rPr lang="en-US" dirty="0" smtClean="0"/>
              <a:t>=2,4,6,8,…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279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 bwMode="auto">
          <a:xfrm>
            <a:off x="6405352" y="1232266"/>
            <a:ext cx="2212284" cy="1072121"/>
          </a:xfrm>
          <a:prstGeom prst="ellipse">
            <a:avLst/>
          </a:prstGeom>
          <a:solidFill>
            <a:srgbClr val="008000">
              <a:alpha val="22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5149" y="1751430"/>
            <a:ext cx="47219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A</a:t>
            </a:r>
            <a:r>
              <a:rPr lang="en-US" sz="2000" dirty="0" smtClean="0"/>
              <a:t> new scalar </a:t>
            </a:r>
            <a:r>
              <a:rPr lang="en-US" sz="2000" dirty="0" smtClean="0">
                <a:latin typeface="Symbol" charset="2"/>
                <a:cs typeface="Symbol" charset="2"/>
              </a:rPr>
              <a:t>f</a:t>
            </a:r>
            <a:r>
              <a:rPr lang="en-US" sz="2000" dirty="0"/>
              <a:t> </a:t>
            </a:r>
            <a:r>
              <a:rPr lang="en-US" sz="2000" dirty="0" smtClean="0"/>
              <a:t>decoupled </a:t>
            </a:r>
            <a:r>
              <a:rPr lang="en-US" sz="2000" dirty="0"/>
              <a:t>from the </a:t>
            </a:r>
            <a:r>
              <a:rPr lang="en-US" sz="2000" dirty="0" smtClean="0"/>
              <a:t>SM </a:t>
            </a:r>
          </a:p>
          <a:p>
            <a:r>
              <a:rPr lang="en-US" sz="2000" dirty="0" smtClean="0"/>
              <a:t>but coupled to gravity</a:t>
            </a:r>
            <a:endParaRPr lang="en-US" sz="2000" dirty="0"/>
          </a:p>
        </p:txBody>
      </p:sp>
      <p:pic>
        <p:nvPicPr>
          <p:cNvPr id="6" name="Picture 5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14" y="2868350"/>
            <a:ext cx="6981365" cy="788504"/>
          </a:xfrm>
          <a:prstGeom prst="rect">
            <a:avLst/>
          </a:prstGeom>
        </p:spPr>
      </p:pic>
      <p:pic>
        <p:nvPicPr>
          <p:cNvPr id="3" name="Picture 2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497" y="1486010"/>
            <a:ext cx="1566682" cy="6337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9964" y="150891"/>
            <a:ext cx="4256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Higgs false vacuum inflation </a:t>
            </a:r>
          </a:p>
          <a:p>
            <a:pPr algn="ctr"/>
            <a:r>
              <a:rPr lang="en-US" sz="2400" dirty="0" smtClean="0">
                <a:solidFill>
                  <a:srgbClr val="008000"/>
                </a:solidFill>
              </a:rPr>
              <a:t>via scalar-tensor gravity </a:t>
            </a:r>
            <a:endParaRPr lang="en-US" sz="24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53654" y="481769"/>
            <a:ext cx="267776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[IM </a:t>
            </a:r>
            <a:r>
              <a:rPr lang="en-US" sz="1600" dirty="0" err="1"/>
              <a:t>Notari</a:t>
            </a:r>
            <a:r>
              <a:rPr lang="en-US" sz="1600" dirty="0"/>
              <a:t>, arXiv:</a:t>
            </a:r>
            <a:r>
              <a:rPr lang="en-US" sz="1600" dirty="0" smtClean="0"/>
              <a:t>1112.2659]</a:t>
            </a:r>
            <a:endParaRPr lang="en-US" sz="1600" dirty="0"/>
          </a:p>
        </p:txBody>
      </p:sp>
      <p:cxnSp>
        <p:nvCxnSpPr>
          <p:cNvPr id="10" name="Straight Arrow Connector 9"/>
          <p:cNvCxnSpPr>
            <a:stCxn id="11" idx="4"/>
          </p:cNvCxnSpPr>
          <p:nvPr/>
        </p:nvCxnSpPr>
        <p:spPr bwMode="auto">
          <a:xfrm flipH="1">
            <a:off x="7236313" y="2304387"/>
            <a:ext cx="275181" cy="8178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pic>
        <p:nvPicPr>
          <p:cNvPr id="12" name="Picture 11" descr="latex-image-1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514" y="4640518"/>
            <a:ext cx="4238504" cy="629761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6198674" y="4246557"/>
            <a:ext cx="0" cy="16682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153654" y="5914847"/>
            <a:ext cx="206366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8281" y="4232511"/>
            <a:ext cx="5334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Einstein frame potential is dominated by the Higgs field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99489" y="5354695"/>
            <a:ext cx="5334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0"/>
              <a:buChar char="à"/>
            </a:pPr>
            <a:r>
              <a:rPr lang="en-US" dirty="0" smtClean="0">
                <a:sym typeface="Wingdings"/>
              </a:rPr>
              <a:t>e</a:t>
            </a:r>
            <a:r>
              <a:rPr lang="en-US" dirty="0" smtClean="0"/>
              <a:t>xponential inflation until </a:t>
            </a:r>
            <a:r>
              <a:rPr lang="en-US" dirty="0">
                <a:latin typeface="Symbol" charset="2"/>
                <a:cs typeface="Symbol" charset="2"/>
              </a:rPr>
              <a:t>f</a:t>
            </a:r>
            <a:r>
              <a:rPr lang="en-US" dirty="0" smtClean="0"/>
              <a:t> becomes large</a:t>
            </a:r>
          </a:p>
          <a:p>
            <a:r>
              <a:rPr lang="en-US" dirty="0" smtClean="0"/>
              <a:t>     and H decreases. Power low inflation stage </a:t>
            </a:r>
          </a:p>
          <a:p>
            <a:r>
              <a:rPr lang="en-US" dirty="0"/>
              <a:t> </a:t>
            </a:r>
            <a:r>
              <a:rPr lang="en-US" dirty="0" smtClean="0"/>
              <a:t>    then allows Higgs </a:t>
            </a:r>
            <a:r>
              <a:rPr lang="en-US" dirty="0" err="1" smtClean="0"/>
              <a:t>tunnelling</a:t>
            </a:r>
            <a:r>
              <a:rPr lang="en-US" dirty="0" smtClean="0"/>
              <a:t> with efficient </a:t>
            </a:r>
          </a:p>
          <a:p>
            <a:r>
              <a:rPr lang="en-US" dirty="0"/>
              <a:t> </a:t>
            </a:r>
            <a:r>
              <a:rPr lang="en-US" dirty="0" smtClean="0"/>
              <a:t>    bubble production and collisions  </a:t>
            </a:r>
            <a:endParaRPr lang="en-US" dirty="0"/>
          </a:p>
        </p:txBody>
      </p:sp>
      <p:sp>
        <p:nvSpPr>
          <p:cNvPr id="17" name="Freeform 16"/>
          <p:cNvSpPr/>
          <p:nvPr/>
        </p:nvSpPr>
        <p:spPr>
          <a:xfrm>
            <a:off x="6198675" y="5206442"/>
            <a:ext cx="1440671" cy="518827"/>
          </a:xfrm>
          <a:custGeom>
            <a:avLst/>
            <a:gdLst>
              <a:gd name="connsiteX0" fmla="*/ 0 w 1440671"/>
              <a:gd name="connsiteY0" fmla="*/ 25923 h 518827"/>
              <a:gd name="connsiteX1" fmla="*/ 511817 w 1440671"/>
              <a:gd name="connsiteY1" fmla="*/ 25923 h 518827"/>
              <a:gd name="connsiteX2" fmla="*/ 568686 w 1440671"/>
              <a:gd name="connsiteY2" fmla="*/ 44881 h 518827"/>
              <a:gd name="connsiteX3" fmla="*/ 720335 w 1440671"/>
              <a:gd name="connsiteY3" fmla="*/ 82796 h 518827"/>
              <a:gd name="connsiteX4" fmla="*/ 834073 w 1440671"/>
              <a:gd name="connsiteY4" fmla="*/ 120712 h 518827"/>
              <a:gd name="connsiteX5" fmla="*/ 947810 w 1440671"/>
              <a:gd name="connsiteY5" fmla="*/ 196543 h 518827"/>
              <a:gd name="connsiteX6" fmla="*/ 1004678 w 1440671"/>
              <a:gd name="connsiteY6" fmla="*/ 215501 h 518827"/>
              <a:gd name="connsiteX7" fmla="*/ 1175284 w 1440671"/>
              <a:gd name="connsiteY7" fmla="*/ 310290 h 518827"/>
              <a:gd name="connsiteX8" fmla="*/ 1213197 w 1440671"/>
              <a:gd name="connsiteY8" fmla="*/ 348206 h 518827"/>
              <a:gd name="connsiteX9" fmla="*/ 1270065 w 1440671"/>
              <a:gd name="connsiteY9" fmla="*/ 386122 h 518827"/>
              <a:gd name="connsiteX10" fmla="*/ 1364846 w 1440671"/>
              <a:gd name="connsiteY10" fmla="*/ 461953 h 518827"/>
              <a:gd name="connsiteX11" fmla="*/ 1440671 w 1440671"/>
              <a:gd name="connsiteY11" fmla="*/ 518827 h 518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40671" h="518827">
                <a:moveTo>
                  <a:pt x="0" y="25923"/>
                </a:moveTo>
                <a:cubicBezTo>
                  <a:pt x="226732" y="-11869"/>
                  <a:pt x="137698" y="-5257"/>
                  <a:pt x="511817" y="25923"/>
                </a:cubicBezTo>
                <a:cubicBezTo>
                  <a:pt x="531730" y="27583"/>
                  <a:pt x="549408" y="39623"/>
                  <a:pt x="568686" y="44881"/>
                </a:cubicBezTo>
                <a:cubicBezTo>
                  <a:pt x="618955" y="58592"/>
                  <a:pt x="670904" y="66317"/>
                  <a:pt x="720335" y="82796"/>
                </a:cubicBezTo>
                <a:lnTo>
                  <a:pt x="834073" y="120712"/>
                </a:lnTo>
                <a:cubicBezTo>
                  <a:pt x="871985" y="145989"/>
                  <a:pt x="904583" y="182132"/>
                  <a:pt x="947810" y="196543"/>
                </a:cubicBezTo>
                <a:cubicBezTo>
                  <a:pt x="966766" y="202862"/>
                  <a:pt x="987211" y="205796"/>
                  <a:pt x="1004678" y="215501"/>
                </a:cubicBezTo>
                <a:cubicBezTo>
                  <a:pt x="1200216" y="324144"/>
                  <a:pt x="1046608" y="267396"/>
                  <a:pt x="1175284" y="310290"/>
                </a:cubicBezTo>
                <a:cubicBezTo>
                  <a:pt x="1187922" y="322929"/>
                  <a:pt x="1199241" y="337040"/>
                  <a:pt x="1213197" y="348206"/>
                </a:cubicBezTo>
                <a:cubicBezTo>
                  <a:pt x="1230987" y="362439"/>
                  <a:pt x="1253956" y="370011"/>
                  <a:pt x="1270065" y="386122"/>
                </a:cubicBezTo>
                <a:cubicBezTo>
                  <a:pt x="1355806" y="471871"/>
                  <a:pt x="1254138" y="425046"/>
                  <a:pt x="1364846" y="461953"/>
                </a:cubicBezTo>
                <a:cubicBezTo>
                  <a:pt x="1412750" y="509860"/>
                  <a:pt x="1386773" y="491875"/>
                  <a:pt x="1440671" y="518827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071569" y="4872166"/>
            <a:ext cx="284340" cy="31531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825499" y="5921443"/>
            <a:ext cx="304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Symbol" charset="2"/>
                <a:cs typeface="Symbol" charset="2"/>
              </a:rPr>
              <a:t>f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52707" y="4885293"/>
            <a:ext cx="41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97181" y="4246556"/>
            <a:ext cx="630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V(</a:t>
            </a:r>
            <a:r>
              <a:rPr lang="en-US" dirty="0" smtClean="0">
                <a:latin typeface="Symbol" charset="2"/>
                <a:cs typeface="Symbol" charset="2"/>
              </a:rPr>
              <a:t>f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03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97637E-6 -1.8737E-7 C 0.02831 0.00324 0.05663 0.00671 0.08286 0.0192 C 0.1091 0.0317 0.14228 0.06107 0.15757 0.07449 C 0.17286 0.08791 0.17355 0.09369 0.17425 0.09947 " pathEditMode="relative" ptsTypes="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3467" y="597602"/>
            <a:ext cx="824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Q</a:t>
            </a:r>
            <a:r>
              <a:rPr lang="en-US" dirty="0" smtClean="0"/>
              <a:t>uantum </a:t>
            </a:r>
            <a:r>
              <a:rPr lang="en-US" dirty="0"/>
              <a:t>fluctuations in </a:t>
            </a:r>
            <a:r>
              <a:rPr lang="en-US" dirty="0" smtClean="0"/>
              <a:t> </a:t>
            </a:r>
            <a:r>
              <a:rPr lang="en-US" dirty="0" smtClean="0">
                <a:latin typeface="Symbol" charset="2"/>
                <a:cs typeface="Symbol" charset="2"/>
              </a:rPr>
              <a:t>f </a:t>
            </a:r>
            <a:r>
              <a:rPr lang="en-US" dirty="0" smtClean="0"/>
              <a:t>generate the </a:t>
            </a:r>
            <a:r>
              <a:rPr lang="en-US" dirty="0"/>
              <a:t>spectrum of density </a:t>
            </a:r>
            <a:r>
              <a:rPr lang="en-US" dirty="0" smtClean="0"/>
              <a:t>perturbations with</a:t>
            </a:r>
            <a:endParaRPr lang="en-US" dirty="0"/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423" y="1042766"/>
            <a:ext cx="2414256" cy="64667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5674723" y="1575694"/>
            <a:ext cx="922038" cy="1494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558849" y="1401997"/>
            <a:ext cx="104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</a:t>
            </a:r>
            <a:r>
              <a:rPr lang="en-US" dirty="0" err="1" smtClean="0"/>
              <a:t>efolds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018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3467" y="597602"/>
            <a:ext cx="824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Q</a:t>
            </a:r>
            <a:r>
              <a:rPr lang="en-US" dirty="0" smtClean="0"/>
              <a:t>uantum </a:t>
            </a:r>
            <a:r>
              <a:rPr lang="en-US" dirty="0"/>
              <a:t>fluctuations in </a:t>
            </a:r>
            <a:r>
              <a:rPr lang="en-US" dirty="0" smtClean="0"/>
              <a:t> </a:t>
            </a:r>
            <a:r>
              <a:rPr lang="en-US" dirty="0" smtClean="0">
                <a:latin typeface="Symbol" charset="2"/>
                <a:cs typeface="Symbol" charset="2"/>
              </a:rPr>
              <a:t>f </a:t>
            </a:r>
            <a:r>
              <a:rPr lang="en-US" dirty="0" smtClean="0"/>
              <a:t>generate the </a:t>
            </a:r>
            <a:r>
              <a:rPr lang="en-US" dirty="0"/>
              <a:t>spectrum of density </a:t>
            </a:r>
            <a:r>
              <a:rPr lang="en-US" dirty="0" smtClean="0"/>
              <a:t>perturbations with</a:t>
            </a:r>
            <a:endParaRPr lang="en-US" dirty="0"/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423" y="1042766"/>
            <a:ext cx="2414256" cy="64667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3820" y="2763807"/>
            <a:ext cx="1307979" cy="584776"/>
          </a:xfrm>
          <a:prstGeom prst="rect">
            <a:avLst/>
          </a:prstGeom>
          <a:solidFill>
            <a:srgbClr val="3AFB7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FFFF"/>
                </a:solidFill>
              </a:rPr>
              <a:t>n</a:t>
            </a:r>
            <a:r>
              <a:rPr lang="en-US" sz="3200" dirty="0" smtClean="0">
                <a:solidFill>
                  <a:srgbClr val="FFFFFF"/>
                </a:solidFill>
              </a:rPr>
              <a:t>=4</a:t>
            </a:r>
            <a:endParaRPr lang="en-US" sz="3200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709" y="2710974"/>
            <a:ext cx="7000335" cy="40544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69" y="2550356"/>
            <a:ext cx="7179458" cy="41581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826371" y="3445651"/>
            <a:ext cx="1414898" cy="262086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3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31000"/>
                </a:schemeClr>
              </a:gs>
            </a:gsLst>
            <a:lin ang="16200000" scaled="0"/>
            <a:tileRect/>
          </a:gra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084941" y="5613543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PLANCK</a:t>
            </a:r>
            <a:endParaRPr lang="en-US" b="1" dirty="0">
              <a:solidFill>
                <a:srgbClr val="FFFFFF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5674723" y="1575694"/>
            <a:ext cx="922038" cy="1494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558849" y="1401997"/>
            <a:ext cx="1042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</a:t>
            </a:r>
            <a:r>
              <a:rPr lang="en-US" dirty="0" err="1" smtClean="0"/>
              <a:t>efolds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825235" y="3040841"/>
            <a:ext cx="1414898" cy="446308"/>
          </a:xfrm>
          <a:prstGeom prst="rect">
            <a:avLst/>
          </a:prstGeom>
          <a:solidFill>
            <a:srgbClr val="008000">
              <a:alpha val="31000"/>
            </a:srgbClr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237341" y="3079328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BICEP2</a:t>
            </a:r>
            <a:endParaRPr 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413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63467" y="597602"/>
            <a:ext cx="824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Q</a:t>
            </a:r>
            <a:r>
              <a:rPr lang="en-US" dirty="0" smtClean="0"/>
              <a:t>uantum </a:t>
            </a:r>
            <a:r>
              <a:rPr lang="en-US" dirty="0"/>
              <a:t>fluctuations in </a:t>
            </a:r>
            <a:r>
              <a:rPr lang="en-US" dirty="0" smtClean="0"/>
              <a:t> </a:t>
            </a:r>
            <a:r>
              <a:rPr lang="en-US" dirty="0" smtClean="0">
                <a:latin typeface="Symbol" charset="2"/>
                <a:cs typeface="Symbol" charset="2"/>
              </a:rPr>
              <a:t>f </a:t>
            </a:r>
            <a:r>
              <a:rPr lang="en-US" dirty="0" smtClean="0"/>
              <a:t>generate the </a:t>
            </a:r>
            <a:r>
              <a:rPr lang="en-US" dirty="0"/>
              <a:t>spectrum of density </a:t>
            </a:r>
            <a:r>
              <a:rPr lang="en-US" dirty="0" smtClean="0"/>
              <a:t>perturbations with</a:t>
            </a:r>
            <a:endParaRPr lang="en-US" dirty="0"/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423" y="1042766"/>
            <a:ext cx="2414256" cy="6466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408" y="2536311"/>
            <a:ext cx="7198419" cy="401480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3820" y="2763807"/>
            <a:ext cx="1307979" cy="5847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FFFF"/>
                </a:solidFill>
              </a:rPr>
              <a:t>n</a:t>
            </a:r>
            <a:r>
              <a:rPr lang="en-US" sz="3200" dirty="0" smtClean="0">
                <a:solidFill>
                  <a:srgbClr val="FFFFFF"/>
                </a:solidFill>
              </a:rPr>
              <a:t>=6</a:t>
            </a:r>
            <a:endParaRPr lang="en-US" sz="3200" dirty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9503" y="3348583"/>
            <a:ext cx="1414898" cy="269897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3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31000"/>
                </a:schemeClr>
              </a:gs>
            </a:gsLst>
            <a:lin ang="16200000" scaled="0"/>
            <a:tileRect/>
          </a:gra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192353" y="1735932"/>
            <a:ext cx="2476959" cy="1200328"/>
          </a:xfrm>
          <a:prstGeom prst="rect">
            <a:avLst/>
          </a:prstGeom>
          <a:solidFill>
            <a:srgbClr val="1D6C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Marginally consistent with BICEP2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4941" y="5613543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PLANCK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86755" y="3040841"/>
            <a:ext cx="1414898" cy="446308"/>
          </a:xfrm>
          <a:prstGeom prst="rect">
            <a:avLst/>
          </a:prstGeom>
          <a:solidFill>
            <a:srgbClr val="008000">
              <a:alpha val="31000"/>
            </a:srgbClr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6237341" y="3079328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BICEP2</a:t>
            </a:r>
            <a:endParaRPr lang="en-US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2410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632" y="2483479"/>
            <a:ext cx="7159111" cy="42797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3467" y="597602"/>
            <a:ext cx="824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Q</a:t>
            </a:r>
            <a:r>
              <a:rPr lang="en-US" dirty="0" smtClean="0"/>
              <a:t>uantum </a:t>
            </a:r>
            <a:r>
              <a:rPr lang="en-US" dirty="0"/>
              <a:t>fluctuations in </a:t>
            </a:r>
            <a:r>
              <a:rPr lang="en-US" dirty="0" smtClean="0"/>
              <a:t> </a:t>
            </a:r>
            <a:r>
              <a:rPr lang="en-US" dirty="0" smtClean="0">
                <a:latin typeface="Symbol" charset="2"/>
                <a:cs typeface="Symbol" charset="2"/>
              </a:rPr>
              <a:t>f </a:t>
            </a:r>
            <a:r>
              <a:rPr lang="en-US" dirty="0" smtClean="0"/>
              <a:t>generate the </a:t>
            </a:r>
            <a:r>
              <a:rPr lang="en-US" dirty="0"/>
              <a:t>spectrum of density </a:t>
            </a:r>
            <a:r>
              <a:rPr lang="en-US" dirty="0" smtClean="0"/>
              <a:t>perturbations with</a:t>
            </a:r>
            <a:endParaRPr lang="en-US" dirty="0"/>
          </a:p>
        </p:txBody>
      </p:sp>
      <p:pic>
        <p:nvPicPr>
          <p:cNvPr id="9" name="Picture 8" descr="latex-image-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423" y="1042766"/>
            <a:ext cx="2414256" cy="64667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3820" y="2763807"/>
            <a:ext cx="1307979" cy="584776"/>
          </a:xfrm>
          <a:prstGeom prst="rect">
            <a:avLst/>
          </a:prstGeom>
          <a:solidFill>
            <a:srgbClr val="7C00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n</a:t>
            </a:r>
            <a:r>
              <a:rPr lang="en-US" sz="3200" dirty="0" smtClean="0">
                <a:solidFill>
                  <a:schemeClr val="bg1"/>
                </a:solidFill>
              </a:rPr>
              <a:t>=8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69503" y="3348583"/>
            <a:ext cx="1414898" cy="26989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31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31000"/>
                </a:schemeClr>
              </a:gs>
            </a:gsLst>
            <a:lin ang="16200000" scaled="0"/>
            <a:tileRect/>
          </a:gra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084941" y="5613543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PLANCK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786755" y="3040841"/>
            <a:ext cx="1414898" cy="446308"/>
          </a:xfrm>
          <a:prstGeom prst="rect">
            <a:avLst/>
          </a:prstGeom>
          <a:solidFill>
            <a:srgbClr val="008000">
              <a:alpha val="31000"/>
            </a:srgbClr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237341" y="3079328"/>
            <a:ext cx="1232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FFFF"/>
                </a:solidFill>
              </a:rPr>
              <a:t>BICEP2</a:t>
            </a: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92353" y="1735932"/>
            <a:ext cx="2476959" cy="1200328"/>
          </a:xfrm>
          <a:prstGeom prst="rect">
            <a:avLst/>
          </a:prstGeom>
          <a:solidFill>
            <a:srgbClr val="1D6C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Marginally consistent with BICEP2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51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9067" y="1307562"/>
            <a:ext cx="6394503" cy="120032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 Effect of neutrinos on the shape of the Higgs potential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7237" y="1380134"/>
            <a:ext cx="600194" cy="707886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3</a:t>
            </a:r>
            <a:r>
              <a:rPr lang="en-US" sz="4000" dirty="0" smtClean="0">
                <a:solidFill>
                  <a:schemeClr val="bg1"/>
                </a:solidFill>
              </a:rPr>
              <a:t>) 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865278" y="3002642"/>
            <a:ext cx="2634685" cy="3314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138712" y="3122729"/>
            <a:ext cx="2953253" cy="3152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21162" y="4644572"/>
            <a:ext cx="2490569" cy="16727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-2193584" y="3567694"/>
            <a:ext cx="1962991" cy="176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32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4429" y="424279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Type I seesaw Dirac Yukawa interactions neutrinos could destabilize </a:t>
            </a:r>
            <a:r>
              <a:rPr lang="en-US" sz="2400" dirty="0" smtClean="0">
                <a:solidFill>
                  <a:srgbClr val="FF0000"/>
                </a:solidFill>
              </a:rPr>
              <a:t>V…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9751" y="879650"/>
            <a:ext cx="8361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[Casas Ibarra </a:t>
            </a:r>
            <a:r>
              <a:rPr lang="en-US" dirty="0" err="1" smtClean="0"/>
              <a:t>Quiros</a:t>
            </a:r>
            <a:r>
              <a:rPr lang="en-US" dirty="0" smtClean="0"/>
              <a:t>, Okada </a:t>
            </a:r>
            <a:r>
              <a:rPr lang="en-US" dirty="0" err="1" smtClean="0"/>
              <a:t>Shafi</a:t>
            </a:r>
            <a:r>
              <a:rPr lang="en-US" dirty="0" smtClean="0"/>
              <a:t>, </a:t>
            </a:r>
            <a:r>
              <a:rPr lang="en-US" dirty="0" err="1" smtClean="0"/>
              <a:t>Giudice</a:t>
            </a:r>
            <a:r>
              <a:rPr lang="en-US" dirty="0" smtClean="0"/>
              <a:t> </a:t>
            </a:r>
            <a:r>
              <a:rPr lang="en-US" dirty="0" err="1" smtClean="0"/>
              <a:t>Strumia</a:t>
            </a:r>
            <a:r>
              <a:rPr lang="en-US" dirty="0" smtClean="0"/>
              <a:t> </a:t>
            </a:r>
            <a:r>
              <a:rPr lang="en-US" dirty="0" err="1" smtClean="0"/>
              <a:t>Riotto</a:t>
            </a:r>
            <a:r>
              <a:rPr lang="en-US" dirty="0" smtClean="0"/>
              <a:t>, </a:t>
            </a:r>
            <a:r>
              <a:rPr lang="en-US" dirty="0" err="1" smtClean="0"/>
              <a:t>Rodejohann</a:t>
            </a:r>
            <a:r>
              <a:rPr lang="en-US" dirty="0" smtClean="0"/>
              <a:t> Zhang, </a:t>
            </a:r>
            <a:r>
              <a:rPr lang="en-US" dirty="0" err="1" smtClean="0"/>
              <a:t>etc</a:t>
            </a:r>
            <a:r>
              <a:rPr lang="en-US" dirty="0" smtClean="0"/>
              <a:t> 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596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428" y="5487026"/>
            <a:ext cx="5297716" cy="8919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570" y="1909200"/>
            <a:ext cx="5315859" cy="643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029" y="2687665"/>
            <a:ext cx="6197600" cy="7239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8715" y="3916223"/>
            <a:ext cx="2612571" cy="75343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54429" y="424279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Type I seesaw Dirac Yukawa interactions neutrinos could destabilize </a:t>
            </a:r>
            <a:r>
              <a:rPr lang="en-US" sz="2400" dirty="0" smtClean="0">
                <a:solidFill>
                  <a:srgbClr val="FF0000"/>
                </a:solidFill>
              </a:rPr>
              <a:t>V…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9751" y="879650"/>
            <a:ext cx="8361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[Casas Ibarra </a:t>
            </a:r>
            <a:r>
              <a:rPr lang="en-US" dirty="0" err="1" smtClean="0"/>
              <a:t>Quiros</a:t>
            </a:r>
            <a:r>
              <a:rPr lang="en-US" dirty="0" smtClean="0"/>
              <a:t>, Okada </a:t>
            </a:r>
            <a:r>
              <a:rPr lang="en-US" dirty="0" err="1" smtClean="0"/>
              <a:t>Shafi</a:t>
            </a:r>
            <a:r>
              <a:rPr lang="en-US" dirty="0" smtClean="0"/>
              <a:t>, </a:t>
            </a:r>
            <a:r>
              <a:rPr lang="en-US" dirty="0" err="1" smtClean="0"/>
              <a:t>Giudice</a:t>
            </a:r>
            <a:r>
              <a:rPr lang="en-US" dirty="0" smtClean="0"/>
              <a:t> </a:t>
            </a:r>
            <a:r>
              <a:rPr lang="en-US" dirty="0" err="1" smtClean="0"/>
              <a:t>Strumia</a:t>
            </a:r>
            <a:r>
              <a:rPr lang="en-US" dirty="0" smtClean="0"/>
              <a:t> </a:t>
            </a:r>
            <a:r>
              <a:rPr lang="en-US" dirty="0" err="1" smtClean="0"/>
              <a:t>Riotto</a:t>
            </a:r>
            <a:r>
              <a:rPr lang="en-US" dirty="0" smtClean="0"/>
              <a:t>, </a:t>
            </a:r>
            <a:r>
              <a:rPr lang="en-US" dirty="0" err="1" smtClean="0"/>
              <a:t>Rodejohann</a:t>
            </a:r>
            <a:r>
              <a:rPr lang="en-US" dirty="0" smtClean="0"/>
              <a:t> Zhang, </a:t>
            </a:r>
            <a:r>
              <a:rPr lang="en-US" dirty="0" err="1" smtClean="0"/>
              <a:t>etc</a:t>
            </a:r>
            <a:r>
              <a:rPr lang="en-US" dirty="0" smtClean="0"/>
              <a:t> ]</a:t>
            </a:r>
            <a:endParaRPr lang="en-US" dirty="0"/>
          </a:p>
        </p:txBody>
      </p:sp>
      <p:sp>
        <p:nvSpPr>
          <p:cNvPr id="2" name="Oval 1"/>
          <p:cNvSpPr/>
          <p:nvPr/>
        </p:nvSpPr>
        <p:spPr>
          <a:xfrm>
            <a:off x="2957286" y="2687665"/>
            <a:ext cx="1306285" cy="723900"/>
          </a:xfrm>
          <a:prstGeom prst="ellipse">
            <a:avLst/>
          </a:prstGeom>
          <a:solidFill>
            <a:srgbClr val="FF0000">
              <a:alpha val="13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atex-image-1.pd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06" y="4146141"/>
            <a:ext cx="1113684" cy="308837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7" name="Picture 6" descr="latex-image-1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68" y="5684478"/>
            <a:ext cx="1187780" cy="329384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8" name="Picture 7" descr="latex-image-1.pd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33" y="2067144"/>
            <a:ext cx="1172938" cy="325269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16" name="TextBox 15"/>
          <p:cNvSpPr txBox="1"/>
          <p:nvPr/>
        </p:nvSpPr>
        <p:spPr>
          <a:xfrm>
            <a:off x="3301994" y="6197504"/>
            <a:ext cx="5424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o that  one matches with light neutrino masses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204856" y="3964711"/>
            <a:ext cx="1651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larger is </a:t>
            </a:r>
            <a:r>
              <a:rPr lang="en-US" dirty="0" err="1" smtClean="0">
                <a:solidFill>
                  <a:srgbClr val="FF0000"/>
                </a:solidFill>
              </a:rPr>
              <a:t>h</a:t>
            </a:r>
            <a:r>
              <a:rPr lang="en-US" baseline="-25000" dirty="0" err="1" smtClean="0">
                <a:solidFill>
                  <a:srgbClr val="FF0000"/>
                </a:solidFill>
                <a:latin typeface="Symbol" charset="2"/>
                <a:cs typeface="Symbol" charset="2"/>
              </a:rPr>
              <a:t>n</a:t>
            </a:r>
            <a:r>
              <a:rPr lang="en-US" dirty="0" smtClean="0">
                <a:solidFill>
                  <a:srgbClr val="FF0000"/>
                </a:solidFill>
              </a:rPr>
              <a:t> the larger is </a:t>
            </a:r>
            <a:r>
              <a:rPr lang="en-US" dirty="0" err="1" smtClean="0">
                <a:solidFill>
                  <a:srgbClr val="FF0000"/>
                </a:solidFill>
              </a:rPr>
              <a:t>M</a:t>
            </a:r>
            <a:r>
              <a:rPr lang="en-US" baseline="-25000" dirty="0" err="1" smtClean="0">
                <a:solidFill>
                  <a:srgbClr val="FF0000"/>
                </a:solidFill>
                <a:latin typeface="Symbol" charset="2"/>
                <a:cs typeface="Symbol" charset="2"/>
              </a:rPr>
              <a:t>n</a:t>
            </a:r>
            <a:endParaRPr lang="en-US" baseline="-25000" dirty="0">
              <a:solidFill>
                <a:srgbClr val="FF0000"/>
              </a:solidFill>
              <a:latin typeface="Symbol" charset="2"/>
              <a:cs typeface="Symbol" charset="2"/>
            </a:endParaRPr>
          </a:p>
        </p:txBody>
      </p:sp>
      <p:sp>
        <p:nvSpPr>
          <p:cNvPr id="18" name="Left Arrow 17"/>
          <p:cNvSpPr/>
          <p:nvPr/>
        </p:nvSpPr>
        <p:spPr>
          <a:xfrm>
            <a:off x="5515430" y="4055426"/>
            <a:ext cx="598714" cy="523520"/>
          </a:xfrm>
          <a:prstGeom prst="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929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852" y="330954"/>
            <a:ext cx="7202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ym typeface="Wingdings"/>
              </a:rPr>
              <a:t>Requirement of stability of the Higgs potential</a:t>
            </a:r>
          </a:p>
          <a:p>
            <a:pPr algn="ctr"/>
            <a:r>
              <a:rPr lang="en-US" sz="2000" dirty="0" smtClean="0">
                <a:sym typeface="Wingdings"/>
              </a:rPr>
              <a:t>  </a:t>
            </a:r>
            <a:r>
              <a:rPr lang="en-US" sz="2000" dirty="0" err="1" smtClean="0">
                <a:sym typeface="Wingdings"/>
              </a:rPr>
              <a:t>h</a:t>
            </a:r>
            <a:r>
              <a:rPr lang="en-US" sz="2000" baseline="-25000" dirty="0" err="1" smtClean="0">
                <a:latin typeface="Symbol" charset="2"/>
                <a:cs typeface="Symbol" charset="2"/>
                <a:sym typeface="Wingdings"/>
              </a:rPr>
              <a:t>n</a:t>
            </a:r>
            <a:r>
              <a:rPr lang="en-US" sz="2000" baseline="-25000" dirty="0" smtClean="0">
                <a:latin typeface="Symbol" charset="2"/>
                <a:cs typeface="Symbol" charset="2"/>
                <a:sym typeface="Wingdings"/>
              </a:rPr>
              <a:t> </a:t>
            </a:r>
            <a:r>
              <a:rPr lang="en-US" sz="2000" dirty="0" smtClean="0">
                <a:latin typeface="+mj-lt"/>
                <a:cs typeface="Symbol" charset="2"/>
                <a:sym typeface="Wingdings"/>
              </a:rPr>
              <a:t>not too large    </a:t>
            </a:r>
            <a:r>
              <a:rPr lang="en-US" sz="2000" dirty="0" smtClean="0">
                <a:sym typeface="Wingdings"/>
              </a:rPr>
              <a:t> “u</a:t>
            </a:r>
            <a:r>
              <a:rPr lang="en-US" sz="2000" dirty="0" smtClean="0"/>
              <a:t>pper bound” on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charset="2"/>
                <a:cs typeface="Symbol" charset="2"/>
              </a:rPr>
              <a:t>n</a:t>
            </a:r>
            <a:endParaRPr lang="en-US" sz="2000" baseline="-25000" dirty="0" smtClean="0">
              <a:latin typeface="Symbol" charset="2"/>
              <a:cs typeface="Symbol" charset="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0701" y="6308792"/>
            <a:ext cx="2050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IM arXiv</a:t>
            </a:r>
            <a:r>
              <a:rPr lang="en-US" dirty="0"/>
              <a:t>:</a:t>
            </a:r>
            <a:r>
              <a:rPr lang="en-US" dirty="0" smtClean="0"/>
              <a:t>1209.0393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144" y="2159002"/>
            <a:ext cx="6658358" cy="387611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7246" y="1702191"/>
            <a:ext cx="4596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E.g. : assume one generation giving </a:t>
            </a:r>
            <a:r>
              <a:rPr lang="en-US" dirty="0" err="1"/>
              <a:t>m</a:t>
            </a:r>
            <a:r>
              <a:rPr lang="en-US" baseline="-25000" dirty="0" err="1">
                <a:latin typeface="Symbol" charset="2"/>
                <a:cs typeface="Symbol" charset="2"/>
              </a:rPr>
              <a:t>n</a:t>
            </a:r>
            <a:r>
              <a:rPr lang="en-US" dirty="0"/>
              <a:t>=0.06 </a:t>
            </a:r>
            <a:r>
              <a:rPr lang="en-US" dirty="0" err="1"/>
              <a:t>eV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32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031" y="1563896"/>
            <a:ext cx="6486969" cy="42333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701" y="6308792"/>
            <a:ext cx="2050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IM arXiv</a:t>
            </a:r>
            <a:r>
              <a:rPr lang="en-US" dirty="0"/>
              <a:t>:</a:t>
            </a:r>
            <a:r>
              <a:rPr lang="en-US" dirty="0" smtClean="0"/>
              <a:t>1209.0393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38386" y="465056"/>
            <a:ext cx="823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The “upper bound” is even more stringent if one does not want to waste </a:t>
            </a:r>
          </a:p>
          <a:p>
            <a:pPr algn="ctr"/>
            <a:r>
              <a:rPr lang="en-US" sz="2000" dirty="0" smtClean="0"/>
              <a:t>an inflection point configuration (</a:t>
            </a:r>
            <a:r>
              <a:rPr lang="en-US" sz="2000" dirty="0" smtClean="0">
                <a:sym typeface="Wingdings"/>
              </a:rPr>
              <a:t>interesting for inflation)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35232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3861</TotalTime>
  <Words>2984</Words>
  <Application>Microsoft Macintosh PowerPoint</Application>
  <PresentationFormat>On-screen Show (4:3)</PresentationFormat>
  <Paragraphs>516</Paragraphs>
  <Slides>71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4" baseType="lpstr">
      <vt:lpstr>Office Theme</vt:lpstr>
      <vt:lpstr>Оформление по умолчанию</vt:lpstr>
      <vt:lpstr>Equation</vt:lpstr>
      <vt:lpstr> The Gravitational Wave Background and Higgs False Vacuum Inflation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INFN Ferrara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Isabella Masina</dc:creator>
  <cp:lastModifiedBy>Isabella Masina</cp:lastModifiedBy>
  <cp:revision>1207</cp:revision>
  <dcterms:created xsi:type="dcterms:W3CDTF">2012-09-04T07:23:48Z</dcterms:created>
  <dcterms:modified xsi:type="dcterms:W3CDTF">2014-07-22T10:04:19Z</dcterms:modified>
</cp:coreProperties>
</file>