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333" r:id="rId3"/>
    <p:sldId id="368" r:id="rId4"/>
    <p:sldId id="338" r:id="rId5"/>
    <p:sldId id="329" r:id="rId6"/>
    <p:sldId id="345" r:id="rId7"/>
    <p:sldId id="364" r:id="rId8"/>
    <p:sldId id="349" r:id="rId9"/>
    <p:sldId id="350" r:id="rId10"/>
    <p:sldId id="351" r:id="rId11"/>
    <p:sldId id="353" r:id="rId12"/>
    <p:sldId id="362" r:id="rId13"/>
    <p:sldId id="348" r:id="rId14"/>
    <p:sldId id="354" r:id="rId15"/>
    <p:sldId id="356" r:id="rId16"/>
    <p:sldId id="357" r:id="rId17"/>
    <p:sldId id="358" r:id="rId18"/>
    <p:sldId id="381" r:id="rId19"/>
    <p:sldId id="374" r:id="rId20"/>
    <p:sldId id="367" r:id="rId21"/>
    <p:sldId id="371" r:id="rId22"/>
    <p:sldId id="369" r:id="rId23"/>
    <p:sldId id="370" r:id="rId24"/>
    <p:sldId id="366" r:id="rId25"/>
    <p:sldId id="380" r:id="rId26"/>
    <p:sldId id="339" r:id="rId27"/>
    <p:sldId id="340" r:id="rId28"/>
    <p:sldId id="363" r:id="rId29"/>
    <p:sldId id="376" r:id="rId30"/>
    <p:sldId id="377" r:id="rId31"/>
    <p:sldId id="375" r:id="rId32"/>
    <p:sldId id="307" r:id="rId33"/>
    <p:sldId id="306" r:id="rId34"/>
    <p:sldId id="379" r:id="rId35"/>
    <p:sldId id="378" r:id="rId3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47D1"/>
    <a:srgbClr val="FF8000"/>
    <a:srgbClr val="FF00FF"/>
    <a:srgbClr val="FFA7A7"/>
    <a:srgbClr val="00E62C"/>
    <a:srgbClr val="0000FF"/>
    <a:srgbClr val="FF4B00"/>
    <a:srgbClr val="ACB000"/>
    <a:srgbClr val="FF6969"/>
    <a:srgbClr val="FFEA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間スタイル 4 - アクセント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053" autoAdjust="0"/>
  </p:normalViewPr>
  <p:slideViewPr>
    <p:cSldViewPr>
      <p:cViewPr>
        <p:scale>
          <a:sx n="70" d="100"/>
          <a:sy n="70" d="100"/>
        </p:scale>
        <p:origin x="-1194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8" d="100"/>
          <a:sy n="58" d="100"/>
        </p:scale>
        <p:origin x="-240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4A62C4-40AC-451A-910D-C846E75A1526}" type="datetimeFigureOut">
              <a:rPr kumimoji="1" lang="ja-JP" altLang="en-US" smtClean="0"/>
              <a:t>2014/7/25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EFE7EF-1457-47A9-AB2E-681D13F27E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28362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Here</a:t>
            </a:r>
            <a:r>
              <a:rPr kumimoji="1" lang="en-US" altLang="ja-JP" baseline="0" dirty="0" smtClean="0"/>
              <a:t> is outline.</a:t>
            </a:r>
          </a:p>
          <a:p>
            <a:r>
              <a:rPr kumimoji="1" lang="en-US" altLang="ja-JP" baseline="0" dirty="0" smtClean="0"/>
              <a:t>First of all, I’ll explain about this particle production effect, briefly.</a:t>
            </a:r>
          </a:p>
          <a:p>
            <a:r>
              <a:rPr kumimoji="1" lang="en-US" altLang="ja-JP" baseline="0" dirty="0" smtClean="0"/>
              <a:t>Next I’ll mention about our study,</a:t>
            </a:r>
          </a:p>
          <a:p>
            <a:r>
              <a:rPr kumimoji="1" lang="en-US" altLang="ja-JP" baseline="0" dirty="0" smtClean="0"/>
              <a:t>and finally, I’ll summarize.</a:t>
            </a:r>
          </a:p>
          <a:p>
            <a:r>
              <a:rPr kumimoji="1" lang="en-US" altLang="ja-JP" baseline="0" dirty="0" smtClean="0"/>
              <a:t>OK, let’s move to introduction.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327362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Now, it is known that particle</a:t>
            </a:r>
            <a:r>
              <a:rPr kumimoji="1" lang="en-US" altLang="ja-JP" baseline="0" dirty="0" smtClean="0"/>
              <a:t> production from vacuum happens if a background is changing. 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890572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We want</a:t>
            </a:r>
            <a:r>
              <a:rPr kumimoji="1" lang="en-US" altLang="ja-JP" baseline="0" dirty="0" smtClean="0"/>
              <a:t> to know not only green effect but also purple effect.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In this</a:t>
            </a:r>
            <a:r>
              <a:rPr kumimoji="1" lang="en-US" altLang="ja-JP" baseline="0" dirty="0" smtClean="0"/>
              <a:t> section, I will show how to calculate the particle number.</a:t>
            </a:r>
          </a:p>
          <a:p>
            <a:r>
              <a:rPr kumimoji="1" lang="en-US" altLang="ja-JP" baseline="0" dirty="0" smtClean="0"/>
              <a:t>This is the definition of number.</a:t>
            </a:r>
          </a:p>
          <a:p>
            <a:r>
              <a:rPr kumimoji="1" lang="en-US" altLang="ja-JP" baseline="0" dirty="0" smtClean="0"/>
              <a:t>Number operator is given by out-state, but vacuum state is taken by in-state.</a:t>
            </a:r>
          </a:p>
          <a:p>
            <a:r>
              <a:rPr kumimoji="1" lang="en-US" altLang="ja-JP" baseline="0" dirty="0" smtClean="0"/>
              <a:t>You can look like Heisenberg picture.</a:t>
            </a:r>
          </a:p>
          <a:p>
            <a:r>
              <a:rPr kumimoji="1" lang="en-US" altLang="ja-JP" baseline="0" dirty="0" smtClean="0"/>
              <a:t>So we need in-state and out-state information for calculation.</a:t>
            </a:r>
          </a:p>
          <a:p>
            <a:r>
              <a:rPr kumimoji="1" lang="en-US" altLang="ja-JP" baseline="0" dirty="0" smtClean="0"/>
              <a:t>Next question is how in-state and out-state are related to each other.</a:t>
            </a:r>
          </a:p>
          <a:p>
            <a:r>
              <a:rPr kumimoji="1" lang="en-US" altLang="ja-JP" baseline="0" dirty="0" smtClean="0"/>
              <a:t>The Key is asymptotic field expansion. </a:t>
            </a:r>
          </a:p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890572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In order to explain how to calculate, let</a:t>
            </a:r>
            <a:r>
              <a:rPr kumimoji="1" lang="en-US" altLang="ja-JP" baseline="0" dirty="0" smtClean="0"/>
              <a:t>’s consider by a simple example, using a scalar case.</a:t>
            </a:r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So,</a:t>
            </a:r>
            <a:r>
              <a:rPr kumimoji="1" lang="en-US" altLang="ja-JP" baseline="0" dirty="0" smtClean="0"/>
              <a:t> even if beta is zero, particle production can be happened due to interaction effect.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11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12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890572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13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14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15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16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17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22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23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24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In order to explain how to calculate, let</a:t>
            </a:r>
            <a:r>
              <a:rPr kumimoji="1" lang="en-US" altLang="ja-JP" baseline="0" dirty="0" smtClean="0"/>
              <a:t>’s consider by a simple example, using a scalar case.</a:t>
            </a:r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25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26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27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28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29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890572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30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32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EFE7EF-1457-47A9-AB2E-681D13F27EEF}" type="slidenum">
              <a:rPr kumimoji="1" lang="ja-JP" altLang="en-US" smtClean="0"/>
              <a:t>33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1216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1337-ED18-4B64-93CC-5853B494D13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7" name="テキスト ボックス 6"/>
          <p:cNvSpPr txBox="1"/>
          <p:nvPr userDrawn="1"/>
        </p:nvSpPr>
        <p:spPr>
          <a:xfrm>
            <a:off x="6948264" y="6381328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CE2107D7-FAFF-44FD-BD91-1BB4BEDA7B1B}" type="slidenum">
              <a:rPr kumimoji="1" lang="en-US" altLang="ja-JP" sz="1200" smtClean="0">
                <a:solidFill>
                  <a:schemeClr val="bg1">
                    <a:lumMod val="50000"/>
                  </a:schemeClr>
                </a:solidFill>
              </a:rPr>
              <a:pPr algn="r"/>
              <a:t>‹#›</a:t>
            </a:fld>
            <a:r>
              <a:rPr kumimoji="1" lang="en-US" altLang="ja-JP" sz="1200" dirty="0" smtClean="0">
                <a:solidFill>
                  <a:schemeClr val="bg1">
                    <a:lumMod val="50000"/>
                  </a:schemeClr>
                </a:solidFill>
              </a:rPr>
              <a:t>/19</a:t>
            </a:r>
            <a:endParaRPr kumimoji="1" lang="ja-JP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9986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936104"/>
          </a:xfrm>
        </p:spPr>
        <p:txBody>
          <a:bodyPr>
            <a:normAutofit/>
          </a:bodyPr>
          <a:lstStyle>
            <a:lvl1pPr algn="l">
              <a:defRPr sz="40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07504" y="1196752"/>
            <a:ext cx="8928992" cy="4929411"/>
          </a:xfrm>
        </p:spPr>
        <p:txBody>
          <a:bodyPr/>
          <a:lstStyle>
            <a:lvl1pPr marL="342900" indent="-342900">
              <a:buClr>
                <a:srgbClr val="0070C0"/>
              </a:buClr>
              <a:buFont typeface="ＭＳ Ｐゴシック" pitchFamily="50" charset="-128"/>
              <a:buChar char="■"/>
              <a:defRPr sz="2400">
                <a:solidFill>
                  <a:schemeClr val="tx1"/>
                </a:solidFill>
              </a:defRPr>
            </a:lvl1pPr>
            <a:lvl2pPr marL="800100" indent="-342900">
              <a:buClr>
                <a:srgbClr val="00B050"/>
              </a:buClr>
              <a:buFont typeface="ＭＳ Ｐゴシック" pitchFamily="50" charset="-128"/>
              <a:buChar char="■"/>
              <a:defRPr sz="2200"/>
            </a:lvl2pPr>
            <a:lvl3pPr marL="1257300" indent="-342900">
              <a:buClr>
                <a:srgbClr val="FF9801"/>
              </a:buClr>
              <a:buFont typeface="ＭＳ Ｐゴシック" pitchFamily="50" charset="-128"/>
              <a:buChar char="■"/>
              <a:defRPr sz="2000"/>
            </a:lvl3pPr>
            <a:lvl4pPr marL="1657350" indent="-285750">
              <a:buClr>
                <a:srgbClr val="D000D5"/>
              </a:buClr>
              <a:buFont typeface="ＭＳ Ｐゴシック" pitchFamily="50" charset="-128"/>
              <a:buChar char="■"/>
              <a:defRPr sz="1800"/>
            </a:lvl4pPr>
            <a:lvl5pPr marL="2114550" indent="-285750">
              <a:buClr>
                <a:srgbClr val="C1D000"/>
              </a:buClr>
              <a:buFont typeface="ＭＳ Ｐゴシック" pitchFamily="50" charset="-128"/>
              <a:buChar char="■"/>
              <a:defRPr sz="1800"/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 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 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 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SUSY2014 @ The University of Manchester</a:t>
            </a:r>
            <a:endParaRPr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1337-ED18-4B64-93CC-5853B494D13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7" name="テキスト ボックス 6"/>
          <p:cNvSpPr txBox="1"/>
          <p:nvPr userDrawn="1"/>
        </p:nvSpPr>
        <p:spPr>
          <a:xfrm>
            <a:off x="6948264" y="6381328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CE2107D7-FAFF-44FD-BD91-1BB4BEDA7B1B}" type="slidenum">
              <a:rPr kumimoji="1" lang="en-US" altLang="ja-JP" sz="1200" smtClean="0">
                <a:solidFill>
                  <a:schemeClr val="bg1">
                    <a:lumMod val="50000"/>
                  </a:schemeClr>
                </a:solidFill>
              </a:rPr>
              <a:pPr algn="r"/>
              <a:t>‹#›</a:t>
            </a:fld>
            <a:r>
              <a:rPr kumimoji="1" lang="en-US" altLang="ja-JP" sz="1200" dirty="0" smtClean="0">
                <a:solidFill>
                  <a:schemeClr val="bg1">
                    <a:lumMod val="50000"/>
                  </a:schemeClr>
                </a:solidFill>
              </a:rPr>
              <a:t>/19</a:t>
            </a:r>
            <a:endParaRPr kumimoji="1" lang="ja-JP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8167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1337-ED18-4B64-93CC-5853B494D13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862721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1337-ED18-4B64-93CC-5853B494D13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59267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1337-ED18-4B64-93CC-5853B494D13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345047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1337-ED18-4B64-93CC-5853B494D13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334987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1337-ED18-4B64-93CC-5853B494D13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563343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1337-ED18-4B64-93CC-5853B494D13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464791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1337-ED18-4B64-93CC-5853B494D13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238024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1337-ED18-4B64-93CC-5853B494D13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521402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61337-ED18-4B64-93CC-5853B494D13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32083378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61337-ED18-4B64-93CC-5853B494D13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95877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iming>
    <p:tnLst>
      <p:par>
        <p:cTn id="1" dur="indefinite" restart="never" nodeType="tmRoot"/>
      </p:par>
    </p:tnLst>
  </p:timing>
  <p:hf sldNum="0" hdr="0"/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.png"/><Relationship Id="rId18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1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0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1.png"/><Relationship Id="rId5" Type="http://schemas.openxmlformats.org/officeDocument/2006/relationships/image" Target="../media/image161.png"/><Relationship Id="rId4" Type="http://schemas.openxmlformats.org/officeDocument/2006/relationships/image" Target="../media/image15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31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52.png"/><Relationship Id="rId4" Type="http://schemas.openxmlformats.org/officeDocument/2006/relationships/image" Target="../media/image411.png"/><Relationship Id="rId9" Type="http://schemas.openxmlformats.org/officeDocument/2006/relationships/image" Target="../media/image14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8.png"/><Relationship Id="rId5" Type="http://schemas.openxmlformats.org/officeDocument/2006/relationships/image" Target="../media/image21.png"/><Relationship Id="rId10" Type="http://schemas.openxmlformats.org/officeDocument/2006/relationships/image" Target="../media/image27.png"/><Relationship Id="rId4" Type="http://schemas.openxmlformats.org/officeDocument/2006/relationships/image" Target="../media/image20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28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0.png"/><Relationship Id="rId4" Type="http://schemas.openxmlformats.org/officeDocument/2006/relationships/image" Target="../media/image31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2.png"/><Relationship Id="rId3" Type="http://schemas.openxmlformats.org/officeDocument/2006/relationships/image" Target="../media/image320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3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20.png"/><Relationship Id="rId15" Type="http://schemas.openxmlformats.org/officeDocument/2006/relationships/image" Target="../media/image300.png"/><Relationship Id="rId10" Type="http://schemas.openxmlformats.org/officeDocument/2006/relationships/image" Target="../media/image301.png"/><Relationship Id="rId9" Type="http://schemas.openxmlformats.org/officeDocument/2006/relationships/image" Target="../media/image57.png"/><Relationship Id="rId14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1.png"/><Relationship Id="rId5" Type="http://schemas.openxmlformats.org/officeDocument/2006/relationships/image" Target="../media/image341.png"/><Relationship Id="rId4" Type="http://schemas.openxmlformats.org/officeDocument/2006/relationships/image" Target="../media/image3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5" Type="http://schemas.openxmlformats.org/officeDocument/2006/relationships/image" Target="../media/image69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4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130.png"/><Relationship Id="rId3" Type="http://schemas.openxmlformats.org/officeDocument/2006/relationships/image" Target="../media/image360.png"/><Relationship Id="rId7" Type="http://schemas.openxmlformats.org/officeDocument/2006/relationships/image" Target="../media/image72.png"/><Relationship Id="rId12" Type="http://schemas.openxmlformats.org/officeDocument/2006/relationships/image" Target="../media/image1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11" Type="http://schemas.openxmlformats.org/officeDocument/2006/relationships/image" Target="../media/image110.png"/><Relationship Id="rId5" Type="http://schemas.openxmlformats.org/officeDocument/2006/relationships/image" Target="../media/image53.png"/><Relationship Id="rId10" Type="http://schemas.openxmlformats.org/officeDocument/2006/relationships/image" Target="../media/image100.png"/><Relationship Id="rId4" Type="http://schemas.openxmlformats.org/officeDocument/2006/relationships/image" Target="../media/image410.png"/><Relationship Id="rId9" Type="http://schemas.openxmlformats.org/officeDocument/2006/relationships/image" Target="../media/image90.png"/><Relationship Id="rId14" Type="http://schemas.openxmlformats.org/officeDocument/2006/relationships/image" Target="../media/image14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370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0.png"/><Relationship Id="rId5" Type="http://schemas.openxmlformats.org/officeDocument/2006/relationships/image" Target="../media/image400.png"/><Relationship Id="rId10" Type="http://schemas.openxmlformats.org/officeDocument/2006/relationships/image" Target="../media/image50.png"/><Relationship Id="rId4" Type="http://schemas.openxmlformats.org/officeDocument/2006/relationships/image" Target="../media/image390.png"/><Relationship Id="rId9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20.png"/><Relationship Id="rId9" Type="http://schemas.openxmlformats.org/officeDocument/2006/relationships/image" Target="../media/image57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412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0.png"/><Relationship Id="rId5" Type="http://schemas.openxmlformats.org/officeDocument/2006/relationships/image" Target="../media/image190.png"/><Relationship Id="rId10" Type="http://schemas.openxmlformats.org/officeDocument/2006/relationships/image" Target="../media/image66.png"/><Relationship Id="rId4" Type="http://schemas.openxmlformats.org/officeDocument/2006/relationships/image" Target="../media/image180.png"/><Relationship Id="rId9" Type="http://schemas.openxmlformats.org/officeDocument/2006/relationships/image" Target="../media/image6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20.png"/><Relationship Id="rId4" Type="http://schemas.openxmlformats.org/officeDocument/2006/relationships/image" Target="../media/image470.png"/><Relationship Id="rId9" Type="http://schemas.openxmlformats.org/officeDocument/2006/relationships/image" Target="../media/image5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0.png"/><Relationship Id="rId4" Type="http://schemas.openxmlformats.org/officeDocument/2006/relationships/image" Target="../media/image31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2.png"/><Relationship Id="rId3" Type="http://schemas.openxmlformats.org/officeDocument/2006/relationships/image" Target="../media/image290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2" Type="http://schemas.openxmlformats.org/officeDocument/2006/relationships/notesSlide" Target="../notesSlides/notesSlide26.xml"/><Relationship Id="rId16" Type="http://schemas.openxmlformats.org/officeDocument/2006/relationships/image" Target="../media/image3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20.png"/><Relationship Id="rId15" Type="http://schemas.openxmlformats.org/officeDocument/2006/relationships/image" Target="../media/image300.png"/><Relationship Id="rId10" Type="http://schemas.openxmlformats.org/officeDocument/2006/relationships/image" Target="../media/image301.png"/><Relationship Id="rId9" Type="http://schemas.openxmlformats.org/officeDocument/2006/relationships/image" Target="../media/image57.png"/><Relationship Id="rId14" Type="http://schemas.openxmlformats.org/officeDocument/2006/relationships/image" Target="../media/image6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1.png"/><Relationship Id="rId4" Type="http://schemas.openxmlformats.org/officeDocument/2006/relationships/image" Target="../media/image27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3568" y="368660"/>
            <a:ext cx="7774632" cy="1476164"/>
          </a:xfrm>
        </p:spPr>
        <p:txBody>
          <a:bodyPr>
            <a:normAutofit/>
          </a:bodyPr>
          <a:lstStyle/>
          <a:p>
            <a:r>
              <a:rPr lang="en-US" altLang="ja-JP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Effect </a:t>
            </a:r>
            <a:r>
              <a:rPr lang="en-US" altLang="ja-JP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interaction terms on particle production due to time-varying mass</a:t>
            </a:r>
            <a:endParaRPr kumimoji="1" lang="ja-JP" altLang="en-U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755576" y="1988840"/>
            <a:ext cx="7992888" cy="2448272"/>
          </a:xfrm>
        </p:spPr>
        <p:txBody>
          <a:bodyPr>
            <a:normAutofit/>
          </a:bodyPr>
          <a:lstStyle/>
          <a:p>
            <a:pPr algn="r"/>
            <a:r>
              <a:rPr lang="en-US" altLang="ja-JP" sz="1800" dirty="0" smtClean="0">
                <a:solidFill>
                  <a:schemeClr val="tx1"/>
                </a:solidFill>
              </a:rPr>
              <a:t>[work in progress]	</a:t>
            </a:r>
          </a:p>
          <a:p>
            <a:pPr algn="l"/>
            <a:r>
              <a:rPr lang="en-US" altLang="ja-JP" sz="2800" dirty="0">
                <a:solidFill>
                  <a:schemeClr val="tx1"/>
                </a:solidFill>
              </a:rPr>
              <a:t>	</a:t>
            </a:r>
            <a:r>
              <a:rPr lang="en-US" altLang="ja-JP" sz="2800" u="sng" dirty="0" smtClean="0">
                <a:solidFill>
                  <a:schemeClr val="tx1"/>
                </a:solidFill>
              </a:rPr>
              <a:t>Seishi Enomoto</a:t>
            </a:r>
            <a:r>
              <a:rPr lang="en-US" altLang="ja-JP" sz="2400" dirty="0" smtClean="0">
                <a:solidFill>
                  <a:schemeClr val="tx1"/>
                </a:solidFill>
              </a:rPr>
              <a:t>   (Univ. of Warsaw)</a:t>
            </a:r>
            <a:endParaRPr lang="en-US" altLang="ja-JP" sz="1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en-US" altLang="ja-JP" sz="1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en-US" altLang="ja-JP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Collaborators </a:t>
            </a:r>
            <a:r>
              <a:rPr lang="en-US" altLang="ja-JP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:	</a:t>
            </a:r>
            <a:r>
              <a:rPr lang="en-US" altLang="ja-JP" sz="2000" dirty="0" smtClean="0">
                <a:solidFill>
                  <a:schemeClr val="tx1"/>
                </a:solidFill>
              </a:rPr>
              <a:t>Olga </a:t>
            </a:r>
            <a:r>
              <a:rPr lang="en-US" altLang="ja-JP" sz="2000" dirty="0" err="1" smtClean="0">
                <a:solidFill>
                  <a:schemeClr val="tx1"/>
                </a:solidFill>
              </a:rPr>
              <a:t>Fuksińska</a:t>
            </a:r>
            <a:r>
              <a:rPr lang="en-US" altLang="ja-JP" sz="2000" dirty="0" smtClean="0">
                <a:solidFill>
                  <a:schemeClr val="tx1"/>
                </a:solidFill>
              </a:rPr>
              <a:t>	(Univ</a:t>
            </a:r>
            <a:r>
              <a:rPr lang="en-US" altLang="ja-JP" sz="2000" dirty="0">
                <a:solidFill>
                  <a:schemeClr val="tx1"/>
                </a:solidFill>
              </a:rPr>
              <a:t>. of </a:t>
            </a:r>
            <a:r>
              <a:rPr lang="en-US" altLang="ja-JP" sz="2000" dirty="0" smtClean="0">
                <a:solidFill>
                  <a:schemeClr val="tx1"/>
                </a:solidFill>
              </a:rPr>
              <a:t>Warsaw)</a:t>
            </a:r>
            <a:endParaRPr lang="en-US" altLang="ja-JP" sz="1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en-US" altLang="ja-JP" sz="2000" dirty="0">
                <a:solidFill>
                  <a:schemeClr val="tx1"/>
                </a:solidFill>
              </a:rPr>
              <a:t>	</a:t>
            </a:r>
            <a:r>
              <a:rPr lang="en-US" altLang="ja-JP" sz="2000" dirty="0" smtClean="0">
                <a:solidFill>
                  <a:schemeClr val="tx1"/>
                </a:solidFill>
              </a:rPr>
              <a:t>	</a:t>
            </a:r>
            <a:r>
              <a:rPr lang="en-US" altLang="ja-JP" sz="2000" dirty="0" err="1" smtClean="0">
                <a:solidFill>
                  <a:schemeClr val="tx1"/>
                </a:solidFill>
              </a:rPr>
              <a:t>Zygmunt</a:t>
            </a:r>
            <a:r>
              <a:rPr lang="en-US" altLang="ja-JP" sz="2000" dirty="0" smtClean="0">
                <a:solidFill>
                  <a:schemeClr val="tx1"/>
                </a:solidFill>
              </a:rPr>
              <a:t> </a:t>
            </a:r>
            <a:r>
              <a:rPr lang="en-US" altLang="ja-JP" sz="2000" dirty="0" err="1" smtClean="0">
                <a:solidFill>
                  <a:schemeClr val="tx1"/>
                </a:solidFill>
              </a:rPr>
              <a:t>Lalak</a:t>
            </a:r>
            <a:r>
              <a:rPr lang="en-US" altLang="ja-JP" sz="2000" dirty="0" smtClean="0">
                <a:solidFill>
                  <a:schemeClr val="tx1"/>
                </a:solidFill>
              </a:rPr>
              <a:t>	(Univ. of Warsaw)</a:t>
            </a:r>
            <a:endParaRPr lang="en-US" altLang="ja-JP" sz="1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kumimoji="1" lang="ja-JP" altLang="en-US" sz="2000" dirty="0">
              <a:solidFill>
                <a:schemeClr val="tx1"/>
              </a:solidFill>
            </a:endParaRP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755576" y="476672"/>
            <a:ext cx="7632848" cy="1368152"/>
          </a:xfrm>
          <a:prstGeom prst="roundRect">
            <a:avLst/>
          </a:prstGeom>
          <a:noFill/>
          <a:ln>
            <a:solidFill>
              <a:srgbClr val="E2F2C4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511224"/>
            <a:ext cx="1152128" cy="1277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2231740" y="4458303"/>
            <a:ext cx="5868652" cy="20670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Clr>
                <a:srgbClr val="0000FF"/>
              </a:buClr>
              <a:buFont typeface="+mj-lt"/>
              <a:buAutoNum type="arabicPeriod"/>
            </a:pPr>
            <a:r>
              <a:rPr lang="en-US" altLang="ja-JP" sz="2400" dirty="0" smtClean="0">
                <a:solidFill>
                  <a:schemeClr val="tx1"/>
                </a:solidFill>
              </a:rPr>
              <a:t>Introduction</a:t>
            </a:r>
          </a:p>
          <a:p>
            <a:pPr marL="457200" indent="-457200" algn="l">
              <a:buClr>
                <a:srgbClr val="0000FF"/>
              </a:buClr>
              <a:buFont typeface="+mj-lt"/>
              <a:buAutoNum type="arabicPeriod"/>
            </a:pPr>
            <a:r>
              <a:rPr lang="en-US" altLang="ja-JP" sz="2400" dirty="0" smtClean="0">
                <a:solidFill>
                  <a:schemeClr val="tx1"/>
                </a:solidFill>
              </a:rPr>
              <a:t>How to calculate particle number</a:t>
            </a:r>
          </a:p>
          <a:p>
            <a:pPr marL="457200" indent="-457200" algn="l">
              <a:buClr>
                <a:srgbClr val="0000FF"/>
              </a:buClr>
              <a:buFont typeface="+mj-lt"/>
              <a:buAutoNum type="arabicPeriod"/>
            </a:pPr>
            <a:r>
              <a:rPr lang="en-US" altLang="ja-JP" sz="2400" dirty="0" smtClean="0">
                <a:solidFill>
                  <a:schemeClr val="tx1"/>
                </a:solidFill>
              </a:rPr>
              <a:t>Calculation of particle number</a:t>
            </a:r>
          </a:p>
          <a:p>
            <a:pPr marL="457200" indent="-457200" algn="l">
              <a:buClr>
                <a:srgbClr val="0000FF"/>
              </a:buClr>
              <a:buFont typeface="+mj-lt"/>
              <a:buAutoNum type="arabicPeriod"/>
            </a:pPr>
            <a:r>
              <a:rPr lang="en-US" altLang="ja-JP" sz="2400" dirty="0" smtClean="0">
                <a:solidFill>
                  <a:schemeClr val="tx1"/>
                </a:solidFill>
              </a:rPr>
              <a:t>Summary</a:t>
            </a:r>
          </a:p>
        </p:txBody>
      </p:sp>
      <p:sp>
        <p:nvSpPr>
          <p:cNvPr id="7" name="角丸四角形 6"/>
          <p:cNvSpPr/>
          <p:nvPr/>
        </p:nvSpPr>
        <p:spPr>
          <a:xfrm>
            <a:off x="1835696" y="4162489"/>
            <a:ext cx="5688632" cy="2218839"/>
          </a:xfrm>
          <a:prstGeom prst="roundRect">
            <a:avLst/>
          </a:prstGeom>
          <a:noFill/>
          <a:ln>
            <a:solidFill>
              <a:srgbClr val="00E6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角丸四角形 10"/>
          <p:cNvSpPr/>
          <p:nvPr/>
        </p:nvSpPr>
        <p:spPr>
          <a:xfrm>
            <a:off x="3779912" y="3933056"/>
            <a:ext cx="1656184" cy="432048"/>
          </a:xfrm>
          <a:prstGeom prst="roundRect">
            <a:avLst/>
          </a:prstGeom>
          <a:ln>
            <a:solidFill>
              <a:srgbClr val="00E6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b="1" dirty="0" smtClean="0"/>
              <a:t>Outline</a:t>
            </a:r>
            <a:endParaRPr kumimoji="1" lang="ja-JP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7990913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1. Introduction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Particle production from vacuum</a:t>
            </a:r>
          </a:p>
          <a:p>
            <a:pPr lvl="3"/>
            <a:endParaRPr lang="en-US" altLang="ja-JP" sz="800" dirty="0" smtClean="0"/>
          </a:p>
          <a:p>
            <a:pPr lvl="1"/>
            <a:r>
              <a:rPr lang="en-US" altLang="ja-JP" dirty="0" smtClean="0"/>
              <a:t>It is known that a varying background causes production of particles</a:t>
            </a:r>
          </a:p>
          <a:p>
            <a:pPr lvl="3"/>
            <a:endParaRPr lang="en-US" altLang="ja-JP" sz="800" dirty="0" smtClean="0"/>
          </a:p>
          <a:p>
            <a:pPr lvl="2"/>
            <a:r>
              <a:rPr kumimoji="1" lang="en-US" altLang="ja-JP" dirty="0" smtClean="0"/>
              <a:t>Oscillating Electric field  </a:t>
            </a:r>
            <a:r>
              <a:rPr kumimoji="1" lang="en-US" altLang="ja-JP" dirty="0" smtClean="0">
                <a:sym typeface="Wingdings" panose="05000000000000000000" pitchFamily="2" charset="2"/>
              </a:rPr>
              <a:t>  pair production of electrons</a:t>
            </a:r>
          </a:p>
          <a:p>
            <a:pPr marL="1371600" lvl="3" indent="0" algn="r">
              <a:buNone/>
            </a:pPr>
            <a:r>
              <a:rPr lang="en-US" altLang="ja-JP" dirty="0" smtClean="0">
                <a:solidFill>
                  <a:srgbClr val="00B050"/>
                </a:solidFill>
                <a:sym typeface="Wingdings" panose="05000000000000000000" pitchFamily="2" charset="2"/>
              </a:rPr>
              <a:t>[E. </a:t>
            </a:r>
            <a:r>
              <a:rPr lang="en-US" altLang="ja-JP" dirty="0" err="1" smtClean="0">
                <a:solidFill>
                  <a:srgbClr val="00B050"/>
                </a:solidFill>
                <a:sym typeface="Wingdings" panose="05000000000000000000" pitchFamily="2" charset="2"/>
              </a:rPr>
              <a:t>Brezin</a:t>
            </a:r>
            <a:r>
              <a:rPr lang="en-US" altLang="ja-JP" dirty="0" smtClean="0">
                <a:solidFill>
                  <a:srgbClr val="00B050"/>
                </a:solidFill>
                <a:sym typeface="Wingdings" panose="05000000000000000000" pitchFamily="2" charset="2"/>
              </a:rPr>
              <a:t> and C. </a:t>
            </a:r>
            <a:r>
              <a:rPr lang="en-US" altLang="ja-JP" dirty="0" err="1" smtClean="0">
                <a:solidFill>
                  <a:srgbClr val="00B050"/>
                </a:solidFill>
                <a:sym typeface="Wingdings" panose="05000000000000000000" pitchFamily="2" charset="2"/>
              </a:rPr>
              <a:t>Itzykson</a:t>
            </a:r>
            <a:r>
              <a:rPr lang="en-US" altLang="ja-JP" dirty="0" smtClean="0">
                <a:solidFill>
                  <a:srgbClr val="00B050"/>
                </a:solidFill>
                <a:sym typeface="Wingdings" panose="05000000000000000000" pitchFamily="2" charset="2"/>
              </a:rPr>
              <a:t>, </a:t>
            </a:r>
            <a:r>
              <a:rPr lang="en-US" altLang="ja-JP" i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Phys. Rev.</a:t>
            </a:r>
            <a:r>
              <a:rPr lang="en-US" altLang="ja-JP" dirty="0" smtClean="0">
                <a:solidFill>
                  <a:srgbClr val="00B050"/>
                </a:solidFill>
                <a:sym typeface="Wingdings" panose="05000000000000000000" pitchFamily="2" charset="2"/>
              </a:rPr>
              <a:t> </a:t>
            </a:r>
            <a:r>
              <a:rPr lang="en-US" altLang="ja-JP" b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D 2</a:t>
            </a:r>
            <a:r>
              <a:rPr lang="en-US" altLang="ja-JP" dirty="0" smtClean="0">
                <a:solidFill>
                  <a:srgbClr val="00B050"/>
                </a:solidFill>
                <a:sym typeface="Wingdings" panose="05000000000000000000" pitchFamily="2" charset="2"/>
              </a:rPr>
              <a:t>,1191 (1970)]</a:t>
            </a:r>
          </a:p>
          <a:p>
            <a:pPr lvl="3"/>
            <a:endParaRPr kumimoji="1" lang="en-US" altLang="ja-JP" sz="800" dirty="0" smtClean="0"/>
          </a:p>
          <a:p>
            <a:pPr lvl="2"/>
            <a:r>
              <a:rPr lang="en-US" altLang="ja-JP" dirty="0" smtClean="0"/>
              <a:t>Changing m</a:t>
            </a:r>
            <a:r>
              <a:rPr kumimoji="1" lang="en-US" altLang="ja-JP" dirty="0" smtClean="0"/>
              <a:t>etric  </a:t>
            </a:r>
            <a:r>
              <a:rPr kumimoji="1" lang="en-US" altLang="ja-JP" dirty="0" smtClean="0">
                <a:sym typeface="Wingdings" panose="05000000000000000000" pitchFamily="2" charset="2"/>
              </a:rPr>
              <a:t>  gravitational particle production</a:t>
            </a:r>
          </a:p>
          <a:p>
            <a:pPr marL="1371600" lvl="3" indent="0" algn="r">
              <a:buNone/>
            </a:pPr>
            <a:r>
              <a:rPr lang="en-US" altLang="ja-JP" dirty="0" smtClean="0">
                <a:solidFill>
                  <a:srgbClr val="00B050"/>
                </a:solidFill>
                <a:sym typeface="Wingdings" panose="05000000000000000000" pitchFamily="2" charset="2"/>
              </a:rPr>
              <a:t>[L. Parker,  </a:t>
            </a:r>
            <a:r>
              <a:rPr lang="en-US" altLang="ja-JP" i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Phys. Rev.</a:t>
            </a:r>
            <a:r>
              <a:rPr lang="en-US" altLang="ja-JP" dirty="0" smtClean="0">
                <a:solidFill>
                  <a:srgbClr val="00B050"/>
                </a:solidFill>
                <a:sym typeface="Wingdings" panose="05000000000000000000" pitchFamily="2" charset="2"/>
              </a:rPr>
              <a:t> </a:t>
            </a:r>
            <a:r>
              <a:rPr lang="en-US" altLang="ja-JP" b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183</a:t>
            </a:r>
            <a:r>
              <a:rPr lang="en-US" altLang="ja-JP" dirty="0" smtClean="0">
                <a:solidFill>
                  <a:srgbClr val="00B050"/>
                </a:solidFill>
                <a:sym typeface="Wingdings" panose="05000000000000000000" pitchFamily="2" charset="2"/>
              </a:rPr>
              <a:t>, 1057 (1969)]</a:t>
            </a:r>
          </a:p>
          <a:p>
            <a:pPr marL="1371600" lvl="3" indent="0" algn="r">
              <a:buNone/>
            </a:pPr>
            <a:r>
              <a:rPr lang="en-US" altLang="ja-JP" dirty="0" smtClean="0">
                <a:solidFill>
                  <a:srgbClr val="00B050"/>
                </a:solidFill>
                <a:sym typeface="Wingdings" panose="05000000000000000000" pitchFamily="2" charset="2"/>
              </a:rPr>
              <a:t>[L. H. Ford, </a:t>
            </a:r>
            <a:r>
              <a:rPr lang="en-US" altLang="ja-JP" i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Phys. Rev.</a:t>
            </a:r>
            <a:r>
              <a:rPr lang="en-US" altLang="ja-JP" dirty="0" smtClean="0">
                <a:solidFill>
                  <a:srgbClr val="00B050"/>
                </a:solidFill>
                <a:sym typeface="Wingdings" panose="05000000000000000000" pitchFamily="2" charset="2"/>
              </a:rPr>
              <a:t> </a:t>
            </a:r>
            <a:r>
              <a:rPr lang="en-US" altLang="ja-JP" b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D 35</a:t>
            </a:r>
            <a:r>
              <a:rPr lang="en-US" altLang="ja-JP" dirty="0" smtClean="0">
                <a:solidFill>
                  <a:srgbClr val="00B050"/>
                </a:solidFill>
                <a:sym typeface="Wingdings" panose="05000000000000000000" pitchFamily="2" charset="2"/>
              </a:rPr>
              <a:t>, 2955 (1987)]</a:t>
            </a:r>
          </a:p>
          <a:p>
            <a:pPr lvl="3"/>
            <a:endParaRPr lang="en-US" altLang="ja-JP" sz="800" dirty="0">
              <a:sym typeface="Wingdings" panose="05000000000000000000" pitchFamily="2" charset="2"/>
            </a:endParaRPr>
          </a:p>
          <a:p>
            <a:pPr lvl="2"/>
            <a:r>
              <a:rPr kumimoji="1" lang="en-US" altLang="ja-JP" dirty="0" smtClean="0"/>
              <a:t>Oscillating inflaton  </a:t>
            </a:r>
            <a:r>
              <a:rPr kumimoji="1" lang="en-US" altLang="ja-JP" dirty="0" smtClean="0">
                <a:sym typeface="Wingdings" panose="05000000000000000000" pitchFamily="2" charset="2"/>
              </a:rPr>
              <a:t>  (p)reheating</a:t>
            </a:r>
          </a:p>
          <a:p>
            <a:pPr marL="1371600" lvl="3" indent="0" algn="r">
              <a:buNone/>
            </a:pPr>
            <a:r>
              <a:rPr kumimoji="1" lang="en-US" altLang="ja-JP" dirty="0" smtClean="0">
                <a:solidFill>
                  <a:srgbClr val="00B050"/>
                </a:solidFill>
              </a:rPr>
              <a:t>[L. </a:t>
            </a:r>
            <a:r>
              <a:rPr kumimoji="1" lang="en-US" altLang="ja-JP" dirty="0" err="1" smtClean="0">
                <a:solidFill>
                  <a:srgbClr val="00B050"/>
                </a:solidFill>
              </a:rPr>
              <a:t>Kofman</a:t>
            </a:r>
            <a:r>
              <a:rPr kumimoji="1" lang="en-US" altLang="ja-JP" dirty="0" smtClean="0">
                <a:solidFill>
                  <a:srgbClr val="00B050"/>
                </a:solidFill>
              </a:rPr>
              <a:t>, A. D. </a:t>
            </a:r>
            <a:r>
              <a:rPr kumimoji="1" lang="en-US" altLang="ja-JP" dirty="0" err="1" smtClean="0">
                <a:solidFill>
                  <a:srgbClr val="00B050"/>
                </a:solidFill>
              </a:rPr>
              <a:t>Linde</a:t>
            </a:r>
            <a:r>
              <a:rPr kumimoji="1" lang="en-US" altLang="ja-JP" dirty="0" smtClean="0">
                <a:solidFill>
                  <a:srgbClr val="00B050"/>
                </a:solidFill>
              </a:rPr>
              <a:t>, A. A. </a:t>
            </a:r>
            <a:r>
              <a:rPr kumimoji="1" lang="en-US" altLang="ja-JP" dirty="0" err="1" smtClean="0">
                <a:solidFill>
                  <a:srgbClr val="00B050"/>
                </a:solidFill>
              </a:rPr>
              <a:t>Starobinsky</a:t>
            </a:r>
            <a:r>
              <a:rPr kumimoji="1" lang="en-US" altLang="ja-JP" dirty="0" smtClean="0">
                <a:solidFill>
                  <a:srgbClr val="00B050"/>
                </a:solidFill>
              </a:rPr>
              <a:t>, </a:t>
            </a:r>
            <a:r>
              <a:rPr kumimoji="1" lang="en-US" altLang="ja-JP" i="1" dirty="0" smtClean="0">
                <a:solidFill>
                  <a:srgbClr val="00B050"/>
                </a:solidFill>
              </a:rPr>
              <a:t>Phys. Rev. </a:t>
            </a:r>
            <a:r>
              <a:rPr kumimoji="1" lang="en-US" altLang="ja-JP" i="1" dirty="0" err="1" smtClean="0">
                <a:solidFill>
                  <a:srgbClr val="00B050"/>
                </a:solidFill>
              </a:rPr>
              <a:t>Lett</a:t>
            </a:r>
            <a:r>
              <a:rPr kumimoji="1" lang="en-US" altLang="ja-JP" i="1" dirty="0" smtClean="0">
                <a:solidFill>
                  <a:srgbClr val="00B050"/>
                </a:solidFill>
              </a:rPr>
              <a:t>.</a:t>
            </a:r>
            <a:r>
              <a:rPr kumimoji="1" lang="en-US" altLang="ja-JP" dirty="0" smtClean="0">
                <a:solidFill>
                  <a:srgbClr val="00B050"/>
                </a:solidFill>
              </a:rPr>
              <a:t> </a:t>
            </a:r>
            <a:r>
              <a:rPr kumimoji="1" lang="en-US" altLang="ja-JP" b="1" dirty="0" smtClean="0">
                <a:solidFill>
                  <a:srgbClr val="00B050"/>
                </a:solidFill>
              </a:rPr>
              <a:t>73</a:t>
            </a:r>
            <a:r>
              <a:rPr kumimoji="1" lang="en-US" altLang="ja-JP" dirty="0" smtClean="0">
                <a:solidFill>
                  <a:srgbClr val="00B050"/>
                </a:solidFill>
              </a:rPr>
              <a:t>, 3195 (1994)]</a:t>
            </a:r>
            <a:endParaRPr lang="en-US" altLang="ja-JP" dirty="0">
              <a:solidFill>
                <a:srgbClr val="00B050"/>
              </a:solidFill>
              <a:sym typeface="Wingdings" panose="05000000000000000000" pitchFamily="2" charset="2"/>
            </a:endParaRPr>
          </a:p>
          <a:p>
            <a:pPr marL="1371600" lvl="3" indent="0" algn="r">
              <a:buNone/>
            </a:pPr>
            <a:r>
              <a:rPr lang="en-US" altLang="ja-JP" dirty="0">
                <a:solidFill>
                  <a:srgbClr val="00B050"/>
                </a:solidFill>
              </a:rPr>
              <a:t>[L. </a:t>
            </a:r>
            <a:r>
              <a:rPr lang="en-US" altLang="ja-JP" dirty="0" err="1">
                <a:solidFill>
                  <a:srgbClr val="00B050"/>
                </a:solidFill>
              </a:rPr>
              <a:t>Kofman</a:t>
            </a:r>
            <a:r>
              <a:rPr lang="en-US" altLang="ja-JP" dirty="0">
                <a:solidFill>
                  <a:srgbClr val="00B050"/>
                </a:solidFill>
              </a:rPr>
              <a:t>, </a:t>
            </a:r>
            <a:r>
              <a:rPr lang="en-US" altLang="ja-JP" dirty="0" smtClean="0">
                <a:solidFill>
                  <a:srgbClr val="00B050"/>
                </a:solidFill>
              </a:rPr>
              <a:t>A. D. </a:t>
            </a:r>
            <a:r>
              <a:rPr lang="en-US" altLang="ja-JP" dirty="0" err="1">
                <a:solidFill>
                  <a:srgbClr val="00B050"/>
                </a:solidFill>
              </a:rPr>
              <a:t>Linde</a:t>
            </a:r>
            <a:r>
              <a:rPr lang="en-US" altLang="ja-JP" dirty="0">
                <a:solidFill>
                  <a:srgbClr val="00B050"/>
                </a:solidFill>
              </a:rPr>
              <a:t>, A. A. </a:t>
            </a:r>
            <a:r>
              <a:rPr lang="en-US" altLang="ja-JP" dirty="0" err="1">
                <a:solidFill>
                  <a:srgbClr val="00B050"/>
                </a:solidFill>
              </a:rPr>
              <a:t>Starobinsky</a:t>
            </a:r>
            <a:r>
              <a:rPr lang="en-US" altLang="ja-JP" dirty="0">
                <a:solidFill>
                  <a:srgbClr val="00B050"/>
                </a:solidFill>
              </a:rPr>
              <a:t>, </a:t>
            </a:r>
            <a:r>
              <a:rPr lang="en-US" altLang="ja-JP" i="1" dirty="0">
                <a:solidFill>
                  <a:srgbClr val="00B050"/>
                </a:solidFill>
              </a:rPr>
              <a:t>Phys. Rev. </a:t>
            </a:r>
            <a:r>
              <a:rPr lang="en-US" altLang="ja-JP" b="1" dirty="0" smtClean="0">
                <a:solidFill>
                  <a:srgbClr val="00B050"/>
                </a:solidFill>
              </a:rPr>
              <a:t>D 56</a:t>
            </a:r>
            <a:r>
              <a:rPr lang="en-US" altLang="ja-JP" dirty="0" smtClean="0">
                <a:solidFill>
                  <a:srgbClr val="00B050"/>
                </a:solidFill>
              </a:rPr>
              <a:t>, 3258 </a:t>
            </a:r>
            <a:r>
              <a:rPr lang="en-US" altLang="ja-JP" dirty="0">
                <a:solidFill>
                  <a:srgbClr val="00B050"/>
                </a:solidFill>
              </a:rPr>
              <a:t>(</a:t>
            </a:r>
            <a:r>
              <a:rPr lang="en-US" altLang="ja-JP" dirty="0" smtClean="0">
                <a:solidFill>
                  <a:srgbClr val="00B050"/>
                </a:solidFill>
              </a:rPr>
              <a:t>1997)]</a:t>
            </a:r>
            <a:endParaRPr kumimoji="1" lang="en-US" altLang="ja-JP" dirty="0" smtClean="0">
              <a:solidFill>
                <a:srgbClr val="00B050"/>
              </a:solidFill>
            </a:endParaRPr>
          </a:p>
          <a:p>
            <a:pPr lvl="3"/>
            <a:endParaRPr kumimoji="1" lang="en-US" altLang="ja-JP" sz="800" dirty="0" smtClean="0"/>
          </a:p>
          <a:p>
            <a:pPr lvl="2"/>
            <a:r>
              <a:rPr lang="en-US" altLang="ja-JP" dirty="0" smtClean="0"/>
              <a:t>etc…</a:t>
            </a:r>
            <a:endParaRPr kumimoji="1" lang="en-US" altLang="ja-JP" dirty="0" smtClean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42" name="正方形/長方形 41"/>
          <p:cNvSpPr/>
          <p:nvPr/>
        </p:nvSpPr>
        <p:spPr>
          <a:xfrm>
            <a:off x="5940152" y="44624"/>
            <a:ext cx="2664296" cy="2397745"/>
          </a:xfrm>
          <a:prstGeom prst="rect">
            <a:avLst/>
          </a:prstGeom>
          <a:gradFill>
            <a:gsLst>
              <a:gs pos="0">
                <a:srgbClr val="FF0000"/>
              </a:gs>
              <a:gs pos="99000">
                <a:schemeClr val="tx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17688833" lon="2284595" rev="19474968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en-US" altLang="ja-JP" sz="2800" b="1" dirty="0" smtClean="0">
              <a:latin typeface="Rockwell" panose="02060603020205020403" pitchFamily="18" charset="0"/>
            </a:endParaRPr>
          </a:p>
          <a:p>
            <a:pPr algn="ctr"/>
            <a:endParaRPr lang="en-US" altLang="ja-JP" sz="2800" b="1" dirty="0">
              <a:latin typeface="Rockwell" panose="02060603020205020403" pitchFamily="18" charset="0"/>
            </a:endParaRPr>
          </a:p>
          <a:p>
            <a:pPr algn="ctr"/>
            <a:endParaRPr kumimoji="1" lang="en-US" altLang="ja-JP" sz="2800" b="1" dirty="0" smtClean="0">
              <a:latin typeface="Rockwell" panose="02060603020205020403" pitchFamily="18" charset="0"/>
            </a:endParaRPr>
          </a:p>
          <a:p>
            <a:pPr algn="ctr"/>
            <a:endParaRPr lang="en-US" altLang="ja-JP" sz="2800" b="1" dirty="0">
              <a:latin typeface="Rockwell" panose="02060603020205020403" pitchFamily="18" charset="0"/>
            </a:endParaRPr>
          </a:p>
          <a:p>
            <a:pPr algn="r"/>
            <a:r>
              <a:rPr kumimoji="1" lang="en-US" altLang="ja-JP" sz="2800" b="1" dirty="0" smtClean="0">
                <a:latin typeface="Rockwell" panose="02060603020205020403" pitchFamily="18" charset="0"/>
              </a:rPr>
              <a:t>VACUUM</a:t>
            </a:r>
            <a:endParaRPr kumimoji="1" lang="ja-JP" altLang="en-US" sz="2800" b="1" dirty="0">
              <a:latin typeface="Rockwell" panose="02060603020205020403" pitchFamily="18" charset="0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 rot="5400000">
            <a:off x="7081453" y="1041909"/>
            <a:ext cx="372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i="1" dirty="0" smtClean="0">
                <a:solidFill>
                  <a:schemeClr val="bg1"/>
                </a:solidFill>
              </a:rPr>
              <a:t>x</a:t>
            </a:r>
            <a:endParaRPr kumimoji="1" lang="ja-JP" altLang="en-US" i="1" dirty="0">
              <a:solidFill>
                <a:schemeClr val="bg1"/>
              </a:solidFill>
            </a:endParaRPr>
          </a:p>
        </p:txBody>
      </p:sp>
      <p:grpSp>
        <p:nvGrpSpPr>
          <p:cNvPr id="8" name="グループ化 7"/>
          <p:cNvGrpSpPr/>
          <p:nvPr/>
        </p:nvGrpSpPr>
        <p:grpSpPr>
          <a:xfrm>
            <a:off x="6939441" y="564017"/>
            <a:ext cx="224847" cy="615648"/>
            <a:chOff x="6126604" y="4525798"/>
            <a:chExt cx="224847" cy="615648"/>
          </a:xfrm>
        </p:grpSpPr>
        <p:sp>
          <p:nvSpPr>
            <p:cNvPr id="9" name="フリーフォーム 8"/>
            <p:cNvSpPr/>
            <p:nvPr/>
          </p:nvSpPr>
          <p:spPr>
            <a:xfrm rot="3434208">
              <a:off x="6051470" y="4841464"/>
              <a:ext cx="534668" cy="65295"/>
            </a:xfrm>
            <a:custGeom>
              <a:avLst/>
              <a:gdLst>
                <a:gd name="connsiteX0" fmla="*/ 0 w 582125"/>
                <a:gd name="connsiteY0" fmla="*/ 74700 h 154549"/>
                <a:gd name="connsiteX1" fmla="*/ 38636 w 582125"/>
                <a:gd name="connsiteY1" fmla="*/ 2578 h 154549"/>
                <a:gd name="connsiteX2" fmla="*/ 110758 w 582125"/>
                <a:gd name="connsiteY2" fmla="*/ 151973 h 154549"/>
                <a:gd name="connsiteX3" fmla="*/ 182880 w 582125"/>
                <a:gd name="connsiteY3" fmla="*/ 3 h 154549"/>
                <a:gd name="connsiteX4" fmla="*/ 255001 w 582125"/>
                <a:gd name="connsiteY4" fmla="*/ 154549 h 154549"/>
                <a:gd name="connsiteX5" fmla="*/ 327123 w 582125"/>
                <a:gd name="connsiteY5" fmla="*/ 3 h 154549"/>
                <a:gd name="connsiteX6" fmla="*/ 399245 w 582125"/>
                <a:gd name="connsiteY6" fmla="*/ 154549 h 154549"/>
                <a:gd name="connsiteX7" fmla="*/ 471366 w 582125"/>
                <a:gd name="connsiteY7" fmla="*/ 3 h 154549"/>
                <a:gd name="connsiteX8" fmla="*/ 543488 w 582125"/>
                <a:gd name="connsiteY8" fmla="*/ 149398 h 154549"/>
                <a:gd name="connsiteX9" fmla="*/ 582125 w 582125"/>
                <a:gd name="connsiteY9" fmla="*/ 74700 h 154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82125" h="154549">
                  <a:moveTo>
                    <a:pt x="0" y="74700"/>
                  </a:moveTo>
                  <a:cubicBezTo>
                    <a:pt x="10088" y="32199"/>
                    <a:pt x="20176" y="-10301"/>
                    <a:pt x="38636" y="2578"/>
                  </a:cubicBezTo>
                  <a:cubicBezTo>
                    <a:pt x="57096" y="15457"/>
                    <a:pt x="86717" y="152402"/>
                    <a:pt x="110758" y="151973"/>
                  </a:cubicBezTo>
                  <a:cubicBezTo>
                    <a:pt x="134799" y="151544"/>
                    <a:pt x="158840" y="-426"/>
                    <a:pt x="182880" y="3"/>
                  </a:cubicBezTo>
                  <a:cubicBezTo>
                    <a:pt x="206920" y="432"/>
                    <a:pt x="230961" y="154549"/>
                    <a:pt x="255001" y="154549"/>
                  </a:cubicBezTo>
                  <a:cubicBezTo>
                    <a:pt x="279041" y="154549"/>
                    <a:pt x="303082" y="3"/>
                    <a:pt x="327123" y="3"/>
                  </a:cubicBezTo>
                  <a:cubicBezTo>
                    <a:pt x="351164" y="3"/>
                    <a:pt x="375205" y="154549"/>
                    <a:pt x="399245" y="154549"/>
                  </a:cubicBezTo>
                  <a:cubicBezTo>
                    <a:pt x="423285" y="154549"/>
                    <a:pt x="447326" y="861"/>
                    <a:pt x="471366" y="3"/>
                  </a:cubicBezTo>
                  <a:cubicBezTo>
                    <a:pt x="495406" y="-855"/>
                    <a:pt x="525028" y="136949"/>
                    <a:pt x="543488" y="149398"/>
                  </a:cubicBezTo>
                  <a:cubicBezTo>
                    <a:pt x="561948" y="161847"/>
                    <a:pt x="572036" y="118273"/>
                    <a:pt x="582125" y="74700"/>
                  </a:cubicBezTo>
                </a:path>
              </a:pathLst>
            </a:custGeom>
            <a:noFill/>
            <a:ln w="25400">
              <a:solidFill>
                <a:srgbClr val="00B050"/>
              </a:solidFill>
              <a:headEnd type="none"/>
              <a:tailEnd type="non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cxnSp>
          <p:nvCxnSpPr>
            <p:cNvPr id="10" name="直線コネクタ 9"/>
            <p:cNvCxnSpPr/>
            <p:nvPr/>
          </p:nvCxnSpPr>
          <p:spPr>
            <a:xfrm>
              <a:off x="6126604" y="4525798"/>
              <a:ext cx="62647" cy="117817"/>
            </a:xfrm>
            <a:prstGeom prst="line">
              <a:avLst/>
            </a:prstGeom>
            <a:ln w="25400">
              <a:solidFill>
                <a:srgbClr val="00B05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グループ化 10"/>
          <p:cNvGrpSpPr/>
          <p:nvPr/>
        </p:nvGrpSpPr>
        <p:grpSpPr>
          <a:xfrm>
            <a:off x="7360643" y="605639"/>
            <a:ext cx="235693" cy="561087"/>
            <a:chOff x="7052334" y="4567420"/>
            <a:chExt cx="235693" cy="561087"/>
          </a:xfrm>
        </p:grpSpPr>
        <p:sp>
          <p:nvSpPr>
            <p:cNvPr id="12" name="フリーフォーム 11"/>
            <p:cNvSpPr/>
            <p:nvPr/>
          </p:nvSpPr>
          <p:spPr>
            <a:xfrm rot="6836455">
              <a:off x="6817648" y="4828525"/>
              <a:ext cx="534668" cy="65295"/>
            </a:xfrm>
            <a:custGeom>
              <a:avLst/>
              <a:gdLst>
                <a:gd name="connsiteX0" fmla="*/ 0 w 582125"/>
                <a:gd name="connsiteY0" fmla="*/ 74700 h 154549"/>
                <a:gd name="connsiteX1" fmla="*/ 38636 w 582125"/>
                <a:gd name="connsiteY1" fmla="*/ 2578 h 154549"/>
                <a:gd name="connsiteX2" fmla="*/ 110758 w 582125"/>
                <a:gd name="connsiteY2" fmla="*/ 151973 h 154549"/>
                <a:gd name="connsiteX3" fmla="*/ 182880 w 582125"/>
                <a:gd name="connsiteY3" fmla="*/ 3 h 154549"/>
                <a:gd name="connsiteX4" fmla="*/ 255001 w 582125"/>
                <a:gd name="connsiteY4" fmla="*/ 154549 h 154549"/>
                <a:gd name="connsiteX5" fmla="*/ 327123 w 582125"/>
                <a:gd name="connsiteY5" fmla="*/ 3 h 154549"/>
                <a:gd name="connsiteX6" fmla="*/ 399245 w 582125"/>
                <a:gd name="connsiteY6" fmla="*/ 154549 h 154549"/>
                <a:gd name="connsiteX7" fmla="*/ 471366 w 582125"/>
                <a:gd name="connsiteY7" fmla="*/ 3 h 154549"/>
                <a:gd name="connsiteX8" fmla="*/ 543488 w 582125"/>
                <a:gd name="connsiteY8" fmla="*/ 149398 h 154549"/>
                <a:gd name="connsiteX9" fmla="*/ 582125 w 582125"/>
                <a:gd name="connsiteY9" fmla="*/ 74700 h 154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82125" h="154549">
                  <a:moveTo>
                    <a:pt x="0" y="74700"/>
                  </a:moveTo>
                  <a:cubicBezTo>
                    <a:pt x="10088" y="32199"/>
                    <a:pt x="20176" y="-10301"/>
                    <a:pt x="38636" y="2578"/>
                  </a:cubicBezTo>
                  <a:cubicBezTo>
                    <a:pt x="57096" y="15457"/>
                    <a:pt x="86717" y="152402"/>
                    <a:pt x="110758" y="151973"/>
                  </a:cubicBezTo>
                  <a:cubicBezTo>
                    <a:pt x="134799" y="151544"/>
                    <a:pt x="158840" y="-426"/>
                    <a:pt x="182880" y="3"/>
                  </a:cubicBezTo>
                  <a:cubicBezTo>
                    <a:pt x="206920" y="432"/>
                    <a:pt x="230961" y="154549"/>
                    <a:pt x="255001" y="154549"/>
                  </a:cubicBezTo>
                  <a:cubicBezTo>
                    <a:pt x="279041" y="154549"/>
                    <a:pt x="303082" y="3"/>
                    <a:pt x="327123" y="3"/>
                  </a:cubicBezTo>
                  <a:cubicBezTo>
                    <a:pt x="351164" y="3"/>
                    <a:pt x="375205" y="154549"/>
                    <a:pt x="399245" y="154549"/>
                  </a:cubicBezTo>
                  <a:cubicBezTo>
                    <a:pt x="423285" y="154549"/>
                    <a:pt x="447326" y="861"/>
                    <a:pt x="471366" y="3"/>
                  </a:cubicBezTo>
                  <a:cubicBezTo>
                    <a:pt x="495406" y="-855"/>
                    <a:pt x="525028" y="136949"/>
                    <a:pt x="543488" y="149398"/>
                  </a:cubicBezTo>
                  <a:cubicBezTo>
                    <a:pt x="561948" y="161847"/>
                    <a:pt x="572036" y="118273"/>
                    <a:pt x="582125" y="74700"/>
                  </a:cubicBezTo>
                </a:path>
              </a:pathLst>
            </a:custGeom>
            <a:noFill/>
            <a:ln w="25400">
              <a:solidFill>
                <a:srgbClr val="00B050"/>
              </a:solidFill>
              <a:headEnd type="none"/>
              <a:tailEnd type="non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cxnSp>
          <p:nvCxnSpPr>
            <p:cNvPr id="13" name="直線コネクタ 12"/>
            <p:cNvCxnSpPr/>
            <p:nvPr/>
          </p:nvCxnSpPr>
          <p:spPr>
            <a:xfrm rot="3402247">
              <a:off x="7197795" y="4539835"/>
              <a:ext cx="62647" cy="117817"/>
            </a:xfrm>
            <a:prstGeom prst="line">
              <a:avLst/>
            </a:prstGeom>
            <a:ln w="25400">
              <a:solidFill>
                <a:srgbClr val="00B05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円/楕円 14"/>
          <p:cNvSpPr/>
          <p:nvPr/>
        </p:nvSpPr>
        <p:spPr>
          <a:xfrm>
            <a:off x="6718592" y="282129"/>
            <a:ext cx="180000" cy="180000"/>
          </a:xfrm>
          <a:prstGeom prst="ellipse">
            <a:avLst/>
          </a:prstGeom>
          <a:gradFill flip="none" rotWithShape="1">
            <a:gsLst>
              <a:gs pos="0">
                <a:srgbClr val="0000FF">
                  <a:lumMod val="53000"/>
                  <a:lumOff val="47000"/>
                </a:srgb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3600" dirty="0"/>
          </a:p>
        </p:txBody>
      </p:sp>
      <p:sp>
        <p:nvSpPr>
          <p:cNvPr id="20" name="円/楕円 19"/>
          <p:cNvSpPr/>
          <p:nvPr/>
        </p:nvSpPr>
        <p:spPr>
          <a:xfrm>
            <a:off x="7596336" y="295777"/>
            <a:ext cx="180000" cy="180000"/>
          </a:xfrm>
          <a:prstGeom prst="ellipse">
            <a:avLst/>
          </a:prstGeom>
          <a:gradFill flip="none" rotWithShape="1">
            <a:gsLst>
              <a:gs pos="0">
                <a:srgbClr val="0000FF">
                  <a:lumMod val="53000"/>
                  <a:lumOff val="47000"/>
                </a:srgb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3600" dirty="0"/>
          </a:p>
        </p:txBody>
      </p:sp>
      <p:sp>
        <p:nvSpPr>
          <p:cNvPr id="40" name="テキスト ボックス 39"/>
          <p:cNvSpPr txBox="1"/>
          <p:nvPr/>
        </p:nvSpPr>
        <p:spPr>
          <a:xfrm rot="3189690">
            <a:off x="6743287" y="383176"/>
            <a:ext cx="372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400" dirty="0" smtClean="0"/>
              <a:t>))</a:t>
            </a:r>
            <a:endParaRPr kumimoji="1" lang="ja-JP" altLang="en-US" sz="1400" dirty="0"/>
          </a:p>
        </p:txBody>
      </p:sp>
      <p:sp>
        <p:nvSpPr>
          <p:cNvPr id="41" name="テキスト ボックス 40"/>
          <p:cNvSpPr txBox="1"/>
          <p:nvPr/>
        </p:nvSpPr>
        <p:spPr>
          <a:xfrm rot="6738801">
            <a:off x="7413098" y="415259"/>
            <a:ext cx="372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400" dirty="0" smtClean="0"/>
              <a:t>))</a:t>
            </a:r>
            <a:endParaRPr kumimoji="1" lang="ja-JP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8938855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5" name="直線コネクタ 54"/>
          <p:cNvCxnSpPr/>
          <p:nvPr/>
        </p:nvCxnSpPr>
        <p:spPr>
          <a:xfrm>
            <a:off x="7907796" y="3770212"/>
            <a:ext cx="0" cy="989284"/>
          </a:xfrm>
          <a:prstGeom prst="line">
            <a:avLst/>
          </a:prstGeom>
          <a:ln w="63500">
            <a:solidFill>
              <a:srgbClr val="FFA7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コネクタ 39"/>
          <p:cNvCxnSpPr/>
          <p:nvPr/>
        </p:nvCxnSpPr>
        <p:spPr>
          <a:xfrm>
            <a:off x="7763780" y="4581128"/>
            <a:ext cx="1152128" cy="0"/>
          </a:xfrm>
          <a:prstGeom prst="line">
            <a:avLst/>
          </a:prstGeom>
          <a:ln w="25400">
            <a:solidFill>
              <a:schemeClr val="tx1"/>
            </a:solidFill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コネクタ 42"/>
          <p:cNvCxnSpPr/>
          <p:nvPr/>
        </p:nvCxnSpPr>
        <p:spPr>
          <a:xfrm>
            <a:off x="8339844" y="3789040"/>
            <a:ext cx="0" cy="98928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テキスト ボックス 52"/>
              <p:cNvSpPr txBox="1"/>
              <p:nvPr/>
            </p:nvSpPr>
            <p:spPr>
              <a:xfrm>
                <a:off x="8172400" y="3429000"/>
                <a:ext cx="527484" cy="4272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1" lang="en-US" altLang="ja-JP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kumimoji="1" lang="en-US" altLang="ja-JP" sz="2000" b="0" i="1" smtClean="0">
                              <a:latin typeface="Cambria Math"/>
                            </a:rPr>
                            <m:t>𝑚</m:t>
                          </m:r>
                        </m:e>
                        <m:sub>
                          <m:r>
                            <a:rPr kumimoji="1" lang="en-US" altLang="ja-JP" sz="2000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𝜒</m:t>
                          </m:r>
                        </m:sub>
                      </m:sSub>
                    </m:oMath>
                  </m:oMathPara>
                </a14:m>
                <a:endParaRPr kumimoji="1" lang="ja-JP" altLang="en-US" sz="2000" dirty="0"/>
              </a:p>
            </p:txBody>
          </p:sp>
        </mc:Choice>
        <mc:Fallback xmlns="">
          <p:sp>
            <p:nvSpPr>
              <p:cNvPr id="53" name="テキスト ボックス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72400" y="3429000"/>
                <a:ext cx="527484" cy="427233"/>
              </a:xfrm>
              <a:prstGeom prst="rect">
                <a:avLst/>
              </a:prstGeom>
              <a:blipFill rotWithShape="1">
                <a:blip r:embed="rId3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テキスト ボックス 53"/>
              <p:cNvSpPr txBox="1"/>
              <p:nvPr/>
            </p:nvSpPr>
            <p:spPr>
              <a:xfrm>
                <a:off x="8676456" y="4522230"/>
                <a:ext cx="52748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ja-JP" sz="2000" b="0" i="1" smtClean="0">
                          <a:latin typeface="Cambria Math"/>
                        </a:rPr>
                        <m:t>𝑡</m:t>
                      </m:r>
                    </m:oMath>
                  </m:oMathPara>
                </a14:m>
                <a:endParaRPr kumimoji="1" lang="ja-JP" altLang="en-US" sz="2000" dirty="0"/>
              </a:p>
            </p:txBody>
          </p:sp>
        </mc:Choice>
        <mc:Fallback xmlns="">
          <p:sp>
            <p:nvSpPr>
              <p:cNvPr id="54" name="テキスト ボックス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76456" y="4522230"/>
                <a:ext cx="527484" cy="40011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フリーフォーム 24"/>
          <p:cNvSpPr/>
          <p:nvPr/>
        </p:nvSpPr>
        <p:spPr>
          <a:xfrm>
            <a:off x="7763780" y="4005064"/>
            <a:ext cx="1080120" cy="396839"/>
          </a:xfrm>
          <a:custGeom>
            <a:avLst/>
            <a:gdLst>
              <a:gd name="connsiteX0" fmla="*/ 0 w 1091821"/>
              <a:gd name="connsiteY0" fmla="*/ 0 h 518676"/>
              <a:gd name="connsiteX1" fmla="*/ 573206 w 1091821"/>
              <a:gd name="connsiteY1" fmla="*/ 518615 h 518676"/>
              <a:gd name="connsiteX2" fmla="*/ 1091821 w 1091821"/>
              <a:gd name="connsiteY2" fmla="*/ 27296 h 518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91821" h="518676">
                <a:moveTo>
                  <a:pt x="0" y="0"/>
                </a:moveTo>
                <a:cubicBezTo>
                  <a:pt x="195618" y="257033"/>
                  <a:pt x="391236" y="514066"/>
                  <a:pt x="573206" y="518615"/>
                </a:cubicBezTo>
                <a:cubicBezTo>
                  <a:pt x="755176" y="523164"/>
                  <a:pt x="923498" y="275230"/>
                  <a:pt x="1091821" y="27296"/>
                </a:cubicBezTo>
              </a:path>
            </a:pathLst>
          </a:cu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正方形/長方形 25"/>
          <p:cNvSpPr/>
          <p:nvPr/>
        </p:nvSpPr>
        <p:spPr>
          <a:xfrm>
            <a:off x="7668344" y="3482180"/>
            <a:ext cx="1391580" cy="137249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Example of scalar particle production</a:t>
                </a:r>
              </a:p>
              <a:p>
                <a:pPr lvl="1"/>
                <a:r>
                  <a:rPr lang="en-US" altLang="ja-JP" dirty="0" smtClean="0"/>
                  <a:t>Let us consider  :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ℒ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𝑖𝑛𝑡</m:t>
                        </m:r>
                      </m:sub>
                    </m:sSub>
                    <m:r>
                      <a:rPr lang="en-US" altLang="ja-JP" i="1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en-US" altLang="ja-JP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ja-JP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ja-JP" i="1">
                            <a:latin typeface="Cambria Math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altLang="ja-JP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</a:rPr>
                          <m:t>𝑔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altLang="ja-JP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𝜙</m:t>
                            </m:r>
                          </m:e>
                        </m:d>
                      </m:e>
                      <m:sup>
                        <m:r>
                          <a:rPr lang="en-US" altLang="ja-JP" i="1">
                            <a:latin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a:rPr lang="en-US" altLang="ja-JP" i="1">
                            <a:solidFill>
                              <a:srgbClr val="00206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en-US" altLang="ja-JP" dirty="0"/>
              </a:p>
              <a:p>
                <a:pPr lvl="3"/>
                <a:endParaRPr lang="en-US" altLang="ja-JP" dirty="0" smtClean="0"/>
              </a:p>
              <a:p>
                <a:pPr lvl="3"/>
                <a:endParaRPr lang="en-US" altLang="ja-JP" dirty="0" smtClean="0"/>
              </a:p>
              <a:p>
                <a:pPr lvl="3"/>
                <a:endParaRPr lang="en-US" altLang="ja-JP" dirty="0" smtClean="0"/>
              </a:p>
              <a:p>
                <a:pPr lvl="1"/>
                <a:r>
                  <a:rPr lang="en-US" altLang="ja-JP" dirty="0" smtClean="0"/>
                  <a:t>If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</m:oMath>
                </a14:m>
                <a:r>
                  <a:rPr lang="en-US" altLang="ja-JP" dirty="0" smtClean="0"/>
                  <a:t> goes near the origin,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ja-JP" altLang="en-US" dirty="0">
                    <a:latin typeface="Cambria Math"/>
                  </a:rPr>
                  <a:t> </a:t>
                </a:r>
                <a:r>
                  <a:rPr lang="en-US" altLang="ja-JP" dirty="0"/>
                  <a:t>particles are </a:t>
                </a:r>
                <a:r>
                  <a:rPr lang="en-US" altLang="ja-JP" dirty="0" smtClean="0"/>
                  <a:t>produced</a:t>
                </a:r>
                <a:endParaRPr lang="en-US" altLang="ja-JP" dirty="0">
                  <a:latin typeface="Cambria Math"/>
                </a:endParaRPr>
              </a:p>
              <a:p>
                <a:pPr lvl="1"/>
                <a:endParaRPr lang="en-US" altLang="ja-JP" sz="800" dirty="0">
                  <a:ea typeface="HG丸ｺﾞｼｯｸM-PRO" pitchFamily="50" charset="-128"/>
                </a:endParaRPr>
              </a:p>
              <a:p>
                <a:pPr lvl="2"/>
                <a:r>
                  <a:rPr lang="en-US" altLang="ja-JP" dirty="0" smtClean="0">
                    <a:ea typeface="HG丸ｺﾞｼｯｸM-PRO" pitchFamily="50" charset="-128"/>
                  </a:rPr>
                  <a:t>Because</a:t>
                </a:r>
              </a:p>
              <a:p>
                <a:pPr marL="914400" lvl="2" indent="0">
                  <a:buNone/>
                </a:pPr>
                <a:r>
                  <a:rPr lang="en-US" altLang="ja-JP" dirty="0" smtClean="0">
                    <a:ea typeface="HG丸ｺﾞｼｯｸM-PRO" pitchFamily="50" charset="-128"/>
                    <a:sym typeface="Wingdings" panose="05000000000000000000" pitchFamily="2" charset="2"/>
                  </a:rPr>
                  <a:t>	   </a:t>
                </a:r>
                <a:r>
                  <a:rPr lang="en-US" altLang="ja-JP" dirty="0" smtClean="0">
                    <a:ea typeface="HG丸ｺﾞｼｯｸM-PRO" pitchFamily="50" charset="-128"/>
                  </a:rPr>
                  <a:t>mass </a:t>
                </a:r>
                <a:r>
                  <a:rPr lang="en-US" altLang="ja-JP" dirty="0">
                    <a:ea typeface="HG丸ｺﾞｼｯｸM-PRO" pitchFamily="50" charset="-128"/>
                  </a:rPr>
                  <a:t>of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ja-JP" altLang="en-US" dirty="0">
                    <a:latin typeface="Cambria Math"/>
                  </a:rPr>
                  <a:t> </a:t>
                </a:r>
                <a:r>
                  <a:rPr lang="en-US" altLang="ja-JP" dirty="0" smtClean="0">
                    <a:latin typeface="Cambria Math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𝑚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  <m:r>
                      <a:rPr lang="en-US" altLang="ja-JP" b="0" i="0" smtClean="0">
                        <a:latin typeface="Cambria Math"/>
                      </a:rPr>
                      <m:t>=</m:t>
                    </m:r>
                    <m:r>
                      <a:rPr lang="en-US" altLang="ja-JP" i="1">
                        <a:latin typeface="Cambria Math"/>
                      </a:rPr>
                      <m:t>𝑔</m:t>
                    </m:r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</m:oMath>
                </a14:m>
                <a:r>
                  <a:rPr lang="en-US" altLang="ja-JP" dirty="0" smtClean="0">
                    <a:latin typeface="Cambria Math"/>
                  </a:rPr>
                  <a:t>)</a:t>
                </a:r>
                <a:r>
                  <a:rPr lang="ja-JP" altLang="en-US" dirty="0" smtClean="0">
                    <a:latin typeface="Cambria Math"/>
                  </a:rPr>
                  <a:t> </a:t>
                </a:r>
                <a:r>
                  <a:rPr lang="en-US" altLang="ja-JP" dirty="0"/>
                  <a:t>becomes </a:t>
                </a:r>
                <a:r>
                  <a:rPr lang="en-US" altLang="ja-JP" dirty="0" smtClean="0"/>
                  <a:t>small </a:t>
                </a:r>
                <a:r>
                  <a:rPr lang="en-US" altLang="ja-JP" dirty="0"/>
                  <a:t>around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</m:d>
                    <m:r>
                      <a:rPr lang="en-US" altLang="ja-JP" i="1" smtClean="0">
                        <a:latin typeface="Cambria Math"/>
                        <a:ea typeface="Cambria Math"/>
                      </a:rPr>
                      <m:t>=0</m:t>
                    </m:r>
                  </m:oMath>
                </a14:m>
                <a:endParaRPr lang="en-US" altLang="ja-JP" dirty="0" smtClean="0"/>
              </a:p>
              <a:p>
                <a:pPr marL="914400" lvl="2" indent="0">
                  <a:buNone/>
                </a:pPr>
                <a:r>
                  <a:rPr lang="en-US" altLang="ja-JP" dirty="0" smtClean="0">
                    <a:sym typeface="Wingdings" panose="05000000000000000000" pitchFamily="2" charset="2"/>
                  </a:rPr>
                  <a:t>	   k</a:t>
                </a:r>
                <a:r>
                  <a:rPr lang="en-US" altLang="ja-JP" dirty="0" smtClean="0"/>
                  <a:t>inetic </a:t>
                </a:r>
                <a:r>
                  <a:rPr lang="en-US" altLang="ja-JP" dirty="0"/>
                  <a:t>energy of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</m:oMath>
                </a14:m>
                <a:r>
                  <a:rPr lang="ja-JP" altLang="en-US" dirty="0"/>
                  <a:t> </a:t>
                </a:r>
                <a:r>
                  <a:rPr lang="en-US" altLang="ja-JP" dirty="0"/>
                  <a:t>converts to</a:t>
                </a:r>
                <a:r>
                  <a:rPr lang="en-US" altLang="ja-JP" dirty="0">
                    <a:ea typeface="HG丸ｺﾞｼｯｸM-PRO" pitchFamily="50" charset="-128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/>
                  <a:t> </a:t>
                </a:r>
                <a:r>
                  <a:rPr lang="en-US" altLang="ja-JP" dirty="0" smtClean="0"/>
                  <a:t>particles</a:t>
                </a:r>
              </a:p>
              <a:p>
                <a:pPr lvl="3"/>
                <a:endParaRPr lang="en-US" altLang="ja-JP" sz="800" dirty="0" smtClean="0">
                  <a:ea typeface="HG丸ｺﾞｼｯｸM-PRO" pitchFamily="50" charset="-128"/>
                </a:endParaRPr>
              </a:p>
              <a:p>
                <a:pPr lvl="2"/>
                <a:r>
                  <a:rPr lang="en-US" altLang="ja-JP" dirty="0" smtClean="0">
                    <a:ea typeface="HG丸ｺﾞｼｯｸM-PRO" pitchFamily="50" charset="-128"/>
                  </a:rPr>
                  <a:t>produced </a:t>
                </a:r>
                <a:r>
                  <a:rPr lang="en-US" altLang="ja-JP" dirty="0">
                    <a:ea typeface="HG丸ｺﾞｼｯｸM-PRO" pitchFamily="50" charset="-128"/>
                  </a:rPr>
                  <a:t>occupation number :</a:t>
                </a:r>
              </a:p>
              <a:p>
                <a:pPr lvl="3"/>
                <a:endParaRPr lang="en-US" altLang="ja-JP" sz="800" dirty="0">
                  <a:ea typeface="HG丸ｺﾞｼｯｸM-PRO" pitchFamily="50" charset="-128"/>
                </a:endParaRPr>
              </a:p>
              <a:p>
                <a:pPr marL="0" indent="0">
                  <a:buNone/>
                </a:pPr>
                <a:r>
                  <a:rPr lang="en-US" altLang="ja-JP" dirty="0" smtClean="0"/>
                  <a:t>	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i="1">
                        <a:latin typeface="Cambria Math"/>
                      </a:rPr>
                      <m:t>=</m:t>
                    </m:r>
                    <m:r>
                      <a:rPr lang="en-US" altLang="ja-JP" b="0" i="1" smtClean="0">
                        <a:latin typeface="Cambria Math"/>
                      </a:rPr>
                      <m:t>𝑉</m:t>
                    </m:r>
                    <m:r>
                      <a:rPr lang="en-US" altLang="ja-JP" b="0" i="1" smtClean="0">
                        <a:latin typeface="Cambria Math"/>
                      </a:rPr>
                      <m:t>⋅</m:t>
                    </m:r>
                    <m:r>
                      <m:rPr>
                        <m:sty m:val="p"/>
                      </m:rPr>
                      <a:rPr lang="en-US" altLang="ja-JP" i="1">
                        <a:latin typeface="Cambria Math"/>
                      </a:rPr>
                      <m:t>exp</m:t>
                    </m:r>
                    <m:d>
                      <m:dPr>
                        <m:begChr m:val="["/>
                        <m:endChr m:val="]"/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−</m:t>
                        </m:r>
                        <m:r>
                          <a:rPr lang="en-US" altLang="ja-JP" i="1">
                            <a:latin typeface="Cambria Math"/>
                          </a:rPr>
                          <m:t>𝜋</m:t>
                        </m:r>
                        <m:f>
                          <m:f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𝑘</m:t>
                                </m:r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ja-JP" i="1">
                                <a:latin typeface="Cambria Math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𝑔</m:t>
                                </m:r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𝜇</m:t>
                                </m:r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altLang="ja-JP" i="1">
                                <a:latin typeface="Cambria Math"/>
                              </a:rPr>
                              <m:t>𝑔𝑣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ja-JP" dirty="0" smtClean="0"/>
                  <a:t> </a:t>
                </a:r>
              </a:p>
              <a:p>
                <a:pPr marL="0" indent="0">
                  <a:buNone/>
                </a:pPr>
                <a:endParaRPr lang="en-US" altLang="ja-JP" dirty="0" smtClean="0"/>
              </a:p>
              <a:p>
                <a:pPr marL="914400" lvl="2" indent="0">
                  <a:buNone/>
                </a:pPr>
                <a:endParaRPr lang="en-US" altLang="ja-JP" dirty="0"/>
              </a:p>
              <a:p>
                <a:pPr marL="914400" lvl="2" indent="0">
                  <a:buNone/>
                </a:pPr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5"/>
                <a:stretch>
                  <a:fillRect l="-751" t="-7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56" name="円/楕円 55"/>
          <p:cNvSpPr/>
          <p:nvPr/>
        </p:nvSpPr>
        <p:spPr>
          <a:xfrm rot="20519041">
            <a:off x="5493613" y="5304862"/>
            <a:ext cx="1814145" cy="94426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62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grpSp>
        <p:nvGrpSpPr>
          <p:cNvPr id="57" name="グループ化 56"/>
          <p:cNvGrpSpPr/>
          <p:nvPr/>
        </p:nvGrpSpPr>
        <p:grpSpPr>
          <a:xfrm>
            <a:off x="8489426" y="4882270"/>
            <a:ext cx="527484" cy="400110"/>
            <a:chOff x="8462713" y="5355800"/>
            <a:chExt cx="527484" cy="40011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5" name="テキスト ボックス 74"/>
                <p:cNvSpPr txBox="1"/>
                <p:nvPr/>
              </p:nvSpPr>
              <p:spPr>
                <a:xfrm>
                  <a:off x="8462713" y="5355800"/>
                  <a:ext cx="527484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sz="2000" b="0" i="1" smtClean="0">
                            <a:latin typeface="Cambria Math"/>
                          </a:rPr>
                          <m:t>𝑣</m:t>
                        </m:r>
                      </m:oMath>
                    </m:oMathPara>
                  </a14:m>
                  <a:endParaRPr kumimoji="1" lang="ja-JP" altLang="en-US" sz="2000" dirty="0"/>
                </a:p>
              </p:txBody>
            </p:sp>
          </mc:Choice>
          <mc:Fallback xmlns="">
            <p:sp>
              <p:nvSpPr>
                <p:cNvPr id="75" name="テキスト ボックス 7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62713" y="5355800"/>
                  <a:ext cx="527484" cy="400110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6" name="直線コネクタ 75"/>
            <p:cNvCxnSpPr/>
            <p:nvPr/>
          </p:nvCxnSpPr>
          <p:spPr>
            <a:xfrm flipH="1">
              <a:off x="8496424" y="5721558"/>
              <a:ext cx="385749" cy="0"/>
            </a:xfrm>
            <a:prstGeom prst="line">
              <a:avLst/>
            </a:prstGeom>
            <a:ln w="25400">
              <a:solidFill>
                <a:srgbClr val="0070C0"/>
              </a:solidFill>
              <a:headEnd type="none" w="med" len="lg"/>
              <a:tailEnd type="stealth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8" name="直線コネクタ 57"/>
          <p:cNvCxnSpPr/>
          <p:nvPr/>
        </p:nvCxnSpPr>
        <p:spPr>
          <a:xfrm flipH="1">
            <a:off x="5508104" y="4991049"/>
            <a:ext cx="1842626" cy="142267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線コネクタ 58"/>
          <p:cNvCxnSpPr/>
          <p:nvPr/>
        </p:nvCxnSpPr>
        <p:spPr>
          <a:xfrm flipV="1">
            <a:off x="4745010" y="5786436"/>
            <a:ext cx="3672896" cy="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テキスト ボックス 59"/>
              <p:cNvSpPr txBox="1"/>
              <p:nvPr/>
            </p:nvSpPr>
            <p:spPr>
              <a:xfrm>
                <a:off x="7769346" y="5786436"/>
                <a:ext cx="10081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kumimoji="1" lang="en-US" altLang="ja-JP" b="0" i="0" smtClean="0">
                          <a:solidFill>
                            <a:schemeClr val="tx1"/>
                          </a:solidFill>
                          <a:latin typeface="Cambria Math"/>
                        </a:rPr>
                        <m:t>Re</m:t>
                      </m:r>
                      <m:r>
                        <a:rPr kumimoji="1" lang="en-US" altLang="ja-JP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  <m:r>
                        <a:rPr kumimoji="1" lang="en-US" altLang="ja-JP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𝜙</m:t>
                      </m:r>
                    </m:oMath>
                  </m:oMathPara>
                </a14:m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0" name="テキスト ボックス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69346" y="5786436"/>
                <a:ext cx="1008112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テキスト ボックス 60"/>
              <p:cNvSpPr txBox="1"/>
              <p:nvPr/>
            </p:nvSpPr>
            <p:spPr>
              <a:xfrm>
                <a:off x="7164288" y="4931876"/>
                <a:ext cx="1008112" cy="369332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kumimoji="1" lang="en-US" altLang="ja-JP" b="0" i="0" smtClean="0">
                          <a:solidFill>
                            <a:schemeClr val="tx1"/>
                          </a:solidFill>
                          <a:latin typeface="Cambria Math"/>
                        </a:rPr>
                        <m:t>Im</m:t>
                      </m:r>
                      <m:r>
                        <a:rPr kumimoji="1" lang="en-US" altLang="ja-JP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  <m:r>
                        <a:rPr kumimoji="1" lang="en-US" altLang="ja-JP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𝜙</m:t>
                      </m:r>
                    </m:oMath>
                  </m:oMathPara>
                </a14:m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1" name="テキスト ボックス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4288" y="4931876"/>
                <a:ext cx="1008112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直線コネクタ 61"/>
          <p:cNvCxnSpPr/>
          <p:nvPr/>
        </p:nvCxnSpPr>
        <p:spPr>
          <a:xfrm>
            <a:off x="5249066" y="5438094"/>
            <a:ext cx="3744416" cy="9920"/>
          </a:xfrm>
          <a:prstGeom prst="line">
            <a:avLst/>
          </a:prstGeom>
          <a:ln w="25400">
            <a:solidFill>
              <a:srgbClr val="FF00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円/楕円 64"/>
          <p:cNvSpPr/>
          <p:nvPr/>
        </p:nvSpPr>
        <p:spPr>
          <a:xfrm>
            <a:off x="8633442" y="5354388"/>
            <a:ext cx="180000" cy="180000"/>
          </a:xfrm>
          <a:prstGeom prst="ellipse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66" name="直線矢印コネクタ 65"/>
          <p:cNvCxnSpPr/>
          <p:nvPr/>
        </p:nvCxnSpPr>
        <p:spPr>
          <a:xfrm flipV="1">
            <a:off x="7485572" y="5468706"/>
            <a:ext cx="427790" cy="290434"/>
          </a:xfrm>
          <a:prstGeom prst="straightConnector1">
            <a:avLst/>
          </a:prstGeom>
          <a:ln w="25400">
            <a:solidFill>
              <a:srgbClr val="7030A0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テキスト ボックス 66"/>
              <p:cNvSpPr txBox="1"/>
              <p:nvPr/>
            </p:nvSpPr>
            <p:spPr>
              <a:xfrm>
                <a:off x="7625330" y="5386326"/>
                <a:ext cx="76309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ja-JP" sz="2000" b="0" i="1" smtClean="0">
                          <a:latin typeface="Cambria Math"/>
                          <a:ea typeface="HG丸ｺﾞｼｯｸM-PRO" pitchFamily="50" charset="-128"/>
                        </a:rPr>
                        <m:t>𝜇</m:t>
                      </m:r>
                    </m:oMath>
                  </m:oMathPara>
                </a14:m>
                <a:endParaRPr kumimoji="1" lang="ja-JP" altLang="en-US" sz="2000" dirty="0">
                  <a:latin typeface="+mj-lt"/>
                  <a:ea typeface="HG丸ｺﾞｼｯｸM-PRO" pitchFamily="50" charset="-128"/>
                </a:endParaRPr>
              </a:p>
            </p:txBody>
          </p:sp>
        </mc:Choice>
        <mc:Fallback xmlns="">
          <p:sp>
            <p:nvSpPr>
              <p:cNvPr id="67" name="テキスト ボックス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5330" y="5386326"/>
                <a:ext cx="763094" cy="400110"/>
              </a:xfrm>
              <a:prstGeom prst="rect">
                <a:avLst/>
              </a:prstGeom>
              <a:blipFill rotWithShape="1">
                <a:blip r:embed="rId9"/>
                <a:stretch>
                  <a:fillRect b="-615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テキスト ボックス 73"/>
              <p:cNvSpPr txBox="1"/>
              <p:nvPr/>
            </p:nvSpPr>
            <p:spPr>
              <a:xfrm>
                <a:off x="8388424" y="5426396"/>
                <a:ext cx="10081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ja-JP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𝜙</m:t>
                      </m:r>
                    </m:oMath>
                  </m:oMathPara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74" name="テキスト ボックス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8424" y="5426396"/>
                <a:ext cx="1008112" cy="369332"/>
              </a:xfrm>
              <a:prstGeom prst="rect">
                <a:avLst/>
              </a:prstGeom>
              <a:blipFill rotWithShape="1">
                <a:blip r:embed="rId10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角丸四角形吹き出し 26"/>
              <p:cNvSpPr/>
              <p:nvPr/>
            </p:nvSpPr>
            <p:spPr>
              <a:xfrm>
                <a:off x="3428255" y="1304764"/>
                <a:ext cx="2592288" cy="648072"/>
              </a:xfrm>
              <a:prstGeom prst="wedgeRoundRectCallout">
                <a:avLst>
                  <a:gd name="adj1" fmla="val 8124"/>
                  <a:gd name="adj2" fmla="val -75889"/>
                  <a:gd name="adj3" fmla="val 16667"/>
                </a:avLst>
              </a:prstGeom>
              <a:noFill/>
              <a:ln>
                <a:solidFill>
                  <a:srgbClr val="FF646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</m:oMath>
                </a14:m>
                <a:r>
                  <a:rPr lang="en-US" altLang="ja-JP" dirty="0">
                    <a:solidFill>
                      <a:schemeClr val="tx1"/>
                    </a:solidFill>
                  </a:rPr>
                  <a:t> : complex </a:t>
                </a:r>
                <a:r>
                  <a:rPr lang="en-US" altLang="ja-JP" dirty="0" smtClean="0">
                    <a:solidFill>
                      <a:schemeClr val="tx1"/>
                    </a:solidFill>
                  </a:rPr>
                  <a:t>scalar field </a:t>
                </a:r>
                <a:r>
                  <a:rPr lang="en-US" altLang="ja-JP" dirty="0">
                    <a:solidFill>
                      <a:schemeClr val="tx1"/>
                    </a:solidFill>
                  </a:rPr>
                  <a:t>(</a:t>
                </a:r>
                <a:r>
                  <a:rPr lang="en-US" altLang="ja-JP" i="1" dirty="0">
                    <a:solidFill>
                      <a:schemeClr val="tx1"/>
                    </a:solidFill>
                  </a:rPr>
                  <a:t>classical</a:t>
                </a:r>
                <a:r>
                  <a:rPr lang="en-US" altLang="ja-JP" dirty="0">
                    <a:solidFill>
                      <a:schemeClr val="tx1"/>
                    </a:solidFill>
                  </a:rPr>
                  <a:t>)</a:t>
                </a:r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7" name="角丸四角形吹き出し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8255" y="1304764"/>
                <a:ext cx="2592288" cy="648072"/>
              </a:xfrm>
              <a:prstGeom prst="wedgeRoundRectCallout">
                <a:avLst>
                  <a:gd name="adj1" fmla="val 8124"/>
                  <a:gd name="adj2" fmla="val -75889"/>
                  <a:gd name="adj3" fmla="val 16667"/>
                </a:avLst>
              </a:prstGeom>
              <a:blipFill rotWithShape="1">
                <a:blip r:embed="rId11"/>
                <a:stretch>
                  <a:fillRect b="-10145"/>
                </a:stretch>
              </a:blipFill>
              <a:ln>
                <a:solidFill>
                  <a:srgbClr val="FF6464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角丸四角形吹き出し 27"/>
              <p:cNvSpPr/>
              <p:nvPr/>
            </p:nvSpPr>
            <p:spPr>
              <a:xfrm>
                <a:off x="6186774" y="1304764"/>
                <a:ext cx="2592288" cy="676767"/>
              </a:xfrm>
              <a:prstGeom prst="wedgeRoundRectCallout">
                <a:avLst>
                  <a:gd name="adj1" fmla="val -70848"/>
                  <a:gd name="adj2" fmla="val -89952"/>
                  <a:gd name="adj3" fmla="val 16667"/>
                </a:avLst>
              </a:prstGeom>
              <a:noFill/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>
                    <a:solidFill>
                      <a:schemeClr val="tx1"/>
                    </a:solidFill>
                  </a:rPr>
                  <a:t> : real scalar particle (</a:t>
                </a:r>
                <a:r>
                  <a:rPr lang="en-US" altLang="ja-JP" i="1" dirty="0">
                    <a:solidFill>
                      <a:schemeClr val="tx1"/>
                    </a:solidFill>
                  </a:rPr>
                  <a:t>quantum</a:t>
                </a:r>
                <a:r>
                  <a:rPr lang="en-US" altLang="ja-JP" dirty="0">
                    <a:solidFill>
                      <a:schemeClr val="tx1"/>
                    </a:solidFill>
                  </a:rPr>
                  <a:t>)</a:t>
                </a:r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8" name="角丸四角形吹き出し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6774" y="1304764"/>
                <a:ext cx="2592288" cy="676767"/>
              </a:xfrm>
              <a:prstGeom prst="wedgeRoundRectCallout">
                <a:avLst>
                  <a:gd name="adj1" fmla="val -70848"/>
                  <a:gd name="adj2" fmla="val -89952"/>
                  <a:gd name="adj3" fmla="val 16667"/>
                </a:avLst>
              </a:prstGeom>
              <a:blipFill rotWithShape="1">
                <a:blip r:embed="rId12"/>
                <a:stretch>
                  <a:fillRect b="-6875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角丸四角形吹き出し 28"/>
              <p:cNvSpPr/>
              <p:nvPr/>
            </p:nvSpPr>
            <p:spPr>
              <a:xfrm>
                <a:off x="5769212" y="188640"/>
                <a:ext cx="1454983" cy="504056"/>
              </a:xfrm>
              <a:prstGeom prst="wedgeRoundRectCallout">
                <a:avLst>
                  <a:gd name="adj1" fmla="val -80775"/>
                  <a:gd name="adj2" fmla="val 29406"/>
                  <a:gd name="adj3" fmla="val 16667"/>
                </a:avLst>
              </a:prstGeom>
              <a:noFill/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ja-JP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</a:rPr>
                      <m:t>𝑔</m:t>
                    </m:r>
                  </m:oMath>
                </a14:m>
                <a:r>
                  <a:rPr lang="en-US" altLang="ja-JP" dirty="0">
                    <a:solidFill>
                      <a:schemeClr val="tx1"/>
                    </a:solidFill>
                  </a:rPr>
                  <a:t> : coupling</a:t>
                </a:r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9" name="角丸四角形吹き出し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9212" y="188640"/>
                <a:ext cx="1454983" cy="504056"/>
              </a:xfrm>
              <a:prstGeom prst="wedgeRoundRectCallout">
                <a:avLst>
                  <a:gd name="adj1" fmla="val -80775"/>
                  <a:gd name="adj2" fmla="val 29406"/>
                  <a:gd name="adj3" fmla="val 16667"/>
                </a:avLst>
              </a:prstGeom>
              <a:blipFill rotWithShape="1">
                <a:blip r:embed="rId13"/>
                <a:stretch>
                  <a:fillRect b="-2299"/>
                </a:stretch>
              </a:blipFill>
              <a:ln>
                <a:solidFill>
                  <a:schemeClr val="bg1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角丸四角形吹き出し 11"/>
          <p:cNvSpPr/>
          <p:nvPr/>
        </p:nvSpPr>
        <p:spPr>
          <a:xfrm>
            <a:off x="5652120" y="4077072"/>
            <a:ext cx="2047347" cy="936105"/>
          </a:xfrm>
          <a:prstGeom prst="wedgeRoundRectCallout">
            <a:avLst>
              <a:gd name="adj1" fmla="val -72135"/>
              <a:gd name="adj2" fmla="val 33238"/>
              <a:gd name="adj3" fmla="val 16667"/>
            </a:avLst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5" name="グループ化 4"/>
          <p:cNvGrpSpPr/>
          <p:nvPr/>
        </p:nvGrpSpPr>
        <p:grpSpPr>
          <a:xfrm>
            <a:off x="6198612" y="4818171"/>
            <a:ext cx="224847" cy="615648"/>
            <a:chOff x="6126604" y="4525798"/>
            <a:chExt cx="224847" cy="615648"/>
          </a:xfrm>
        </p:grpSpPr>
        <p:sp>
          <p:nvSpPr>
            <p:cNvPr id="68" name="フリーフォーム 67"/>
            <p:cNvSpPr/>
            <p:nvPr/>
          </p:nvSpPr>
          <p:spPr>
            <a:xfrm rot="3434208">
              <a:off x="6051470" y="4841464"/>
              <a:ext cx="534668" cy="65295"/>
            </a:xfrm>
            <a:custGeom>
              <a:avLst/>
              <a:gdLst>
                <a:gd name="connsiteX0" fmla="*/ 0 w 582125"/>
                <a:gd name="connsiteY0" fmla="*/ 74700 h 154549"/>
                <a:gd name="connsiteX1" fmla="*/ 38636 w 582125"/>
                <a:gd name="connsiteY1" fmla="*/ 2578 h 154549"/>
                <a:gd name="connsiteX2" fmla="*/ 110758 w 582125"/>
                <a:gd name="connsiteY2" fmla="*/ 151973 h 154549"/>
                <a:gd name="connsiteX3" fmla="*/ 182880 w 582125"/>
                <a:gd name="connsiteY3" fmla="*/ 3 h 154549"/>
                <a:gd name="connsiteX4" fmla="*/ 255001 w 582125"/>
                <a:gd name="connsiteY4" fmla="*/ 154549 h 154549"/>
                <a:gd name="connsiteX5" fmla="*/ 327123 w 582125"/>
                <a:gd name="connsiteY5" fmla="*/ 3 h 154549"/>
                <a:gd name="connsiteX6" fmla="*/ 399245 w 582125"/>
                <a:gd name="connsiteY6" fmla="*/ 154549 h 154549"/>
                <a:gd name="connsiteX7" fmla="*/ 471366 w 582125"/>
                <a:gd name="connsiteY7" fmla="*/ 3 h 154549"/>
                <a:gd name="connsiteX8" fmla="*/ 543488 w 582125"/>
                <a:gd name="connsiteY8" fmla="*/ 149398 h 154549"/>
                <a:gd name="connsiteX9" fmla="*/ 582125 w 582125"/>
                <a:gd name="connsiteY9" fmla="*/ 74700 h 154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82125" h="154549">
                  <a:moveTo>
                    <a:pt x="0" y="74700"/>
                  </a:moveTo>
                  <a:cubicBezTo>
                    <a:pt x="10088" y="32199"/>
                    <a:pt x="20176" y="-10301"/>
                    <a:pt x="38636" y="2578"/>
                  </a:cubicBezTo>
                  <a:cubicBezTo>
                    <a:pt x="57096" y="15457"/>
                    <a:pt x="86717" y="152402"/>
                    <a:pt x="110758" y="151973"/>
                  </a:cubicBezTo>
                  <a:cubicBezTo>
                    <a:pt x="134799" y="151544"/>
                    <a:pt x="158840" y="-426"/>
                    <a:pt x="182880" y="3"/>
                  </a:cubicBezTo>
                  <a:cubicBezTo>
                    <a:pt x="206920" y="432"/>
                    <a:pt x="230961" y="154549"/>
                    <a:pt x="255001" y="154549"/>
                  </a:cubicBezTo>
                  <a:cubicBezTo>
                    <a:pt x="279041" y="154549"/>
                    <a:pt x="303082" y="3"/>
                    <a:pt x="327123" y="3"/>
                  </a:cubicBezTo>
                  <a:cubicBezTo>
                    <a:pt x="351164" y="3"/>
                    <a:pt x="375205" y="154549"/>
                    <a:pt x="399245" y="154549"/>
                  </a:cubicBezTo>
                  <a:cubicBezTo>
                    <a:pt x="423285" y="154549"/>
                    <a:pt x="447326" y="861"/>
                    <a:pt x="471366" y="3"/>
                  </a:cubicBezTo>
                  <a:cubicBezTo>
                    <a:pt x="495406" y="-855"/>
                    <a:pt x="525028" y="136949"/>
                    <a:pt x="543488" y="149398"/>
                  </a:cubicBezTo>
                  <a:cubicBezTo>
                    <a:pt x="561948" y="161847"/>
                    <a:pt x="572036" y="118273"/>
                    <a:pt x="582125" y="74700"/>
                  </a:cubicBezTo>
                </a:path>
              </a:pathLst>
            </a:custGeom>
            <a:noFill/>
            <a:ln w="25400">
              <a:solidFill>
                <a:srgbClr val="00B050"/>
              </a:solidFill>
              <a:headEnd type="none"/>
              <a:tailEnd type="non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cxnSp>
          <p:nvCxnSpPr>
            <p:cNvPr id="69" name="直線コネクタ 68"/>
            <p:cNvCxnSpPr/>
            <p:nvPr/>
          </p:nvCxnSpPr>
          <p:spPr>
            <a:xfrm>
              <a:off x="6126604" y="4525798"/>
              <a:ext cx="62647" cy="117817"/>
            </a:xfrm>
            <a:prstGeom prst="line">
              <a:avLst/>
            </a:prstGeom>
            <a:ln w="25400">
              <a:solidFill>
                <a:srgbClr val="00B05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グループ化 6"/>
          <p:cNvGrpSpPr/>
          <p:nvPr/>
        </p:nvGrpSpPr>
        <p:grpSpPr>
          <a:xfrm>
            <a:off x="7124342" y="4859793"/>
            <a:ext cx="235693" cy="561087"/>
            <a:chOff x="7052334" y="4567420"/>
            <a:chExt cx="235693" cy="561087"/>
          </a:xfrm>
        </p:grpSpPr>
        <p:sp>
          <p:nvSpPr>
            <p:cNvPr id="70" name="フリーフォーム 69"/>
            <p:cNvSpPr/>
            <p:nvPr/>
          </p:nvSpPr>
          <p:spPr>
            <a:xfrm rot="6836455">
              <a:off x="6817648" y="4828525"/>
              <a:ext cx="534668" cy="65295"/>
            </a:xfrm>
            <a:custGeom>
              <a:avLst/>
              <a:gdLst>
                <a:gd name="connsiteX0" fmla="*/ 0 w 582125"/>
                <a:gd name="connsiteY0" fmla="*/ 74700 h 154549"/>
                <a:gd name="connsiteX1" fmla="*/ 38636 w 582125"/>
                <a:gd name="connsiteY1" fmla="*/ 2578 h 154549"/>
                <a:gd name="connsiteX2" fmla="*/ 110758 w 582125"/>
                <a:gd name="connsiteY2" fmla="*/ 151973 h 154549"/>
                <a:gd name="connsiteX3" fmla="*/ 182880 w 582125"/>
                <a:gd name="connsiteY3" fmla="*/ 3 h 154549"/>
                <a:gd name="connsiteX4" fmla="*/ 255001 w 582125"/>
                <a:gd name="connsiteY4" fmla="*/ 154549 h 154549"/>
                <a:gd name="connsiteX5" fmla="*/ 327123 w 582125"/>
                <a:gd name="connsiteY5" fmla="*/ 3 h 154549"/>
                <a:gd name="connsiteX6" fmla="*/ 399245 w 582125"/>
                <a:gd name="connsiteY6" fmla="*/ 154549 h 154549"/>
                <a:gd name="connsiteX7" fmla="*/ 471366 w 582125"/>
                <a:gd name="connsiteY7" fmla="*/ 3 h 154549"/>
                <a:gd name="connsiteX8" fmla="*/ 543488 w 582125"/>
                <a:gd name="connsiteY8" fmla="*/ 149398 h 154549"/>
                <a:gd name="connsiteX9" fmla="*/ 582125 w 582125"/>
                <a:gd name="connsiteY9" fmla="*/ 74700 h 154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82125" h="154549">
                  <a:moveTo>
                    <a:pt x="0" y="74700"/>
                  </a:moveTo>
                  <a:cubicBezTo>
                    <a:pt x="10088" y="32199"/>
                    <a:pt x="20176" y="-10301"/>
                    <a:pt x="38636" y="2578"/>
                  </a:cubicBezTo>
                  <a:cubicBezTo>
                    <a:pt x="57096" y="15457"/>
                    <a:pt x="86717" y="152402"/>
                    <a:pt x="110758" y="151973"/>
                  </a:cubicBezTo>
                  <a:cubicBezTo>
                    <a:pt x="134799" y="151544"/>
                    <a:pt x="158840" y="-426"/>
                    <a:pt x="182880" y="3"/>
                  </a:cubicBezTo>
                  <a:cubicBezTo>
                    <a:pt x="206920" y="432"/>
                    <a:pt x="230961" y="154549"/>
                    <a:pt x="255001" y="154549"/>
                  </a:cubicBezTo>
                  <a:cubicBezTo>
                    <a:pt x="279041" y="154549"/>
                    <a:pt x="303082" y="3"/>
                    <a:pt x="327123" y="3"/>
                  </a:cubicBezTo>
                  <a:cubicBezTo>
                    <a:pt x="351164" y="3"/>
                    <a:pt x="375205" y="154549"/>
                    <a:pt x="399245" y="154549"/>
                  </a:cubicBezTo>
                  <a:cubicBezTo>
                    <a:pt x="423285" y="154549"/>
                    <a:pt x="447326" y="861"/>
                    <a:pt x="471366" y="3"/>
                  </a:cubicBezTo>
                  <a:cubicBezTo>
                    <a:pt x="495406" y="-855"/>
                    <a:pt x="525028" y="136949"/>
                    <a:pt x="543488" y="149398"/>
                  </a:cubicBezTo>
                  <a:cubicBezTo>
                    <a:pt x="561948" y="161847"/>
                    <a:pt x="572036" y="118273"/>
                    <a:pt x="582125" y="74700"/>
                  </a:cubicBezTo>
                </a:path>
              </a:pathLst>
            </a:custGeom>
            <a:noFill/>
            <a:ln w="25400">
              <a:solidFill>
                <a:srgbClr val="00B050"/>
              </a:solidFill>
              <a:headEnd type="none"/>
              <a:tailEnd type="non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cxnSp>
          <p:nvCxnSpPr>
            <p:cNvPr id="71" name="直線コネクタ 70"/>
            <p:cNvCxnSpPr/>
            <p:nvPr/>
          </p:nvCxnSpPr>
          <p:spPr>
            <a:xfrm rot="3402247">
              <a:off x="7197795" y="4539835"/>
              <a:ext cx="62647" cy="117817"/>
            </a:xfrm>
            <a:prstGeom prst="line">
              <a:avLst/>
            </a:prstGeom>
            <a:ln w="25400">
              <a:solidFill>
                <a:srgbClr val="00B05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グループ化 40"/>
          <p:cNvGrpSpPr/>
          <p:nvPr/>
        </p:nvGrpSpPr>
        <p:grpSpPr>
          <a:xfrm>
            <a:off x="5796136" y="4522230"/>
            <a:ext cx="410689" cy="414892"/>
            <a:chOff x="27296" y="3331996"/>
            <a:chExt cx="410689" cy="414892"/>
          </a:xfrm>
        </p:grpSpPr>
        <p:sp>
          <p:nvSpPr>
            <p:cNvPr id="42" name="円/楕円 41"/>
            <p:cNvSpPr/>
            <p:nvPr/>
          </p:nvSpPr>
          <p:spPr>
            <a:xfrm>
              <a:off x="44752" y="3386888"/>
              <a:ext cx="360000" cy="360000"/>
            </a:xfrm>
            <a:prstGeom prst="ellipse">
              <a:avLst/>
            </a:prstGeom>
            <a:gradFill flip="none" rotWithShape="1">
              <a:gsLst>
                <a:gs pos="0">
                  <a:srgbClr val="0000FF"/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6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テキスト ボックス 43"/>
                <p:cNvSpPr txBox="1"/>
                <p:nvPr/>
              </p:nvSpPr>
              <p:spPr>
                <a:xfrm>
                  <a:off x="27296" y="3331996"/>
                  <a:ext cx="410689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𝝌</m:t>
                        </m:r>
                      </m:oMath>
                    </m:oMathPara>
                  </a14:m>
                  <a:endParaRPr kumimoji="1" lang="ja-JP" altLang="en-US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44" name="テキスト ボックス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296" y="3331996"/>
                  <a:ext cx="410689" cy="400110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 b="-6154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8" name="グループ化 47"/>
          <p:cNvGrpSpPr/>
          <p:nvPr/>
        </p:nvGrpSpPr>
        <p:grpSpPr>
          <a:xfrm>
            <a:off x="7185647" y="4221088"/>
            <a:ext cx="410689" cy="414892"/>
            <a:chOff x="27296" y="3331996"/>
            <a:chExt cx="410689" cy="414892"/>
          </a:xfrm>
        </p:grpSpPr>
        <p:sp>
          <p:nvSpPr>
            <p:cNvPr id="49" name="円/楕円 48"/>
            <p:cNvSpPr/>
            <p:nvPr/>
          </p:nvSpPr>
          <p:spPr>
            <a:xfrm>
              <a:off x="44752" y="3386888"/>
              <a:ext cx="360000" cy="360000"/>
            </a:xfrm>
            <a:prstGeom prst="ellipse">
              <a:avLst/>
            </a:prstGeom>
            <a:gradFill flip="none" rotWithShape="1">
              <a:gsLst>
                <a:gs pos="0">
                  <a:srgbClr val="0000FF"/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6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テキスト ボックス 49"/>
                <p:cNvSpPr txBox="1"/>
                <p:nvPr/>
              </p:nvSpPr>
              <p:spPr>
                <a:xfrm>
                  <a:off x="27296" y="3331996"/>
                  <a:ext cx="410689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𝝌</m:t>
                        </m:r>
                      </m:oMath>
                    </m:oMathPara>
                  </a14:m>
                  <a:endParaRPr kumimoji="1" lang="ja-JP" altLang="en-US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50" name="テキスト ボックス 4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296" y="3331996"/>
                  <a:ext cx="410689" cy="400110"/>
                </a:xfrm>
                <a:prstGeom prst="rect">
                  <a:avLst/>
                </a:prstGeom>
                <a:blipFill rotWithShape="1">
                  <a:blip r:embed="rId15"/>
                  <a:stretch>
                    <a:fillRect b="-454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51" name="グループ化 50"/>
          <p:cNvGrpSpPr/>
          <p:nvPr/>
        </p:nvGrpSpPr>
        <p:grpSpPr>
          <a:xfrm>
            <a:off x="6084168" y="4149080"/>
            <a:ext cx="410689" cy="414892"/>
            <a:chOff x="27296" y="3331996"/>
            <a:chExt cx="410689" cy="414892"/>
          </a:xfrm>
        </p:grpSpPr>
        <p:sp>
          <p:nvSpPr>
            <p:cNvPr id="52" name="円/楕円 51"/>
            <p:cNvSpPr/>
            <p:nvPr/>
          </p:nvSpPr>
          <p:spPr>
            <a:xfrm>
              <a:off x="44752" y="3386888"/>
              <a:ext cx="360000" cy="360000"/>
            </a:xfrm>
            <a:prstGeom prst="ellipse">
              <a:avLst/>
            </a:prstGeom>
            <a:gradFill flip="none" rotWithShape="1">
              <a:gsLst>
                <a:gs pos="0">
                  <a:srgbClr val="0000FF"/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6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3" name="テキスト ボックス 62"/>
                <p:cNvSpPr txBox="1"/>
                <p:nvPr/>
              </p:nvSpPr>
              <p:spPr>
                <a:xfrm>
                  <a:off x="27296" y="3331996"/>
                  <a:ext cx="410689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𝝌</m:t>
                        </m:r>
                      </m:oMath>
                    </m:oMathPara>
                  </a14:m>
                  <a:endParaRPr kumimoji="1" lang="ja-JP" altLang="en-US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63" name="テキスト ボックス 6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296" y="3331996"/>
                  <a:ext cx="410689" cy="400110"/>
                </a:xfrm>
                <a:prstGeom prst="rect">
                  <a:avLst/>
                </a:prstGeom>
                <a:blipFill rotWithShape="1">
                  <a:blip r:embed="rId16"/>
                  <a:stretch>
                    <a:fillRect b="-6154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4" name="グループ化 63"/>
          <p:cNvGrpSpPr/>
          <p:nvPr/>
        </p:nvGrpSpPr>
        <p:grpSpPr>
          <a:xfrm>
            <a:off x="6876256" y="4526276"/>
            <a:ext cx="410689" cy="414892"/>
            <a:chOff x="27296" y="3331996"/>
            <a:chExt cx="410689" cy="414892"/>
          </a:xfrm>
        </p:grpSpPr>
        <p:sp>
          <p:nvSpPr>
            <p:cNvPr id="72" name="円/楕円 71"/>
            <p:cNvSpPr/>
            <p:nvPr/>
          </p:nvSpPr>
          <p:spPr>
            <a:xfrm>
              <a:off x="44752" y="3386888"/>
              <a:ext cx="360000" cy="360000"/>
            </a:xfrm>
            <a:prstGeom prst="ellipse">
              <a:avLst/>
            </a:prstGeom>
            <a:gradFill flip="none" rotWithShape="1">
              <a:gsLst>
                <a:gs pos="0">
                  <a:srgbClr val="0000FF"/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6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3" name="テキスト ボックス 72"/>
                <p:cNvSpPr txBox="1"/>
                <p:nvPr/>
              </p:nvSpPr>
              <p:spPr>
                <a:xfrm>
                  <a:off x="27296" y="3331996"/>
                  <a:ext cx="410689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𝝌</m:t>
                        </m:r>
                      </m:oMath>
                    </m:oMathPara>
                  </a14:m>
                  <a:endParaRPr kumimoji="1" lang="ja-JP" altLang="en-US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73" name="テキスト ボックス 7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296" y="3331996"/>
                  <a:ext cx="410689" cy="400110"/>
                </a:xfrm>
                <a:prstGeom prst="rect">
                  <a:avLst/>
                </a:prstGeom>
                <a:blipFill rotWithShape="1">
                  <a:blip r:embed="rId17"/>
                  <a:stretch>
                    <a:fillRect b="-454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77" name="グループ化 76"/>
          <p:cNvGrpSpPr/>
          <p:nvPr/>
        </p:nvGrpSpPr>
        <p:grpSpPr>
          <a:xfrm>
            <a:off x="6321551" y="4509120"/>
            <a:ext cx="410689" cy="414892"/>
            <a:chOff x="27296" y="3331996"/>
            <a:chExt cx="410689" cy="414892"/>
          </a:xfrm>
        </p:grpSpPr>
        <p:sp>
          <p:nvSpPr>
            <p:cNvPr id="78" name="円/楕円 77"/>
            <p:cNvSpPr/>
            <p:nvPr/>
          </p:nvSpPr>
          <p:spPr>
            <a:xfrm>
              <a:off x="44752" y="3386888"/>
              <a:ext cx="360000" cy="360000"/>
            </a:xfrm>
            <a:prstGeom prst="ellipse">
              <a:avLst/>
            </a:prstGeom>
            <a:gradFill flip="none" rotWithShape="1">
              <a:gsLst>
                <a:gs pos="0">
                  <a:srgbClr val="0000FF"/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6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9" name="テキスト ボックス 78"/>
                <p:cNvSpPr txBox="1"/>
                <p:nvPr/>
              </p:nvSpPr>
              <p:spPr>
                <a:xfrm>
                  <a:off x="27296" y="3331996"/>
                  <a:ext cx="410689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𝝌</m:t>
                        </m:r>
                      </m:oMath>
                    </m:oMathPara>
                  </a14:m>
                  <a:endParaRPr kumimoji="1" lang="ja-JP" altLang="en-US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79" name="テキスト ボックス 7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296" y="3331996"/>
                  <a:ext cx="410689" cy="400110"/>
                </a:xfrm>
                <a:prstGeom prst="rect">
                  <a:avLst/>
                </a:prstGeom>
                <a:blipFill rotWithShape="1">
                  <a:blip r:embed="rId18"/>
                  <a:stretch>
                    <a:fillRect b="-6154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80" name="グループ化 79"/>
          <p:cNvGrpSpPr/>
          <p:nvPr/>
        </p:nvGrpSpPr>
        <p:grpSpPr>
          <a:xfrm>
            <a:off x="6732240" y="4149080"/>
            <a:ext cx="410689" cy="414892"/>
            <a:chOff x="27296" y="3331996"/>
            <a:chExt cx="410689" cy="414892"/>
          </a:xfrm>
        </p:grpSpPr>
        <p:sp>
          <p:nvSpPr>
            <p:cNvPr id="81" name="円/楕円 80"/>
            <p:cNvSpPr/>
            <p:nvPr/>
          </p:nvSpPr>
          <p:spPr>
            <a:xfrm>
              <a:off x="44752" y="3386888"/>
              <a:ext cx="360000" cy="360000"/>
            </a:xfrm>
            <a:prstGeom prst="ellipse">
              <a:avLst/>
            </a:prstGeom>
            <a:gradFill flip="none" rotWithShape="1">
              <a:gsLst>
                <a:gs pos="0">
                  <a:srgbClr val="0000FF"/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6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2" name="テキスト ボックス 81"/>
                <p:cNvSpPr txBox="1"/>
                <p:nvPr/>
              </p:nvSpPr>
              <p:spPr>
                <a:xfrm>
                  <a:off x="27296" y="3331996"/>
                  <a:ext cx="410689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𝝌</m:t>
                        </m:r>
                      </m:oMath>
                    </m:oMathPara>
                  </a14:m>
                  <a:endParaRPr kumimoji="1" lang="ja-JP" altLang="en-US" sz="2000" b="1" dirty="0">
                    <a:solidFill>
                      <a:schemeClr val="bg1"/>
                    </a:solidFill>
                  </a:endParaRPr>
                </a:p>
              </p:txBody>
            </p:sp>
          </mc:Choice>
          <mc:Fallback xmlns="">
            <p:sp>
              <p:nvSpPr>
                <p:cNvPr id="82" name="テキスト ボックス 8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296" y="3331996"/>
                  <a:ext cx="410689" cy="400110"/>
                </a:xfrm>
                <a:prstGeom prst="rect">
                  <a:avLst/>
                </a:prstGeom>
                <a:blipFill rotWithShape="1">
                  <a:blip r:embed="rId19"/>
                  <a:stretch>
                    <a:fillRect b="-6154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" name="テキスト ボックス 1"/>
          <p:cNvSpPr txBox="1"/>
          <p:nvPr/>
        </p:nvSpPr>
        <p:spPr>
          <a:xfrm>
            <a:off x="1043608" y="5334307"/>
            <a:ext cx="37309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600" dirty="0" smtClean="0">
                <a:solidFill>
                  <a:srgbClr val="00B050"/>
                </a:solidFill>
                <a:sym typeface="Wingdings" panose="05000000000000000000" pitchFamily="2" charset="2"/>
              </a:rPr>
              <a:t>[L</a:t>
            </a:r>
            <a:r>
              <a:rPr lang="en-US" altLang="ja-JP" sz="1600" dirty="0">
                <a:solidFill>
                  <a:srgbClr val="00B050"/>
                </a:solidFill>
                <a:sym typeface="Wingdings" panose="05000000000000000000" pitchFamily="2" charset="2"/>
              </a:rPr>
              <a:t>. </a:t>
            </a:r>
            <a:r>
              <a:rPr lang="en-US" altLang="ja-JP" sz="1600" dirty="0" err="1">
                <a:solidFill>
                  <a:srgbClr val="00B050"/>
                </a:solidFill>
                <a:sym typeface="Wingdings" panose="05000000000000000000" pitchFamily="2" charset="2"/>
              </a:rPr>
              <a:t>Kofman</a:t>
            </a:r>
            <a:r>
              <a:rPr lang="en-US" altLang="ja-JP" sz="1600" dirty="0">
                <a:solidFill>
                  <a:srgbClr val="00B050"/>
                </a:solidFill>
                <a:sym typeface="Wingdings" panose="05000000000000000000" pitchFamily="2" charset="2"/>
              </a:rPr>
              <a:t>, A. D. </a:t>
            </a:r>
            <a:r>
              <a:rPr lang="en-US" altLang="ja-JP" sz="1600" dirty="0" err="1">
                <a:solidFill>
                  <a:srgbClr val="00B050"/>
                </a:solidFill>
                <a:sym typeface="Wingdings" panose="05000000000000000000" pitchFamily="2" charset="2"/>
              </a:rPr>
              <a:t>Linde</a:t>
            </a:r>
            <a:r>
              <a:rPr lang="en-US" altLang="ja-JP" sz="1600" dirty="0">
                <a:solidFill>
                  <a:srgbClr val="00B050"/>
                </a:solidFill>
                <a:sym typeface="Wingdings" panose="05000000000000000000" pitchFamily="2" charset="2"/>
              </a:rPr>
              <a:t>, X. Liu, A. Maloney, </a:t>
            </a:r>
            <a:endParaRPr lang="en-US" altLang="ja-JP" sz="1600" dirty="0" smtClean="0">
              <a:solidFill>
                <a:srgbClr val="00B050"/>
              </a:solidFill>
              <a:sym typeface="Wingdings" panose="05000000000000000000" pitchFamily="2" charset="2"/>
            </a:endParaRPr>
          </a:p>
          <a:p>
            <a:r>
              <a:rPr lang="en-US" altLang="ja-JP" sz="1600" dirty="0" smtClean="0">
                <a:solidFill>
                  <a:srgbClr val="00B050"/>
                </a:solidFill>
                <a:sym typeface="Wingdings" panose="05000000000000000000" pitchFamily="2" charset="2"/>
              </a:rPr>
              <a:t>  L</a:t>
            </a:r>
            <a:r>
              <a:rPr lang="en-US" altLang="ja-JP" sz="1600" dirty="0">
                <a:solidFill>
                  <a:srgbClr val="00B050"/>
                </a:solidFill>
                <a:sym typeface="Wingdings" panose="05000000000000000000" pitchFamily="2" charset="2"/>
              </a:rPr>
              <a:t>. McAllister and E. Silverstein</a:t>
            </a:r>
            <a:r>
              <a:rPr lang="en-US" altLang="ja-JP" sz="1600" dirty="0" smtClean="0">
                <a:solidFill>
                  <a:srgbClr val="00B050"/>
                </a:solidFill>
                <a:sym typeface="Wingdings" panose="05000000000000000000" pitchFamily="2" charset="2"/>
              </a:rPr>
              <a:t>,</a:t>
            </a:r>
          </a:p>
          <a:p>
            <a:r>
              <a:rPr lang="en-US" altLang="ja-JP" sz="1600" dirty="0" smtClean="0">
                <a:solidFill>
                  <a:srgbClr val="00B050"/>
                </a:solidFill>
                <a:sym typeface="Wingdings" panose="05000000000000000000" pitchFamily="2" charset="2"/>
              </a:rPr>
              <a:t>  </a:t>
            </a:r>
            <a:r>
              <a:rPr lang="en-US" altLang="ja-JP" sz="1600" i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JHEP</a:t>
            </a:r>
            <a:r>
              <a:rPr lang="en-US" altLang="ja-JP" sz="1600" dirty="0" smtClean="0">
                <a:solidFill>
                  <a:srgbClr val="00B050"/>
                </a:solidFill>
                <a:sym typeface="Wingdings" panose="05000000000000000000" pitchFamily="2" charset="2"/>
              </a:rPr>
              <a:t> </a:t>
            </a:r>
            <a:r>
              <a:rPr lang="en-US" altLang="ja-JP" sz="1600" b="1" dirty="0">
                <a:solidFill>
                  <a:srgbClr val="00B050"/>
                </a:solidFill>
                <a:sym typeface="Wingdings" panose="05000000000000000000" pitchFamily="2" charset="2"/>
              </a:rPr>
              <a:t>0405</a:t>
            </a:r>
            <a:r>
              <a:rPr lang="en-US" altLang="ja-JP" sz="1600" dirty="0">
                <a:solidFill>
                  <a:srgbClr val="00B050"/>
                </a:solidFill>
                <a:sym typeface="Wingdings" panose="05000000000000000000" pitchFamily="2" charset="2"/>
              </a:rPr>
              <a:t>, 030 (</a:t>
            </a:r>
            <a:r>
              <a:rPr lang="en-US" altLang="ja-JP" sz="1600" dirty="0" smtClean="0">
                <a:solidFill>
                  <a:srgbClr val="00B050"/>
                </a:solidFill>
                <a:sym typeface="Wingdings" panose="05000000000000000000" pitchFamily="2" charset="2"/>
              </a:rPr>
              <a:t>2004)].</a:t>
            </a:r>
            <a:endParaRPr lang="en-US" altLang="ja-JP" sz="1600" dirty="0">
              <a:solidFill>
                <a:srgbClr val="00B050"/>
              </a:solidFill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5237414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00093 L -0.21771 0.0009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8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66235E-6 L 0.04722 0.00278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9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22 0.00139 L 0.09444 0.00278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69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35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771 0.00093 L -0.4066 0.00093 " pathEditMode="relative" rAng="0" ptsTypes="AA">
                                      <p:cBhvr>
                                        <p:cTn id="5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44" y="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5" grpId="1" animBg="1"/>
      <p:bldP spid="65" grpId="2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線矢印コネクタ 16"/>
          <p:cNvCxnSpPr/>
          <p:nvPr/>
        </p:nvCxnSpPr>
        <p:spPr>
          <a:xfrm>
            <a:off x="3275856" y="4293096"/>
            <a:ext cx="0" cy="1260075"/>
          </a:xfrm>
          <a:prstGeom prst="straightConnector1">
            <a:avLst/>
          </a:prstGeom>
          <a:ln w="38100">
            <a:solidFill>
              <a:schemeClr val="bg1">
                <a:lumMod val="50000"/>
              </a:schemeClr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/>
          <p:nvPr/>
        </p:nvCxnSpPr>
        <p:spPr>
          <a:xfrm>
            <a:off x="6228184" y="4293096"/>
            <a:ext cx="0" cy="1260075"/>
          </a:xfrm>
          <a:prstGeom prst="straightConnector1">
            <a:avLst/>
          </a:prstGeom>
          <a:ln w="38100">
            <a:solidFill>
              <a:schemeClr val="bg1">
                <a:lumMod val="50000"/>
              </a:schemeClr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552728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Our interests</a:t>
            </a:r>
          </a:p>
          <a:p>
            <a:pPr lvl="3"/>
            <a:endParaRPr lang="en-US" altLang="ja-JP" sz="8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altLang="ja-JP" dirty="0" smtClean="0"/>
              <a:t>How about supersymmetric model?</a:t>
            </a:r>
          </a:p>
          <a:p>
            <a:pPr lvl="2"/>
            <a:r>
              <a:rPr lang="en-US" altLang="ja-JP" dirty="0"/>
              <a:t>What is the role of the </a:t>
            </a:r>
            <a:r>
              <a:rPr lang="en-US" altLang="ja-JP" dirty="0" err="1"/>
              <a:t>superpartner</a:t>
            </a:r>
            <a:r>
              <a:rPr lang="en-US" altLang="ja-JP" dirty="0"/>
              <a:t> of the background field?</a:t>
            </a:r>
            <a:endParaRPr lang="en-US" altLang="ja-JP" dirty="0" smtClean="0"/>
          </a:p>
          <a:p>
            <a:pPr lvl="2"/>
            <a:endParaRPr lang="en-US" altLang="ja-JP" dirty="0"/>
          </a:p>
          <a:p>
            <a:pPr marL="914400" lvl="1" indent="-457200">
              <a:buFont typeface="+mj-lt"/>
              <a:buAutoNum type="arabicPeriod"/>
            </a:pPr>
            <a:r>
              <a:rPr lang="en-US" altLang="ja-JP" dirty="0" smtClean="0"/>
              <a:t>How do (quantum) interaction terms affect particle production?</a:t>
            </a:r>
          </a:p>
          <a:p>
            <a:pPr lvl="2"/>
            <a:r>
              <a:rPr lang="en-US" altLang="ja-JP" dirty="0"/>
              <a:t>Usually production rates are calculated in the purely classical </a:t>
            </a:r>
            <a:r>
              <a:rPr lang="en-US" altLang="ja-JP" dirty="0" smtClean="0"/>
              <a:t>background</a:t>
            </a:r>
          </a:p>
          <a:p>
            <a:pPr marL="914400" lvl="2" indent="0">
              <a:buNone/>
            </a:pPr>
            <a:r>
              <a:rPr lang="en-US" altLang="ja-JP" dirty="0" smtClean="0">
                <a:sym typeface="Wingdings" panose="05000000000000000000" pitchFamily="2" charset="2"/>
              </a:rPr>
              <a:t>  </a:t>
            </a:r>
            <a:r>
              <a:rPr lang="en-US" altLang="ja-JP" dirty="0"/>
              <a:t>We would like to estimate the contribution of the quantum interaction term </a:t>
            </a:r>
            <a:endParaRPr lang="en-US" altLang="ja-JP" b="1" dirty="0" smtClean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テキスト ボックス 4"/>
              <p:cNvSpPr txBox="1"/>
              <p:nvPr/>
            </p:nvSpPr>
            <p:spPr>
              <a:xfrm>
                <a:off x="3049274" y="3553852"/>
                <a:ext cx="51937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2800" i="1">
                          <a:solidFill>
                            <a:srgbClr val="FF0000"/>
                          </a:solidFill>
                          <a:latin typeface="Cambria Math"/>
                        </a:rPr>
                        <m:t>𝜙</m:t>
                      </m:r>
                    </m:oMath>
                  </m:oMathPara>
                </a14:m>
                <a:endParaRPr kumimoji="1" lang="ja-JP" altLang="en-US" sz="2800" dirty="0"/>
              </a:p>
            </p:txBody>
          </p:sp>
        </mc:Choice>
        <mc:Fallback xmlns="">
          <p:sp>
            <p:nvSpPr>
              <p:cNvPr id="5" name="テキスト ボックス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9274" y="3553852"/>
                <a:ext cx="519373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テキスト ボックス 6"/>
              <p:cNvSpPr txBox="1"/>
              <p:nvPr/>
            </p:nvSpPr>
            <p:spPr>
              <a:xfrm>
                <a:off x="2938666" y="5733256"/>
                <a:ext cx="740587" cy="5616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sz="28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sz="28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𝜓</m:t>
                          </m:r>
                        </m:e>
                        <m:sub>
                          <m:r>
                            <a:rPr lang="en-US" altLang="ja-JP" sz="28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𝜙</m:t>
                          </m:r>
                        </m:sub>
                      </m:sSub>
                    </m:oMath>
                  </m:oMathPara>
                </a14:m>
                <a:endParaRPr kumimoji="1" lang="ja-JP" altLang="en-US" sz="2800" dirty="0"/>
              </a:p>
            </p:txBody>
          </p:sp>
        </mc:Choice>
        <mc:Fallback xmlns="">
          <p:sp>
            <p:nvSpPr>
              <p:cNvPr id="7" name="テキスト ボックス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8666" y="5733256"/>
                <a:ext cx="740587" cy="56162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テキスト ボックス 7"/>
              <p:cNvSpPr txBox="1"/>
              <p:nvPr/>
            </p:nvSpPr>
            <p:spPr>
              <a:xfrm>
                <a:off x="5975212" y="3501008"/>
                <a:ext cx="47833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2800" i="1">
                          <a:solidFill>
                            <a:srgbClr val="0000FF"/>
                          </a:solidFill>
                          <a:latin typeface="Cambria Math"/>
                        </a:rPr>
                        <m:t>𝜒</m:t>
                      </m:r>
                    </m:oMath>
                  </m:oMathPara>
                </a14:m>
                <a:endParaRPr kumimoji="1" lang="ja-JP" altLang="en-US" sz="2800" dirty="0"/>
              </a:p>
            </p:txBody>
          </p:sp>
        </mc:Choice>
        <mc:Fallback xmlns="">
          <p:sp>
            <p:nvSpPr>
              <p:cNvPr id="8" name="テキスト ボックス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5212" y="3501008"/>
                <a:ext cx="478336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テキスト ボックス 8"/>
              <p:cNvSpPr txBox="1"/>
              <p:nvPr/>
            </p:nvSpPr>
            <p:spPr>
              <a:xfrm>
                <a:off x="5868144" y="5733256"/>
                <a:ext cx="747063" cy="6204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sz="32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sz="32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𝜓</m:t>
                          </m:r>
                        </m:e>
                        <m:sub>
                          <m:r>
                            <a:rPr lang="en-US" altLang="ja-JP" sz="2800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𝜒</m:t>
                          </m:r>
                        </m:sub>
                      </m:sSub>
                    </m:oMath>
                  </m:oMathPara>
                </a14:m>
                <a:endParaRPr kumimoji="1" lang="ja-JP" altLang="en-US" sz="2800" dirty="0"/>
              </a:p>
            </p:txBody>
          </p:sp>
        </mc:Choice>
        <mc:Fallback xmlns="">
          <p:sp>
            <p:nvSpPr>
              <p:cNvPr id="9" name="テキスト ボックス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8144" y="5733256"/>
                <a:ext cx="747063" cy="620491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左右矢印 9"/>
          <p:cNvSpPr/>
          <p:nvPr/>
        </p:nvSpPr>
        <p:spPr>
          <a:xfrm>
            <a:off x="3804121" y="3530117"/>
            <a:ext cx="1986320" cy="618963"/>
          </a:xfrm>
          <a:prstGeom prst="left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b="1" dirty="0" smtClean="0"/>
              <a:t>classical</a:t>
            </a:r>
            <a:endParaRPr kumimoji="1" lang="ja-JP" altLang="en-US" sz="2000" b="1" dirty="0"/>
          </a:p>
        </p:txBody>
      </p:sp>
      <p:sp>
        <p:nvSpPr>
          <p:cNvPr id="11" name="左右矢印 10"/>
          <p:cNvSpPr/>
          <p:nvPr/>
        </p:nvSpPr>
        <p:spPr>
          <a:xfrm rot="5400000">
            <a:off x="2524229" y="4639047"/>
            <a:ext cx="1569455" cy="618963"/>
          </a:xfrm>
          <a:prstGeom prst="left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b="1" dirty="0" smtClean="0"/>
              <a:t>classical</a:t>
            </a:r>
            <a:endParaRPr kumimoji="1" lang="ja-JP" altLang="en-US" sz="2000" b="1" dirty="0"/>
          </a:p>
        </p:txBody>
      </p:sp>
      <p:sp>
        <p:nvSpPr>
          <p:cNvPr id="13" name="左右矢印 12"/>
          <p:cNvSpPr/>
          <p:nvPr/>
        </p:nvSpPr>
        <p:spPr>
          <a:xfrm>
            <a:off x="3804121" y="5734784"/>
            <a:ext cx="1986320" cy="618963"/>
          </a:xfrm>
          <a:prstGeom prst="left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b="1" dirty="0" smtClean="0"/>
              <a:t>quantum</a:t>
            </a:r>
            <a:endParaRPr kumimoji="1" lang="ja-JP" altLang="en-US" sz="2000" b="1" dirty="0"/>
          </a:p>
        </p:txBody>
      </p:sp>
      <p:sp>
        <p:nvSpPr>
          <p:cNvPr id="14" name="左右矢印 13"/>
          <p:cNvSpPr/>
          <p:nvPr/>
        </p:nvSpPr>
        <p:spPr>
          <a:xfrm rot="5400000">
            <a:off x="5467620" y="4649722"/>
            <a:ext cx="1548108" cy="618963"/>
          </a:xfrm>
          <a:prstGeom prst="left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000" b="1" dirty="0" smtClean="0"/>
              <a:t>quantum</a:t>
            </a:r>
            <a:endParaRPr kumimoji="1" lang="ja-JP" altLang="en-US" sz="2000" b="1" dirty="0"/>
          </a:p>
        </p:txBody>
      </p:sp>
      <p:sp>
        <p:nvSpPr>
          <p:cNvPr id="15" name="左右矢印 14"/>
          <p:cNvSpPr/>
          <p:nvPr/>
        </p:nvSpPr>
        <p:spPr>
          <a:xfrm rot="19554605">
            <a:off x="3411706" y="4596109"/>
            <a:ext cx="2812673" cy="618963"/>
          </a:xfrm>
          <a:prstGeom prst="left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ja-JP" sz="2000" b="1" dirty="0" smtClean="0"/>
              <a:t>quantum</a:t>
            </a:r>
            <a:endParaRPr kumimoji="1" lang="ja-JP" altLang="en-US" sz="2000" b="1" dirty="0"/>
          </a:p>
        </p:txBody>
      </p:sp>
      <p:sp>
        <p:nvSpPr>
          <p:cNvPr id="12" name="左右矢印 11"/>
          <p:cNvSpPr/>
          <p:nvPr/>
        </p:nvSpPr>
        <p:spPr>
          <a:xfrm rot="2074030">
            <a:off x="3370078" y="4632712"/>
            <a:ext cx="2553385" cy="618963"/>
          </a:xfrm>
          <a:prstGeom prst="left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2000" b="1" dirty="0" smtClean="0"/>
              <a:t>classical</a:t>
            </a:r>
            <a:endParaRPr kumimoji="1" lang="ja-JP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6409005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 animBg="1"/>
      <p:bldP spid="13" grpId="0" animBg="1"/>
      <p:bldP spid="14" grpId="0" animBg="1"/>
      <p:bldP spid="15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Model in this talk</a:t>
                </a:r>
              </a:p>
              <a:p>
                <a:pPr lvl="3"/>
                <a:endParaRPr lang="en-US" altLang="ja-JP" sz="800" dirty="0" smtClean="0"/>
              </a:p>
              <a:p>
                <a:pPr lvl="1"/>
                <a:r>
                  <a:rPr kumimoji="1" lang="en-US" altLang="ja-JP" b="0" dirty="0" smtClean="0">
                    <a:ea typeface="Cambria Math"/>
                  </a:rPr>
                  <a:t>Super potential :</a:t>
                </a: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ja-JP" b="0" i="1" smtClean="0">
                          <a:latin typeface="Cambria Math"/>
                          <a:ea typeface="Cambria Math"/>
                        </a:rPr>
                        <m:t>𝑊</m:t>
                      </m:r>
                      <m:r>
                        <a:rPr kumimoji="1" lang="en-US" altLang="ja-JP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kumimoji="1"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kumimoji="1" lang="en-US" altLang="ja-JP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kumimoji="1" lang="en-US" altLang="ja-JP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kumimoji="1" lang="en-US" altLang="ja-JP" b="0" i="1" smtClean="0">
                          <a:latin typeface="Cambria Math"/>
                          <a:ea typeface="Cambria Math"/>
                        </a:rPr>
                        <m:t>𝑔</m:t>
                      </m:r>
                      <m:r>
                        <m:rPr>
                          <m:sty m:val="p"/>
                        </m:rPr>
                        <a:rPr kumimoji="1" lang="en-US" altLang="ja-JP" b="0" i="0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Φ</m:t>
                      </m:r>
                      <m:sSup>
                        <m:sSupPr>
                          <m:ctrlPr>
                            <a:rPr kumimoji="1"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kumimoji="1" lang="en-US" altLang="ja-JP" b="0" i="1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𝑋</m:t>
                          </m:r>
                        </m:e>
                        <m:sup>
                          <m:r>
                            <a:rPr kumimoji="1" lang="en-US" altLang="ja-JP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1" lang="en-US" altLang="ja-JP" b="0" dirty="0" smtClean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kumimoji="1" lang="en-US" altLang="ja-JP" b="0" dirty="0" smtClean="0">
                    <a:ea typeface="Cambria Math"/>
                    <a:sym typeface="Wingdings" panose="05000000000000000000" pitchFamily="2" charset="2"/>
                  </a:rPr>
                  <a:t> Interaction terms </a:t>
                </a:r>
                <a:r>
                  <a:rPr lang="en-US" altLang="ja-JP" dirty="0" smtClean="0">
                    <a:ea typeface="Cambria Math"/>
                    <a:sym typeface="Wingdings" panose="05000000000000000000" pitchFamily="2" charset="2"/>
                  </a:rPr>
                  <a:t>in</a:t>
                </a:r>
                <a:r>
                  <a:rPr kumimoji="1" lang="en-US" altLang="ja-JP" b="0" dirty="0" smtClean="0">
                    <a:ea typeface="Cambria Math"/>
                    <a:sym typeface="Wingdings" panose="05000000000000000000" pitchFamily="2" charset="2"/>
                  </a:rPr>
                  <a:t> components </a:t>
                </a:r>
                <a:r>
                  <a:rPr kumimoji="1" lang="en-US" altLang="ja-JP" b="0" dirty="0" smtClean="0">
                    <a:ea typeface="Cambria Math"/>
                  </a:rPr>
                  <a:t>:</a:t>
                </a:r>
                <a:endParaRPr kumimoji="1" lang="en-US" altLang="ja-JP" sz="800" b="0" dirty="0" smtClean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kumimoji="1" lang="en-US" altLang="ja-JP" b="0" dirty="0" smtClean="0">
                    <a:ea typeface="Cambria Math"/>
                  </a:rPr>
                  <a:t> 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  <a:ea typeface="Cambria Math"/>
                          </a:rPr>
                          <m:t>ℒ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  <a:ea typeface="Cambria Math"/>
                          </a:rPr>
                          <m:t>𝑖𝑛𝑡</m:t>
                        </m:r>
                      </m:sub>
                    </m:sSub>
                    <m:r>
                      <a:rPr kumimoji="1" lang="en-US" altLang="ja-JP" b="0" i="1" smtClean="0">
                        <a:latin typeface="Cambria Math"/>
                      </a:rPr>
                      <m:t>=−</m:t>
                    </m:r>
                    <m:sSup>
                      <m:sSup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𝑔</m:t>
                        </m:r>
                      </m:e>
                      <m:sup>
                        <m:r>
                          <a:rPr kumimoji="1"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kumimoji="1"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kumimoji="1"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kumimoji="1" lang="en-US" altLang="ja-JP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𝜙</m:t>
                            </m:r>
                          </m:e>
                        </m:d>
                      </m:e>
                      <m:sup>
                        <m:r>
                          <a:rPr kumimoji="1"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kumimoji="1" lang="en-US" altLang="ja-JP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kumimoji="1"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e>
                        </m:d>
                      </m:e>
                      <m:sup>
                        <m:r>
                          <a:rPr kumimoji="1" lang="en-US" altLang="ja-JP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i="1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altLang="ja-JP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ja-JP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ja-JP" i="1">
                            <a:latin typeface="Cambria Math"/>
                          </a:rPr>
                          <m:t>4</m:t>
                        </m:r>
                      </m:den>
                    </m:f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𝑔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altLang="ja-JP" i="1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e>
                        </m:d>
                      </m:e>
                      <m:sup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</m:t>
                        </m:r>
                      </m:sup>
                    </m:sSup>
                    <m:r>
                      <a:rPr lang="en-US" altLang="ja-JP" b="0" i="1" smtClean="0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r>
                      <a:rPr lang="en-US" altLang="ja-JP" b="0" i="1" smtClean="0">
                        <a:solidFill>
                          <a:schemeClr val="tx1"/>
                        </a:solidFill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en-US" altLang="ja-JP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2</m:t>
                            </m:r>
                          </m:den>
                        </m:f>
                        <m:r>
                          <a:rPr lang="en-US" altLang="ja-JP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  <m:sSub>
                          <m:sSubPr>
                            <m:ctrlP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𝜓</m:t>
                            </m:r>
                          </m:e>
                          <m:sub>
                            <m:r>
                              <a:rPr lang="en-US" altLang="ja-JP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𝜓</m:t>
                            </m:r>
                          </m:e>
                          <m:sub>
                            <m:r>
                              <a:rPr lang="en-US" altLang="ja-JP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sub>
                        </m:sSub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𝜓</m:t>
                            </m:r>
                          </m:e>
                          <m:sub>
                            <m:r>
                              <a:rPr lang="en-US" altLang="ja-JP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𝜙</m:t>
                            </m:r>
                          </m:sub>
                        </m:sSub>
                        <m:sSub>
                          <m:sSubPr>
                            <m:ctrlP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𝜓</m:t>
                            </m:r>
                          </m:e>
                          <m:sub>
                            <m:r>
                              <a:rPr lang="en-US" altLang="ja-JP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sub>
                        </m:sSub>
                        <m:r>
                          <a:rPr lang="en-US" altLang="ja-JP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+(</m:t>
                        </m:r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h</m:t>
                        </m:r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𝑐</m:t>
                        </m:r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.)</m:t>
                        </m:r>
                      </m:e>
                    </m:d>
                  </m:oMath>
                </a14:m>
                <a:endParaRPr lang="en-US" altLang="ja-JP" dirty="0" smtClean="0"/>
              </a:p>
              <a:p>
                <a:pPr lvl="3"/>
                <a:endParaRPr lang="en-US" altLang="ja-JP" sz="800" dirty="0" smtClean="0"/>
              </a:p>
              <a:p>
                <a:pPr lvl="3"/>
                <a:endParaRPr lang="en-US" altLang="ja-JP" sz="800" dirty="0" smtClean="0"/>
              </a:p>
              <a:p>
                <a:pPr lvl="1"/>
                <a:r>
                  <a:rPr lang="en-US" altLang="ja-JP" dirty="0" smtClean="0"/>
                  <a:t>Stationary point :</a:t>
                </a:r>
              </a:p>
              <a:p>
                <a:pPr lvl="3"/>
                <a:endParaRPr lang="en-US" altLang="ja-JP" sz="800" dirty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  <m:r>
                      <a:rPr lang="en-US" altLang="ja-JP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=0</m:t>
                    </m:r>
                  </m:oMath>
                </a14:m>
                <a:r>
                  <a:rPr lang="en-US" altLang="ja-JP" dirty="0" smtClean="0"/>
                  <a:t> ,  </a:t>
                </a:r>
                <a:r>
                  <a:rPr lang="en-US" altLang="ja-JP" dirty="0"/>
                  <a:t>but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</m:oMath>
                </a14:m>
                <a:r>
                  <a:rPr lang="en-US" altLang="ja-JP" dirty="0" smtClean="0"/>
                  <a:t> can have </a:t>
                </a:r>
                <a:r>
                  <a:rPr lang="en-US" altLang="ja-JP" b="1" i="1" dirty="0" smtClean="0"/>
                  <a:t>any</a:t>
                </a:r>
                <a:r>
                  <a:rPr lang="en-US" altLang="ja-JP" dirty="0" smtClean="0"/>
                  <a:t> value</a:t>
                </a:r>
                <a:endParaRPr lang="en-US" altLang="ja-JP" u="sng" dirty="0" smtClean="0">
                  <a:sym typeface="Wingdings" panose="05000000000000000000" pitchFamily="2" charset="2"/>
                </a:endParaRPr>
              </a:p>
              <a:p>
                <a:pPr lvl="3"/>
                <a:endParaRPr lang="en-US" altLang="ja-JP" dirty="0" smtClean="0">
                  <a:sym typeface="Wingdings" panose="05000000000000000000" pitchFamily="2" charset="2"/>
                </a:endParaRPr>
              </a:p>
              <a:p>
                <a:pPr lvl="1"/>
                <a:r>
                  <a:rPr lang="en-US" altLang="ja-JP" dirty="0" smtClean="0">
                    <a:sym typeface="Wingdings" panose="05000000000000000000" pitchFamily="2" charset="2"/>
                  </a:rPr>
                  <a:t>Masses</a:t>
                </a:r>
              </a:p>
              <a:p>
                <a:pPr lvl="3"/>
                <a:endParaRPr lang="en-US" altLang="ja-JP" sz="800" dirty="0">
                  <a:sym typeface="Wingdings" panose="05000000000000000000" pitchFamily="2" charset="2"/>
                </a:endParaRPr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  <m:r>
                      <a:rPr lang="en-US" altLang="ja-JP" b="0" i="1" smtClean="0">
                        <a:solidFill>
                          <a:schemeClr val="tx1"/>
                        </a:solidFill>
                        <a:latin typeface="Cambria Math"/>
                      </a:rPr>
                      <m:t>≠0</m:t>
                    </m:r>
                  </m:oMath>
                </a14:m>
                <a:r>
                  <a:rPr lang="en-US" altLang="ja-JP" dirty="0" smtClean="0"/>
                  <a:t>   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  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  <m:r>
                      <a:rPr lang="en-US" altLang="ja-JP" i="1">
                        <a:latin typeface="Cambria Math"/>
                      </a:rPr>
                      <m:t>,  </m:t>
                    </m:r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  <m:r>
                      <m:rPr>
                        <m:nor/>
                      </m:rPr>
                      <a:rPr lang="en-US" altLang="ja-JP" dirty="0"/>
                      <m:t>: </m:t>
                    </m:r>
                    <m:r>
                      <m:rPr>
                        <m:nor/>
                      </m:rPr>
                      <a:rPr lang="en-US" altLang="ja-JP" dirty="0"/>
                      <m:t>mass</m:t>
                    </m:r>
                    <m:r>
                      <m:rPr>
                        <m:nor/>
                      </m:rPr>
                      <a:rPr lang="en-US" altLang="ja-JP" dirty="0"/>
                      <m:t> = </m:t>
                    </m:r>
                    <m:r>
                      <a:rPr lang="en-US" altLang="ja-JP" i="1">
                        <a:latin typeface="Cambria Math"/>
                      </a:rPr>
                      <m:t>𝑔</m:t>
                    </m:r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</m:oMath>
                </a14:m>
                <a:r>
                  <a:rPr lang="en-US" altLang="ja-JP" dirty="0" smtClean="0"/>
                  <a:t> ,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</m:sub>
                    </m:sSub>
                  </m:oMath>
                </a14:m>
                <a:r>
                  <a:rPr lang="en-US" altLang="ja-JP" dirty="0"/>
                  <a:t>: </a:t>
                </a:r>
                <a:r>
                  <a:rPr lang="en-US" altLang="ja-JP" dirty="0" smtClean="0"/>
                  <a:t>massless</a:t>
                </a:r>
                <a:endParaRPr lang="en-US" altLang="ja-JP" sz="800" dirty="0" smtClean="0"/>
              </a:p>
              <a:p>
                <a:pPr lvl="2"/>
                <a:r>
                  <a:rPr lang="en-US" altLang="ja-JP" dirty="0" smtClean="0"/>
                  <a:t>However,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</m:sub>
                    </m:sSub>
                  </m:oMath>
                </a14:m>
                <a:r>
                  <a:rPr lang="en-US" altLang="ja-JP" dirty="0" smtClean="0"/>
                  <a:t>’s mass may be influenced by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</m:oMath>
                </a14:m>
                <a:r>
                  <a:rPr lang="en-US" altLang="ja-JP" dirty="0" smtClean="0"/>
                  <a:t> through loop effects…?</a:t>
                </a:r>
              </a:p>
              <a:p>
                <a:pPr lvl="2"/>
                <a:r>
                  <a:rPr lang="en-US" altLang="ja-JP" dirty="0" smtClean="0"/>
                  <a:t>Is quantum </a:t>
                </a:r>
                <a:r>
                  <a:rPr lang="en-US" altLang="ja-JP" dirty="0"/>
                  <a:t>part of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</m:oMath>
                </a14:m>
                <a:r>
                  <a:rPr lang="en-US" altLang="ja-JP" dirty="0" smtClean="0"/>
                  <a:t> also influenced?</a:t>
                </a:r>
                <a:endParaRPr lang="en-US" altLang="ja-JP" dirty="0"/>
              </a:p>
              <a:p>
                <a:pPr marL="457200" lvl="1" indent="0">
                  <a:buNone/>
                </a:pPr>
                <a:endParaRPr lang="en-US" altLang="ja-JP" b="1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7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角丸四角形吹き出し 1"/>
              <p:cNvSpPr/>
              <p:nvPr/>
            </p:nvSpPr>
            <p:spPr>
              <a:xfrm>
                <a:off x="6077209" y="548680"/>
                <a:ext cx="2815271" cy="432048"/>
              </a:xfrm>
              <a:prstGeom prst="wedgeRoundRectCallout">
                <a:avLst>
                  <a:gd name="adj1" fmla="val -75838"/>
                  <a:gd name="adj2" fmla="val 52422"/>
                  <a:gd name="adj3" fmla="val 16667"/>
                </a:avLst>
              </a:prstGeom>
              <a:noFill/>
              <a:ln>
                <a:solidFill>
                  <a:srgbClr val="FF646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ja-JP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Φ</m:t>
                      </m:r>
                      <m:r>
                        <a:rPr lang="en-US" altLang="ja-JP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en-US" altLang="ja-JP" i="1">
                          <a:solidFill>
                            <a:srgbClr val="FF0000"/>
                          </a:solidFill>
                          <a:latin typeface="Cambria Math"/>
                        </a:rPr>
                        <m:t>𝜙</m:t>
                      </m:r>
                      <m:r>
                        <a:rPr lang="en-US" altLang="ja-JP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e>
                      </m:rad>
                      <m:r>
                        <a:rPr lang="en-US" altLang="ja-JP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𝜃</m:t>
                      </m:r>
                      <m:sSub>
                        <m:sSubPr>
                          <m:ctrlPr>
                            <a:rPr lang="en-US" altLang="ja-JP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𝜓</m:t>
                          </m:r>
                        </m:e>
                        <m:sub>
                          <m:r>
                            <a:rPr lang="en-US" altLang="ja-JP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𝜙</m:t>
                          </m:r>
                        </m:sub>
                      </m:sSub>
                      <m:r>
                        <a:rPr lang="en-US" altLang="ja-JP" b="0" i="0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𝜃</m:t>
                          </m:r>
                        </m:e>
                        <m:sup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sSub>
                        <m:sSubPr>
                          <m:ctrlPr>
                            <a:rPr lang="en-US" altLang="ja-JP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en-US" altLang="ja-JP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𝜙</m:t>
                          </m:r>
                        </m:sub>
                      </m:sSub>
                    </m:oMath>
                  </m:oMathPara>
                </a14:m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角丸四角形吹き出し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7209" y="548680"/>
                <a:ext cx="2815271" cy="432048"/>
              </a:xfrm>
              <a:prstGeom prst="wedgeRoundRectCallout">
                <a:avLst>
                  <a:gd name="adj1" fmla="val -75838"/>
                  <a:gd name="adj2" fmla="val 52422"/>
                  <a:gd name="adj3" fmla="val 16667"/>
                </a:avLst>
              </a:prstGeom>
              <a:blipFill rotWithShape="1">
                <a:blip r:embed="rId4"/>
                <a:stretch>
                  <a:fillRect b="-2597"/>
                </a:stretch>
              </a:blipFill>
              <a:ln>
                <a:solidFill>
                  <a:srgbClr val="FF6464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角丸四角形吹き出し 37"/>
              <p:cNvSpPr/>
              <p:nvPr/>
            </p:nvSpPr>
            <p:spPr>
              <a:xfrm>
                <a:off x="6077209" y="1132053"/>
                <a:ext cx="2815271" cy="424739"/>
              </a:xfrm>
              <a:prstGeom prst="wedgeRoundRectCallout">
                <a:avLst>
                  <a:gd name="adj1" fmla="val -69015"/>
                  <a:gd name="adj2" fmla="val 22887"/>
                  <a:gd name="adj3" fmla="val 16667"/>
                </a:avLst>
              </a:prstGeom>
              <a:noFill/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ja-JP" b="0" i="0" smtClean="0">
                          <a:solidFill>
                            <a:srgbClr val="0000FF"/>
                          </a:solidFill>
                          <a:latin typeface="Cambria Math"/>
                        </a:rPr>
                        <m:t>Χ</m:t>
                      </m:r>
                      <m:r>
                        <a:rPr lang="en-US" altLang="ja-JP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en-US" altLang="ja-JP" i="1">
                          <a:solidFill>
                            <a:srgbClr val="0000FF"/>
                          </a:solidFill>
                          <a:latin typeface="Cambria Math"/>
                        </a:rPr>
                        <m:t>𝜒</m:t>
                      </m:r>
                      <m:r>
                        <a:rPr lang="en-US" altLang="ja-JP" i="1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e>
                      </m:rad>
                      <m:r>
                        <a:rPr lang="en-US" altLang="ja-JP" i="1">
                          <a:solidFill>
                            <a:schemeClr val="tx1"/>
                          </a:solidFill>
                          <a:latin typeface="Cambria Math"/>
                        </a:rPr>
                        <m:t>𝜃</m:t>
                      </m:r>
                      <m:sSub>
                        <m:sSubPr>
                          <m:ctrlPr>
                            <a:rPr lang="en-US" altLang="ja-JP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𝜓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𝜒</m:t>
                          </m:r>
                        </m:sub>
                      </m:sSub>
                      <m:r>
                        <a:rPr lang="en-US" altLang="ja-JP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𝜃</m:t>
                          </m:r>
                        </m:e>
                        <m:sup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sSub>
                        <m:sSubPr>
                          <m:ctrlPr>
                            <a:rPr lang="en-US" altLang="ja-JP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𝜒</m:t>
                          </m:r>
                        </m:sub>
                      </m:sSub>
                    </m:oMath>
                  </m:oMathPara>
                </a14:m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8" name="角丸四角形吹き出し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7209" y="1132053"/>
                <a:ext cx="2815271" cy="424739"/>
              </a:xfrm>
              <a:prstGeom prst="wedgeRoundRectCallout">
                <a:avLst>
                  <a:gd name="adj1" fmla="val -69015"/>
                  <a:gd name="adj2" fmla="val 22887"/>
                  <a:gd name="adj3" fmla="val 16667"/>
                </a:avLst>
              </a:prstGeom>
              <a:blipFill rotWithShape="1">
                <a:blip r:embed="rId5"/>
                <a:stretch>
                  <a:fillRect b="-4110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角丸四角形吹き出し 40"/>
              <p:cNvSpPr/>
              <p:nvPr/>
            </p:nvSpPr>
            <p:spPr>
              <a:xfrm>
                <a:off x="6069345" y="1714492"/>
                <a:ext cx="1454983" cy="346356"/>
              </a:xfrm>
              <a:prstGeom prst="wedgeRoundRectCallout">
                <a:avLst>
                  <a:gd name="adj1" fmla="val -96721"/>
                  <a:gd name="adj2" fmla="val -40749"/>
                  <a:gd name="adj3" fmla="val 16667"/>
                </a:avLst>
              </a:prstGeom>
              <a:noFill/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ja-JP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</a:rPr>
                      <m:t>𝑔</m:t>
                    </m:r>
                  </m:oMath>
                </a14:m>
                <a:r>
                  <a:rPr lang="en-US" altLang="ja-JP" dirty="0">
                    <a:solidFill>
                      <a:schemeClr val="tx1"/>
                    </a:solidFill>
                  </a:rPr>
                  <a:t> : coupling</a:t>
                </a:r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1" name="角丸四角形吹き出し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9345" y="1714492"/>
                <a:ext cx="1454983" cy="346356"/>
              </a:xfrm>
              <a:prstGeom prst="wedgeRoundRectCallout">
                <a:avLst>
                  <a:gd name="adj1" fmla="val -96721"/>
                  <a:gd name="adj2" fmla="val -40749"/>
                  <a:gd name="adj3" fmla="val 16667"/>
                </a:avLst>
              </a:prstGeom>
              <a:blipFill rotWithShape="1">
                <a:blip r:embed="rId6"/>
                <a:stretch>
                  <a:fillRect t="-6557" b="-26230"/>
                </a:stretch>
              </a:blipFill>
              <a:ln>
                <a:solidFill>
                  <a:schemeClr val="bg1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grpSp>
        <p:nvGrpSpPr>
          <p:cNvPr id="8" name="グループ化 7"/>
          <p:cNvGrpSpPr/>
          <p:nvPr/>
        </p:nvGrpSpPr>
        <p:grpSpPr>
          <a:xfrm>
            <a:off x="6918379" y="3713336"/>
            <a:ext cx="2118117" cy="1456398"/>
            <a:chOff x="7314931" y="2116619"/>
            <a:chExt cx="2118117" cy="1456398"/>
          </a:xfrm>
        </p:grpSpPr>
        <p:cxnSp>
          <p:nvCxnSpPr>
            <p:cNvPr id="10" name="直線コネクタ 9"/>
            <p:cNvCxnSpPr/>
            <p:nvPr/>
          </p:nvCxnSpPr>
          <p:spPr>
            <a:xfrm>
              <a:off x="7596336" y="2978437"/>
              <a:ext cx="1528393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線コネクタ 10"/>
            <p:cNvCxnSpPr/>
            <p:nvPr/>
          </p:nvCxnSpPr>
          <p:spPr>
            <a:xfrm>
              <a:off x="8352928" y="2301284"/>
              <a:ext cx="0" cy="104986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線コネクタ 11"/>
            <p:cNvCxnSpPr/>
            <p:nvPr/>
          </p:nvCxnSpPr>
          <p:spPr>
            <a:xfrm flipV="1">
              <a:off x="7596336" y="2672397"/>
              <a:ext cx="1528393" cy="18008"/>
            </a:xfrm>
            <a:prstGeom prst="line">
              <a:avLst/>
            </a:prstGeom>
            <a:ln w="25400">
              <a:solidFill>
                <a:srgbClr val="FF000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テキスト ボックス 12"/>
                <p:cNvSpPr txBox="1"/>
                <p:nvPr/>
              </p:nvSpPr>
              <p:spPr>
                <a:xfrm>
                  <a:off x="7488832" y="2177057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Im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3" name="テキスト ボックス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88832" y="2177057"/>
                  <a:ext cx="1008112" cy="369332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テキスト ボックス 13"/>
                <p:cNvSpPr txBox="1"/>
                <p:nvPr/>
              </p:nvSpPr>
              <p:spPr>
                <a:xfrm>
                  <a:off x="8424936" y="2969145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Re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4" name="テキスト ボックス 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24936" y="2969145"/>
                  <a:ext cx="1008112" cy="369332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5" name="円/楕円 14"/>
            <p:cNvSpPr/>
            <p:nvPr/>
          </p:nvSpPr>
          <p:spPr>
            <a:xfrm>
              <a:off x="8784976" y="2618397"/>
              <a:ext cx="108000" cy="108000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テキスト ボックス 15"/>
                <p:cNvSpPr txBox="1"/>
                <p:nvPr/>
              </p:nvSpPr>
              <p:spPr>
                <a:xfrm>
                  <a:off x="8784976" y="2258357"/>
                  <a:ext cx="399597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6" name="テキスト ボックス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84976" y="2258357"/>
                  <a:ext cx="399597" cy="369332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7" name="正方形/長方形 16"/>
            <p:cNvSpPr/>
            <p:nvPr/>
          </p:nvSpPr>
          <p:spPr>
            <a:xfrm>
              <a:off x="7314931" y="2116619"/>
              <a:ext cx="2009597" cy="1456398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9" name="雲形吹き出し 8"/>
          <p:cNvSpPr/>
          <p:nvPr/>
        </p:nvSpPr>
        <p:spPr>
          <a:xfrm>
            <a:off x="2310375" y="4143106"/>
            <a:ext cx="2117609" cy="607422"/>
          </a:xfrm>
          <a:prstGeom prst="cloudCallout">
            <a:avLst>
              <a:gd name="adj1" fmla="val -16435"/>
              <a:gd name="adj2" fmla="val 67512"/>
            </a:avLst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Production is </a:t>
            </a:r>
            <a:r>
              <a:rPr lang="en-US" altLang="ja-JP" dirty="0" smtClean="0">
                <a:solidFill>
                  <a:schemeClr val="tx1"/>
                </a:solidFill>
              </a:rPr>
              <a:t>possible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20" name="雲形吹き出し 19"/>
          <p:cNvSpPr/>
          <p:nvPr/>
        </p:nvSpPr>
        <p:spPr>
          <a:xfrm>
            <a:off x="4586823" y="4221088"/>
            <a:ext cx="1929393" cy="504056"/>
          </a:xfrm>
          <a:prstGeom prst="cloudCallout">
            <a:avLst>
              <a:gd name="adj1" fmla="val -22296"/>
              <a:gd name="adj2" fmla="val 76039"/>
            </a:avLst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impossible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4492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pPr lvl="1"/>
                <a:r>
                  <a:rPr lang="en-US" altLang="ja-JP" dirty="0" smtClean="0">
                    <a:ea typeface="Cambria Math"/>
                  </a:rPr>
                  <a:t>Equations </a:t>
                </a:r>
                <a:r>
                  <a:rPr lang="en-US" altLang="ja-JP" dirty="0">
                    <a:ea typeface="Cambria Math"/>
                  </a:rPr>
                  <a:t>of Motion </a:t>
                </a:r>
                <a:r>
                  <a:rPr lang="en-US" altLang="ja-JP" dirty="0" smtClean="0">
                    <a:ea typeface="Cambria Math"/>
                  </a:rPr>
                  <a:t>for field operators :</a:t>
                </a:r>
                <a:endParaRPr lang="en-US" altLang="ja-JP" dirty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</a:t>
                </a:r>
                <a:r>
                  <a:rPr lang="en-US" altLang="ja-JP" dirty="0">
                    <a:solidFill>
                      <a:srgbClr val="FF0000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</m:oMath>
                </a14:m>
                <a:r>
                  <a:rPr lang="en-US" altLang="ja-JP" dirty="0">
                    <a:ea typeface="Cambria Math"/>
                  </a:rPr>
                  <a:t>   :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f>
                      <m:f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  <m:r>
                      <a:rPr lang="en-US" altLang="ja-JP" i="1">
                        <a:latin typeface="Cambria Math"/>
                        <a:ea typeface="Cambria Math"/>
                      </a:rPr>
                      <m:t>𝑔</m:t>
                    </m:r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r>
                  <a:rPr lang="en-US" altLang="ja-JP" dirty="0">
                    <a:ea typeface="Cambria Math"/>
                  </a:rPr>
                  <a:t> </a:t>
                </a: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>
                    <a:ea typeface="Cambria Math"/>
                  </a:rPr>
                  <a:t>  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𝜙</m:t>
                                </m:r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den>
                        </m:f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𝑔</m:t>
                    </m:r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r>
                  <a:rPr lang="en-US" altLang="ja-JP" dirty="0">
                    <a:ea typeface="Cambria Math"/>
                  </a:rPr>
                  <a:t> </a:t>
                </a: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</m:sSub>
                  </m:oMath>
                </a14:m>
                <a:r>
                  <a:rPr lang="en-US" altLang="ja-JP" dirty="0">
                    <a:ea typeface="Cambria Math"/>
                  </a:rPr>
                  <a:t>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</m:sSub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𝑖𝑔</m:t>
                    </m:r>
                    <m:sSup>
                      <m:s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∗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r>
                  <a:rPr lang="en-US" altLang="ja-JP" dirty="0">
                    <a:ea typeface="Cambria Math"/>
                  </a:rPr>
                  <a:t> </a:t>
                </a: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</m:oMath>
                </a14:m>
                <a:r>
                  <a:rPr lang="en-US" altLang="ja-JP" dirty="0">
                    <a:ea typeface="Cambria Math"/>
                  </a:rPr>
                  <a:t> 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𝑖𝑔</m:t>
                    </m:r>
                    <m:sSup>
                      <m:s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p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∗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𝑖𝑔</m:t>
                    </m:r>
                    <m:sSup>
                      <m:s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∗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endParaRPr lang="en-US" altLang="ja-JP" dirty="0"/>
              </a:p>
              <a:p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t="-55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17" name="雲形吹き出し 16"/>
          <p:cNvSpPr/>
          <p:nvPr/>
        </p:nvSpPr>
        <p:spPr>
          <a:xfrm>
            <a:off x="1115616" y="3573016"/>
            <a:ext cx="7488832" cy="1872208"/>
          </a:xfrm>
          <a:prstGeom prst="cloudCallout">
            <a:avLst>
              <a:gd name="adj1" fmla="val -4468"/>
              <a:gd name="adj2" fmla="val -8384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kumimoji="1" lang="en-US" altLang="ja-JP" sz="2400" dirty="0" smtClean="0">
                <a:solidFill>
                  <a:schemeClr val="tx1"/>
                </a:solidFill>
              </a:rPr>
              <a:t>How do we calculate produced particle number i</a:t>
            </a:r>
            <a:r>
              <a:rPr lang="en-US" altLang="ja-JP" sz="2400" dirty="0" smtClean="0">
                <a:solidFill>
                  <a:schemeClr val="tx1"/>
                </a:solidFill>
              </a:rPr>
              <a:t>ncluding interaction term</a:t>
            </a:r>
            <a:r>
              <a:rPr kumimoji="1" lang="en-US" altLang="ja-JP" sz="2400" dirty="0" smtClean="0">
                <a:solidFill>
                  <a:schemeClr val="tx1"/>
                </a:solidFill>
              </a:rPr>
              <a:t> ?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0971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2</a:t>
            </a:r>
            <a:r>
              <a:rPr kumimoji="1" lang="en-US" altLang="ja-JP" dirty="0" smtClean="0"/>
              <a:t>. How </a:t>
            </a:r>
            <a:r>
              <a:rPr lang="en-US" altLang="ja-JP" dirty="0" smtClean="0"/>
              <a:t>to calculate particle number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altLang="ja-JP" dirty="0" smtClean="0">
                    <a:ea typeface="Cambria Math"/>
                  </a:rPr>
                  <a:t>Definition </a:t>
                </a:r>
                <a:r>
                  <a:rPr lang="en-US" altLang="ja-JP" dirty="0">
                    <a:ea typeface="Cambria Math"/>
                  </a:rPr>
                  <a:t>of (occupation) number :</a:t>
                </a:r>
              </a:p>
              <a:p>
                <a:pPr lvl="3"/>
                <a:endParaRPr lang="en-US" altLang="ja-JP" sz="800" dirty="0">
                  <a:ea typeface="Cambria Math"/>
                </a:endParaRP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𝑛</m:t>
                          </m:r>
                        </m:e>
                        <m:sub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𝑘</m:t>
                          </m:r>
                        </m:sub>
                      </m:sSub>
                      <m:r>
                        <a:rPr lang="en-US" altLang="ja-JP" i="1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>
                                  <a:latin typeface="Cambria Math"/>
                                  <a:ea typeface="Cambria Math"/>
                                </a:rPr>
                                <m:t>in</m:t>
                              </m:r>
                            </m:sup>
                          </m:sSup>
                        </m:e>
                        <m:e>
                          <m:sSubSup>
                            <m:sSub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b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𝐤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lang="en-US" altLang="ja-JP">
                                  <a:latin typeface="Cambria Math"/>
                                  <a:ea typeface="Cambria Math"/>
                                </a:rPr>
                                <m:t>out</m:t>
                              </m:r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†</m:t>
                              </m:r>
                            </m:sup>
                          </m:sSubSup>
                          <m:sSubSup>
                            <m:sSub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b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𝐤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lang="en-US" altLang="ja-JP">
                                  <a:latin typeface="Cambria Math"/>
                                  <a:ea typeface="Cambria Math"/>
                                </a:rPr>
                                <m:t>out</m:t>
                              </m:r>
                            </m:sup>
                          </m:sSubSup>
                        </m:e>
                        <m:e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>
                                  <a:latin typeface="Cambria Math"/>
                                  <a:ea typeface="Cambria Math"/>
                                </a:rPr>
                                <m:t>in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altLang="ja-JP" dirty="0" smtClean="0">
                  <a:ea typeface="Cambria Math"/>
                </a:endParaRPr>
              </a:p>
              <a:p>
                <a:pPr lvl="3"/>
                <a:endParaRPr lang="en-US" altLang="ja-JP" sz="800" dirty="0" smtClean="0">
                  <a:sym typeface="Wingdings" panose="05000000000000000000" pitchFamily="2" charset="2"/>
                </a:endParaRPr>
              </a:p>
              <a:p>
                <a:pPr marL="457200" lvl="1" indent="0">
                  <a:buNone/>
                </a:pPr>
                <a:r>
                  <a:rPr lang="en-US" altLang="ja-JP" dirty="0" smtClean="0">
                    <a:sym typeface="Wingdings" panose="05000000000000000000" pitchFamily="2" charset="2"/>
                  </a:rPr>
                  <a:t>    </a:t>
                </a:r>
                <a:r>
                  <a:rPr lang="en-US" altLang="ja-JP" dirty="0">
                    <a:sym typeface="Wingdings" panose="05000000000000000000" pitchFamily="2" charset="2"/>
                  </a:rPr>
                  <a:t>Information 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about </a:t>
                </a:r>
                <a:r>
                  <a:rPr lang="en-US" altLang="ja-JP" dirty="0">
                    <a:sym typeface="Wingdings" panose="05000000000000000000" pitchFamily="2" charset="2"/>
                  </a:rPr>
                  <a:t>in-state (@ far past) and out-state (@ far future) </a:t>
                </a:r>
                <a:endParaRPr lang="en-US" altLang="ja-JP" dirty="0" smtClean="0">
                  <a:sym typeface="Wingdings" panose="05000000000000000000" pitchFamily="2" charset="2"/>
                </a:endParaRPr>
              </a:p>
              <a:p>
                <a:pPr marL="457200" lvl="1" indent="0">
                  <a:buNone/>
                </a:pPr>
                <a:r>
                  <a:rPr lang="en-US" altLang="ja-JP" dirty="0">
                    <a:sym typeface="Wingdings" panose="05000000000000000000" pitchFamily="2" charset="2"/>
                  </a:rPr>
                  <a:t> 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       of field needs for </a:t>
                </a:r>
                <a:r>
                  <a:rPr lang="en-US" altLang="ja-JP" dirty="0">
                    <a:sym typeface="Wingdings" panose="05000000000000000000" pitchFamily="2" charset="2"/>
                  </a:rPr>
                  <a:t>the calculation</a:t>
                </a:r>
              </a:p>
              <a:p>
                <a:pPr lvl="3"/>
                <a:endParaRPr lang="en-US" altLang="ja-JP" dirty="0">
                  <a:sym typeface="Wingdings" panose="05000000000000000000" pitchFamily="2" charset="2"/>
                </a:endParaRPr>
              </a:p>
              <a:p>
                <a:pPr lvl="1"/>
                <a:r>
                  <a:rPr lang="en-US" altLang="ja-JP" dirty="0">
                    <a:sym typeface="Wingdings" panose="05000000000000000000" pitchFamily="2" charset="2"/>
                  </a:rPr>
                  <a:t>How are they related 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to each </a:t>
                </a:r>
                <a:r>
                  <a:rPr lang="en-US" altLang="ja-JP" dirty="0">
                    <a:sym typeface="Wingdings" panose="05000000000000000000" pitchFamily="2" charset="2"/>
                  </a:rPr>
                  <a:t>other?</a:t>
                </a:r>
              </a:p>
              <a:p>
                <a:pPr lvl="3"/>
                <a:endParaRPr lang="en-US" altLang="ja-JP" sz="800" dirty="0">
                  <a:sym typeface="Wingdings" panose="05000000000000000000" pitchFamily="2" charset="2"/>
                </a:endParaRPr>
              </a:p>
              <a:p>
                <a:pPr marL="914400" lvl="2" indent="0">
                  <a:buNone/>
                </a:pPr>
                <a:r>
                  <a:rPr lang="en-US" altLang="ja-JP" dirty="0">
                    <a:sym typeface="Wingdings" panose="05000000000000000000" pitchFamily="2" charset="2"/>
                  </a:rPr>
                  <a:t>	(in-state)		(out-state)</a:t>
                </a:r>
              </a:p>
              <a:p>
                <a:pPr lvl="3"/>
                <a:endParaRPr lang="en-US" altLang="ja-JP" sz="800" dirty="0">
                  <a:sym typeface="Wingdings" panose="05000000000000000000" pitchFamily="2" charset="2"/>
                </a:endParaRPr>
              </a:p>
              <a:p>
                <a:pPr marL="457200" lvl="1" indent="0">
                  <a:buNone/>
                </a:pPr>
                <a:r>
                  <a:rPr lang="en-US" altLang="ja-JP" dirty="0">
                    <a:sym typeface="Wingdings" panose="05000000000000000000" pitchFamily="2" charset="2"/>
                  </a:rPr>
                  <a:t>	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   </a:t>
                </a:r>
                <a:r>
                  <a:rPr lang="en-US" altLang="ja-JP" dirty="0">
                    <a:sym typeface="Wingdings" panose="05000000000000000000" pitchFamily="2" charset="2"/>
                  </a:rPr>
                  <a:t>Asymptotic field 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expansion</a:t>
                </a:r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751" t="-98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9" name="左右矢印 8"/>
          <p:cNvSpPr/>
          <p:nvPr/>
        </p:nvSpPr>
        <p:spPr>
          <a:xfrm>
            <a:off x="3419872" y="4005064"/>
            <a:ext cx="1008112" cy="36004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033238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An example with a scalar field</a:t>
                </a:r>
              </a:p>
              <a:p>
                <a:pPr lvl="3"/>
                <a:endParaRPr lang="en-US" altLang="ja-JP" sz="800" dirty="0"/>
              </a:p>
              <a:p>
                <a:pPr lvl="1"/>
                <a:r>
                  <a:rPr lang="en-US" altLang="ja-JP" dirty="0" smtClean="0"/>
                  <a:t>Operator </a:t>
                </a:r>
                <a:r>
                  <a:rPr lang="en-US" altLang="ja-JP" dirty="0"/>
                  <a:t>field equation :  </a:t>
                </a:r>
                <a14:m>
                  <m:oMath xmlns:m="http://schemas.openxmlformats.org/officeDocument/2006/math">
                    <m:r>
                      <a:rPr lang="en-US" altLang="ja-JP" dirty="0">
                        <a:latin typeface="Cambria Math"/>
                        <a:ea typeface="Cambria Math"/>
                      </a:rPr>
                      <m:t>0=</m:t>
                    </m:r>
                    <m:d>
                      <m:dPr>
                        <m:ctrlPr>
                          <a:rPr lang="en-US" altLang="ja-JP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 dirty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 dirty="0">
                                <a:latin typeface="Cambria Math"/>
                                <a:ea typeface="Cambria Math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ja-JP" dirty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 dirty="0">
                            <a:latin typeface="Cambria Math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altLang="ja-JP" b="0" i="1" dirty="0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 dirty="0" smtClean="0">
                                <a:latin typeface="Cambria Math"/>
                                <a:ea typeface="Cambria Math"/>
                              </a:rPr>
                              <m:t>𝑀</m:t>
                            </m:r>
                          </m:e>
                          <m:sup>
                            <m:r>
                              <a:rPr lang="en-US" altLang="ja-JP" b="0" i="1" dirty="0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m:rPr>
                        <m:sty m:val="p"/>
                      </m:rPr>
                      <a:rPr lang="en-US" altLang="ja-JP" dirty="0" smtClean="0">
                        <a:solidFill>
                          <a:srgbClr val="CE47D1"/>
                        </a:solidFill>
                        <a:latin typeface="Cambria Math"/>
                        <a:ea typeface="Cambria Math"/>
                      </a:rPr>
                      <m:t>Ψ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US" altLang="ja-JP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𝐽</m:t>
                    </m:r>
                  </m:oMath>
                </a14:m>
                <a:endParaRPr lang="en-US" altLang="ja-JP" dirty="0"/>
              </a:p>
              <a:p>
                <a:pPr lvl="1"/>
                <a:r>
                  <a:rPr lang="en-US" altLang="ja-JP" dirty="0"/>
                  <a:t>Commutation relation :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ja-JP" dirty="0" smtClean="0">
                            <a:solidFill>
                              <a:srgbClr val="CE47D1"/>
                            </a:solidFill>
                            <a:latin typeface="Cambria Math"/>
                            <a:ea typeface="Cambria Math"/>
                          </a:rPr>
                          <m:t>Ψ</m:t>
                        </m:r>
                        <m:d>
                          <m:d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𝐱</m:t>
                            </m:r>
                          </m:e>
                        </m:d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,</m:t>
                        </m:r>
                        <m:sSup>
                          <m:sSup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acc>
                              <m:accPr>
                                <m:chr m:val="̇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ja-JP" dirty="0" smtClean="0">
                                    <a:solidFill>
                                      <a:srgbClr val="CE47D1"/>
                                    </a:solidFill>
                                    <a:latin typeface="Cambria Math"/>
                                    <a:ea typeface="Cambria Math"/>
                                  </a:rPr>
                                  <m:t>Ψ</m:t>
                                </m:r>
                              </m:e>
                            </m:acc>
                          </m:e>
                          <m:sup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∗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(</m:t>
                        </m:r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𝐲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)</m:t>
                        </m:r>
                      </m:e>
                    </m:d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3</m:t>
                        </m:r>
                      </m:sup>
                    </m:sSup>
                    <m:d>
                      <m:d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𝐱</m:t>
                        </m:r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𝐲</m:t>
                        </m:r>
                      </m:e>
                    </m:d>
                  </m:oMath>
                </a14:m>
                <a:endParaRPr lang="en-US" altLang="ja-JP" dirty="0" smtClean="0"/>
              </a:p>
              <a:p>
                <a:pPr lvl="3"/>
                <a:endParaRPr lang="en-US" altLang="ja-JP" sz="800" dirty="0" smtClean="0"/>
              </a:p>
              <a:p>
                <a:pPr marL="0" indent="0">
                  <a:buNone/>
                </a:pPr>
                <a:r>
                  <a:rPr lang="en-US" altLang="ja-JP" dirty="0">
                    <a:sym typeface="Wingdings" panose="05000000000000000000" pitchFamily="2" charset="2"/>
                  </a:rPr>
                  <a:t> 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     </a:t>
                </a:r>
                <a:r>
                  <a:rPr lang="en-US" altLang="ja-JP" dirty="0"/>
                  <a:t>Formal </a:t>
                </a:r>
                <a:r>
                  <a:rPr lang="en-US" altLang="ja-JP" dirty="0" smtClean="0"/>
                  <a:t>solution (</a:t>
                </a:r>
                <a:r>
                  <a:rPr lang="en-US" altLang="ja-JP" b="1" i="1" dirty="0" smtClean="0"/>
                  <a:t>Yang-Feldman equations</a:t>
                </a:r>
                <a:r>
                  <a:rPr lang="en-US" altLang="ja-JP" dirty="0" smtClean="0"/>
                  <a:t>)</a:t>
                </a:r>
                <a:endParaRPr lang="en-US" altLang="ja-JP" dirty="0"/>
              </a:p>
              <a:p>
                <a:pPr marL="914400" lvl="2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ja-JP" dirty="0" smtClean="0">
                        <a:solidFill>
                          <a:srgbClr val="CE47D1"/>
                        </a:solidFill>
                        <a:latin typeface="Cambria Math"/>
                        <a:ea typeface="Cambria Math"/>
                      </a:rPr>
                      <m:t>Ψ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</m:d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𝑍</m:t>
                        </m:r>
                      </m:e>
                    </m:rad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ja-JP" dirty="0" smtClean="0">
                            <a:solidFill>
                              <a:srgbClr val="CE47D1"/>
                            </a:solidFill>
                            <a:latin typeface="Cambria Math"/>
                            <a:ea typeface="Cambria Math"/>
                          </a:rPr>
                          <m:t>Ψ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 i="0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p>
                    <m:d>
                      <m:d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</m:d>
                    <m:r>
                      <a:rPr lang="en-US" altLang="ja-JP" i="1">
                        <a:latin typeface="Cambria Math"/>
                        <a:ea typeface="Cambria Math"/>
                      </a:rPr>
                      <m:t>−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𝑖𝑍</m:t>
                    </m:r>
                    <m:nary>
                      <m:nary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naryPr>
                      <m:sub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m:rPr>
                                <m:brk m:alnAt="23"/>
                              </m:rP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𝑡</m:t>
                            </m:r>
                          </m:e>
                          <m:sup>
                            <m:r>
                              <m:rPr>
                                <m:sty m:val="p"/>
                                <m:brk m:alnAt="23"/>
                              </m:rPr>
                              <a:rPr lang="en-US" altLang="ja-JP" i="0">
                                <a:latin typeface="Cambria Math"/>
                                <a:ea typeface="Cambria Math"/>
                              </a:rPr>
                              <m:t>a</m:t>
                            </m:r>
                            <m:r>
                              <m:rPr>
                                <m:sty m:val="p"/>
                              </m:rPr>
                              <a:rPr lang="en-US" altLang="ja-JP" i="0">
                                <a:latin typeface="Cambria Math"/>
                                <a:ea typeface="Cambria Math"/>
                              </a:rPr>
                              <m:t>s</m:t>
                            </m:r>
                          </m:sup>
                        </m:sSup>
                      </m:sub>
                      <m:sup>
                        <m:sSup>
                          <m:sSup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sup>
                        </m:sSup>
                      </m:sup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𝑑</m:t>
                        </m:r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sup>
                        </m:sSup>
                      </m:e>
                    </m:nary>
                    <m:nary>
                      <m:naryPr>
                        <m:subHide m:val="on"/>
                        <m:sup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naryPr>
                      <m:sub/>
                      <m:sup/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𝑑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3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𝑦</m:t>
                        </m:r>
                      </m:e>
                    </m:nary>
                    <m:d>
                      <m:dPr>
                        <m:begChr m:val="["/>
                        <m:endChr m:val="]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ja-JP" dirty="0" smtClean="0">
                                <a:solidFill>
                                  <a:srgbClr val="CE47D1"/>
                                </a:solidFill>
                                <a:latin typeface="Cambria Math"/>
                                <a:ea typeface="Cambria Math"/>
                              </a:rPr>
                              <m:t>Ψ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 i="0">
                                <a:latin typeface="Cambria Math"/>
                                <a:ea typeface="Cambria Math"/>
                              </a:rPr>
                              <m:t>as</m:t>
                            </m:r>
                          </m:sup>
                        </m:sSup>
                        <m:d>
                          <m:d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e>
                        </m:d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,</m:t>
                        </m:r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ja-JP" dirty="0" smtClean="0">
                                <a:solidFill>
                                  <a:srgbClr val="CE47D1"/>
                                </a:solidFill>
                                <a:latin typeface="Cambria Math"/>
                                <a:ea typeface="Cambria Math"/>
                              </a:rPr>
                              <m:t>Ψ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 i="0">
                                <a:latin typeface="Cambria Math"/>
                                <a:ea typeface="Cambria Math"/>
                              </a:rPr>
                              <m:t>as</m:t>
                            </m:r>
                            <m:r>
                              <a:rPr lang="en-US" altLang="ja-JP" b="0" i="0" smtClean="0">
                                <a:latin typeface="Cambria Math"/>
                                <a:ea typeface="Cambria Math"/>
                              </a:rPr>
                              <m:t>,∗</m:t>
                            </m:r>
                          </m:sup>
                        </m:sSup>
                        <m:d>
                          <m:d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𝑦</m:t>
                            </m:r>
                          </m:e>
                        </m:d>
                      </m:e>
                    </m:d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𝐽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𝑦</m:t>
                        </m:r>
                      </m:e>
                    </m:d>
                  </m:oMath>
                </a14:m>
                <a:r>
                  <a:rPr lang="en-US" altLang="ja-JP" dirty="0" smtClean="0"/>
                  <a:t>	</a:t>
                </a:r>
              </a:p>
              <a:p>
                <a:pPr lvl="3"/>
                <a:endParaRPr lang="en-US" altLang="ja-JP" dirty="0" smtClean="0"/>
              </a:p>
              <a:p>
                <a:pPr lvl="3"/>
                <a:endParaRPr lang="en-US" altLang="ja-JP" dirty="0"/>
              </a:p>
              <a:p>
                <a:pPr lvl="3"/>
                <a:endParaRPr lang="en-US" altLang="ja-JP" dirty="0" smtClean="0"/>
              </a:p>
              <a:p>
                <a:pPr lvl="3"/>
                <a:endParaRPr lang="en-US" altLang="ja-JP" dirty="0" smtClean="0"/>
              </a:p>
              <a:p>
                <a:pPr lvl="3"/>
                <a:endParaRPr lang="en-US" altLang="ja-JP" dirty="0" smtClean="0"/>
              </a:p>
              <a:p>
                <a:pPr lvl="3"/>
                <a:endParaRPr lang="en-US" altLang="ja-JP" dirty="0"/>
              </a:p>
              <a:p>
                <a:pPr lvl="1"/>
                <a:r>
                  <a:rPr lang="en-US" altLang="ja-JP" dirty="0" smtClean="0"/>
                  <a:t>If we take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brk m:alnAt="23"/>
                          </m:rPr>
                          <a:rPr lang="en-US" altLang="ja-JP" i="1">
                            <a:latin typeface="Cambria Math"/>
                            <a:ea typeface="Cambria Math"/>
                          </a:rPr>
                          <m:t>𝑡</m:t>
                        </m:r>
                      </m:e>
                      <m:sup>
                        <m:r>
                          <m:rPr>
                            <m:brk m:alnAt="23"/>
                          </m:rPr>
                          <a:rPr lang="en-US" altLang="ja-JP" i="1">
                            <a:latin typeface="Cambria Math"/>
                            <a:ea typeface="Cambria Math"/>
                          </a:rPr>
                          <m:t>𝑎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𝑠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𝑡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  <a:ea typeface="Cambria Math"/>
                          </a:rPr>
                          <m:t>in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=−∞</m:t>
                    </m:r>
                  </m:oMath>
                </a14:m>
                <a:r>
                  <a:rPr lang="en-US" altLang="ja-JP" dirty="0" smtClean="0"/>
                  <a:t>  or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brk m:alnAt="23"/>
                          </m:rPr>
                          <a:rPr lang="en-US" altLang="ja-JP" i="1">
                            <a:latin typeface="Cambria Math"/>
                            <a:ea typeface="Cambria Math"/>
                          </a:rPr>
                          <m:t>𝑡</m:t>
                        </m:r>
                      </m:e>
                      <m:sup>
                        <m:r>
                          <m:rPr>
                            <m:brk m:alnAt="23"/>
                          </m:rPr>
                          <a:rPr lang="en-US" altLang="ja-JP" i="1">
                            <a:latin typeface="Cambria Math"/>
                            <a:ea typeface="Cambria Math"/>
                          </a:rPr>
                          <m:t>𝑎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𝑠</m:t>
                        </m:r>
                      </m:sup>
                    </m:sSup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𝑡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  <a:ea typeface="Cambria Math"/>
                          </a:rPr>
                          <m:t>out</m:t>
                        </m:r>
                      </m:sup>
                    </m:sSup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∞</m:t>
                    </m:r>
                  </m:oMath>
                </a14:m>
                <a:r>
                  <a:rPr lang="en-US" altLang="ja-JP" dirty="0" smtClean="0"/>
                  <a:t>,  </a:t>
                </a:r>
              </a:p>
              <a:p>
                <a:pPr lvl="3"/>
                <a:endParaRPr lang="en-US" altLang="ja-JP" sz="800" dirty="0" smtClean="0"/>
              </a:p>
              <a:p>
                <a:pPr lvl="3"/>
                <a:endParaRPr lang="en-US" altLang="ja-JP" sz="800" dirty="0" smtClean="0"/>
              </a:p>
              <a:p>
                <a:pPr marL="914400" lvl="2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ja-JP" dirty="0" smtClean="0">
                              <a:solidFill>
                                <a:srgbClr val="CE47D1"/>
                              </a:solidFill>
                              <a:latin typeface="Cambria Math"/>
                              <a:ea typeface="Cambria Math"/>
                            </a:rPr>
                            <m:t>Ψ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altLang="ja-JP" b="0" i="0" smtClean="0">
                              <a:latin typeface="Cambria Math"/>
                              <a:ea typeface="Cambria Math"/>
                            </a:rPr>
                            <m:t>out</m:t>
                          </m:r>
                        </m:sup>
                      </m:sSup>
                      <m:d>
                        <m:d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 b="0" i="0" smtClean="0">
                                  <a:latin typeface="Cambria Math"/>
                                  <a:ea typeface="Cambria Math"/>
                                </a:rPr>
                                <m:t>out</m:t>
                              </m:r>
                            </m:sup>
                          </m:sSup>
                        </m:e>
                      </m:d>
                      <m:r>
                        <a:rPr lang="en-US" altLang="ja-JP" i="1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ja-JP" dirty="0" smtClean="0">
                              <a:solidFill>
                                <a:srgbClr val="CE47D1"/>
                              </a:solidFill>
                              <a:latin typeface="Cambria Math"/>
                              <a:ea typeface="Cambria Math"/>
                            </a:rPr>
                            <m:t>Ψ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altLang="ja-JP" b="0" i="0" smtClean="0">
                              <a:latin typeface="Cambria Math"/>
                              <a:ea typeface="Cambria Math"/>
                            </a:rPr>
                            <m:t>in</m:t>
                          </m:r>
                        </m:sup>
                      </m:sSup>
                      <m:d>
                        <m:d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 b="0" i="0" smtClean="0">
                                  <a:latin typeface="Cambria Math"/>
                                  <a:ea typeface="Cambria Math"/>
                                </a:rPr>
                                <m:t>out</m:t>
                              </m:r>
                            </m:sup>
                          </m:sSup>
                        </m:e>
                      </m:d>
                      <m:r>
                        <a:rPr lang="en-US" altLang="ja-JP" i="1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en-US" altLang="ja-JP" i="1">
                          <a:latin typeface="Cambria Math"/>
                          <a:ea typeface="Cambria Math"/>
                        </a:rPr>
                        <m:t>𝑖</m:t>
                      </m:r>
                      <m:rad>
                        <m:radPr>
                          <m:degHide m:val="on"/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𝑍</m:t>
                          </m:r>
                        </m:e>
                      </m:rad>
                      <m:nary>
                        <m:naryPr>
                          <m:subHide m:val="on"/>
                          <m:supHide m:val="on"/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𝑦</m:t>
                          </m:r>
                        </m:e>
                      </m:nary>
                      <m:d>
                        <m:dPr>
                          <m:begChr m:val="["/>
                          <m:endChr m:val="]"/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altLang="ja-JP" dirty="0" smtClean="0">
                                  <a:solidFill>
                                    <a:srgbClr val="CE47D1"/>
                                  </a:solidFill>
                                  <a:latin typeface="Cambria Math"/>
                                  <a:ea typeface="Cambria Math"/>
                                </a:rPr>
                                <m:t>Ψ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 b="0" i="0" smtClean="0">
                                  <a:latin typeface="Cambria Math"/>
                                  <a:ea typeface="Cambria Math"/>
                                </a:rPr>
                                <m:t>in</m:t>
                              </m:r>
                            </m:sup>
                          </m:sSup>
                          <m:d>
                            <m:d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 b="0" i="0" smtClean="0">
                                      <a:latin typeface="Cambria Math"/>
                                      <a:ea typeface="Cambria Math"/>
                                    </a:rPr>
                                    <m:t>out</m:t>
                                  </m:r>
                                </m:sup>
                              </m:sSup>
                            </m:e>
                          </m:d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,</m:t>
                          </m:r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altLang="ja-JP" dirty="0" smtClean="0">
                                  <a:solidFill>
                                    <a:srgbClr val="CE47D1"/>
                                  </a:solidFill>
                                  <a:latin typeface="Cambria Math"/>
                                  <a:ea typeface="Cambria Math"/>
                                </a:rPr>
                                <m:t>Ψ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 b="0" i="0" smtClean="0">
                                  <a:latin typeface="Cambria Math"/>
                                  <a:ea typeface="Cambria Math"/>
                                </a:rPr>
                                <m:t>in</m:t>
                              </m:r>
                            </m:sup>
                          </m:sSup>
                          <m:d>
                            <m:d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</m:e>
                          </m:d>
                        </m:e>
                      </m:d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en-US" altLang="ja-JP" i="1">
                          <a:latin typeface="Cambria Math"/>
                          <a:ea typeface="Cambria Math"/>
                        </a:rPr>
                        <m:t>𝐽</m:t>
                      </m:r>
                      <m:d>
                        <m:d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𝑦</m:t>
                          </m:r>
                        </m:e>
                      </m:d>
                    </m:oMath>
                  </m:oMathPara>
                </a14:m>
                <a:endParaRPr lang="en-US" altLang="ja-JP" dirty="0" smtClean="0">
                  <a:ea typeface="Cambria Math"/>
                </a:endParaRPr>
              </a:p>
              <a:p>
                <a:pPr lvl="2"/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7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円/楕円 28"/>
          <p:cNvSpPr/>
          <p:nvPr/>
        </p:nvSpPr>
        <p:spPr>
          <a:xfrm rot="21094528">
            <a:off x="5758062" y="2766188"/>
            <a:ext cx="3173778" cy="1901893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rgbClr val="00E62C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角丸四角形吹き出し 7"/>
              <p:cNvSpPr/>
              <p:nvPr/>
            </p:nvSpPr>
            <p:spPr>
              <a:xfrm>
                <a:off x="467544" y="2852936"/>
                <a:ext cx="2016224" cy="504056"/>
              </a:xfrm>
              <a:prstGeom prst="wedgeRoundRectCallout">
                <a:avLst>
                  <a:gd name="adj1" fmla="val 30006"/>
                  <a:gd name="adj2" fmla="val -84600"/>
                  <a:gd name="adj3" fmla="val 16667"/>
                </a:avLst>
              </a:pr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ja-JP" sz="2000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sz="2000" b="0" i="1" smtClean="0">
                        <a:solidFill>
                          <a:schemeClr val="tx1"/>
                        </a:solidFill>
                        <a:latin typeface="Cambria Math"/>
                      </a:rPr>
                      <m:t>𝑍</m:t>
                    </m:r>
                  </m:oMath>
                </a14:m>
                <a:r>
                  <a:rPr lang="en-US" altLang="ja-JP" sz="2000" dirty="0">
                    <a:solidFill>
                      <a:schemeClr val="tx1"/>
                    </a:solidFill>
                  </a:rPr>
                  <a:t> : </a:t>
                </a:r>
                <a:r>
                  <a:rPr lang="en-US" altLang="ja-JP" sz="2000" dirty="0" smtClean="0">
                    <a:solidFill>
                      <a:schemeClr val="tx1"/>
                    </a:solidFill>
                  </a:rPr>
                  <a:t>some const.</a:t>
                </a:r>
                <a:endParaRPr kumimoji="1" lang="ja-JP" altLang="en-US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角丸四角形吹き出し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2852936"/>
                <a:ext cx="2016224" cy="504056"/>
              </a:xfrm>
              <a:prstGeom prst="wedgeRoundRectCallout">
                <a:avLst>
                  <a:gd name="adj1" fmla="val 30006"/>
                  <a:gd name="adj2" fmla="val -84600"/>
                  <a:gd name="adj3" fmla="val 16667"/>
                </a:avLst>
              </a:prstGeom>
              <a:blipFill rotWithShape="1">
                <a:blip r:embed="rId4"/>
                <a:stretch>
                  <a:fillRect b="-6034"/>
                </a:stretch>
              </a:blipFill>
              <a:ln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角丸四角形吹き出し 8"/>
              <p:cNvSpPr/>
              <p:nvPr/>
            </p:nvSpPr>
            <p:spPr>
              <a:xfrm>
                <a:off x="2699792" y="2852936"/>
                <a:ext cx="2736304" cy="792088"/>
              </a:xfrm>
              <a:prstGeom prst="wedgeRoundRectCallout">
                <a:avLst>
                  <a:gd name="adj1" fmla="val -39972"/>
                  <a:gd name="adj2" fmla="val -78776"/>
                  <a:gd name="adj3" fmla="val 16667"/>
                </a:avLst>
              </a:pr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ja-JP" sz="2000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ja-JP" sz="2000" dirty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Ψ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 sz="20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as</m:t>
                        </m:r>
                      </m:sup>
                    </m:sSup>
                  </m:oMath>
                </a14:m>
                <a:r>
                  <a:rPr lang="en-US" altLang="ja-JP" sz="2000" dirty="0">
                    <a:solidFill>
                      <a:schemeClr val="tx1"/>
                    </a:solidFill>
                  </a:rPr>
                  <a:t> : </a:t>
                </a:r>
                <a:r>
                  <a:rPr lang="en-US" altLang="ja-JP" sz="2000" dirty="0" smtClean="0">
                    <a:solidFill>
                      <a:schemeClr val="tx1"/>
                    </a:solidFill>
                  </a:rPr>
                  <a:t>asymptotic field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200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0=</m:t>
                      </m:r>
                      <m:d>
                        <m:dPr>
                          <m:ctrlPr>
                            <a:rPr lang="en-US" altLang="ja-JP" sz="2000" i="1" dirty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sz="2000" i="1" dirty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sz="2000" i="1" dirty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𝜕</m:t>
                              </m:r>
                            </m:e>
                            <m:sup>
                              <m:r>
                                <a:rPr lang="en-US" altLang="ja-JP" sz="2000" dirty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ja-JP" sz="2000" i="1" dirty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altLang="ja-JP" sz="2000" i="1" dirty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sz="2000" i="1" dirty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altLang="ja-JP" sz="2000" i="1" dirty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sSup>
                        <m:sSupPr>
                          <m:ctrlPr>
                            <a:rPr lang="en-US" altLang="ja-JP" sz="2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ja-JP" sz="2000" dirty="0" smtClean="0">
                              <a:solidFill>
                                <a:srgbClr val="CE47D1"/>
                              </a:solidFill>
                              <a:latin typeface="Cambria Math"/>
                              <a:ea typeface="Cambria Math"/>
                            </a:rPr>
                            <m:t>Ψ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altLang="ja-JP" sz="2000" b="0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as</m:t>
                          </m:r>
                        </m:sup>
                      </m:sSup>
                    </m:oMath>
                  </m:oMathPara>
                </a14:m>
                <a:endParaRPr kumimoji="1" lang="ja-JP" altLang="en-US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角丸四角形吹き出し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2852936"/>
                <a:ext cx="2736304" cy="792088"/>
              </a:xfrm>
              <a:prstGeom prst="wedgeRoundRectCallout">
                <a:avLst>
                  <a:gd name="adj1" fmla="val -39972"/>
                  <a:gd name="adj2" fmla="val -78776"/>
                  <a:gd name="adj3" fmla="val 16667"/>
                </a:avLst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角丸四角形 1"/>
          <p:cNvSpPr/>
          <p:nvPr/>
        </p:nvSpPr>
        <p:spPr>
          <a:xfrm>
            <a:off x="971600" y="5229200"/>
            <a:ext cx="7234980" cy="864096"/>
          </a:xfrm>
          <a:prstGeom prst="roundRect">
            <a:avLst/>
          </a:prstGeom>
          <a:noFill/>
          <a:ln>
            <a:solidFill>
              <a:srgbClr val="00E6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雲形吹き出し 9"/>
              <p:cNvSpPr/>
              <p:nvPr/>
            </p:nvSpPr>
            <p:spPr>
              <a:xfrm>
                <a:off x="251520" y="3313025"/>
                <a:ext cx="2452578" cy="1556135"/>
              </a:xfrm>
              <a:prstGeom prst="cloudCallout">
                <a:avLst>
                  <a:gd name="adj1" fmla="val -3784"/>
                  <a:gd name="adj2" fmla="val 82670"/>
                </a:avLst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ja-JP" sz="48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altLang="ja-JP" sz="48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altLang="ja-JP" sz="4800" b="1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𝐤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 sz="4800" b="0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out</m:t>
                          </m:r>
                        </m:sup>
                      </m:sSubSup>
                    </m:oMath>
                  </m:oMathPara>
                </a14:m>
                <a:endParaRPr kumimoji="1" lang="ja-JP" altLang="en-US" sz="4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0" name="雲形吹き出し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3313025"/>
                <a:ext cx="2452578" cy="1556135"/>
              </a:xfrm>
              <a:prstGeom prst="cloudCallout">
                <a:avLst>
                  <a:gd name="adj1" fmla="val -3784"/>
                  <a:gd name="adj2" fmla="val 82670"/>
                </a:avLst>
              </a:prstGeom>
              <a:blipFill rotWithShape="1">
                <a:blip r:embed="rId6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雲形吹き出し 10"/>
              <p:cNvSpPr/>
              <p:nvPr/>
            </p:nvSpPr>
            <p:spPr>
              <a:xfrm>
                <a:off x="2679143" y="3320988"/>
                <a:ext cx="2412268" cy="1620180"/>
              </a:xfrm>
              <a:prstGeom prst="cloudCallout">
                <a:avLst>
                  <a:gd name="adj1" fmla="val -41237"/>
                  <a:gd name="adj2" fmla="val 76815"/>
                </a:avLst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ja-JP" sz="48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altLang="ja-JP" sz="48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altLang="ja-JP" sz="4800" b="1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𝐤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 sz="4800" b="0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in</m:t>
                          </m:r>
                        </m:sup>
                      </m:sSubSup>
                    </m:oMath>
                  </m:oMathPara>
                </a14:m>
                <a:endParaRPr kumimoji="1" lang="ja-JP" altLang="en-US" sz="4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1" name="雲形吹き出し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9143" y="3320988"/>
                <a:ext cx="2412268" cy="1620180"/>
              </a:xfrm>
              <a:prstGeom prst="cloudCallout">
                <a:avLst>
                  <a:gd name="adj1" fmla="val -41237"/>
                  <a:gd name="adj2" fmla="val 76815"/>
                </a:avLst>
              </a:prstGeom>
              <a:blipFill rotWithShape="1">
                <a:blip r:embed="rId7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テキスト ボックス 4"/>
              <p:cNvSpPr txBox="1"/>
              <p:nvPr/>
            </p:nvSpPr>
            <p:spPr>
              <a:xfrm>
                <a:off x="6965087" y="3429000"/>
                <a:ext cx="848757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kumimoji="1" lang="en-US" altLang="ja-JP" sz="16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kumimoji="1" lang="en-US" altLang="ja-JP" sz="1600" b="0" i="0" smtClean="0">
                              <a:solidFill>
                                <a:srgbClr val="CE47D1"/>
                              </a:solidFill>
                              <a:latin typeface="Cambria Math"/>
                            </a:rPr>
                            <m:t>Ψ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kumimoji="1" lang="en-US" altLang="ja-JP" sz="1600" b="0" i="0" smtClean="0">
                              <a:latin typeface="Cambria Math"/>
                            </a:rPr>
                            <m:t>as</m:t>
                          </m:r>
                        </m:sup>
                      </m:sSup>
                      <m:r>
                        <a:rPr kumimoji="1" lang="en-US" altLang="ja-JP" sz="1600" b="0" i="1" smtClean="0">
                          <a:latin typeface="Cambria Math"/>
                        </a:rPr>
                        <m:t>(</m:t>
                      </m:r>
                      <m:r>
                        <a:rPr kumimoji="1" lang="en-US" altLang="ja-JP" sz="1600" b="0" i="1" smtClean="0">
                          <a:latin typeface="Cambria Math"/>
                        </a:rPr>
                        <m:t>𝑥</m:t>
                      </m:r>
                      <m:r>
                        <a:rPr kumimoji="1" lang="en-US" altLang="ja-JP" sz="1600" b="0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kumimoji="1" lang="ja-JP" altLang="en-US" sz="1600" dirty="0"/>
              </a:p>
            </p:txBody>
          </p:sp>
        </mc:Choice>
        <mc:Fallback xmlns="">
          <p:sp>
            <p:nvSpPr>
              <p:cNvPr id="5" name="テキスト ボックス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65087" y="3429000"/>
                <a:ext cx="848757" cy="338554"/>
              </a:xfrm>
              <a:prstGeom prst="rect">
                <a:avLst/>
              </a:prstGeom>
              <a:blipFill rotWithShape="1">
                <a:blip r:embed="rId8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テキスト ボックス 11"/>
              <p:cNvSpPr txBox="1"/>
              <p:nvPr/>
            </p:nvSpPr>
            <p:spPr>
              <a:xfrm>
                <a:off x="6012160" y="3146635"/>
                <a:ext cx="6026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ja-JP" sz="16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𝐽</m:t>
                      </m:r>
                      <m:r>
                        <a:rPr kumimoji="1" lang="en-US" altLang="ja-JP" sz="16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(</m:t>
                      </m:r>
                      <m:r>
                        <a:rPr kumimoji="1" lang="en-US" altLang="ja-JP" sz="16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𝑦</m:t>
                      </m:r>
                      <m:r>
                        <a:rPr kumimoji="1" lang="en-US" altLang="ja-JP" sz="16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kumimoji="1" lang="ja-JP" altLang="en-US" sz="1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2" name="テキスト ボックス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2160" y="3146635"/>
                <a:ext cx="602601" cy="338554"/>
              </a:xfrm>
              <a:prstGeom prst="rect">
                <a:avLst/>
              </a:prstGeom>
              <a:blipFill rotWithShape="1">
                <a:blip r:embed="rId9"/>
                <a:stretch>
                  <a:fillRect b="-892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テキスト ボックス 12"/>
              <p:cNvSpPr txBox="1"/>
              <p:nvPr/>
            </p:nvSpPr>
            <p:spPr>
              <a:xfrm>
                <a:off x="7019292" y="4238770"/>
                <a:ext cx="6026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1600" b="0" i="1" smtClean="0">
                          <a:latin typeface="Cambria Math"/>
                        </a:rPr>
                        <m:t>𝐽</m:t>
                      </m:r>
                      <m:r>
                        <a:rPr lang="en-US" altLang="ja-JP" sz="1600" i="1">
                          <a:latin typeface="Cambria Math"/>
                        </a:rPr>
                        <m:t>(</m:t>
                      </m:r>
                      <m:r>
                        <a:rPr lang="en-US" altLang="ja-JP" sz="1600" i="1">
                          <a:latin typeface="Cambria Math"/>
                        </a:rPr>
                        <m:t>𝑦</m:t>
                      </m:r>
                      <m:r>
                        <a:rPr lang="en-US" altLang="ja-JP" sz="1600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ja-JP" altLang="en-US" sz="1600" dirty="0"/>
              </a:p>
            </p:txBody>
          </p:sp>
        </mc:Choice>
        <mc:Fallback xmlns="">
          <p:sp>
            <p:nvSpPr>
              <p:cNvPr id="13" name="テキスト ボックス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9292" y="4238770"/>
                <a:ext cx="602601" cy="338554"/>
              </a:xfrm>
              <a:prstGeom prst="rect">
                <a:avLst/>
              </a:prstGeom>
              <a:blipFill rotWithShape="1">
                <a:blip r:embed="rId10"/>
                <a:stretch>
                  <a:fillRect b="-892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テキスト ボックス 13"/>
              <p:cNvSpPr txBox="1"/>
              <p:nvPr/>
            </p:nvSpPr>
            <p:spPr>
              <a:xfrm>
                <a:off x="8027404" y="3878730"/>
                <a:ext cx="6026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1600" b="0" i="1" smtClean="0">
                          <a:latin typeface="Cambria Math"/>
                        </a:rPr>
                        <m:t>𝐽</m:t>
                      </m:r>
                      <m:r>
                        <a:rPr lang="en-US" altLang="ja-JP" sz="1600" i="1">
                          <a:latin typeface="Cambria Math"/>
                        </a:rPr>
                        <m:t>(</m:t>
                      </m:r>
                      <m:r>
                        <a:rPr lang="en-US" altLang="ja-JP" sz="1600" i="1">
                          <a:latin typeface="Cambria Math"/>
                        </a:rPr>
                        <m:t>𝑦</m:t>
                      </m:r>
                      <m:r>
                        <a:rPr lang="en-US" altLang="ja-JP" sz="1600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ja-JP" altLang="en-US" sz="1600" dirty="0"/>
              </a:p>
            </p:txBody>
          </p:sp>
        </mc:Choice>
        <mc:Fallback xmlns="">
          <p:sp>
            <p:nvSpPr>
              <p:cNvPr id="14" name="テキスト ボックス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27404" y="3878730"/>
                <a:ext cx="602601" cy="338554"/>
              </a:xfrm>
              <a:prstGeom prst="rect">
                <a:avLst/>
              </a:prstGeom>
              <a:blipFill rotWithShape="1">
                <a:blip r:embed="rId11"/>
                <a:stretch>
                  <a:fillRect b="-892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テキスト ボックス 14"/>
              <p:cNvSpPr txBox="1"/>
              <p:nvPr/>
            </p:nvSpPr>
            <p:spPr>
              <a:xfrm>
                <a:off x="7979406" y="2924944"/>
                <a:ext cx="60260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1600" b="0" i="1" smtClean="0">
                          <a:latin typeface="Cambria Math"/>
                        </a:rPr>
                        <m:t>𝐽</m:t>
                      </m:r>
                      <m:r>
                        <a:rPr lang="en-US" altLang="ja-JP" sz="1600" i="1">
                          <a:latin typeface="Cambria Math"/>
                        </a:rPr>
                        <m:t>(</m:t>
                      </m:r>
                      <m:r>
                        <a:rPr lang="en-US" altLang="ja-JP" sz="1600" i="1">
                          <a:latin typeface="Cambria Math"/>
                        </a:rPr>
                        <m:t>𝑦</m:t>
                      </m:r>
                      <m:r>
                        <a:rPr lang="en-US" altLang="ja-JP" sz="1600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ja-JP" altLang="en-US" sz="1600" dirty="0"/>
              </a:p>
            </p:txBody>
          </p:sp>
        </mc:Choice>
        <mc:Fallback xmlns="">
          <p:sp>
            <p:nvSpPr>
              <p:cNvPr id="15" name="テキスト ボックス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79406" y="2924944"/>
                <a:ext cx="602601" cy="338554"/>
              </a:xfrm>
              <a:prstGeom prst="rect">
                <a:avLst/>
              </a:prstGeom>
              <a:blipFill rotWithShape="1">
                <a:blip r:embed="rId12"/>
                <a:stretch>
                  <a:fillRect b="-1090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直線コネクタ 17"/>
          <p:cNvCxnSpPr/>
          <p:nvPr/>
        </p:nvCxnSpPr>
        <p:spPr>
          <a:xfrm>
            <a:off x="7595356" y="3788301"/>
            <a:ext cx="94933" cy="58909"/>
          </a:xfrm>
          <a:prstGeom prst="line">
            <a:avLst/>
          </a:prstGeom>
          <a:ln w="25400">
            <a:solidFill>
              <a:srgbClr val="FF00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フリーフォーム 18"/>
          <p:cNvSpPr/>
          <p:nvPr/>
        </p:nvSpPr>
        <p:spPr>
          <a:xfrm rot="12029144">
            <a:off x="6586277" y="3420082"/>
            <a:ext cx="379251" cy="57401"/>
          </a:xfrm>
          <a:custGeom>
            <a:avLst/>
            <a:gdLst>
              <a:gd name="connsiteX0" fmla="*/ 0 w 582125"/>
              <a:gd name="connsiteY0" fmla="*/ 74700 h 154549"/>
              <a:gd name="connsiteX1" fmla="*/ 38636 w 582125"/>
              <a:gd name="connsiteY1" fmla="*/ 2578 h 154549"/>
              <a:gd name="connsiteX2" fmla="*/ 110758 w 582125"/>
              <a:gd name="connsiteY2" fmla="*/ 151973 h 154549"/>
              <a:gd name="connsiteX3" fmla="*/ 182880 w 582125"/>
              <a:gd name="connsiteY3" fmla="*/ 3 h 154549"/>
              <a:gd name="connsiteX4" fmla="*/ 255001 w 582125"/>
              <a:gd name="connsiteY4" fmla="*/ 154549 h 154549"/>
              <a:gd name="connsiteX5" fmla="*/ 327123 w 582125"/>
              <a:gd name="connsiteY5" fmla="*/ 3 h 154549"/>
              <a:gd name="connsiteX6" fmla="*/ 399245 w 582125"/>
              <a:gd name="connsiteY6" fmla="*/ 154549 h 154549"/>
              <a:gd name="connsiteX7" fmla="*/ 471366 w 582125"/>
              <a:gd name="connsiteY7" fmla="*/ 3 h 154549"/>
              <a:gd name="connsiteX8" fmla="*/ 543488 w 582125"/>
              <a:gd name="connsiteY8" fmla="*/ 149398 h 154549"/>
              <a:gd name="connsiteX9" fmla="*/ 582125 w 582125"/>
              <a:gd name="connsiteY9" fmla="*/ 74700 h 154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82125" h="154549">
                <a:moveTo>
                  <a:pt x="0" y="74700"/>
                </a:moveTo>
                <a:cubicBezTo>
                  <a:pt x="10088" y="32199"/>
                  <a:pt x="20176" y="-10301"/>
                  <a:pt x="38636" y="2578"/>
                </a:cubicBezTo>
                <a:cubicBezTo>
                  <a:pt x="57096" y="15457"/>
                  <a:pt x="86717" y="152402"/>
                  <a:pt x="110758" y="151973"/>
                </a:cubicBezTo>
                <a:cubicBezTo>
                  <a:pt x="134799" y="151544"/>
                  <a:pt x="158840" y="-426"/>
                  <a:pt x="182880" y="3"/>
                </a:cubicBezTo>
                <a:cubicBezTo>
                  <a:pt x="206920" y="432"/>
                  <a:pt x="230961" y="154549"/>
                  <a:pt x="255001" y="154549"/>
                </a:cubicBezTo>
                <a:cubicBezTo>
                  <a:pt x="279041" y="154549"/>
                  <a:pt x="303082" y="3"/>
                  <a:pt x="327123" y="3"/>
                </a:cubicBezTo>
                <a:cubicBezTo>
                  <a:pt x="351164" y="3"/>
                  <a:pt x="375205" y="154549"/>
                  <a:pt x="399245" y="154549"/>
                </a:cubicBezTo>
                <a:cubicBezTo>
                  <a:pt x="423285" y="154549"/>
                  <a:pt x="447326" y="861"/>
                  <a:pt x="471366" y="3"/>
                </a:cubicBezTo>
                <a:cubicBezTo>
                  <a:pt x="495406" y="-855"/>
                  <a:pt x="525028" y="136949"/>
                  <a:pt x="543488" y="149398"/>
                </a:cubicBezTo>
                <a:cubicBezTo>
                  <a:pt x="561948" y="161847"/>
                  <a:pt x="572036" y="118273"/>
                  <a:pt x="582125" y="74700"/>
                </a:cubicBezTo>
              </a:path>
            </a:pathLst>
          </a:custGeom>
          <a:noFill/>
          <a:ln w="25400">
            <a:solidFill>
              <a:srgbClr val="FF0000"/>
            </a:solidFill>
            <a:headEnd type="none"/>
            <a:tailEnd type="non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20" name="フリーフォーム 19"/>
          <p:cNvSpPr/>
          <p:nvPr/>
        </p:nvSpPr>
        <p:spPr>
          <a:xfrm rot="1349805">
            <a:off x="7662777" y="3929883"/>
            <a:ext cx="444959" cy="64516"/>
          </a:xfrm>
          <a:custGeom>
            <a:avLst/>
            <a:gdLst>
              <a:gd name="connsiteX0" fmla="*/ 0 w 582125"/>
              <a:gd name="connsiteY0" fmla="*/ 74700 h 154549"/>
              <a:gd name="connsiteX1" fmla="*/ 38636 w 582125"/>
              <a:gd name="connsiteY1" fmla="*/ 2578 h 154549"/>
              <a:gd name="connsiteX2" fmla="*/ 110758 w 582125"/>
              <a:gd name="connsiteY2" fmla="*/ 151973 h 154549"/>
              <a:gd name="connsiteX3" fmla="*/ 182880 w 582125"/>
              <a:gd name="connsiteY3" fmla="*/ 3 h 154549"/>
              <a:gd name="connsiteX4" fmla="*/ 255001 w 582125"/>
              <a:gd name="connsiteY4" fmla="*/ 154549 h 154549"/>
              <a:gd name="connsiteX5" fmla="*/ 327123 w 582125"/>
              <a:gd name="connsiteY5" fmla="*/ 3 h 154549"/>
              <a:gd name="connsiteX6" fmla="*/ 399245 w 582125"/>
              <a:gd name="connsiteY6" fmla="*/ 154549 h 154549"/>
              <a:gd name="connsiteX7" fmla="*/ 471366 w 582125"/>
              <a:gd name="connsiteY7" fmla="*/ 3 h 154549"/>
              <a:gd name="connsiteX8" fmla="*/ 543488 w 582125"/>
              <a:gd name="connsiteY8" fmla="*/ 149398 h 154549"/>
              <a:gd name="connsiteX9" fmla="*/ 582125 w 582125"/>
              <a:gd name="connsiteY9" fmla="*/ 74700 h 154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82125" h="154549">
                <a:moveTo>
                  <a:pt x="0" y="74700"/>
                </a:moveTo>
                <a:cubicBezTo>
                  <a:pt x="10088" y="32199"/>
                  <a:pt x="20176" y="-10301"/>
                  <a:pt x="38636" y="2578"/>
                </a:cubicBezTo>
                <a:cubicBezTo>
                  <a:pt x="57096" y="15457"/>
                  <a:pt x="86717" y="152402"/>
                  <a:pt x="110758" y="151973"/>
                </a:cubicBezTo>
                <a:cubicBezTo>
                  <a:pt x="134799" y="151544"/>
                  <a:pt x="158840" y="-426"/>
                  <a:pt x="182880" y="3"/>
                </a:cubicBezTo>
                <a:cubicBezTo>
                  <a:pt x="206920" y="432"/>
                  <a:pt x="230961" y="154549"/>
                  <a:pt x="255001" y="154549"/>
                </a:cubicBezTo>
                <a:cubicBezTo>
                  <a:pt x="279041" y="154549"/>
                  <a:pt x="303082" y="3"/>
                  <a:pt x="327123" y="3"/>
                </a:cubicBezTo>
                <a:cubicBezTo>
                  <a:pt x="351164" y="3"/>
                  <a:pt x="375205" y="154549"/>
                  <a:pt x="399245" y="154549"/>
                </a:cubicBezTo>
                <a:cubicBezTo>
                  <a:pt x="423285" y="154549"/>
                  <a:pt x="447326" y="861"/>
                  <a:pt x="471366" y="3"/>
                </a:cubicBezTo>
                <a:cubicBezTo>
                  <a:pt x="495406" y="-855"/>
                  <a:pt x="525028" y="136949"/>
                  <a:pt x="543488" y="149398"/>
                </a:cubicBezTo>
                <a:cubicBezTo>
                  <a:pt x="561948" y="161847"/>
                  <a:pt x="572036" y="118273"/>
                  <a:pt x="582125" y="74700"/>
                </a:cubicBezTo>
              </a:path>
            </a:pathLst>
          </a:custGeom>
          <a:noFill/>
          <a:ln w="25400">
            <a:solidFill>
              <a:srgbClr val="FF0000"/>
            </a:solidFill>
            <a:headEnd type="none"/>
            <a:tailEnd type="non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21" name="フリーフォーム 20"/>
          <p:cNvSpPr/>
          <p:nvPr/>
        </p:nvSpPr>
        <p:spPr>
          <a:xfrm rot="19636009">
            <a:off x="7675672" y="3283820"/>
            <a:ext cx="339777" cy="45719"/>
          </a:xfrm>
          <a:custGeom>
            <a:avLst/>
            <a:gdLst>
              <a:gd name="connsiteX0" fmla="*/ 0 w 582125"/>
              <a:gd name="connsiteY0" fmla="*/ 74700 h 154549"/>
              <a:gd name="connsiteX1" fmla="*/ 38636 w 582125"/>
              <a:gd name="connsiteY1" fmla="*/ 2578 h 154549"/>
              <a:gd name="connsiteX2" fmla="*/ 110758 w 582125"/>
              <a:gd name="connsiteY2" fmla="*/ 151973 h 154549"/>
              <a:gd name="connsiteX3" fmla="*/ 182880 w 582125"/>
              <a:gd name="connsiteY3" fmla="*/ 3 h 154549"/>
              <a:gd name="connsiteX4" fmla="*/ 255001 w 582125"/>
              <a:gd name="connsiteY4" fmla="*/ 154549 h 154549"/>
              <a:gd name="connsiteX5" fmla="*/ 327123 w 582125"/>
              <a:gd name="connsiteY5" fmla="*/ 3 h 154549"/>
              <a:gd name="connsiteX6" fmla="*/ 399245 w 582125"/>
              <a:gd name="connsiteY6" fmla="*/ 154549 h 154549"/>
              <a:gd name="connsiteX7" fmla="*/ 471366 w 582125"/>
              <a:gd name="connsiteY7" fmla="*/ 3 h 154549"/>
              <a:gd name="connsiteX8" fmla="*/ 543488 w 582125"/>
              <a:gd name="connsiteY8" fmla="*/ 149398 h 154549"/>
              <a:gd name="connsiteX9" fmla="*/ 582125 w 582125"/>
              <a:gd name="connsiteY9" fmla="*/ 74700 h 154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82125" h="154549">
                <a:moveTo>
                  <a:pt x="0" y="74700"/>
                </a:moveTo>
                <a:cubicBezTo>
                  <a:pt x="10088" y="32199"/>
                  <a:pt x="20176" y="-10301"/>
                  <a:pt x="38636" y="2578"/>
                </a:cubicBezTo>
                <a:cubicBezTo>
                  <a:pt x="57096" y="15457"/>
                  <a:pt x="86717" y="152402"/>
                  <a:pt x="110758" y="151973"/>
                </a:cubicBezTo>
                <a:cubicBezTo>
                  <a:pt x="134799" y="151544"/>
                  <a:pt x="158840" y="-426"/>
                  <a:pt x="182880" y="3"/>
                </a:cubicBezTo>
                <a:cubicBezTo>
                  <a:pt x="206920" y="432"/>
                  <a:pt x="230961" y="154549"/>
                  <a:pt x="255001" y="154549"/>
                </a:cubicBezTo>
                <a:cubicBezTo>
                  <a:pt x="279041" y="154549"/>
                  <a:pt x="303082" y="3"/>
                  <a:pt x="327123" y="3"/>
                </a:cubicBezTo>
                <a:cubicBezTo>
                  <a:pt x="351164" y="3"/>
                  <a:pt x="375205" y="154549"/>
                  <a:pt x="399245" y="154549"/>
                </a:cubicBezTo>
                <a:cubicBezTo>
                  <a:pt x="423285" y="154549"/>
                  <a:pt x="447326" y="861"/>
                  <a:pt x="471366" y="3"/>
                </a:cubicBezTo>
                <a:cubicBezTo>
                  <a:pt x="495406" y="-855"/>
                  <a:pt x="525028" y="136949"/>
                  <a:pt x="543488" y="149398"/>
                </a:cubicBezTo>
                <a:cubicBezTo>
                  <a:pt x="561948" y="161847"/>
                  <a:pt x="572036" y="118273"/>
                  <a:pt x="582125" y="74700"/>
                </a:cubicBezTo>
              </a:path>
            </a:pathLst>
          </a:custGeom>
          <a:noFill/>
          <a:ln w="25400">
            <a:solidFill>
              <a:srgbClr val="FF0000"/>
            </a:solidFill>
            <a:headEnd type="none"/>
            <a:tailEnd type="non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22" name="フリーフォーム 21"/>
          <p:cNvSpPr/>
          <p:nvPr/>
        </p:nvSpPr>
        <p:spPr>
          <a:xfrm rot="4840803">
            <a:off x="7053245" y="4020360"/>
            <a:ext cx="399164" cy="45719"/>
          </a:xfrm>
          <a:custGeom>
            <a:avLst/>
            <a:gdLst>
              <a:gd name="connsiteX0" fmla="*/ 0 w 582125"/>
              <a:gd name="connsiteY0" fmla="*/ 74700 h 154549"/>
              <a:gd name="connsiteX1" fmla="*/ 38636 w 582125"/>
              <a:gd name="connsiteY1" fmla="*/ 2578 h 154549"/>
              <a:gd name="connsiteX2" fmla="*/ 110758 w 582125"/>
              <a:gd name="connsiteY2" fmla="*/ 151973 h 154549"/>
              <a:gd name="connsiteX3" fmla="*/ 182880 w 582125"/>
              <a:gd name="connsiteY3" fmla="*/ 3 h 154549"/>
              <a:gd name="connsiteX4" fmla="*/ 255001 w 582125"/>
              <a:gd name="connsiteY4" fmla="*/ 154549 h 154549"/>
              <a:gd name="connsiteX5" fmla="*/ 327123 w 582125"/>
              <a:gd name="connsiteY5" fmla="*/ 3 h 154549"/>
              <a:gd name="connsiteX6" fmla="*/ 399245 w 582125"/>
              <a:gd name="connsiteY6" fmla="*/ 154549 h 154549"/>
              <a:gd name="connsiteX7" fmla="*/ 471366 w 582125"/>
              <a:gd name="connsiteY7" fmla="*/ 3 h 154549"/>
              <a:gd name="connsiteX8" fmla="*/ 543488 w 582125"/>
              <a:gd name="connsiteY8" fmla="*/ 149398 h 154549"/>
              <a:gd name="connsiteX9" fmla="*/ 582125 w 582125"/>
              <a:gd name="connsiteY9" fmla="*/ 74700 h 154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82125" h="154549">
                <a:moveTo>
                  <a:pt x="0" y="74700"/>
                </a:moveTo>
                <a:cubicBezTo>
                  <a:pt x="10088" y="32199"/>
                  <a:pt x="20176" y="-10301"/>
                  <a:pt x="38636" y="2578"/>
                </a:cubicBezTo>
                <a:cubicBezTo>
                  <a:pt x="57096" y="15457"/>
                  <a:pt x="86717" y="152402"/>
                  <a:pt x="110758" y="151973"/>
                </a:cubicBezTo>
                <a:cubicBezTo>
                  <a:pt x="134799" y="151544"/>
                  <a:pt x="158840" y="-426"/>
                  <a:pt x="182880" y="3"/>
                </a:cubicBezTo>
                <a:cubicBezTo>
                  <a:pt x="206920" y="432"/>
                  <a:pt x="230961" y="154549"/>
                  <a:pt x="255001" y="154549"/>
                </a:cubicBezTo>
                <a:cubicBezTo>
                  <a:pt x="279041" y="154549"/>
                  <a:pt x="303082" y="3"/>
                  <a:pt x="327123" y="3"/>
                </a:cubicBezTo>
                <a:cubicBezTo>
                  <a:pt x="351164" y="3"/>
                  <a:pt x="375205" y="154549"/>
                  <a:pt x="399245" y="154549"/>
                </a:cubicBezTo>
                <a:cubicBezTo>
                  <a:pt x="423285" y="154549"/>
                  <a:pt x="447326" y="861"/>
                  <a:pt x="471366" y="3"/>
                </a:cubicBezTo>
                <a:cubicBezTo>
                  <a:pt x="495406" y="-855"/>
                  <a:pt x="525028" y="136949"/>
                  <a:pt x="543488" y="149398"/>
                </a:cubicBezTo>
                <a:cubicBezTo>
                  <a:pt x="561948" y="161847"/>
                  <a:pt x="572036" y="118273"/>
                  <a:pt x="582125" y="74700"/>
                </a:cubicBezTo>
              </a:path>
            </a:pathLst>
          </a:custGeom>
          <a:noFill/>
          <a:ln w="25400">
            <a:solidFill>
              <a:srgbClr val="FF0000"/>
            </a:solidFill>
            <a:headEnd type="none"/>
            <a:tailEnd type="non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23" name="直線コネクタ 22"/>
          <p:cNvCxnSpPr/>
          <p:nvPr/>
        </p:nvCxnSpPr>
        <p:spPr>
          <a:xfrm>
            <a:off x="7192467" y="3754459"/>
            <a:ext cx="33286" cy="90952"/>
          </a:xfrm>
          <a:prstGeom prst="line">
            <a:avLst/>
          </a:prstGeom>
          <a:ln w="25400">
            <a:solidFill>
              <a:srgbClr val="FF00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/>
          <p:nvPr/>
        </p:nvCxnSpPr>
        <p:spPr>
          <a:xfrm flipH="1" flipV="1">
            <a:off x="6947284" y="3538435"/>
            <a:ext cx="121840" cy="31316"/>
          </a:xfrm>
          <a:prstGeom prst="line">
            <a:avLst/>
          </a:prstGeom>
          <a:ln w="25400">
            <a:solidFill>
              <a:srgbClr val="FF00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 flipV="1">
            <a:off x="7595356" y="3394419"/>
            <a:ext cx="120978" cy="76044"/>
          </a:xfrm>
          <a:prstGeom prst="line">
            <a:avLst/>
          </a:prstGeom>
          <a:ln w="25400">
            <a:solidFill>
              <a:srgbClr val="FF00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テキスト ボックス 29"/>
          <p:cNvSpPr txBox="1"/>
          <p:nvPr/>
        </p:nvSpPr>
        <p:spPr>
          <a:xfrm>
            <a:off x="5004048" y="179348"/>
            <a:ext cx="2283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(m</a:t>
            </a:r>
            <a:r>
              <a:rPr kumimoji="1" lang="en-US" altLang="ja-JP" dirty="0" smtClean="0"/>
              <a:t>ass)    (source term)</a:t>
            </a:r>
            <a:endParaRPr kumimoji="1" lang="ja-JP" altLang="en-US" dirty="0"/>
          </a:p>
        </p:txBody>
      </p:sp>
      <p:cxnSp>
        <p:nvCxnSpPr>
          <p:cNvPr id="32" name="直線矢印コネクタ 31"/>
          <p:cNvCxnSpPr/>
          <p:nvPr/>
        </p:nvCxnSpPr>
        <p:spPr>
          <a:xfrm>
            <a:off x="5364088" y="548680"/>
            <a:ext cx="0" cy="216024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矢印コネクタ 38"/>
          <p:cNvCxnSpPr/>
          <p:nvPr/>
        </p:nvCxnSpPr>
        <p:spPr>
          <a:xfrm>
            <a:off x="6228184" y="548680"/>
            <a:ext cx="0" cy="216024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96654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角丸四角形 12"/>
          <p:cNvSpPr/>
          <p:nvPr/>
        </p:nvSpPr>
        <p:spPr>
          <a:xfrm>
            <a:off x="3816532" y="1607129"/>
            <a:ext cx="899484" cy="9367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角丸四角形 13"/>
          <p:cNvSpPr/>
          <p:nvPr/>
        </p:nvSpPr>
        <p:spPr>
          <a:xfrm>
            <a:off x="5382707" y="1607129"/>
            <a:ext cx="974651" cy="8447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角丸四角形 18"/>
          <p:cNvSpPr/>
          <p:nvPr/>
        </p:nvSpPr>
        <p:spPr>
          <a:xfrm>
            <a:off x="4792059" y="1616329"/>
            <a:ext cx="342037" cy="84479"/>
          </a:xfrm>
          <a:prstGeom prst="roundRect">
            <a:avLst/>
          </a:prstGeom>
          <a:solidFill>
            <a:srgbClr val="FFEA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角丸四角形 19"/>
          <p:cNvSpPr/>
          <p:nvPr/>
        </p:nvSpPr>
        <p:spPr>
          <a:xfrm>
            <a:off x="6407278" y="1607129"/>
            <a:ext cx="396970" cy="84479"/>
          </a:xfrm>
          <a:prstGeom prst="roundRect">
            <a:avLst/>
          </a:prstGeom>
          <a:solidFill>
            <a:srgbClr val="FFEA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角丸四角形 24"/>
          <p:cNvSpPr/>
          <p:nvPr/>
        </p:nvSpPr>
        <p:spPr>
          <a:xfrm>
            <a:off x="3268416" y="1616329"/>
            <a:ext cx="483548" cy="84479"/>
          </a:xfrm>
          <a:prstGeom prst="roundRect">
            <a:avLst/>
          </a:prstGeom>
          <a:solidFill>
            <a:srgbClr val="C3FF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/>
                  <a:t>An example with a scalar field</a:t>
                </a:r>
                <a:endParaRPr lang="en-US" altLang="ja-JP" sz="800" dirty="0"/>
              </a:p>
              <a:p>
                <a:pPr lvl="3"/>
                <a:endParaRPr lang="en-US" altLang="ja-JP" sz="800" dirty="0"/>
              </a:p>
              <a:p>
                <a:pPr lvl="1"/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ja-JP" dirty="0">
                            <a:solidFill>
                              <a:srgbClr val="CE47D1"/>
                            </a:solidFill>
                            <a:latin typeface="Cambria Math"/>
                            <a:ea typeface="Cambria Math"/>
                          </a:rPr>
                          <m:t>Ψ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p>
                  </m:oMath>
                </a14:m>
                <a:r>
                  <a:rPr lang="en-US" altLang="ja-JP" dirty="0" smtClean="0"/>
                  <a:t> is free particle, so we can expand with plane waves as</a:t>
                </a:r>
              </a:p>
              <a:p>
                <a:pPr marL="914400" lvl="2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ja-JP" dirty="0">
                              <a:solidFill>
                                <a:srgbClr val="CE47D1"/>
                              </a:solidFill>
                              <a:latin typeface="Cambria Math"/>
                              <a:ea typeface="Cambria Math"/>
                            </a:rPr>
                            <m:t>Ψ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altLang="ja-JP" i="0">
                              <a:latin typeface="Cambria Math"/>
                              <a:ea typeface="Cambria Math"/>
                            </a:rPr>
                            <m:t>as</m:t>
                          </m:r>
                        </m:sup>
                      </m:sSup>
                      <m:d>
                        <m:dPr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</m:d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=</m:t>
                      </m:r>
                      <m:nary>
                        <m:naryPr>
                          <m:subHide m:val="on"/>
                          <m:supHide m:val="on"/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𝑑</m:t>
                                  </m:r>
                                </m:e>
                                <m:sup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𝜋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</m:den>
                          </m:f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𝑖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𝐤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⋅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𝐱</m:t>
                              </m:r>
                            </m:sup>
                          </m:sSup>
                          <m:d>
                            <m:dPr>
                              <m:ctrlP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ja-JP" dirty="0">
                                      <a:solidFill>
                                        <a:srgbClr val="CE47D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Ψ</m:t>
                                  </m:r>
                                </m:e>
                                <m:sub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𝑘</m:t>
                                  </m:r>
                                </m:sub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>
                                      <a:latin typeface="Cambria Math"/>
                                      <a:ea typeface="Cambria Math"/>
                                    </a:rPr>
                                    <m:t>as</m:t>
                                  </m:r>
                                </m:sup>
                              </m:sSub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0</m:t>
                                  </m:r>
                                </m:sup>
                              </m:s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)</m:t>
                              </m:r>
                              <m:sSubSup>
                                <m:sSub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altLang="ja-JP" b="1">
                                      <a:latin typeface="Cambria Math"/>
                                      <a:ea typeface="Cambria Math"/>
                                    </a:rPr>
                                    <m:t>𝐤</m:t>
                                  </m:r>
                                </m:sub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 b="0" i="0" smtClean="0">
                                      <a:latin typeface="Cambria Math"/>
                                      <a:ea typeface="Cambria Math"/>
                                    </a:rPr>
                                    <m:t>as</m:t>
                                  </m:r>
                                </m:sup>
                              </m:sSub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+</m:t>
                              </m:r>
                              <m:sSubSup>
                                <m:sSubSup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ja-JP" dirty="0">
                                      <a:solidFill>
                                        <a:srgbClr val="CE47D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Ψ</m:t>
                                  </m:r>
                                </m:e>
                                <m:sub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𝑘</m:t>
                                  </m:r>
                                </m:sub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>
                                      <a:latin typeface="Cambria Math"/>
                                      <a:ea typeface="Cambria Math"/>
                                    </a:rPr>
                                    <m:t>as</m:t>
                                  </m:r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∗</m:t>
                                  </m:r>
                                </m:sup>
                              </m:sSubSup>
                              <m:d>
                                <m:d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0</m:t>
                                      </m:r>
                                    </m:sup>
                                  </m:sSup>
                                </m:e>
                              </m:d>
                              <m:sSubSup>
                                <m:sSub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𝑏</m:t>
                                  </m:r>
                                </m:e>
                                <m:sub>
                                  <m:r>
                                    <a:rPr lang="en-US" altLang="ja-JP" b="1" i="0" smtClean="0">
                                      <a:latin typeface="Cambria Math"/>
                                      <a:ea typeface="Cambria Math"/>
                                    </a:rPr>
                                    <m:t>−</m:t>
                                  </m:r>
                                  <m:r>
                                    <a:rPr lang="en-US" altLang="ja-JP" b="1">
                                      <a:latin typeface="Cambria Math"/>
                                      <a:ea typeface="Cambria Math"/>
                                    </a:rPr>
                                    <m:t>𝐤</m:t>
                                  </m:r>
                                </m:sub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>
                                      <a:latin typeface="Cambria Math"/>
                                      <a:ea typeface="Cambria Math"/>
                                    </a:rPr>
                                    <m:t>as</m:t>
                                  </m:r>
                                  <m:r>
                                    <a:rPr lang="en-US" altLang="ja-JP" i="1" smtClean="0">
                                      <a:latin typeface="Cambria Math"/>
                                      <a:ea typeface="Cambria Math"/>
                                    </a:rPr>
                                    <m:t>†</m:t>
                                  </m:r>
                                </m:sup>
                              </m:sSubSup>
                            </m:e>
                          </m:d>
                        </m:e>
                      </m:nary>
                    </m:oMath>
                  </m:oMathPara>
                </a14:m>
                <a:endParaRPr lang="en-US" altLang="ja-JP" dirty="0" smtClean="0"/>
              </a:p>
              <a:p>
                <a:pPr lvl="2"/>
                <a:endParaRPr lang="en-US" altLang="ja-JP" dirty="0"/>
              </a:p>
              <a:p>
                <a:pPr lvl="2"/>
                <a:endParaRPr lang="en-US" altLang="ja-JP" dirty="0" smtClean="0"/>
              </a:p>
              <a:p>
                <a:pPr lvl="2"/>
                <a:endParaRPr lang="en-US" altLang="ja-JP" dirty="0"/>
              </a:p>
              <a:p>
                <a:pPr lvl="1"/>
                <a:r>
                  <a:rPr lang="en-US" altLang="ja-JP" dirty="0"/>
                  <a:t>inner product relation :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acc>
                          <m:accPr>
                            <m:chr m:val="̇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altLang="ja-JP" dirty="0">
                                <a:solidFill>
                                  <a:srgbClr val="CE47D1"/>
                                </a:solidFill>
                                <a:latin typeface="Cambria Math"/>
                                <a:ea typeface="Cambria Math"/>
                              </a:rPr>
                              <m:t>Ψ</m:t>
                            </m:r>
                          </m:e>
                        </m:acc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as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∗</m:t>
                        </m:r>
                      </m:sup>
                    </m:sSubSup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ja-JP" dirty="0">
                            <a:solidFill>
                              <a:srgbClr val="CE47D1"/>
                            </a:solidFill>
                            <a:latin typeface="Cambria Math"/>
                            <a:ea typeface="Cambria Math"/>
                          </a:rPr>
                          <m:t>Ψ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bSup>
                    <m:r>
                      <a:rPr lang="en-US" altLang="ja-JP" i="1">
                        <a:latin typeface="Cambria Math"/>
                        <a:ea typeface="Cambria Math"/>
                      </a:rPr>
                      <m:t>−</m:t>
                    </m:r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ja-JP" dirty="0">
                            <a:solidFill>
                              <a:srgbClr val="CE47D1"/>
                            </a:solidFill>
                            <a:latin typeface="Cambria Math"/>
                            <a:ea typeface="Cambria Math"/>
                          </a:rPr>
                          <m:t>Ψ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as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∗</m:t>
                        </m:r>
                      </m:sup>
                    </m:sSubSup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acc>
                          <m:accPr>
                            <m:chr m:val="̇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altLang="ja-JP" dirty="0">
                                <a:solidFill>
                                  <a:srgbClr val="CE47D1"/>
                                </a:solidFill>
                                <a:latin typeface="Cambria Math"/>
                                <a:ea typeface="Cambria Math"/>
                              </a:rPr>
                              <m:t>Ψ</m:t>
                            </m:r>
                          </m:e>
                        </m:acc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bSup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/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𝑍</m:t>
                    </m:r>
                  </m:oMath>
                </a14:m>
                <a:endParaRPr lang="en-US" altLang="ja-JP" dirty="0" smtClean="0"/>
              </a:p>
              <a:p>
                <a:pPr lvl="3"/>
                <a:endParaRPr lang="en-US" altLang="ja-JP" sz="800" dirty="0"/>
              </a:p>
              <a:p>
                <a:pPr marL="1371600" lvl="3" indent="0">
                  <a:buNone/>
                </a:pPr>
                <a:r>
                  <a:rPr lang="en-US" altLang="ja-JP" dirty="0" smtClean="0"/>
                  <a:t>which comes from conditions</a:t>
                </a:r>
              </a:p>
              <a:p>
                <a:pPr marL="1371600" lvl="3" indent="0">
                  <a:buNone/>
                </a:pPr>
                <a:r>
                  <a:rPr lang="en-US" altLang="ja-JP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𝐤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as</m:t>
                            </m:r>
                          </m:sup>
                        </m:sSubSup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,  </m:t>
                        </m:r>
                        <m:sSubSup>
                          <m:sSub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e>
                          <m:sub>
                            <m:sSup>
                              <m:sSupPr>
                                <m:ctrlPr>
                                  <a:rPr lang="en-US" altLang="ja-JP" b="1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𝐤</m:t>
                                </m:r>
                              </m:e>
                              <m:sup>
                                <m:r>
                                  <a:rPr lang="en-US" altLang="ja-JP" b="1" i="0" smtClean="0">
                                    <a:latin typeface="Cambria Math"/>
                                    <a:ea typeface="Cambria Math"/>
                                  </a:rPr>
                                  <m:t>′</m:t>
                                </m:r>
                              </m:sup>
                            </m:sSup>
                          </m:sub>
                          <m:sup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as</m:t>
                            </m:r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†</m:t>
                            </m:r>
                          </m:sup>
                        </m:sSubSup>
                      </m:e>
                    </m:d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𝜋</m:t>
                            </m:r>
                          </m:e>
                        </m:d>
                      </m:e>
                      <m:sup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sup>
                    </m:sSup>
                    <m:d>
                      <m:d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b="1" i="0" smtClean="0">
                            <a:latin typeface="Cambria Math"/>
                            <a:ea typeface="Cambria Math"/>
                          </a:rPr>
                          <m:t>𝐤</m:t>
                        </m:r>
                        <m:r>
                          <a:rPr lang="en-US" altLang="ja-JP" b="1" i="0" smtClean="0">
                            <a:latin typeface="Cambria Math"/>
                            <a:ea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en-US" altLang="ja-JP" b="1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b="1" i="0" smtClean="0">
                                <a:latin typeface="Cambria Math"/>
                                <a:ea typeface="Cambria Math"/>
                              </a:rPr>
                              <m:t>𝐤</m:t>
                            </m:r>
                          </m:e>
                          <m:sup>
                            <m:r>
                              <a:rPr lang="en-US" altLang="ja-JP" b="1" i="0" smtClean="0">
                                <a:latin typeface="Cambria Math"/>
                                <a:ea typeface="Cambria Math"/>
                              </a:rPr>
                              <m:t>′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altLang="ja-JP" b="0" dirty="0" smtClean="0">
                    <a:ea typeface="Cambria Math"/>
                  </a:rPr>
                  <a:t> ,  </a:t>
                </a:r>
                <a14:m>
                  <m:oMath xmlns:m="http://schemas.openxmlformats.org/officeDocument/2006/math">
                    <m:r>
                      <a:rPr lang="en-US" altLang="ja-JP" i="1" dirty="0">
                        <a:latin typeface="Cambria Math"/>
                        <a:ea typeface="Cambria Math"/>
                      </a:rPr>
                      <m:t>𝑍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ja-JP" dirty="0">
                                    <a:solidFill>
                                      <a:srgbClr val="CE47D1"/>
                                    </a:solidFill>
                                    <a:latin typeface="Cambria Math"/>
                                    <a:ea typeface="Cambria Math"/>
                                  </a:rPr>
                                  <m:t>Ψ</m:t>
                                </m:r>
                              </m:e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 b="0" i="0" smtClean="0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</m:sup>
                            </m:sSup>
                            <m:d>
                              <m:d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𝐱</m:t>
                                </m:r>
                              </m:e>
                            </m:d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,</m:t>
                            </m:r>
                            <m:sSup>
                              <m:sSupPr>
                                <m:ctrlP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acc>
                                  <m:accPr>
                                    <m:chr m:val="̇"/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ja-JP" dirty="0">
                                        <a:solidFill>
                                          <a:srgbClr val="CE47D1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Ψ</m:t>
                                    </m:r>
                                  </m:e>
                                </m:acc>
                              </m:e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 b="0" i="0" smtClean="0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</m:sup>
                            </m:sSup>
                            <m:d>
                              <m:dPr>
                                <m:ctrlPr>
                                  <a:rPr lang="en-US" altLang="ja-JP" b="0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𝐲</m:t>
                                </m:r>
                              </m:e>
                            </m:d>
                          </m:e>
                        </m:d>
                      </m:e>
                      <m:sub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𝑡</m:t>
                        </m:r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→</m:t>
                        </m:r>
                        <m:sSup>
                          <m:sSup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𝑡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 b="0" i="0" smtClean="0">
                                <a:latin typeface="Cambria Math"/>
                                <a:ea typeface="Cambria Math"/>
                              </a:rPr>
                              <m:t>as</m:t>
                            </m:r>
                          </m:sup>
                        </m:sSup>
                      </m:sub>
                    </m:sSub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ℏ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3</m:t>
                        </m:r>
                      </m:sup>
                    </m:sSup>
                    <m:d>
                      <m:d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𝐱</m:t>
                        </m:r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𝐲</m:t>
                        </m:r>
                      </m:e>
                    </m:d>
                  </m:oMath>
                </a14:m>
                <a:endParaRPr lang="en-US" altLang="ja-JP" b="0" dirty="0" smtClean="0">
                  <a:ea typeface="Cambria Math"/>
                </a:endParaRPr>
              </a:p>
              <a:p>
                <a:pPr lvl="3"/>
                <a:endParaRPr lang="en-US" altLang="ja-JP" i="1" dirty="0" smtClean="0">
                  <a:latin typeface="Cambria Math"/>
                  <a:ea typeface="Cambria Math"/>
                </a:endParaRPr>
              </a:p>
              <a:p>
                <a:pPr lvl="3"/>
                <a:endParaRPr lang="en-US" altLang="ja-JP" i="1" dirty="0">
                  <a:latin typeface="Cambria Math"/>
                  <a:ea typeface="Cambria Math"/>
                </a:endParaRPr>
              </a:p>
              <a:p>
                <a:pPr marL="914400" lvl="2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altLang="ja-JP" b="1">
                              <a:latin typeface="Cambria Math"/>
                              <a:ea typeface="Cambria Math"/>
                            </a:rPr>
                            <m:t>𝐤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latin typeface="Cambria Math"/>
                              <a:ea typeface="Cambria Math"/>
                            </a:rPr>
                            <m:t>as</m:t>
                          </m:r>
                        </m:sup>
                      </m:sSubSup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=−</m:t>
                      </m:r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𝑖𝑍</m:t>
                      </m:r>
                      <m:nary>
                        <m:naryPr>
                          <m:subHide m:val="on"/>
                          <m:supHide m:val="on"/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 </m:t>
                          </m:r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𝑖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𝐤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⋅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𝐱</m:t>
                              </m:r>
                            </m:sup>
                          </m:sSup>
                          <m:d>
                            <m:d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̇"/>
                                      <m:ctrlPr>
                                        <a:rPr lang="en-US" altLang="ja-JP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acc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altLang="ja-JP" dirty="0">
                                          <a:solidFill>
                                            <a:srgbClr val="CE47D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Ψ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𝑘</m:t>
                                  </m:r>
                                </m:sub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 b="0" i="0" smtClean="0">
                                      <a:latin typeface="Cambria Math"/>
                                      <a:ea typeface="Cambria Math"/>
                                    </a:rPr>
                                    <m:t>as</m:t>
                                  </m:r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∗</m:t>
                                  </m:r>
                                </m:sup>
                              </m:sSubSup>
                              <m:sSup>
                                <m:s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ja-JP" dirty="0">
                                      <a:solidFill>
                                        <a:srgbClr val="CE47D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Ψ</m:t>
                                  </m:r>
                                </m:e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>
                                      <a:latin typeface="Cambria Math"/>
                                      <a:ea typeface="Cambria Math"/>
                                    </a:rPr>
                                    <m:t>as</m:t>
                                  </m:r>
                                </m:sup>
                              </m:s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sSubSup>
                                <m:sSub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ja-JP" dirty="0">
                                      <a:solidFill>
                                        <a:srgbClr val="CE47D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Ψ</m:t>
                                  </m:r>
                                </m:e>
                                <m:sub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𝑘</m:t>
                                  </m:r>
                                </m:sub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>
                                      <a:latin typeface="Cambria Math"/>
                                      <a:ea typeface="Cambria Math"/>
                                    </a:rPr>
                                    <m:t>as</m:t>
                                  </m:r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∗</m:t>
                                  </m:r>
                                </m:sup>
                              </m:sSubSup>
                              <m:sSup>
                                <m:s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acc>
                                    <m:accPr>
                                      <m:chr m:val="̇"/>
                                      <m:ctrlPr>
                                        <a:rPr lang="en-US" altLang="ja-JP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acc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altLang="ja-JP" dirty="0">
                                          <a:solidFill>
                                            <a:srgbClr val="CE47D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Ψ</m:t>
                                      </m:r>
                                    </m:e>
                                  </m:acc>
                                </m:e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>
                                      <a:latin typeface="Cambria Math"/>
                                      <a:ea typeface="Cambria Math"/>
                                    </a:rPr>
                                    <m:t>as</m:t>
                                  </m:r>
                                </m:sup>
                              </m:sSup>
                            </m:e>
                          </m:d>
                        </m:e>
                      </m:nary>
                    </m:oMath>
                  </m:oMathPara>
                </a14:m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7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テキスト ボックス 14"/>
              <p:cNvSpPr txBox="1"/>
              <p:nvPr/>
            </p:nvSpPr>
            <p:spPr>
              <a:xfrm>
                <a:off x="3437381" y="1924147"/>
                <a:ext cx="3004027" cy="661912"/>
              </a:xfrm>
              <a:prstGeom prst="rect">
                <a:avLst/>
              </a:prstGeom>
              <a:noFill/>
              <a:ln w="19050">
                <a:solidFill>
                  <a:srgbClr val="7030A0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ja-JP" sz="1600" dirty="0" smtClean="0"/>
                  <a:t>(time dependent) wave </a:t>
                </a:r>
                <a:r>
                  <a:rPr kumimoji="1" lang="en-US" altLang="ja-JP" sz="1600" dirty="0" err="1" smtClean="0"/>
                  <a:t>func</a:t>
                </a:r>
                <a:r>
                  <a:rPr kumimoji="1" lang="en-US" altLang="ja-JP" sz="1600" dirty="0" smtClean="0"/>
                  <a:t>.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ja-JP" sz="2000" b="0" i="1" smtClean="0">
                          <a:latin typeface="Cambria Math"/>
                        </a:rPr>
                        <m:t>0=</m:t>
                      </m:r>
                      <m:sSubSup>
                        <m:sSubSupPr>
                          <m:ctrlPr>
                            <a:rPr kumimoji="1" lang="en-US" altLang="ja-JP" sz="2000" b="0" i="1" smtClean="0">
                              <a:latin typeface="Cambria Math"/>
                            </a:rPr>
                          </m:ctrlPr>
                        </m:sSubSupPr>
                        <m:e>
                          <m:acc>
                            <m:accPr>
                              <m:chr m:val="̈"/>
                              <m:ctrlPr>
                                <a:rPr kumimoji="1" lang="en-US" altLang="ja-JP" sz="2000" b="0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n-US" altLang="ja-JP" sz="2000" dirty="0">
                                  <a:solidFill>
                                    <a:srgbClr val="CE47D1"/>
                                  </a:solidFill>
                                  <a:latin typeface="Cambria Math"/>
                                  <a:ea typeface="Cambria Math"/>
                                </a:rPr>
                                <m:t>Ψ</m:t>
                              </m:r>
                            </m:e>
                          </m:acc>
                        </m:e>
                        <m:sub>
                          <m:r>
                            <a:rPr kumimoji="1" lang="en-US" altLang="ja-JP" sz="2000" b="0" i="1" smtClean="0"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kumimoji="1" lang="en-US" altLang="ja-JP" sz="2000" b="0" i="0" smtClean="0">
                              <a:latin typeface="Cambria Math"/>
                            </a:rPr>
                            <m:t>as</m:t>
                          </m:r>
                        </m:sup>
                      </m:sSubSup>
                      <m:r>
                        <a:rPr kumimoji="1" lang="en-US" altLang="ja-JP" sz="2000" b="0" i="1" smtClean="0">
                          <a:latin typeface="Cambria Math"/>
                        </a:rPr>
                        <m:t>+</m:t>
                      </m:r>
                      <m:d>
                        <m:dPr>
                          <m:ctrlPr>
                            <a:rPr kumimoji="1" lang="en-US" altLang="ja-JP" sz="2000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kumimoji="1" lang="en-US" altLang="ja-JP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kumimoji="1" lang="en-US" altLang="ja-JP" sz="2000" b="1" i="0" smtClean="0">
                                  <a:latin typeface="Cambria Math"/>
                                </a:rPr>
                                <m:t>𝐤</m:t>
                              </m:r>
                            </m:e>
                            <m:sup>
                              <m:r>
                                <a:rPr kumimoji="1" lang="en-US" altLang="ja-JP" sz="2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kumimoji="1" lang="en-US" altLang="ja-JP" sz="2000" b="0" i="1" smtClean="0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kumimoji="1" lang="en-US" altLang="ja-JP" sz="2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kumimoji="1" lang="en-US" altLang="ja-JP" sz="2000" b="0" i="1" smtClean="0">
                                  <a:latin typeface="Cambria Math"/>
                                </a:rPr>
                                <m:t>𝑀</m:t>
                              </m:r>
                            </m:e>
                            <m:sup>
                              <m:r>
                                <a:rPr kumimoji="1" lang="en-US" altLang="ja-JP" sz="2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sSubSup>
                        <m:sSubSupPr>
                          <m:ctrlPr>
                            <a:rPr kumimoji="1" lang="en-US" altLang="ja-JP" sz="2000" b="0" i="1" smtClean="0">
                              <a:latin typeface="Cambria Math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altLang="ja-JP" sz="2000" dirty="0">
                              <a:solidFill>
                                <a:srgbClr val="CE47D1"/>
                              </a:solidFill>
                              <a:latin typeface="Cambria Math"/>
                              <a:ea typeface="Cambria Math"/>
                            </a:rPr>
                            <m:t>Ψ</m:t>
                          </m:r>
                        </m:e>
                        <m:sub>
                          <m:r>
                            <a:rPr kumimoji="1" lang="en-US" altLang="ja-JP" sz="2000" b="0" i="1" smtClean="0"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kumimoji="1" lang="en-US" altLang="ja-JP" sz="2000" b="0" i="0" smtClean="0">
                              <a:latin typeface="Cambria Math"/>
                            </a:rPr>
                            <m:t>as</m:t>
                          </m:r>
                        </m:sup>
                      </m:sSubSup>
                    </m:oMath>
                  </m:oMathPara>
                </a14:m>
                <a:endParaRPr kumimoji="1" lang="ja-JP" altLang="en-US" sz="2000" dirty="0"/>
              </a:p>
            </p:txBody>
          </p:sp>
        </mc:Choice>
        <mc:Fallback xmlns="">
          <p:sp>
            <p:nvSpPr>
              <p:cNvPr id="15" name="テキスト ボックス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7381" y="1924147"/>
                <a:ext cx="3004027" cy="661912"/>
              </a:xfrm>
              <a:prstGeom prst="rect">
                <a:avLst/>
              </a:prstGeom>
              <a:blipFill rotWithShape="1">
                <a:blip r:embed="rId4"/>
                <a:stretch>
                  <a:fillRect t="-1802"/>
                </a:stretch>
              </a:blipFill>
              <a:ln w="19050"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直線コネクタ 15"/>
          <p:cNvCxnSpPr/>
          <p:nvPr/>
        </p:nvCxnSpPr>
        <p:spPr>
          <a:xfrm flipH="1" flipV="1">
            <a:off x="4382296" y="1757938"/>
            <a:ext cx="117697" cy="166210"/>
          </a:xfrm>
          <a:prstGeom prst="line">
            <a:avLst/>
          </a:prstGeom>
          <a:ln w="19050">
            <a:solidFill>
              <a:srgbClr val="7030A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 flipV="1">
            <a:off x="5686153" y="1757938"/>
            <a:ext cx="183879" cy="166210"/>
          </a:xfrm>
          <a:prstGeom prst="line">
            <a:avLst/>
          </a:prstGeom>
          <a:ln w="19050">
            <a:solidFill>
              <a:srgbClr val="7030A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テキスト ボックス 20"/>
          <p:cNvSpPr txBox="1"/>
          <p:nvPr/>
        </p:nvSpPr>
        <p:spPr>
          <a:xfrm>
            <a:off x="6573382" y="1924148"/>
            <a:ext cx="2247090" cy="338554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creation/annihilation op.</a:t>
            </a:r>
            <a:endParaRPr kumimoji="1" lang="ja-JP" altLang="en-US" sz="1600" dirty="0"/>
          </a:p>
        </p:txBody>
      </p:sp>
      <p:cxnSp>
        <p:nvCxnSpPr>
          <p:cNvPr id="22" name="直線コネクタ 21"/>
          <p:cNvCxnSpPr/>
          <p:nvPr/>
        </p:nvCxnSpPr>
        <p:spPr>
          <a:xfrm flipH="1" flipV="1">
            <a:off x="6804249" y="1728572"/>
            <a:ext cx="216024" cy="195575"/>
          </a:xfrm>
          <a:prstGeom prst="line">
            <a:avLst/>
          </a:prstGeom>
          <a:ln w="19050">
            <a:solidFill>
              <a:srgbClr val="FFC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コネクタ 22"/>
          <p:cNvCxnSpPr/>
          <p:nvPr/>
        </p:nvCxnSpPr>
        <p:spPr>
          <a:xfrm flipH="1" flipV="1">
            <a:off x="5134097" y="1728572"/>
            <a:ext cx="1670151" cy="195575"/>
          </a:xfrm>
          <a:prstGeom prst="line">
            <a:avLst/>
          </a:prstGeom>
          <a:ln w="19050">
            <a:solidFill>
              <a:srgbClr val="FFC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テキスト ボックス 25"/>
          <p:cNvSpPr txBox="1"/>
          <p:nvPr/>
        </p:nvSpPr>
        <p:spPr>
          <a:xfrm>
            <a:off x="2195736" y="1924147"/>
            <a:ext cx="1125949" cy="338554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plane wave</a:t>
            </a:r>
            <a:endParaRPr kumimoji="1" lang="ja-JP" altLang="en-US" sz="1600" dirty="0"/>
          </a:p>
        </p:txBody>
      </p:sp>
      <p:cxnSp>
        <p:nvCxnSpPr>
          <p:cNvPr id="27" name="直線コネクタ 26"/>
          <p:cNvCxnSpPr/>
          <p:nvPr/>
        </p:nvCxnSpPr>
        <p:spPr>
          <a:xfrm flipV="1">
            <a:off x="3268416" y="1757938"/>
            <a:ext cx="87394" cy="166210"/>
          </a:xfrm>
          <a:prstGeom prst="line">
            <a:avLst/>
          </a:prstGeom>
          <a:ln w="19050">
            <a:solidFill>
              <a:srgbClr val="00E62C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コネクタ 53"/>
          <p:cNvCxnSpPr/>
          <p:nvPr/>
        </p:nvCxnSpPr>
        <p:spPr>
          <a:xfrm>
            <a:off x="3707904" y="3284984"/>
            <a:ext cx="3096344" cy="0"/>
          </a:xfrm>
          <a:prstGeom prst="line">
            <a:avLst/>
          </a:prstGeom>
          <a:ln w="38100" cmpd="dbl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大かっこ 55"/>
          <p:cNvSpPr/>
          <p:nvPr/>
        </p:nvSpPr>
        <p:spPr>
          <a:xfrm>
            <a:off x="1259632" y="3429000"/>
            <a:ext cx="7416824" cy="792088"/>
          </a:xfrm>
          <a:prstGeom prst="bracketPair">
            <a:avLst>
              <a:gd name="adj" fmla="val 1839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70" name="グループ化 69"/>
          <p:cNvGrpSpPr/>
          <p:nvPr/>
        </p:nvGrpSpPr>
        <p:grpSpPr>
          <a:xfrm>
            <a:off x="251520" y="908720"/>
            <a:ext cx="967159" cy="4248472"/>
            <a:chOff x="364481" y="1268760"/>
            <a:chExt cx="967159" cy="4248472"/>
          </a:xfrm>
        </p:grpSpPr>
        <p:cxnSp>
          <p:nvCxnSpPr>
            <p:cNvPr id="58" name="直線コネクタ 57"/>
            <p:cNvCxnSpPr/>
            <p:nvPr/>
          </p:nvCxnSpPr>
          <p:spPr>
            <a:xfrm>
              <a:off x="364481" y="1282408"/>
              <a:ext cx="339563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線コネクタ 58"/>
            <p:cNvCxnSpPr/>
            <p:nvPr/>
          </p:nvCxnSpPr>
          <p:spPr>
            <a:xfrm>
              <a:off x="364481" y="1268760"/>
              <a:ext cx="0" cy="4248472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線コネクタ 59"/>
            <p:cNvCxnSpPr/>
            <p:nvPr/>
          </p:nvCxnSpPr>
          <p:spPr>
            <a:xfrm>
              <a:off x="364481" y="5517232"/>
              <a:ext cx="967159" cy="0"/>
            </a:xfrm>
            <a:prstGeom prst="line">
              <a:avLst/>
            </a:prstGeom>
            <a:ln w="38100">
              <a:solidFill>
                <a:srgbClr val="FF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線コネクタ 64"/>
            <p:cNvCxnSpPr/>
            <p:nvPr/>
          </p:nvCxnSpPr>
          <p:spPr>
            <a:xfrm>
              <a:off x="364481" y="3456296"/>
              <a:ext cx="339563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角丸四角形 68"/>
          <p:cNvSpPr/>
          <p:nvPr/>
        </p:nvSpPr>
        <p:spPr>
          <a:xfrm>
            <a:off x="1619672" y="4725144"/>
            <a:ext cx="5112568" cy="792088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892307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角丸四角形 11"/>
          <p:cNvSpPr/>
          <p:nvPr/>
        </p:nvSpPr>
        <p:spPr>
          <a:xfrm>
            <a:off x="3393219" y="3971566"/>
            <a:ext cx="4923197" cy="10544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角丸四角形 14"/>
          <p:cNvSpPr/>
          <p:nvPr/>
        </p:nvSpPr>
        <p:spPr>
          <a:xfrm>
            <a:off x="1475656" y="3992593"/>
            <a:ext cx="1872208" cy="84479"/>
          </a:xfrm>
          <a:prstGeom prst="roundRect">
            <a:avLst/>
          </a:prstGeom>
          <a:solidFill>
            <a:srgbClr val="FFEA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An example with a scalar field</a:t>
                </a:r>
                <a:endParaRPr lang="en-US" altLang="ja-JP" sz="800" dirty="0" smtClean="0"/>
              </a:p>
              <a:p>
                <a:pPr lvl="1"/>
                <a:r>
                  <a:rPr lang="en-US" altLang="ja-JP" dirty="0" smtClean="0"/>
                  <a:t>Relation between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b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𝐤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  <a:ea typeface="Cambria Math"/>
                          </a:rPr>
                          <m:t>in</m:t>
                        </m:r>
                      </m:sup>
                    </m:sSubSup>
                  </m:oMath>
                </a14:m>
                <a:r>
                  <a:rPr lang="en-US" altLang="ja-JP" dirty="0" smtClean="0"/>
                  <a:t>  and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b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𝐤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out</m:t>
                        </m:r>
                      </m:sup>
                    </m:sSubSup>
                  </m:oMath>
                </a14:m>
                <a:endParaRPr lang="en-US" altLang="ja-JP" i="1" dirty="0" smtClean="0">
                  <a:latin typeface="Cambria Math"/>
                  <a:ea typeface="Cambria Math"/>
                </a:endParaRPr>
              </a:p>
              <a:p>
                <a:pPr lvl="3"/>
                <a:endParaRPr lang="en-US" altLang="ja-JP" sz="1400" i="1" dirty="0" smtClean="0">
                  <a:latin typeface="Cambria Math"/>
                  <a:ea typeface="Cambria Math"/>
                </a:endParaRPr>
              </a:p>
              <a:p>
                <a:pPr marL="914400" lvl="2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ja-JP" i="1" smtClean="0">
                              <a:latin typeface="Cambria Math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altLang="ja-JP" b="1">
                              <a:latin typeface="Cambria Math"/>
                              <a:ea typeface="Cambria Math"/>
                            </a:rPr>
                            <m:t>𝐤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 b="0" i="0" smtClean="0">
                              <a:latin typeface="Cambria Math"/>
                              <a:ea typeface="Cambria Math"/>
                            </a:rPr>
                            <m:t>out</m:t>
                          </m:r>
                        </m:sup>
                      </m:sSubSup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=−</m:t>
                      </m:r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𝑖𝑍</m:t>
                      </m:r>
                      <m:nary>
                        <m:naryPr>
                          <m:subHide m:val="on"/>
                          <m:supHide m:val="on"/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 </m:t>
                          </m:r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𝑖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𝐤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⋅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𝐱</m:t>
                              </m:r>
                            </m:sup>
                          </m:sSup>
                          <m:d>
                            <m:d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̇"/>
                                      <m:ctrlPr>
                                        <a:rPr lang="en-US" altLang="ja-JP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acc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altLang="ja-JP" dirty="0">
                                          <a:solidFill>
                                            <a:srgbClr val="CE47D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Ψ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𝑘</m:t>
                                  </m:r>
                                </m:sub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 b="0" i="0" smtClean="0">
                                      <a:latin typeface="Cambria Math"/>
                                      <a:ea typeface="Cambria Math"/>
                                    </a:rPr>
                                    <m:t>out</m:t>
                                  </m:r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∗</m:t>
                                  </m:r>
                                </m:sup>
                              </m:sSubSup>
                              <m:sSup>
                                <m:s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ja-JP" dirty="0">
                                      <a:solidFill>
                                        <a:srgbClr val="CE47D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Ψ</m:t>
                                  </m:r>
                                </m:e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>
                                      <a:latin typeface="Cambria Math"/>
                                      <a:ea typeface="Cambria Math"/>
                                    </a:rPr>
                                    <m:t>out</m:t>
                                  </m:r>
                                </m:sup>
                              </m:s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sSubSup>
                                <m:sSub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ja-JP" dirty="0">
                                      <a:solidFill>
                                        <a:srgbClr val="CE47D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Ψ</m:t>
                                  </m:r>
                                </m:e>
                                <m:sub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𝑘</m:t>
                                  </m:r>
                                </m:sub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>
                                      <a:latin typeface="Cambria Math"/>
                                      <a:ea typeface="Cambria Math"/>
                                    </a:rPr>
                                    <m:t>out</m:t>
                                  </m:r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∗</m:t>
                                  </m:r>
                                </m:sup>
                              </m:sSubSup>
                              <m:sSup>
                                <m:s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ja-JP" dirty="0">
                                      <a:solidFill>
                                        <a:srgbClr val="CE47D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Ψ</m:t>
                                  </m:r>
                                </m:e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>
                                      <a:latin typeface="Cambria Math"/>
                                      <a:ea typeface="Cambria Math"/>
                                    </a:rPr>
                                    <m:t>out</m:t>
                                  </m:r>
                                </m:sup>
                              </m:sSup>
                            </m:e>
                          </m:d>
                        </m:e>
                      </m:nary>
                    </m:oMath>
                  </m:oMathPara>
                </a14:m>
                <a:endParaRPr lang="en-US" altLang="ja-JP" i="1" dirty="0" smtClean="0">
                  <a:latin typeface="Cambria Math"/>
                  <a:ea typeface="Cambria Math"/>
                </a:endParaRPr>
              </a:p>
              <a:p>
                <a:pPr lvl="1"/>
                <a:endParaRPr lang="en-US" altLang="ja-JP" i="1" dirty="0" smtClean="0">
                  <a:latin typeface="Cambria Math"/>
                  <a:ea typeface="Cambria Math"/>
                </a:endParaRPr>
              </a:p>
              <a:p>
                <a:pPr lvl="1"/>
                <a:endParaRPr lang="en-US" altLang="ja-JP" i="1" dirty="0" smtClean="0">
                  <a:latin typeface="Cambria Math"/>
                  <a:ea typeface="Cambria Math"/>
                </a:endParaRPr>
              </a:p>
              <a:p>
                <a:pPr lvl="1"/>
                <a:endParaRPr lang="en-US" altLang="ja-JP" i="1" dirty="0" smtClean="0">
                  <a:latin typeface="Cambria Math"/>
                  <a:ea typeface="Cambria Math"/>
                </a:endParaRPr>
              </a:p>
              <a:p>
                <a:pPr lvl="1"/>
                <a:endParaRPr lang="en-US" altLang="ja-JP" i="1" dirty="0" smtClean="0">
                  <a:latin typeface="Cambria Math"/>
                  <a:ea typeface="Cambria Math"/>
                </a:endParaRP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altLang="ja-JP" b="1">
                              <a:latin typeface="Cambria Math"/>
                              <a:ea typeface="Cambria Math"/>
                            </a:rPr>
                            <m:t>𝐤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latin typeface="Cambria Math"/>
                              <a:ea typeface="Cambria Math"/>
                            </a:rPr>
                            <m:t>out</m:t>
                          </m:r>
                        </m:sup>
                      </m:sSubSup>
                      <m:r>
                        <a:rPr lang="en-US" altLang="ja-JP" i="1">
                          <a:latin typeface="Cambria Math"/>
                          <a:ea typeface="Cambria Math"/>
                        </a:rPr>
                        <m:t>=</m:t>
                      </m:r>
                      <m:sSub>
                        <m:sSubPr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solidFill>
                                <a:srgbClr val="FF4B00"/>
                              </a:solidFill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  <m:sub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𝑘</m:t>
                          </m:r>
                        </m:sub>
                      </m:sSub>
                      <m:sSubSup>
                        <m:sSubSup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altLang="ja-JP" b="1">
                              <a:latin typeface="Cambria Math"/>
                              <a:ea typeface="Cambria Math"/>
                            </a:rPr>
                            <m:t>𝐤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 b="0" i="0" smtClean="0">
                              <a:latin typeface="Cambria Math"/>
                              <a:ea typeface="Cambria Math"/>
                            </a:rPr>
                            <m:t>in</m:t>
                          </m:r>
                        </m:sup>
                      </m:sSubSup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+</m:t>
                      </m:r>
                      <m:sSub>
                        <m:sSubPr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𝛽</m:t>
                          </m:r>
                        </m:e>
                        <m:sub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𝑘</m:t>
                          </m:r>
                        </m:sub>
                      </m:sSub>
                      <m:sSubSup>
                        <m:sSubSup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altLang="ja-JP" b="1" i="0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en-US" altLang="ja-JP" b="1">
                              <a:latin typeface="Cambria Math"/>
                              <a:ea typeface="Cambria Math"/>
                            </a:rPr>
                            <m:t>𝐤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 b="0" i="0" smtClean="0">
                              <a:latin typeface="Cambria Math"/>
                              <a:ea typeface="Cambria Math"/>
                            </a:rPr>
                            <m:t>in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†</m:t>
                          </m:r>
                        </m:sup>
                      </m:sSubSup>
                      <m:r>
                        <a:rPr lang="en-US" altLang="ja-JP" i="1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en-US" altLang="ja-JP" i="1">
                          <a:latin typeface="Cambria Math"/>
                          <a:ea typeface="Cambria Math"/>
                        </a:rPr>
                        <m:t>𝑖</m:t>
                      </m:r>
                      <m:rad>
                        <m:radPr>
                          <m:degHide m:val="on"/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𝑍</m:t>
                          </m:r>
                        </m:e>
                      </m:rad>
                      <m:nary>
                        <m:naryPr>
                          <m:subHide m:val="on"/>
                          <m:supHide m:val="on"/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 </m:t>
                          </m:r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𝑖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𝐤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⋅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𝐱</m:t>
                              </m:r>
                            </m:sup>
                          </m:sSup>
                          <m:d>
                            <m:d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ja-JP" i="1" smtClean="0">
                                      <a:solidFill>
                                        <a:srgbClr val="FF4B0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𝛼</m:t>
                                  </m:r>
                                </m:e>
                                <m:sub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𝑘</m:t>
                                  </m:r>
                                </m:sub>
                              </m:sSub>
                              <m:sSubSup>
                                <m:sSub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ja-JP" dirty="0">
                                      <a:solidFill>
                                        <a:srgbClr val="CE47D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Ψ</m:t>
                                  </m:r>
                                </m:e>
                                <m:sub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𝑘</m:t>
                                  </m:r>
                                </m:sub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>
                                      <a:latin typeface="Cambria Math"/>
                                      <a:ea typeface="Cambria Math"/>
                                    </a:rPr>
                                    <m:t>in</m:t>
                                  </m:r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∗</m:t>
                                  </m:r>
                                </m:sup>
                              </m:sSub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ja-JP" i="1" smtClean="0">
                                      <a:solidFill>
                                        <a:srgbClr val="00B05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𝛽</m:t>
                                  </m:r>
                                </m:e>
                                <m:sub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𝑘</m:t>
                                  </m:r>
                                </m:sub>
                              </m:sSub>
                              <m:sSubSup>
                                <m:sSubSup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ja-JP" dirty="0">
                                      <a:solidFill>
                                        <a:srgbClr val="CE47D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Ψ</m:t>
                                  </m:r>
                                </m:e>
                                <m:sub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𝑘</m:t>
                                  </m:r>
                                </m:sub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 b="0" i="0" smtClean="0">
                                      <a:latin typeface="Cambria Math"/>
                                      <a:ea typeface="Cambria Math"/>
                                    </a:rPr>
                                    <m:t>in</m:t>
                                  </m:r>
                                </m:sup>
                              </m:sSubSup>
                            </m:e>
                          </m:d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 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𝐽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(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𝑦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7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角丸四角形 27"/>
              <p:cNvSpPr/>
              <p:nvPr/>
            </p:nvSpPr>
            <p:spPr>
              <a:xfrm>
                <a:off x="2483768" y="2204864"/>
                <a:ext cx="6480720" cy="771778"/>
              </a:xfrm>
              <a:prstGeom prst="roundRect">
                <a:avLst/>
              </a:prstGeom>
              <a:noFill/>
              <a:ln>
                <a:solidFill>
                  <a:srgbClr val="00E6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lvl="3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ja-JP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ja-JP" dirty="0">
                              <a:solidFill>
                                <a:srgbClr val="CE47D1"/>
                              </a:solidFill>
                              <a:latin typeface="Cambria Math"/>
                              <a:ea typeface="Cambria Math"/>
                            </a:rPr>
                            <m:t>Ψ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out</m:t>
                          </m:r>
                        </m:sup>
                      </m:sSup>
                      <m:d>
                        <m:d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out</m:t>
                              </m:r>
                            </m:sup>
                          </m:sSup>
                        </m:e>
                      </m:d>
                      <m:r>
                        <a:rPr lang="en-US" altLang="ja-JP" i="1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ja-JP" dirty="0">
                              <a:solidFill>
                                <a:srgbClr val="CE47D1"/>
                              </a:solidFill>
                              <a:latin typeface="Cambria Math"/>
                              <a:ea typeface="Cambria Math"/>
                            </a:rPr>
                            <m:t>Ψ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in</m:t>
                          </m:r>
                        </m:sup>
                      </m:sSup>
                      <m:d>
                        <m:d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out</m:t>
                              </m:r>
                            </m:sup>
                          </m:sSup>
                        </m:e>
                      </m:d>
                      <m:r>
                        <a:rPr lang="en-US" altLang="ja-JP" i="1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en-US" altLang="ja-JP" i="1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𝑖</m:t>
                      </m:r>
                      <m:rad>
                        <m:radPr>
                          <m:degHide m:val="on"/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𝑍</m:t>
                          </m:r>
                        </m:e>
                      </m:rad>
                      <m:nary>
                        <m:naryPr>
                          <m:subHide m:val="on"/>
                          <m:supHide m:val="on"/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𝑦</m:t>
                          </m:r>
                        </m:e>
                      </m:nary>
                      <m:d>
                        <m:dPr>
                          <m:begChr m:val="["/>
                          <m:endChr m:val="]"/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altLang="ja-JP" dirty="0">
                                  <a:solidFill>
                                    <a:srgbClr val="CE47D1"/>
                                  </a:solidFill>
                                  <a:latin typeface="Cambria Math"/>
                                  <a:ea typeface="Cambria Math"/>
                                </a:rPr>
                                <m:t>Ψ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in</m:t>
                              </m:r>
                            </m:sup>
                          </m:sSup>
                          <m:d>
                            <m:dPr>
                              <m:ctrlP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altLang="ja-JP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out</m:t>
                                  </m:r>
                                </m:sup>
                              </m:sSup>
                            </m:e>
                          </m:d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,</m:t>
                          </m:r>
                          <m:sSup>
                            <m:sSupPr>
                              <m:ctrlP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altLang="ja-JP" dirty="0">
                                  <a:solidFill>
                                    <a:srgbClr val="CE47D1"/>
                                  </a:solidFill>
                                  <a:latin typeface="Cambria Math"/>
                                  <a:ea typeface="Cambria Math"/>
                                </a:rPr>
                                <m:t>Ψ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in</m:t>
                              </m:r>
                              <m:r>
                                <a:rPr lang="en-US" altLang="ja-JP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,∗</m:t>
                              </m:r>
                            </m:sup>
                          </m:sSup>
                          <m:d>
                            <m:dPr>
                              <m:ctrlP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</m:e>
                          </m:d>
                        </m:e>
                      </m:d>
                      <m:r>
                        <a:rPr lang="en-US" altLang="ja-JP" i="1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en-US" altLang="ja-JP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𝐽</m:t>
                      </m:r>
                      <m:d>
                        <m:d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𝑦</m:t>
                          </m:r>
                        </m:e>
                      </m:d>
                    </m:oMath>
                  </m:oMathPara>
                </a14:m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8" name="角丸四角形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3768" y="2204864"/>
                <a:ext cx="6480720" cy="771778"/>
              </a:xfrm>
              <a:prstGeom prst="round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00E62C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角丸四角形 28"/>
          <p:cNvSpPr/>
          <p:nvPr/>
        </p:nvSpPr>
        <p:spPr>
          <a:xfrm>
            <a:off x="1403648" y="1196752"/>
            <a:ext cx="5400600" cy="648072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5" name="直線矢印コネクタ 4"/>
          <p:cNvCxnSpPr/>
          <p:nvPr/>
        </p:nvCxnSpPr>
        <p:spPr>
          <a:xfrm>
            <a:off x="1835696" y="1937142"/>
            <a:ext cx="0" cy="1275834"/>
          </a:xfrm>
          <a:prstGeom prst="straightConnector1">
            <a:avLst/>
          </a:prstGeom>
          <a:ln w="38100">
            <a:solidFill>
              <a:srgbClr val="00B0F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角丸四角形 9"/>
          <p:cNvSpPr/>
          <p:nvPr/>
        </p:nvSpPr>
        <p:spPr>
          <a:xfrm>
            <a:off x="467544" y="3284983"/>
            <a:ext cx="8208912" cy="956409"/>
          </a:xfrm>
          <a:prstGeom prst="roundRect">
            <a:avLst/>
          </a:prstGeom>
          <a:noFill/>
          <a:ln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大かっこ 7"/>
              <p:cNvSpPr/>
              <p:nvPr/>
            </p:nvSpPr>
            <p:spPr>
              <a:xfrm>
                <a:off x="925131" y="5003584"/>
                <a:ext cx="4294941" cy="1125716"/>
              </a:xfrm>
              <a:prstGeom prst="bracketPair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1" lang="en-US" altLang="ja-JP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kumimoji="1" lang="en-US" altLang="ja-JP" sz="2000" b="0" i="1" smtClean="0">
                              <a:solidFill>
                                <a:srgbClr val="FF4B00"/>
                              </a:solidFill>
                              <a:latin typeface="Cambria Math"/>
                            </a:rPr>
                            <m:t>𝛼</m:t>
                          </m:r>
                        </m:e>
                        <m:sub>
                          <m:r>
                            <a:rPr kumimoji="1" lang="en-US" altLang="ja-JP" sz="2000" b="0" i="1" smtClean="0"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kumimoji="1" lang="en-US" altLang="ja-JP" sz="2000" b="0" i="1" smtClean="0">
                          <a:latin typeface="Cambria Math"/>
                        </a:rPr>
                        <m:t>≡−</m:t>
                      </m:r>
                      <m:r>
                        <a:rPr kumimoji="1" lang="en-US" altLang="ja-JP" sz="2000" b="0" i="1" smtClean="0">
                          <a:latin typeface="Cambria Math"/>
                        </a:rPr>
                        <m:t>𝑖𝑍</m:t>
                      </m:r>
                      <m:d>
                        <m:dPr>
                          <m:ctrlPr>
                            <a:rPr kumimoji="1" lang="en-US" altLang="ja-JP" sz="2000" b="0" i="1" smtClean="0">
                              <a:latin typeface="Cambria Math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kumimoji="1" lang="en-US" altLang="ja-JP" sz="2000" b="0" i="1" smtClean="0">
                                  <a:latin typeface="Cambria Math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̇"/>
                                  <m:ctrlPr>
                                    <a:rPr kumimoji="1" lang="en-US" altLang="ja-JP" sz="2000" b="0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ja-JP" sz="2000" dirty="0">
                                      <a:solidFill>
                                        <a:srgbClr val="CE47D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Ψ</m:t>
                                  </m:r>
                                </m:e>
                              </m:acc>
                            </m:e>
                            <m:sub>
                              <m:r>
                                <a:rPr kumimoji="1" lang="en-US" altLang="ja-JP" sz="2000" b="0" i="1" smtClean="0">
                                  <a:latin typeface="Cambria Math"/>
                                </a:rPr>
                                <m:t>𝑘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kumimoji="1" lang="en-US" altLang="ja-JP" sz="2000" b="0" i="0" smtClean="0">
                                  <a:latin typeface="Cambria Math"/>
                                </a:rPr>
                                <m:t>out</m:t>
                              </m:r>
                              <m:r>
                                <a:rPr kumimoji="1" lang="en-US" altLang="ja-JP" sz="2000" b="0" i="1" smtClean="0">
                                  <a:latin typeface="Cambria Math"/>
                                </a:rPr>
                                <m:t>∗</m:t>
                              </m:r>
                            </m:sup>
                          </m:sSubSup>
                          <m:sSubSup>
                            <m:sSubSupPr>
                              <m:ctrlPr>
                                <a:rPr kumimoji="1" lang="en-US" altLang="ja-JP" sz="2000" b="0" i="1" smtClean="0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US" altLang="ja-JP" sz="2000" dirty="0">
                                  <a:solidFill>
                                    <a:srgbClr val="CE47D1"/>
                                  </a:solidFill>
                                  <a:latin typeface="Cambria Math"/>
                                  <a:ea typeface="Cambria Math"/>
                                </a:rPr>
                                <m:t>Ψ</m:t>
                              </m:r>
                            </m:e>
                            <m:sub>
                              <m:r>
                                <a:rPr kumimoji="1" lang="en-US" altLang="ja-JP" sz="2000" b="0" i="1" smtClean="0">
                                  <a:latin typeface="Cambria Math"/>
                                </a:rPr>
                                <m:t>𝑘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kumimoji="1" lang="en-US" altLang="ja-JP" sz="2000" b="0" i="0" smtClean="0">
                                  <a:latin typeface="Cambria Math"/>
                                </a:rPr>
                                <m:t>in</m:t>
                              </m:r>
                            </m:sup>
                          </m:sSubSup>
                          <m:r>
                            <a:rPr kumimoji="1" lang="en-US" altLang="ja-JP" sz="2000" b="0" i="1" smtClean="0">
                              <a:latin typeface="Cambria Math"/>
                            </a:rPr>
                            <m:t>−</m:t>
                          </m:r>
                          <m:sSubSup>
                            <m:sSubSupPr>
                              <m:ctrlPr>
                                <a:rPr kumimoji="1" lang="en-US" altLang="ja-JP" sz="2000" b="0" i="1" smtClean="0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US" altLang="ja-JP" sz="2000" dirty="0">
                                  <a:solidFill>
                                    <a:srgbClr val="CE47D1"/>
                                  </a:solidFill>
                                  <a:latin typeface="Cambria Math"/>
                                  <a:ea typeface="Cambria Math"/>
                                </a:rPr>
                                <m:t>Ψ</m:t>
                              </m:r>
                            </m:e>
                            <m:sub>
                              <m:r>
                                <a:rPr kumimoji="1" lang="en-US" altLang="ja-JP" sz="2000" b="0" i="1" smtClean="0">
                                  <a:latin typeface="Cambria Math"/>
                                </a:rPr>
                                <m:t>𝑘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kumimoji="1" lang="en-US" altLang="ja-JP" sz="2000" b="0" i="0" smtClean="0">
                                  <a:latin typeface="Cambria Math"/>
                                </a:rPr>
                                <m:t>out</m:t>
                              </m:r>
                              <m:r>
                                <a:rPr kumimoji="1" lang="en-US" altLang="ja-JP" sz="2000" b="0" i="1" smtClean="0">
                                  <a:latin typeface="Cambria Math"/>
                                </a:rPr>
                                <m:t>∗</m:t>
                              </m:r>
                            </m:sup>
                          </m:sSubSup>
                          <m:sSubSup>
                            <m:sSubSupPr>
                              <m:ctrlPr>
                                <a:rPr kumimoji="1" lang="en-US" altLang="ja-JP" sz="2000" b="0" i="1" smtClean="0">
                                  <a:latin typeface="Cambria Math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̇"/>
                                  <m:ctrlPr>
                                    <a:rPr kumimoji="1" lang="en-US" altLang="ja-JP" sz="2000" b="0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ja-JP" sz="2000" dirty="0">
                                      <a:solidFill>
                                        <a:srgbClr val="CE47D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Ψ</m:t>
                                  </m:r>
                                </m:e>
                              </m:acc>
                            </m:e>
                            <m:sub>
                              <m:r>
                                <a:rPr kumimoji="1" lang="en-US" altLang="ja-JP" sz="2000" b="0" i="1" smtClean="0">
                                  <a:latin typeface="Cambria Math"/>
                                </a:rPr>
                                <m:t>𝑘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kumimoji="1" lang="en-US" altLang="ja-JP" sz="2000" b="0" i="0" smtClean="0">
                                  <a:latin typeface="Cambria Math"/>
                                </a:rPr>
                                <m:t>in</m:t>
                              </m:r>
                            </m:sup>
                          </m:sSubSup>
                        </m:e>
                      </m:d>
                    </m:oMath>
                  </m:oMathPara>
                </a14:m>
                <a:endParaRPr kumimoji="1" lang="en-US" altLang="ja-JP" sz="2000" dirty="0" smtClean="0"/>
              </a:p>
              <a:p>
                <a:pPr algn="ctr"/>
                <a:endParaRPr kumimoji="1" lang="en-US" altLang="ja-JP" sz="800" dirty="0" smtClean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2000" b="0" i="1" smtClean="0">
                          <a:latin typeface="Cambria Math"/>
                        </a:rPr>
                        <m:t>    </m:t>
                      </m:r>
                      <m:sSub>
                        <m:sSubPr>
                          <m:ctrlPr>
                            <a:rPr lang="en-US" altLang="ja-JP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sz="2000" b="0" i="1" smtClean="0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𝛽</m:t>
                          </m:r>
                        </m:e>
                        <m:sub>
                          <m:r>
                            <a:rPr lang="en-US" altLang="ja-JP" sz="2000" b="0" i="1" smtClean="0"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lang="en-US" altLang="ja-JP" sz="2000" i="1">
                          <a:latin typeface="Cambria Math"/>
                        </a:rPr>
                        <m:t>≡−</m:t>
                      </m:r>
                      <m:r>
                        <a:rPr lang="en-US" altLang="ja-JP" sz="2000" i="1">
                          <a:latin typeface="Cambria Math"/>
                        </a:rPr>
                        <m:t>𝑖𝑍</m:t>
                      </m:r>
                      <m:d>
                        <m:dPr>
                          <m:ctrlPr>
                            <a:rPr lang="en-US" altLang="ja-JP" sz="2000" i="1">
                              <a:latin typeface="Cambria Math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altLang="ja-JP" sz="2000" i="1">
                                  <a:latin typeface="Cambria Math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̇"/>
                                  <m:ctrlPr>
                                    <a:rPr lang="en-US" altLang="ja-JP" sz="2000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ja-JP" sz="2000" dirty="0">
                                      <a:solidFill>
                                        <a:srgbClr val="CE47D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Ψ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altLang="ja-JP" sz="2000" i="1">
                                  <a:latin typeface="Cambria Math"/>
                                </a:rPr>
                                <m:t>𝑘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lang="en-US" altLang="ja-JP" sz="2000">
                                  <a:latin typeface="Cambria Math"/>
                                </a:rPr>
                                <m:t>out</m:t>
                              </m:r>
                              <m:r>
                                <a:rPr lang="en-US" altLang="ja-JP" sz="2000" i="1">
                                  <a:latin typeface="Cambria Math"/>
                                </a:rPr>
                                <m:t>∗</m:t>
                              </m:r>
                            </m:sup>
                          </m:sSubSup>
                          <m:sSubSup>
                            <m:sSubSupPr>
                              <m:ctrlPr>
                                <a:rPr lang="en-US" altLang="ja-JP" sz="2000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US" altLang="ja-JP" sz="2000" dirty="0">
                                  <a:solidFill>
                                    <a:srgbClr val="CE47D1"/>
                                  </a:solidFill>
                                  <a:latin typeface="Cambria Math"/>
                                  <a:ea typeface="Cambria Math"/>
                                </a:rPr>
                                <m:t>Ψ</m:t>
                              </m:r>
                            </m:e>
                            <m:sub>
                              <m:r>
                                <a:rPr lang="en-US" altLang="ja-JP" sz="2000" i="1">
                                  <a:latin typeface="Cambria Math"/>
                                </a:rPr>
                                <m:t>𝑘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lang="en-US" altLang="ja-JP" sz="2000">
                                  <a:latin typeface="Cambria Math"/>
                                </a:rPr>
                                <m:t>in</m:t>
                              </m:r>
                              <m:r>
                                <a:rPr lang="en-US" altLang="ja-JP" sz="2000" b="0" i="0" smtClean="0">
                                  <a:latin typeface="Cambria Math"/>
                                </a:rPr>
                                <m:t>∗</m:t>
                              </m:r>
                            </m:sup>
                          </m:sSubSup>
                          <m:r>
                            <a:rPr lang="en-US" altLang="ja-JP" sz="2000" i="1">
                              <a:latin typeface="Cambria Math"/>
                            </a:rPr>
                            <m:t>−</m:t>
                          </m:r>
                          <m:sSubSup>
                            <m:sSubSupPr>
                              <m:ctrlPr>
                                <a:rPr lang="en-US" altLang="ja-JP" sz="2000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US" altLang="ja-JP" sz="2000" dirty="0">
                                  <a:solidFill>
                                    <a:srgbClr val="CE47D1"/>
                                  </a:solidFill>
                                  <a:latin typeface="Cambria Math"/>
                                  <a:ea typeface="Cambria Math"/>
                                </a:rPr>
                                <m:t>Ψ</m:t>
                              </m:r>
                            </m:e>
                            <m:sub>
                              <m:r>
                                <a:rPr lang="en-US" altLang="ja-JP" sz="2000" i="1">
                                  <a:latin typeface="Cambria Math"/>
                                </a:rPr>
                                <m:t>𝑘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lang="en-US" altLang="ja-JP" sz="2000">
                                  <a:latin typeface="Cambria Math"/>
                                </a:rPr>
                                <m:t>out</m:t>
                              </m:r>
                              <m:r>
                                <a:rPr lang="en-US" altLang="ja-JP" sz="2000" i="1">
                                  <a:latin typeface="Cambria Math"/>
                                </a:rPr>
                                <m:t>∗</m:t>
                              </m:r>
                            </m:sup>
                          </m:sSubSup>
                          <m:sSubSup>
                            <m:sSubSupPr>
                              <m:ctrlPr>
                                <a:rPr lang="en-US" altLang="ja-JP" sz="2000" i="1">
                                  <a:latin typeface="Cambria Math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̇"/>
                                  <m:ctrlPr>
                                    <a:rPr lang="en-US" altLang="ja-JP" sz="2000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ja-JP" sz="2000" dirty="0">
                                      <a:solidFill>
                                        <a:srgbClr val="CE47D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Ψ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altLang="ja-JP" sz="2000" i="1">
                                  <a:latin typeface="Cambria Math"/>
                                </a:rPr>
                                <m:t>𝑘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lang="en-US" altLang="ja-JP" sz="2000">
                                  <a:latin typeface="Cambria Math"/>
                                </a:rPr>
                                <m:t>in</m:t>
                              </m:r>
                              <m:r>
                                <a:rPr lang="en-US" altLang="ja-JP" sz="2000" b="0" i="0" smtClean="0">
                                  <a:latin typeface="Cambria Math"/>
                                </a:rPr>
                                <m:t>∗</m:t>
                              </m:r>
                            </m:sup>
                          </m:sSubSup>
                        </m:e>
                      </m:d>
                    </m:oMath>
                  </m:oMathPara>
                </a14:m>
                <a:endParaRPr lang="ja-JP" altLang="en-US" sz="2000" dirty="0"/>
              </a:p>
            </p:txBody>
          </p:sp>
        </mc:Choice>
        <mc:Fallback xmlns="">
          <p:sp>
            <p:nvSpPr>
              <p:cNvPr id="8" name="大かっこ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5131" y="5003584"/>
                <a:ext cx="4294941" cy="1125716"/>
              </a:xfrm>
              <a:prstGeom prst="bracketPair">
                <a:avLst/>
              </a:prstGeom>
              <a:blipFill rotWithShape="1">
                <a:blip r:embed="rId5"/>
                <a:stretch>
                  <a:fillRect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テキスト ボックス 15"/>
          <p:cNvSpPr txBox="1"/>
          <p:nvPr/>
        </p:nvSpPr>
        <p:spPr>
          <a:xfrm>
            <a:off x="5148064" y="4397042"/>
            <a:ext cx="2081917" cy="400110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2000" dirty="0" smtClean="0">
                <a:solidFill>
                  <a:srgbClr val="FF0000"/>
                </a:solidFill>
              </a:rPr>
              <a:t>Interaction effects</a:t>
            </a:r>
            <a:endParaRPr kumimoji="1" lang="en-US" altLang="ja-JP" sz="2000" dirty="0" smtClean="0">
              <a:solidFill>
                <a:srgbClr val="FF0000"/>
              </a:solidFill>
            </a:endParaRPr>
          </a:p>
        </p:txBody>
      </p:sp>
      <p:cxnSp>
        <p:nvCxnSpPr>
          <p:cNvPr id="18" name="直線コネクタ 17"/>
          <p:cNvCxnSpPr/>
          <p:nvPr/>
        </p:nvCxnSpPr>
        <p:spPr>
          <a:xfrm flipH="1" flipV="1">
            <a:off x="5550080" y="4077008"/>
            <a:ext cx="41978" cy="312434"/>
          </a:xfrm>
          <a:prstGeom prst="line">
            <a:avLst/>
          </a:prstGeom>
          <a:ln w="19050">
            <a:solidFill>
              <a:srgbClr val="7030A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テキスト ボックス 18"/>
          <p:cNvSpPr txBox="1"/>
          <p:nvPr/>
        </p:nvSpPr>
        <p:spPr>
          <a:xfrm>
            <a:off x="933684" y="4397042"/>
            <a:ext cx="2846228" cy="400110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2000" dirty="0" smtClean="0"/>
              <a:t>(usual) Bogoliubov </a:t>
            </a:r>
            <a:r>
              <a:rPr lang="en-US" altLang="ja-JP" sz="2000" dirty="0" err="1" smtClean="0"/>
              <a:t>tf</a:t>
            </a:r>
            <a:r>
              <a:rPr lang="en-US" altLang="ja-JP" sz="2000" dirty="0" smtClean="0"/>
              <a:t> low</a:t>
            </a:r>
            <a:endParaRPr lang="en-US" altLang="ja-JP" sz="2000" dirty="0"/>
          </a:p>
        </p:txBody>
      </p:sp>
      <p:cxnSp>
        <p:nvCxnSpPr>
          <p:cNvPr id="20" name="直線コネクタ 19"/>
          <p:cNvCxnSpPr/>
          <p:nvPr/>
        </p:nvCxnSpPr>
        <p:spPr>
          <a:xfrm flipH="1" flipV="1">
            <a:off x="2195736" y="4034832"/>
            <a:ext cx="144016" cy="370882"/>
          </a:xfrm>
          <a:prstGeom prst="line">
            <a:avLst/>
          </a:prstGeom>
          <a:ln w="19050">
            <a:solidFill>
              <a:srgbClr val="FFC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/>
          <p:nvPr/>
        </p:nvCxnSpPr>
        <p:spPr>
          <a:xfrm flipH="1">
            <a:off x="1979712" y="2554749"/>
            <a:ext cx="504056" cy="0"/>
          </a:xfrm>
          <a:prstGeom prst="straightConnector1">
            <a:avLst/>
          </a:prstGeom>
          <a:ln w="38100">
            <a:solidFill>
              <a:srgbClr val="92D05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大かっこ 29"/>
              <p:cNvSpPr/>
              <p:nvPr/>
            </p:nvSpPr>
            <p:spPr>
              <a:xfrm>
                <a:off x="5604525" y="5003584"/>
                <a:ext cx="2927915" cy="1125716"/>
              </a:xfrm>
              <a:prstGeom prst="bracketPair">
                <a:avLst>
                  <a:gd name="adj" fmla="val 13030"/>
                </a:avLst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ja-JP" i="1" smtClean="0">
                              <a:latin typeface="Cambria Math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altLang="ja-JP" dirty="0">
                              <a:solidFill>
                                <a:srgbClr val="CE47D1"/>
                              </a:solidFill>
                              <a:latin typeface="Cambria Math"/>
                              <a:ea typeface="Cambria Math"/>
                            </a:rPr>
                            <m:t>Ψ</m:t>
                          </m:r>
                        </m:e>
                        <m:sub>
                          <m:r>
                            <a:rPr lang="en-US" altLang="ja-JP" i="1"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 b="0" i="0" smtClean="0">
                              <a:latin typeface="Cambria Math"/>
                            </a:rPr>
                            <m:t>in</m:t>
                          </m:r>
                        </m:sup>
                      </m:sSubSup>
                      <m:r>
                        <a:rPr lang="en-US" altLang="ja-JP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kumimoji="1" lang="en-US" altLang="ja-JP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kumimoji="1" lang="en-US" altLang="ja-JP" b="0" i="1" smtClean="0">
                              <a:solidFill>
                                <a:srgbClr val="FF4B00"/>
                              </a:solidFill>
                              <a:latin typeface="Cambria Math"/>
                            </a:rPr>
                            <m:t>𝛼</m:t>
                          </m:r>
                        </m:e>
                        <m:sub>
                          <m:r>
                            <a:rPr kumimoji="1" lang="en-US" altLang="ja-JP" b="0" i="1" smtClean="0">
                              <a:latin typeface="Cambria Math"/>
                            </a:rPr>
                            <m:t>𝑘</m:t>
                          </m:r>
                        </m:sub>
                      </m:sSub>
                      <m:sSubSup>
                        <m:sSubSupPr>
                          <m:ctrlPr>
                            <a:rPr lang="en-US" altLang="ja-JP" i="1">
                              <a:latin typeface="Cambria Math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altLang="ja-JP" dirty="0">
                              <a:solidFill>
                                <a:srgbClr val="CE47D1"/>
                              </a:solidFill>
                              <a:latin typeface="Cambria Math"/>
                              <a:ea typeface="Cambria Math"/>
                            </a:rPr>
                            <m:t>Ψ</m:t>
                          </m:r>
                        </m:e>
                        <m:sub>
                          <m:r>
                            <a:rPr lang="en-US" altLang="ja-JP" i="1"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 b="0" i="0" smtClean="0">
                              <a:latin typeface="Cambria Math"/>
                            </a:rPr>
                            <m:t>out</m:t>
                          </m:r>
                        </m:sup>
                      </m:sSubSup>
                      <m:r>
                        <a:rPr lang="en-US" altLang="ja-JP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altLang="ja-JP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i="1" smtClean="0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𝛽</m:t>
                          </m:r>
                        </m:e>
                        <m:sub>
                          <m:r>
                            <a:rPr lang="en-US" altLang="ja-JP" i="1">
                              <a:latin typeface="Cambria Math"/>
                            </a:rPr>
                            <m:t>𝑘</m:t>
                          </m:r>
                        </m:sub>
                      </m:sSub>
                      <m:sSubSup>
                        <m:sSubSupPr>
                          <m:ctrlPr>
                            <a:rPr lang="en-US" altLang="ja-JP" i="1">
                              <a:latin typeface="Cambria Math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altLang="ja-JP" dirty="0">
                              <a:solidFill>
                                <a:srgbClr val="CE47D1"/>
                              </a:solidFill>
                              <a:latin typeface="Cambria Math"/>
                              <a:ea typeface="Cambria Math"/>
                            </a:rPr>
                            <m:t>Ψ</m:t>
                          </m:r>
                        </m:e>
                        <m:sub>
                          <m:r>
                            <a:rPr lang="en-US" altLang="ja-JP" i="1"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 b="0" i="0" smtClean="0">
                              <a:latin typeface="Cambria Math"/>
                            </a:rPr>
                            <m:t>out</m:t>
                          </m:r>
                          <m:r>
                            <a:rPr lang="en-US" altLang="ja-JP" b="0" i="1" smtClean="0">
                              <a:latin typeface="Cambria Math"/>
                            </a:rPr>
                            <m:t>∗</m:t>
                          </m:r>
                        </m:sup>
                      </m:sSubSup>
                    </m:oMath>
                  </m:oMathPara>
                </a14:m>
                <a:endParaRPr kumimoji="1" lang="en-US" altLang="ja-JP" dirty="0" smtClean="0"/>
              </a:p>
              <a:p>
                <a:pPr algn="ctr"/>
                <a:endParaRPr kumimoji="1" lang="en-US" altLang="ja-JP" sz="700" dirty="0" smtClean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ja-JP" i="1">
                              <a:latin typeface="Cambria Math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altLang="ja-JP" dirty="0">
                              <a:solidFill>
                                <a:srgbClr val="CE47D1"/>
                              </a:solidFill>
                              <a:latin typeface="Cambria Math"/>
                              <a:ea typeface="Cambria Math"/>
                            </a:rPr>
                            <m:t>Ψ</m:t>
                          </m:r>
                        </m:e>
                        <m:sub>
                          <m:r>
                            <a:rPr lang="en-US" altLang="ja-JP" i="1"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latin typeface="Cambria Math"/>
                            </a:rPr>
                            <m:t>out</m:t>
                          </m:r>
                        </m:sup>
                      </m:sSubSup>
                      <m:r>
                        <a:rPr lang="en-US" altLang="ja-JP" i="1">
                          <a:latin typeface="Cambria Math"/>
                        </a:rPr>
                        <m:t>=</m:t>
                      </m:r>
                      <m:sSubSup>
                        <m:sSubSupPr>
                          <m:ctrlPr>
                            <a:rPr lang="en-US" altLang="ja-JP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altLang="ja-JP" i="1" smtClean="0">
                              <a:solidFill>
                                <a:srgbClr val="FF4B00"/>
                              </a:solidFill>
                              <a:latin typeface="Cambria Math"/>
                            </a:rPr>
                            <m:t>𝛼</m:t>
                          </m:r>
                        </m:e>
                        <m:sub>
                          <m:r>
                            <a:rPr lang="en-US" altLang="ja-JP" i="1"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a:rPr lang="en-US" altLang="ja-JP" b="0" i="1" smtClean="0">
                              <a:latin typeface="Cambria Math"/>
                            </a:rPr>
                            <m:t>∗</m:t>
                          </m:r>
                        </m:sup>
                      </m:sSubSup>
                      <m:sSubSup>
                        <m:sSubSupPr>
                          <m:ctrlPr>
                            <a:rPr lang="en-US" altLang="ja-JP" i="1">
                              <a:latin typeface="Cambria Math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altLang="ja-JP" dirty="0">
                              <a:solidFill>
                                <a:srgbClr val="CE47D1"/>
                              </a:solidFill>
                              <a:latin typeface="Cambria Math"/>
                              <a:ea typeface="Cambria Math"/>
                            </a:rPr>
                            <m:t>Ψ</m:t>
                          </m:r>
                        </m:e>
                        <m:sub>
                          <m:r>
                            <a:rPr lang="en-US" altLang="ja-JP" i="1"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latin typeface="Cambria Math"/>
                            </a:rPr>
                            <m:t>in</m:t>
                          </m:r>
                        </m:sup>
                      </m:sSubSup>
                      <m:r>
                        <a:rPr lang="en-US" altLang="ja-JP" b="0" i="1" smtClean="0">
                          <a:latin typeface="Cambria Math"/>
                        </a:rPr>
                        <m:t>−</m:t>
                      </m:r>
                      <m:sSubSup>
                        <m:sSubSupPr>
                          <m:ctrlPr>
                            <a:rPr lang="en-US" altLang="ja-JP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altLang="ja-JP" i="1" smtClean="0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𝛽</m:t>
                          </m:r>
                        </m:e>
                        <m:sub>
                          <m:r>
                            <a:rPr lang="en-US" altLang="ja-JP" i="1"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a:rPr lang="en-US" altLang="ja-JP" b="0" i="1" smtClean="0">
                              <a:latin typeface="Cambria Math"/>
                            </a:rPr>
                            <m:t>∗</m:t>
                          </m:r>
                        </m:sup>
                      </m:sSubSup>
                      <m:sSubSup>
                        <m:sSubSupPr>
                          <m:ctrlPr>
                            <a:rPr lang="en-US" altLang="ja-JP" i="1">
                              <a:latin typeface="Cambria Math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US" altLang="ja-JP" dirty="0">
                              <a:solidFill>
                                <a:srgbClr val="CE47D1"/>
                              </a:solidFill>
                              <a:latin typeface="Cambria Math"/>
                              <a:ea typeface="Cambria Math"/>
                            </a:rPr>
                            <m:t>Ψ</m:t>
                          </m:r>
                        </m:e>
                        <m:sub>
                          <m:r>
                            <a:rPr lang="en-US" altLang="ja-JP" i="1"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latin typeface="Cambria Math"/>
                            </a:rPr>
                            <m:t>in</m:t>
                          </m:r>
                          <m:r>
                            <a:rPr lang="en-US" altLang="ja-JP" i="1">
                              <a:latin typeface="Cambria Math"/>
                            </a:rPr>
                            <m:t>∗</m:t>
                          </m:r>
                        </m:sup>
                      </m:sSubSup>
                    </m:oMath>
                  </m:oMathPara>
                </a14:m>
                <a:endParaRPr lang="en-US" altLang="ja-JP" dirty="0" smtClean="0"/>
              </a:p>
              <a:p>
                <a:pPr algn="ctr"/>
                <a:endParaRPr lang="en-US" altLang="ja-JP" sz="700" dirty="0" smtClean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en-US" altLang="ja-JP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ja-JP" i="1" smtClean="0">
                                      <a:solidFill>
                                        <a:srgbClr val="FF4B00"/>
                                      </a:solidFill>
                                      <a:latin typeface="Cambria Math"/>
                                    </a:rPr>
                                    <m:t>𝛼</m:t>
                                  </m:r>
                                </m:e>
                                <m:sub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𝑘</m:t>
                                  </m:r>
                                </m:sub>
                              </m:sSub>
                            </m:e>
                          </m:d>
                        </m:e>
                        <m:sup>
                          <m:r>
                            <a:rPr lang="en-US" altLang="ja-JP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altLang="ja-JP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en-US" altLang="ja-JP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ja-JP" i="1" smtClean="0">
                                      <a:solidFill>
                                        <a:srgbClr val="00B050"/>
                                      </a:solidFill>
                                      <a:latin typeface="Cambria Math"/>
                                    </a:rPr>
                                    <m:t>𝛽</m:t>
                                  </m:r>
                                </m:e>
                                <m:sub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𝑘</m:t>
                                  </m:r>
                                </m:sub>
                              </m:sSub>
                            </m:e>
                          </m:d>
                        </m:e>
                        <m:sup>
                          <m:r>
                            <a:rPr lang="en-US" altLang="ja-JP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altLang="ja-JP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ja-JP" altLang="en-US" dirty="0"/>
              </a:p>
            </p:txBody>
          </p:sp>
        </mc:Choice>
        <mc:Fallback xmlns="">
          <p:sp>
            <p:nvSpPr>
              <p:cNvPr id="30" name="大かっこ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4525" y="5003584"/>
                <a:ext cx="2927915" cy="1125716"/>
              </a:xfrm>
              <a:prstGeom prst="bracketPair">
                <a:avLst>
                  <a:gd name="adj" fmla="val 13030"/>
                </a:avLst>
              </a:prstGeom>
              <a:blipFill rotWithShape="1">
                <a:blip r:embed="rId6"/>
                <a:stretch>
                  <a:fillRect b="-5348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正方形/長方形 26"/>
          <p:cNvSpPr/>
          <p:nvPr/>
        </p:nvSpPr>
        <p:spPr>
          <a:xfrm>
            <a:off x="4896036" y="4863611"/>
            <a:ext cx="946569" cy="7028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正方形/長方形 30"/>
          <p:cNvSpPr/>
          <p:nvPr/>
        </p:nvSpPr>
        <p:spPr>
          <a:xfrm>
            <a:off x="5004048" y="5985284"/>
            <a:ext cx="777014" cy="1800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正方形/長方形 31"/>
          <p:cNvSpPr/>
          <p:nvPr/>
        </p:nvSpPr>
        <p:spPr>
          <a:xfrm>
            <a:off x="5148064" y="5494434"/>
            <a:ext cx="576064" cy="5628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ストライプ矢印 32"/>
          <p:cNvSpPr/>
          <p:nvPr/>
        </p:nvSpPr>
        <p:spPr>
          <a:xfrm>
            <a:off x="5152352" y="5324005"/>
            <a:ext cx="571776" cy="373247"/>
          </a:xfrm>
          <a:prstGeom prst="stripedRightArrow">
            <a:avLst>
              <a:gd name="adj1" fmla="val 57069"/>
              <a:gd name="adj2" fmla="val 6845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295607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An example with a scalar field</a:t>
                </a:r>
              </a:p>
              <a:p>
                <a:pPr lvl="3"/>
                <a:endParaRPr lang="en-US" altLang="ja-JP" sz="800" dirty="0" smtClean="0"/>
              </a:p>
              <a:p>
                <a:pPr lvl="1"/>
                <a:r>
                  <a:rPr lang="en-US" altLang="ja-JP" dirty="0" smtClean="0">
                    <a:ea typeface="Cambria Math"/>
                  </a:rPr>
                  <a:t>Produced (occupation</a:t>
                </a:r>
                <a:r>
                  <a:rPr lang="en-US" altLang="ja-JP" dirty="0">
                    <a:ea typeface="Cambria Math"/>
                  </a:rPr>
                  <a:t>) number </a:t>
                </a:r>
                <a:r>
                  <a:rPr lang="en-US" altLang="ja-JP" dirty="0" smtClean="0">
                    <a:ea typeface="Cambria Math"/>
                  </a:rPr>
                  <a:t>:</a:t>
                </a:r>
              </a:p>
              <a:p>
                <a:pPr lvl="3"/>
                <a:endParaRPr lang="en-US" altLang="ja-JP" sz="800" dirty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 smtClean="0">
                    <a:ea typeface="Cambria Math"/>
                  </a:rPr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𝑛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in</m:t>
                            </m:r>
                          </m:sup>
                        </m:sSup>
                      </m:e>
                      <m:e>
                        <m:sSubSup>
                          <m:sSub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𝐤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out</m:t>
                            </m:r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†</m:t>
                            </m:r>
                          </m:sup>
                        </m:sSubSup>
                        <m:sSubSup>
                          <m:sSub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𝐤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out</m:t>
                            </m:r>
                          </m:sup>
                        </m:sSubSup>
                      </m:e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in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altLang="ja-JP" dirty="0" smtClean="0">
                    <a:ea typeface="Cambria Math"/>
                  </a:rPr>
                  <a:t> </a:t>
                </a:r>
              </a:p>
              <a:p>
                <a:pPr marL="914400" lvl="2" indent="0">
                  <a:buNone/>
                </a:pPr>
                <a:r>
                  <a:rPr lang="en-US" altLang="ja-JP" b="0" dirty="0" smtClean="0"/>
                  <a:t>   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altLang="ja-JP" i="1" smtClean="0">
                                <a:latin typeface="Cambria Math"/>
                              </a:rPr>
                            </m:ctrlPr>
                          </m:dPr>
                          <m:e>
                            <m:d>
                              <m:d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 smtClean="0">
                                        <a:solidFill>
                                          <a:srgbClr val="00B05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𝛽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𝑘</m:t>
                                    </m:r>
                                  </m:sub>
                                </m:sSub>
                                <m:sSubSup>
                                  <m:sSub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altLang="ja-JP" b="1">
                                        <a:latin typeface="Cambria Math"/>
                                        <a:ea typeface="Cambria Math"/>
                                      </a:rPr>
                                      <m:t>−</m:t>
                                    </m:r>
                                    <m:r>
                                      <a:rPr lang="en-US" altLang="ja-JP" b="1">
                                        <a:latin typeface="Cambria Math"/>
                                        <a:ea typeface="Cambria Math"/>
                                      </a:rPr>
                                      <m:t>𝐤</m:t>
                                    </m:r>
                                  </m:sub>
                                  <m:sup>
                                    <m:r>
                                      <m:rPr>
                                        <m:sty m:val="p"/>
                                      </m:rPr>
                                      <a:rPr lang="en-US" altLang="ja-JP">
                                        <a:latin typeface="Cambria Math"/>
                                        <a:ea typeface="Cambria Math"/>
                                      </a:rPr>
                                      <m:t>in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†</m:t>
                                    </m:r>
                                  </m:sup>
                                </m:sSubSup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−</m:t>
                                </m:r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𝑖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𝑍</m:t>
                                    </m:r>
                                  </m:e>
                                </m:rad>
                                <m:nary>
                                  <m:naryPr>
                                    <m:subHide m:val="on"/>
                                    <m:supHide m:val="on"/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naryPr>
                                  <m:sub/>
                                  <m:sup/>
                                  <m:e>
                                    <m:sSup>
                                      <m:sSupPr>
                                        <m:ctrlP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𝑑</m:t>
                                        </m:r>
                                      </m:e>
                                      <m:sup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4</m:t>
                                        </m:r>
                                      </m:sup>
                                    </m:sSup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𝑥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 </m:t>
                                    </m:r>
                                    <m:sSup>
                                      <m:sSupPr>
                                        <m:ctrlP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𝑒</m:t>
                                        </m:r>
                                      </m:e>
                                      <m:sup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−</m:t>
                                        </m:r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𝑖</m:t>
                                        </m:r>
                                        <m:r>
                                          <a:rPr lang="en-US" altLang="ja-JP" b="1">
                                            <a:latin typeface="Cambria Math"/>
                                            <a:ea typeface="Cambria Math"/>
                                          </a:rPr>
                                          <m:t>𝐤</m:t>
                                        </m:r>
                                        <m:r>
                                          <a:rPr lang="en-US" altLang="ja-JP" b="1">
                                            <a:latin typeface="Cambria Math"/>
                                            <a:ea typeface="Cambria Math"/>
                                          </a:rPr>
                                          <m:t>⋅</m:t>
                                        </m:r>
                                        <m:r>
                                          <a:rPr lang="en-US" altLang="ja-JP" b="1">
                                            <a:latin typeface="Cambria Math"/>
                                            <a:ea typeface="Cambria Math"/>
                                          </a:rPr>
                                          <m:t>𝐱</m:t>
                                        </m:r>
                                      </m:sup>
                                    </m:sSup>
                                    <m:d>
                                      <m:dPr>
                                        <m:ctrlP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ja-JP" i="1" smtClean="0">
                                                <a:solidFill>
                                                  <a:srgbClr val="FF4B00"/>
                                                </a:solidFill>
                                                <a:latin typeface="Cambria Math"/>
                                                <a:ea typeface="Cambria Math"/>
                                              </a:rPr>
                                              <m:t>𝛼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  <m:t>𝑘</m:t>
                                            </m:r>
                                          </m:sub>
                                        </m:sSub>
                                        <m:sSubSup>
                                          <m:sSubSupPr>
                                            <m:ctrlP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</m:ctrlPr>
                                          </m:sSubSupPr>
                                          <m:e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ja-JP" dirty="0">
                                                <a:solidFill>
                                                  <a:srgbClr val="CE47D1"/>
                                                </a:solidFill>
                                                <a:latin typeface="Cambria Math"/>
                                                <a:ea typeface="Cambria Math"/>
                                              </a:rPr>
                                              <m:t>Ψ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  <m:t>𝑘</m:t>
                                            </m:r>
                                          </m:sub>
                                          <m:sup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ja-JP">
                                                <a:latin typeface="Cambria Math"/>
                                                <a:ea typeface="Cambria Math"/>
                                              </a:rPr>
                                              <m:t>in</m:t>
                                            </m:r>
                                            <m: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  <m:t>∗</m:t>
                                            </m:r>
                                          </m:sup>
                                        </m:sSubSup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−</m:t>
                                        </m:r>
                                        <m:sSub>
                                          <m:sSubPr>
                                            <m:ctrlP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altLang="ja-JP" i="1" smtClean="0">
                                                <a:solidFill>
                                                  <a:srgbClr val="00B050"/>
                                                </a:solidFill>
                                                <a:latin typeface="Cambria Math"/>
                                                <a:ea typeface="Cambria Math"/>
                                              </a:rPr>
                                              <m:t>𝛽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  <m:t>𝑘</m:t>
                                            </m:r>
                                          </m:sub>
                                        </m:sSub>
                                        <m:sSubSup>
                                          <m:sSubSupPr>
                                            <m:ctrlP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</m:ctrlPr>
                                          </m:sSubSupPr>
                                          <m:e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ja-JP" dirty="0">
                                                <a:solidFill>
                                                  <a:srgbClr val="CE47D1"/>
                                                </a:solidFill>
                                                <a:latin typeface="Cambria Math"/>
                                                <a:ea typeface="Cambria Math"/>
                                              </a:rPr>
                                              <m:t>Ψ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  <m:t>𝑘</m:t>
                                            </m:r>
                                          </m:sub>
                                          <m:sup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ja-JP">
                                                <a:latin typeface="Cambria Math"/>
                                                <a:ea typeface="Cambria Math"/>
                                              </a:rPr>
                                              <m:t>in</m:t>
                                            </m:r>
                                          </m:sup>
                                        </m:sSubSup>
                                      </m:e>
                                    </m:d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 </m:t>
                                    </m:r>
                                    <m: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  <m:t>𝐽</m:t>
                                    </m:r>
                                    <m: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  <m:t> </m:t>
                                    </m:r>
                                  </m:e>
                                </m:nary>
                              </m:e>
                            </m:d>
                            <m:r>
                              <a:rPr lang="en-US" altLang="ja-JP" b="0" i="1" smtClean="0">
                                <a:latin typeface="Cambria Math"/>
                              </a:rPr>
                              <m:t>|</m:t>
                            </m:r>
                            <m:d>
                              <m:dPr>
                                <m:begChr m:val=""/>
                                <m:endChr m:val="⟩"/>
                                <m:ctrlPr>
                                  <a:rPr lang="en-US" altLang="ja-JP" i="1" smtClean="0">
                                    <a:latin typeface="Cambria Math"/>
                                  </a:rPr>
                                </m:ctrlPr>
                              </m:dPr>
                              <m:e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0</m:t>
                                    </m:r>
                                  </m:e>
                                  <m:sup>
                                    <m:r>
                                      <m:rPr>
                                        <m:sty m:val="p"/>
                                      </m:rPr>
                                      <a:rPr lang="en-US" altLang="ja-JP">
                                        <a:latin typeface="Cambria Math"/>
                                        <a:ea typeface="Cambria Math"/>
                                      </a:rPr>
                                      <m:t>in</m:t>
                                    </m:r>
                                  </m:sup>
                                </m:sSup>
                              </m:e>
                            </m:d>
                          </m:e>
                        </m:d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en-US" altLang="ja-JP" b="0" i="1" dirty="0" smtClean="0">
                  <a:latin typeface="Cambria Math"/>
                </a:endParaRPr>
              </a:p>
              <a:p>
                <a:pPr marL="914400" lvl="2" indent="0">
                  <a:buNone/>
                </a:pPr>
                <a:r>
                  <a:rPr lang="en-US" altLang="ja-JP" b="0" dirty="0" smtClean="0"/>
                  <a:t>   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ja-JP" i="1" smtClean="0"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    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𝑉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⋅</m:t>
                            </m:r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ja-JP" i="1" smtClean="0">
                                            <a:solidFill>
                                              <a:srgbClr val="00B050"/>
                                            </a:solidFill>
                                            <a:latin typeface="Cambria Math"/>
                                            <a:ea typeface="Cambria Math"/>
                                          </a:rPr>
                                          <m:t>𝛽</m:t>
                                        </m:r>
                                      </m:e>
                                      <m:sub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𝑘</m:t>
                                        </m:r>
                                      </m:sub>
                                    </m:sSub>
                                  </m:e>
                                </m:d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ja-JP" i="1">
                                <a:latin typeface="Cambria Math"/>
                              </a:rPr>
                              <m:t>+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⋯                                                                    </m:t>
                            </m:r>
                          </m:e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0         +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𝑍</m:t>
                            </m:r>
                            <m:sSup>
                              <m:sSupPr>
                                <m:ctrlP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nary>
                                      <m:naryPr>
                                        <m:subHide m:val="on"/>
                                        <m:supHide m:val="on"/>
                                        <m:ctrlP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naryPr>
                                      <m:sub/>
                                      <m:sup/>
                                      <m:e>
                                        <m:sSup>
                                          <m:sSupPr>
                                            <m:ctrlP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  <m:t>𝑑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  <m:t>4</m:t>
                                            </m:r>
                                          </m:sup>
                                        </m:sSup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𝑥</m:t>
                                        </m:r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 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  <m:t>𝑒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  <m:t>−</m:t>
                                            </m:r>
                                            <m: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  <m:t>𝑖</m:t>
                                            </m:r>
                                            <m:r>
                                              <a:rPr lang="en-US" altLang="ja-JP" b="1">
                                                <a:latin typeface="Cambria Math"/>
                                                <a:ea typeface="Cambria Math"/>
                                              </a:rPr>
                                              <m:t>𝐤</m:t>
                                            </m:r>
                                            <m:r>
                                              <a:rPr lang="en-US" altLang="ja-JP" b="1">
                                                <a:latin typeface="Cambria Math"/>
                                                <a:ea typeface="Cambria Math"/>
                                              </a:rPr>
                                              <m:t>⋅</m:t>
                                            </m:r>
                                            <m:r>
                                              <a:rPr lang="en-US" altLang="ja-JP" b="1">
                                                <a:latin typeface="Cambria Math"/>
                                                <a:ea typeface="Cambria Math"/>
                                              </a:rPr>
                                              <m:t>𝐱</m:t>
                                            </m:r>
                                          </m:sup>
                                        </m:sSup>
                                        <m:r>
                                          <a:rPr lang="en-US" altLang="ja-JP" b="1" i="1">
                                            <a:latin typeface="Cambria Math"/>
                                            <a:ea typeface="Cambria Math"/>
                                          </a:rPr>
                                          <m:t> </m:t>
                                        </m:r>
                                        <m:sSubSup>
                                          <m:sSubSupPr>
                                            <m:ctrlP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</m:ctrlPr>
                                          </m:sSubSupPr>
                                          <m:e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ja-JP" dirty="0">
                                                <a:solidFill>
                                                  <a:srgbClr val="CE47D1"/>
                                                </a:solidFill>
                                                <a:latin typeface="Cambria Math"/>
                                                <a:ea typeface="Cambria Math"/>
                                              </a:rPr>
                                              <m:t>Ψ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  <m:t>𝑘</m:t>
                                            </m:r>
                                          </m:sub>
                                          <m:sup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ja-JP">
                                                <a:latin typeface="Cambria Math"/>
                                                <a:ea typeface="Cambria Math"/>
                                              </a:rPr>
                                              <m:t>in</m:t>
                                            </m:r>
                                            <m: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  <m:t>∗</m:t>
                                            </m:r>
                                          </m:sup>
                                        </m:sSubSup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 </m:t>
                                        </m:r>
                                        <m:r>
                                          <a:rPr lang="en-US" altLang="ja-JP" b="0" i="1" smtClean="0">
                                            <a:latin typeface="Cambria Math"/>
                                            <a:ea typeface="Cambria Math"/>
                                          </a:rPr>
                                          <m:t>𝐽</m:t>
                                        </m:r>
                                      </m:e>
                                    </m:nary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|</m:t>
                                    </m:r>
                                    <m:d>
                                      <m:dPr>
                                        <m:begChr m:val=""/>
                                        <m:endChr m:val="⟩"/>
                                        <m:ctrlPr>
                                          <a:rPr lang="en-US" altLang="ja-JP" i="1">
                                            <a:latin typeface="Cambria Math"/>
                                          </a:rPr>
                                        </m:ctrlPr>
                                      </m:dPr>
                                      <m:e>
                                        <m:sSup>
                                          <m:sSupPr>
                                            <m:ctrlP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ja-JP" i="1">
                                                <a:latin typeface="Cambria Math"/>
                                                <a:ea typeface="Cambria Math"/>
                                              </a:rPr>
                                              <m:t>0</m:t>
                                            </m:r>
                                          </m:e>
                                          <m:sup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ja-JP">
                                                <a:latin typeface="Cambria Math"/>
                                                <a:ea typeface="Cambria Math"/>
                                              </a:rPr>
                                              <m:t>in</m:t>
                                            </m:r>
                                          </m:sup>
                                        </m:sSup>
                                      </m:e>
                                    </m:d>
                                  </m:e>
                                </m:d>
                              </m:e>
                              <m:sup>
                                <m: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+⋯</m:t>
                            </m:r>
                          </m:e>
                        </m:eqArr>
                      </m:e>
                    </m:d>
                  </m:oMath>
                </a14:m>
                <a:endParaRPr lang="en-US" altLang="ja-JP" dirty="0" smtClean="0"/>
              </a:p>
              <a:p>
                <a:pPr lvl="3"/>
                <a:endParaRPr lang="en-US" altLang="ja-JP" sz="800" dirty="0"/>
              </a:p>
              <a:p>
                <a:pPr marL="914400" lvl="2" indent="0">
                  <a:buNone/>
                </a:pPr>
                <a:r>
                  <a:rPr lang="en-US" altLang="ja-JP" dirty="0">
                    <a:sym typeface="Wingdings" panose="05000000000000000000" pitchFamily="2" charset="2"/>
                  </a:rPr>
                  <a:t> 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Particles can be produced even if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i="1">
                        <a:latin typeface="Cambria Math"/>
                      </a:rPr>
                      <m:t>=0</m:t>
                    </m:r>
                  </m:oMath>
                </a14:m>
                <a:r>
                  <a:rPr lang="en-US" altLang="ja-JP" dirty="0" smtClean="0">
                    <a:sym typeface="Wingdings" panose="05000000000000000000" pitchFamily="2" charset="2"/>
                  </a:rPr>
                  <a:t> !</a:t>
                </a:r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7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大かっこ 7"/>
              <p:cNvSpPr/>
              <p:nvPr/>
            </p:nvSpPr>
            <p:spPr>
              <a:xfrm>
                <a:off x="6948264" y="2924944"/>
                <a:ext cx="936104" cy="341935"/>
              </a:xfrm>
              <a:prstGeom prst="bracketPair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𝛽</m:t>
                          </m:r>
                        </m:e>
                        <m:sub>
                          <m:r>
                            <a:rPr lang="en-US" altLang="ja-JP" b="0" i="1" smtClean="0"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lang="en-US" altLang="ja-JP" i="1" smtClean="0">
                          <a:latin typeface="Cambria Math"/>
                        </a:rPr>
                        <m:t>=</m:t>
                      </m:r>
                      <m:r>
                        <a:rPr lang="en-US" altLang="ja-JP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ja-JP" altLang="en-US" dirty="0"/>
              </a:p>
            </p:txBody>
          </p:sp>
        </mc:Choice>
        <mc:Fallback xmlns="">
          <p:sp>
            <p:nvSpPr>
              <p:cNvPr id="8" name="大かっこ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8264" y="2924944"/>
                <a:ext cx="936104" cy="341935"/>
              </a:xfrm>
              <a:prstGeom prst="bracketPair">
                <a:avLst/>
              </a:prstGeom>
              <a:blipFill rotWithShape="1">
                <a:blip r:embed="rId4"/>
                <a:stretch>
                  <a:fillRect b="-13559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大かっこ 8"/>
              <p:cNvSpPr/>
              <p:nvPr/>
            </p:nvSpPr>
            <p:spPr>
              <a:xfrm>
                <a:off x="6948265" y="2492896"/>
                <a:ext cx="936103" cy="341935"/>
              </a:xfrm>
              <a:prstGeom prst="bracketPair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𝛽</m:t>
                          </m:r>
                        </m:e>
                        <m:sub>
                          <m:r>
                            <a:rPr lang="en-US" altLang="ja-JP" b="0" i="1" smtClean="0"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lang="en-US" altLang="ja-JP" b="0" i="1" smtClean="0">
                          <a:latin typeface="Cambria Math"/>
                        </a:rPr>
                        <m:t>≠0</m:t>
                      </m:r>
                    </m:oMath>
                  </m:oMathPara>
                </a14:m>
                <a:endParaRPr lang="ja-JP" altLang="en-US" dirty="0"/>
              </a:p>
            </p:txBody>
          </p:sp>
        </mc:Choice>
        <mc:Fallback xmlns="">
          <p:sp>
            <p:nvSpPr>
              <p:cNvPr id="9" name="大かっこ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8265" y="2492896"/>
                <a:ext cx="936103" cy="341935"/>
              </a:xfrm>
              <a:prstGeom prst="bracketPair">
                <a:avLst/>
              </a:prstGeom>
              <a:blipFill rotWithShape="1">
                <a:blip r:embed="rId5"/>
                <a:stretch>
                  <a:fillRect b="-13559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56716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980728"/>
                <a:ext cx="8928992" cy="5877272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Equation of Motion (again) : </a:t>
                </a:r>
                <a:endParaRPr lang="en-US" altLang="ja-JP" dirty="0">
                  <a:ea typeface="Cambria Math"/>
                </a:endParaRPr>
              </a:p>
              <a:p>
                <a:pPr lvl="1"/>
                <a:endParaRPr lang="en-US" altLang="ja-JP" dirty="0"/>
              </a:p>
              <a:p>
                <a:pPr lvl="1"/>
                <a:endParaRPr lang="en-US" altLang="ja-JP" dirty="0" smtClean="0"/>
              </a:p>
              <a:p>
                <a:pPr lvl="1"/>
                <a:endParaRPr lang="en-US" altLang="ja-JP" dirty="0"/>
              </a:p>
              <a:p>
                <a:pPr lvl="3"/>
                <a:endParaRPr lang="en-US" altLang="ja-JP" dirty="0" smtClean="0"/>
              </a:p>
              <a:p>
                <a:pPr lvl="3"/>
                <a:endParaRPr lang="en-US" altLang="ja-JP" dirty="0"/>
              </a:p>
              <a:p>
                <a:pPr lvl="3"/>
                <a:endParaRPr lang="en-US" altLang="ja-JP" dirty="0" smtClean="0"/>
              </a:p>
              <a:p>
                <a:pPr lvl="2"/>
                <a:endParaRPr lang="en-US" altLang="ja-JP" dirty="0"/>
              </a:p>
              <a:p>
                <a:pPr lvl="1"/>
                <a:r>
                  <a:rPr lang="en-US" altLang="ja-JP" dirty="0"/>
                  <a:t>EOM for asymptotic fields (as = in, out): </a:t>
                </a:r>
                <a:endParaRPr lang="en-US" altLang="ja-JP" dirty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</a:t>
                </a:r>
                <a:r>
                  <a:rPr lang="en-US" altLang="ja-JP" dirty="0">
                    <a:solidFill>
                      <a:srgbClr val="FF0000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p>
                  </m:oMath>
                </a14:m>
                <a:r>
                  <a:rPr lang="en-US" altLang="ja-JP" dirty="0">
                    <a:ea typeface="Cambria Math"/>
                  </a:rPr>
                  <a:t>   :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p>
                  </m:oMath>
                </a14:m>
                <a:endParaRPr lang="en-US" altLang="ja-JP" dirty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as</m:t>
                        </m:r>
                      </m:sup>
                    </m:sSup>
                  </m:oMath>
                </a14:m>
                <a:r>
                  <a:rPr lang="en-US" altLang="ja-JP" dirty="0">
                    <a:ea typeface="Cambria Math"/>
                  </a:rPr>
                  <a:t>  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d>
                                  <m:dPr>
                                    <m:begChr m:val="⟨"/>
                                    <m:endChr m:val="⟩"/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ja-JP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𝜙</m:t>
                                    </m:r>
                                  </m:e>
                                </m:d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sSup>
                      <m:s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as</m:t>
                        </m:r>
                      </m:sup>
                    </m:sSup>
                  </m:oMath>
                </a14:m>
                <a:endParaRPr lang="en-US" altLang="ja-JP" dirty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bSup>
                  </m:oMath>
                </a14:m>
                <a:r>
                  <a:rPr lang="en-US" altLang="ja-JP" dirty="0">
                    <a:ea typeface="Cambria Math"/>
                  </a:rPr>
                  <a:t>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Sup>
                      <m:sSub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bSup>
                  </m:oMath>
                </a14:m>
                <a:endParaRPr lang="en-US" altLang="ja-JP" dirty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as</m:t>
                        </m:r>
                      </m:sup>
                    </m:sSubSup>
                  </m:oMath>
                </a14:m>
                <a:r>
                  <a:rPr lang="en-US" altLang="ja-JP" dirty="0">
                    <a:ea typeface="Cambria Math"/>
                  </a:rPr>
                  <a:t> 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Sup>
                      <m:sSub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as</m:t>
                        </m:r>
                      </m:sup>
                    </m:sSubSup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𝑖𝑔</m:t>
                    </m:r>
                    <m:d>
                      <m:dPr>
                        <m:begChr m:val="⟨"/>
                        <m:endChr m:val="⟩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b="0" i="1" smtClean="0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e>
                          <m:sup>
                            <m:r>
                              <a:rPr lang="en-US" altLang="ja-JP" b="0" i="1" smtClean="0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∗</m:t>
                            </m:r>
                          </m:sup>
                        </m:sSup>
                      </m:e>
                    </m:d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as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980728"/>
                <a:ext cx="8928992" cy="5877272"/>
              </a:xfrm>
              <a:blipFill rotWithShape="1">
                <a:blip r:embed="rId3"/>
                <a:stretch>
                  <a:fillRect l="-751" t="-830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3. </a:t>
            </a:r>
            <a:r>
              <a:rPr lang="en-US" altLang="ja-JP" dirty="0" smtClean="0"/>
              <a:t>Calculation of particle number</a:t>
            </a:r>
            <a:endParaRPr kumimoji="1" lang="ja-JP" altLang="en-US" dirty="0"/>
          </a:p>
        </p:txBody>
      </p:sp>
      <p:sp>
        <p:nvSpPr>
          <p:cNvPr id="41" name="日付プレースホルダー 4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雲形吹き出し 4"/>
              <p:cNvSpPr/>
              <p:nvPr/>
            </p:nvSpPr>
            <p:spPr>
              <a:xfrm>
                <a:off x="683568" y="1412776"/>
                <a:ext cx="8064896" cy="2448271"/>
              </a:xfrm>
              <a:prstGeom prst="cloudCallout">
                <a:avLst>
                  <a:gd name="adj1" fmla="val -43001"/>
                  <a:gd name="adj2" fmla="val -46777"/>
                </a:avLst>
              </a:prstGeom>
              <a:noFill/>
              <a:ln>
                <a:solidFill>
                  <a:srgbClr val="AC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r>
                  <a:rPr lang="en-US" altLang="ja-JP" dirty="0" smtClean="0">
                    <a:solidFill>
                      <a:schemeClr val="tx1"/>
                    </a:solidFill>
                    <a:ea typeface="Cambria Math"/>
                  </a:rPr>
                  <a:t>     </a:t>
                </a:r>
                <a14:m>
                  <m:oMath xmlns:m="http://schemas.openxmlformats.org/officeDocument/2006/math">
                    <m:r>
                      <a:rPr lang="en-US" altLang="ja-JP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  </a:t>
                </a:r>
                <a:r>
                  <a:rPr lang="en-US" altLang="ja-JP" dirty="0" smtClean="0">
                    <a:solidFill>
                      <a:schemeClr val="tx1"/>
                    </a:solidFill>
                    <a:ea typeface="Cambria Math"/>
                  </a:rPr>
                  <a:t>:</a:t>
                </a:r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	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0=</m:t>
                    </m:r>
                    <m:d>
                      <m:d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ja-JP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+</m:t>
                    </m:r>
                    <m:f>
                      <m:f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𝑔</m:t>
                    </m:r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</a:t>
                </a:r>
              </a:p>
              <a:p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:r>
                  <a:rPr lang="en-US" altLang="ja-JP" dirty="0" smtClean="0">
                    <a:solidFill>
                      <a:schemeClr val="tx1"/>
                    </a:solidFill>
                    <a:ea typeface="Cambria Math"/>
                  </a:rPr>
                  <a:t>    </a:t>
                </a:r>
                <a14:m>
                  <m:oMath xmlns:m="http://schemas.openxmlformats.org/officeDocument/2006/math">
                    <m:r>
                      <a:rPr lang="en-US" altLang="ja-JP" i="1" smtClean="0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  : 	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0=</m:t>
                    </m:r>
                    <m:d>
                      <m:d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i="1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𝜙</m:t>
                                </m:r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den>
                        </m:f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</a:rPr>
                      <m:t>𝜒</m:t>
                    </m:r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𝑔</m:t>
                    </m:r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:endParaRPr lang="en-US" altLang="ja-JP" i="1" dirty="0" smtClean="0">
                  <a:solidFill>
                    <a:schemeClr val="tx1"/>
                  </a:solidFill>
                  <a:latin typeface="Cambria Math"/>
                  <a:ea typeface="Cambria Math"/>
                </a:endParaRPr>
              </a:p>
              <a:p>
                <a:r>
                  <a:rPr lang="en-US" altLang="ja-JP" dirty="0" smtClean="0">
                    <a:solidFill>
                      <a:schemeClr val="tx1"/>
                    </a:solidFill>
                    <a:ea typeface="Cambria Math"/>
                  </a:rPr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</m:sSub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: 	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>
                      <m:sSub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</m:sSub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𝑖𝑔</m:t>
                    </m:r>
                    <m:sSup>
                      <m:s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∗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:endParaRPr lang="en-US" altLang="ja-JP" i="1" dirty="0" smtClean="0">
                  <a:solidFill>
                    <a:schemeClr val="tx1"/>
                  </a:solidFill>
                  <a:latin typeface="Cambria Math"/>
                  <a:ea typeface="Cambria Math"/>
                </a:endParaRPr>
              </a:p>
              <a:p>
                <a:r>
                  <a:rPr lang="en-US" altLang="ja-JP" dirty="0" smtClean="0">
                    <a:solidFill>
                      <a:schemeClr val="tx1"/>
                    </a:solidFill>
                    <a:ea typeface="Cambria Math"/>
                  </a:rPr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 : 	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>
                      <m:sSub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𝑖𝑔</m:t>
                    </m:r>
                    <m:sSup>
                      <m:s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∗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𝑖𝑔</m:t>
                    </m:r>
                    <m:sSup>
                      <m:s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∗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雲形吹き出し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1412776"/>
                <a:ext cx="8064896" cy="2448271"/>
              </a:xfrm>
              <a:prstGeom prst="cloudCallout">
                <a:avLst>
                  <a:gd name="adj1" fmla="val -43001"/>
                  <a:gd name="adj2" fmla="val -46777"/>
                </a:avLst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ACB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直線コネクタ 30"/>
          <p:cNvCxnSpPr/>
          <p:nvPr/>
        </p:nvCxnSpPr>
        <p:spPr>
          <a:xfrm flipV="1">
            <a:off x="3694908" y="1988840"/>
            <a:ext cx="792088" cy="223082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/>
          <p:nvPr/>
        </p:nvCxnSpPr>
        <p:spPr>
          <a:xfrm flipV="1">
            <a:off x="4788024" y="1988840"/>
            <a:ext cx="1080120" cy="223082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コネクタ 32"/>
          <p:cNvCxnSpPr/>
          <p:nvPr/>
        </p:nvCxnSpPr>
        <p:spPr>
          <a:xfrm flipV="1">
            <a:off x="4644008" y="2420888"/>
            <a:ext cx="910506" cy="216024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flipV="1">
            <a:off x="5976156" y="2423780"/>
            <a:ext cx="893673" cy="144016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/>
          <p:nvPr/>
        </p:nvCxnSpPr>
        <p:spPr>
          <a:xfrm flipV="1">
            <a:off x="4211960" y="2780928"/>
            <a:ext cx="720080" cy="144016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コネクタ 36"/>
          <p:cNvCxnSpPr/>
          <p:nvPr/>
        </p:nvCxnSpPr>
        <p:spPr>
          <a:xfrm flipV="1">
            <a:off x="5148064" y="3140968"/>
            <a:ext cx="828092" cy="144016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雲形吹き出し 41"/>
              <p:cNvSpPr/>
              <p:nvPr/>
            </p:nvSpPr>
            <p:spPr>
              <a:xfrm>
                <a:off x="5508104" y="3314028"/>
                <a:ext cx="3600400" cy="1411116"/>
              </a:xfrm>
              <a:prstGeom prst="cloudCallout">
                <a:avLst>
                  <a:gd name="adj1" fmla="val -23866"/>
                  <a:gd name="adj2" fmla="val -73786"/>
                </a:avLst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</m:oMath>
                </a14:m>
                <a:r>
                  <a:rPr kumimoji="1" lang="ja-JP" alt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: </a:t>
                </a:r>
                <a:r>
                  <a:rPr kumimoji="1" lang="en-US" altLang="ja-JP" u="sng" dirty="0" smtClean="0">
                    <a:solidFill>
                      <a:schemeClr val="tx1"/>
                    </a:solidFill>
                  </a:rPr>
                  <a:t>macro</a:t>
                </a:r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scopic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:r>
                  <a:rPr lang="en-US" altLang="ja-JP" dirty="0" smtClean="0">
                    <a:solidFill>
                      <a:schemeClr val="tx1"/>
                    </a:solidFill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</m:sSub>
                  </m:oMath>
                </a14:m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</m:oMath>
                </a14:m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 : </a:t>
                </a:r>
                <a:r>
                  <a:rPr kumimoji="1" lang="en-US" altLang="ja-JP" u="sng" dirty="0" smtClean="0">
                    <a:solidFill>
                      <a:schemeClr val="tx1"/>
                    </a:solidFill>
                  </a:rPr>
                  <a:t>micro</a:t>
                </a:r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scopic</a:t>
                </a:r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2" name="雲形吹き出し 4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8104" y="3314028"/>
                <a:ext cx="3600400" cy="1411116"/>
              </a:xfrm>
              <a:prstGeom prst="cloudCallout">
                <a:avLst>
                  <a:gd name="adj1" fmla="val -23866"/>
                  <a:gd name="adj2" fmla="val -73786"/>
                </a:avLst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216810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グループ化 54"/>
          <p:cNvGrpSpPr/>
          <p:nvPr/>
        </p:nvGrpSpPr>
        <p:grpSpPr>
          <a:xfrm>
            <a:off x="7308304" y="4667191"/>
            <a:ext cx="1425213" cy="1498113"/>
            <a:chOff x="-597630" y="2326930"/>
            <a:chExt cx="1425213" cy="1498113"/>
          </a:xfrm>
        </p:grpSpPr>
        <p:sp>
          <p:nvSpPr>
            <p:cNvPr id="40" name="円/楕円 39"/>
            <p:cNvSpPr/>
            <p:nvPr/>
          </p:nvSpPr>
          <p:spPr>
            <a:xfrm>
              <a:off x="-477311" y="2600907"/>
              <a:ext cx="1208597" cy="122413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1" name="正方形/長方形 40"/>
            <p:cNvSpPr/>
            <p:nvPr/>
          </p:nvSpPr>
          <p:spPr>
            <a:xfrm>
              <a:off x="-597630" y="2326930"/>
              <a:ext cx="1425213" cy="9743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44" name="直線コネクタ 43"/>
            <p:cNvCxnSpPr>
              <a:endCxn id="40" idx="3"/>
            </p:cNvCxnSpPr>
            <p:nvPr/>
          </p:nvCxnSpPr>
          <p:spPr>
            <a:xfrm flipH="1" flipV="1">
              <a:off x="-300316" y="3645772"/>
              <a:ext cx="67515" cy="71260"/>
            </a:xfrm>
            <a:prstGeom prst="line">
              <a:avLst/>
            </a:prstGeom>
            <a:ln w="25400">
              <a:solidFill>
                <a:srgbClr val="FF000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線コネクタ 49"/>
            <p:cNvCxnSpPr>
              <a:endCxn id="40" idx="5"/>
            </p:cNvCxnSpPr>
            <p:nvPr/>
          </p:nvCxnSpPr>
          <p:spPr>
            <a:xfrm flipH="1">
              <a:off x="554291" y="3501008"/>
              <a:ext cx="88497" cy="144764"/>
            </a:xfrm>
            <a:prstGeom prst="line">
              <a:avLst/>
            </a:prstGeom>
            <a:ln w="25400">
              <a:solidFill>
                <a:srgbClr val="FF000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Solutions for Asymptotic fields</a:t>
                </a:r>
              </a:p>
              <a:p>
                <a:pPr lvl="3"/>
                <a:endParaRPr lang="en-US" altLang="ja-JP" sz="800" dirty="0" smtClean="0"/>
              </a:p>
              <a:p>
                <a:pPr lvl="1"/>
                <a:r>
                  <a:rPr lang="en-US" altLang="ja-JP" dirty="0" smtClean="0">
                    <a:ea typeface="Cambria Math"/>
                  </a:rPr>
                  <a:t>Assuming 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US" altLang="ja-JP" sz="2000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sz="2000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</m:d>
                    <m:r>
                      <a:rPr lang="en-US" altLang="ja-JP" sz="2000" b="0" i="1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en-US" altLang="ja-JP" sz="2000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sz="2000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</m:d>
                    <m:r>
                      <a:rPr lang="en-US" altLang="ja-JP" sz="2000" b="0" i="1" smtClean="0">
                        <a:latin typeface="Cambria Math"/>
                        <a:ea typeface="Cambria Math"/>
                      </a:rPr>
                      <m:t>(</m:t>
                    </m:r>
                    <m:r>
                      <a:rPr lang="en-US" altLang="ja-JP" sz="2000" b="0" i="1" smtClean="0">
                        <a:latin typeface="Cambria Math"/>
                        <a:ea typeface="Cambria Math"/>
                      </a:rPr>
                      <m:t>𝑡</m:t>
                    </m:r>
                    <m:r>
                      <a:rPr lang="en-US" altLang="ja-JP" sz="2000" b="0" i="1" smtClean="0"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r>
                  <a:rPr lang="en-US" altLang="ja-JP" dirty="0" smtClean="0">
                    <a:ea typeface="Cambria Math"/>
                  </a:rPr>
                  <a:t> for simplicity, then</a:t>
                </a:r>
                <a:endParaRPr lang="en-US" altLang="ja-JP" dirty="0">
                  <a:ea typeface="Cambria Math"/>
                </a:endParaRPr>
              </a:p>
              <a:p>
                <a:pPr lvl="2"/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p>
                    <m:r>
                      <a:rPr lang="en-US" altLang="ja-JP" b="0" i="0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as</m:t>
                            </m:r>
                          </m:sup>
                        </m:sSup>
                      </m:e>
                    </m:d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+</m:t>
                    </m:r>
                    <m:nary>
                      <m:naryPr>
                        <m:subHide m:val="on"/>
                        <m:supHide m:val="on"/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naryPr>
                      <m:sub/>
                      <m:sup/>
                      <m:e>
                        <m:f>
                          <m:f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  <m:t>𝑑</m:t>
                                </m:r>
                              </m:e>
                              <m:sup>
                                <m: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𝑘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  <m: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  <m:t>𝜋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𝑒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𝑖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𝐤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⋅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𝐱</m:t>
                            </m:r>
                          </m:sup>
                        </m:sSup>
                        <m:d>
                          <m:d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𝜙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</m:sup>
                            </m:sSubSup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𝜙</m:t>
                                </m:r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𝐤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</m:sup>
                            </m:sSub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𝜙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∗</m:t>
                                </m:r>
                              </m:sup>
                            </m:sSubSup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𝜙</m:t>
                                </m:r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−</m:t>
                                </m:r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𝐤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†</m:t>
                                </m:r>
                              </m:sup>
                            </m:sSubSup>
                          </m:e>
                        </m:d>
                      </m:e>
                    </m:nary>
                  </m:oMath>
                </a14:m>
                <a:endParaRPr lang="en-US" altLang="ja-JP" b="0" i="1" dirty="0" smtClean="0">
                  <a:latin typeface="Cambria Math"/>
                  <a:ea typeface="Cambria Math"/>
                </a:endParaRPr>
              </a:p>
              <a:p>
                <a:pPr marL="914400" lvl="2" indent="0">
                  <a:buNone/>
                </a:pPr>
                <a:r>
                  <a:rPr lang="en-US" altLang="ja-JP" dirty="0" smtClean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sub>
                        </m:sSub>
                      </m:e>
                    </m:rad>
                    <m:d>
                      <m:dPr>
                        <m:begChr m:val="⟨"/>
                        <m:endChr m:val="⟩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in</m:t>
                            </m:r>
                          </m:sup>
                        </m:sSup>
                      </m:e>
                    </m:d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𝑣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𝑡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𝑖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𝜇</m:t>
                    </m:r>
                  </m:oMath>
                </a14:m>
                <a:r>
                  <a:rPr lang="en-US" altLang="ja-JP" b="0" dirty="0" smtClean="0">
                    <a:ea typeface="Cambria Math"/>
                  </a:rPr>
                  <a:t>  ,    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sub>
                        </m:sSub>
                      </m:e>
                    </m:rad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  <a:ea typeface="Cambria Math"/>
                          </a:rPr>
                          <m:t>in</m:t>
                        </m:r>
                      </m:sup>
                    </m:sSubSup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sub>
                        </m:sSub>
                      </m:e>
                    </m:rad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  <a:ea typeface="Cambria Math"/>
                          </a:rPr>
                          <m:t>out</m:t>
                        </m:r>
                      </m:sup>
                    </m:sSubSup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𝐤</m:t>
                                </m:r>
                              </m:e>
                            </m:d>
                          </m:e>
                        </m:rad>
                      </m:den>
                    </m:f>
                    <m:sSup>
                      <m:sSup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𝑒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𝑖</m:t>
                        </m:r>
                        <m:d>
                          <m:dPr>
                            <m:begChr m:val="|"/>
                            <m:endChr m:val="|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𝐤</m:t>
                            </m:r>
                          </m:e>
                        </m:d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𝑡</m:t>
                        </m:r>
                      </m:sup>
                    </m:sSup>
                  </m:oMath>
                </a14:m>
                <a:endParaRPr lang="en-US" altLang="ja-JP" b="0" dirty="0" smtClean="0">
                  <a:ea typeface="Cambria Math"/>
                </a:endParaRPr>
              </a:p>
              <a:p>
                <a:pPr marL="914400" lvl="2" indent="0">
                  <a:buNone/>
                </a:pPr>
                <a:r>
                  <a:rPr lang="en-US" altLang="ja-JP" dirty="0" smtClean="0">
                    <a:ea typeface="Cambria Math"/>
                    <a:sym typeface="Wingdings" panose="05000000000000000000" pitchFamily="2" charset="2"/>
                  </a:rPr>
                  <a:t>      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altLang="ja-JP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  <m:sup/>
                    </m:sSubSup>
                    <m:r>
                      <a:rPr lang="en-US" altLang="ja-JP" b="0" i="0" smtClean="0">
                        <a:latin typeface="Cambria Math"/>
                      </a:rPr>
                      <m:t>=0</m:t>
                    </m:r>
                  </m:oMath>
                </a14:m>
                <a:endParaRPr lang="en-US" altLang="ja-JP" b="0" dirty="0" smtClean="0">
                  <a:ea typeface="Cambria Math"/>
                </a:endParaRPr>
              </a:p>
              <a:p>
                <a:pPr marL="914400" lvl="2" indent="0">
                  <a:buNone/>
                </a:pPr>
                <a:endParaRPr lang="en-US" altLang="ja-JP" b="0" dirty="0" smtClean="0">
                  <a:ea typeface="Cambria Math"/>
                </a:endParaRPr>
              </a:p>
              <a:p>
                <a:pPr lvl="3"/>
                <a:endParaRPr lang="en-US" altLang="ja-JP" sz="800" b="0" dirty="0" smtClean="0">
                  <a:ea typeface="Cambria Math"/>
                </a:endParaRPr>
              </a:p>
              <a:p>
                <a:pPr lvl="2"/>
                <a:r>
                  <a:rPr lang="en-US" altLang="ja-JP" dirty="0" smtClean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as</m:t>
                        </m:r>
                      </m:sup>
                    </m:sSup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nary>
                      <m:naryPr>
                        <m:subHide m:val="on"/>
                        <m:sup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naryPr>
                      <m:sub/>
                      <m:sup/>
                      <m:e>
                        <m:f>
                          <m:f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𝑑</m:t>
                                </m:r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𝑘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𝜋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𝑒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𝑖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𝐤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⋅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𝐱</m:t>
                            </m:r>
                          </m:sup>
                        </m:sSup>
                        <m:d>
                          <m:d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</m:sup>
                            </m:sSubSup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𝐤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</m:sup>
                            </m:sSub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∗</m:t>
                                </m:r>
                              </m:sup>
                            </m:sSubSup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−</m:t>
                                </m:r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𝐤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†</m:t>
                                </m:r>
                              </m:sup>
                            </m:sSubSup>
                          </m:e>
                        </m:d>
                      </m:e>
                    </m:nary>
                  </m:oMath>
                </a14:m>
                <a:endParaRPr lang="en-US" altLang="ja-JP" i="1" dirty="0" smtClean="0">
                  <a:latin typeface="Cambria Math"/>
                  <a:ea typeface="Cambria Math"/>
                </a:endParaRPr>
              </a:p>
              <a:p>
                <a:pPr marL="914400" lvl="2" indent="0">
                  <a:buNone/>
                </a:pPr>
                <a:r>
                  <a:rPr lang="en-US" altLang="ja-JP" dirty="0" smtClean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sub>
                        </m:sSub>
                      </m:e>
                    </m:rad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  <a:ea typeface="Cambria Math"/>
                          </a:rPr>
                          <m:t>in</m:t>
                        </m:r>
                      </m:sup>
                    </m:sSubSup>
                    <m:r>
                      <a:rPr lang="en-US" altLang="ja-JP" i="1">
                        <a:latin typeface="Cambria Math"/>
                      </a:rPr>
                      <m:t>∼</m:t>
                    </m:r>
                    <m:f>
                      <m:fPr>
                        <m:ctrlPr>
                          <a:rPr lang="en-US" altLang="ja-JP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ja-JP" i="1">
                            <a:latin typeface="Cambria Math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2</m:t>
                            </m:r>
                            <m:sSub>
                              <m:sSub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𝜔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</m:e>
                        </m:rad>
                      </m:den>
                    </m:f>
                    <m:func>
                      <m:funcPr>
                        <m:ctrlPr>
                          <a:rPr lang="en-US" altLang="ja-JP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𝑖</m:t>
                            </m:r>
                            <m:nary>
                              <m:naryPr>
                                <m:subHide m:val="on"/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naryPr>
                              <m:sub/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𝑡</m:t>
                                </m:r>
                              </m:sup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𝑑</m:t>
                                </m:r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′</m:t>
                                    </m:r>
                                  </m:sup>
                                </m:sSup>
                                <m:sSub>
                                  <m:sSub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𝜔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𝑘</m:t>
                                    </m:r>
                                  </m:sub>
                                </m:sSub>
                                <m:r>
                                  <a:rPr lang="en-US" altLang="ja-JP" i="1">
                                    <a:latin typeface="Cambria Math"/>
                                  </a:rPr>
                                  <m:t>(</m:t>
                                </m:r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altLang="ja-JP" i="1">
                                    <a:latin typeface="Cambria Math"/>
                                  </a:rPr>
                                  <m:t>)</m:t>
                                </m:r>
                              </m:e>
                            </m:nary>
                          </m:e>
                        </m:d>
                      </m:e>
                    </m:func>
                  </m:oMath>
                </a14:m>
                <a:r>
                  <a:rPr lang="en-US" altLang="ja-JP" dirty="0" smtClean="0">
                    <a:ea typeface="Cambria Math"/>
                  </a:rPr>
                  <a:t>      ( valid for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𝑡</m:t>
                        </m:r>
                      </m:e>
                    </m:d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≳1/</m:t>
                    </m:r>
                    <m:rad>
                      <m:radPr>
                        <m:degHide m:val="on"/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𝑔𝑣</m:t>
                        </m:r>
                      </m:e>
                    </m:rad>
                  </m:oMath>
                </a14:m>
                <a:r>
                  <a:rPr lang="en-US" altLang="ja-JP" dirty="0" smtClean="0">
                    <a:ea typeface="Cambria Math"/>
                  </a:rPr>
                  <a:t> )</a:t>
                </a:r>
                <a:endParaRPr lang="en-US" altLang="ja-JP" dirty="0" smtClean="0"/>
              </a:p>
              <a:p>
                <a:pPr marL="914400" lvl="2" indent="0">
                  <a:buNone/>
                </a:pPr>
                <a:r>
                  <a:rPr lang="en-US" altLang="ja-JP" dirty="0"/>
                  <a:t>	</a:t>
                </a:r>
                <a:r>
                  <a:rPr lang="en-US" altLang="ja-JP" dirty="0" smtClean="0"/>
                  <a:t>	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  </m:t>
                        </m:r>
                        <m:r>
                          <a:rPr lang="en-US" altLang="ja-JP" i="1">
                            <a:latin typeface="Cambria Math"/>
                          </a:rPr>
                          <m:t>  </m:t>
                        </m:r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𝜔</m:t>
                            </m:r>
                          </m:e>
                          <m:sub>
                            <m:r>
                              <a:rPr lang="en-US" altLang="ja-JP" i="1">
                                <a:latin typeface="Cambria Math"/>
                              </a:rPr>
                              <m:t>𝑘</m:t>
                            </m:r>
                          </m:sub>
                        </m:sSub>
                        <m:r>
                          <a:rPr lang="en-US" altLang="ja-JP" i="1">
                            <a:latin typeface="Cambria Math"/>
                          </a:rPr>
                          <m:t>≡</m:t>
                        </m:r>
                        <m:rad>
                          <m:radPr>
                            <m:degHide m:val="on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b="1">
                                    <a:latin typeface="Cambria Math"/>
                                  </a:rPr>
                                  <m:t>𝐤</m:t>
                                </m:r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ja-JP" i="1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ja-JP" b="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𝑍</m:t>
                                </m:r>
                              </m:e>
                              <m:sub>
                                <m:r>
                                  <a:rPr lang="en-US" altLang="ja-JP" b="0" i="1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𝜙</m:t>
                                </m:r>
                              </m:sub>
                            </m:sSub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𝑔</m:t>
                                </m:r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d>
                                      <m:dPr>
                                        <m:begChr m:val="⟨"/>
                                        <m:endChr m:val="⟩"/>
                                        <m:ctrlPr>
                                          <a:rPr lang="en-US" altLang="ja-JP" i="1" smtClean="0">
                                            <a:latin typeface="Cambria Math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altLang="ja-JP" i="1">
                                            <a:solidFill>
                                              <a:srgbClr val="FF0000"/>
                                            </a:solidFill>
                                            <a:latin typeface="Cambria Math"/>
                                            <a:ea typeface="Cambria Math"/>
                                          </a:rPr>
                                          <m:t>𝜙</m:t>
                                        </m:r>
                                      </m:e>
                                    </m:d>
                                  </m:e>
                                </m:d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e>
                        </m:rad>
                        <m:r>
                          <a:rPr lang="en-US" altLang="ja-JP" i="1">
                            <a:latin typeface="Cambria Math"/>
                          </a:rPr>
                          <m:t> 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   </m:t>
                        </m:r>
                      </m:e>
                    </m:d>
                  </m:oMath>
                </a14:m>
                <a:endParaRPr lang="en-US" altLang="ja-JP" dirty="0" smtClean="0"/>
              </a:p>
              <a:p>
                <a:pPr marL="914400" lvl="2" indent="0">
                  <a:buNone/>
                </a:pPr>
                <a:r>
                  <a:rPr lang="en-US" altLang="ja-JP" dirty="0" smtClean="0"/>
                  <a:t>(analytic continuation)  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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altLang="ja-JP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  <m:sup/>
                    </m:sSubSup>
                    <m:r>
                      <a:rPr lang="en-US" altLang="ja-JP" b="0" i="1" smtClean="0">
                        <a:latin typeface="Cambria Math"/>
                      </a:rPr>
                      <m:t>∼−</m:t>
                    </m:r>
                    <m:r>
                      <a:rPr lang="en-US" altLang="ja-JP" b="0" i="1" smtClean="0">
                        <a:latin typeface="Cambria Math"/>
                      </a:rPr>
                      <m:t>𝑖</m:t>
                    </m:r>
                    <m:func>
                      <m:func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𝜋</m:t>
                            </m:r>
                            <m:f>
                              <m:fPr>
                                <m:ctrlPr>
                                  <a:rPr lang="en-US" altLang="ja-JP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ja-JP" b="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𝑘</m:t>
                                    </m:r>
                                  </m:e>
                                  <m:sup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US" altLang="ja-JP" b="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𝑔</m:t>
                                    </m:r>
                                  </m:e>
                                  <m:sup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en-US" altLang="ja-JP" b="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𝜇</m:t>
                                    </m:r>
                                  </m:e>
                                  <m:sup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2</m:t>
                                </m:r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𝑔𝑣</m:t>
                                </m:r>
                              </m:den>
                            </m:f>
                          </m:e>
                        </m:d>
                      </m:e>
                    </m:func>
                  </m:oMath>
                </a14:m>
                <a:endParaRPr lang="en-US" altLang="ja-JP" dirty="0"/>
              </a:p>
              <a:p>
                <a:pPr marL="914400" lvl="2" indent="0">
                  <a:buNone/>
                </a:pPr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7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grpSp>
        <p:nvGrpSpPr>
          <p:cNvPr id="5" name="グループ化 4"/>
          <p:cNvGrpSpPr/>
          <p:nvPr/>
        </p:nvGrpSpPr>
        <p:grpSpPr>
          <a:xfrm>
            <a:off x="6948264" y="116632"/>
            <a:ext cx="2088232" cy="1456398"/>
            <a:chOff x="7308304" y="2116619"/>
            <a:chExt cx="2088232" cy="1456398"/>
          </a:xfrm>
        </p:grpSpPr>
        <p:cxnSp>
          <p:nvCxnSpPr>
            <p:cNvPr id="7" name="直線コネクタ 6"/>
            <p:cNvCxnSpPr/>
            <p:nvPr/>
          </p:nvCxnSpPr>
          <p:spPr>
            <a:xfrm>
              <a:off x="7596336" y="2780928"/>
              <a:ext cx="1436130" cy="0"/>
            </a:xfrm>
            <a:prstGeom prst="line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線コネクタ 7"/>
            <p:cNvCxnSpPr/>
            <p:nvPr/>
          </p:nvCxnSpPr>
          <p:spPr>
            <a:xfrm>
              <a:off x="7596336" y="3075662"/>
              <a:ext cx="13694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線コネクタ 8"/>
            <p:cNvCxnSpPr/>
            <p:nvPr/>
          </p:nvCxnSpPr>
          <p:spPr>
            <a:xfrm>
              <a:off x="8100392" y="2301284"/>
              <a:ext cx="0" cy="104986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コネクタ 9"/>
            <p:cNvCxnSpPr/>
            <p:nvPr/>
          </p:nvCxnSpPr>
          <p:spPr>
            <a:xfrm>
              <a:off x="8388424" y="2780928"/>
              <a:ext cx="527484" cy="0"/>
            </a:xfrm>
            <a:prstGeom prst="line">
              <a:avLst/>
            </a:prstGeom>
            <a:ln w="25400">
              <a:solidFill>
                <a:srgbClr val="FF000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テキスト ボックス 10"/>
                <p:cNvSpPr txBox="1"/>
                <p:nvPr/>
              </p:nvSpPr>
              <p:spPr>
                <a:xfrm>
                  <a:off x="7308304" y="2195572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Im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8" name="テキスト ボックス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08304" y="2195572"/>
                  <a:ext cx="1008112" cy="369332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テキスト ボックス 11"/>
                <p:cNvSpPr txBox="1"/>
                <p:nvPr/>
              </p:nvSpPr>
              <p:spPr>
                <a:xfrm>
                  <a:off x="8388424" y="3059668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Re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9" name="テキスト ボックス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88424" y="3059668"/>
                  <a:ext cx="1008112" cy="369332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3" name="円/楕円 12"/>
            <p:cNvSpPr/>
            <p:nvPr/>
          </p:nvSpPr>
          <p:spPr>
            <a:xfrm>
              <a:off x="8856488" y="2722568"/>
              <a:ext cx="108000" cy="108000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テキスト ボックス 13"/>
                <p:cNvSpPr txBox="1"/>
                <p:nvPr/>
              </p:nvSpPr>
              <p:spPr>
                <a:xfrm>
                  <a:off x="8924931" y="2420888"/>
                  <a:ext cx="399597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25" name="テキスト ボックス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924931" y="2420888"/>
                  <a:ext cx="399597" cy="369332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5" name="正方形/長方形 14"/>
            <p:cNvSpPr/>
            <p:nvPr/>
          </p:nvSpPr>
          <p:spPr>
            <a:xfrm>
              <a:off x="7314931" y="2116619"/>
              <a:ext cx="2009597" cy="1456398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テキスト ボックス 15"/>
                <p:cNvSpPr txBox="1"/>
                <p:nvPr/>
              </p:nvSpPr>
              <p:spPr>
                <a:xfrm>
                  <a:off x="8364996" y="2420888"/>
                  <a:ext cx="52748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b="0" i="1" smtClean="0">
                            <a:latin typeface="Cambria Math"/>
                          </a:rPr>
                          <m:t>𝑣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29" name="テキスト ボックス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64996" y="2420888"/>
                  <a:ext cx="527484" cy="369332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テキスト ボックス 16"/>
                <p:cNvSpPr txBox="1"/>
                <p:nvPr/>
              </p:nvSpPr>
              <p:spPr>
                <a:xfrm>
                  <a:off x="7452320" y="2708920"/>
                  <a:ext cx="52748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b="0" i="1" smtClean="0">
                            <a:latin typeface="Cambria Math"/>
                          </a:rPr>
                          <m:t>𝜇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52" name="テキスト ボックス 5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52320" y="2708920"/>
                  <a:ext cx="527484" cy="369332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 b="-3279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8" name="直線コネクタ 17"/>
            <p:cNvCxnSpPr/>
            <p:nvPr/>
          </p:nvCxnSpPr>
          <p:spPr>
            <a:xfrm flipV="1">
              <a:off x="7884368" y="2780928"/>
              <a:ext cx="0" cy="278740"/>
            </a:xfrm>
            <a:prstGeom prst="line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stealth" w="lg" len="med"/>
              <a:tailEnd type="stealth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雲形吹き出し 18"/>
              <p:cNvSpPr/>
              <p:nvPr/>
            </p:nvSpPr>
            <p:spPr>
              <a:xfrm>
                <a:off x="5112568" y="2492896"/>
                <a:ext cx="3851920" cy="806005"/>
              </a:xfrm>
              <a:prstGeom prst="cloudCallout">
                <a:avLst>
                  <a:gd name="adj1" fmla="val -10402"/>
                  <a:gd name="adj2" fmla="val -77768"/>
                </a:avLst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ja-JP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𝜙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out</m:t>
                          </m:r>
                        </m:sup>
                      </m:sSubSup>
                      <m:r>
                        <a:rPr lang="en-US" altLang="ja-JP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bSup>
                        <m:sSubSup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altLang="ja-JP" i="1" smtClean="0">
                              <a:solidFill>
                                <a:srgbClr val="FF4B00"/>
                              </a:solidFill>
                              <a:latin typeface="Cambria Math"/>
                            </a:rPr>
                            <m:t>𝛼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∗</m:t>
                          </m:r>
                        </m:sup>
                      </m:sSubSup>
                      <m:sSubSup>
                        <m:sSubSup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𝜙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in</m:t>
                          </m:r>
                        </m:sup>
                      </m:sSubSup>
                      <m:r>
                        <a:rPr lang="en-US" altLang="ja-JP" i="1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sSubSup>
                        <m:sSubSup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altLang="ja-JP" i="1" smtClean="0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𝛽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∗</m:t>
                          </m:r>
                        </m:sup>
                      </m:sSubSup>
                      <m:sSubSup>
                        <m:sSubSup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𝜙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in</m:t>
                          </m:r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∗</m:t>
                          </m:r>
                        </m:sup>
                      </m:sSubSup>
                    </m:oMath>
                  </m:oMathPara>
                </a14:m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9" name="雲形吹き出し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2568" y="2492896"/>
                <a:ext cx="3851920" cy="806005"/>
              </a:xfrm>
              <a:prstGeom prst="cloudCallout">
                <a:avLst>
                  <a:gd name="adj1" fmla="val -10402"/>
                  <a:gd name="adj2" fmla="val -77768"/>
                </a:avLst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8" name="グループ化 57"/>
          <p:cNvGrpSpPr/>
          <p:nvPr/>
        </p:nvGrpSpPr>
        <p:grpSpPr>
          <a:xfrm>
            <a:off x="6876256" y="5013176"/>
            <a:ext cx="2376264" cy="1368152"/>
            <a:chOff x="107504" y="4221088"/>
            <a:chExt cx="2376264" cy="1368152"/>
          </a:xfrm>
        </p:grpSpPr>
        <p:cxnSp>
          <p:nvCxnSpPr>
            <p:cNvPr id="22" name="直線コネクタ 21"/>
            <p:cNvCxnSpPr/>
            <p:nvPr/>
          </p:nvCxnSpPr>
          <p:spPr>
            <a:xfrm>
              <a:off x="323528" y="4797152"/>
              <a:ext cx="18002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線コネクタ 22"/>
            <p:cNvCxnSpPr/>
            <p:nvPr/>
          </p:nvCxnSpPr>
          <p:spPr>
            <a:xfrm>
              <a:off x="1259632" y="4365104"/>
              <a:ext cx="0" cy="1170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線コネクタ 23"/>
            <p:cNvCxnSpPr/>
            <p:nvPr/>
          </p:nvCxnSpPr>
          <p:spPr>
            <a:xfrm>
              <a:off x="395536" y="4869160"/>
              <a:ext cx="263742" cy="0"/>
            </a:xfrm>
            <a:prstGeom prst="line">
              <a:avLst/>
            </a:prstGeom>
            <a:ln w="25400">
              <a:solidFill>
                <a:srgbClr val="FF0000"/>
              </a:solidFill>
              <a:head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テキスト ボックス 24"/>
                <p:cNvSpPr txBox="1"/>
                <p:nvPr/>
              </p:nvSpPr>
              <p:spPr>
                <a:xfrm>
                  <a:off x="467544" y="4221088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Im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𝑡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25" name="テキスト ボックス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7544" y="4221088"/>
                  <a:ext cx="1008112" cy="369332"/>
                </a:xfrm>
                <a:prstGeom prst="rect">
                  <a:avLst/>
                </a:prstGeom>
                <a:blipFill rotWithShape="1"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テキスト ボックス 25"/>
                <p:cNvSpPr txBox="1"/>
                <p:nvPr/>
              </p:nvSpPr>
              <p:spPr>
                <a:xfrm>
                  <a:off x="1475656" y="4446571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Re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𝑡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26" name="テキスト ボックス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75656" y="4446571"/>
                  <a:ext cx="1008112" cy="369332"/>
                </a:xfrm>
                <a:prstGeom prst="rect">
                  <a:avLst/>
                </a:prstGeom>
                <a:blipFill rotWithShape="1"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7" name="円/楕円 26"/>
            <p:cNvSpPr/>
            <p:nvPr/>
          </p:nvSpPr>
          <p:spPr>
            <a:xfrm>
              <a:off x="971600" y="4509120"/>
              <a:ext cx="576064" cy="522111"/>
            </a:xfrm>
            <a:prstGeom prst="ellipse">
              <a:avLst/>
            </a:prstGeom>
            <a:pattFill prst="ltUpDiag">
              <a:fgClr>
                <a:schemeClr val="tx1"/>
              </a:fgClr>
              <a:bgClr>
                <a:schemeClr val="bg1"/>
              </a:bgClr>
            </a:patt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テキスト ボックス 27"/>
                <p:cNvSpPr txBox="1"/>
                <p:nvPr/>
              </p:nvSpPr>
              <p:spPr>
                <a:xfrm>
                  <a:off x="107504" y="4869160"/>
                  <a:ext cx="562526" cy="37824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US" altLang="ja-JP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 b="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in</m:t>
                            </m:r>
                          </m:sup>
                        </m:sSup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28" name="テキスト ボックス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7504" y="4869160"/>
                  <a:ext cx="562526" cy="378245"/>
                </a:xfrm>
                <a:prstGeom prst="rect">
                  <a:avLst/>
                </a:prstGeom>
                <a:blipFill rotWithShape="1">
                  <a:blip r:embed="rId13"/>
                  <a:stretch>
                    <a:fillRect b="-4839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9" name="正方形/長方形 28"/>
            <p:cNvSpPr/>
            <p:nvPr/>
          </p:nvSpPr>
          <p:spPr>
            <a:xfrm>
              <a:off x="190033" y="4304573"/>
              <a:ext cx="2149719" cy="1284667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34" name="直線コネクタ 33"/>
            <p:cNvCxnSpPr/>
            <p:nvPr/>
          </p:nvCxnSpPr>
          <p:spPr>
            <a:xfrm flipH="1">
              <a:off x="323528" y="4869160"/>
              <a:ext cx="244510" cy="0"/>
            </a:xfrm>
            <a:prstGeom prst="line">
              <a:avLst/>
            </a:prstGeom>
            <a:ln w="25400">
              <a:solidFill>
                <a:srgbClr val="FF000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線コネクタ 38"/>
            <p:cNvCxnSpPr/>
            <p:nvPr/>
          </p:nvCxnSpPr>
          <p:spPr>
            <a:xfrm flipH="1">
              <a:off x="1835696" y="4848491"/>
              <a:ext cx="244510" cy="0"/>
            </a:xfrm>
            <a:prstGeom prst="line">
              <a:avLst/>
            </a:prstGeom>
            <a:ln w="25400">
              <a:solidFill>
                <a:srgbClr val="FF000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テキスト ボックス 56"/>
                <p:cNvSpPr txBox="1"/>
                <p:nvPr/>
              </p:nvSpPr>
              <p:spPr>
                <a:xfrm>
                  <a:off x="1763688" y="4850955"/>
                  <a:ext cx="662233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US" altLang="ja-JP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 b="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out</m:t>
                            </m:r>
                          </m:sup>
                        </m:sSup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57" name="テキスト ボックス 5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63688" y="4850955"/>
                  <a:ext cx="662233" cy="369332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 b="-3279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20" name="直線コネクタ 19"/>
          <p:cNvCxnSpPr/>
          <p:nvPr/>
        </p:nvCxnSpPr>
        <p:spPr>
          <a:xfrm>
            <a:off x="3347864" y="2204864"/>
            <a:ext cx="864096" cy="0"/>
          </a:xfrm>
          <a:prstGeom prst="line">
            <a:avLst/>
          </a:prstGeom>
          <a:ln w="38100" cmpd="dbl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>
            <a:off x="7092280" y="2276872"/>
            <a:ext cx="1296144" cy="0"/>
          </a:xfrm>
          <a:prstGeom prst="line">
            <a:avLst/>
          </a:prstGeom>
          <a:ln w="38100" cmpd="dbl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コネクタ 45"/>
          <p:cNvCxnSpPr/>
          <p:nvPr/>
        </p:nvCxnSpPr>
        <p:spPr>
          <a:xfrm>
            <a:off x="3131840" y="4487947"/>
            <a:ext cx="2952328" cy="0"/>
          </a:xfrm>
          <a:prstGeom prst="line">
            <a:avLst/>
          </a:prstGeom>
          <a:ln w="38100" cmpd="dbl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角丸四角形吹き出し 1"/>
              <p:cNvSpPr/>
              <p:nvPr/>
            </p:nvSpPr>
            <p:spPr>
              <a:xfrm>
                <a:off x="42570" y="1791464"/>
                <a:ext cx="1324630" cy="508702"/>
              </a:xfrm>
              <a:prstGeom prst="wedgeRoundRectCallout">
                <a:avLst>
                  <a:gd name="adj1" fmla="val 72925"/>
                  <a:gd name="adj2" fmla="val 8843"/>
                  <a:gd name="adj3" fmla="val 16667"/>
                </a:avLst>
              </a:prstGeom>
              <a:noFill/>
              <a:ln>
                <a:solidFill>
                  <a:srgbClr val="AC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i="1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0=</m:t>
                      </m:r>
                      <m:sSup>
                        <m:sSup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𝜕</m:t>
                          </m:r>
                        </m:e>
                        <m:sup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altLang="ja-JP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altLang="ja-JP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𝜙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as</m:t>
                          </m:r>
                        </m:sup>
                      </m:sSup>
                    </m:oMath>
                  </m:oMathPara>
                </a14:m>
                <a:endParaRPr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角丸四角形吹き出し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70" y="1791464"/>
                <a:ext cx="1324630" cy="508702"/>
              </a:xfrm>
              <a:prstGeom prst="wedgeRoundRectCallout">
                <a:avLst>
                  <a:gd name="adj1" fmla="val 72925"/>
                  <a:gd name="adj2" fmla="val 8843"/>
                  <a:gd name="adj3" fmla="val 16667"/>
                </a:avLst>
              </a:prstGeom>
              <a:blipFill rotWithShape="1">
                <a:blip r:embed="rId15"/>
                <a:stretch>
                  <a:fillRect/>
                </a:stretch>
              </a:blipFill>
              <a:ln>
                <a:solidFill>
                  <a:srgbClr val="ACB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角丸四角形吹き出し 46"/>
              <p:cNvSpPr/>
              <p:nvPr/>
            </p:nvSpPr>
            <p:spPr>
              <a:xfrm>
                <a:off x="42570" y="4645675"/>
                <a:ext cx="2441197" cy="508702"/>
              </a:xfrm>
              <a:prstGeom prst="wedgeRoundRectCallout">
                <a:avLst>
                  <a:gd name="adj1" fmla="val 35433"/>
                  <a:gd name="adj2" fmla="val -79691"/>
                  <a:gd name="adj3" fmla="val 16667"/>
                </a:avLst>
              </a:prstGeom>
              <a:noFill/>
              <a:ln>
                <a:solidFill>
                  <a:srgbClr val="AC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i="1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𝜕</m:t>
                              </m:r>
                            </m:e>
                            <m:sup>
                              <m: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𝑔</m:t>
                              </m:r>
                            </m:e>
                            <m:sup>
                              <m: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US" altLang="ja-JP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d>
                                    <m:dPr>
                                      <m:begChr m:val="⟨"/>
                                      <m:endChr m:val="⟩"/>
                                      <m:ctrlPr>
                                        <a:rPr lang="en-US" altLang="ja-JP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ja-JP" i="1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𝜙</m:t>
                                      </m:r>
                                    </m:e>
                                  </m:d>
                                </m:e>
                              </m:d>
                            </m:e>
                            <m:sup>
                              <m: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sSup>
                        <m:sSup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ja-JP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𝜒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as</m:t>
                          </m:r>
                        </m:sup>
                      </m:sSup>
                    </m:oMath>
                  </m:oMathPara>
                </a14:m>
                <a:endParaRPr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7" name="角丸四角形吹き出し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70" y="4645675"/>
                <a:ext cx="2441197" cy="508702"/>
              </a:xfrm>
              <a:prstGeom prst="wedgeRoundRectCallout">
                <a:avLst>
                  <a:gd name="adj1" fmla="val 35433"/>
                  <a:gd name="adj2" fmla="val -79691"/>
                  <a:gd name="adj3" fmla="val 16667"/>
                </a:avLst>
              </a:prstGeom>
              <a:blipFill rotWithShape="1">
                <a:blip r:embed="rId16"/>
                <a:stretch>
                  <a:fillRect/>
                </a:stretch>
              </a:blipFill>
              <a:ln>
                <a:solidFill>
                  <a:srgbClr val="ACB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正方形/長方形 20"/>
          <p:cNvSpPr/>
          <p:nvPr/>
        </p:nvSpPr>
        <p:spPr>
          <a:xfrm>
            <a:off x="1691680" y="2276872"/>
            <a:ext cx="1296144" cy="504056"/>
          </a:xfrm>
          <a:prstGeom prst="rect">
            <a:avLst/>
          </a:prstGeom>
          <a:noFill/>
          <a:ln w="38100" cmpd="sng"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5" name="正方形/長方形 44"/>
          <p:cNvSpPr/>
          <p:nvPr/>
        </p:nvSpPr>
        <p:spPr>
          <a:xfrm>
            <a:off x="3851920" y="5323653"/>
            <a:ext cx="3024336" cy="589998"/>
          </a:xfrm>
          <a:prstGeom prst="rect">
            <a:avLst/>
          </a:prstGeom>
          <a:noFill/>
          <a:ln w="38100" cmpd="sng"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257950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Solutions for Asymptotic fields</a:t>
                </a:r>
              </a:p>
              <a:p>
                <a:pPr lvl="3"/>
                <a:endParaRPr lang="en-US" altLang="ja-JP" dirty="0" smtClean="0">
                  <a:ea typeface="Cambria Math"/>
                </a:endParaRPr>
              </a:p>
              <a:p>
                <a:pPr lvl="2"/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bSup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nary>
                      <m:naryPr>
                        <m:subHide m:val="on"/>
                        <m:sup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naryPr>
                      <m:sub/>
                      <m:sup/>
                      <m:e>
                        <m:f>
                          <m:f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𝑑</m:t>
                                </m:r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𝑘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𝜋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𝑒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𝑖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𝐤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⋅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𝐱</m:t>
                            </m:r>
                          </m:sup>
                        </m:sSup>
                        <m:d>
                          <m:d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𝑒</m:t>
                                </m:r>
                              </m:e>
                              <m:sub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𝐤</m:t>
                                </m:r>
                              </m:sub>
                              <m:sup>
                                <m: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  <m:t>+</m:t>
                                </m:r>
                              </m:sup>
                            </m:sSubSup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𝜓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𝜙</m:t>
                                </m:r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a:rPr lang="en-US" altLang="ja-JP" b="0" i="0" smtClean="0">
                                    <a:latin typeface="Cambria Math"/>
                                    <a:ea typeface="Cambria Math"/>
                                  </a:rPr>
                                  <m:t>+,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ja-JP" b="0" i="0" smtClean="0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</m:sup>
                            </m:sSubSup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𝑎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𝜓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𝜙</m:t>
                                    </m:r>
                                  </m:sub>
                                </m:sSub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𝐤</m:t>
                                </m:r>
                              </m:sub>
                              <m:sup>
                                <m: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  <m:t>+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ja-JP" b="0" i="0" smtClean="0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</m:sup>
                            </m:sSubSup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𝑒</m:t>
                                </m:r>
                              </m:e>
                              <m:sub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𝐤</m:t>
                                </m:r>
                              </m:sub>
                              <m:sup>
                                <m: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  <m:t>−</m:t>
                                </m:r>
                              </m:sup>
                            </m:sSubSup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𝜓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𝜙</m:t>
                                </m:r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a:rPr lang="en-US" altLang="ja-JP" b="0" i="0" smtClean="0">
                                    <a:latin typeface="Cambria Math"/>
                                    <a:ea typeface="Cambria Math"/>
                                  </a:rPr>
                                  <m:t>−,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ja-JP" b="0" i="0" smtClean="0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∗</m:t>
                                </m:r>
                              </m:sup>
                            </m:sSubSup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𝑎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𝜓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𝜙</m:t>
                                    </m:r>
                                  </m:sub>
                                </m:sSub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−</m:t>
                                </m:r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𝐤</m:t>
                                </m:r>
                              </m:sub>
                              <m:sup>
                                <m: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  <m:t>−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ja-JP" b="0" i="0" smtClean="0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†</m:t>
                                </m:r>
                              </m:sup>
                            </m:sSubSup>
                          </m:e>
                        </m:d>
                      </m:e>
                    </m:nary>
                  </m:oMath>
                </a14:m>
                <a:endParaRPr lang="en-US" altLang="ja-JP" dirty="0" smtClean="0">
                  <a:ea typeface="Cambria Math"/>
                </a:endParaRPr>
              </a:p>
              <a:p>
                <a:pPr marL="914400" lvl="2" indent="0">
                  <a:buNone/>
                </a:pPr>
                <a:r>
                  <a:rPr lang="en-US" altLang="ja-JP" dirty="0" smtClean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sub>
                        </m:sSub>
                      </m:e>
                    </m:rad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±</m:t>
                        </m:r>
                        <m:r>
                          <a:rPr lang="en-US" altLang="ja-JP" b="0" i="0" smtClean="0">
                            <a:latin typeface="Cambria Math"/>
                            <a:ea typeface="Cambria Math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in</m:t>
                        </m:r>
                      </m:sup>
                    </m:sSubSup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sub>
                        </m:sSub>
                      </m:e>
                    </m:rad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±,</m:t>
                        </m:r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  <a:ea typeface="Cambria Math"/>
                          </a:rPr>
                          <m:t>out</m:t>
                        </m:r>
                      </m:sup>
                    </m:sSubSup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𝑒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𝑖</m:t>
                        </m:r>
                        <m:d>
                          <m:dPr>
                            <m:begChr m:val="|"/>
                            <m:endChr m:val="|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𝐤</m:t>
                            </m:r>
                          </m:e>
                        </m:d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𝑡</m:t>
                        </m:r>
                      </m:sup>
                    </m:sSup>
                  </m:oMath>
                </a14:m>
                <a:endParaRPr lang="en-US" altLang="ja-JP" i="1" dirty="0" smtClean="0">
                  <a:latin typeface="Cambria Math"/>
                  <a:ea typeface="Cambria Math"/>
                </a:endParaRPr>
              </a:p>
              <a:p>
                <a:pPr marL="914400" lvl="2" indent="0">
                  <a:buNone/>
                </a:pPr>
                <a:r>
                  <a:rPr lang="en-US" altLang="ja-JP" i="1" dirty="0" smtClean="0">
                    <a:latin typeface="Cambria Math"/>
                    <a:ea typeface="Cambria Math"/>
                  </a:rPr>
                  <a:t>    </a:t>
                </a:r>
                <a:r>
                  <a:rPr lang="en-US" altLang="ja-JP" dirty="0" smtClean="0">
                    <a:latin typeface="Cambria Math"/>
                    <a:ea typeface="Cambria Math"/>
                    <a:sym typeface="Wingdings" panose="05000000000000000000" pitchFamily="2" charset="2"/>
                  </a:rPr>
                  <a:t></a:t>
                </a:r>
                <a:r>
                  <a:rPr lang="en-US" altLang="ja-JP" i="1" dirty="0" smtClean="0">
                    <a:latin typeface="Cambria Math"/>
                    <a:ea typeface="Cambria Math"/>
                    <a:sym typeface="Wingdings" panose="05000000000000000000" pitchFamily="2" charset="2"/>
                  </a:rPr>
                  <a:t>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𝛽</m:t>
                        </m:r>
                      </m:e>
                      <m:sub>
                        <m:sSub>
                          <m:sSubPr>
                            <m:ctrlPr>
                              <a:rPr lang="en-US" altLang="ja-JP" b="0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𝜓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𝜙</m:t>
                            </m:r>
                          </m:sub>
                        </m:sSub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  <m:sup>
                        <m:r>
                          <a:rPr lang="en-US" altLang="ja-JP" b="0" i="1" smtClean="0">
                            <a:latin typeface="Cambria Math"/>
                          </a:rPr>
                          <m:t>±</m:t>
                        </m:r>
                      </m:sup>
                    </m:sSubSup>
                    <m:r>
                      <a:rPr lang="en-US" altLang="ja-JP">
                        <a:latin typeface="Cambria Math"/>
                      </a:rPr>
                      <m:t>=0</m:t>
                    </m:r>
                  </m:oMath>
                </a14:m>
                <a:endParaRPr lang="en-US" altLang="ja-JP" i="1" dirty="0" smtClean="0">
                  <a:latin typeface="Cambria Math"/>
                  <a:ea typeface="Cambria Math"/>
                </a:endParaRPr>
              </a:p>
              <a:p>
                <a:pPr lvl="3"/>
                <a:endParaRPr lang="en-US" altLang="ja-JP" sz="800" i="1" dirty="0" smtClean="0">
                  <a:latin typeface="Cambria Math"/>
                  <a:ea typeface="Cambria Math"/>
                </a:endParaRPr>
              </a:p>
              <a:p>
                <a:pPr lvl="2"/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as</m:t>
                        </m:r>
                      </m:sup>
                    </m:sSubSup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nary>
                      <m:naryPr>
                        <m:subHide m:val="on"/>
                        <m:sup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naryPr>
                      <m:sub/>
                      <m:sup/>
                      <m:e>
                        <m:f>
                          <m:f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𝑑</m:t>
                                </m:r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𝑘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𝜋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𝑒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𝑖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𝐤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⋅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𝐱</m:t>
                            </m:r>
                          </m:sup>
                        </m:sSup>
                        <m:nary>
                          <m:naryPr>
                            <m:chr m:val="∑"/>
                            <m:supHide m:val="on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naryPr>
                          <m:sub>
                            <m:r>
                              <m:rPr>
                                <m:brk m:alnAt="7"/>
                              </m:rP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𝑠</m:t>
                            </m:r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=±</m:t>
                            </m:r>
                          </m:sub>
                          <m:sup/>
                          <m:e>
                            <m:d>
                              <m:d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𝑒</m:t>
                                    </m:r>
                                  </m:e>
                                  <m:sub>
                                    <m:r>
                                      <a:rPr lang="en-US" altLang="ja-JP" b="1">
                                        <a:latin typeface="Cambria Math"/>
                                        <a:ea typeface="Cambria Math"/>
                                      </a:rPr>
                                      <m:t>𝐤</m:t>
                                    </m:r>
                                  </m:sub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𝑠</m:t>
                                    </m:r>
                                  </m:sup>
                                </m:sSubSup>
                                <m:sSubSup>
                                  <m:sSub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𝜓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solidFill>
                                          <a:srgbClr val="0000FF"/>
                                        </a:solidFill>
                                        <a:latin typeface="Cambria Math"/>
                                      </a:rPr>
                                      <m:t>𝜒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𝑘</m:t>
                                    </m:r>
                                  </m:sub>
                                  <m:sup>
                                    <m:d>
                                      <m:dPr>
                                        <m:ctrlP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+</m:t>
                                        </m:r>
                                      </m:e>
                                    </m:d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𝑠</m:t>
                                    </m:r>
                                    <m: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  <m:t>,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ja-JP" b="0" i="0" smtClean="0">
                                        <a:latin typeface="Cambria Math"/>
                                        <a:ea typeface="Cambria Math"/>
                                      </a:rPr>
                                      <m:t>as</m:t>
                                    </m:r>
                                  </m:sup>
                                </m:sSubSup>
                                <m:sSubSup>
                                  <m:sSub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𝑎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𝜓</m:t>
                                        </m:r>
                                      </m:e>
                                      <m:sub>
                                        <m:r>
                                          <a:rPr lang="en-US" altLang="ja-JP" i="1">
                                            <a:solidFill>
                                              <a:srgbClr val="0000FF"/>
                                            </a:solidFill>
                                            <a:latin typeface="Cambria Math"/>
                                          </a:rPr>
                                          <m:t>𝜒</m:t>
                                        </m:r>
                                      </m:sub>
                                    </m:sSub>
                                    <m:r>
                                      <a:rPr lang="en-US" altLang="ja-JP" b="1">
                                        <a:latin typeface="Cambria Math"/>
                                        <a:ea typeface="Cambria Math"/>
                                      </a:rPr>
                                      <m:t>𝐤</m:t>
                                    </m:r>
                                  </m:sub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𝑠</m:t>
                                    </m:r>
                                  </m:sup>
                                </m:sSubSup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−</m:t>
                                </m:r>
                                <m:sSup>
                                  <m:sSupPr>
                                    <m:ctrlP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  <m:t>𝜎</m:t>
                                    </m:r>
                                  </m:e>
                                  <m:sup>
                                    <m: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  <m:t>0</m:t>
                                    </m:r>
                                  </m:sup>
                                </m:sSup>
                                <m:sSubSup>
                                  <m:sSub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𝑒</m:t>
                                    </m:r>
                                  </m:e>
                                  <m:sub>
                                    <m:r>
                                      <a:rPr lang="en-US" altLang="ja-JP" b="1">
                                        <a:latin typeface="Cambria Math"/>
                                        <a:ea typeface="Cambria Math"/>
                                      </a:rPr>
                                      <m:t>−</m:t>
                                    </m:r>
                                    <m:r>
                                      <a:rPr lang="en-US" altLang="ja-JP" b="1">
                                        <a:latin typeface="Cambria Math"/>
                                        <a:ea typeface="Cambria Math"/>
                                      </a:rPr>
                                      <m:t>𝐤</m:t>
                                    </m:r>
                                  </m:sub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𝑠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†</m:t>
                                    </m:r>
                                  </m:sup>
                                </m:sSubSup>
                                <m:sSubSup>
                                  <m:sSub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𝜓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solidFill>
                                          <a:srgbClr val="0000FF"/>
                                        </a:solidFill>
                                        <a:latin typeface="Cambria Math"/>
                                      </a:rPr>
                                      <m:t>𝜒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𝑘</m:t>
                                    </m:r>
                                  </m:sub>
                                  <m:sup>
                                    <m:d>
                                      <m:dPr>
                                        <m:ctrlP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−</m:t>
                                        </m:r>
                                      </m:e>
                                    </m:d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𝑠</m:t>
                                    </m:r>
                                    <m: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  <m:t>,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ja-JP" b="0" i="0" smtClean="0">
                                        <a:latin typeface="Cambria Math"/>
                                        <a:ea typeface="Cambria Math"/>
                                      </a:rPr>
                                      <m:t>as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∗</m:t>
                                    </m:r>
                                  </m:sup>
                                </m:sSubSup>
                                <m:sSubSup>
                                  <m:sSub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𝑎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𝜓</m:t>
                                        </m:r>
                                      </m:e>
                                      <m:sub>
                                        <m:r>
                                          <a:rPr lang="en-US" altLang="ja-JP" i="1">
                                            <a:solidFill>
                                              <a:srgbClr val="0000FF"/>
                                            </a:solidFill>
                                            <a:latin typeface="Cambria Math"/>
                                          </a:rPr>
                                          <m:t>𝜒</m:t>
                                        </m:r>
                                      </m:sub>
                                    </m:sSub>
                                    <m:r>
                                      <a:rPr lang="en-US" altLang="ja-JP" b="1">
                                        <a:latin typeface="Cambria Math"/>
                                        <a:ea typeface="Cambria Math"/>
                                      </a:rPr>
                                      <m:t>−</m:t>
                                    </m:r>
                                    <m:r>
                                      <a:rPr lang="en-US" altLang="ja-JP" b="1">
                                        <a:latin typeface="Cambria Math"/>
                                        <a:ea typeface="Cambria Math"/>
                                      </a:rPr>
                                      <m:t>𝐤</m:t>
                                    </m:r>
                                  </m:sub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𝑠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†</m:t>
                                    </m:r>
                                  </m:sup>
                                </m:sSubSup>
                              </m:e>
                            </m:d>
                          </m:e>
                        </m:nary>
                      </m:e>
                    </m:nary>
                  </m:oMath>
                </a14:m>
                <a:endParaRPr lang="en-US" altLang="ja-JP" i="1" dirty="0" smtClean="0">
                  <a:latin typeface="Cambria Math"/>
                  <a:ea typeface="Cambria Math"/>
                </a:endParaRPr>
              </a:p>
              <a:p>
                <a:pPr marL="914400" lvl="2" indent="0">
                  <a:buNone/>
                </a:pPr>
                <a:r>
                  <a:rPr lang="en-US" altLang="ja-JP" dirty="0">
                    <a:ea typeface="Cambria Math"/>
                  </a:rPr>
                  <a:t> </a:t>
                </a:r>
                <a:r>
                  <a:rPr lang="en-US" altLang="ja-JP" dirty="0" smtClean="0">
                    <a:ea typeface="Cambria Math"/>
                  </a:rPr>
                  <a:t>      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sub>
                        </m:sSub>
                      </m:e>
                    </m:rad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d>
                          <m:d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±</m:t>
                            </m:r>
                          </m:e>
                        </m:d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𝑠</m:t>
                        </m:r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  <a:ea typeface="Cambria Math"/>
                          </a:rPr>
                          <m:t>in</m:t>
                        </m:r>
                      </m:sup>
                    </m:sSubSup>
                    <m:r>
                      <a:rPr lang="en-US" altLang="ja-JP" i="1">
                        <a:latin typeface="Cambria Math"/>
                        <a:ea typeface="Cambria Math"/>
                      </a:rPr>
                      <m:t>∼</m:t>
                    </m:r>
                    <m:f>
                      <m:f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1</m:t>
                            </m:r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𝑔𝑣𝑡</m:t>
                                </m:r>
                              </m:num>
                              <m:den>
                                <m:sSub>
                                  <m:sSub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𝜔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𝑘</m:t>
                                    </m:r>
                                  </m:sub>
                                </m:sSub>
                              </m:den>
                            </m:f>
                          </m:e>
                        </m:rad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±</m:t>
                        </m:r>
                        <m:rad>
                          <m:radPr>
                            <m:degHide m:val="on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1</m:t>
                            </m:r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𝑔𝑣𝑡</m:t>
                                </m:r>
                              </m:num>
                              <m:den>
                                <m:sSub>
                                  <m:sSub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𝜔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𝑘</m:t>
                                    </m:r>
                                  </m:sub>
                                </m:sSub>
                              </m:den>
                            </m:f>
                          </m:e>
                        </m:rad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𝑒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𝑖</m:t>
                            </m:r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𝜃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𝑠</m:t>
                                </m:r>
                              </m:sup>
                            </m:sSubSup>
                          </m:sup>
                        </m:sSup>
                      </m:e>
                    </m:d>
                    <m:func>
                      <m:funcPr>
                        <m:ctrlPr>
                          <a:rPr lang="en-US" altLang="ja-JP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𝑖</m:t>
                            </m:r>
                            <m:nary>
                              <m:naryPr>
                                <m:subHide m:val="on"/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naryPr>
                              <m:sub/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𝑡</m:t>
                                </m:r>
                              </m:sup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𝑑</m:t>
                                </m:r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′</m:t>
                                    </m:r>
                                  </m:sup>
                                </m:sSup>
                                <m:sSub>
                                  <m:sSub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𝜔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𝑘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en-US" altLang="ja-JP" i="1">
                                            <a:latin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ja-JP" i="1">
                                            <a:latin typeface="Cambria Math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ja-JP" i="1">
                                            <a:latin typeface="Cambria Math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</m:e>
                                </m:d>
                              </m:e>
                            </m:nary>
                          </m:e>
                        </m:d>
                      </m:e>
                    </m:func>
                  </m:oMath>
                </a14:m>
                <a:endParaRPr lang="en-US" altLang="ja-JP" dirty="0" smtClean="0"/>
              </a:p>
              <a:p>
                <a:pPr marL="914400" lvl="2" indent="0">
                  <a:buNone/>
                </a:pPr>
                <a:endParaRPr lang="en-US" altLang="ja-JP" dirty="0" smtClean="0"/>
              </a:p>
              <a:p>
                <a:pPr marL="914400" lvl="2" indent="0">
                  <a:buNone/>
                </a:pPr>
                <a:r>
                  <a:rPr lang="en-US" altLang="ja-JP" dirty="0" smtClean="0">
                    <a:ea typeface="Cambria Math"/>
                  </a:rPr>
                  <a:t>					( </a:t>
                </a:r>
                <a:r>
                  <a:rPr lang="en-US" altLang="ja-JP" dirty="0">
                    <a:ea typeface="Cambria Math"/>
                  </a:rPr>
                  <a:t>valid for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𝑡</m:t>
                        </m:r>
                      </m:e>
                    </m:d>
                    <m:r>
                      <a:rPr lang="en-US" altLang="ja-JP" i="1">
                        <a:latin typeface="Cambria Math"/>
                        <a:ea typeface="Cambria Math"/>
                      </a:rPr>
                      <m:t>≳1/</m:t>
                    </m:r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𝑔𝑣</m:t>
                        </m:r>
                      </m:e>
                    </m:rad>
                  </m:oMath>
                </a14:m>
                <a:r>
                  <a:rPr lang="en-US" altLang="ja-JP" dirty="0">
                    <a:ea typeface="Cambria Math"/>
                  </a:rPr>
                  <a:t> </a:t>
                </a:r>
                <a:r>
                  <a:rPr lang="en-US" altLang="ja-JP" dirty="0" smtClean="0">
                    <a:ea typeface="Cambria Math"/>
                  </a:rPr>
                  <a:t>)</a:t>
                </a:r>
                <a:endParaRPr lang="en-US" altLang="ja-JP" dirty="0"/>
              </a:p>
              <a:p>
                <a:pPr marL="914400" lvl="2" indent="0">
                  <a:buNone/>
                </a:pPr>
                <a:r>
                  <a:rPr lang="en-US" altLang="ja-JP" dirty="0"/>
                  <a:t>	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  </m:t>
                        </m:r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𝜔</m:t>
                            </m:r>
                          </m:e>
                          <m:sub>
                            <m:r>
                              <a:rPr lang="en-US" altLang="ja-JP" i="1">
                                <a:latin typeface="Cambria Math"/>
                              </a:rPr>
                              <m:t>𝑘</m:t>
                            </m:r>
                          </m:sub>
                        </m:sSub>
                        <m:r>
                          <a:rPr lang="en-US" altLang="ja-JP" i="1">
                            <a:latin typeface="Cambria Math"/>
                          </a:rPr>
                          <m:t>≡</m:t>
                        </m:r>
                        <m:rad>
                          <m:radPr>
                            <m:degHide m:val="on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b="1">
                                    <a:latin typeface="Cambria Math"/>
                                  </a:rPr>
                                  <m:t>𝐤</m:t>
                                </m:r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ja-JP" i="1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ja-JP" b="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𝑍</m:t>
                                </m:r>
                              </m:e>
                              <m:sub>
                                <m:r>
                                  <a:rPr lang="en-US" altLang="ja-JP" b="0" i="1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𝜙</m:t>
                                </m:r>
                              </m:sub>
                            </m:sSub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𝑔</m:t>
                                </m:r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d>
                                      <m:dPr>
                                        <m:begChr m:val="⟨"/>
                                        <m:endChr m:val="⟩"/>
                                        <m:ctrlPr>
                                          <a:rPr lang="en-US" altLang="ja-JP" i="1">
                                            <a:latin typeface="Cambria Math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altLang="ja-JP" i="1">
                                            <a:solidFill>
                                              <a:srgbClr val="FF0000"/>
                                            </a:solidFill>
                                            <a:latin typeface="Cambria Math"/>
                                            <a:ea typeface="Cambria Math"/>
                                          </a:rPr>
                                          <m:t>𝜙</m:t>
                                        </m:r>
                                      </m:e>
                                    </m:d>
                                  </m:e>
                                </m:d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e>
                        </m:rad>
                        <m:r>
                          <a:rPr lang="en-US" altLang="ja-JP" i="1">
                            <a:latin typeface="Cambria Math"/>
                          </a:rPr>
                          <m:t> 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,</m:t>
                        </m:r>
                        <m:r>
                          <a:rPr lang="en-US" altLang="ja-JP" i="1">
                            <a:latin typeface="Cambria Math"/>
                          </a:rPr>
                          <m:t> 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 </m:t>
                        </m:r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𝑒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</a:rPr>
                              <m:t>𝑖</m:t>
                            </m:r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𝜃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𝑠</m:t>
                                </m:r>
                              </m:sup>
                            </m:sSubSup>
                          </m:sup>
                        </m:sSup>
                        <m:r>
                          <a:rPr lang="en-US" altLang="ja-JP" i="1">
                            <a:latin typeface="Cambria Math"/>
                          </a:rPr>
                          <m:t>≡</m:t>
                        </m:r>
                        <m:f>
                          <m:f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ja-JP" i="1">
                                <a:latin typeface="Cambria Math"/>
                              </a:rPr>
                              <m:t>𝑠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b="1" i="0">
                                    <a:latin typeface="Cambria Math"/>
                                  </a:rPr>
                                  <m:t>𝐤</m:t>
                                </m:r>
                              </m:e>
                            </m:d>
                            <m:r>
                              <a:rPr lang="en-US" altLang="ja-JP" i="1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𝑖𝑔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𝜇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radPr>
                              <m:deg/>
                              <m:e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b="1" i="0">
                                        <a:latin typeface="Cambria Math"/>
                                      </a:rPr>
                                      <m:t>𝐤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ja-JP" i="1">
                                    <a:latin typeface="Cambria Math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𝑔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𝜇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e>
                            </m:rad>
                          </m:den>
                        </m:f>
                        <m:r>
                          <a:rPr lang="en-US" altLang="ja-JP" i="1">
                            <a:latin typeface="Cambria Math"/>
                          </a:rPr>
                          <m:t>  </m:t>
                        </m:r>
                      </m:e>
                    </m:d>
                  </m:oMath>
                </a14:m>
                <a:endParaRPr lang="en-US" altLang="ja-JP" dirty="0"/>
              </a:p>
              <a:p>
                <a:pPr marL="914400" lvl="2" indent="0">
                  <a:buNone/>
                </a:pPr>
                <a:r>
                  <a:rPr lang="en-US" altLang="ja-JP" dirty="0"/>
                  <a:t>   (</a:t>
                </a:r>
                <a:r>
                  <a:rPr lang="en-US" altLang="ja-JP" dirty="0" smtClean="0"/>
                  <a:t>analytic </a:t>
                </a:r>
                <a:r>
                  <a:rPr lang="en-US" altLang="ja-JP" dirty="0"/>
                  <a:t>continuation)  </a:t>
                </a:r>
                <a:r>
                  <a:rPr lang="en-US" altLang="ja-JP" dirty="0">
                    <a:sym typeface="Wingdings" panose="05000000000000000000" pitchFamily="2" charset="2"/>
                  </a:rPr>
                  <a:t>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𝛽</m:t>
                        </m:r>
                      </m:e>
                      <m:sub>
                        <m:sSub>
                          <m:sSubPr>
                            <m:ctrlPr>
                              <a:rPr lang="en-US" altLang="ja-JP" b="0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𝜓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sub>
                        </m:sSub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  <m:sup>
                        <m:r>
                          <a:rPr lang="en-US" altLang="ja-JP" b="0" i="1" smtClean="0">
                            <a:latin typeface="Cambria Math"/>
                          </a:rPr>
                          <m:t>𝑠</m:t>
                        </m:r>
                      </m:sup>
                    </m:sSubSup>
                    <m:r>
                      <a:rPr lang="en-US" altLang="ja-JP" i="1">
                        <a:latin typeface="Cambria Math"/>
                      </a:rPr>
                      <m:t>∼−</m:t>
                    </m:r>
                    <m:r>
                      <a:rPr lang="en-US" altLang="ja-JP" b="0" i="1" smtClean="0">
                        <a:latin typeface="Cambria Math"/>
                      </a:rPr>
                      <m:t>𝑠</m:t>
                    </m:r>
                    <m:r>
                      <a:rPr lang="en-US" altLang="ja-JP" b="0" i="1" smtClean="0">
                        <a:latin typeface="Cambria Math"/>
                      </a:rPr>
                      <m:t>⋅</m:t>
                    </m:r>
                    <m:func>
                      <m:funcPr>
                        <m:ctrlPr>
                          <a:rPr lang="en-US" altLang="ja-JP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𝜋</m:t>
                            </m:r>
                            <m:f>
                              <m:f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𝑘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ja-JP" i="1">
                                    <a:latin typeface="Cambria Math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𝑔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𝜇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  <m:r>
                                  <a:rPr lang="en-US" altLang="ja-JP" i="1">
                                    <a:latin typeface="Cambria Math"/>
                                  </a:rPr>
                                  <m:t>𝑔𝑣</m:t>
                                </m:r>
                              </m:den>
                            </m:f>
                          </m:e>
                        </m:d>
                      </m:e>
                    </m:func>
                  </m:oMath>
                </a14:m>
                <a:endParaRPr lang="en-US" altLang="ja-JP" dirty="0"/>
              </a:p>
              <a:p>
                <a:pPr marL="914400" lvl="2" indent="0">
                  <a:buNone/>
                </a:pPr>
                <a:endParaRPr lang="en-US" altLang="ja-JP" dirty="0"/>
              </a:p>
              <a:p>
                <a:pPr marL="914400" lvl="2" indent="0">
                  <a:buNone/>
                </a:pPr>
                <a:endParaRPr lang="en-US" altLang="ja-JP" dirty="0"/>
              </a:p>
              <a:p>
                <a:pPr marL="457200" lvl="1" indent="0">
                  <a:buNone/>
                </a:pPr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7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cxnSp>
        <p:nvCxnSpPr>
          <p:cNvPr id="7" name="直線コネクタ 6"/>
          <p:cNvCxnSpPr/>
          <p:nvPr/>
        </p:nvCxnSpPr>
        <p:spPr>
          <a:xfrm>
            <a:off x="2987824" y="4077072"/>
            <a:ext cx="5688632" cy="0"/>
          </a:xfrm>
          <a:prstGeom prst="line">
            <a:avLst/>
          </a:prstGeom>
          <a:ln w="38100" cmpd="dbl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角丸四角形吹き出し 7"/>
              <p:cNvSpPr/>
              <p:nvPr/>
            </p:nvSpPr>
            <p:spPr>
              <a:xfrm>
                <a:off x="6300192" y="1636496"/>
                <a:ext cx="1620180" cy="508702"/>
              </a:xfrm>
              <a:prstGeom prst="wedgeRoundRectCallout">
                <a:avLst>
                  <a:gd name="adj1" fmla="val -83754"/>
                  <a:gd name="adj2" fmla="val -31400"/>
                  <a:gd name="adj3" fmla="val 16667"/>
                </a:avLst>
              </a:prstGeom>
              <a:noFill/>
              <a:ln>
                <a:solidFill>
                  <a:srgbClr val="AC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0=</m:t>
                      </m:r>
                      <m:sSup>
                        <m:sSupPr>
                          <m:ctrlP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acc>
                            <m:accPr>
                              <m:chr m:val="̅"/>
                              <m:ctrlPr>
                                <a:rPr lang="en-US" altLang="ja-JP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en-US" altLang="ja-JP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𝜎</m:t>
                              </m:r>
                            </m:e>
                          </m:acc>
                        </m:e>
                        <m:sup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𝜇</m:t>
                          </m:r>
                        </m:sup>
                      </m:sSup>
                      <m:sSub>
                        <m:sSubPr>
                          <m:ctrlP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𝜕</m:t>
                          </m:r>
                        </m:e>
                        <m:sub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𝜇</m:t>
                          </m:r>
                        </m:sub>
                      </m:sSub>
                      <m:sSubSup>
                        <m:sSubSupPr>
                          <m:ctrlP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𝜓</m:t>
                          </m:r>
                        </m:e>
                        <m:sub>
                          <m:r>
                            <a:rPr lang="en-US" altLang="ja-JP" b="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𝜙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 b="0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as</m:t>
                          </m:r>
                        </m:sup>
                      </m:sSubSup>
                    </m:oMath>
                  </m:oMathPara>
                </a14:m>
                <a:endParaRPr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角丸四角形吹き出し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0192" y="1636496"/>
                <a:ext cx="1620180" cy="508702"/>
              </a:xfrm>
              <a:prstGeom prst="wedgeRoundRectCallout">
                <a:avLst>
                  <a:gd name="adj1" fmla="val -83754"/>
                  <a:gd name="adj2" fmla="val -31400"/>
                  <a:gd name="adj3" fmla="val 16667"/>
                </a:avLst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ACB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角丸四角形吹き出し 9"/>
              <p:cNvSpPr/>
              <p:nvPr/>
            </p:nvSpPr>
            <p:spPr>
              <a:xfrm>
                <a:off x="179512" y="4288450"/>
                <a:ext cx="3168352" cy="508702"/>
              </a:xfrm>
              <a:prstGeom prst="wedgeRoundRectCallout">
                <a:avLst>
                  <a:gd name="adj1" fmla="val -6802"/>
                  <a:gd name="adj2" fmla="val -87740"/>
                  <a:gd name="adj3" fmla="val 16667"/>
                </a:avLst>
              </a:prstGeom>
              <a:noFill/>
              <a:ln>
                <a:solidFill>
                  <a:srgbClr val="AC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0=</m:t>
                      </m:r>
                      <m:sSup>
                        <m:sSupPr>
                          <m:ctrlP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acc>
                            <m:accPr>
                              <m:chr m:val="̅"/>
                              <m:ctrlPr>
                                <a:rPr lang="en-US" altLang="ja-JP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en-US" altLang="ja-JP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𝜎</m:t>
                              </m:r>
                            </m:e>
                          </m:acc>
                        </m:e>
                        <m:sup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𝜇</m:t>
                          </m:r>
                        </m:sup>
                      </m:sSup>
                      <m:sSub>
                        <m:sSubPr>
                          <m:ctrlP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𝜕</m:t>
                          </m:r>
                        </m:e>
                        <m:sub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𝜇</m:t>
                          </m:r>
                        </m:sub>
                      </m:sSub>
                      <m:sSubSup>
                        <m:sSubSupPr>
                          <m:ctrlP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𝜓</m:t>
                          </m:r>
                        </m:e>
                        <m:sub>
                          <m:r>
                            <a:rPr lang="en-US" altLang="ja-JP" b="0" i="1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𝜒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 b="0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as</m:t>
                          </m:r>
                        </m:sup>
                      </m:sSubSup>
                      <m:r>
                        <a:rPr lang="en-US" altLang="ja-JP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en-US" altLang="ja-JP" b="0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𝑖𝑔</m:t>
                      </m:r>
                      <m:d>
                        <m:dPr>
                          <m:begChr m:val="⟨"/>
                          <m:endChr m:val="⟩"/>
                          <m:ctrlP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𝜙</m:t>
                              </m:r>
                            </m:e>
                            <m:sup>
                              <m:r>
                                <a:rPr lang="en-US" altLang="ja-JP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∗</m:t>
                              </m:r>
                            </m:sup>
                          </m:sSup>
                        </m:e>
                      </m:d>
                      <m:sSubSup>
                        <m:sSubSupPr>
                          <m:ctrlP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𝜓</m:t>
                          </m:r>
                        </m:e>
                        <m:sub>
                          <m:r>
                            <a:rPr lang="en-US" altLang="ja-JP" b="0" i="1" smtClean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𝜒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 b="0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as</m:t>
                          </m:r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†</m:t>
                          </m:r>
                        </m:sup>
                      </m:sSubSup>
                    </m:oMath>
                  </m:oMathPara>
                </a14:m>
                <a:endParaRPr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0" name="角丸四角形吹き出し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4288450"/>
                <a:ext cx="3168352" cy="508702"/>
              </a:xfrm>
              <a:prstGeom prst="wedgeRoundRectCallout">
                <a:avLst>
                  <a:gd name="adj1" fmla="val -6802"/>
                  <a:gd name="adj2" fmla="val -87740"/>
                  <a:gd name="adj3" fmla="val 16667"/>
                </a:avLst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rgbClr val="ACB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角丸四角形吹き出し 10"/>
              <p:cNvSpPr/>
              <p:nvPr/>
            </p:nvSpPr>
            <p:spPr>
              <a:xfrm>
                <a:off x="5796136" y="180944"/>
                <a:ext cx="2952328" cy="727776"/>
              </a:xfrm>
              <a:prstGeom prst="wedgeRoundRectCallout">
                <a:avLst>
                  <a:gd name="adj1" fmla="val -58986"/>
                  <a:gd name="adj2" fmla="val 54890"/>
                  <a:gd name="adj3" fmla="val 16667"/>
                </a:avLst>
              </a:prstGeom>
              <a:noFill/>
              <a:ln>
                <a:solidFill>
                  <a:srgbClr val="CE47D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ja-JP" dirty="0" smtClean="0">
                    <a:solidFill>
                      <a:schemeClr val="tx1"/>
                    </a:solidFill>
                    <a:ea typeface="Cambria Math"/>
                  </a:rPr>
                  <a:t>eigen spinor for helicity op. 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𝑘</m:t>
                        </m:r>
                      </m:e>
                      <m:sup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𝑖</m:t>
                        </m:r>
                      </m:sup>
                    </m:sSup>
                    <m:sSup>
                      <m:sSupPr>
                        <m:ctrlP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𝑖</m:t>
                        </m:r>
                      </m:sup>
                    </m:sSup>
                    <m:sSubSup>
                      <m:sSubSupPr>
                        <m:ctrlP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𝑒</m:t>
                        </m:r>
                      </m:e>
                      <m:sub>
                        <m:r>
                          <a:rPr lang="en-US" altLang="ja-JP" b="1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𝐤</m:t>
                        </m:r>
                      </m:sub>
                      <m:sup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±</m:t>
                        </m:r>
                      </m:sup>
                    </m:sSubSup>
                    <m:r>
                      <a:rPr lang="en-US" altLang="ja-JP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ja-JP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±</m:t>
                    </m:r>
                    <m:d>
                      <m:dPr>
                        <m:begChr m:val="|"/>
                        <m:endChr m:val="|"/>
                        <m:ctrlP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b="1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𝐤</m:t>
                        </m:r>
                      </m:e>
                    </m:d>
                    <m:sSup>
                      <m:s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0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𝑒</m:t>
                        </m:r>
                      </m:e>
                      <m:sub>
                        <m:r>
                          <a:rPr lang="en-US" altLang="ja-JP" b="1" i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𝐤</m:t>
                        </m:r>
                      </m:sub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±</m:t>
                        </m:r>
                      </m:sup>
                    </m:sSubSup>
                  </m:oMath>
                </a14:m>
                <a:endParaRPr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1" name="角丸四角形吹き出し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6136" y="180944"/>
                <a:ext cx="2952328" cy="727776"/>
              </a:xfrm>
              <a:prstGeom prst="wedgeRoundRectCallout">
                <a:avLst>
                  <a:gd name="adj1" fmla="val -58986"/>
                  <a:gd name="adj2" fmla="val 54890"/>
                  <a:gd name="adj3" fmla="val 16667"/>
                </a:avLst>
              </a:prstGeom>
              <a:blipFill rotWithShape="1">
                <a:blip r:embed="rId6"/>
                <a:stretch>
                  <a:fillRect r="-940"/>
                </a:stretch>
              </a:blipFill>
              <a:ln>
                <a:solidFill>
                  <a:srgbClr val="CE47D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直線コネクタ 11"/>
          <p:cNvCxnSpPr/>
          <p:nvPr/>
        </p:nvCxnSpPr>
        <p:spPr>
          <a:xfrm>
            <a:off x="4860032" y="1890847"/>
            <a:ext cx="720080" cy="0"/>
          </a:xfrm>
          <a:prstGeom prst="line">
            <a:avLst/>
          </a:prstGeom>
          <a:ln w="38100" cmpd="dbl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正方形/長方形 12"/>
          <p:cNvSpPr/>
          <p:nvPr/>
        </p:nvSpPr>
        <p:spPr>
          <a:xfrm>
            <a:off x="1619672" y="2024844"/>
            <a:ext cx="1299127" cy="504056"/>
          </a:xfrm>
          <a:prstGeom prst="rect">
            <a:avLst/>
          </a:prstGeom>
          <a:noFill/>
          <a:ln w="38100" cmpd="sng"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3995936" y="5661248"/>
            <a:ext cx="3528392" cy="648072"/>
          </a:xfrm>
          <a:prstGeom prst="rect">
            <a:avLst/>
          </a:prstGeom>
          <a:noFill/>
          <a:ln w="38100" cmpd="sng"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68761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Produced Particle number</a:t>
                </a:r>
              </a:p>
              <a:p>
                <a:pPr lvl="3"/>
                <a:endParaRPr lang="en-US" altLang="ja-JP" sz="800" dirty="0" smtClean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𝑛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solidFill>
                                      <a:srgbClr val="00B050"/>
                                    </a:solidFill>
                                    <a:latin typeface="Cambria Math"/>
                                  </a:rPr>
                                  <m:t>𝛽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  <m:r>
                                  <a:rPr lang="en-US" altLang="ja-JP" i="1">
                                    <a:latin typeface="Cambria Math"/>
                                  </a:rPr>
                                  <m:t>𝑘</m:t>
                                </m:r>
                              </m:sub>
                              <m:sup/>
                            </m:sSubSup>
                          </m:e>
                        </m:d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+⋯</m:t>
                    </m:r>
                    <m:r>
                      <a:rPr lang="en-US" altLang="ja-JP" i="1" dirty="0">
                        <a:latin typeface="Cambria Math"/>
                        <a:ea typeface="Cambria Math"/>
                      </a:rPr>
                      <m:t>=</m:t>
                    </m:r>
                    <m:func>
                      <m:funcPr>
                        <m:ctrlPr>
                          <a:rPr lang="en-US" altLang="ja-JP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𝜋</m:t>
                            </m:r>
                            <m:f>
                              <m:f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𝑘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ja-JP" i="1">
                                    <a:latin typeface="Cambria Math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𝑔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𝜇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ja-JP" i="1">
                                    <a:latin typeface="Cambria Math"/>
                                  </a:rPr>
                                  <m:t>𝑔𝑣</m:t>
                                </m:r>
                              </m:den>
                            </m:f>
                          </m:e>
                        </m:d>
                      </m:e>
                    </m:func>
                    <m:r>
                      <a:rPr lang="en-US" altLang="ja-JP" i="1">
                        <a:latin typeface="Cambria Math"/>
                      </a:rPr>
                      <m:t>+⋯</m:t>
                    </m:r>
                  </m:oMath>
                </a14:m>
                <a:endParaRPr lang="en-US" altLang="ja-JP" i="1" dirty="0">
                  <a:latin typeface="Cambria Math"/>
                  <a:ea typeface="Cambria Math"/>
                </a:endParaRPr>
              </a:p>
              <a:p>
                <a:pPr lvl="1"/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𝑛</m:t>
                        </m:r>
                      </m:e>
                      <m:sub>
                        <m:sSub>
                          <m:sSubPr>
                            <m:ctrlPr>
                              <a:rPr lang="en-US" altLang="ja-JP" i="1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𝜓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sub>
                        </m:sSub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  <m:sup>
                        <m:r>
                          <a:rPr lang="en-US" altLang="ja-JP" b="0" i="1" smtClean="0">
                            <a:latin typeface="Cambria Math"/>
                          </a:rPr>
                          <m:t>𝑠</m:t>
                        </m:r>
                      </m:sup>
                    </m:sSubSup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solidFill>
                                      <a:srgbClr val="00B050"/>
                                    </a:solidFill>
                                    <a:latin typeface="Cambria Math"/>
                                  </a:rPr>
                                  <m:t>𝛽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altLang="ja-JP" i="1">
                                        <a:solidFill>
                                          <a:srgbClr val="00B050"/>
                                        </a:solidFill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𝜓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solidFill>
                                          <a:srgbClr val="0000FF"/>
                                        </a:solidFill>
                                        <a:latin typeface="Cambria Math"/>
                                      </a:rPr>
                                      <m:t>𝜒</m:t>
                                    </m:r>
                                  </m:sub>
                                </m:sSub>
                                <m:r>
                                  <a:rPr lang="en-US" altLang="ja-JP" i="1">
                                    <a:latin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𝑠</m:t>
                                </m:r>
                              </m:sup>
                            </m:sSubSup>
                          </m:e>
                        </m:d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+⋯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func>
                      <m:funcPr>
                        <m:ctrlPr>
                          <a:rPr lang="en-US" altLang="ja-JP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𝜋</m:t>
                            </m:r>
                            <m:f>
                              <m:f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𝑘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ja-JP" i="1">
                                    <a:latin typeface="Cambria Math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𝑔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𝜇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ja-JP" i="1">
                                    <a:latin typeface="Cambria Math"/>
                                  </a:rPr>
                                  <m:t>𝑔𝑣</m:t>
                                </m:r>
                              </m:den>
                            </m:f>
                          </m:e>
                        </m:d>
                      </m:e>
                    </m:func>
                    <m:r>
                      <a:rPr lang="en-US" altLang="ja-JP">
                        <a:latin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</a:rPr>
                      <m:t>⋯</m:t>
                    </m:r>
                  </m:oMath>
                </a14:m>
                <a:endParaRPr lang="en-US" altLang="ja-JP" dirty="0"/>
              </a:p>
              <a:p>
                <a:pPr lvl="3"/>
                <a:endParaRPr lang="en-US" altLang="ja-JP" sz="800" dirty="0"/>
              </a:p>
              <a:p>
                <a:pPr marL="914400" lvl="2" indent="0">
                  <a:buNone/>
                </a:pPr>
                <a:r>
                  <a:rPr lang="en-US" altLang="ja-JP" dirty="0">
                    <a:sym typeface="Wingdings" panose="05000000000000000000" pitchFamily="2" charset="2"/>
                  </a:rPr>
                  <a:t>	  leading term is obtained</a:t>
                </a:r>
                <a:endParaRPr lang="en-US" altLang="ja-JP" dirty="0"/>
              </a:p>
              <a:p>
                <a:pPr lvl="1"/>
                <a:endParaRPr lang="en-US" altLang="ja-JP" b="0" i="1" dirty="0" smtClean="0">
                  <a:solidFill>
                    <a:schemeClr val="tx1"/>
                  </a:solidFill>
                  <a:latin typeface="Cambria Math"/>
                  <a:ea typeface="Cambria Math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𝑛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solidFill>
                                      <a:srgbClr val="00B050"/>
                                    </a:solidFill>
                                    <a:latin typeface="Cambria Math"/>
                                  </a:rPr>
                                  <m:t>𝛽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𝜙</m:t>
                                </m:r>
                                <m:r>
                                  <a:rPr lang="en-US" altLang="ja-JP" i="1">
                                    <a:latin typeface="Cambria Math"/>
                                  </a:rPr>
                                  <m:t>𝑘</m:t>
                                </m:r>
                              </m:sub>
                              <m:sup/>
                            </m:sSubSup>
                          </m:e>
                        </m:d>
                      </m:e>
                      <m:sup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+⋯=0+⋯</m:t>
                    </m:r>
                  </m:oMath>
                </a14:m>
                <a:endParaRPr lang="en-US" altLang="ja-JP" b="0" i="1" dirty="0" smtClean="0">
                  <a:solidFill>
                    <a:schemeClr val="tx1"/>
                  </a:solidFill>
                  <a:latin typeface="Cambria Math"/>
                  <a:ea typeface="Cambria Math"/>
                </a:endParaRPr>
              </a:p>
              <a:p>
                <a:pPr lvl="1"/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𝑛</m:t>
                        </m:r>
                      </m:e>
                      <m:sub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𝜓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𝜙</m:t>
                            </m:r>
                          </m:sub>
                        </m:sSub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  <m:sup>
                        <m:r>
                          <a:rPr lang="en-US" altLang="ja-JP" b="0" i="1" smtClean="0">
                            <a:latin typeface="Cambria Math"/>
                          </a:rPr>
                          <m:t>𝑠</m:t>
                        </m:r>
                      </m:sup>
                    </m:sSubSup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solidFill>
                                      <a:srgbClr val="00B050"/>
                                    </a:solidFill>
                                    <a:latin typeface="Cambria Math"/>
                                  </a:rPr>
                                  <m:t>𝛽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𝜓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</a:rPr>
                                      <m:t>𝜙</m:t>
                                    </m:r>
                                  </m:sub>
                                </m:sSub>
                                <m:r>
                                  <a:rPr lang="en-US" altLang="ja-JP" i="1">
                                    <a:latin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𝑠</m:t>
                                </m:r>
                              </m:sup>
                            </m:sSubSup>
                          </m:e>
                        </m:d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+⋯=0+⋯</m:t>
                    </m:r>
                  </m:oMath>
                </a14:m>
                <a:endParaRPr lang="en-US" altLang="ja-JP" i="1" dirty="0" smtClean="0">
                  <a:latin typeface="Cambria Math"/>
                  <a:ea typeface="Cambria Math"/>
                </a:endParaRPr>
              </a:p>
              <a:p>
                <a:pPr lvl="3"/>
                <a:endParaRPr lang="en-US" altLang="ja-JP" sz="800" i="1" dirty="0" smtClean="0">
                  <a:latin typeface="Cambria Math"/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i="1" dirty="0" smtClean="0">
                    <a:latin typeface="Cambria Math"/>
                    <a:ea typeface="Cambria Math"/>
                    <a:sym typeface="Wingdings" panose="05000000000000000000" pitchFamily="2" charset="2"/>
                  </a:rPr>
                  <a:t>	</a:t>
                </a:r>
                <a:r>
                  <a:rPr lang="en-US" altLang="ja-JP" i="1" dirty="0">
                    <a:latin typeface="Cambria Math"/>
                    <a:ea typeface="Cambria Math"/>
                    <a:sym typeface="Wingdings" panose="05000000000000000000" pitchFamily="2" charset="2"/>
                  </a:rPr>
                  <a:t>	</a:t>
                </a:r>
                <a:r>
                  <a:rPr lang="en-US" altLang="ja-JP" dirty="0" smtClean="0">
                    <a:latin typeface="+mj-lt"/>
                    <a:ea typeface="Cambria Math"/>
                    <a:sym typeface="Wingdings" panose="05000000000000000000" pitchFamily="2" charset="2"/>
                  </a:rPr>
                  <a:t> need to calculate next to leading order</a:t>
                </a:r>
              </a:p>
              <a:p>
                <a:pPr marL="914400" lvl="2" indent="0">
                  <a:buNone/>
                </a:pPr>
                <a:endParaRPr lang="en-US" altLang="ja-JP" dirty="0" smtClean="0">
                  <a:latin typeface="+mj-lt"/>
                  <a:ea typeface="Cambria Math"/>
                </a:endParaRPr>
              </a:p>
              <a:p>
                <a:pPr marL="457200" lvl="1" indent="0">
                  <a:buNone/>
                </a:pPr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7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cxnSp>
        <p:nvCxnSpPr>
          <p:cNvPr id="5" name="直線コネクタ 4"/>
          <p:cNvCxnSpPr/>
          <p:nvPr/>
        </p:nvCxnSpPr>
        <p:spPr>
          <a:xfrm>
            <a:off x="3851920" y="3592810"/>
            <a:ext cx="576064" cy="0"/>
          </a:xfrm>
          <a:prstGeom prst="line">
            <a:avLst/>
          </a:prstGeom>
          <a:ln w="38100" cmpd="dbl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/>
          <p:nvPr/>
        </p:nvCxnSpPr>
        <p:spPr>
          <a:xfrm>
            <a:off x="4067944" y="4240882"/>
            <a:ext cx="576064" cy="0"/>
          </a:xfrm>
          <a:prstGeom prst="line">
            <a:avLst/>
          </a:prstGeom>
          <a:ln w="38100" cmpd="dbl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コネクタ 7"/>
          <p:cNvCxnSpPr/>
          <p:nvPr/>
        </p:nvCxnSpPr>
        <p:spPr>
          <a:xfrm>
            <a:off x="3482001" y="1412776"/>
            <a:ext cx="2088232" cy="0"/>
          </a:xfrm>
          <a:prstGeom prst="line">
            <a:avLst/>
          </a:prstGeom>
          <a:ln w="38100" cmpd="dbl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コネクタ 9"/>
          <p:cNvCxnSpPr/>
          <p:nvPr/>
        </p:nvCxnSpPr>
        <p:spPr>
          <a:xfrm>
            <a:off x="3789791" y="2132856"/>
            <a:ext cx="2078353" cy="0"/>
          </a:xfrm>
          <a:prstGeom prst="line">
            <a:avLst/>
          </a:prstGeom>
          <a:ln w="38100" cmpd="dbl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右矢印 11"/>
          <p:cNvSpPr/>
          <p:nvPr/>
        </p:nvSpPr>
        <p:spPr>
          <a:xfrm flipH="1">
            <a:off x="5292080" y="3645024"/>
            <a:ext cx="1440160" cy="688979"/>
          </a:xfrm>
          <a:prstGeom prst="rightArrow">
            <a:avLst>
              <a:gd name="adj1" fmla="val 50000"/>
              <a:gd name="adj2" fmla="val 64215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b="1" dirty="0" smtClean="0"/>
              <a:t>Focus on!</a:t>
            </a:r>
            <a:endParaRPr kumimoji="1" lang="ja-JP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7813901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Calculation of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𝑛</m:t>
                        </m:r>
                      </m:e>
                      <m:sub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𝜓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𝜙</m:t>
                            </m:r>
                          </m:sub>
                        </m:sSub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endParaRPr lang="en-US" altLang="ja-JP" dirty="0" smtClean="0"/>
              </a:p>
              <a:p>
                <a:pPr lvl="3"/>
                <a:endParaRPr lang="en-US" altLang="ja-JP" sz="800" dirty="0" smtClean="0"/>
              </a:p>
              <a:p>
                <a:pPr marL="457200" lvl="1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𝑛</m:t>
                        </m:r>
                      </m:e>
                      <m:sub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𝜓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𝜙</m:t>
                            </m:r>
                          </m:sub>
                        </m:s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in</m:t>
                            </m:r>
                          </m:sup>
                        </m:sSup>
                      </m:e>
                      <m:e>
                        <m:sSubSup>
                          <m:sSub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𝜓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𝜙</m:t>
                                </m:r>
                              </m:sub>
                            </m:sSub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𝐤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s</m:t>
                            </m:r>
                            <m:r>
                              <a:rPr lang="en-US" altLang="ja-JP">
                                <a:latin typeface="Cambria Math"/>
                                <a:ea typeface="Cambria Math"/>
                              </a:rPr>
                              <m:t>,</m:t>
                            </m:r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out</m:t>
                            </m:r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†</m:t>
                            </m:r>
                          </m:sup>
                        </m:sSubSup>
                        <m:sSubSup>
                          <m:sSub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𝜓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𝜙</m:t>
                                </m:r>
                              </m:sub>
                            </m:sSub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𝐤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s</m:t>
                            </m:r>
                            <m:r>
                              <a:rPr lang="en-US" altLang="ja-JP">
                                <a:latin typeface="Cambria Math"/>
                                <a:ea typeface="Cambria Math"/>
                              </a:rPr>
                              <m:t>,</m:t>
                            </m:r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out</m:t>
                            </m:r>
                          </m:sup>
                        </m:sSubSup>
                      </m:e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in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altLang="ja-JP" dirty="0" smtClean="0">
                    <a:ea typeface="Cambria Math"/>
                  </a:rPr>
                  <a:t> </a:t>
                </a:r>
              </a:p>
              <a:p>
                <a:pPr marL="457200" lvl="1" indent="0">
                  <a:buNone/>
                </a:pPr>
                <a:r>
                  <a:rPr lang="en-US" altLang="ja-JP" b="0" dirty="0" smtClean="0"/>
                  <a:t>	 </a:t>
                </a:r>
                <a14:m>
                  <m:oMath xmlns:m="http://schemas.openxmlformats.org/officeDocument/2006/math">
                    <m:r>
                      <a:rPr lang="en-US" altLang="ja-JP" b="0" i="0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</a:rPr>
                          <m:t>𝑔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</a:rPr>
                          <m:t>2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𝑍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</m:sub>
                    </m:sSub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𝑍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</a:rPr>
                          <m:t>2</m:t>
                        </m:r>
                      </m:sup>
                    </m:sSubSup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nary>
                              <m:naryPr>
                                <m:subHide m:val="on"/>
                                <m:supHide m:val="on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𝑑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4</m:t>
                                    </m:r>
                                  </m:sup>
                                </m:sSup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𝑥</m:t>
                                </m:r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 </m:t>
                                </m:r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−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𝑖</m:t>
                                    </m:r>
                                    <m:r>
                                      <a:rPr lang="en-US" altLang="ja-JP" b="1">
                                        <a:latin typeface="Cambria Math"/>
                                        <a:ea typeface="Cambria Math"/>
                                      </a:rPr>
                                      <m:t>𝐤</m:t>
                                    </m:r>
                                    <m:r>
                                      <a:rPr lang="en-US" altLang="ja-JP" b="1">
                                        <a:latin typeface="Cambria Math"/>
                                        <a:ea typeface="Cambria Math"/>
                                      </a:rPr>
                                      <m:t>⋅</m:t>
                                    </m:r>
                                    <m:r>
                                      <a:rPr lang="en-US" altLang="ja-JP" b="1">
                                        <a:latin typeface="Cambria Math"/>
                                        <a:ea typeface="Cambria Math"/>
                                      </a:rPr>
                                      <m:t>𝐱</m:t>
                                    </m:r>
                                  </m:sup>
                                </m:sSup>
                                <m:sSubSup>
                                  <m:sSub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𝜓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𝜙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𝑘</m:t>
                                    </m:r>
                                  </m:sub>
                                  <m:sup>
                                    <m:r>
                                      <m:rPr>
                                        <m:sty m:val="p"/>
                                      </m:rPr>
                                      <a:rPr lang="en-US" altLang="ja-JP">
                                        <a:latin typeface="Cambria Math"/>
                                        <a:ea typeface="Cambria Math"/>
                                      </a:rPr>
                                      <m:t>in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∗</m:t>
                                    </m:r>
                                  </m:sup>
                                </m:sSubSup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⋅</m:t>
                                </m:r>
                                <m:sSup>
                                  <m:sSupPr>
                                    <m:ctrlPr>
                                      <a:rPr lang="en-US" altLang="ja-JP" i="1">
                                        <a:solidFill>
                                          <a:srgbClr val="0000FF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solidFill>
                                          <a:srgbClr val="0000FF"/>
                                        </a:solidFill>
                                        <a:latin typeface="Cambria Math"/>
                                      </a:rPr>
                                      <m:t>𝜒</m:t>
                                    </m:r>
                                  </m:e>
                                  <m:sup>
                                    <m:r>
                                      <m:rPr>
                                        <m:sty m:val="p"/>
                                      </m:rPr>
                                      <a:rPr lang="en-US" altLang="ja-JP">
                                        <a:latin typeface="Cambria Math"/>
                                      </a:rPr>
                                      <m:t>in</m:t>
                                    </m:r>
                                    <m:r>
                                      <a:rPr lang="en-US" altLang="ja-JP">
                                        <a:latin typeface="Cambria Math"/>
                                      </a:rPr>
                                      <m:t>∗</m:t>
                                    </m:r>
                                  </m:sup>
                                </m:sSup>
                                <m:r>
                                  <a:rPr lang="en-US" altLang="ja-JP" i="1">
                                    <a:latin typeface="Cambria Math"/>
                                  </a:rPr>
                                  <m:t>⋅</m:t>
                                </m:r>
                                <m:sSubSup>
                                  <m:sSub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𝑒</m:t>
                                    </m:r>
                                  </m:e>
                                  <m:sub>
                                    <m:r>
                                      <a:rPr lang="en-US" altLang="ja-JP" b="1">
                                        <a:latin typeface="Cambria Math"/>
                                        <a:ea typeface="Cambria Math"/>
                                      </a:rPr>
                                      <m:t>𝐤</m:t>
                                    </m:r>
                                  </m:sub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𝑠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†</m:t>
                                    </m:r>
                                  </m:sup>
                                </m:sSubSup>
                                <m:sSubSup>
                                  <m:sSubSupPr>
                                    <m:ctrlPr>
                                      <a:rPr lang="en-US" altLang="ja-JP" i="1">
                                        <a:solidFill>
                                          <a:srgbClr val="0000FF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𝜓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solidFill>
                                          <a:srgbClr val="0000FF"/>
                                        </a:solidFill>
                                        <a:latin typeface="Cambria Math"/>
                                      </a:rPr>
                                      <m:t>𝜒</m:t>
                                    </m:r>
                                  </m:sub>
                                  <m:sup>
                                    <m:r>
                                      <m:rPr>
                                        <m:sty m:val="p"/>
                                      </m:rPr>
                                      <a:rPr lang="en-US" altLang="ja-JP">
                                        <a:latin typeface="Cambria Math"/>
                                      </a:rPr>
                                      <m:t>in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†</m:t>
                                    </m:r>
                                  </m:sup>
                                </m:sSubSup>
                              </m:e>
                            </m:nary>
                            <m:r>
                              <a:rPr lang="en-US" altLang="ja-JP" i="1">
                                <a:latin typeface="Cambria Math"/>
                              </a:rPr>
                              <m:t>|</m:t>
                            </m:r>
                            <m:d>
                              <m:dPr>
                                <m:begChr m:val=""/>
                                <m:endChr m:val="⟩"/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dPr>
                              <m:e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0</m:t>
                                    </m:r>
                                  </m:e>
                                  <m:sup>
                                    <m:r>
                                      <m:rPr>
                                        <m:sty m:val="p"/>
                                      </m:rPr>
                                      <a:rPr lang="en-US" altLang="ja-JP">
                                        <a:latin typeface="Cambria Math"/>
                                        <a:ea typeface="Cambria Math"/>
                                      </a:rPr>
                                      <m:t>in</m:t>
                                    </m:r>
                                  </m:sup>
                                </m:sSup>
                              </m:e>
                            </m:d>
                          </m:e>
                        </m:d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+⋯</m:t>
                    </m:r>
                  </m:oMath>
                </a14:m>
                <a:endParaRPr lang="en-US" altLang="ja-JP" dirty="0" smtClean="0"/>
              </a:p>
              <a:p>
                <a:pPr marL="457200" lvl="1" indent="0">
                  <a:buNone/>
                </a:pPr>
                <a:r>
                  <a:rPr lang="en-US" altLang="ja-JP" dirty="0" smtClean="0"/>
                  <a:t>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∼</m:t>
                    </m:r>
                    <m:r>
                      <a:rPr lang="en-US" altLang="ja-JP" b="0" i="1" smtClean="0">
                        <a:latin typeface="Cambria Math"/>
                      </a:rPr>
                      <m:t>𝑉</m:t>
                    </m:r>
                    <m:r>
                      <a:rPr lang="en-US" altLang="ja-JP" b="0" i="1" smtClean="0">
                        <a:latin typeface="Cambria Math"/>
                      </a:rPr>
                      <m:t>⋅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</a:rPr>
                          <m:t>𝑔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</a:rPr>
                          <m:t>2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𝑍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</m:sub>
                    </m:sSub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𝑍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</a:rPr>
                          <m:t>2</m:t>
                        </m:r>
                      </m:sup>
                    </m:sSubSup>
                    <m:nary>
                      <m:naryPr>
                        <m:subHide m:val="on"/>
                        <m:sup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naryPr>
                      <m:sub/>
                      <m:sup/>
                      <m:e>
                        <m:f>
                          <m:f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𝑑</m:t>
                                </m:r>
                              </m:e>
                              <m:sup>
                                <m: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𝑝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  <m: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  <m:t>𝜋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</m:e>
                    </m:nary>
                    <m:nary>
                      <m:naryPr>
                        <m:chr m:val="∑"/>
                        <m:supHide m:val="on"/>
                        <m:ctrlPr>
                          <a:rPr lang="en-US" altLang="ja-JP" i="1">
                            <a:latin typeface="Cambria Math"/>
                          </a:rPr>
                        </m:ctrlPr>
                      </m:naryPr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𝑟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=±</m:t>
                        </m:r>
                      </m:sub>
                      <m:sup/>
                      <m:e>
                        <m:f>
                          <m:f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ja-JP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ja-JP" b="0" i="1" smtClean="0">
                                <a:latin typeface="Cambria Math"/>
                              </a:rPr>
                              <m:t>2</m:t>
                            </m:r>
                          </m:den>
                        </m:f>
                        <m:d>
                          <m:d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1−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𝑠𝑟</m:t>
                            </m:r>
                            <m:f>
                              <m:fPr>
                                <m:ctrlPr>
                                  <a:rPr lang="en-US" altLang="ja-JP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ja-JP" b="1" i="0" smtClean="0">
                                    <a:latin typeface="Cambria Math"/>
                                  </a:rPr>
                                  <m:t>𝐩</m:t>
                                </m:r>
                                <m:r>
                                  <a:rPr lang="en-US" altLang="ja-JP" b="1" i="0" smtClean="0">
                                    <a:latin typeface="Cambria Math"/>
                                  </a:rPr>
                                  <m:t>⋅</m:t>
                                </m:r>
                                <m:r>
                                  <a:rPr lang="en-US" altLang="ja-JP" b="1" i="0" smtClean="0">
                                    <a:latin typeface="Cambria Math"/>
                                  </a:rPr>
                                  <m:t>𝐤</m:t>
                                </m:r>
                              </m:num>
                              <m:den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𝑝𝑘</m:t>
                                </m:r>
                              </m:den>
                            </m:f>
                          </m:e>
                        </m:d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dPr>
                              <m:e>
                                <m:nary>
                                  <m:naryPr>
                                    <m:subHide m:val="on"/>
                                    <m:supHide m:val="on"/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naryPr>
                                  <m:sub/>
                                  <m:sup/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  <m:t>𝑑𝑡</m:t>
                                    </m:r>
                                    <m:r>
                                      <a:rPr lang="en-US" altLang="ja-JP" b="1" i="1">
                                        <a:latin typeface="Cambria Math"/>
                                        <a:ea typeface="Cambria Math"/>
                                      </a:rPr>
                                      <m:t> </m:t>
                                    </m:r>
                                    <m:sSubSup>
                                      <m:sSubSupPr>
                                        <m:ctrlP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ja-JP" b="0" i="1" smtClean="0">
                                            <a:latin typeface="Cambria Math"/>
                                            <a:ea typeface="Cambria Math"/>
                                          </a:rPr>
                                          <m:t>𝜓</m:t>
                                        </m:r>
                                      </m:e>
                                      <m:sub>
                                        <m:r>
                                          <a:rPr lang="en-US" altLang="ja-JP" i="1">
                                            <a:solidFill>
                                              <a:srgbClr val="FF0000"/>
                                            </a:solidFill>
                                            <a:latin typeface="Cambria Math"/>
                                            <a:ea typeface="Cambria Math"/>
                                          </a:rPr>
                                          <m:t>𝜙</m:t>
                                        </m:r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𝑘</m:t>
                                        </m:r>
                                      </m:sub>
                                      <m:sup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ja-JP">
                                            <a:latin typeface="Cambria Math"/>
                                            <a:ea typeface="Cambria Math"/>
                                          </a:rPr>
                                          <m:t>in</m:t>
                                        </m:r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∗</m:t>
                                        </m:r>
                                      </m:sup>
                                    </m:sSubSup>
                                    <m: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  <m:t> </m:t>
                                    </m:r>
                                    <m:sSubSup>
                                      <m:sSubSupPr>
                                        <m:ctrlPr>
                                          <a:rPr lang="en-US" altLang="ja-JP" b="0" i="1" smtClean="0">
                                            <a:solidFill>
                                              <a:srgbClr val="0000FF"/>
                                            </a:solidFill>
                                            <a:latin typeface="Cambria Math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ja-JP" i="1">
                                            <a:solidFill>
                                              <a:srgbClr val="0000FF"/>
                                            </a:solidFill>
                                            <a:latin typeface="Cambria Math"/>
                                          </a:rPr>
                                          <m:t>𝜒</m:t>
                                        </m:r>
                                      </m:e>
                                      <m:sub>
                                        <m:d>
                                          <m:dPr>
                                            <m:begChr m:val="|"/>
                                            <m:endChr m:val="|"/>
                                            <m:ctrlPr>
                                              <a:rPr lang="en-US" altLang="ja-JP" b="0" i="1" smtClean="0">
                                                <a:latin typeface="Cambria Math"/>
                                              </a:rPr>
                                            </m:ctrlPr>
                                          </m:dPr>
                                          <m:e>
                                            <m:r>
                                              <a:rPr lang="en-US" altLang="ja-JP" b="1" i="0" smtClean="0">
                                                <a:latin typeface="Cambria Math"/>
                                              </a:rPr>
                                              <m:t>𝐤</m:t>
                                            </m:r>
                                            <m:r>
                                              <a:rPr lang="en-US" altLang="ja-JP" b="1" i="0" smtClean="0">
                                                <a:latin typeface="Cambria Math"/>
                                              </a:rPr>
                                              <m:t>+</m:t>
                                            </m:r>
                                            <m:r>
                                              <a:rPr lang="en-US" altLang="ja-JP" b="1" i="0" smtClean="0">
                                                <a:latin typeface="Cambria Math"/>
                                              </a:rPr>
                                              <m:t>𝐩</m:t>
                                            </m:r>
                                          </m:e>
                                        </m:d>
                                      </m:sub>
                                      <m:sup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ja-JP">
                                            <a:latin typeface="Cambria Math"/>
                                          </a:rPr>
                                          <m:t>in</m:t>
                                        </m:r>
                                      </m:sup>
                                    </m:sSubSup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 </m:t>
                                    </m:r>
                                    <m:sSubSup>
                                      <m:sSubSupPr>
                                        <m:ctrlPr>
                                          <a:rPr lang="en-US" altLang="ja-JP" i="1">
                                            <a:solidFill>
                                              <a:srgbClr val="0000FF"/>
                                            </a:solidFill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𝜓</m:t>
                                        </m:r>
                                      </m:e>
                                      <m:sub>
                                        <m:r>
                                          <a:rPr lang="en-US" altLang="ja-JP" i="1">
                                            <a:solidFill>
                                              <a:srgbClr val="0000FF"/>
                                            </a:solidFill>
                                            <a:latin typeface="Cambria Math"/>
                                          </a:rPr>
                                          <m:t>𝜒</m:t>
                                        </m:r>
                                        <m:r>
                                          <a:rPr lang="en-US" altLang="ja-JP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/>
                                          </a:rPr>
                                          <m:t>𝑝</m:t>
                                        </m:r>
                                      </m:sub>
                                      <m:sup>
                                        <m:d>
                                          <m:dPr>
                                            <m:ctrlPr>
                                              <a:rPr lang="en-US" altLang="ja-JP" b="0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/>
                                              </a:rPr>
                                            </m:ctrlPr>
                                          </m:dPr>
                                          <m:e>
                                            <m:r>
                                              <a:rPr lang="en-US" altLang="ja-JP" b="0" i="1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/>
                                              </a:rPr>
                                              <m:t>+</m:t>
                                            </m:r>
                                          </m:e>
                                        </m:d>
                                        <m:r>
                                          <a:rPr lang="en-US" altLang="ja-JP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/>
                                          </a:rPr>
                                          <m:t>𝑟</m:t>
                                        </m:r>
                                        <m:r>
                                          <a:rPr lang="en-US" altLang="ja-JP" b="0" i="1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/>
                                          </a:rPr>
                                          <m:t>,</m:t>
                                        </m:r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ja-JP">
                                            <a:latin typeface="Cambria Math"/>
                                          </a:rPr>
                                          <m:t>in</m:t>
                                        </m:r>
                                      </m:sup>
                                    </m:sSubSup>
                                  </m:e>
                                </m:nary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nary>
                  </m:oMath>
                </a14:m>
                <a:endParaRPr lang="en-US" altLang="ja-JP" dirty="0" smtClean="0"/>
              </a:p>
              <a:p>
                <a:pPr lvl="1"/>
                <a:endParaRPr lang="en-US" altLang="ja-JP" dirty="0"/>
              </a:p>
              <a:p>
                <a:pPr lvl="1"/>
                <a:endParaRPr lang="en-US" altLang="ja-JP" dirty="0" smtClean="0"/>
              </a:p>
              <a:p>
                <a:pPr lvl="1"/>
                <a:endParaRPr lang="en-US" altLang="ja-JP" dirty="0"/>
              </a:p>
              <a:p>
                <a:pPr lvl="1"/>
                <a:endParaRPr lang="en-US" altLang="ja-JP" dirty="0" smtClean="0"/>
              </a:p>
              <a:p>
                <a:pPr lvl="1"/>
                <a:endParaRPr lang="en-US" altLang="ja-JP" dirty="0"/>
              </a:p>
              <a:p>
                <a:pPr lvl="1"/>
                <a:endParaRPr lang="en-US" altLang="ja-JP" dirty="0" smtClean="0"/>
              </a:p>
              <a:p>
                <a:pPr lvl="1"/>
                <a:r>
                  <a:rPr lang="en-US" altLang="ja-JP" dirty="0" smtClean="0"/>
                  <a:t>This integral is too complicated to perform</a:t>
                </a:r>
              </a:p>
              <a:p>
                <a:pPr marL="457200" lvl="1" indent="0">
                  <a:buNone/>
                </a:pPr>
                <a:r>
                  <a:rPr lang="en-US" altLang="ja-JP" dirty="0"/>
                  <a:t>	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 We estimated in special case </a:t>
                </a:r>
                <a14:m>
                  <m:oMath xmlns:m="http://schemas.openxmlformats.org/officeDocument/2006/math">
                    <m:r>
                      <a:rPr lang="en-US" altLang="ja-JP" b="1">
                        <a:latin typeface="Cambria Math"/>
                      </a:rPr>
                      <m:t>𝐤</m:t>
                    </m:r>
                    <m:r>
                      <a:rPr lang="en-US" altLang="ja-JP" b="0" i="0" smtClean="0">
                        <a:latin typeface="Cambria Math"/>
                      </a:rPr>
                      <m:t>=0</m:t>
                    </m:r>
                  </m:oMath>
                </a14:m>
                <a:r>
                  <a:rPr lang="en-US" altLang="ja-JP" dirty="0" smtClean="0"/>
                  <a:t> with </a:t>
                </a:r>
                <a:r>
                  <a:rPr lang="en-US" altLang="ja-JP" b="1" i="1" dirty="0" smtClean="0"/>
                  <a:t>steepest decent method</a:t>
                </a:r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65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角丸四角形吹き出し 1"/>
              <p:cNvSpPr/>
              <p:nvPr/>
            </p:nvSpPr>
            <p:spPr>
              <a:xfrm>
                <a:off x="179512" y="3212976"/>
                <a:ext cx="6048672" cy="1944216"/>
              </a:xfrm>
              <a:prstGeom prst="wedgeRoundRectCallout">
                <a:avLst>
                  <a:gd name="adj1" fmla="val 51819"/>
                  <a:gd name="adj2" fmla="val -67364"/>
                  <a:gd name="adj3" fmla="val 16667"/>
                </a:avLst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742950" lvl="1" indent="-285750">
                  <a:buFont typeface="Arial" panose="020B0604020202020204" pitchFamily="34" charset="0"/>
                  <a:buChar char="•"/>
                </a:pPr>
                <a:endParaRPr lang="en-US" altLang="ja-JP" dirty="0" smtClean="0">
                  <a:solidFill>
                    <a:schemeClr val="tx1"/>
                  </a:solidFill>
                </a:endParaRPr>
              </a:p>
              <a:p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sub>
                        </m:sSub>
                      </m:e>
                    </m:rad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in</m:t>
                        </m:r>
                      </m:sup>
                    </m:sSubSup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𝑒</m:t>
                        </m:r>
                      </m:e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𝑖</m:t>
                        </m:r>
                        <m:d>
                          <m:dPr>
                            <m:begChr m:val="|"/>
                            <m:endChr m:val="|"/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b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𝐤</m:t>
                            </m:r>
                          </m:e>
                        </m:d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𝑡</m:t>
                        </m:r>
                      </m:sup>
                    </m:sSup>
                  </m:oMath>
                </a14:m>
                <a:r>
                  <a:rPr lang="ja-JP" altLang="en-US" dirty="0" smtClean="0">
                    <a:solidFill>
                      <a:schemeClr val="tx1"/>
                    </a:solidFill>
                    <a:ea typeface="Cambria Math"/>
                  </a:rPr>
                  <a:t>　</a:t>
                </a:r>
                <a:endParaRPr lang="en-US" altLang="ja-JP" dirty="0">
                  <a:solidFill>
                    <a:schemeClr val="tx1"/>
                  </a:solidFill>
                  <a:ea typeface="Cambria Math"/>
                </a:endParaRPr>
              </a:p>
              <a:p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𝜒</m:t>
                            </m:r>
                          </m:sub>
                        </m:sSub>
                      </m:e>
                    </m:rad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𝜒</m:t>
                        </m:r>
                      </m:e>
                      <m:sub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in</m:t>
                        </m:r>
                      </m:sup>
                    </m:sSubSup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</a:rPr>
                      <m:t>∼</m:t>
                    </m:r>
                    <m:f>
                      <m:f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2</m:t>
                            </m:r>
                            <m:sSub>
                              <m:sSubPr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𝜔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</m:e>
                        </m:rad>
                      </m:den>
                    </m:f>
                    <m:sSup>
                      <m:s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𝑒</m:t>
                        </m:r>
                      </m:e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𝑖</m:t>
                        </m:r>
                        <m:nary>
                          <m:naryPr>
                            <m:subHide m:val="on"/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naryPr>
                          <m:sub/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𝑡</m:t>
                            </m:r>
                          </m:sup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𝑑</m:t>
                            </m:r>
                            <m:sSup>
                              <m:sSupPr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′</m:t>
                                </m:r>
                              </m:sup>
                            </m:sSup>
                            <m:sSub>
                              <m:sSubPr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𝜔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</m:ctrlPr>
                              </m:dPr>
                              <m:e>
                                <m:sSup>
                                  <m:sSupPr>
                                    <m:ctrlPr>
                                      <a:rPr lang="en-US" altLang="ja-JP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′</m:t>
                                    </m:r>
                                  </m:sup>
                                </m:sSup>
                              </m:e>
                            </m:d>
                          </m:e>
                        </m:nary>
                      </m:sup>
                    </m:sSup>
                  </m:oMath>
                </a14:m>
                <a:r>
                  <a:rPr lang="ja-JP" altLang="en-US" i="1" dirty="0" smtClean="0">
                    <a:solidFill>
                      <a:schemeClr val="tx1"/>
                    </a:solidFill>
                    <a:latin typeface="Cambria Math"/>
                    <a:ea typeface="Cambria Math"/>
                  </a:rPr>
                  <a:t>　</a:t>
                </a:r>
                <a:endParaRPr lang="en-US" altLang="ja-JP" i="1" dirty="0">
                  <a:solidFill>
                    <a:schemeClr val="tx1"/>
                  </a:solidFill>
                  <a:latin typeface="Cambria Math"/>
                  <a:ea typeface="Cambria Math"/>
                </a:endParaRPr>
              </a:p>
              <a:p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𝜒</m:t>
                            </m:r>
                          </m:sub>
                        </m:sSub>
                      </m:e>
                    </m:rad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𝜒</m:t>
                        </m:r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d>
                          <m:d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+</m:t>
                            </m:r>
                          </m:e>
                        </m:d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𝑠</m:t>
                        </m:r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n-US" altLang="ja-JP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in</m:t>
                        </m:r>
                      </m:sup>
                    </m:sSubSup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∼</m:t>
                    </m:r>
                    <m:f>
                      <m:f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1</m:t>
                            </m:r>
                            <m: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𝑔𝑣𝑡</m:t>
                                </m:r>
                              </m:num>
                              <m:den>
                                <m:sSub>
                                  <m:sSubPr>
                                    <m:ctrlPr>
                                      <a:rPr lang="en-US" altLang="ja-JP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𝜔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𝑘</m:t>
                                    </m:r>
                                  </m:sub>
                                </m:sSub>
                              </m:den>
                            </m:f>
                          </m:e>
                        </m:rad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±</m:t>
                        </m:r>
                        <m:rad>
                          <m:radPr>
                            <m:degHide m:val="on"/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1</m:t>
                            </m:r>
                            <m: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𝑔𝑣𝑡</m:t>
                                </m:r>
                              </m:num>
                              <m:den>
                                <m:sSub>
                                  <m:sSubPr>
                                    <m:ctrlPr>
                                      <a:rPr lang="en-US" altLang="ja-JP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𝜔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𝑘</m:t>
                                    </m:r>
                                  </m:sub>
                                </m:sSub>
                              </m:den>
                            </m:f>
                          </m:e>
                        </m:rad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𝑒</m:t>
                            </m:r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𝑖</m:t>
                            </m:r>
                            <m:sSubSup>
                              <m:sSubSupPr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𝜃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  <m:t>𝑠</m:t>
                                </m:r>
                              </m:sup>
                            </m:sSubSup>
                          </m:sup>
                        </m:sSup>
                      </m:e>
                    </m:d>
                    <m:sSup>
                      <m:s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𝑒</m:t>
                        </m:r>
                      </m:e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𝑖</m:t>
                        </m:r>
                        <m:nary>
                          <m:naryPr>
                            <m:subHide m:val="on"/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naryPr>
                          <m:sub/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𝑡</m:t>
                            </m:r>
                          </m:sup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𝑑</m:t>
                            </m:r>
                            <m:sSup>
                              <m:sSupPr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′</m:t>
                                </m:r>
                              </m:sup>
                            </m:sSup>
                            <m:sSub>
                              <m:sSubPr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𝜔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</m:ctrlPr>
                              </m:dPr>
                              <m:e>
                                <m:sSup>
                                  <m:sSupPr>
                                    <m:ctrlPr>
                                      <a:rPr lang="en-US" altLang="ja-JP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′</m:t>
                                    </m:r>
                                  </m:sup>
                                </m:sSup>
                              </m:e>
                            </m:d>
                          </m:e>
                        </m:nary>
                      </m:sup>
                    </m:sSup>
                  </m:oMath>
                </a14:m>
                <a:r>
                  <a:rPr lang="ja-JP" altLang="en-US" dirty="0" smtClean="0">
                    <a:solidFill>
                      <a:schemeClr val="tx1"/>
                    </a:solidFill>
                  </a:rPr>
                  <a:t>　</a:t>
                </a:r>
                <a:endParaRPr lang="en-US" altLang="ja-JP" dirty="0">
                  <a:solidFill>
                    <a:schemeClr val="tx1"/>
                  </a:solidFill>
                </a:endParaRPr>
              </a:p>
              <a:p>
                <a:pPr marL="285750" indent="-285750" algn="ctr">
                  <a:buFont typeface="Arial" panose="020B0604020202020204" pitchFamily="34" charset="0"/>
                  <a:buChar char="•"/>
                </a:pPr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角丸四角形吹き出し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3212976"/>
                <a:ext cx="6048672" cy="1944216"/>
              </a:xfrm>
              <a:prstGeom prst="wedgeRoundRectCallout">
                <a:avLst>
                  <a:gd name="adj1" fmla="val 51819"/>
                  <a:gd name="adj2" fmla="val -67364"/>
                  <a:gd name="adj3" fmla="val 16667"/>
                </a:avLst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角丸四角形吹き出し 83"/>
          <p:cNvSpPr/>
          <p:nvPr/>
        </p:nvSpPr>
        <p:spPr>
          <a:xfrm>
            <a:off x="6502143" y="3162184"/>
            <a:ext cx="2390338" cy="2499063"/>
          </a:xfrm>
          <a:prstGeom prst="wedgeRoundRectCallout">
            <a:avLst>
              <a:gd name="adj1" fmla="val -43314"/>
              <a:gd name="adj2" fmla="val -62367"/>
              <a:gd name="adj3" fmla="val 16667"/>
            </a:avLst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altLang="ja-JP" i="1" u="sng" dirty="0" smtClean="0">
              <a:solidFill>
                <a:schemeClr val="tx1"/>
              </a:solidFill>
            </a:endParaRPr>
          </a:p>
          <a:p>
            <a:pPr algn="ctr"/>
            <a:endParaRPr lang="en-US" altLang="ja-JP" i="1" u="sng" dirty="0">
              <a:solidFill>
                <a:schemeClr val="tx1"/>
              </a:solidFill>
            </a:endParaRPr>
          </a:p>
          <a:p>
            <a:pPr algn="ctr"/>
            <a:endParaRPr lang="en-US" altLang="ja-JP" i="1" u="sng" dirty="0" smtClean="0">
              <a:solidFill>
                <a:schemeClr val="tx1"/>
              </a:solidFill>
            </a:endParaRPr>
          </a:p>
          <a:p>
            <a:pPr algn="ctr"/>
            <a:endParaRPr lang="en-US" altLang="ja-JP" i="1" u="sng" dirty="0">
              <a:solidFill>
                <a:schemeClr val="tx1"/>
              </a:solidFill>
            </a:endParaRPr>
          </a:p>
          <a:p>
            <a:pPr algn="ctr"/>
            <a:endParaRPr lang="en-US" altLang="ja-JP" i="1" u="sng" dirty="0" smtClean="0">
              <a:solidFill>
                <a:schemeClr val="tx1"/>
              </a:solidFill>
            </a:endParaRPr>
          </a:p>
          <a:p>
            <a:pPr algn="ctr"/>
            <a:endParaRPr lang="en-US" altLang="ja-JP" i="1" u="sng" dirty="0">
              <a:solidFill>
                <a:schemeClr val="tx1"/>
              </a:solidFill>
            </a:endParaRPr>
          </a:p>
          <a:p>
            <a:pPr algn="ctr"/>
            <a:r>
              <a:rPr lang="en-US" altLang="ja-JP" i="1" u="sng" dirty="0" smtClean="0">
                <a:solidFill>
                  <a:schemeClr val="tx1"/>
                </a:solidFill>
              </a:rPr>
              <a:t>steepest decent method</a:t>
            </a:r>
          </a:p>
        </p:txBody>
      </p:sp>
      <p:grpSp>
        <p:nvGrpSpPr>
          <p:cNvPr id="83" name="グループ化 82"/>
          <p:cNvGrpSpPr/>
          <p:nvPr/>
        </p:nvGrpSpPr>
        <p:grpSpPr>
          <a:xfrm>
            <a:off x="6660232" y="3212976"/>
            <a:ext cx="2304256" cy="1656184"/>
            <a:chOff x="395536" y="3789040"/>
            <a:chExt cx="2304256" cy="1656184"/>
          </a:xfrm>
        </p:grpSpPr>
        <p:cxnSp>
          <p:nvCxnSpPr>
            <p:cNvPr id="9" name="直線コネクタ 8"/>
            <p:cNvCxnSpPr/>
            <p:nvPr/>
          </p:nvCxnSpPr>
          <p:spPr>
            <a:xfrm>
              <a:off x="1480916" y="3911108"/>
              <a:ext cx="0" cy="88961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線コネクタ 7"/>
            <p:cNvCxnSpPr/>
            <p:nvPr/>
          </p:nvCxnSpPr>
          <p:spPr>
            <a:xfrm>
              <a:off x="395536" y="4405921"/>
              <a:ext cx="1995941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テキスト ボックス 10"/>
                <p:cNvSpPr txBox="1"/>
                <p:nvPr/>
              </p:nvSpPr>
              <p:spPr>
                <a:xfrm>
                  <a:off x="683568" y="3789040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Im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𝑡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1" name="テキスト ボックス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3568" y="3789040"/>
                  <a:ext cx="1008112" cy="369332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テキスト ボックス 11"/>
                <p:cNvSpPr txBox="1"/>
                <p:nvPr/>
              </p:nvSpPr>
              <p:spPr>
                <a:xfrm>
                  <a:off x="1691680" y="4427820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Re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𝑡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2" name="テキスト ボックス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1680" y="4427820"/>
                  <a:ext cx="1008112" cy="369332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79" name="グループ化 78"/>
            <p:cNvGrpSpPr/>
            <p:nvPr/>
          </p:nvGrpSpPr>
          <p:grpSpPr>
            <a:xfrm>
              <a:off x="494840" y="4576939"/>
              <a:ext cx="1874012" cy="700720"/>
              <a:chOff x="-1379172" y="2619902"/>
              <a:chExt cx="1874012" cy="700720"/>
            </a:xfrm>
          </p:grpSpPr>
          <p:sp>
            <p:nvSpPr>
              <p:cNvPr id="20" name="円/楕円 19"/>
              <p:cNvSpPr/>
              <p:nvPr/>
            </p:nvSpPr>
            <p:spPr>
              <a:xfrm>
                <a:off x="-592789" y="2619902"/>
                <a:ext cx="372856" cy="356779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1" name="正方形/長方形 20"/>
              <p:cNvSpPr/>
              <p:nvPr/>
            </p:nvSpPr>
            <p:spPr>
              <a:xfrm>
                <a:off x="-515560" y="2833435"/>
                <a:ext cx="263650" cy="48718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cxnSp>
            <p:nvCxnSpPr>
              <p:cNvPr id="22" name="直線コネクタ 21"/>
              <p:cNvCxnSpPr>
                <a:stCxn id="20" idx="0"/>
                <a:endCxn id="20" idx="1"/>
              </p:cNvCxnSpPr>
              <p:nvPr/>
            </p:nvCxnSpPr>
            <p:spPr>
              <a:xfrm flipH="1">
                <a:off x="-538186" y="2619902"/>
                <a:ext cx="131825" cy="52249"/>
              </a:xfrm>
              <a:prstGeom prst="line">
                <a:avLst/>
              </a:prstGeom>
              <a:ln w="25400">
                <a:solidFill>
                  <a:srgbClr val="FF0000"/>
                </a:solidFill>
                <a:head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線コネクタ 54"/>
              <p:cNvCxnSpPr/>
              <p:nvPr/>
            </p:nvCxnSpPr>
            <p:spPr>
              <a:xfrm flipV="1">
                <a:off x="-1379172" y="2924432"/>
                <a:ext cx="840986" cy="305800"/>
              </a:xfrm>
              <a:prstGeom prst="line">
                <a:avLst/>
              </a:prstGeom>
              <a:ln w="25400">
                <a:solidFill>
                  <a:srgbClr val="FF0000"/>
                </a:solidFill>
                <a:head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線コネクタ 55"/>
              <p:cNvCxnSpPr>
                <a:stCxn id="20" idx="5"/>
              </p:cNvCxnSpPr>
              <p:nvPr/>
            </p:nvCxnSpPr>
            <p:spPr>
              <a:xfrm>
                <a:off x="-274536" y="2924432"/>
                <a:ext cx="769376" cy="305800"/>
              </a:xfrm>
              <a:prstGeom prst="line">
                <a:avLst/>
              </a:prstGeom>
              <a:ln w="25400">
                <a:solidFill>
                  <a:srgbClr val="FF0000"/>
                </a:solidFill>
                <a:head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線コネクタ 15"/>
              <p:cNvCxnSpPr/>
              <p:nvPr/>
            </p:nvCxnSpPr>
            <p:spPr>
              <a:xfrm flipH="1">
                <a:off x="-1348267" y="3064847"/>
                <a:ext cx="396601" cy="152900"/>
              </a:xfrm>
              <a:prstGeom prst="line">
                <a:avLst/>
              </a:prstGeom>
              <a:ln w="25400">
                <a:solidFill>
                  <a:srgbClr val="FF0000"/>
                </a:solidFill>
                <a:head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線コネクタ 22"/>
              <p:cNvCxnSpPr>
                <a:endCxn id="20" idx="5"/>
              </p:cNvCxnSpPr>
              <p:nvPr/>
            </p:nvCxnSpPr>
            <p:spPr>
              <a:xfrm flipH="1" flipV="1">
                <a:off x="-274536" y="2924432"/>
                <a:ext cx="384688" cy="152900"/>
              </a:xfrm>
              <a:prstGeom prst="line">
                <a:avLst/>
              </a:prstGeom>
              <a:ln w="25400">
                <a:solidFill>
                  <a:srgbClr val="FF0000"/>
                </a:solidFill>
                <a:head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9" name="直線コネクタ 68"/>
            <p:cNvCxnSpPr/>
            <p:nvPr/>
          </p:nvCxnSpPr>
          <p:spPr>
            <a:xfrm>
              <a:off x="1480918" y="4800723"/>
              <a:ext cx="9359" cy="64450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乗算記号 4"/>
            <p:cNvSpPr/>
            <p:nvPr/>
          </p:nvSpPr>
          <p:spPr>
            <a:xfrm>
              <a:off x="1331672" y="4612356"/>
              <a:ext cx="288000" cy="288000"/>
            </a:xfrm>
            <a:prstGeom prst="mathMultiply">
              <a:avLst>
                <a:gd name="adj1" fmla="val 10894"/>
              </a:avLst>
            </a:prstGeom>
            <a:solidFill>
              <a:srgbClr val="FFC000"/>
            </a:solidFill>
            <a:ln w="190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399646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Analytical Result</a:t>
                </a:r>
              </a:p>
              <a:p>
                <a:pPr lvl="3"/>
                <a:endParaRPr lang="en-US" altLang="ja-JP" sz="800" dirty="0" smtClean="0"/>
              </a:p>
              <a:p>
                <a:pPr lvl="3"/>
                <a:endParaRPr lang="en-US" altLang="ja-JP" sz="800" dirty="0" smtClean="0"/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𝑛</m:t>
                          </m:r>
                        </m:e>
                        <m:sub>
                          <m:sSub>
                            <m:sSub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𝜓</m:t>
                              </m:r>
                            </m:e>
                            <m:sub>
                              <m:r>
                                <a:rPr lang="en-US" altLang="ja-JP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𝜙</m:t>
                              </m:r>
                            </m:sub>
                          </m:sSub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𝑘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=0</m:t>
                          </m:r>
                        </m:sub>
                        <m:sup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𝑠</m:t>
                          </m:r>
                        </m:sup>
                      </m:sSubSup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/</m:t>
                      </m:r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𝑉</m:t>
                      </m:r>
                      <m:r>
                        <a:rPr lang="en-US" altLang="ja-JP" i="1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altLang="ja-JP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𝐶</m:t>
                      </m:r>
                      <m:r>
                        <a:rPr lang="en-US" altLang="ja-JP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⋅</m:t>
                      </m:r>
                      <m:f>
                        <m:fPr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𝑔</m:t>
                              </m:r>
                            </m:e>
                            <m: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den>
                      </m:f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⋅</m:t>
                      </m:r>
                      <m:func>
                        <m:funcPr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altLang="ja-JP" b="0" i="0" smtClean="0">
                              <a:latin typeface="Cambria Math"/>
                              <a:ea typeface="Cambria Math"/>
                            </a:rPr>
                            <m:t>exp</m:t>
                          </m:r>
                        </m:fName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  <m:f>
                                <m:f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𝑔</m:t>
                                      </m:r>
                                    </m:e>
                                    <m:sup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sSup>
                                    <m:sSupPr>
                                      <m:ctrlP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𝜇</m:t>
                                      </m:r>
                                    </m:e>
                                    <m:sup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𝑔𝑣</m:t>
                                  </m:r>
                                </m:den>
                              </m:f>
                            </m:e>
                          </m:d>
                        </m:e>
                      </m:func>
                    </m:oMath>
                  </m:oMathPara>
                </a14:m>
                <a:endParaRPr lang="en-US" altLang="ja-JP" b="0" dirty="0" smtClean="0">
                  <a:ea typeface="Cambria Math"/>
                </a:endParaRPr>
              </a:p>
              <a:p>
                <a:pPr lvl="1"/>
                <a:endParaRPr lang="en-US" altLang="ja-JP" b="0" dirty="0" smtClean="0">
                  <a:ea typeface="Cambria Math"/>
                </a:endParaRPr>
              </a:p>
              <a:p>
                <a:pPr marL="457200" lvl="1" indent="0">
                  <a:buNone/>
                </a:pPr>
                <a:endParaRPr lang="en-US" altLang="ja-JP" dirty="0" smtClean="0"/>
              </a:p>
              <a:p>
                <a:pPr lvl="3"/>
                <a:endParaRPr lang="en-US" altLang="ja-JP" dirty="0" smtClean="0"/>
              </a:p>
              <a:p>
                <a:pPr marL="457200" lvl="1" indent="0">
                  <a:buNone/>
                </a:pPr>
                <a:r>
                  <a:rPr lang="en-US" altLang="ja-JP" dirty="0" smtClean="0"/>
                  <a:t>		(c.f.)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  <m:sup/>
                    </m:sSubSup>
                    <m:r>
                      <a:rPr lang="en-US" altLang="ja-JP" b="0" i="1" smtClean="0">
                        <a:latin typeface="Cambria Math"/>
                      </a:rPr>
                      <m:t>/</m:t>
                    </m:r>
                    <m:r>
                      <a:rPr lang="en-US" altLang="ja-JP" b="0" i="1" smtClean="0">
                        <a:latin typeface="Cambria Math"/>
                      </a:rPr>
                      <m:t>𝑉</m:t>
                    </m:r>
                    <m:r>
                      <a:rPr lang="en-US" altLang="ja-JP" i="1">
                        <a:latin typeface="Cambria Math"/>
                      </a:rPr>
                      <m:t>∼</m:t>
                    </m:r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e>
                      <m:sub>
                        <m:sSub>
                          <m:sSubPr>
                            <m:ctrlPr>
                              <a:rPr lang="en-US" altLang="ja-JP" i="1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𝜓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sub>
                        </m:sSub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</a:rPr>
                          <m:t>𝑠</m:t>
                        </m:r>
                      </m:sup>
                    </m:sSubSup>
                    <m:r>
                      <a:rPr lang="en-US" altLang="ja-JP" i="1">
                        <a:latin typeface="Cambria Math"/>
                      </a:rPr>
                      <m:t>/</m:t>
                    </m:r>
                    <m:r>
                      <a:rPr lang="en-US" altLang="ja-JP" i="1">
                        <a:latin typeface="Cambria Math"/>
                      </a:rPr>
                      <m:t>𝑉</m:t>
                    </m:r>
                    <m:r>
                      <a:rPr lang="en-US" altLang="ja-JP" i="1">
                        <a:latin typeface="Cambria Math"/>
                      </a:rPr>
                      <m:t>∼</m:t>
                    </m:r>
                    <m:func>
                      <m:funcPr>
                        <m:ctrlPr>
                          <a:rPr lang="en-US" altLang="ja-JP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𝜋</m:t>
                            </m:r>
                            <m:f>
                              <m:f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𝑘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ja-JP" i="1">
                                    <a:latin typeface="Cambria Math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𝑔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𝜇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ja-JP" i="1">
                                    <a:latin typeface="Cambria Math"/>
                                  </a:rPr>
                                  <m:t>𝑔𝑣</m:t>
                                </m:r>
                              </m:den>
                            </m:f>
                          </m:e>
                        </m:d>
                      </m:e>
                    </m:func>
                  </m:oMath>
                </a14:m>
                <a:endParaRPr lang="en-US" altLang="ja-JP" dirty="0" smtClean="0"/>
              </a:p>
              <a:p>
                <a:pPr lvl="1"/>
                <a:endParaRPr lang="en-US" altLang="ja-JP" dirty="0"/>
              </a:p>
              <a:p>
                <a:pPr lvl="1"/>
                <a:r>
                  <a:rPr lang="en-US" altLang="ja-JP" dirty="0" smtClean="0"/>
                  <a:t>Produced number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</m:sub>
                    </m:sSub>
                  </m:oMath>
                </a14:m>
                <a:r>
                  <a:rPr lang="en-US" altLang="ja-JP" dirty="0" smtClean="0"/>
                  <a:t> is suppressed by factor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𝑔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ja-JP" dirty="0" smtClean="0"/>
                  <a:t> comparing with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 smtClean="0"/>
                  <a:t>  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</m:oMath>
                </a14:m>
                <a:endParaRPr lang="en-US" altLang="ja-JP" dirty="0" smtClean="0">
                  <a:solidFill>
                    <a:srgbClr val="0000FF"/>
                  </a:solidFill>
                </a:endParaRPr>
              </a:p>
              <a:p>
                <a:pPr lvl="2"/>
                <a:r>
                  <a:rPr lang="en-US" altLang="ja-JP" dirty="0" smtClean="0"/>
                  <a:t>This results is consistent with </a:t>
                </a:r>
                <a:r>
                  <a:rPr lang="en-US" altLang="ja-JP" dirty="0" err="1" smtClean="0"/>
                  <a:t>perturbativity</a:t>
                </a:r>
                <a:endParaRPr lang="en-US" altLang="ja-JP" dirty="0" smtClean="0"/>
              </a:p>
              <a:p>
                <a:pPr marL="457200" lvl="1" indent="0">
                  <a:buNone/>
                </a:pPr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7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大かっこ 1"/>
              <p:cNvSpPr/>
              <p:nvPr/>
            </p:nvSpPr>
            <p:spPr>
              <a:xfrm>
                <a:off x="4211960" y="1844824"/>
                <a:ext cx="3816424" cy="648072"/>
              </a:xfrm>
              <a:prstGeom prst="bracketPair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lvl="1"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𝐶</m:t>
                      </m:r>
                      <m:r>
                        <a:rPr lang="en-US" altLang="ja-JP" i="1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17</m:t>
                          </m:r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/6</m:t>
                          </m:r>
                        </m:sup>
                      </m:sSup>
                      <m:f>
                        <m:f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altLang="ja-JP">
                              <a:latin typeface="Cambria Math"/>
                              <a:ea typeface="Cambria Math"/>
                            </a:rPr>
                            <m:t>Γ</m:t>
                          </m:r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/3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𝜋</m:t>
                                      </m:r>
                                    </m:e>
                                    <m:sup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𝑒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2/3</m:t>
                              </m:r>
                            </m:sup>
                          </m:sSup>
                        </m:den>
                      </m:f>
                      <m:r>
                        <a:rPr lang="en-US" altLang="ja-JP" i="1">
                          <a:latin typeface="Cambria Math"/>
                          <a:ea typeface="Cambria Math"/>
                        </a:rPr>
                        <m:t>∼0.</m:t>
                      </m:r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28</m:t>
                      </m:r>
                    </m:oMath>
                  </m:oMathPara>
                </a14:m>
                <a:endParaRPr lang="en-US" altLang="ja-JP" dirty="0">
                  <a:ea typeface="Cambria Math"/>
                </a:endParaRPr>
              </a:p>
            </p:txBody>
          </p:sp>
        </mc:Choice>
        <mc:Fallback xmlns="">
          <p:sp>
            <p:nvSpPr>
              <p:cNvPr id="2" name="大かっこ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960" y="1844824"/>
                <a:ext cx="3816424" cy="648072"/>
              </a:xfrm>
              <a:prstGeom prst="bracketPair">
                <a:avLst/>
              </a:prstGeom>
              <a:blipFill rotWithShape="1">
                <a:blip r:embed="rId4"/>
                <a:stretch>
                  <a:fillRect b="-2778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角丸四角形 6"/>
          <p:cNvSpPr/>
          <p:nvPr/>
        </p:nvSpPr>
        <p:spPr>
          <a:xfrm>
            <a:off x="1907704" y="692696"/>
            <a:ext cx="5040560" cy="1037059"/>
          </a:xfrm>
          <a:prstGeom prst="roundRect">
            <a:avLst/>
          </a:prstGeom>
          <a:noFill/>
          <a:ln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494524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コンテンツ プレースホルダー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663" y="3379812"/>
            <a:ext cx="8124825" cy="2857500"/>
          </a:xfrm>
          <a:ln w="12700">
            <a:solidFill>
              <a:schemeClr val="tx1"/>
            </a:solidFill>
          </a:ln>
        </p:spPr>
      </p:pic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SUSY2014 @ The University of Manchester</a:t>
            </a:r>
            <a:endParaRPr lang="ja-JP" altLang="en-US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488" y="764704"/>
            <a:ext cx="4191000" cy="24765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764704"/>
            <a:ext cx="3781425" cy="24765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コンテンツ プレースホルダー 2"/>
              <p:cNvSpPr txBox="1">
                <a:spLocks/>
              </p:cNvSpPr>
              <p:nvPr/>
            </p:nvSpPr>
            <p:spPr>
              <a:xfrm>
                <a:off x="107504" y="116632"/>
                <a:ext cx="8928992" cy="648072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Clr>
                    <a:srgbClr val="0070C0"/>
                  </a:buClr>
                  <a:buFont typeface="ＭＳ Ｐゴシック" pitchFamily="50" charset="-128"/>
                  <a:buChar char="■"/>
                  <a:defRPr kumimoji="1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800100" indent="-342900" algn="l" defTabSz="914400" rtl="0" eaLnBrk="1" latinLnBrk="0" hangingPunct="1">
                  <a:spcBef>
                    <a:spcPct val="20000"/>
                  </a:spcBef>
                  <a:buClr>
                    <a:srgbClr val="00B050"/>
                  </a:buClr>
                  <a:buFont typeface="ＭＳ Ｐゴシック" pitchFamily="50" charset="-128"/>
                  <a:buChar char="■"/>
                  <a:defRPr kumimoji="1" sz="2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257300" indent="-342900" algn="l" defTabSz="914400" rtl="0" eaLnBrk="1" latinLnBrk="0" hangingPunct="1">
                  <a:spcBef>
                    <a:spcPct val="20000"/>
                  </a:spcBef>
                  <a:buClr>
                    <a:srgbClr val="FF9801"/>
                  </a:buClr>
                  <a:buFont typeface="ＭＳ Ｐゴシック" pitchFamily="50" charset="-128"/>
                  <a:buChar char="■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57350" indent="-285750" algn="l" defTabSz="914400" rtl="0" eaLnBrk="1" latinLnBrk="0" hangingPunct="1">
                  <a:spcBef>
                    <a:spcPct val="20000"/>
                  </a:spcBef>
                  <a:buClr>
                    <a:srgbClr val="D000D5"/>
                  </a:buClr>
                  <a:buFont typeface="ＭＳ Ｐゴシック" pitchFamily="50" charset="-128"/>
                  <a:buChar char="■"/>
                  <a:defRPr kumimoji="1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14550" indent="-285750" algn="l" defTabSz="914400" rtl="0" eaLnBrk="1" latinLnBrk="0" hangingPunct="1">
                  <a:spcBef>
                    <a:spcPct val="20000"/>
                  </a:spcBef>
                  <a:buClr>
                    <a:srgbClr val="C1D000"/>
                  </a:buClr>
                  <a:buFont typeface="ＭＳ Ｐゴシック" pitchFamily="50" charset="-128"/>
                  <a:buChar char="■"/>
                  <a:defRPr kumimoji="1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ja-JP" dirty="0" smtClean="0">
                    <a:latin typeface="+mj-lt"/>
                  </a:rPr>
                  <a:t>Numerical Results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( </m:t>
                    </m:r>
                    <m:r>
                      <a:rPr lang="en-US" altLang="ja-JP" b="0" i="1" smtClean="0">
                        <a:latin typeface="Cambria Math"/>
                      </a:rPr>
                      <m:t>𝑔</m:t>
                    </m:r>
                    <m:r>
                      <a:rPr lang="en-US" altLang="ja-JP" b="0" i="1" smtClean="0">
                        <a:latin typeface="Cambria Math"/>
                      </a:rPr>
                      <m:t>=1,  </m:t>
                    </m:r>
                    <m:r>
                      <a:rPr lang="en-US" altLang="ja-JP" b="0" i="1" smtClean="0">
                        <a:latin typeface="Cambria Math"/>
                      </a:rPr>
                      <m:t>𝑣</m:t>
                    </m:r>
                    <m:r>
                      <a:rPr lang="en-US" altLang="ja-JP" b="0" i="1" smtClean="0">
                        <a:latin typeface="Cambria Math"/>
                      </a:rPr>
                      <m:t>=0.5,  </m:t>
                    </m:r>
                    <m:r>
                      <a:rPr lang="en-US" altLang="ja-JP" b="0" i="1" smtClean="0">
                        <a:latin typeface="Cambria Math"/>
                      </a:rPr>
                      <m:t>𝜇</m:t>
                    </m:r>
                    <m:r>
                      <a:rPr lang="en-US" altLang="ja-JP" b="0" i="1" smtClean="0">
                        <a:latin typeface="Cambria Math"/>
                      </a:rPr>
                      <m:t>=0.05 )</m:t>
                    </m:r>
                  </m:oMath>
                </a14:m>
                <a:endParaRPr lang="en-US" altLang="ja-JP" dirty="0">
                  <a:latin typeface="+mj-lt"/>
                </a:endParaRPr>
              </a:p>
              <a:p>
                <a:pPr marL="914400" lvl="2" indent="0">
                  <a:buFont typeface="ＭＳ Ｐゴシック" pitchFamily="50" charset="-128"/>
                  <a:buNone/>
                </a:pPr>
                <a:endParaRPr lang="en-US" altLang="ja-JP" dirty="0" smtClean="0">
                  <a:latin typeface="+mj-lt"/>
                </a:endParaRPr>
              </a:p>
            </p:txBody>
          </p:sp>
        </mc:Choice>
        <mc:Fallback>
          <p:sp>
            <p:nvSpPr>
              <p:cNvPr id="9" name="コンテンツ プレースホルダー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116632"/>
                <a:ext cx="8928992" cy="6480720"/>
              </a:xfrm>
              <a:prstGeom prst="rect">
                <a:avLst/>
              </a:prstGeom>
              <a:blipFill rotWithShape="1">
                <a:blip r:embed="rId5"/>
                <a:stretch>
                  <a:fillRect l="-751" t="-753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角丸四角形 1"/>
          <p:cNvSpPr/>
          <p:nvPr/>
        </p:nvSpPr>
        <p:spPr>
          <a:xfrm rot="988916">
            <a:off x="7132729" y="427252"/>
            <a:ext cx="1944216" cy="504056"/>
          </a:xfrm>
          <a:prstGeom prst="roundRect">
            <a:avLst/>
          </a:prstGeom>
          <a:noFill/>
          <a:ln w="38100">
            <a:solidFill>
              <a:srgbClr val="FF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 smtClean="0">
                <a:solidFill>
                  <a:srgbClr val="FF8000"/>
                </a:solidFill>
                <a:latin typeface="Comic Sans MS" panose="030F0702030302020204" pitchFamily="66" charset="0"/>
              </a:rPr>
              <a:t>Preliminary</a:t>
            </a:r>
            <a:endParaRPr kumimoji="1" lang="ja-JP" altLang="en-US" sz="2400" dirty="0">
              <a:solidFill>
                <a:srgbClr val="FF8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0" name="直線矢印コネクタ 9"/>
          <p:cNvCxnSpPr/>
          <p:nvPr/>
        </p:nvCxnSpPr>
        <p:spPr>
          <a:xfrm flipH="1">
            <a:off x="3203848" y="4298490"/>
            <a:ext cx="701576" cy="4266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テキスト ボックス 10"/>
              <p:cNvSpPr txBox="1"/>
              <p:nvPr/>
            </p:nvSpPr>
            <p:spPr>
              <a:xfrm>
                <a:off x="3563888" y="3799828"/>
                <a:ext cx="3487814" cy="9973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ja-JP" dirty="0" smtClean="0">
                    <a:solidFill>
                      <a:srgbClr val="00B0F0"/>
                    </a:solidFill>
                  </a:rPr>
                  <a:t>aqua color</a:t>
                </a:r>
                <a:r>
                  <a:rPr kumimoji="1" lang="en-US" altLang="ja-JP" dirty="0" smtClean="0"/>
                  <a:t>: analytical expected line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ja-JP" b="0" i="1" smtClean="0">
                          <a:latin typeface="Cambria Math"/>
                        </a:rPr>
                        <m:t>=2×</m:t>
                      </m:r>
                      <m:func>
                        <m:funcPr>
                          <m:ctrlPr>
                            <a:rPr kumimoji="1" lang="en-US" altLang="ja-JP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kumimoji="1" lang="en-US" altLang="ja-JP" b="0" i="0" smtClean="0">
                              <a:latin typeface="Cambria Math"/>
                            </a:rPr>
                            <m:t>exp</m:t>
                          </m:r>
                        </m:fName>
                        <m:e>
                          <m:d>
                            <m:dPr>
                              <m:ctrlPr>
                                <a:rPr kumimoji="1" lang="en-US" altLang="ja-JP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kumimoji="1" lang="en-US" altLang="ja-JP" b="0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kumimoji="1" lang="en-US" altLang="ja-JP" b="0" i="1" smtClean="0">
                                  <a:latin typeface="Cambria Math"/>
                                </a:rPr>
                                <m:t>𝜋</m:t>
                              </m:r>
                              <m:f>
                                <m:fPr>
                                  <m:ctrlPr>
                                    <a:rPr kumimoji="1" lang="en-US" altLang="ja-JP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kumimoji="1" lang="en-US" altLang="ja-JP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kumimoji="1" lang="en-US" altLang="ja-JP" b="0" i="1" smtClean="0">
                                          <a:latin typeface="Cambria Math"/>
                                        </a:rPr>
                                        <m:t>𝑘</m:t>
                                      </m:r>
                                    </m:e>
                                    <m:sup>
                                      <m:r>
                                        <a:rPr kumimoji="1" lang="en-US" altLang="ja-JP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kumimoji="1" lang="en-US" altLang="ja-JP" b="0" i="1" smtClean="0">
                                      <a:latin typeface="Cambria Math"/>
                                    </a:rPr>
                                    <m:t>+</m:t>
                                  </m:r>
                                  <m:sSup>
                                    <m:sSupPr>
                                      <m:ctrlPr>
                                        <a:rPr kumimoji="1" lang="en-US" altLang="ja-JP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kumimoji="1" lang="en-US" altLang="ja-JP" b="0" i="1" smtClean="0">
                                          <a:latin typeface="Cambria Math"/>
                                        </a:rPr>
                                        <m:t>𝑔</m:t>
                                      </m:r>
                                    </m:e>
                                    <m:sup>
                                      <m:r>
                                        <a:rPr kumimoji="1" lang="en-US" altLang="ja-JP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sSup>
                                    <m:sSupPr>
                                      <m:ctrlPr>
                                        <a:rPr kumimoji="1" lang="en-US" altLang="ja-JP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kumimoji="1" lang="en-US" altLang="ja-JP" b="0" i="1" smtClean="0">
                                          <a:latin typeface="Cambria Math"/>
                                        </a:rPr>
                                        <m:t>𝜇</m:t>
                                      </m:r>
                                    </m:e>
                                    <m:sup>
                                      <m:r>
                                        <a:rPr kumimoji="1" lang="en-US" altLang="ja-JP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kumimoji="1" lang="en-US" altLang="ja-JP" b="0" i="1" smtClean="0">
                                      <a:latin typeface="Cambria Math"/>
                                    </a:rPr>
                                    <m:t>𝑔𝑣</m:t>
                                  </m:r>
                                </m:den>
                              </m:f>
                            </m:e>
                          </m:d>
                        </m:e>
                      </m:func>
                    </m:oMath>
                  </m:oMathPara>
                </a14:m>
                <a:endParaRPr kumimoji="1" lang="ja-JP" altLang="en-US" dirty="0"/>
              </a:p>
            </p:txBody>
          </p:sp>
        </mc:Choice>
        <mc:Fallback>
          <p:sp>
            <p:nvSpPr>
              <p:cNvPr id="11" name="テキスト ボックス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888" y="3799828"/>
                <a:ext cx="3487814" cy="997324"/>
              </a:xfrm>
              <a:prstGeom prst="rect">
                <a:avLst/>
              </a:prstGeom>
              <a:blipFill rotWithShape="1">
                <a:blip r:embed="rId6"/>
                <a:stretch>
                  <a:fillRect l="-1573" t="-3049" r="-69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テキスト ボックス 11"/>
              <p:cNvSpPr txBox="1"/>
              <p:nvPr/>
            </p:nvSpPr>
            <p:spPr>
              <a:xfrm>
                <a:off x="-57594" y="4149080"/>
                <a:ext cx="885178" cy="92519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mtClean="0">
                          <a:latin typeface="Cambria Math"/>
                          <a:ea typeface="Cambria Math"/>
                        </a:rPr>
                        <m:t>0.28</m:t>
                      </m:r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×</m:t>
                      </m:r>
                    </m:oMath>
                  </m:oMathPara>
                </a14:m>
                <a:endParaRPr lang="en-US" altLang="ja-JP" dirty="0" smtClean="0">
                  <a:latin typeface="Cambria Math"/>
                  <a:ea typeface="Cambria Math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𝑔</m:t>
                              </m:r>
                            </m:e>
                            <m:sup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4</m:t>
                          </m:r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𝜋</m:t>
                          </m:r>
                        </m:den>
                      </m:f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×</m:t>
                      </m:r>
                    </m:oMath>
                  </m:oMathPara>
                </a14:m>
                <a:endParaRPr kumimoji="1" lang="ja-JP" altLang="en-US" dirty="0"/>
              </a:p>
            </p:txBody>
          </p:sp>
        </mc:Choice>
        <mc:Fallback>
          <p:sp>
            <p:nvSpPr>
              <p:cNvPr id="12" name="テキスト ボックス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57594" y="4149080"/>
                <a:ext cx="885178" cy="92519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円弧 12"/>
          <p:cNvSpPr/>
          <p:nvPr/>
        </p:nvSpPr>
        <p:spPr>
          <a:xfrm flipH="1" flipV="1">
            <a:off x="679862" y="4149080"/>
            <a:ext cx="579769" cy="1728192"/>
          </a:xfrm>
          <a:prstGeom prst="arc">
            <a:avLst>
              <a:gd name="adj1" fmla="val 16200000"/>
              <a:gd name="adj2" fmla="val 5279416"/>
            </a:avLst>
          </a:prstGeom>
          <a:ln w="25400">
            <a:solidFill>
              <a:srgbClr val="FF0000"/>
            </a:solidFill>
            <a:headEnd type="stealth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804839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4. Summary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96752"/>
                <a:ext cx="8928992" cy="5661248"/>
              </a:xfrm>
            </p:spPr>
            <p:txBody>
              <a:bodyPr>
                <a:normAutofit/>
              </a:bodyPr>
              <a:lstStyle/>
              <a:p>
                <a:pPr marL="457200" indent="-457200">
                  <a:buFont typeface="+mj-lt"/>
                  <a:buAutoNum type="arabicPeriod"/>
                </a:pPr>
                <a:r>
                  <a:rPr kumimoji="1" lang="en-US" altLang="ja-JP" dirty="0" smtClean="0"/>
                  <a:t>We constructed the </a:t>
                </a:r>
                <a:r>
                  <a:rPr lang="en-US" altLang="ja-JP" dirty="0" smtClean="0"/>
                  <a:t>B</a:t>
                </a:r>
                <a:r>
                  <a:rPr kumimoji="1" lang="en-US" altLang="ja-JP" dirty="0" smtClean="0"/>
                  <a:t>ogoliubov transformation taking into account  interaction effects</a:t>
                </a:r>
                <a:endParaRPr kumimoji="1" lang="en-US" altLang="ja-JP" sz="800" dirty="0" smtClean="0"/>
              </a:p>
              <a:p>
                <a:pPr marL="457200" indent="-457200">
                  <a:buFont typeface="+mj-lt"/>
                  <a:buAutoNum type="arabicPeriod"/>
                </a:pPr>
                <a:r>
                  <a:rPr kumimoji="1" lang="en-US" altLang="ja-JP" dirty="0" smtClean="0"/>
                  <a:t>We calculated produced particle’s (occupation) number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/</m:t>
                    </m:r>
                    <m:r>
                      <a:rPr lang="en-US" altLang="ja-JP" b="0" i="1" smtClean="0">
                        <a:latin typeface="Cambria Math"/>
                      </a:rPr>
                      <m:t>𝑉</m:t>
                    </m:r>
                    <m:r>
                      <a:rPr lang="en-US" altLang="ja-JP" b="0" i="1" smtClean="0">
                        <a:latin typeface="Cambria Math"/>
                      </a:rPr>
                      <m:t>∼</m:t>
                    </m:r>
                    <m:sSubSup>
                      <m:sSubSupPr>
                        <m:ctrlPr>
                          <a:rPr lang="en-US" altLang="ja-JP" i="1" dirty="0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 dirty="0">
                            <a:latin typeface="Cambria Math"/>
                          </a:rPr>
                          <m:t>𝑛</m:t>
                        </m:r>
                      </m:e>
                      <m:sub>
                        <m:sSub>
                          <m:sSubPr>
                            <m:ctrlPr>
                              <a:rPr lang="en-US" altLang="ja-JP" i="1" dirty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>
                                <a:latin typeface="Cambria Math"/>
                              </a:rPr>
                              <m:t>𝜓</m:t>
                            </m:r>
                          </m:e>
                          <m:sub>
                            <m:r>
                              <a:rPr lang="en-US" altLang="ja-JP" i="1" dirty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sub>
                        </m:sSub>
                        <m:r>
                          <a:rPr lang="en-US" altLang="ja-JP" i="1" dirty="0">
                            <a:latin typeface="Cambria Math"/>
                          </a:rPr>
                          <m:t>𝑘</m:t>
                        </m:r>
                      </m:sub>
                      <m:sup>
                        <m:r>
                          <a:rPr lang="en-US" altLang="ja-JP" i="1" dirty="0">
                            <a:latin typeface="Cambria Math"/>
                          </a:rPr>
                          <m:t>𝑠</m:t>
                        </m:r>
                      </m:sup>
                    </m:sSubSup>
                    <m:r>
                      <a:rPr lang="en-US" altLang="ja-JP" i="1" dirty="0">
                        <a:latin typeface="Cambria Math"/>
                      </a:rPr>
                      <m:t>/</m:t>
                    </m:r>
                    <m:r>
                      <a:rPr lang="en-US" altLang="ja-JP" i="1" dirty="0">
                        <a:latin typeface="Cambria Math"/>
                      </a:rPr>
                      <m:t>𝑉</m:t>
                    </m:r>
                    <m:r>
                      <a:rPr lang="en-US" altLang="ja-JP" i="1" dirty="0">
                        <a:latin typeface="Cambria Math"/>
                      </a:rPr>
                      <m:t>∼</m:t>
                    </m:r>
                    <m:func>
                      <m:funcPr>
                        <m:ctrlPr>
                          <a:rPr lang="en-US" altLang="ja-JP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𝜋</m:t>
                            </m:r>
                            <m:f>
                              <m:f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𝑘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ja-JP" i="1">
                                    <a:latin typeface="Cambria Math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𝑔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𝜇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ja-JP" i="1">
                                    <a:latin typeface="Cambria Math"/>
                                  </a:rPr>
                                  <m:t>𝑔𝑣</m:t>
                                </m:r>
                              </m:den>
                            </m:f>
                          </m:e>
                        </m:d>
                      </m:e>
                    </m:func>
                  </m:oMath>
                </a14:m>
                <a:endParaRPr lang="en-US" altLang="ja-JP" sz="800" dirty="0" smtClean="0"/>
              </a:p>
              <a:p>
                <a:pPr lvl="1"/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e>
                      <m:sub>
                        <m:sSub>
                          <m:sSubPr>
                            <m:ctrlPr>
                              <a:rPr lang="en-US" altLang="ja-JP" b="0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>
                                <a:latin typeface="Cambria Math"/>
                              </a:rPr>
                              <m:t>𝜓</m:t>
                            </m:r>
                          </m:e>
                          <m:sub>
                            <m:r>
                              <a:rPr lang="en-US" altLang="ja-JP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𝜙</m:t>
                            </m:r>
                          </m:sub>
                        </m:sSub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=0</m:t>
                        </m:r>
                      </m:sub>
                      <m:sup>
                        <m:r>
                          <a:rPr lang="en-US" altLang="ja-JP" b="0" i="1" smtClean="0">
                            <a:latin typeface="Cambria Math"/>
                          </a:rPr>
                          <m:t>𝑠</m:t>
                        </m:r>
                      </m:sup>
                    </m:sSubSup>
                    <m:r>
                      <a:rPr lang="en-US" altLang="ja-JP" b="0" i="1" smtClean="0">
                        <a:latin typeface="Cambria Math"/>
                      </a:rPr>
                      <m:t>/</m:t>
                    </m:r>
                    <m:r>
                      <a:rPr lang="en-US" altLang="ja-JP" b="0" i="1" smtClean="0">
                        <a:latin typeface="Cambria Math"/>
                      </a:rPr>
                      <m:t>𝑉</m:t>
                    </m:r>
                    <m:r>
                      <a:rPr lang="en-US" altLang="ja-JP" b="0" i="1" smtClean="0">
                        <a:latin typeface="Cambria Math"/>
                      </a:rPr>
                      <m:t>∼</m:t>
                    </m:r>
                  </m:oMath>
                </a14:m>
                <a:r>
                  <a:rPr lang="en-US" altLang="ja-JP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b="0" i="0" smtClean="0">
                        <a:latin typeface="Cambria Math"/>
                        <a:ea typeface="Cambria Math"/>
                      </a:rPr>
                      <m:t>0.28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⋅</m:t>
                    </m:r>
                    <m:f>
                      <m:f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4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𝜋</m:t>
                        </m:r>
                      </m:den>
                    </m:f>
                    <m:r>
                      <a:rPr lang="en-US" altLang="ja-JP" i="1">
                        <a:latin typeface="Cambria Math"/>
                        <a:ea typeface="Cambria Math"/>
                      </a:rPr>
                      <m:t>⋅</m:t>
                    </m:r>
                    <m:func>
                      <m:func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−</m:t>
                            </m:r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𝜋</m:t>
                            </m:r>
                            <m:f>
                              <m:f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𝑔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𝜇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𝑔𝑣</m:t>
                                </m:r>
                              </m:den>
                            </m:f>
                          </m:e>
                        </m:d>
                      </m:e>
                    </m:func>
                    <m:r>
                      <a:rPr lang="en-US" altLang="ja-JP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≠0</m:t>
                    </m:r>
                  </m:oMath>
                </a14:m>
                <a:endParaRPr lang="en-US" altLang="ja-JP" dirty="0" smtClean="0">
                  <a:ea typeface="Cambria Math"/>
                </a:endParaRPr>
              </a:p>
              <a:p>
                <a:pPr lvl="2"/>
                <a:r>
                  <a:rPr lang="en-US" altLang="ja-JP" dirty="0" smtClean="0">
                    <a:ea typeface="Cambria Math"/>
                  </a:rPr>
                  <a:t>Massless particle can be produced, however the production is suppressed by the coupling</a:t>
                </a:r>
                <a:endParaRPr lang="en-US" altLang="ja-JP" sz="800" dirty="0" smtClean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  <m:r>
                          <a:rPr lang="en-US" altLang="ja-JP" i="1">
                            <a:latin typeface="Cambria Math"/>
                          </a:rPr>
                          <m:t>=0</m:t>
                        </m:r>
                      </m:sub>
                    </m:sSub>
                    <m:r>
                      <a:rPr lang="en-US" altLang="ja-JP" i="1">
                        <a:latin typeface="Cambria Math"/>
                      </a:rPr>
                      <m:t>/</m:t>
                    </m:r>
                    <m:r>
                      <a:rPr lang="en-US" altLang="ja-JP" i="1">
                        <a:latin typeface="Cambria Math"/>
                      </a:rPr>
                      <m:t>𝑉</m:t>
                    </m:r>
                  </m:oMath>
                </a14:m>
                <a:r>
                  <a:rPr lang="en-US" altLang="ja-JP" dirty="0" smtClean="0"/>
                  <a:t> …  now in progress</a:t>
                </a:r>
              </a:p>
              <a:p>
                <a:pPr lvl="2"/>
                <a:r>
                  <a:rPr lang="en-US" altLang="ja-JP" dirty="0" smtClean="0"/>
                  <a:t>The numerical result shows massless bosonic statistics.</a:t>
                </a:r>
              </a:p>
              <a:p>
                <a:pPr lvl="2"/>
                <a:r>
                  <a:rPr lang="en-US" altLang="ja-JP" dirty="0"/>
                  <a:t>It would be interesting to see modification induced by supersymmetry breaking </a:t>
                </a:r>
                <a:r>
                  <a:rPr lang="en-US" altLang="ja-JP" dirty="0" smtClean="0"/>
                  <a:t>terms</a:t>
                </a:r>
              </a:p>
              <a:p>
                <a:pPr marL="914400" lvl="2" indent="0">
                  <a:buNone/>
                </a:pPr>
                <a:r>
                  <a:rPr lang="en-US" altLang="ja-JP" dirty="0" smtClean="0"/>
                  <a:t>	- this is issue under investigation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96752"/>
                <a:ext cx="8928992" cy="5661248"/>
              </a:xfrm>
              <a:blipFill rotWithShape="1">
                <a:blip r:embed="rId2"/>
                <a:stretch>
                  <a:fillRect l="-1093" t="-969" r="-204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SUSY2014 @ The University of Manchester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539814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SUSY2014 @ The University of Manchester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792849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kumimoji="1" lang="en-US" altLang="ja-JP" dirty="0" smtClean="0"/>
              <a:t>Introduction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ja-JP" dirty="0" smtClean="0"/>
              <a:t>Brief overview of particle production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ja-JP" dirty="0" smtClean="0"/>
              <a:t>Our Model</a:t>
            </a:r>
          </a:p>
          <a:p>
            <a:pPr marL="457200" indent="-457200">
              <a:buFont typeface="+mj-lt"/>
              <a:buAutoNum type="arabicPeriod"/>
            </a:pPr>
            <a:r>
              <a:rPr lang="en-US" altLang="ja-JP" dirty="0" smtClean="0"/>
              <a:t>How to calculate particle number</a:t>
            </a:r>
            <a:endParaRPr lang="en-US" altLang="ja-JP" dirty="0"/>
          </a:p>
          <a:p>
            <a:pPr marL="914400" lvl="1" indent="-457200">
              <a:buFont typeface="+mj-lt"/>
              <a:buAutoNum type="arabicPeriod"/>
            </a:pPr>
            <a:r>
              <a:rPr lang="en-US" altLang="ja-JP" dirty="0" smtClean="0"/>
              <a:t>Relation between in-field and out-field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ja-JP" dirty="0" smtClean="0"/>
              <a:t>Bogoliubov </a:t>
            </a:r>
            <a:r>
              <a:rPr lang="en-US" altLang="ja-JP" dirty="0"/>
              <a:t>transformation within interaction term</a:t>
            </a:r>
            <a:endParaRPr lang="en-US" altLang="ja-JP" dirty="0" smtClean="0"/>
          </a:p>
          <a:p>
            <a:pPr marL="457200" indent="-457200">
              <a:buFont typeface="+mj-lt"/>
              <a:buAutoNum type="arabicPeriod"/>
            </a:pPr>
            <a:r>
              <a:rPr kumimoji="1" lang="en-US" altLang="ja-JP" dirty="0" smtClean="0"/>
              <a:t>Calculation of produced </a:t>
            </a:r>
            <a:r>
              <a:rPr lang="en-US" altLang="ja-JP" dirty="0" smtClean="0"/>
              <a:t>particle n</a:t>
            </a:r>
            <a:r>
              <a:rPr kumimoji="1" lang="en-US" altLang="ja-JP" dirty="0" smtClean="0"/>
              <a:t>umber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ja-JP" dirty="0"/>
              <a:t>Asymptotic solution, Formal </a:t>
            </a:r>
            <a:r>
              <a:rPr lang="en-US" altLang="ja-JP" dirty="0" smtClean="0"/>
              <a:t>solutions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altLang="ja-JP" dirty="0" smtClean="0"/>
              <a:t>Produced particle number</a:t>
            </a:r>
            <a:endParaRPr lang="en-US" altLang="ja-JP" dirty="0"/>
          </a:p>
          <a:p>
            <a:pPr marL="457200" indent="-457200">
              <a:buFont typeface="+mj-lt"/>
              <a:buAutoNum type="arabicPeriod"/>
            </a:pPr>
            <a:r>
              <a:rPr kumimoji="1" lang="en-US" altLang="ja-JP" dirty="0" smtClean="0"/>
              <a:t>Summary</a:t>
            </a:r>
          </a:p>
          <a:p>
            <a:pPr marL="457200" indent="-457200">
              <a:buFont typeface="+mj-lt"/>
              <a:buAutoNum type="arabicPeriod"/>
            </a:pP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SUSY2014 @ The University of Manchester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87848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角丸四角形 43"/>
          <p:cNvSpPr/>
          <p:nvPr/>
        </p:nvSpPr>
        <p:spPr>
          <a:xfrm>
            <a:off x="1475656" y="1728103"/>
            <a:ext cx="5773975" cy="620777"/>
          </a:xfrm>
          <a:prstGeom prst="roundRect">
            <a:avLst/>
          </a:prstGeom>
          <a:noFill/>
          <a:ln>
            <a:solidFill>
              <a:srgbClr val="B4EC9E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err="1" smtClean="0"/>
                  <a:t>Essense</a:t>
                </a:r>
                <a:endParaRPr lang="en-US" altLang="ja-JP" dirty="0" smtClean="0"/>
              </a:p>
              <a:p>
                <a:pPr marL="0" indent="0" algn="r">
                  <a:buNone/>
                </a:pPr>
                <a:r>
                  <a:rPr lang="en-US" altLang="ja-JP" sz="1600" dirty="0" smtClean="0"/>
                  <a:t>[</a:t>
                </a:r>
                <a:r>
                  <a:rPr lang="en-US" altLang="ja-JP" sz="1600" dirty="0" err="1" smtClean="0"/>
                  <a:t>L.Kofman</a:t>
                </a:r>
                <a:r>
                  <a:rPr lang="en-US" altLang="ja-JP" sz="1600" dirty="0"/>
                  <a:t>, </a:t>
                </a:r>
                <a:r>
                  <a:rPr lang="en-US" altLang="ja-JP" sz="1600" dirty="0" err="1" smtClean="0"/>
                  <a:t>A.Linde</a:t>
                </a:r>
                <a:r>
                  <a:rPr lang="en-US" altLang="ja-JP" sz="1600" dirty="0"/>
                  <a:t>, </a:t>
                </a:r>
                <a:r>
                  <a:rPr lang="en-US" altLang="ja-JP" sz="1600" dirty="0" err="1" smtClean="0"/>
                  <a:t>X.Liu</a:t>
                </a:r>
                <a:r>
                  <a:rPr lang="en-US" altLang="ja-JP" sz="1600" dirty="0"/>
                  <a:t>, </a:t>
                </a:r>
                <a:r>
                  <a:rPr lang="en-US" altLang="ja-JP" sz="1600" dirty="0" err="1" smtClean="0"/>
                  <a:t>A.Maloney</a:t>
                </a:r>
                <a:r>
                  <a:rPr lang="en-US" altLang="ja-JP" sz="1600" dirty="0"/>
                  <a:t>, </a:t>
                </a:r>
                <a:r>
                  <a:rPr lang="en-US" altLang="ja-JP" sz="1600" dirty="0" err="1" smtClean="0"/>
                  <a:t>L.McAllister</a:t>
                </a:r>
                <a:r>
                  <a:rPr lang="en-US" altLang="ja-JP" sz="1600" dirty="0" smtClean="0"/>
                  <a:t>, </a:t>
                </a:r>
                <a:r>
                  <a:rPr lang="en-US" altLang="ja-JP" sz="1600" dirty="0" err="1" smtClean="0"/>
                  <a:t>E.Silverstein</a:t>
                </a:r>
                <a:r>
                  <a:rPr lang="en-US" altLang="ja-JP" sz="1600" dirty="0" smtClean="0"/>
                  <a:t>,  </a:t>
                </a:r>
                <a:r>
                  <a:rPr lang="en-US" altLang="ja-JP" sz="1600" dirty="0"/>
                  <a:t>JHEP</a:t>
                </a:r>
                <a:r>
                  <a:rPr lang="en-US" altLang="ja-JP" sz="1600" b="1" dirty="0"/>
                  <a:t> 0405</a:t>
                </a:r>
                <a:r>
                  <a:rPr lang="en-US" altLang="ja-JP" sz="1600" dirty="0"/>
                  <a:t>, 030 (2004</a:t>
                </a:r>
                <a:r>
                  <a:rPr lang="en-US" altLang="ja-JP" sz="1600" dirty="0" smtClean="0"/>
                  <a:t>)]</a:t>
                </a:r>
              </a:p>
              <a:p>
                <a:pPr lvl="3"/>
                <a:endParaRPr kumimoji="1" lang="en-US" altLang="ja-JP" b="0" dirty="0" smtClean="0">
                  <a:ea typeface="Cambria Math"/>
                </a:endParaRPr>
              </a:p>
              <a:p>
                <a:pPr lvl="1"/>
                <a:r>
                  <a:rPr kumimoji="1" lang="en-US" altLang="ja-JP" b="0" dirty="0" smtClean="0">
                    <a:ea typeface="Cambria Math"/>
                  </a:rPr>
                  <a:t>Lagrangian :</a:t>
                </a:r>
              </a:p>
              <a:p>
                <a:pPr lvl="3"/>
                <a:endParaRPr kumimoji="1" lang="en-US" altLang="ja-JP" sz="800" b="0" dirty="0" smtClean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 smtClean="0">
                    <a:ea typeface="Cambria Math"/>
                  </a:rPr>
                  <a:t>	</a:t>
                </a:r>
                <a:r>
                  <a:rPr kumimoji="1" lang="en-US" altLang="ja-JP" b="0" dirty="0" smtClean="0">
                    <a:ea typeface="Cambria Math"/>
                  </a:rPr>
                  <a:t> 	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  <a:ea typeface="Cambria Math"/>
                      </a:rPr>
                      <m:t>ℒ</m:t>
                    </m:r>
                    <m:r>
                      <a:rPr kumimoji="1" lang="en-US" altLang="ja-JP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𝜇</m:t>
                        </m:r>
                      </m:sub>
                    </m:sSub>
                    <m:sSup>
                      <m:sSupPr>
                        <m:ctrlPr>
                          <a:rPr lang="en-US" altLang="ja-JP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</m:e>
                      <m:sup>
                        <m:r>
                          <a:rPr lang="en-US" altLang="ja-JP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∗</m:t>
                        </m:r>
                      </m:sup>
                    </m:sSup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𝜕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𝜇</m:t>
                        </m:r>
                      </m:sup>
                    </m:sSup>
                    <m:r>
                      <a:rPr lang="en-US" altLang="ja-JP" b="0" i="1" smtClean="0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kumimoji="1" lang="en-US" altLang="ja-JP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kumimoji="1" lang="en-US" altLang="ja-JP" b="0" i="1" smtClean="0">
                            <a:latin typeface="Cambria Math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𝜕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𝜇</m:t>
                        </m:r>
                      </m:sub>
                    </m:sSub>
                    <m:r>
                      <a:rPr kumimoji="1" lang="en-US" altLang="ja-JP" b="0" i="1" smtClean="0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  <m:sSup>
                      <m:sSup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𝜕</m:t>
                        </m:r>
                      </m:e>
                      <m:sup>
                        <m:r>
                          <a:rPr kumimoji="1" lang="en-US" altLang="ja-JP" b="0" i="1" smtClean="0">
                            <a:latin typeface="Cambria Math"/>
                          </a:rPr>
                          <m:t>𝜇</m:t>
                        </m:r>
                      </m:sup>
                    </m:sSup>
                    <m:r>
                      <a:rPr kumimoji="1" lang="en-US" altLang="ja-JP" b="0" i="1" smtClean="0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  <m:r>
                      <a:rPr kumimoji="1" lang="en-US" altLang="ja-JP" b="0" i="1" smtClean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kumimoji="1" lang="en-US" altLang="ja-JP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kumimoji="1" lang="en-US" altLang="ja-JP" b="0" i="1" smtClean="0">
                            <a:latin typeface="Cambria Math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𝑔</m:t>
                        </m:r>
                      </m:e>
                      <m:sup>
                        <m:r>
                          <a:rPr kumimoji="1"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kumimoji="1"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kumimoji="1"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kumimoji="1" lang="en-US" altLang="ja-JP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𝜙</m:t>
                            </m:r>
                          </m:e>
                        </m:d>
                      </m:e>
                      <m:sup>
                        <m:r>
                          <a:rPr kumimoji="1"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kumimoji="1" lang="en-US" altLang="ja-JP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a:rPr kumimoji="1" lang="en-US" altLang="ja-JP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en-US" altLang="ja-JP" b="1" dirty="0" smtClean="0"/>
              </a:p>
              <a:p>
                <a:pPr lvl="2"/>
                <a:endParaRPr lang="en-US" altLang="ja-JP" b="1" dirty="0" smtClean="0"/>
              </a:p>
              <a:p>
                <a:pPr lvl="2"/>
                <a:endParaRPr lang="en-US" altLang="ja-JP" b="1" dirty="0"/>
              </a:p>
              <a:p>
                <a:pPr lvl="2"/>
                <a:endParaRPr lang="en-US" altLang="ja-JP" b="1" dirty="0" smtClean="0"/>
              </a:p>
              <a:p>
                <a:pPr lvl="2"/>
                <a:r>
                  <a:rPr lang="en-US" altLang="ja-JP" dirty="0" smtClean="0"/>
                  <a:t>For simplicity, we take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  <m:r>
                      <a:rPr lang="en-US" altLang="ja-JP" b="0" i="0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  <m:d>
                      <m:dPr>
                        <m:ctrlP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altLang="ja-JP" dirty="0" smtClean="0"/>
                  <a:t> </a:t>
                </a:r>
              </a:p>
              <a:p>
                <a:pPr marL="914400" lvl="2" indent="0">
                  <a:buNone/>
                </a:pPr>
                <a:r>
                  <a:rPr lang="en-US" altLang="ja-JP" dirty="0"/>
                  <a:t> </a:t>
                </a:r>
                <a:r>
                  <a:rPr lang="en-US" altLang="ja-JP" dirty="0" smtClean="0"/>
                  <a:t>           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      EOM  :  </a:t>
                </a:r>
                <a14:m>
                  <m:oMath xmlns:m="http://schemas.openxmlformats.org/officeDocument/2006/math">
                    <m:acc>
                      <m:accPr>
                        <m:chr m:val="̈"/>
                        <m:ctrlPr>
                          <a:rPr lang="en-US" altLang="ja-JP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</m:e>
                    </m:acc>
                    <m:r>
                      <a:rPr lang="en-US" altLang="ja-JP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altLang="ja-JP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ja-JP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ja-JP" i="1">
                            <a:latin typeface="Cambria Math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altLang="ja-JP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</a:rPr>
                          <m:t>𝑔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</a:rPr>
                          <m:t>2</m:t>
                        </m:r>
                      </m:sup>
                    </m:sSup>
                    <m:d>
                      <m:dPr>
                        <m:begChr m:val="⟨"/>
                        <m:endChr m:val="⟩"/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e>
                          <m:sup>
                            <m:r>
                              <a:rPr lang="en-US" altLang="ja-JP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  <m:r>
                      <a:rPr lang="en-US" altLang="ja-JP" i="1">
                        <a:latin typeface="Cambria Math"/>
                      </a:rPr>
                      <m:t>=0</m:t>
                    </m:r>
                  </m:oMath>
                </a14:m>
                <a:endParaRPr lang="en-US" altLang="ja-JP" dirty="0" smtClean="0"/>
              </a:p>
              <a:p>
                <a:pPr lvl="3"/>
                <a:endParaRPr lang="en-US" altLang="ja-JP" sz="800" dirty="0"/>
              </a:p>
              <a:p>
                <a:pPr lvl="2"/>
                <a:r>
                  <a:rPr lang="en-US" altLang="ja-JP" dirty="0" smtClean="0"/>
                  <a:t>In case :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e>
                          <m:sup>
                            <m:r>
                              <a:rPr lang="en-US" altLang="ja-JP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ja-JP" b="0" i="1" smtClean="0">
                        <a:latin typeface="Cambria Math"/>
                      </a:rPr>
                      <m:t>=0</m:t>
                    </m:r>
                  </m:oMath>
                </a14:m>
                <a:r>
                  <a:rPr lang="en-US" altLang="ja-JP" dirty="0" smtClean="0"/>
                  <a:t> </a:t>
                </a:r>
              </a:p>
              <a:p>
                <a:pPr marL="914400" lvl="2" indent="0">
                  <a:buNone/>
                </a:pPr>
                <a:r>
                  <a:rPr lang="en-US" altLang="ja-JP" dirty="0"/>
                  <a:t> </a:t>
                </a:r>
                <a:r>
                  <a:rPr lang="en-US" altLang="ja-JP" dirty="0" smtClean="0"/>
                  <a:t>     </a:t>
                </a:r>
                <a:r>
                  <a:rPr lang="en-US" altLang="ja-JP" dirty="0">
                    <a:sym typeface="Wingdings" panose="05000000000000000000" pitchFamily="2" charset="2"/>
                  </a:rPr>
                  <a:t> 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           solution  : 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  <m:r>
                      <a:rPr lang="en-US" altLang="ja-JP" b="0" i="0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en-US" altLang="ja-JP" b="0" i="1" smtClean="0">
                        <a:solidFill>
                          <a:schemeClr val="tx1"/>
                        </a:solidFill>
                        <a:latin typeface="Cambria Math"/>
                      </a:rPr>
                      <m:t>𝑣𝑡</m:t>
                    </m:r>
                    <m:r>
                      <a:rPr lang="en-US" altLang="ja-JP" b="0" i="1" smtClean="0">
                        <a:solidFill>
                          <a:schemeClr val="tx1"/>
                        </a:solidFill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𝜙</m:t>
                        </m:r>
                      </m:e>
                      <m:sub>
                        <m:r>
                          <a:rPr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endParaRPr lang="en-US" altLang="ja-JP" dirty="0" smtClean="0">
                  <a:sym typeface="Wingdings" panose="05000000000000000000" pitchFamily="2" charset="2"/>
                </a:endParaRPr>
              </a:p>
              <a:p>
                <a:pPr marL="914400" lvl="2" indent="0">
                  <a:buNone/>
                </a:pPr>
                <a:endParaRPr lang="en-US" altLang="ja-JP" dirty="0">
                  <a:sym typeface="Wingdings" panose="05000000000000000000" pitchFamily="2" charset="2"/>
                </a:endParaRPr>
              </a:p>
              <a:p>
                <a:pPr marL="914400" lvl="2" indent="0">
                  <a:buNone/>
                </a:pPr>
                <a:r>
                  <a:rPr lang="ja-JP" altLang="en-US" dirty="0" smtClean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sym typeface="Wingdings" panose="05000000000000000000" pitchFamily="2" charset="2"/>
                  </a:rPr>
                  <a:t>★</a:t>
                </a:r>
                <a:r>
                  <a:rPr lang="ja-JP" altLang="en-US" dirty="0" smtClean="0">
                    <a:sym typeface="Wingdings" panose="05000000000000000000" pitchFamily="2" charset="2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altLang="ja-JP" dirty="0" smtClean="0">
                    <a:sym typeface="Wingdings" panose="05000000000000000000" pitchFamily="2" charset="2"/>
                  </a:rPr>
                  <a:t>can be </a:t>
                </a:r>
                <a:r>
                  <a:rPr lang="en-US" altLang="ja-JP" i="1" u="sng" dirty="0" smtClean="0">
                    <a:sym typeface="Wingdings" panose="05000000000000000000" pitchFamily="2" charset="2"/>
                  </a:rPr>
                  <a:t>any value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 and can </a:t>
                </a:r>
                <a:r>
                  <a:rPr lang="en-US" altLang="ja-JP" i="1" u="sng" dirty="0" smtClean="0">
                    <a:sym typeface="Wingdings" panose="05000000000000000000" pitchFamily="2" charset="2"/>
                  </a:rPr>
                  <a:t>move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!</a:t>
                </a:r>
                <a:endParaRPr lang="en-US" altLang="ja-JP" b="1" dirty="0" smtClean="0"/>
              </a:p>
              <a:p>
                <a:pPr marL="457200" lvl="1" indent="0">
                  <a:buNone/>
                </a:pPr>
                <a:endParaRPr lang="en-US" altLang="ja-JP" b="1" dirty="0"/>
              </a:p>
              <a:p>
                <a:pPr marL="457200" lvl="1" indent="0">
                  <a:buNone/>
                </a:pPr>
                <a:endParaRPr lang="en-US" altLang="ja-JP" b="1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744" r="-410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角丸四角形吹き出し 1"/>
              <p:cNvSpPr/>
              <p:nvPr/>
            </p:nvSpPr>
            <p:spPr>
              <a:xfrm>
                <a:off x="1403648" y="2564904"/>
                <a:ext cx="2592288" cy="648072"/>
              </a:xfrm>
              <a:prstGeom prst="wedgeRoundRectCallout">
                <a:avLst>
                  <a:gd name="adj1" fmla="val 30236"/>
                  <a:gd name="adj2" fmla="val -103266"/>
                  <a:gd name="adj3" fmla="val 16667"/>
                </a:avLst>
              </a:prstGeom>
              <a:noFill/>
              <a:ln>
                <a:solidFill>
                  <a:srgbClr val="FF646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</m:oMath>
                </a14:m>
                <a:r>
                  <a:rPr lang="en-US" altLang="ja-JP" dirty="0">
                    <a:solidFill>
                      <a:schemeClr val="tx1"/>
                    </a:solidFill>
                  </a:rPr>
                  <a:t> : complex </a:t>
                </a:r>
                <a:r>
                  <a:rPr lang="en-US" altLang="ja-JP" dirty="0" smtClean="0">
                    <a:solidFill>
                      <a:schemeClr val="tx1"/>
                    </a:solidFill>
                  </a:rPr>
                  <a:t>scalar field </a:t>
                </a:r>
                <a:r>
                  <a:rPr lang="en-US" altLang="ja-JP" dirty="0">
                    <a:solidFill>
                      <a:schemeClr val="tx1"/>
                    </a:solidFill>
                  </a:rPr>
                  <a:t>(</a:t>
                </a:r>
                <a:r>
                  <a:rPr lang="en-US" altLang="ja-JP" i="1" dirty="0">
                    <a:solidFill>
                      <a:schemeClr val="tx1"/>
                    </a:solidFill>
                  </a:rPr>
                  <a:t>classical</a:t>
                </a:r>
                <a:r>
                  <a:rPr lang="en-US" altLang="ja-JP" dirty="0">
                    <a:solidFill>
                      <a:schemeClr val="tx1"/>
                    </a:solidFill>
                  </a:rPr>
                  <a:t>)</a:t>
                </a:r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角丸四角形吹き出し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3648" y="2564904"/>
                <a:ext cx="2592288" cy="648072"/>
              </a:xfrm>
              <a:prstGeom prst="wedgeRoundRectCallout">
                <a:avLst>
                  <a:gd name="adj1" fmla="val 30236"/>
                  <a:gd name="adj2" fmla="val -103266"/>
                  <a:gd name="adj3" fmla="val 16667"/>
                </a:avLst>
              </a:prstGeom>
              <a:blipFill rotWithShape="1">
                <a:blip r:embed="rId4"/>
                <a:stretch>
                  <a:fillRect b="-7784"/>
                </a:stretch>
              </a:blipFill>
              <a:ln>
                <a:solidFill>
                  <a:srgbClr val="FF6464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角丸四角形吹き出し 37"/>
              <p:cNvSpPr/>
              <p:nvPr/>
            </p:nvSpPr>
            <p:spPr>
              <a:xfrm>
                <a:off x="4711787" y="2536209"/>
                <a:ext cx="2592288" cy="676767"/>
              </a:xfrm>
              <a:prstGeom prst="wedgeRoundRectCallout">
                <a:avLst>
                  <a:gd name="adj1" fmla="val -33468"/>
                  <a:gd name="adj2" fmla="val -96002"/>
                  <a:gd name="adj3" fmla="val 16667"/>
                </a:avLst>
              </a:prstGeom>
              <a:noFill/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>
                    <a:solidFill>
                      <a:schemeClr val="tx1"/>
                    </a:solidFill>
                  </a:rPr>
                  <a:t> : real scalar particle (</a:t>
                </a:r>
                <a:r>
                  <a:rPr lang="en-US" altLang="ja-JP" i="1" dirty="0">
                    <a:solidFill>
                      <a:schemeClr val="tx1"/>
                    </a:solidFill>
                  </a:rPr>
                  <a:t>quantum</a:t>
                </a:r>
                <a:r>
                  <a:rPr lang="en-US" altLang="ja-JP" dirty="0">
                    <a:solidFill>
                      <a:schemeClr val="tx1"/>
                    </a:solidFill>
                  </a:rPr>
                  <a:t>)</a:t>
                </a:r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8" name="角丸四角形吹き出し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1787" y="2536209"/>
                <a:ext cx="2592288" cy="676767"/>
              </a:xfrm>
              <a:prstGeom prst="wedgeRoundRectCallout">
                <a:avLst>
                  <a:gd name="adj1" fmla="val -33468"/>
                  <a:gd name="adj2" fmla="val -96002"/>
                  <a:gd name="adj3" fmla="val 16667"/>
                </a:avLst>
              </a:prstGeom>
              <a:blipFill rotWithShape="1">
                <a:blip r:embed="rId5"/>
                <a:stretch>
                  <a:fillRect b="-6587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角丸四角形吹き出し 40"/>
              <p:cNvSpPr/>
              <p:nvPr/>
            </p:nvSpPr>
            <p:spPr>
              <a:xfrm>
                <a:off x="5796136" y="1052736"/>
                <a:ext cx="1454983" cy="504056"/>
              </a:xfrm>
              <a:prstGeom prst="wedgeRoundRectCallout">
                <a:avLst>
                  <a:gd name="adj1" fmla="val -44193"/>
                  <a:gd name="adj2" fmla="val 107927"/>
                  <a:gd name="adj3" fmla="val 16667"/>
                </a:avLst>
              </a:prstGeom>
              <a:noFill/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ja-JP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</a:rPr>
                      <m:t>𝑔</m:t>
                    </m:r>
                  </m:oMath>
                </a14:m>
                <a:r>
                  <a:rPr lang="en-US" altLang="ja-JP" dirty="0">
                    <a:solidFill>
                      <a:schemeClr val="tx1"/>
                    </a:solidFill>
                  </a:rPr>
                  <a:t> : coupling</a:t>
                </a:r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1" name="角丸四角形吹き出し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6136" y="1052736"/>
                <a:ext cx="1454983" cy="504056"/>
              </a:xfrm>
              <a:prstGeom prst="wedgeRoundRectCallout">
                <a:avLst>
                  <a:gd name="adj1" fmla="val -44193"/>
                  <a:gd name="adj2" fmla="val 107927"/>
                  <a:gd name="adj3" fmla="val 16667"/>
                </a:avLst>
              </a:prstGeom>
              <a:blipFill rotWithShape="1">
                <a:blip r:embed="rId6"/>
                <a:stretch>
                  <a:fillRect/>
                </a:stretch>
              </a:blipFill>
              <a:ln>
                <a:solidFill>
                  <a:schemeClr val="bg1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cxnSp>
        <p:nvCxnSpPr>
          <p:cNvPr id="13" name="直線コネクタ 12"/>
          <p:cNvCxnSpPr/>
          <p:nvPr/>
        </p:nvCxnSpPr>
        <p:spPr>
          <a:xfrm>
            <a:off x="5868144" y="5423041"/>
            <a:ext cx="237626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コネクタ 13"/>
          <p:cNvCxnSpPr/>
          <p:nvPr/>
        </p:nvCxnSpPr>
        <p:spPr>
          <a:xfrm flipH="1">
            <a:off x="7038274" y="4617304"/>
            <a:ext cx="18003" cy="1548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/>
          <p:cNvCxnSpPr/>
          <p:nvPr/>
        </p:nvCxnSpPr>
        <p:spPr>
          <a:xfrm flipV="1">
            <a:off x="6241832" y="4810800"/>
            <a:ext cx="504056" cy="282608"/>
          </a:xfrm>
          <a:prstGeom prst="line">
            <a:avLst/>
          </a:prstGeom>
          <a:ln w="25400">
            <a:solidFill>
              <a:srgbClr val="FF00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テキスト ボックス 15"/>
              <p:cNvSpPr txBox="1"/>
              <p:nvPr/>
            </p:nvSpPr>
            <p:spPr>
              <a:xfrm>
                <a:off x="6876256" y="4545297"/>
                <a:ext cx="10081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kumimoji="1" lang="en-US" altLang="ja-JP" b="0" i="0" smtClean="0">
                          <a:latin typeface="Cambria Math"/>
                        </a:rPr>
                        <m:t>Im</m:t>
                      </m:r>
                      <m:r>
                        <a:rPr kumimoji="1" lang="en-US" altLang="ja-JP" b="0" i="1" smtClean="0">
                          <a:latin typeface="Cambria Math"/>
                        </a:rPr>
                        <m:t> </m:t>
                      </m:r>
                      <m:r>
                        <a:rPr kumimoji="1" lang="en-US" altLang="ja-JP" b="0" i="1" smtClean="0">
                          <a:latin typeface="Cambria Math"/>
                        </a:rPr>
                        <m:t>𝜙</m:t>
                      </m:r>
                    </m:oMath>
                  </m:oMathPara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16" name="テキスト ボックス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6256" y="4545297"/>
                <a:ext cx="1008112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テキスト ボックス 16"/>
              <p:cNvSpPr txBox="1"/>
              <p:nvPr/>
            </p:nvSpPr>
            <p:spPr>
              <a:xfrm>
                <a:off x="7524328" y="5409393"/>
                <a:ext cx="10081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kumimoji="1" lang="en-US" altLang="ja-JP" b="0" i="0" smtClean="0">
                          <a:latin typeface="Cambria Math"/>
                        </a:rPr>
                        <m:t>Re</m:t>
                      </m:r>
                      <m:r>
                        <a:rPr kumimoji="1" lang="en-US" altLang="ja-JP" b="0" i="1" smtClean="0">
                          <a:latin typeface="Cambria Math"/>
                        </a:rPr>
                        <m:t> </m:t>
                      </m:r>
                      <m:r>
                        <a:rPr kumimoji="1" lang="en-US" altLang="ja-JP" b="0" i="1" smtClean="0">
                          <a:latin typeface="Cambria Math"/>
                        </a:rPr>
                        <m:t>𝜙</m:t>
                      </m:r>
                    </m:oMath>
                  </m:oMathPara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17" name="テキスト ボックス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24328" y="5409393"/>
                <a:ext cx="1008112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円/楕円 25"/>
          <p:cNvSpPr/>
          <p:nvPr/>
        </p:nvSpPr>
        <p:spPr>
          <a:xfrm>
            <a:off x="6697576" y="4752029"/>
            <a:ext cx="108000" cy="108000"/>
          </a:xfrm>
          <a:prstGeom prst="ellipse">
            <a:avLst/>
          </a:prstGeom>
          <a:solidFill>
            <a:srgbClr val="FFC000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29" name="直線コネクタ 28"/>
          <p:cNvCxnSpPr/>
          <p:nvPr/>
        </p:nvCxnSpPr>
        <p:spPr>
          <a:xfrm flipH="1" flipV="1">
            <a:off x="6431394" y="5662539"/>
            <a:ext cx="1054041" cy="385634"/>
          </a:xfrm>
          <a:prstGeom prst="line">
            <a:avLst/>
          </a:prstGeom>
          <a:ln w="25400">
            <a:solidFill>
              <a:srgbClr val="FF00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円/楕円 29"/>
          <p:cNvSpPr/>
          <p:nvPr/>
        </p:nvSpPr>
        <p:spPr>
          <a:xfrm>
            <a:off x="6359386" y="5590531"/>
            <a:ext cx="108000" cy="108000"/>
          </a:xfrm>
          <a:prstGeom prst="ellipse">
            <a:avLst/>
          </a:prstGeom>
          <a:solidFill>
            <a:srgbClr val="FFC000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31" name="直線コネクタ 30"/>
          <p:cNvCxnSpPr/>
          <p:nvPr/>
        </p:nvCxnSpPr>
        <p:spPr>
          <a:xfrm flipH="1">
            <a:off x="7241984" y="5092997"/>
            <a:ext cx="268696" cy="525070"/>
          </a:xfrm>
          <a:prstGeom prst="line">
            <a:avLst/>
          </a:prstGeom>
          <a:ln w="25400">
            <a:solidFill>
              <a:srgbClr val="FF00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円/楕円 31"/>
          <p:cNvSpPr/>
          <p:nvPr/>
        </p:nvSpPr>
        <p:spPr>
          <a:xfrm>
            <a:off x="7183624" y="5559707"/>
            <a:ext cx="108000" cy="108000"/>
          </a:xfrm>
          <a:prstGeom prst="ellipse">
            <a:avLst/>
          </a:prstGeom>
          <a:solidFill>
            <a:srgbClr val="FFC000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テキスト ボックス 26"/>
              <p:cNvSpPr txBox="1"/>
              <p:nvPr/>
            </p:nvSpPr>
            <p:spPr>
              <a:xfrm>
                <a:off x="6369987" y="4463997"/>
                <a:ext cx="39959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i="1">
                          <a:solidFill>
                            <a:srgbClr val="FF0000"/>
                          </a:solidFill>
                          <a:latin typeface="Cambria Math"/>
                        </a:rPr>
                        <m:t>𝜙</m:t>
                      </m:r>
                    </m:oMath>
                  </m:oMathPara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27" name="テキスト ボックス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9987" y="4463997"/>
                <a:ext cx="399597" cy="369332"/>
              </a:xfrm>
              <a:prstGeom prst="rect">
                <a:avLst/>
              </a:prstGeom>
              <a:blipFill rotWithShape="1">
                <a:blip r:embed="rId9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テキスト ボックス 38"/>
              <p:cNvSpPr txBox="1"/>
              <p:nvPr/>
            </p:nvSpPr>
            <p:spPr>
              <a:xfrm>
                <a:off x="6049504" y="5616125"/>
                <a:ext cx="39959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i="1">
                          <a:solidFill>
                            <a:srgbClr val="FF0000"/>
                          </a:solidFill>
                          <a:latin typeface="Cambria Math"/>
                        </a:rPr>
                        <m:t>𝜙</m:t>
                      </m:r>
                    </m:oMath>
                  </m:oMathPara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39" name="テキスト ボックス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9504" y="5616125"/>
                <a:ext cx="399597" cy="369332"/>
              </a:xfrm>
              <a:prstGeom prst="rect">
                <a:avLst/>
              </a:prstGeom>
              <a:blipFill rotWithShape="1">
                <a:blip r:embed="rId10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テキスト ボックス 39"/>
              <p:cNvSpPr txBox="1"/>
              <p:nvPr/>
            </p:nvSpPr>
            <p:spPr>
              <a:xfrm>
                <a:off x="7216167" y="5513865"/>
                <a:ext cx="39959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i="1">
                          <a:solidFill>
                            <a:srgbClr val="FF0000"/>
                          </a:solidFill>
                          <a:latin typeface="Cambria Math"/>
                        </a:rPr>
                        <m:t>𝜙</m:t>
                      </m:r>
                    </m:oMath>
                  </m:oMathPara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40" name="テキスト ボックス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6167" y="5513865"/>
                <a:ext cx="399597" cy="369332"/>
              </a:xfrm>
              <a:prstGeom prst="rect">
                <a:avLst/>
              </a:prstGeom>
              <a:blipFill rotWithShape="1">
                <a:blip r:embed="rId11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正方形/長方形 27"/>
          <p:cNvSpPr/>
          <p:nvPr/>
        </p:nvSpPr>
        <p:spPr>
          <a:xfrm>
            <a:off x="5508104" y="4463997"/>
            <a:ext cx="3096344" cy="1845323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テキスト ボックス 44"/>
              <p:cNvSpPr txBox="1"/>
              <p:nvPr/>
            </p:nvSpPr>
            <p:spPr>
              <a:xfrm>
                <a:off x="6276764" y="4869160"/>
                <a:ext cx="527484" cy="3500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ja-JP" sz="1600" b="0" i="1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kumimoji="1" lang="ja-JP" altLang="en-US" sz="1600" dirty="0"/>
              </a:p>
            </p:txBody>
          </p:sp>
        </mc:Choice>
        <mc:Fallback xmlns="">
          <p:sp>
            <p:nvSpPr>
              <p:cNvPr id="45" name="テキスト ボックス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6764" y="4869160"/>
                <a:ext cx="527484" cy="3500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テキスト ボックス 46"/>
              <p:cNvSpPr txBox="1"/>
              <p:nvPr/>
            </p:nvSpPr>
            <p:spPr>
              <a:xfrm>
                <a:off x="6564796" y="5743264"/>
                <a:ext cx="527484" cy="3500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ja-JP" sz="1600" b="0" i="1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kumimoji="1" lang="ja-JP" altLang="en-US" sz="1600" dirty="0"/>
              </a:p>
            </p:txBody>
          </p:sp>
        </mc:Choice>
        <mc:Fallback xmlns="">
          <p:sp>
            <p:nvSpPr>
              <p:cNvPr id="47" name="テキスト ボックス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4796" y="5743264"/>
                <a:ext cx="527484" cy="3500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テキスト ボックス 47"/>
              <p:cNvSpPr txBox="1"/>
              <p:nvPr/>
            </p:nvSpPr>
            <p:spPr>
              <a:xfrm>
                <a:off x="7020272" y="5095192"/>
                <a:ext cx="527484" cy="3500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ja-JP" sz="1600" b="0" i="1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kumimoji="1" lang="ja-JP" altLang="en-US" sz="1600" dirty="0"/>
              </a:p>
            </p:txBody>
          </p:sp>
        </mc:Choice>
        <mc:Fallback xmlns="">
          <p:sp>
            <p:nvSpPr>
              <p:cNvPr id="48" name="テキスト ボックス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0272" y="5095192"/>
                <a:ext cx="527484" cy="3500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39443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pPr lvl="1"/>
                <a:r>
                  <a:rPr lang="en-US" altLang="ja-JP" dirty="0" smtClean="0"/>
                  <a:t>If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</m:oMath>
                </a14:m>
                <a:r>
                  <a:rPr lang="en-US" altLang="ja-JP" dirty="0" smtClean="0"/>
                  <a:t> go through near the origin (</a:t>
                </a:r>
                <a:r>
                  <a:rPr lang="en-US" altLang="ja-JP" b="1" i="1" dirty="0" smtClean="0"/>
                  <a:t>ESP</a:t>
                </a:r>
                <a:r>
                  <a:rPr lang="en-US" altLang="ja-JP" dirty="0" smtClean="0"/>
                  <a:t>),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ja-JP" altLang="en-US" dirty="0">
                    <a:latin typeface="Cambria Math"/>
                  </a:rPr>
                  <a:t> </a:t>
                </a:r>
                <a:r>
                  <a:rPr lang="en-US" altLang="ja-JP" dirty="0"/>
                  <a:t>particles are </a:t>
                </a:r>
                <a:r>
                  <a:rPr lang="en-US" altLang="ja-JP" dirty="0" smtClean="0"/>
                  <a:t>produced</a:t>
                </a:r>
                <a:endParaRPr lang="en-US" altLang="ja-JP" dirty="0">
                  <a:latin typeface="Cambria Math"/>
                </a:endParaRPr>
              </a:p>
              <a:p>
                <a:pPr lvl="1"/>
                <a:endParaRPr lang="en-US" altLang="ja-JP" sz="800" dirty="0">
                  <a:ea typeface="HG丸ｺﾞｼｯｸM-PRO" pitchFamily="50" charset="-128"/>
                </a:endParaRPr>
              </a:p>
              <a:p>
                <a:pPr lvl="2"/>
                <a:r>
                  <a:rPr lang="en-US" altLang="ja-JP" dirty="0" smtClean="0">
                    <a:ea typeface="HG丸ｺﾞｼｯｸM-PRO" pitchFamily="50" charset="-128"/>
                  </a:rPr>
                  <a:t>Because</a:t>
                </a:r>
              </a:p>
              <a:p>
                <a:pPr marL="914400" lvl="2" indent="0">
                  <a:buNone/>
                </a:pPr>
                <a:r>
                  <a:rPr lang="en-US" altLang="ja-JP" dirty="0" smtClean="0">
                    <a:ea typeface="HG丸ｺﾞｼｯｸM-PRO" pitchFamily="50" charset="-128"/>
                    <a:sym typeface="Wingdings" panose="05000000000000000000" pitchFamily="2" charset="2"/>
                  </a:rPr>
                  <a:t>	   </a:t>
                </a:r>
                <a:r>
                  <a:rPr lang="en-US" altLang="ja-JP" dirty="0" smtClean="0">
                    <a:ea typeface="HG丸ｺﾞｼｯｸM-PRO" pitchFamily="50" charset="-128"/>
                  </a:rPr>
                  <a:t>mass </a:t>
                </a:r>
                <a:r>
                  <a:rPr lang="en-US" altLang="ja-JP" dirty="0">
                    <a:ea typeface="HG丸ｺﾞｼｯｸM-PRO" pitchFamily="50" charset="-128"/>
                  </a:rPr>
                  <a:t>of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ja-JP" altLang="en-US" dirty="0">
                    <a:latin typeface="Cambria Math"/>
                  </a:rPr>
                  <a:t> </a:t>
                </a:r>
                <a:r>
                  <a:rPr lang="en-US" altLang="ja-JP" dirty="0" smtClean="0">
                    <a:latin typeface="Cambria Math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𝑚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  <m:r>
                      <a:rPr lang="en-US" altLang="ja-JP" b="0" i="0" smtClean="0">
                        <a:latin typeface="Cambria Math"/>
                      </a:rPr>
                      <m:t>=</m:t>
                    </m:r>
                    <m:r>
                      <a:rPr lang="en-US" altLang="ja-JP" i="1">
                        <a:latin typeface="Cambria Math"/>
                      </a:rPr>
                      <m:t>𝑔</m:t>
                    </m:r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</m:oMath>
                </a14:m>
                <a:r>
                  <a:rPr lang="en-US" altLang="ja-JP" dirty="0" smtClean="0">
                    <a:latin typeface="Cambria Math"/>
                  </a:rPr>
                  <a:t>)</a:t>
                </a:r>
                <a:r>
                  <a:rPr lang="ja-JP" altLang="en-US" dirty="0" smtClean="0">
                    <a:latin typeface="Cambria Math"/>
                  </a:rPr>
                  <a:t> </a:t>
                </a:r>
                <a:r>
                  <a:rPr lang="en-US" altLang="ja-JP" dirty="0"/>
                  <a:t>becomes </a:t>
                </a:r>
                <a:r>
                  <a:rPr lang="en-US" altLang="ja-JP" dirty="0" smtClean="0"/>
                  <a:t>small </a:t>
                </a:r>
                <a:r>
                  <a:rPr lang="en-US" altLang="ja-JP" dirty="0"/>
                  <a:t>around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</m:d>
                    <m:r>
                      <a:rPr lang="en-US" altLang="ja-JP" i="1" smtClean="0">
                        <a:latin typeface="Cambria Math"/>
                        <a:ea typeface="Cambria Math"/>
                      </a:rPr>
                      <m:t>=0</m:t>
                    </m:r>
                  </m:oMath>
                </a14:m>
                <a:endParaRPr lang="en-US" altLang="ja-JP" dirty="0" smtClean="0"/>
              </a:p>
              <a:p>
                <a:pPr marL="914400" lvl="2" indent="0">
                  <a:buNone/>
                </a:pPr>
                <a:r>
                  <a:rPr lang="en-US" altLang="ja-JP" dirty="0" smtClean="0">
                    <a:sym typeface="Wingdings" panose="05000000000000000000" pitchFamily="2" charset="2"/>
                  </a:rPr>
                  <a:t>	   k</a:t>
                </a:r>
                <a:r>
                  <a:rPr lang="en-US" altLang="ja-JP" dirty="0" smtClean="0"/>
                  <a:t>inetic </a:t>
                </a:r>
                <a:r>
                  <a:rPr lang="en-US" altLang="ja-JP" dirty="0"/>
                  <a:t>energy of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</m:oMath>
                </a14:m>
                <a:r>
                  <a:rPr lang="ja-JP" altLang="en-US" dirty="0"/>
                  <a:t> </a:t>
                </a:r>
                <a:r>
                  <a:rPr lang="en-US" altLang="ja-JP" dirty="0"/>
                  <a:t>converts to</a:t>
                </a:r>
                <a:r>
                  <a:rPr lang="en-US" altLang="ja-JP" dirty="0">
                    <a:ea typeface="HG丸ｺﾞｼｯｸM-PRO" pitchFamily="50" charset="-128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/>
                  <a:t> </a:t>
                </a:r>
                <a:r>
                  <a:rPr lang="en-US" altLang="ja-JP" dirty="0" smtClean="0"/>
                  <a:t>particles</a:t>
                </a:r>
              </a:p>
              <a:p>
                <a:pPr marL="914400" lvl="2" indent="0">
                  <a:buNone/>
                </a:pPr>
                <a:endParaRPr lang="en-US" altLang="ja-JP" dirty="0"/>
              </a:p>
              <a:p>
                <a:pPr marL="914400" lvl="2" indent="0">
                  <a:buNone/>
                </a:pPr>
                <a:endParaRPr lang="en-US" altLang="ja-JP" dirty="0"/>
              </a:p>
              <a:p>
                <a:pPr marL="914400" lvl="2" indent="0">
                  <a:buNone/>
                </a:pPr>
                <a:endParaRPr lang="en-US" altLang="ja-JP" dirty="0" smtClean="0"/>
              </a:p>
              <a:p>
                <a:pPr marL="914400" lvl="2" indent="0">
                  <a:buNone/>
                </a:pPr>
                <a:endParaRPr lang="en-US" altLang="ja-JP" dirty="0"/>
              </a:p>
              <a:p>
                <a:pPr marL="914400" lvl="2" indent="0">
                  <a:buNone/>
                </a:pPr>
                <a:endParaRPr lang="en-US" altLang="ja-JP" dirty="0" smtClean="0"/>
              </a:p>
              <a:p>
                <a:pPr marL="914400" lvl="2" indent="0">
                  <a:buNone/>
                </a:pPr>
                <a:endParaRPr lang="en-US" altLang="ja-JP" dirty="0" smtClean="0"/>
              </a:p>
              <a:p>
                <a:pPr lvl="3"/>
                <a:endParaRPr lang="en-US" altLang="ja-JP" sz="800" dirty="0">
                  <a:ea typeface="HG丸ｺﾞｼｯｸM-PRO" pitchFamily="50" charset="-128"/>
                </a:endParaRPr>
              </a:p>
              <a:p>
                <a:pPr lvl="2"/>
                <a:r>
                  <a:rPr lang="en-US" altLang="ja-JP" dirty="0">
                    <a:ea typeface="HG丸ｺﾞｼｯｸM-PRO" pitchFamily="50" charset="-128"/>
                  </a:rPr>
                  <a:t>The </a:t>
                </a:r>
                <a:r>
                  <a:rPr lang="en-US" altLang="ja-JP" dirty="0" smtClean="0">
                    <a:ea typeface="HG丸ｺﾞｼｯｸM-PRO" pitchFamily="50" charset="-128"/>
                  </a:rPr>
                  <a:t>produced occupation number :</a:t>
                </a:r>
              </a:p>
              <a:p>
                <a:pPr lvl="3"/>
                <a:endParaRPr lang="en-US" altLang="ja-JP" sz="800" dirty="0" smtClean="0">
                  <a:ea typeface="HG丸ｺﾞｼｯｸM-PRO" pitchFamily="50" charset="-128"/>
                </a:endParaRPr>
              </a:p>
              <a:p>
                <a:pPr marL="914400" lvl="2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i="1">
                              <a:latin typeface="Cambria Math"/>
                            </a:rPr>
                            <m:t>𝑛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𝜒</m:t>
                          </m:r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lang="en-US" altLang="ja-JP" i="1">
                          <a:latin typeface="Cambria Math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altLang="ja-JP" i="1">
                          <a:latin typeface="Cambria Math"/>
                        </a:rPr>
                        <m:t>exp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ja-JP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ja-JP" i="1">
                              <a:latin typeface="Cambria Math"/>
                            </a:rPr>
                            <m:t>−</m:t>
                          </m:r>
                          <m:r>
                            <a:rPr lang="en-US" altLang="ja-JP" b="0" i="1" smtClean="0">
                              <a:latin typeface="Cambria Math"/>
                            </a:rPr>
                            <m:t>𝜋</m:t>
                          </m:r>
                          <m:f>
                            <m:fPr>
                              <m:ctrlPr>
                                <a:rPr lang="en-US" altLang="ja-JP" i="1">
                                  <a:latin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𝑘</m:t>
                                  </m:r>
                                </m:e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ja-JP" b="0" i="1" smtClean="0">
                                  <a:latin typeface="Cambria Math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𝑔</m:t>
                                  </m:r>
                                </m:e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𝜇</m:t>
                                  </m:r>
                                </m:e>
                                <m:sup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altLang="ja-JP" b="0" i="1" smtClean="0">
                                  <a:latin typeface="Cambria Math"/>
                                </a:rPr>
                                <m:t>𝑔</m:t>
                              </m:r>
                              <m:r>
                                <a:rPr lang="en-US" altLang="ja-JP" i="1">
                                  <a:latin typeface="Cambria Math"/>
                                </a:rPr>
                                <m:t>𝑣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altLang="ja-JP" dirty="0" smtClean="0"/>
              </a:p>
              <a:p>
                <a:pPr lvl="3"/>
                <a:endParaRPr lang="en-US" altLang="ja-JP" sz="800" dirty="0" smtClean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𝑣</m:t>
                    </m:r>
                    <m:r>
                      <a:rPr lang="en-US" altLang="ja-JP" b="0" i="1" smtClean="0">
                        <a:latin typeface="Cambria Math"/>
                      </a:rPr>
                      <m:t>→0   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⟹</m:t>
                    </m:r>
                    <m:r>
                      <a:rPr lang="en-US" altLang="ja-JP" b="0" i="1" smtClean="0">
                        <a:latin typeface="Cambria Math"/>
                      </a:rPr>
                      <m:t>  </m:t>
                    </m:r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→0</m:t>
                    </m:r>
                  </m:oMath>
                </a14:m>
                <a:endParaRPr lang="en-US" altLang="ja-JP" dirty="0" smtClean="0"/>
              </a:p>
              <a:p>
                <a:pPr marL="914400" lvl="2" indent="0">
                  <a:buNone/>
                </a:pPr>
                <a:r>
                  <a:rPr lang="en-US" altLang="ja-JP" dirty="0"/>
                  <a:t> </a:t>
                </a:r>
                <a:r>
                  <a:rPr lang="en-US" altLang="ja-JP" dirty="0" smtClean="0"/>
                  <a:t>     Therefore the mass of produced particle must be varied on time</a:t>
                </a:r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t="-55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grpSp>
        <p:nvGrpSpPr>
          <p:cNvPr id="55" name="グループ化 54"/>
          <p:cNvGrpSpPr/>
          <p:nvPr/>
        </p:nvGrpSpPr>
        <p:grpSpPr>
          <a:xfrm>
            <a:off x="2658382" y="1896514"/>
            <a:ext cx="4651526" cy="1964534"/>
            <a:chOff x="3203848" y="3359843"/>
            <a:chExt cx="4651526" cy="1964534"/>
          </a:xfrm>
        </p:grpSpPr>
        <p:sp>
          <p:nvSpPr>
            <p:cNvPr id="56" name="円/楕円 55"/>
            <p:cNvSpPr/>
            <p:nvPr/>
          </p:nvSpPr>
          <p:spPr>
            <a:xfrm rot="20519041">
              <a:off x="3952451" y="4171562"/>
              <a:ext cx="1814145" cy="94426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62000">
                  <a:schemeClr val="bg1"/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grpSp>
          <p:nvGrpSpPr>
            <p:cNvPr id="57" name="グループ化 56"/>
            <p:cNvGrpSpPr/>
            <p:nvPr/>
          </p:nvGrpSpPr>
          <p:grpSpPr>
            <a:xfrm>
              <a:off x="6948264" y="3748970"/>
              <a:ext cx="527484" cy="400110"/>
              <a:chOff x="8462713" y="5355800"/>
              <a:chExt cx="527484" cy="400110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5" name="テキスト ボックス 74"/>
                  <p:cNvSpPr txBox="1"/>
                  <p:nvPr/>
                </p:nvSpPr>
                <p:spPr>
                  <a:xfrm>
                    <a:off x="8462713" y="5355800"/>
                    <a:ext cx="527484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kumimoji="1" lang="en-US" altLang="ja-JP" sz="2000" b="0" i="1" smtClean="0">
                              <a:latin typeface="Cambria Math"/>
                            </a:rPr>
                            <m:t>𝑣</m:t>
                          </m:r>
                        </m:oMath>
                      </m:oMathPara>
                    </a14:m>
                    <a:endParaRPr kumimoji="1" lang="ja-JP" altLang="en-US" sz="2000" dirty="0"/>
                  </a:p>
                </p:txBody>
              </p:sp>
            </mc:Choice>
            <mc:Fallback xmlns="">
              <p:sp>
                <p:nvSpPr>
                  <p:cNvPr id="75" name="テキスト ボックス 7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462713" y="5355800"/>
                    <a:ext cx="527484" cy="400110"/>
                  </a:xfrm>
                  <a:prstGeom prst="rect">
                    <a:avLst/>
                  </a:prstGeom>
                  <a:blipFill rotWithShape="1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ja-JP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76" name="直線コネクタ 75"/>
              <p:cNvCxnSpPr/>
              <p:nvPr/>
            </p:nvCxnSpPr>
            <p:spPr>
              <a:xfrm flipH="1">
                <a:off x="8496424" y="5721558"/>
                <a:ext cx="385749" cy="0"/>
              </a:xfrm>
              <a:prstGeom prst="line">
                <a:avLst/>
              </a:prstGeom>
              <a:ln w="25400">
                <a:solidFill>
                  <a:srgbClr val="0070C0"/>
                </a:solidFill>
                <a:headEnd type="none" w="med" len="lg"/>
                <a:tailEnd type="stealth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8" name="直線コネクタ 57"/>
            <p:cNvCxnSpPr/>
            <p:nvPr/>
          </p:nvCxnSpPr>
          <p:spPr>
            <a:xfrm flipH="1">
              <a:off x="3850904" y="3790711"/>
              <a:ext cx="2089248" cy="153366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線コネクタ 58"/>
            <p:cNvCxnSpPr/>
            <p:nvPr/>
          </p:nvCxnSpPr>
          <p:spPr>
            <a:xfrm flipV="1">
              <a:off x="3203848" y="4653136"/>
              <a:ext cx="3672896" cy="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テキスト ボックス 59"/>
                <p:cNvSpPr txBox="1"/>
                <p:nvPr/>
              </p:nvSpPr>
              <p:spPr>
                <a:xfrm>
                  <a:off x="6228184" y="4653136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Re</m:t>
                        </m:r>
                        <m:r>
                          <a:rPr kumimoji="1"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テキスト ボックス 5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28184" y="4653136"/>
                  <a:ext cx="1008112" cy="369332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テキスト ボックス 60"/>
                <p:cNvSpPr txBox="1"/>
                <p:nvPr/>
              </p:nvSpPr>
              <p:spPr>
                <a:xfrm>
                  <a:off x="5693530" y="3717032"/>
                  <a:ext cx="1008112" cy="369332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Im</m:t>
                        </m:r>
                        <m:r>
                          <a:rPr kumimoji="1"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61" name="テキスト ボックス 6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693530" y="3717032"/>
                  <a:ext cx="1008112" cy="369332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b="-7576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2" name="直線コネクタ 61"/>
            <p:cNvCxnSpPr/>
            <p:nvPr/>
          </p:nvCxnSpPr>
          <p:spPr>
            <a:xfrm>
              <a:off x="3707904" y="4304794"/>
              <a:ext cx="3744416" cy="9920"/>
            </a:xfrm>
            <a:prstGeom prst="line">
              <a:avLst/>
            </a:prstGeom>
            <a:ln w="25400">
              <a:solidFill>
                <a:srgbClr val="FF000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テキスト ボックス 62"/>
            <p:cNvSpPr txBox="1"/>
            <p:nvPr/>
          </p:nvSpPr>
          <p:spPr>
            <a:xfrm>
              <a:off x="4788024" y="4643844"/>
              <a:ext cx="7325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0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ESP</a:t>
              </a:r>
              <a:endParaRPr kumimoji="1" lang="ja-JP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4" name="円/楕円 63"/>
            <p:cNvSpPr/>
            <p:nvPr/>
          </p:nvSpPr>
          <p:spPr>
            <a:xfrm>
              <a:off x="4752020" y="4586328"/>
              <a:ext cx="108012" cy="10143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5" name="円/楕円 64"/>
            <p:cNvSpPr/>
            <p:nvPr/>
          </p:nvSpPr>
          <p:spPr>
            <a:xfrm>
              <a:off x="7092280" y="4221088"/>
              <a:ext cx="180000" cy="180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cxnSp>
          <p:nvCxnSpPr>
            <p:cNvPr id="66" name="直線矢印コネクタ 65"/>
            <p:cNvCxnSpPr/>
            <p:nvPr/>
          </p:nvCxnSpPr>
          <p:spPr>
            <a:xfrm flipV="1">
              <a:off x="5944410" y="4335406"/>
              <a:ext cx="427790" cy="290434"/>
            </a:xfrm>
            <a:prstGeom prst="straightConnector1">
              <a:avLst/>
            </a:prstGeom>
            <a:ln w="25400">
              <a:solidFill>
                <a:srgbClr val="7030A0"/>
              </a:solidFill>
              <a:headEnd type="stealth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テキスト ボックス 66"/>
                <p:cNvSpPr txBox="1"/>
                <p:nvPr/>
              </p:nvSpPr>
              <p:spPr>
                <a:xfrm>
                  <a:off x="6084168" y="4253026"/>
                  <a:ext cx="763094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sz="2000" b="0" i="1" smtClean="0">
                            <a:latin typeface="Cambria Math"/>
                            <a:ea typeface="HG丸ｺﾞｼｯｸM-PRO" pitchFamily="50" charset="-128"/>
                          </a:rPr>
                          <m:t>𝜇</m:t>
                        </m:r>
                      </m:oMath>
                    </m:oMathPara>
                  </a14:m>
                  <a:endParaRPr kumimoji="1" lang="ja-JP" altLang="en-US" sz="2000" dirty="0">
                    <a:latin typeface="+mj-lt"/>
                    <a:ea typeface="HG丸ｺﾞｼｯｸM-PRO" pitchFamily="50" charset="-128"/>
                  </a:endParaRPr>
                </a:p>
              </p:txBody>
            </p:sp>
          </mc:Choice>
          <mc:Fallback xmlns="">
            <p:sp>
              <p:nvSpPr>
                <p:cNvPr id="67" name="テキスト ボックス 6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84168" y="4253026"/>
                  <a:ext cx="763094" cy="400110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b="-6154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8" name="フリーフォーム 67"/>
            <p:cNvSpPr/>
            <p:nvPr/>
          </p:nvSpPr>
          <p:spPr>
            <a:xfrm rot="3434208">
              <a:off x="4582316" y="4000537"/>
              <a:ext cx="534668" cy="65295"/>
            </a:xfrm>
            <a:custGeom>
              <a:avLst/>
              <a:gdLst>
                <a:gd name="connsiteX0" fmla="*/ 0 w 582125"/>
                <a:gd name="connsiteY0" fmla="*/ 74700 h 154549"/>
                <a:gd name="connsiteX1" fmla="*/ 38636 w 582125"/>
                <a:gd name="connsiteY1" fmla="*/ 2578 h 154549"/>
                <a:gd name="connsiteX2" fmla="*/ 110758 w 582125"/>
                <a:gd name="connsiteY2" fmla="*/ 151973 h 154549"/>
                <a:gd name="connsiteX3" fmla="*/ 182880 w 582125"/>
                <a:gd name="connsiteY3" fmla="*/ 3 h 154549"/>
                <a:gd name="connsiteX4" fmla="*/ 255001 w 582125"/>
                <a:gd name="connsiteY4" fmla="*/ 154549 h 154549"/>
                <a:gd name="connsiteX5" fmla="*/ 327123 w 582125"/>
                <a:gd name="connsiteY5" fmla="*/ 3 h 154549"/>
                <a:gd name="connsiteX6" fmla="*/ 399245 w 582125"/>
                <a:gd name="connsiteY6" fmla="*/ 154549 h 154549"/>
                <a:gd name="connsiteX7" fmla="*/ 471366 w 582125"/>
                <a:gd name="connsiteY7" fmla="*/ 3 h 154549"/>
                <a:gd name="connsiteX8" fmla="*/ 543488 w 582125"/>
                <a:gd name="connsiteY8" fmla="*/ 149398 h 154549"/>
                <a:gd name="connsiteX9" fmla="*/ 582125 w 582125"/>
                <a:gd name="connsiteY9" fmla="*/ 74700 h 154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82125" h="154549">
                  <a:moveTo>
                    <a:pt x="0" y="74700"/>
                  </a:moveTo>
                  <a:cubicBezTo>
                    <a:pt x="10088" y="32199"/>
                    <a:pt x="20176" y="-10301"/>
                    <a:pt x="38636" y="2578"/>
                  </a:cubicBezTo>
                  <a:cubicBezTo>
                    <a:pt x="57096" y="15457"/>
                    <a:pt x="86717" y="152402"/>
                    <a:pt x="110758" y="151973"/>
                  </a:cubicBezTo>
                  <a:cubicBezTo>
                    <a:pt x="134799" y="151544"/>
                    <a:pt x="158840" y="-426"/>
                    <a:pt x="182880" y="3"/>
                  </a:cubicBezTo>
                  <a:cubicBezTo>
                    <a:pt x="206920" y="432"/>
                    <a:pt x="230961" y="154549"/>
                    <a:pt x="255001" y="154549"/>
                  </a:cubicBezTo>
                  <a:cubicBezTo>
                    <a:pt x="279041" y="154549"/>
                    <a:pt x="303082" y="3"/>
                    <a:pt x="327123" y="3"/>
                  </a:cubicBezTo>
                  <a:cubicBezTo>
                    <a:pt x="351164" y="3"/>
                    <a:pt x="375205" y="154549"/>
                    <a:pt x="399245" y="154549"/>
                  </a:cubicBezTo>
                  <a:cubicBezTo>
                    <a:pt x="423285" y="154549"/>
                    <a:pt x="447326" y="861"/>
                    <a:pt x="471366" y="3"/>
                  </a:cubicBezTo>
                  <a:cubicBezTo>
                    <a:pt x="495406" y="-855"/>
                    <a:pt x="525028" y="136949"/>
                    <a:pt x="543488" y="149398"/>
                  </a:cubicBezTo>
                  <a:cubicBezTo>
                    <a:pt x="561948" y="161847"/>
                    <a:pt x="572036" y="118273"/>
                    <a:pt x="582125" y="74700"/>
                  </a:cubicBezTo>
                </a:path>
              </a:pathLst>
            </a:custGeom>
            <a:noFill/>
            <a:ln w="25400">
              <a:solidFill>
                <a:srgbClr val="00B050"/>
              </a:solidFill>
              <a:headEnd type="none"/>
              <a:tailEnd type="non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cxnSp>
          <p:nvCxnSpPr>
            <p:cNvPr id="69" name="直線コネクタ 68"/>
            <p:cNvCxnSpPr/>
            <p:nvPr/>
          </p:nvCxnSpPr>
          <p:spPr>
            <a:xfrm>
              <a:off x="4657450" y="3684871"/>
              <a:ext cx="62647" cy="117817"/>
            </a:xfrm>
            <a:prstGeom prst="line">
              <a:avLst/>
            </a:prstGeom>
            <a:ln w="25400">
              <a:solidFill>
                <a:srgbClr val="00B05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フリーフォーム 69"/>
            <p:cNvSpPr/>
            <p:nvPr/>
          </p:nvSpPr>
          <p:spPr>
            <a:xfrm rot="6836455">
              <a:off x="5348494" y="3987598"/>
              <a:ext cx="534668" cy="65295"/>
            </a:xfrm>
            <a:custGeom>
              <a:avLst/>
              <a:gdLst>
                <a:gd name="connsiteX0" fmla="*/ 0 w 582125"/>
                <a:gd name="connsiteY0" fmla="*/ 74700 h 154549"/>
                <a:gd name="connsiteX1" fmla="*/ 38636 w 582125"/>
                <a:gd name="connsiteY1" fmla="*/ 2578 h 154549"/>
                <a:gd name="connsiteX2" fmla="*/ 110758 w 582125"/>
                <a:gd name="connsiteY2" fmla="*/ 151973 h 154549"/>
                <a:gd name="connsiteX3" fmla="*/ 182880 w 582125"/>
                <a:gd name="connsiteY3" fmla="*/ 3 h 154549"/>
                <a:gd name="connsiteX4" fmla="*/ 255001 w 582125"/>
                <a:gd name="connsiteY4" fmla="*/ 154549 h 154549"/>
                <a:gd name="connsiteX5" fmla="*/ 327123 w 582125"/>
                <a:gd name="connsiteY5" fmla="*/ 3 h 154549"/>
                <a:gd name="connsiteX6" fmla="*/ 399245 w 582125"/>
                <a:gd name="connsiteY6" fmla="*/ 154549 h 154549"/>
                <a:gd name="connsiteX7" fmla="*/ 471366 w 582125"/>
                <a:gd name="connsiteY7" fmla="*/ 3 h 154549"/>
                <a:gd name="connsiteX8" fmla="*/ 543488 w 582125"/>
                <a:gd name="connsiteY8" fmla="*/ 149398 h 154549"/>
                <a:gd name="connsiteX9" fmla="*/ 582125 w 582125"/>
                <a:gd name="connsiteY9" fmla="*/ 74700 h 154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82125" h="154549">
                  <a:moveTo>
                    <a:pt x="0" y="74700"/>
                  </a:moveTo>
                  <a:cubicBezTo>
                    <a:pt x="10088" y="32199"/>
                    <a:pt x="20176" y="-10301"/>
                    <a:pt x="38636" y="2578"/>
                  </a:cubicBezTo>
                  <a:cubicBezTo>
                    <a:pt x="57096" y="15457"/>
                    <a:pt x="86717" y="152402"/>
                    <a:pt x="110758" y="151973"/>
                  </a:cubicBezTo>
                  <a:cubicBezTo>
                    <a:pt x="134799" y="151544"/>
                    <a:pt x="158840" y="-426"/>
                    <a:pt x="182880" y="3"/>
                  </a:cubicBezTo>
                  <a:cubicBezTo>
                    <a:pt x="206920" y="432"/>
                    <a:pt x="230961" y="154549"/>
                    <a:pt x="255001" y="154549"/>
                  </a:cubicBezTo>
                  <a:cubicBezTo>
                    <a:pt x="279041" y="154549"/>
                    <a:pt x="303082" y="3"/>
                    <a:pt x="327123" y="3"/>
                  </a:cubicBezTo>
                  <a:cubicBezTo>
                    <a:pt x="351164" y="3"/>
                    <a:pt x="375205" y="154549"/>
                    <a:pt x="399245" y="154549"/>
                  </a:cubicBezTo>
                  <a:cubicBezTo>
                    <a:pt x="423285" y="154549"/>
                    <a:pt x="447326" y="861"/>
                    <a:pt x="471366" y="3"/>
                  </a:cubicBezTo>
                  <a:cubicBezTo>
                    <a:pt x="495406" y="-855"/>
                    <a:pt x="525028" y="136949"/>
                    <a:pt x="543488" y="149398"/>
                  </a:cubicBezTo>
                  <a:cubicBezTo>
                    <a:pt x="561948" y="161847"/>
                    <a:pt x="572036" y="118273"/>
                    <a:pt x="582125" y="74700"/>
                  </a:cubicBezTo>
                </a:path>
              </a:pathLst>
            </a:custGeom>
            <a:noFill/>
            <a:ln w="25400">
              <a:solidFill>
                <a:srgbClr val="00B050"/>
              </a:solidFill>
              <a:headEnd type="none"/>
              <a:tailEnd type="none" w="lg" len="lg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cxnSp>
          <p:nvCxnSpPr>
            <p:cNvPr id="71" name="直線コネクタ 70"/>
            <p:cNvCxnSpPr/>
            <p:nvPr/>
          </p:nvCxnSpPr>
          <p:spPr>
            <a:xfrm rot="3402247">
              <a:off x="5728641" y="3698908"/>
              <a:ext cx="62647" cy="117817"/>
            </a:xfrm>
            <a:prstGeom prst="line">
              <a:avLst/>
            </a:prstGeom>
            <a:ln w="25400">
              <a:solidFill>
                <a:srgbClr val="00B05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2" name="テキスト ボックス 71"/>
                <p:cNvSpPr txBox="1"/>
                <p:nvPr/>
              </p:nvSpPr>
              <p:spPr>
                <a:xfrm>
                  <a:off x="4397386" y="3359843"/>
                  <a:ext cx="34941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ja-JP" sz="2000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oMath>
                    </m:oMathPara>
                  </a14:m>
                  <a:endParaRPr kumimoji="1" lang="ja-JP" altLang="en-US" sz="2000" dirty="0">
                    <a:latin typeface="+mj-lt"/>
                    <a:ea typeface="HG丸ｺﾞｼｯｸM-PRO" pitchFamily="50" charset="-128"/>
                  </a:endParaRPr>
                </a:p>
              </p:txBody>
            </p:sp>
          </mc:Choice>
          <mc:Fallback xmlns="">
            <p:sp>
              <p:nvSpPr>
                <p:cNvPr id="72" name="テキスト ボックス 7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397386" y="3359843"/>
                  <a:ext cx="349411" cy="400110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b="-454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3" name="テキスト ボックス 72"/>
                <p:cNvSpPr txBox="1"/>
                <p:nvPr/>
              </p:nvSpPr>
              <p:spPr>
                <a:xfrm>
                  <a:off x="5704159" y="3359843"/>
                  <a:ext cx="34941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ja-JP" sz="2000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oMath>
                    </m:oMathPara>
                  </a14:m>
                  <a:endParaRPr kumimoji="1" lang="ja-JP" altLang="en-US" sz="2000" dirty="0">
                    <a:latin typeface="+mj-lt"/>
                    <a:ea typeface="HG丸ｺﾞｼｯｸM-PRO" pitchFamily="50" charset="-128"/>
                  </a:endParaRPr>
                </a:p>
              </p:txBody>
            </p:sp>
          </mc:Choice>
          <mc:Fallback xmlns="">
            <p:sp>
              <p:nvSpPr>
                <p:cNvPr id="73" name="テキスト ボックス 7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04159" y="3359843"/>
                  <a:ext cx="349411" cy="400110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 b="-454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4" name="テキスト ボックス 73"/>
                <p:cNvSpPr txBox="1"/>
                <p:nvPr/>
              </p:nvSpPr>
              <p:spPr>
                <a:xfrm>
                  <a:off x="6847262" y="4293096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74" name="テキスト ボックス 7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47262" y="4293096"/>
                  <a:ext cx="1008112" cy="369332"/>
                </a:xfrm>
                <a:prstGeom prst="rect">
                  <a:avLst/>
                </a:prstGeom>
                <a:blipFill rotWithShape="1">
                  <a:blip r:embed="rId10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0230947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pPr lvl="1"/>
                <a:r>
                  <a:rPr lang="en-US" altLang="ja-JP" dirty="0" smtClean="0"/>
                  <a:t>If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</m:oMath>
                </a14:m>
                <a:r>
                  <a:rPr lang="en-US" altLang="ja-JP" dirty="0" smtClean="0"/>
                  <a:t> go through near the origin,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ja-JP" altLang="en-US" dirty="0">
                    <a:latin typeface="Cambria Math"/>
                  </a:rPr>
                  <a:t> </a:t>
                </a:r>
                <a:r>
                  <a:rPr lang="en-US" altLang="ja-JP" dirty="0"/>
                  <a:t>particles are </a:t>
                </a:r>
                <a:r>
                  <a:rPr lang="en-US" altLang="ja-JP" dirty="0" smtClean="0"/>
                  <a:t>produced</a:t>
                </a:r>
                <a:endParaRPr lang="en-US" altLang="ja-JP" dirty="0">
                  <a:latin typeface="Cambria Math"/>
                </a:endParaRPr>
              </a:p>
              <a:p>
                <a:pPr lvl="1"/>
                <a:endParaRPr lang="en-US" altLang="ja-JP" sz="800" dirty="0">
                  <a:ea typeface="HG丸ｺﾞｼｯｸM-PRO" pitchFamily="50" charset="-128"/>
                </a:endParaRPr>
              </a:p>
              <a:p>
                <a:pPr lvl="2"/>
                <a:r>
                  <a:rPr lang="en-US" altLang="ja-JP" dirty="0" smtClean="0">
                    <a:ea typeface="HG丸ｺﾞｼｯｸM-PRO" pitchFamily="50" charset="-128"/>
                  </a:rPr>
                  <a:t>Because</a:t>
                </a:r>
              </a:p>
              <a:p>
                <a:pPr marL="914400" lvl="2" indent="0">
                  <a:buNone/>
                </a:pPr>
                <a:r>
                  <a:rPr lang="en-US" altLang="ja-JP" dirty="0" smtClean="0">
                    <a:ea typeface="HG丸ｺﾞｼｯｸM-PRO" pitchFamily="50" charset="-128"/>
                    <a:sym typeface="Wingdings" panose="05000000000000000000" pitchFamily="2" charset="2"/>
                  </a:rPr>
                  <a:t>	   </a:t>
                </a:r>
                <a:r>
                  <a:rPr lang="en-US" altLang="ja-JP" dirty="0" smtClean="0">
                    <a:ea typeface="HG丸ｺﾞｼｯｸM-PRO" pitchFamily="50" charset="-128"/>
                  </a:rPr>
                  <a:t>mass </a:t>
                </a:r>
                <a:r>
                  <a:rPr lang="en-US" altLang="ja-JP" dirty="0">
                    <a:ea typeface="HG丸ｺﾞｼｯｸM-PRO" pitchFamily="50" charset="-128"/>
                  </a:rPr>
                  <a:t>of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ja-JP" altLang="en-US" dirty="0">
                    <a:latin typeface="Cambria Math"/>
                  </a:rPr>
                  <a:t> </a:t>
                </a:r>
                <a:r>
                  <a:rPr lang="en-US" altLang="ja-JP" dirty="0" smtClean="0">
                    <a:latin typeface="Cambria Math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𝑚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  <m:r>
                      <a:rPr lang="en-US" altLang="ja-JP" b="0" i="0" smtClean="0">
                        <a:latin typeface="Cambria Math"/>
                      </a:rPr>
                      <m:t>=</m:t>
                    </m:r>
                    <m:r>
                      <a:rPr lang="en-US" altLang="ja-JP" i="1">
                        <a:latin typeface="Cambria Math"/>
                      </a:rPr>
                      <m:t>𝑔</m:t>
                    </m:r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</m:oMath>
                </a14:m>
                <a:r>
                  <a:rPr lang="en-US" altLang="ja-JP" dirty="0" smtClean="0">
                    <a:latin typeface="Cambria Math"/>
                  </a:rPr>
                  <a:t>)</a:t>
                </a:r>
                <a:r>
                  <a:rPr lang="ja-JP" altLang="en-US" dirty="0" smtClean="0">
                    <a:latin typeface="Cambria Math"/>
                  </a:rPr>
                  <a:t> </a:t>
                </a:r>
                <a:r>
                  <a:rPr lang="en-US" altLang="ja-JP" dirty="0"/>
                  <a:t>becomes </a:t>
                </a:r>
                <a:r>
                  <a:rPr lang="en-US" altLang="ja-JP" dirty="0" smtClean="0"/>
                  <a:t>small </a:t>
                </a:r>
                <a:r>
                  <a:rPr lang="en-US" altLang="ja-JP" dirty="0"/>
                  <a:t>around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</m:d>
                    <m:r>
                      <a:rPr lang="en-US" altLang="ja-JP" i="1" smtClean="0">
                        <a:latin typeface="Cambria Math"/>
                        <a:ea typeface="Cambria Math"/>
                      </a:rPr>
                      <m:t>=0</m:t>
                    </m:r>
                  </m:oMath>
                </a14:m>
                <a:endParaRPr lang="en-US" altLang="ja-JP" dirty="0" smtClean="0"/>
              </a:p>
              <a:p>
                <a:pPr marL="914400" lvl="2" indent="0">
                  <a:buNone/>
                </a:pPr>
                <a:r>
                  <a:rPr lang="en-US" altLang="ja-JP" dirty="0" smtClean="0">
                    <a:sym typeface="Wingdings" panose="05000000000000000000" pitchFamily="2" charset="2"/>
                  </a:rPr>
                  <a:t>	   k</a:t>
                </a:r>
                <a:r>
                  <a:rPr lang="en-US" altLang="ja-JP" dirty="0" smtClean="0"/>
                  <a:t>inetic </a:t>
                </a:r>
                <a:r>
                  <a:rPr lang="en-US" altLang="ja-JP" dirty="0"/>
                  <a:t>energy of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</a:rPr>
                      <m:t>𝜙</m:t>
                    </m:r>
                  </m:oMath>
                </a14:m>
                <a:r>
                  <a:rPr lang="ja-JP" altLang="en-US" dirty="0"/>
                  <a:t> </a:t>
                </a:r>
                <a:r>
                  <a:rPr lang="en-US" altLang="ja-JP" dirty="0"/>
                  <a:t>converts to</a:t>
                </a:r>
                <a:r>
                  <a:rPr lang="en-US" altLang="ja-JP" dirty="0">
                    <a:ea typeface="HG丸ｺﾞｼｯｸM-PRO" pitchFamily="50" charset="-128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/>
                  <a:t> </a:t>
                </a:r>
                <a:r>
                  <a:rPr lang="en-US" altLang="ja-JP" dirty="0" smtClean="0"/>
                  <a:t>particles</a:t>
                </a:r>
              </a:p>
              <a:p>
                <a:pPr lvl="3"/>
                <a:endParaRPr lang="en-US" altLang="ja-JP" sz="800" dirty="0">
                  <a:ea typeface="HG丸ｺﾞｼｯｸM-PRO" pitchFamily="50" charset="-128"/>
                </a:endParaRPr>
              </a:p>
              <a:p>
                <a:pPr lvl="2"/>
                <a:r>
                  <a:rPr lang="en-US" altLang="ja-JP" dirty="0">
                    <a:ea typeface="HG丸ｺﾞｼｯｸM-PRO" pitchFamily="50" charset="-128"/>
                  </a:rPr>
                  <a:t>The </a:t>
                </a:r>
                <a:r>
                  <a:rPr lang="en-US" altLang="ja-JP" dirty="0" smtClean="0">
                    <a:ea typeface="HG丸ｺﾞｼｯｸM-PRO" pitchFamily="50" charset="-128"/>
                  </a:rPr>
                  <a:t>produced occupation number :</a:t>
                </a:r>
              </a:p>
              <a:p>
                <a:pPr lvl="3"/>
                <a:endParaRPr lang="en-US" altLang="ja-JP" sz="800" dirty="0" smtClean="0">
                  <a:ea typeface="HG丸ｺﾞｼｯｸM-PRO" pitchFamily="50" charset="-128"/>
                </a:endParaRPr>
              </a:p>
              <a:p>
                <a:pPr marL="914400" lvl="2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i="1">
                              <a:latin typeface="Cambria Math"/>
                            </a:rPr>
                            <m:t>𝑛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𝜒</m:t>
                          </m:r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lang="en-US" altLang="ja-JP" i="1">
                          <a:latin typeface="Cambria Math"/>
                        </a:rPr>
                        <m:t>=</m:t>
                      </m:r>
                      <m:r>
                        <a:rPr lang="en-US" altLang="ja-JP" b="0" i="1" smtClean="0">
                          <a:latin typeface="Cambria Math"/>
                        </a:rPr>
                        <m:t>𝑉</m:t>
                      </m:r>
                      <m:r>
                        <a:rPr lang="en-US" altLang="ja-JP" b="0" i="1" smtClean="0">
                          <a:latin typeface="Cambria Math"/>
                        </a:rPr>
                        <m:t>⋅</m:t>
                      </m:r>
                      <m:r>
                        <m:rPr>
                          <m:sty m:val="p"/>
                        </m:rPr>
                        <a:rPr lang="en-US" altLang="ja-JP" i="1">
                          <a:latin typeface="Cambria Math"/>
                        </a:rPr>
                        <m:t>exp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ja-JP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ja-JP" i="1">
                              <a:latin typeface="Cambria Math"/>
                            </a:rPr>
                            <m:t>−</m:t>
                          </m:r>
                          <m:r>
                            <a:rPr lang="en-US" altLang="ja-JP" b="0" i="1" smtClean="0">
                              <a:latin typeface="Cambria Math"/>
                            </a:rPr>
                            <m:t>𝜋</m:t>
                          </m:r>
                          <m:f>
                            <m:fPr>
                              <m:ctrlPr>
                                <a:rPr lang="en-US" altLang="ja-JP" i="1">
                                  <a:latin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𝑘</m:t>
                                  </m:r>
                                </m:e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ja-JP" b="0" i="1" smtClean="0">
                                  <a:latin typeface="Cambria Math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𝑔</m:t>
                                  </m:r>
                                </m:e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𝜇</m:t>
                                  </m:r>
                                </m:e>
                                <m:sup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altLang="ja-JP" b="0" i="1" smtClean="0">
                                  <a:latin typeface="Cambria Math"/>
                                </a:rPr>
                                <m:t>𝑔</m:t>
                              </m:r>
                              <m:r>
                                <a:rPr lang="en-US" altLang="ja-JP" i="1">
                                  <a:latin typeface="Cambria Math"/>
                                </a:rPr>
                                <m:t>𝑣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altLang="ja-JP" dirty="0" smtClean="0"/>
              </a:p>
              <a:p>
                <a:pPr lvl="3"/>
                <a:endParaRPr lang="en-US" altLang="ja-JP" dirty="0" smtClean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𝑣</m:t>
                    </m:r>
                    <m:r>
                      <a:rPr lang="en-US" altLang="ja-JP" b="0" i="1" smtClean="0">
                        <a:latin typeface="Cambria Math"/>
                      </a:rPr>
                      <m:t>→0   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⟹</m:t>
                    </m:r>
                    <m:r>
                      <a:rPr lang="en-US" altLang="ja-JP" b="0" i="1" smtClean="0">
                        <a:latin typeface="Cambria Math"/>
                      </a:rPr>
                      <m:t>  </m:t>
                    </m:r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→0</m:t>
                    </m:r>
                  </m:oMath>
                </a14:m>
                <a:endParaRPr lang="en-US" altLang="ja-JP" dirty="0" smtClean="0"/>
              </a:p>
              <a:p>
                <a:pPr marL="914400" lvl="2" indent="0">
                  <a:buNone/>
                </a:pPr>
                <a:r>
                  <a:rPr lang="en-US" altLang="ja-JP" dirty="0"/>
                  <a:t> </a:t>
                </a:r>
                <a:r>
                  <a:rPr lang="en-US" altLang="ja-JP" dirty="0" smtClean="0"/>
                  <a:t>     Therefore the mass of produced particle must be varied on time</a:t>
                </a:r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t="-55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grpSp>
        <p:nvGrpSpPr>
          <p:cNvPr id="18" name="グループ化 17"/>
          <p:cNvGrpSpPr/>
          <p:nvPr/>
        </p:nvGrpSpPr>
        <p:grpSpPr>
          <a:xfrm>
            <a:off x="6514865" y="2070138"/>
            <a:ext cx="2088232" cy="1456398"/>
            <a:chOff x="7308304" y="2116619"/>
            <a:chExt cx="2088232" cy="1456398"/>
          </a:xfrm>
        </p:grpSpPr>
        <p:cxnSp>
          <p:nvCxnSpPr>
            <p:cNvPr id="19" name="直線コネクタ 18"/>
            <p:cNvCxnSpPr/>
            <p:nvPr/>
          </p:nvCxnSpPr>
          <p:spPr>
            <a:xfrm>
              <a:off x="7596336" y="2780928"/>
              <a:ext cx="1436130" cy="0"/>
            </a:xfrm>
            <a:prstGeom prst="line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線コネクタ 19"/>
            <p:cNvCxnSpPr/>
            <p:nvPr/>
          </p:nvCxnSpPr>
          <p:spPr>
            <a:xfrm>
              <a:off x="7596336" y="3075662"/>
              <a:ext cx="13694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コネクタ 20"/>
            <p:cNvCxnSpPr/>
            <p:nvPr/>
          </p:nvCxnSpPr>
          <p:spPr>
            <a:xfrm>
              <a:off x="8100392" y="2301284"/>
              <a:ext cx="0" cy="104986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線コネクタ 21"/>
            <p:cNvCxnSpPr/>
            <p:nvPr/>
          </p:nvCxnSpPr>
          <p:spPr>
            <a:xfrm>
              <a:off x="8388424" y="2780928"/>
              <a:ext cx="527484" cy="0"/>
            </a:xfrm>
            <a:prstGeom prst="line">
              <a:avLst/>
            </a:prstGeom>
            <a:ln w="25400">
              <a:solidFill>
                <a:srgbClr val="FF000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テキスト ボックス 22"/>
                <p:cNvSpPr txBox="1"/>
                <p:nvPr/>
              </p:nvSpPr>
              <p:spPr>
                <a:xfrm>
                  <a:off x="7308304" y="2195572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Im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8" name="テキスト ボックス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08304" y="2195572"/>
                  <a:ext cx="1008112" cy="369332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テキスト ボックス 23"/>
                <p:cNvSpPr txBox="1"/>
                <p:nvPr/>
              </p:nvSpPr>
              <p:spPr>
                <a:xfrm>
                  <a:off x="8388424" y="3059668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Re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9" name="テキスト ボックス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88424" y="3059668"/>
                  <a:ext cx="1008112" cy="369332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5" name="円/楕円 24"/>
            <p:cNvSpPr/>
            <p:nvPr/>
          </p:nvSpPr>
          <p:spPr>
            <a:xfrm>
              <a:off x="8856488" y="2722568"/>
              <a:ext cx="108000" cy="108000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テキスト ボックス 25"/>
                <p:cNvSpPr txBox="1"/>
                <p:nvPr/>
              </p:nvSpPr>
              <p:spPr>
                <a:xfrm>
                  <a:off x="8924931" y="2420888"/>
                  <a:ext cx="399597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25" name="テキスト ボックス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924931" y="2420888"/>
                  <a:ext cx="399597" cy="369332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7" name="正方形/長方形 26"/>
            <p:cNvSpPr/>
            <p:nvPr/>
          </p:nvSpPr>
          <p:spPr>
            <a:xfrm>
              <a:off x="7314931" y="2116619"/>
              <a:ext cx="2009597" cy="1456398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テキスト ボックス 27"/>
                <p:cNvSpPr txBox="1"/>
                <p:nvPr/>
              </p:nvSpPr>
              <p:spPr>
                <a:xfrm>
                  <a:off x="8364996" y="2420888"/>
                  <a:ext cx="52748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b="0" i="1" smtClean="0">
                            <a:latin typeface="Cambria Math"/>
                          </a:rPr>
                          <m:t>𝑣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29" name="テキスト ボックス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64996" y="2420888"/>
                  <a:ext cx="527484" cy="369332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テキスト ボックス 28"/>
                <p:cNvSpPr txBox="1"/>
                <p:nvPr/>
              </p:nvSpPr>
              <p:spPr>
                <a:xfrm>
                  <a:off x="7452320" y="2708920"/>
                  <a:ext cx="52748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b="0" i="1" smtClean="0">
                            <a:latin typeface="Cambria Math"/>
                          </a:rPr>
                          <m:t>𝜇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52" name="テキスト ボックス 5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52320" y="2708920"/>
                  <a:ext cx="527484" cy="369332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 b="-3279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0" name="直線コネクタ 29"/>
            <p:cNvCxnSpPr/>
            <p:nvPr/>
          </p:nvCxnSpPr>
          <p:spPr>
            <a:xfrm flipV="1">
              <a:off x="7884368" y="2780928"/>
              <a:ext cx="0" cy="278740"/>
            </a:xfrm>
            <a:prstGeom prst="line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stealth" w="lg" len="med"/>
              <a:tailEnd type="stealth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087276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円/楕円 28"/>
          <p:cNvSpPr/>
          <p:nvPr/>
        </p:nvSpPr>
        <p:spPr>
          <a:xfrm rot="21094528">
            <a:off x="6470340" y="3359440"/>
            <a:ext cx="2650413" cy="1901893"/>
          </a:xfrm>
          <a:prstGeom prst="ellipse">
            <a:avLst/>
          </a:prstGeom>
          <a:gradFill>
            <a:gsLst>
              <a:gs pos="0">
                <a:schemeClr val="bg1"/>
              </a:gs>
              <a:gs pos="100000">
                <a:schemeClr val="tx2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Example by </a:t>
                </a:r>
                <a14:m>
                  <m:oMath xmlns:m="http://schemas.openxmlformats.org/officeDocument/2006/math">
                    <m:r>
                      <a:rPr lang="en-US" altLang="ja-JP" i="1" dirty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𝜒</m:t>
                    </m:r>
                  </m:oMath>
                </a14:m>
                <a:r>
                  <a:rPr lang="en-US" altLang="ja-JP" dirty="0" smtClean="0"/>
                  <a:t> field</a:t>
                </a:r>
              </a:p>
              <a:p>
                <a:pPr lvl="3"/>
                <a:endParaRPr lang="en-US" altLang="ja-JP" sz="800" dirty="0"/>
              </a:p>
              <a:p>
                <a:pPr lvl="1"/>
                <a:r>
                  <a:rPr lang="en-US" altLang="ja-JP" dirty="0" smtClean="0"/>
                  <a:t>Operator </a:t>
                </a:r>
                <a:r>
                  <a:rPr lang="en-US" altLang="ja-JP" dirty="0"/>
                  <a:t>field equation :  </a:t>
                </a:r>
                <a14:m>
                  <m:oMath xmlns:m="http://schemas.openxmlformats.org/officeDocument/2006/math">
                    <m:r>
                      <a:rPr lang="en-US" altLang="ja-JP" dirty="0">
                        <a:latin typeface="Cambria Math"/>
                        <a:ea typeface="Cambria Math"/>
                      </a:rPr>
                      <m:t>0=</m:t>
                    </m:r>
                    <m:d>
                      <m:dPr>
                        <m:ctrlPr>
                          <a:rPr lang="en-US" altLang="ja-JP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 dirty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 dirty="0">
                                <a:latin typeface="Cambria Math"/>
                                <a:ea typeface="Cambria Math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ja-JP" dirty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 dirty="0">
                            <a:latin typeface="Cambria Math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altLang="ja-JP" b="0" i="1" dirty="0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 dirty="0" smtClean="0">
                                <a:latin typeface="Cambria Math"/>
                                <a:ea typeface="Cambria Math"/>
                              </a:rPr>
                              <m:t>𝑀</m:t>
                            </m:r>
                          </m:e>
                          <m:sup>
                            <m:r>
                              <a:rPr lang="en-US" altLang="ja-JP" b="0" i="1" dirty="0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ja-JP" b="0" i="1" dirty="0" smtClean="0">
                        <a:solidFill>
                          <a:srgbClr val="0000FF"/>
                        </a:solidFill>
                        <a:latin typeface="Cambria Math"/>
                        <a:ea typeface="Cambria Math"/>
                      </a:rPr>
                      <m:t>𝜒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𝐽</m:t>
                        </m:r>
                      </m:e>
                      <m:sub>
                        <m:r>
                          <a:rPr lang="en-US" altLang="ja-JP" i="1" dirty="0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  <m:t>𝜒</m:t>
                        </m:r>
                      </m:sub>
                    </m:sSub>
                  </m:oMath>
                </a14:m>
                <a:endParaRPr lang="en-US" altLang="ja-JP" dirty="0"/>
              </a:p>
              <a:p>
                <a:pPr lvl="1"/>
                <a:r>
                  <a:rPr lang="en-US" altLang="ja-JP" dirty="0"/>
                  <a:t>Commutation relation :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i="1" dirty="0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  <m:t>𝜒</m:t>
                        </m:r>
                        <m:d>
                          <m:d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𝐱</m:t>
                            </m:r>
                          </m:e>
                        </m:d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,</m:t>
                        </m:r>
                        <m:sSup>
                          <m:sSup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acc>
                              <m:accPr>
                                <m:chr m:val="̇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accPr>
                              <m:e>
                                <m:r>
                                  <a:rPr lang="en-US" altLang="ja-JP" i="1" dirty="0">
                                    <a:solidFill>
                                      <a:srgbClr val="0000FF"/>
                                    </a:solidFill>
                                    <a:latin typeface="Cambria Math"/>
                                    <a:ea typeface="Cambria Math"/>
                                  </a:rPr>
                                  <m:t>𝜒</m:t>
                                </m:r>
                              </m:e>
                            </m:acc>
                          </m:e>
                          <m:sup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∗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(</m:t>
                        </m:r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𝐲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)</m:t>
                        </m:r>
                      </m:e>
                    </m:d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3</m:t>
                        </m:r>
                      </m:sup>
                    </m:sSup>
                    <m:d>
                      <m:d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𝐱</m:t>
                        </m:r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𝐲</m:t>
                        </m:r>
                      </m:e>
                    </m:d>
                  </m:oMath>
                </a14:m>
                <a:endParaRPr lang="en-US" altLang="ja-JP" dirty="0" smtClean="0"/>
              </a:p>
              <a:p>
                <a:pPr lvl="3"/>
                <a:endParaRPr lang="en-US" altLang="ja-JP" sz="800" dirty="0" smtClean="0"/>
              </a:p>
              <a:p>
                <a:pPr marL="0" indent="0">
                  <a:buNone/>
                </a:pPr>
                <a:r>
                  <a:rPr lang="en-US" altLang="ja-JP" dirty="0">
                    <a:sym typeface="Wingdings" panose="05000000000000000000" pitchFamily="2" charset="2"/>
                  </a:rPr>
                  <a:t> 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     </a:t>
                </a:r>
                <a:r>
                  <a:rPr lang="en-US" altLang="ja-JP" dirty="0"/>
                  <a:t>Formal </a:t>
                </a:r>
                <a:r>
                  <a:rPr lang="en-US" altLang="ja-JP" dirty="0" smtClean="0"/>
                  <a:t>solution (</a:t>
                </a:r>
                <a:r>
                  <a:rPr lang="en-US" altLang="ja-JP" b="1" i="1" dirty="0" smtClean="0"/>
                  <a:t>Yang-Feldman equations</a:t>
                </a:r>
                <a:r>
                  <a:rPr lang="en-US" altLang="ja-JP" dirty="0" smtClean="0"/>
                  <a:t>)</a:t>
                </a:r>
                <a:endParaRPr lang="en-US" altLang="ja-JP" dirty="0"/>
              </a:p>
              <a:p>
                <a:pPr marL="914400" lvl="2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i="1" dirty="0">
                          <a:solidFill>
                            <a:srgbClr val="0000FF"/>
                          </a:solidFill>
                          <a:latin typeface="Cambria Math"/>
                          <a:ea typeface="Cambria Math"/>
                        </a:rPr>
                        <m:t>𝜒</m:t>
                      </m:r>
                      <m:d>
                        <m:d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</m:d>
                      <m:r>
                        <a:rPr lang="en-US" altLang="ja-JP" i="1">
                          <a:latin typeface="Cambria Math"/>
                          <a:ea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𝑍</m:t>
                          </m:r>
                        </m:e>
                      </m:rad>
                      <m:sSup>
                        <m:sSup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altLang="ja-JP" i="1" dirty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𝜒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altLang="ja-JP" i="0">
                              <a:latin typeface="Cambria Math"/>
                              <a:ea typeface="Cambria Math"/>
                            </a:rPr>
                            <m:t>as</m:t>
                          </m:r>
                        </m:sup>
                      </m:sSup>
                      <m:d>
                        <m:dPr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</m:d>
                      <m:r>
                        <a:rPr lang="en-US" altLang="ja-JP" i="1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en-US" altLang="ja-JP" i="1">
                          <a:latin typeface="Cambria Math"/>
                          <a:ea typeface="Cambria Math"/>
                        </a:rPr>
                        <m:t>𝑖𝑍</m:t>
                      </m:r>
                      <m:nary>
                        <m:nary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naryPr>
                        <m:sub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m:rPr>
                                  <m:brk m:alnAt="23"/>
                                </m:r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</m:e>
                            <m:sup>
                              <m:r>
                                <m:rPr>
                                  <m:sty m:val="p"/>
                                  <m:brk m:alnAt="23"/>
                                </m:rPr>
                                <a:rPr lang="en-US" altLang="ja-JP" i="0">
                                  <a:latin typeface="Cambria Math"/>
                                  <a:ea typeface="Cambria Math"/>
                                </a:rPr>
                                <m:t>a</m:t>
                              </m:r>
                              <m:r>
                                <m:rPr>
                                  <m:sty m:val="p"/>
                                </m:rPr>
                                <a:rPr lang="en-US" altLang="ja-JP" i="0">
                                  <a:latin typeface="Cambria Math"/>
                                  <a:ea typeface="Cambria Math"/>
                                </a:rPr>
                                <m:t>s</m:t>
                              </m:r>
                            </m:sup>
                          </m:sSup>
                        </m:sub>
                        <m:sup>
                          <m:sSup>
                            <m:sSupPr>
                              <m:ctrlP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sup>
                          </m:sSup>
                        </m:sup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𝑑</m:t>
                          </m:r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sup>
                          </m:sSup>
                        </m:e>
                      </m:nary>
                      <m:nary>
                        <m:naryPr>
                          <m:subHide m:val="on"/>
                          <m:supHide m:val="on"/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𝑦</m:t>
                          </m:r>
                        </m:e>
                      </m:nary>
                      <m:d>
                        <m:dPr>
                          <m:begChr m:val="["/>
                          <m:endChr m:val="]"/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 dirty="0">
                                  <a:solidFill>
                                    <a:srgbClr val="0000FF"/>
                                  </a:solidFill>
                                  <a:latin typeface="Cambria Math"/>
                                  <a:ea typeface="Cambria Math"/>
                                </a:rPr>
                                <m:t>𝜒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 i="0">
                                  <a:latin typeface="Cambria Math"/>
                                  <a:ea typeface="Cambria Math"/>
                                </a:rPr>
                                <m:t>as</m:t>
                              </m:r>
                            </m:sup>
                          </m:sSup>
                          <m:d>
                            <m:d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</m:e>
                          </m:d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,</m:t>
                          </m:r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 dirty="0">
                                  <a:solidFill>
                                    <a:srgbClr val="0000FF"/>
                                  </a:solidFill>
                                  <a:latin typeface="Cambria Math"/>
                                  <a:ea typeface="Cambria Math"/>
                                </a:rPr>
                                <m:t>𝜒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 i="0">
                                  <a:latin typeface="Cambria Math"/>
                                  <a:ea typeface="Cambria Math"/>
                                </a:rPr>
                                <m:t>as</m:t>
                              </m:r>
                              <m:r>
                                <a:rPr lang="en-US" altLang="ja-JP" b="0" i="0" smtClean="0">
                                  <a:latin typeface="Cambria Math"/>
                                  <a:ea typeface="Cambria Math"/>
                                </a:rPr>
                                <m:t>,∗</m:t>
                              </m:r>
                            </m:sup>
                          </m:sSup>
                          <m:d>
                            <m:d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</m:e>
                          </m:d>
                        </m:e>
                      </m:d>
                      <m:r>
                        <a:rPr lang="en-US" altLang="ja-JP" i="1">
                          <a:latin typeface="Cambria Math"/>
                          <a:ea typeface="Cambria Math"/>
                        </a:rPr>
                        <m:t> </m:t>
                      </m:r>
                      <m:sSub>
                        <m:sSubPr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𝐽</m:t>
                          </m:r>
                        </m:e>
                        <m:sub>
                          <m:r>
                            <a:rPr lang="en-US" altLang="ja-JP" i="1" dirty="0">
                              <a:solidFill>
                                <a:srgbClr val="0000FF"/>
                              </a:solidFill>
                              <a:latin typeface="Cambria Math"/>
                              <a:ea typeface="Cambria Math"/>
                            </a:rPr>
                            <m:t>𝜒</m:t>
                          </m:r>
                        </m:sub>
                      </m:sSub>
                      <m:d>
                        <m:d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𝑦</m:t>
                          </m:r>
                        </m:e>
                      </m:d>
                    </m:oMath>
                  </m:oMathPara>
                </a14:m>
                <a:endParaRPr lang="en-US" altLang="ja-JP" dirty="0" smtClean="0">
                  <a:ea typeface="Cambria Math"/>
                </a:endParaRPr>
              </a:p>
              <a:p>
                <a:pPr marL="914400" lvl="2" indent="0">
                  <a:buNone/>
                </a:pPr>
                <a:r>
                  <a:rPr lang="en-US" altLang="ja-JP" dirty="0" smtClean="0">
                    <a:ea typeface="Cambria Math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𝑍</m:t>
                        </m:r>
                      </m:e>
                    </m:rad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 i="0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p>
                    <m:d>
                      <m:d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</m:d>
                    <m:r>
                      <a:rPr lang="en-US" altLang="ja-JP" i="1">
                        <a:latin typeface="Cambria Math"/>
                        <a:ea typeface="Cambria Math"/>
                      </a:rPr>
                      <m:t>−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𝑖𝑍</m:t>
                    </m:r>
                    <m:nary>
                      <m:nary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naryPr>
                      <m:sub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m:rPr>
                                <m:brk m:alnAt="23"/>
                              </m:rP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𝑡</m:t>
                            </m:r>
                          </m:e>
                          <m:sup>
                            <m:r>
                              <m:rPr>
                                <m:sty m:val="p"/>
                                <m:brk m:alnAt="23"/>
                              </m:rPr>
                              <a:rPr lang="en-US" altLang="ja-JP" i="0">
                                <a:latin typeface="Cambria Math"/>
                                <a:ea typeface="Cambria Math"/>
                              </a:rPr>
                              <m:t>a</m:t>
                            </m:r>
                            <m:r>
                              <m:rPr>
                                <m:sty m:val="p"/>
                              </m:rPr>
                              <a:rPr lang="en-US" altLang="ja-JP" i="0">
                                <a:latin typeface="Cambria Math"/>
                                <a:ea typeface="Cambria Math"/>
                              </a:rPr>
                              <m:t>s</m:t>
                            </m:r>
                          </m:sup>
                        </m:sSup>
                      </m:sub>
                      <m:sup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sup>
                        </m:sSup>
                      </m:sup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𝑑</m:t>
                        </m:r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sup>
                        </m:sSup>
                      </m:e>
                    </m:nary>
                    <m:nary>
                      <m:naryPr>
                        <m:subHide m:val="on"/>
                        <m:sup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naryPr>
                      <m:sub/>
                      <m:sup/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𝑑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3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𝑦</m:t>
                        </m:r>
                      </m:e>
                    </m:nary>
                    <m:d>
                      <m:dPr>
                        <m:begChr m:val="["/>
                        <m:endChr m:val="]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 i="0">
                                <a:latin typeface="Cambria Math"/>
                                <a:ea typeface="Cambria Math"/>
                              </a:rPr>
                              <m:t>as</m:t>
                            </m:r>
                          </m:sup>
                        </m:sSup>
                        <m:d>
                          <m:d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e>
                        </m:d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,</m:t>
                        </m:r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 i="0">
                                <a:latin typeface="Cambria Math"/>
                                <a:ea typeface="Cambria Math"/>
                              </a:rPr>
                              <m:t>as</m:t>
                            </m:r>
                          </m:sup>
                        </m:sSup>
                        <m:d>
                          <m:d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𝑦</m:t>
                            </m:r>
                          </m:e>
                        </m:d>
                      </m:e>
                    </m:d>
                    <m:r>
                      <a:rPr lang="en-US" altLang="ja-JP" i="1">
                        <a:latin typeface="Cambria Math"/>
                        <a:ea typeface="Cambria Math"/>
                      </a:rPr>
                      <m:t> 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𝐽</m:t>
                    </m:r>
                    <m:d>
                      <m:dPr>
                        <m:begChr m:val="["/>
                        <m:endChr m:val="]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</m:rad>
                        <m:sSup>
                          <m:sSup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 b="0" i="0" smtClean="0">
                                <a:latin typeface="Cambria Math"/>
                                <a:ea typeface="Cambria Math"/>
                              </a:rPr>
                              <m:t>as</m:t>
                            </m:r>
                          </m:sup>
                        </m:sSup>
                        <m:d>
                          <m:d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𝑦</m:t>
                            </m:r>
                          </m:e>
                        </m:d>
                      </m:e>
                    </m:d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+⋯</m:t>
                    </m:r>
                  </m:oMath>
                </a14:m>
                <a:r>
                  <a:rPr lang="en-US" altLang="ja-JP" dirty="0" smtClean="0"/>
                  <a:t>	</a:t>
                </a:r>
              </a:p>
              <a:p>
                <a:pPr lvl="2"/>
                <a:endParaRPr lang="en-US" altLang="ja-JP" dirty="0" smtClean="0"/>
              </a:p>
              <a:p>
                <a:pPr lvl="3"/>
                <a:endParaRPr lang="en-US" altLang="ja-JP" dirty="0" smtClean="0"/>
              </a:p>
              <a:p>
                <a:pPr lvl="3"/>
                <a:endParaRPr lang="en-US" altLang="ja-JP" dirty="0"/>
              </a:p>
              <a:p>
                <a:pPr lvl="1"/>
                <a:r>
                  <a:rPr lang="en-US" altLang="ja-JP" dirty="0" smtClean="0"/>
                  <a:t>If we take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brk m:alnAt="23"/>
                          </m:rPr>
                          <a:rPr lang="en-US" altLang="ja-JP" i="1">
                            <a:latin typeface="Cambria Math"/>
                            <a:ea typeface="Cambria Math"/>
                          </a:rPr>
                          <m:t>𝑡</m:t>
                        </m:r>
                      </m:e>
                      <m:sup>
                        <m:r>
                          <m:rPr>
                            <m:brk m:alnAt="23"/>
                          </m:rPr>
                          <a:rPr lang="en-US" altLang="ja-JP" i="1">
                            <a:latin typeface="Cambria Math"/>
                            <a:ea typeface="Cambria Math"/>
                          </a:rPr>
                          <m:t>𝑎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𝑠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𝑡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  <a:ea typeface="Cambria Math"/>
                          </a:rPr>
                          <m:t>in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=−∞</m:t>
                    </m:r>
                  </m:oMath>
                </a14:m>
                <a:r>
                  <a:rPr lang="en-US" altLang="ja-JP" dirty="0" smtClean="0"/>
                  <a:t>  or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m:rPr>
                            <m:brk m:alnAt="23"/>
                          </m:rPr>
                          <a:rPr lang="en-US" altLang="ja-JP" i="1">
                            <a:latin typeface="Cambria Math"/>
                            <a:ea typeface="Cambria Math"/>
                          </a:rPr>
                          <m:t>𝑡</m:t>
                        </m:r>
                      </m:e>
                      <m:sup>
                        <m:r>
                          <m:rPr>
                            <m:brk m:alnAt="23"/>
                          </m:rPr>
                          <a:rPr lang="en-US" altLang="ja-JP" i="1">
                            <a:latin typeface="Cambria Math"/>
                            <a:ea typeface="Cambria Math"/>
                          </a:rPr>
                          <m:t>𝑎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𝑠</m:t>
                        </m:r>
                      </m:sup>
                    </m:sSup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𝑡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  <a:ea typeface="Cambria Math"/>
                          </a:rPr>
                          <m:t>out</m:t>
                        </m:r>
                      </m:sup>
                    </m:sSup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∞</m:t>
                    </m:r>
                  </m:oMath>
                </a14:m>
                <a:r>
                  <a:rPr lang="en-US" altLang="ja-JP" dirty="0" smtClean="0"/>
                  <a:t>,  </a:t>
                </a:r>
              </a:p>
              <a:p>
                <a:pPr lvl="3"/>
                <a:endParaRPr lang="en-US" altLang="ja-JP" sz="800" dirty="0" smtClean="0"/>
              </a:p>
              <a:p>
                <a:pPr lvl="3"/>
                <a:endParaRPr lang="en-US" altLang="ja-JP" sz="800" dirty="0" smtClean="0"/>
              </a:p>
              <a:p>
                <a:pPr marL="914400" lvl="2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𝜙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altLang="ja-JP" b="0" i="0" smtClean="0">
                              <a:latin typeface="Cambria Math"/>
                              <a:ea typeface="Cambria Math"/>
                            </a:rPr>
                            <m:t>out</m:t>
                          </m:r>
                        </m:sup>
                      </m:sSup>
                      <m:d>
                        <m:d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 b="0" i="0" smtClean="0">
                                  <a:latin typeface="Cambria Math"/>
                                  <a:ea typeface="Cambria Math"/>
                                </a:rPr>
                                <m:t>out</m:t>
                              </m:r>
                            </m:sup>
                          </m:sSup>
                        </m:e>
                      </m:d>
                      <m:r>
                        <a:rPr lang="en-US" altLang="ja-JP" i="1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𝜙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altLang="ja-JP" b="0" i="0" smtClean="0">
                              <a:latin typeface="Cambria Math"/>
                              <a:ea typeface="Cambria Math"/>
                            </a:rPr>
                            <m:t>in</m:t>
                          </m:r>
                        </m:sup>
                      </m:sSup>
                      <m:d>
                        <m:d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 b="0" i="0" smtClean="0">
                                  <a:latin typeface="Cambria Math"/>
                                  <a:ea typeface="Cambria Math"/>
                                </a:rPr>
                                <m:t>out</m:t>
                              </m:r>
                            </m:sup>
                          </m:sSup>
                        </m:e>
                      </m:d>
                      <m:r>
                        <a:rPr lang="en-US" altLang="ja-JP" i="1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en-US" altLang="ja-JP" i="1">
                          <a:latin typeface="Cambria Math"/>
                          <a:ea typeface="Cambria Math"/>
                        </a:rPr>
                        <m:t>𝑖</m:t>
                      </m:r>
                      <m:rad>
                        <m:radPr>
                          <m:degHide m:val="on"/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𝑍</m:t>
                          </m:r>
                        </m:e>
                      </m:rad>
                      <m:nary>
                        <m:naryPr>
                          <m:subHide m:val="on"/>
                          <m:supHide m:val="on"/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𝑦</m:t>
                          </m:r>
                        </m:e>
                      </m:nary>
                      <m:d>
                        <m:dPr>
                          <m:begChr m:val="["/>
                          <m:endChr m:val="]"/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𝜙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 b="0" i="0" smtClean="0">
                                  <a:latin typeface="Cambria Math"/>
                                  <a:ea typeface="Cambria Math"/>
                                </a:rPr>
                                <m:t>in</m:t>
                              </m:r>
                            </m:sup>
                          </m:sSup>
                          <m:d>
                            <m:d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US" altLang="ja-JP" b="0" i="0" smtClean="0">
                                      <a:latin typeface="Cambria Math"/>
                                      <a:ea typeface="Cambria Math"/>
                                    </a:rPr>
                                    <m:t>out</m:t>
                                  </m:r>
                                </m:sup>
                              </m:sSup>
                            </m:e>
                          </m:d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,</m:t>
                          </m:r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𝜙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US" altLang="ja-JP" b="0" i="0" smtClean="0">
                                  <a:latin typeface="Cambria Math"/>
                                  <a:ea typeface="Cambria Math"/>
                                </a:rPr>
                                <m:t>in</m:t>
                              </m:r>
                            </m:sup>
                          </m:sSup>
                          <m:d>
                            <m:d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</m:e>
                          </m:d>
                        </m:e>
                      </m:d>
                      <m:r>
                        <a:rPr lang="en-US" altLang="ja-JP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en-US" altLang="ja-JP" i="1">
                          <a:latin typeface="Cambria Math"/>
                          <a:ea typeface="Cambria Math"/>
                        </a:rPr>
                        <m:t>𝐽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ja-JP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𝜙</m:t>
                          </m:r>
                          <m:d>
                            <m:d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en-US" altLang="ja-JP" dirty="0" smtClean="0">
                  <a:ea typeface="Cambria Math"/>
                </a:endParaRPr>
              </a:p>
              <a:p>
                <a:pPr lvl="2"/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7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角丸四角形吹き出し 7"/>
              <p:cNvSpPr/>
              <p:nvPr/>
            </p:nvSpPr>
            <p:spPr>
              <a:xfrm>
                <a:off x="539552" y="3645024"/>
                <a:ext cx="2016224" cy="504056"/>
              </a:xfrm>
              <a:prstGeom prst="wedgeRoundRectCallout">
                <a:avLst>
                  <a:gd name="adj1" fmla="val 30006"/>
                  <a:gd name="adj2" fmla="val -84600"/>
                  <a:gd name="adj3" fmla="val 16667"/>
                </a:avLst>
              </a:pr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ja-JP" sz="2000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sz="2000" b="0" i="1" smtClean="0">
                        <a:solidFill>
                          <a:schemeClr val="tx1"/>
                        </a:solidFill>
                        <a:latin typeface="Cambria Math"/>
                      </a:rPr>
                      <m:t>𝑍</m:t>
                    </m:r>
                  </m:oMath>
                </a14:m>
                <a:r>
                  <a:rPr lang="en-US" altLang="ja-JP" sz="2000" dirty="0">
                    <a:solidFill>
                      <a:schemeClr val="tx1"/>
                    </a:solidFill>
                  </a:rPr>
                  <a:t> : </a:t>
                </a:r>
                <a:r>
                  <a:rPr lang="en-US" altLang="ja-JP" sz="2000" dirty="0" smtClean="0">
                    <a:solidFill>
                      <a:schemeClr val="tx1"/>
                    </a:solidFill>
                  </a:rPr>
                  <a:t>some const.</a:t>
                </a:r>
                <a:endParaRPr kumimoji="1" lang="ja-JP" altLang="en-US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角丸四角形吹き出し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3645024"/>
                <a:ext cx="2016224" cy="504056"/>
              </a:xfrm>
              <a:prstGeom prst="wedgeRoundRectCallout">
                <a:avLst>
                  <a:gd name="adj1" fmla="val 30006"/>
                  <a:gd name="adj2" fmla="val -84600"/>
                  <a:gd name="adj3" fmla="val 16667"/>
                </a:avLst>
              </a:prstGeom>
              <a:blipFill rotWithShape="1">
                <a:blip r:embed="rId4"/>
                <a:stretch>
                  <a:fillRect b="-6034"/>
                </a:stretch>
              </a:blipFill>
              <a:ln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角丸四角形吹き出し 8"/>
              <p:cNvSpPr/>
              <p:nvPr/>
            </p:nvSpPr>
            <p:spPr>
              <a:xfrm>
                <a:off x="2771800" y="3645024"/>
                <a:ext cx="2736304" cy="792088"/>
              </a:xfrm>
              <a:prstGeom prst="wedgeRoundRectCallout">
                <a:avLst>
                  <a:gd name="adj1" fmla="val -39972"/>
                  <a:gd name="adj2" fmla="val -78776"/>
                  <a:gd name="adj3" fmla="val 16667"/>
                </a:avLst>
              </a:pr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ja-JP" sz="2000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𝜙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 sz="20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as</m:t>
                        </m:r>
                      </m:sup>
                    </m:sSup>
                  </m:oMath>
                </a14:m>
                <a:r>
                  <a:rPr lang="en-US" altLang="ja-JP" sz="2000" dirty="0">
                    <a:solidFill>
                      <a:schemeClr val="tx1"/>
                    </a:solidFill>
                  </a:rPr>
                  <a:t> : </a:t>
                </a:r>
                <a:r>
                  <a:rPr lang="en-US" altLang="ja-JP" sz="2000" dirty="0" smtClean="0">
                    <a:solidFill>
                      <a:schemeClr val="tx1"/>
                    </a:solidFill>
                  </a:rPr>
                  <a:t>asymptotic field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200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0=</m:t>
                      </m:r>
                      <m:d>
                        <m:dPr>
                          <m:ctrlPr>
                            <a:rPr lang="en-US" altLang="ja-JP" sz="2000" i="1" dirty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sz="2000" i="1" dirty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sz="2000" i="1" dirty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𝜕</m:t>
                              </m:r>
                            </m:e>
                            <m:sup>
                              <m:r>
                                <a:rPr lang="en-US" altLang="ja-JP" sz="2000" dirty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ja-JP" sz="2000" i="1" dirty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altLang="ja-JP" sz="2000" i="1" dirty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sz="2000" i="1" dirty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altLang="ja-JP" sz="2000" i="1" dirty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sSup>
                        <m:sSupPr>
                          <m:ctrlPr>
                            <a:rPr lang="en-US" altLang="ja-JP" sz="20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altLang="ja-JP" sz="200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𝜙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altLang="ja-JP" sz="2000" b="0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as</m:t>
                          </m:r>
                        </m:sup>
                      </m:sSup>
                    </m:oMath>
                  </m:oMathPara>
                </a14:m>
                <a:endParaRPr kumimoji="1" lang="ja-JP" altLang="en-US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角丸四角形吹き出し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1800" y="3645024"/>
                <a:ext cx="2736304" cy="792088"/>
              </a:xfrm>
              <a:prstGeom prst="wedgeRoundRectCallout">
                <a:avLst>
                  <a:gd name="adj1" fmla="val -39972"/>
                  <a:gd name="adj2" fmla="val -78776"/>
                  <a:gd name="adj3" fmla="val 16667"/>
                </a:avLst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角丸四角形 1"/>
          <p:cNvSpPr/>
          <p:nvPr/>
        </p:nvSpPr>
        <p:spPr>
          <a:xfrm>
            <a:off x="971600" y="5301208"/>
            <a:ext cx="7234980" cy="864096"/>
          </a:xfrm>
          <a:prstGeom prst="roundRect">
            <a:avLst/>
          </a:prstGeom>
          <a:noFill/>
          <a:ln>
            <a:solidFill>
              <a:srgbClr val="00E6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雲形吹き出し 9"/>
              <p:cNvSpPr/>
              <p:nvPr/>
            </p:nvSpPr>
            <p:spPr>
              <a:xfrm>
                <a:off x="251520" y="3385033"/>
                <a:ext cx="2452578" cy="1556135"/>
              </a:xfrm>
              <a:prstGeom prst="cloudCallout">
                <a:avLst>
                  <a:gd name="adj1" fmla="val -3784"/>
                  <a:gd name="adj2" fmla="val 82670"/>
                </a:avLst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ja-JP" sz="48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altLang="ja-JP" sz="48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altLang="ja-JP" sz="4800" b="1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𝐤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 sz="4800" b="0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out</m:t>
                          </m:r>
                        </m:sup>
                      </m:sSubSup>
                    </m:oMath>
                  </m:oMathPara>
                </a14:m>
                <a:endParaRPr kumimoji="1" lang="ja-JP" altLang="en-US" sz="4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0" name="雲形吹き出し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3385033"/>
                <a:ext cx="2452578" cy="1556135"/>
              </a:xfrm>
              <a:prstGeom prst="cloudCallout">
                <a:avLst>
                  <a:gd name="adj1" fmla="val -3784"/>
                  <a:gd name="adj2" fmla="val 82670"/>
                </a:avLst>
              </a:prstGeom>
              <a:blipFill rotWithShape="1">
                <a:blip r:embed="rId6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雲形吹き出し 10"/>
              <p:cNvSpPr/>
              <p:nvPr/>
            </p:nvSpPr>
            <p:spPr>
              <a:xfrm>
                <a:off x="2679143" y="3392996"/>
                <a:ext cx="2412268" cy="1620180"/>
              </a:xfrm>
              <a:prstGeom prst="cloudCallout">
                <a:avLst>
                  <a:gd name="adj1" fmla="val -41237"/>
                  <a:gd name="adj2" fmla="val 76815"/>
                </a:avLst>
              </a:prstGeom>
              <a:solidFill>
                <a:schemeClr val="bg1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ja-JP" sz="48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altLang="ja-JP" sz="48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en-US" altLang="ja-JP" sz="4800" b="1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𝐤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 sz="4800" b="0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in</m:t>
                          </m:r>
                        </m:sup>
                      </m:sSubSup>
                    </m:oMath>
                  </m:oMathPara>
                </a14:m>
                <a:endParaRPr kumimoji="1" lang="ja-JP" altLang="en-US" sz="4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1" name="雲形吹き出し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9143" y="3392996"/>
                <a:ext cx="2412268" cy="1620180"/>
              </a:xfrm>
              <a:prstGeom prst="cloudCallout">
                <a:avLst>
                  <a:gd name="adj1" fmla="val -41237"/>
                  <a:gd name="adj2" fmla="val 76815"/>
                </a:avLst>
              </a:prstGeom>
              <a:blipFill rotWithShape="1">
                <a:blip r:embed="rId7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テキスト ボックス 4"/>
              <p:cNvSpPr txBox="1"/>
              <p:nvPr/>
            </p:nvSpPr>
            <p:spPr>
              <a:xfrm>
                <a:off x="7451378" y="4039781"/>
                <a:ext cx="75636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kumimoji="1" lang="en-US" altLang="ja-JP" sz="1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kumimoji="1" lang="en-US" altLang="ja-JP" sz="1400" b="0" i="1" smtClean="0">
                              <a:latin typeface="Cambria Math"/>
                            </a:rPr>
                            <m:t>𝜙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kumimoji="1" lang="en-US" altLang="ja-JP" sz="1400" b="0" i="0" smtClean="0">
                              <a:latin typeface="Cambria Math"/>
                            </a:rPr>
                            <m:t>as</m:t>
                          </m:r>
                        </m:sup>
                      </m:sSup>
                      <m:r>
                        <a:rPr kumimoji="1" lang="en-US" altLang="ja-JP" sz="1400" b="0" i="1" smtClean="0">
                          <a:latin typeface="Cambria Math"/>
                        </a:rPr>
                        <m:t>(</m:t>
                      </m:r>
                      <m:r>
                        <a:rPr kumimoji="1" lang="en-US" altLang="ja-JP" sz="1400" b="0" i="1" smtClean="0">
                          <a:latin typeface="Cambria Math"/>
                        </a:rPr>
                        <m:t>𝑥</m:t>
                      </m:r>
                      <m:r>
                        <a:rPr kumimoji="1" lang="en-US" altLang="ja-JP" sz="1400" b="0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kumimoji="1" lang="ja-JP" altLang="en-US" sz="1400" dirty="0"/>
              </a:p>
            </p:txBody>
          </p:sp>
        </mc:Choice>
        <mc:Fallback xmlns="">
          <p:sp>
            <p:nvSpPr>
              <p:cNvPr id="5" name="テキスト ボックス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1378" y="4039781"/>
                <a:ext cx="756361" cy="307777"/>
              </a:xfrm>
              <a:prstGeom prst="rect">
                <a:avLst/>
              </a:prstGeom>
              <a:blipFill rotWithShape="1">
                <a:blip r:embed="rId8"/>
                <a:stretch>
                  <a:fillRect b="-8000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テキスト ボックス 11"/>
              <p:cNvSpPr txBox="1"/>
              <p:nvPr/>
            </p:nvSpPr>
            <p:spPr>
              <a:xfrm>
                <a:off x="6615548" y="3757280"/>
                <a:ext cx="55496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𝑱</m:t>
                      </m:r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(</m:t>
                      </m:r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𝒚</m:t>
                      </m:r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kumimoji="1" lang="ja-JP" altLang="en-US" sz="1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2" name="テキスト ボックス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5548" y="3757280"/>
                <a:ext cx="554960" cy="307777"/>
              </a:xfrm>
              <a:prstGeom prst="rect">
                <a:avLst/>
              </a:prstGeom>
              <a:blipFill rotWithShape="1">
                <a:blip r:embed="rId9"/>
                <a:stretch>
                  <a:fillRect b="-588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テキスト ボックス 12"/>
              <p:cNvSpPr txBox="1"/>
              <p:nvPr/>
            </p:nvSpPr>
            <p:spPr>
              <a:xfrm>
                <a:off x="7479644" y="4849415"/>
                <a:ext cx="55496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𝑱</m:t>
                      </m:r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(</m:t>
                      </m:r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𝒚</m:t>
                      </m:r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kumimoji="1" lang="ja-JP" altLang="en-US" sz="1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テキスト ボックス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9644" y="4849415"/>
                <a:ext cx="554960" cy="307777"/>
              </a:xfrm>
              <a:prstGeom prst="rect">
                <a:avLst/>
              </a:prstGeom>
              <a:blipFill rotWithShape="1">
                <a:blip r:embed="rId10"/>
                <a:stretch>
                  <a:fillRect b="-8000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テキスト ボックス 13"/>
              <p:cNvSpPr txBox="1"/>
              <p:nvPr/>
            </p:nvSpPr>
            <p:spPr>
              <a:xfrm>
                <a:off x="8487756" y="4489375"/>
                <a:ext cx="55496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𝑱</m:t>
                      </m:r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(</m:t>
                      </m:r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𝒚</m:t>
                      </m:r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kumimoji="1" lang="ja-JP" altLang="en-US" sz="1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4" name="テキスト ボックス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87756" y="4489375"/>
                <a:ext cx="554960" cy="307777"/>
              </a:xfrm>
              <a:prstGeom prst="rect">
                <a:avLst/>
              </a:prstGeom>
              <a:blipFill rotWithShape="1">
                <a:blip r:embed="rId9"/>
                <a:stretch>
                  <a:fillRect b="-588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テキスト ボックス 14"/>
              <p:cNvSpPr txBox="1"/>
              <p:nvPr/>
            </p:nvSpPr>
            <p:spPr>
              <a:xfrm>
                <a:off x="8371064" y="3573016"/>
                <a:ext cx="55496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𝑱</m:t>
                      </m:r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(</m:t>
                      </m:r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𝒚</m:t>
                      </m:r>
                      <m:r>
                        <a:rPr kumimoji="1" lang="en-US" altLang="ja-JP" sz="1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kumimoji="1" lang="ja-JP" altLang="en-US" sz="1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5" name="テキスト ボックス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71064" y="3573016"/>
                <a:ext cx="554960" cy="307777"/>
              </a:xfrm>
              <a:prstGeom prst="rect">
                <a:avLst/>
              </a:prstGeom>
              <a:blipFill rotWithShape="1">
                <a:blip r:embed="rId9"/>
                <a:stretch>
                  <a:fillRect b="-588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直線コネクタ 17"/>
          <p:cNvCxnSpPr/>
          <p:nvPr/>
        </p:nvCxnSpPr>
        <p:spPr>
          <a:xfrm>
            <a:off x="8055708" y="4306195"/>
            <a:ext cx="94933" cy="58909"/>
          </a:xfrm>
          <a:prstGeom prst="line">
            <a:avLst/>
          </a:prstGeom>
          <a:ln w="25400">
            <a:solidFill>
              <a:srgbClr val="FF00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フリーフォーム 18"/>
          <p:cNvSpPr/>
          <p:nvPr/>
        </p:nvSpPr>
        <p:spPr>
          <a:xfrm rot="12029144">
            <a:off x="7046629" y="4030727"/>
            <a:ext cx="379251" cy="57401"/>
          </a:xfrm>
          <a:custGeom>
            <a:avLst/>
            <a:gdLst>
              <a:gd name="connsiteX0" fmla="*/ 0 w 582125"/>
              <a:gd name="connsiteY0" fmla="*/ 74700 h 154549"/>
              <a:gd name="connsiteX1" fmla="*/ 38636 w 582125"/>
              <a:gd name="connsiteY1" fmla="*/ 2578 h 154549"/>
              <a:gd name="connsiteX2" fmla="*/ 110758 w 582125"/>
              <a:gd name="connsiteY2" fmla="*/ 151973 h 154549"/>
              <a:gd name="connsiteX3" fmla="*/ 182880 w 582125"/>
              <a:gd name="connsiteY3" fmla="*/ 3 h 154549"/>
              <a:gd name="connsiteX4" fmla="*/ 255001 w 582125"/>
              <a:gd name="connsiteY4" fmla="*/ 154549 h 154549"/>
              <a:gd name="connsiteX5" fmla="*/ 327123 w 582125"/>
              <a:gd name="connsiteY5" fmla="*/ 3 h 154549"/>
              <a:gd name="connsiteX6" fmla="*/ 399245 w 582125"/>
              <a:gd name="connsiteY6" fmla="*/ 154549 h 154549"/>
              <a:gd name="connsiteX7" fmla="*/ 471366 w 582125"/>
              <a:gd name="connsiteY7" fmla="*/ 3 h 154549"/>
              <a:gd name="connsiteX8" fmla="*/ 543488 w 582125"/>
              <a:gd name="connsiteY8" fmla="*/ 149398 h 154549"/>
              <a:gd name="connsiteX9" fmla="*/ 582125 w 582125"/>
              <a:gd name="connsiteY9" fmla="*/ 74700 h 154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82125" h="154549">
                <a:moveTo>
                  <a:pt x="0" y="74700"/>
                </a:moveTo>
                <a:cubicBezTo>
                  <a:pt x="10088" y="32199"/>
                  <a:pt x="20176" y="-10301"/>
                  <a:pt x="38636" y="2578"/>
                </a:cubicBezTo>
                <a:cubicBezTo>
                  <a:pt x="57096" y="15457"/>
                  <a:pt x="86717" y="152402"/>
                  <a:pt x="110758" y="151973"/>
                </a:cubicBezTo>
                <a:cubicBezTo>
                  <a:pt x="134799" y="151544"/>
                  <a:pt x="158840" y="-426"/>
                  <a:pt x="182880" y="3"/>
                </a:cubicBezTo>
                <a:cubicBezTo>
                  <a:pt x="206920" y="432"/>
                  <a:pt x="230961" y="154549"/>
                  <a:pt x="255001" y="154549"/>
                </a:cubicBezTo>
                <a:cubicBezTo>
                  <a:pt x="279041" y="154549"/>
                  <a:pt x="303082" y="3"/>
                  <a:pt x="327123" y="3"/>
                </a:cubicBezTo>
                <a:cubicBezTo>
                  <a:pt x="351164" y="3"/>
                  <a:pt x="375205" y="154549"/>
                  <a:pt x="399245" y="154549"/>
                </a:cubicBezTo>
                <a:cubicBezTo>
                  <a:pt x="423285" y="154549"/>
                  <a:pt x="447326" y="861"/>
                  <a:pt x="471366" y="3"/>
                </a:cubicBezTo>
                <a:cubicBezTo>
                  <a:pt x="495406" y="-855"/>
                  <a:pt x="525028" y="136949"/>
                  <a:pt x="543488" y="149398"/>
                </a:cubicBezTo>
                <a:cubicBezTo>
                  <a:pt x="561948" y="161847"/>
                  <a:pt x="572036" y="118273"/>
                  <a:pt x="582125" y="74700"/>
                </a:cubicBezTo>
              </a:path>
            </a:pathLst>
          </a:custGeom>
          <a:noFill/>
          <a:ln w="25400">
            <a:solidFill>
              <a:srgbClr val="FF0000"/>
            </a:solidFill>
            <a:headEnd type="none"/>
            <a:tailEnd type="non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20" name="フリーフォーム 19"/>
          <p:cNvSpPr/>
          <p:nvPr/>
        </p:nvSpPr>
        <p:spPr>
          <a:xfrm rot="1349805">
            <a:off x="8123129" y="4447777"/>
            <a:ext cx="444959" cy="64516"/>
          </a:xfrm>
          <a:custGeom>
            <a:avLst/>
            <a:gdLst>
              <a:gd name="connsiteX0" fmla="*/ 0 w 582125"/>
              <a:gd name="connsiteY0" fmla="*/ 74700 h 154549"/>
              <a:gd name="connsiteX1" fmla="*/ 38636 w 582125"/>
              <a:gd name="connsiteY1" fmla="*/ 2578 h 154549"/>
              <a:gd name="connsiteX2" fmla="*/ 110758 w 582125"/>
              <a:gd name="connsiteY2" fmla="*/ 151973 h 154549"/>
              <a:gd name="connsiteX3" fmla="*/ 182880 w 582125"/>
              <a:gd name="connsiteY3" fmla="*/ 3 h 154549"/>
              <a:gd name="connsiteX4" fmla="*/ 255001 w 582125"/>
              <a:gd name="connsiteY4" fmla="*/ 154549 h 154549"/>
              <a:gd name="connsiteX5" fmla="*/ 327123 w 582125"/>
              <a:gd name="connsiteY5" fmla="*/ 3 h 154549"/>
              <a:gd name="connsiteX6" fmla="*/ 399245 w 582125"/>
              <a:gd name="connsiteY6" fmla="*/ 154549 h 154549"/>
              <a:gd name="connsiteX7" fmla="*/ 471366 w 582125"/>
              <a:gd name="connsiteY7" fmla="*/ 3 h 154549"/>
              <a:gd name="connsiteX8" fmla="*/ 543488 w 582125"/>
              <a:gd name="connsiteY8" fmla="*/ 149398 h 154549"/>
              <a:gd name="connsiteX9" fmla="*/ 582125 w 582125"/>
              <a:gd name="connsiteY9" fmla="*/ 74700 h 154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82125" h="154549">
                <a:moveTo>
                  <a:pt x="0" y="74700"/>
                </a:moveTo>
                <a:cubicBezTo>
                  <a:pt x="10088" y="32199"/>
                  <a:pt x="20176" y="-10301"/>
                  <a:pt x="38636" y="2578"/>
                </a:cubicBezTo>
                <a:cubicBezTo>
                  <a:pt x="57096" y="15457"/>
                  <a:pt x="86717" y="152402"/>
                  <a:pt x="110758" y="151973"/>
                </a:cubicBezTo>
                <a:cubicBezTo>
                  <a:pt x="134799" y="151544"/>
                  <a:pt x="158840" y="-426"/>
                  <a:pt x="182880" y="3"/>
                </a:cubicBezTo>
                <a:cubicBezTo>
                  <a:pt x="206920" y="432"/>
                  <a:pt x="230961" y="154549"/>
                  <a:pt x="255001" y="154549"/>
                </a:cubicBezTo>
                <a:cubicBezTo>
                  <a:pt x="279041" y="154549"/>
                  <a:pt x="303082" y="3"/>
                  <a:pt x="327123" y="3"/>
                </a:cubicBezTo>
                <a:cubicBezTo>
                  <a:pt x="351164" y="3"/>
                  <a:pt x="375205" y="154549"/>
                  <a:pt x="399245" y="154549"/>
                </a:cubicBezTo>
                <a:cubicBezTo>
                  <a:pt x="423285" y="154549"/>
                  <a:pt x="447326" y="861"/>
                  <a:pt x="471366" y="3"/>
                </a:cubicBezTo>
                <a:cubicBezTo>
                  <a:pt x="495406" y="-855"/>
                  <a:pt x="525028" y="136949"/>
                  <a:pt x="543488" y="149398"/>
                </a:cubicBezTo>
                <a:cubicBezTo>
                  <a:pt x="561948" y="161847"/>
                  <a:pt x="572036" y="118273"/>
                  <a:pt x="582125" y="74700"/>
                </a:cubicBezTo>
              </a:path>
            </a:pathLst>
          </a:custGeom>
          <a:noFill/>
          <a:ln w="25400">
            <a:solidFill>
              <a:srgbClr val="FF0000"/>
            </a:solidFill>
            <a:headEnd type="none"/>
            <a:tailEnd type="non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21" name="フリーフォーム 20"/>
          <p:cNvSpPr/>
          <p:nvPr/>
        </p:nvSpPr>
        <p:spPr>
          <a:xfrm rot="19636009">
            <a:off x="8136024" y="3894465"/>
            <a:ext cx="339777" cy="45719"/>
          </a:xfrm>
          <a:custGeom>
            <a:avLst/>
            <a:gdLst>
              <a:gd name="connsiteX0" fmla="*/ 0 w 582125"/>
              <a:gd name="connsiteY0" fmla="*/ 74700 h 154549"/>
              <a:gd name="connsiteX1" fmla="*/ 38636 w 582125"/>
              <a:gd name="connsiteY1" fmla="*/ 2578 h 154549"/>
              <a:gd name="connsiteX2" fmla="*/ 110758 w 582125"/>
              <a:gd name="connsiteY2" fmla="*/ 151973 h 154549"/>
              <a:gd name="connsiteX3" fmla="*/ 182880 w 582125"/>
              <a:gd name="connsiteY3" fmla="*/ 3 h 154549"/>
              <a:gd name="connsiteX4" fmla="*/ 255001 w 582125"/>
              <a:gd name="connsiteY4" fmla="*/ 154549 h 154549"/>
              <a:gd name="connsiteX5" fmla="*/ 327123 w 582125"/>
              <a:gd name="connsiteY5" fmla="*/ 3 h 154549"/>
              <a:gd name="connsiteX6" fmla="*/ 399245 w 582125"/>
              <a:gd name="connsiteY6" fmla="*/ 154549 h 154549"/>
              <a:gd name="connsiteX7" fmla="*/ 471366 w 582125"/>
              <a:gd name="connsiteY7" fmla="*/ 3 h 154549"/>
              <a:gd name="connsiteX8" fmla="*/ 543488 w 582125"/>
              <a:gd name="connsiteY8" fmla="*/ 149398 h 154549"/>
              <a:gd name="connsiteX9" fmla="*/ 582125 w 582125"/>
              <a:gd name="connsiteY9" fmla="*/ 74700 h 154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82125" h="154549">
                <a:moveTo>
                  <a:pt x="0" y="74700"/>
                </a:moveTo>
                <a:cubicBezTo>
                  <a:pt x="10088" y="32199"/>
                  <a:pt x="20176" y="-10301"/>
                  <a:pt x="38636" y="2578"/>
                </a:cubicBezTo>
                <a:cubicBezTo>
                  <a:pt x="57096" y="15457"/>
                  <a:pt x="86717" y="152402"/>
                  <a:pt x="110758" y="151973"/>
                </a:cubicBezTo>
                <a:cubicBezTo>
                  <a:pt x="134799" y="151544"/>
                  <a:pt x="158840" y="-426"/>
                  <a:pt x="182880" y="3"/>
                </a:cubicBezTo>
                <a:cubicBezTo>
                  <a:pt x="206920" y="432"/>
                  <a:pt x="230961" y="154549"/>
                  <a:pt x="255001" y="154549"/>
                </a:cubicBezTo>
                <a:cubicBezTo>
                  <a:pt x="279041" y="154549"/>
                  <a:pt x="303082" y="3"/>
                  <a:pt x="327123" y="3"/>
                </a:cubicBezTo>
                <a:cubicBezTo>
                  <a:pt x="351164" y="3"/>
                  <a:pt x="375205" y="154549"/>
                  <a:pt x="399245" y="154549"/>
                </a:cubicBezTo>
                <a:cubicBezTo>
                  <a:pt x="423285" y="154549"/>
                  <a:pt x="447326" y="861"/>
                  <a:pt x="471366" y="3"/>
                </a:cubicBezTo>
                <a:cubicBezTo>
                  <a:pt x="495406" y="-855"/>
                  <a:pt x="525028" y="136949"/>
                  <a:pt x="543488" y="149398"/>
                </a:cubicBezTo>
                <a:cubicBezTo>
                  <a:pt x="561948" y="161847"/>
                  <a:pt x="572036" y="118273"/>
                  <a:pt x="582125" y="74700"/>
                </a:cubicBezTo>
              </a:path>
            </a:pathLst>
          </a:custGeom>
          <a:noFill/>
          <a:ln w="25400">
            <a:solidFill>
              <a:srgbClr val="FF0000"/>
            </a:solidFill>
            <a:headEnd type="none"/>
            <a:tailEnd type="non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22" name="フリーフォーム 21"/>
          <p:cNvSpPr/>
          <p:nvPr/>
        </p:nvSpPr>
        <p:spPr>
          <a:xfrm rot="4840803">
            <a:off x="7513597" y="4631005"/>
            <a:ext cx="399164" cy="45719"/>
          </a:xfrm>
          <a:custGeom>
            <a:avLst/>
            <a:gdLst>
              <a:gd name="connsiteX0" fmla="*/ 0 w 582125"/>
              <a:gd name="connsiteY0" fmla="*/ 74700 h 154549"/>
              <a:gd name="connsiteX1" fmla="*/ 38636 w 582125"/>
              <a:gd name="connsiteY1" fmla="*/ 2578 h 154549"/>
              <a:gd name="connsiteX2" fmla="*/ 110758 w 582125"/>
              <a:gd name="connsiteY2" fmla="*/ 151973 h 154549"/>
              <a:gd name="connsiteX3" fmla="*/ 182880 w 582125"/>
              <a:gd name="connsiteY3" fmla="*/ 3 h 154549"/>
              <a:gd name="connsiteX4" fmla="*/ 255001 w 582125"/>
              <a:gd name="connsiteY4" fmla="*/ 154549 h 154549"/>
              <a:gd name="connsiteX5" fmla="*/ 327123 w 582125"/>
              <a:gd name="connsiteY5" fmla="*/ 3 h 154549"/>
              <a:gd name="connsiteX6" fmla="*/ 399245 w 582125"/>
              <a:gd name="connsiteY6" fmla="*/ 154549 h 154549"/>
              <a:gd name="connsiteX7" fmla="*/ 471366 w 582125"/>
              <a:gd name="connsiteY7" fmla="*/ 3 h 154549"/>
              <a:gd name="connsiteX8" fmla="*/ 543488 w 582125"/>
              <a:gd name="connsiteY8" fmla="*/ 149398 h 154549"/>
              <a:gd name="connsiteX9" fmla="*/ 582125 w 582125"/>
              <a:gd name="connsiteY9" fmla="*/ 74700 h 154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82125" h="154549">
                <a:moveTo>
                  <a:pt x="0" y="74700"/>
                </a:moveTo>
                <a:cubicBezTo>
                  <a:pt x="10088" y="32199"/>
                  <a:pt x="20176" y="-10301"/>
                  <a:pt x="38636" y="2578"/>
                </a:cubicBezTo>
                <a:cubicBezTo>
                  <a:pt x="57096" y="15457"/>
                  <a:pt x="86717" y="152402"/>
                  <a:pt x="110758" y="151973"/>
                </a:cubicBezTo>
                <a:cubicBezTo>
                  <a:pt x="134799" y="151544"/>
                  <a:pt x="158840" y="-426"/>
                  <a:pt x="182880" y="3"/>
                </a:cubicBezTo>
                <a:cubicBezTo>
                  <a:pt x="206920" y="432"/>
                  <a:pt x="230961" y="154549"/>
                  <a:pt x="255001" y="154549"/>
                </a:cubicBezTo>
                <a:cubicBezTo>
                  <a:pt x="279041" y="154549"/>
                  <a:pt x="303082" y="3"/>
                  <a:pt x="327123" y="3"/>
                </a:cubicBezTo>
                <a:cubicBezTo>
                  <a:pt x="351164" y="3"/>
                  <a:pt x="375205" y="154549"/>
                  <a:pt x="399245" y="154549"/>
                </a:cubicBezTo>
                <a:cubicBezTo>
                  <a:pt x="423285" y="154549"/>
                  <a:pt x="447326" y="861"/>
                  <a:pt x="471366" y="3"/>
                </a:cubicBezTo>
                <a:cubicBezTo>
                  <a:pt x="495406" y="-855"/>
                  <a:pt x="525028" y="136949"/>
                  <a:pt x="543488" y="149398"/>
                </a:cubicBezTo>
                <a:cubicBezTo>
                  <a:pt x="561948" y="161847"/>
                  <a:pt x="572036" y="118273"/>
                  <a:pt x="582125" y="74700"/>
                </a:cubicBezTo>
              </a:path>
            </a:pathLst>
          </a:custGeom>
          <a:noFill/>
          <a:ln w="25400">
            <a:solidFill>
              <a:srgbClr val="FF0000"/>
            </a:solidFill>
            <a:headEnd type="none"/>
            <a:tailEnd type="non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cxnSp>
        <p:nvCxnSpPr>
          <p:cNvPr id="23" name="直線コネクタ 22"/>
          <p:cNvCxnSpPr/>
          <p:nvPr/>
        </p:nvCxnSpPr>
        <p:spPr>
          <a:xfrm>
            <a:off x="7652819" y="4365104"/>
            <a:ext cx="33286" cy="90952"/>
          </a:xfrm>
          <a:prstGeom prst="line">
            <a:avLst/>
          </a:prstGeom>
          <a:ln w="25400">
            <a:solidFill>
              <a:srgbClr val="FF00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/>
          <p:nvPr/>
        </p:nvCxnSpPr>
        <p:spPr>
          <a:xfrm flipH="1" flipV="1">
            <a:off x="7407636" y="4149080"/>
            <a:ext cx="121840" cy="31316"/>
          </a:xfrm>
          <a:prstGeom prst="line">
            <a:avLst/>
          </a:prstGeom>
          <a:ln w="25400">
            <a:solidFill>
              <a:srgbClr val="FF00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 flipV="1">
            <a:off x="8055708" y="4005064"/>
            <a:ext cx="120978" cy="76044"/>
          </a:xfrm>
          <a:prstGeom prst="line">
            <a:avLst/>
          </a:prstGeom>
          <a:ln w="25400">
            <a:solidFill>
              <a:srgbClr val="FF00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25918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" name="グループ化 117"/>
          <p:cNvGrpSpPr/>
          <p:nvPr/>
        </p:nvGrpSpPr>
        <p:grpSpPr>
          <a:xfrm>
            <a:off x="4211960" y="4332030"/>
            <a:ext cx="2953694" cy="959978"/>
            <a:chOff x="4261614" y="4332030"/>
            <a:chExt cx="2953694" cy="959978"/>
          </a:xfrm>
        </p:grpSpPr>
        <p:sp>
          <p:nvSpPr>
            <p:cNvPr id="79" name="角丸四角形 78"/>
            <p:cNvSpPr/>
            <p:nvPr/>
          </p:nvSpPr>
          <p:spPr>
            <a:xfrm>
              <a:off x="4261614" y="4898894"/>
              <a:ext cx="684074" cy="393114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0" name="角丸四角形 79"/>
            <p:cNvSpPr/>
            <p:nvPr/>
          </p:nvSpPr>
          <p:spPr>
            <a:xfrm>
              <a:off x="6255480" y="4898894"/>
              <a:ext cx="684074" cy="393114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3" name="テキスト ボックス 72"/>
            <p:cNvSpPr txBox="1"/>
            <p:nvPr/>
          </p:nvSpPr>
          <p:spPr>
            <a:xfrm>
              <a:off x="4624534" y="4332030"/>
              <a:ext cx="2590774" cy="338554"/>
            </a:xfrm>
            <a:prstGeom prst="rect">
              <a:avLst/>
            </a:prstGeom>
            <a:noFill/>
            <a:ln w="19050">
              <a:solidFill>
                <a:srgbClr val="7030A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kumimoji="1" lang="en-US" altLang="ja-JP" sz="1600" dirty="0" smtClean="0"/>
                <a:t>(time dependent) wave </a:t>
              </a:r>
              <a:r>
                <a:rPr kumimoji="1" lang="en-US" altLang="ja-JP" sz="1600" dirty="0" err="1" smtClean="0"/>
                <a:t>func</a:t>
              </a:r>
              <a:r>
                <a:rPr kumimoji="1" lang="en-US" altLang="ja-JP" sz="1600" dirty="0" smtClean="0"/>
                <a:t>.</a:t>
              </a:r>
              <a:endParaRPr kumimoji="1" lang="ja-JP" altLang="en-US" sz="1600" dirty="0"/>
            </a:p>
          </p:txBody>
        </p:sp>
        <p:cxnSp>
          <p:nvCxnSpPr>
            <p:cNvPr id="103" name="直線コネクタ 102"/>
            <p:cNvCxnSpPr/>
            <p:nvPr/>
          </p:nvCxnSpPr>
          <p:spPr>
            <a:xfrm flipH="1">
              <a:off x="4788024" y="4673645"/>
              <a:ext cx="247261" cy="162441"/>
            </a:xfrm>
            <a:prstGeom prst="line">
              <a:avLst/>
            </a:prstGeom>
            <a:ln w="19050">
              <a:solidFill>
                <a:srgbClr val="7030A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線コネクタ 106"/>
            <p:cNvCxnSpPr/>
            <p:nvPr/>
          </p:nvCxnSpPr>
          <p:spPr>
            <a:xfrm>
              <a:off x="6228185" y="4673645"/>
              <a:ext cx="206338" cy="180866"/>
            </a:xfrm>
            <a:prstGeom prst="line">
              <a:avLst/>
            </a:prstGeom>
            <a:ln w="19050">
              <a:solidFill>
                <a:srgbClr val="7030A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7" name="グループ化 116"/>
          <p:cNvGrpSpPr/>
          <p:nvPr/>
        </p:nvGrpSpPr>
        <p:grpSpPr>
          <a:xfrm>
            <a:off x="4968046" y="4908094"/>
            <a:ext cx="3348370" cy="929108"/>
            <a:chOff x="4968046" y="4908094"/>
            <a:chExt cx="3348370" cy="929108"/>
          </a:xfrm>
        </p:grpSpPr>
        <p:sp>
          <p:nvSpPr>
            <p:cNvPr id="81" name="角丸四角形 80"/>
            <p:cNvSpPr/>
            <p:nvPr/>
          </p:nvSpPr>
          <p:spPr>
            <a:xfrm>
              <a:off x="4968046" y="4908094"/>
              <a:ext cx="684074" cy="393114"/>
            </a:xfrm>
            <a:prstGeom prst="roundRect">
              <a:avLst/>
            </a:prstGeom>
            <a:solidFill>
              <a:srgbClr val="FFEA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2" name="角丸四角形 81"/>
            <p:cNvSpPr/>
            <p:nvPr/>
          </p:nvSpPr>
          <p:spPr>
            <a:xfrm>
              <a:off x="6984270" y="4908094"/>
              <a:ext cx="684074" cy="393114"/>
            </a:xfrm>
            <a:prstGeom prst="roundRect">
              <a:avLst/>
            </a:prstGeom>
            <a:solidFill>
              <a:srgbClr val="FFEA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5" name="テキスト ボックス 74"/>
            <p:cNvSpPr txBox="1"/>
            <p:nvPr/>
          </p:nvSpPr>
          <p:spPr>
            <a:xfrm>
              <a:off x="6069326" y="5498648"/>
              <a:ext cx="2247090" cy="338554"/>
            </a:xfrm>
            <a:prstGeom prst="rect">
              <a:avLst/>
            </a:prstGeom>
            <a:noFill/>
            <a:ln w="19050">
              <a:solidFill>
                <a:srgbClr val="FFC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kumimoji="1" lang="en-US" altLang="ja-JP" sz="1600" dirty="0" smtClean="0"/>
                <a:t>creation/annihilation op.</a:t>
              </a:r>
              <a:endParaRPr kumimoji="1" lang="ja-JP" altLang="en-US" sz="1600" dirty="0"/>
            </a:p>
          </p:txBody>
        </p:sp>
        <p:cxnSp>
          <p:nvCxnSpPr>
            <p:cNvPr id="98" name="直線コネクタ 97"/>
            <p:cNvCxnSpPr/>
            <p:nvPr/>
          </p:nvCxnSpPr>
          <p:spPr>
            <a:xfrm flipV="1">
              <a:off x="6869629" y="5303072"/>
              <a:ext cx="222651" cy="195576"/>
            </a:xfrm>
            <a:prstGeom prst="line">
              <a:avLst/>
            </a:prstGeom>
            <a:ln w="19050">
              <a:solidFill>
                <a:srgbClr val="FFC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線コネクタ 100"/>
            <p:cNvCxnSpPr/>
            <p:nvPr/>
          </p:nvCxnSpPr>
          <p:spPr>
            <a:xfrm flipH="1" flipV="1">
              <a:off x="5398121" y="5303072"/>
              <a:ext cx="671206" cy="347976"/>
            </a:xfrm>
            <a:prstGeom prst="line">
              <a:avLst/>
            </a:prstGeom>
            <a:ln w="19050">
              <a:solidFill>
                <a:srgbClr val="FFC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6" name="グループ化 115"/>
          <p:cNvGrpSpPr/>
          <p:nvPr/>
        </p:nvGrpSpPr>
        <p:grpSpPr>
          <a:xfrm>
            <a:off x="2195736" y="4908094"/>
            <a:ext cx="3987736" cy="969178"/>
            <a:chOff x="2195736" y="4908094"/>
            <a:chExt cx="3987736" cy="969178"/>
          </a:xfrm>
        </p:grpSpPr>
        <p:sp>
          <p:nvSpPr>
            <p:cNvPr id="76" name="角丸四角形 75"/>
            <p:cNvSpPr/>
            <p:nvPr/>
          </p:nvSpPr>
          <p:spPr>
            <a:xfrm>
              <a:off x="3887924" y="4908094"/>
              <a:ext cx="324036" cy="393114"/>
            </a:xfrm>
            <a:prstGeom prst="roundRect">
              <a:avLst/>
            </a:prstGeom>
            <a:solidFill>
              <a:srgbClr val="D1F3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7" name="角丸四角形 76"/>
            <p:cNvSpPr/>
            <p:nvPr/>
          </p:nvSpPr>
          <p:spPr>
            <a:xfrm>
              <a:off x="5859436" y="4908094"/>
              <a:ext cx="324036" cy="393114"/>
            </a:xfrm>
            <a:prstGeom prst="roundRect">
              <a:avLst/>
            </a:prstGeom>
            <a:solidFill>
              <a:srgbClr val="D1F3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4" name="テキスト ボックス 73"/>
            <p:cNvSpPr txBox="1"/>
            <p:nvPr/>
          </p:nvSpPr>
          <p:spPr>
            <a:xfrm>
              <a:off x="2195736" y="5507940"/>
              <a:ext cx="2741071" cy="369332"/>
            </a:xfrm>
            <a:prstGeom prst="rect">
              <a:avLst/>
            </a:prstGeom>
            <a:noFill/>
            <a:ln w="19050">
              <a:solidFill>
                <a:srgbClr val="00B0F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 smtClean="0"/>
                <a:t>eigen spinor for helicity op.</a:t>
              </a:r>
            </a:p>
          </p:txBody>
        </p:sp>
        <p:cxnSp>
          <p:nvCxnSpPr>
            <p:cNvPr id="85" name="直線コネクタ 84"/>
            <p:cNvCxnSpPr/>
            <p:nvPr/>
          </p:nvCxnSpPr>
          <p:spPr>
            <a:xfrm flipH="1" flipV="1">
              <a:off x="4139952" y="5292008"/>
              <a:ext cx="144018" cy="215932"/>
            </a:xfrm>
            <a:prstGeom prst="line">
              <a:avLst/>
            </a:prstGeom>
            <a:ln w="19050">
              <a:solidFill>
                <a:srgbClr val="00B0F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線コネクタ 88"/>
            <p:cNvCxnSpPr/>
            <p:nvPr/>
          </p:nvCxnSpPr>
          <p:spPr>
            <a:xfrm flipV="1">
              <a:off x="4936807" y="5303072"/>
              <a:ext cx="922629" cy="364854"/>
            </a:xfrm>
            <a:prstGeom prst="line">
              <a:avLst/>
            </a:prstGeom>
            <a:ln w="19050">
              <a:solidFill>
                <a:srgbClr val="00B0F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5" name="グループ化 114"/>
          <p:cNvGrpSpPr/>
          <p:nvPr/>
        </p:nvGrpSpPr>
        <p:grpSpPr>
          <a:xfrm>
            <a:off x="3131840" y="4332030"/>
            <a:ext cx="1125949" cy="969178"/>
            <a:chOff x="3131840" y="4332030"/>
            <a:chExt cx="1125949" cy="969178"/>
          </a:xfrm>
        </p:grpSpPr>
        <p:sp>
          <p:nvSpPr>
            <p:cNvPr id="78" name="角丸四角形 77"/>
            <p:cNvSpPr/>
            <p:nvPr/>
          </p:nvSpPr>
          <p:spPr>
            <a:xfrm>
              <a:off x="3203848" y="4908094"/>
              <a:ext cx="548116" cy="393114"/>
            </a:xfrm>
            <a:prstGeom prst="roundRect">
              <a:avLst/>
            </a:prstGeom>
            <a:solidFill>
              <a:srgbClr val="C3FFB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2" name="テキスト ボックス 71"/>
            <p:cNvSpPr txBox="1"/>
            <p:nvPr/>
          </p:nvSpPr>
          <p:spPr>
            <a:xfrm>
              <a:off x="3131840" y="4332030"/>
              <a:ext cx="1125949" cy="338554"/>
            </a:xfrm>
            <a:prstGeom prst="rect">
              <a:avLst/>
            </a:prstGeom>
            <a:noFill/>
            <a:ln w="19050">
              <a:solidFill>
                <a:srgbClr val="00B05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kumimoji="1" lang="en-US" altLang="ja-JP" sz="1600" dirty="0" smtClean="0"/>
                <a:t>plane wave</a:t>
              </a:r>
              <a:endParaRPr kumimoji="1" lang="ja-JP" altLang="en-US" sz="1600" dirty="0"/>
            </a:p>
          </p:txBody>
        </p:sp>
        <p:cxnSp>
          <p:nvCxnSpPr>
            <p:cNvPr id="83" name="直線コネクタ 82"/>
            <p:cNvCxnSpPr/>
            <p:nvPr/>
          </p:nvCxnSpPr>
          <p:spPr>
            <a:xfrm flipH="1">
              <a:off x="3566271" y="4692070"/>
              <a:ext cx="33621" cy="162441"/>
            </a:xfrm>
            <a:prstGeom prst="line">
              <a:avLst/>
            </a:prstGeom>
            <a:ln w="19050">
              <a:solidFill>
                <a:srgbClr val="00E62C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Minimal Model with Flat Direction</a:t>
                </a:r>
              </a:p>
              <a:p>
                <a:pPr lvl="1"/>
                <a:r>
                  <a:rPr kumimoji="1" lang="en-US" altLang="ja-JP" b="0" dirty="0" smtClean="0">
                    <a:ea typeface="Cambria Math"/>
                  </a:rPr>
                  <a:t>Equations of Motion :</a:t>
                </a:r>
              </a:p>
              <a:p>
                <a:pPr marL="457200" lvl="1" indent="0">
                  <a:buNone/>
                </a:pPr>
                <a:r>
                  <a:rPr kumimoji="1" lang="en-US" altLang="ja-JP" b="0" dirty="0" smtClean="0">
                    <a:ea typeface="Cambria Math"/>
                  </a:rPr>
                  <a:t>	</a:t>
                </a:r>
                <a:r>
                  <a:rPr lang="en-US" altLang="ja-JP" dirty="0">
                    <a:solidFill>
                      <a:srgbClr val="FF0000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</m:oMath>
                </a14:m>
                <a:r>
                  <a:rPr kumimoji="1" lang="en-US" altLang="ja-JP" b="0" dirty="0" smtClean="0">
                    <a:ea typeface="Cambria Math"/>
                  </a:rPr>
                  <a:t>   :	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  <a:ea typeface="Cambria Math"/>
                      </a:rPr>
                      <m:t>0=</m:t>
                    </m:r>
                    <m:d>
                      <m:dPr>
                        <m:ctrlPr>
                          <a:rPr kumimoji="1" lang="en-US" altLang="ja-JP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kumimoji="1"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kumimoji="1" lang="en-US" altLang="ja-JP" b="0" i="1" smtClean="0">
                                <a:latin typeface="Cambria Math"/>
                                <a:ea typeface="Cambria Math"/>
                              </a:rPr>
                              <m:t>𝜕</m:t>
                            </m:r>
                          </m:e>
                          <m:sup>
                            <m:r>
                              <a:rPr kumimoji="1" lang="en-US" altLang="ja-JP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kumimoji="1" lang="en-US" altLang="ja-JP" b="0" i="1" smtClean="0">
                            <a:latin typeface="Cambria Math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kumimoji="1"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kumimoji="1" lang="en-US" altLang="ja-JP" b="0" i="1" smtClean="0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kumimoji="1" lang="en-US" altLang="ja-JP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kumimoji="1"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kumimoji="1" lang="en-US" altLang="ja-JP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</m:e>
                            </m:d>
                          </m:e>
                          <m:sup>
                            <m:r>
                              <a:rPr kumimoji="1" lang="en-US" altLang="ja-JP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f>
                      <m:f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𝑔</m:t>
                    </m:r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r>
                  <a:rPr kumimoji="1" lang="en-US" altLang="ja-JP" b="0" dirty="0" smtClean="0">
                    <a:ea typeface="Cambria Math"/>
                  </a:rPr>
                  <a:t> </a:t>
                </a:r>
              </a:p>
              <a:p>
                <a:pPr marL="457200" lvl="1" indent="0">
                  <a:buNone/>
                </a:pPr>
                <a:r>
                  <a:rPr lang="en-US" altLang="ja-JP" dirty="0" smtClean="0">
                    <a:ea typeface="Cambria Math"/>
                  </a:rPr>
                  <a:t>	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 smtClean="0">
                    <a:ea typeface="Cambria Math"/>
                  </a:rPr>
                  <a:t>  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𝜙</m:t>
                                </m:r>
                              </m:e>
                            </m:d>
                          </m:e>
                          <m:sup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den>
                        </m:f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𝑔</m:t>
                    </m:r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r>
                  <a:rPr kumimoji="1" lang="en-US" altLang="ja-JP" b="0" dirty="0" smtClean="0">
                    <a:ea typeface="Cambria Math"/>
                  </a:rPr>
                  <a:t> </a:t>
                </a:r>
              </a:p>
              <a:p>
                <a:pPr marL="457200" lvl="1" indent="0">
                  <a:buNone/>
                </a:pPr>
                <a:r>
                  <a:rPr lang="en-US" altLang="ja-JP" dirty="0" smtClean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</m:sSub>
                  </m:oMath>
                </a14:m>
                <a:r>
                  <a:rPr lang="en-US" altLang="ja-JP" dirty="0" smtClean="0">
                    <a:ea typeface="Cambria Math"/>
                  </a:rPr>
                  <a:t> </a:t>
                </a:r>
                <a:r>
                  <a:rPr lang="en-US" altLang="ja-JP" dirty="0">
                    <a:ea typeface="Cambria Math"/>
                  </a:rPr>
                  <a:t>: </a:t>
                </a:r>
                <a:r>
                  <a:rPr lang="en-US" altLang="ja-JP" dirty="0" smtClean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</m:sSub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𝑖𝑔</m:t>
                    </m:r>
                    <m:sSup>
                      <m:sSupPr>
                        <m:ctrlPr>
                          <a:rPr lang="en-US" altLang="ja-JP" b="0" i="1" smtClean="0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a:rPr lang="en-US" altLang="ja-JP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∗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r>
                  <a:rPr lang="en-US" altLang="ja-JP" dirty="0" smtClean="0">
                    <a:ea typeface="Cambria Math"/>
                  </a:rPr>
                  <a:t> </a:t>
                </a:r>
                <a:endParaRPr lang="en-US" altLang="ja-JP" dirty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 smtClean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</m:oMath>
                </a14:m>
                <a:r>
                  <a:rPr lang="en-US" altLang="ja-JP" dirty="0" smtClean="0">
                    <a:ea typeface="Cambria Math"/>
                  </a:rPr>
                  <a:t> 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𝑖𝑔</m:t>
                    </m:r>
                    <m:sSup>
                      <m:sSupPr>
                        <m:ctrlPr>
                          <a:rPr lang="en-US" altLang="ja-JP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p>
                        <m:r>
                          <a:rPr lang="en-US" altLang="ja-JP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∗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𝑖𝑔</m:t>
                    </m:r>
                    <m:sSup>
                      <m:s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∗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endParaRPr lang="en-US" altLang="ja-JP" dirty="0" smtClean="0"/>
              </a:p>
              <a:p>
                <a:pPr lvl="3"/>
                <a:endParaRPr lang="en-US" altLang="ja-JP" sz="800" dirty="0" smtClean="0"/>
              </a:p>
              <a:p>
                <a:pPr lvl="2"/>
                <a:r>
                  <a:rPr lang="en-US" altLang="ja-JP" dirty="0" smtClean="0"/>
                  <a:t>For simplicity,</a:t>
                </a:r>
                <a:r>
                  <a:rPr lang="en-US" altLang="ja-JP" dirty="0" smtClean="0">
                    <a:solidFill>
                      <a:srgbClr val="FF0000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  <m:r>
                      <a:rPr lang="en-US" altLang="ja-JP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ja-JP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  <m:r>
                      <a:rPr lang="en-US" altLang="ja-JP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(</m:t>
                    </m:r>
                    <m:r>
                      <a:rPr lang="en-US" altLang="ja-JP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𝑡</m:t>
                    </m:r>
                    <m:r>
                      <a:rPr lang="en-US" altLang="ja-JP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r>
                  <a:rPr lang="en-US" altLang="ja-JP" dirty="0" smtClean="0"/>
                  <a:t>   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   solution :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𝑣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𝑡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𝑖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𝜇</m:t>
                    </m:r>
                  </m:oMath>
                </a14:m>
                <a:endParaRPr lang="en-US" altLang="ja-JP" dirty="0" smtClean="0"/>
              </a:p>
              <a:p>
                <a:pPr lvl="3"/>
                <a:endParaRPr lang="en-US" altLang="ja-JP" sz="800" dirty="0" smtClean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</m:sSub>
                  </m:oMath>
                </a14:m>
                <a:r>
                  <a:rPr lang="en-US" altLang="ja-JP" dirty="0" smtClean="0">
                    <a:ea typeface="Cambria Math"/>
                  </a:rPr>
                  <a:t>,</a:t>
                </a:r>
                <a:r>
                  <a:rPr lang="en-US" altLang="ja-JP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</m:oMath>
                </a14:m>
                <a:r>
                  <a:rPr lang="en-US" altLang="ja-JP" dirty="0" smtClean="0"/>
                  <a:t> : free field equations  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 </a:t>
                </a:r>
                <a:r>
                  <a:rPr lang="en-US" altLang="ja-JP" dirty="0" smtClean="0"/>
                  <a:t> plane wave expansion</a:t>
                </a:r>
              </a:p>
              <a:p>
                <a:pPr lvl="3"/>
                <a:endParaRPr lang="en-US" altLang="ja-JP" sz="800" dirty="0" smtClean="0"/>
              </a:p>
              <a:p>
                <a:pPr lvl="3"/>
                <a:endParaRPr lang="en-US" altLang="ja-JP" dirty="0"/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𝜓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𝜙</m:t>
                          </m:r>
                        </m:sub>
                      </m:sSub>
                      <m:d>
                        <m:d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𝑡</m:t>
                          </m:r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,</m:t>
                          </m:r>
                          <m:r>
                            <a:rPr lang="en-US" altLang="ja-JP" b="1">
                              <a:latin typeface="Cambria Math"/>
                              <a:ea typeface="Cambria Math"/>
                            </a:rPr>
                            <m:t>𝐱</m:t>
                          </m:r>
                        </m:e>
                      </m:d>
                      <m:r>
                        <a:rPr lang="en-US" altLang="ja-JP" i="1">
                          <a:latin typeface="Cambria Math"/>
                          <a:ea typeface="Cambria Math"/>
                        </a:rPr>
                        <m:t>=</m:t>
                      </m:r>
                      <m:nary>
                        <m:naryPr>
                          <m:subHide m:val="on"/>
                          <m:supHide m:val="on"/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𝑑</m:t>
                                  </m:r>
                                </m:e>
                                <m:sup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𝜋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</m:den>
                          </m:f>
                          <m:sSup>
                            <m:sSupPr>
                              <m:ctrlP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𝑖</m:t>
                              </m:r>
                              <m:r>
                                <a:rPr lang="en-US" altLang="ja-JP" b="1" i="0" smtClean="0">
                                  <a:latin typeface="Cambria Math"/>
                                  <a:ea typeface="Cambria Math"/>
                                </a:rPr>
                                <m:t>𝐤</m:t>
                              </m:r>
                              <m:r>
                                <a:rPr lang="en-US" altLang="ja-JP" b="1" i="0" smtClean="0">
                                  <a:latin typeface="Cambria Math"/>
                                  <a:ea typeface="Cambria Math"/>
                                </a:rPr>
                                <m:t>⋅</m:t>
                              </m:r>
                              <m:r>
                                <a:rPr lang="en-US" altLang="ja-JP" b="1" i="0" smtClean="0">
                                  <a:latin typeface="Cambria Math"/>
                                  <a:ea typeface="Cambria Math"/>
                                </a:rPr>
                                <m:t>𝐱</m:t>
                              </m:r>
                            </m:sup>
                          </m:sSup>
                          <m:d>
                            <m:dPr>
                              <m:ctrlP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𝑒</m:t>
                                  </m:r>
                                </m:e>
                                <m:sub>
                                  <m:r>
                                    <a:rPr lang="en-US" altLang="ja-JP" b="1" i="0" smtClean="0">
                                      <a:latin typeface="Cambria Math"/>
                                      <a:ea typeface="Cambria Math"/>
                                    </a:rPr>
                                    <m:t>𝐤</m:t>
                                  </m:r>
                                </m:sub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+</m:t>
                                  </m:r>
                                </m:sup>
                              </m:sSubSup>
                              <m:sSup>
                                <m:sSup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𝑒</m:t>
                                  </m:r>
                                </m:e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−</m:t>
                                  </m:r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𝑖</m:t>
                                  </m:r>
                                  <m:d>
                                    <m:dPr>
                                      <m:begChr m:val="|"/>
                                      <m:endChr m:val="|"/>
                                      <m:ctrlP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ja-JP" b="1" i="0" smtClean="0">
                                          <a:latin typeface="Cambria Math"/>
                                          <a:ea typeface="Cambria Math"/>
                                        </a:rPr>
                                        <m:t>𝐤</m:t>
                                      </m:r>
                                    </m:e>
                                  </m:d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𝑡</m:t>
                                  </m:r>
                                </m:sup>
                              </m:sSup>
                              <m:sSubSup>
                                <m:sSubSup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𝑎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𝜓</m:t>
                                      </m:r>
                                    </m:e>
                                    <m:sub>
                                      <m:r>
                                        <a:rPr lang="en-US" altLang="ja-JP" i="1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𝜙</m:t>
                                      </m:r>
                                    </m:sub>
                                  </m:sSub>
                                  <m:r>
                                    <a:rPr lang="en-US" altLang="ja-JP" b="1" i="0" smtClean="0">
                                      <a:latin typeface="Cambria Math"/>
                                      <a:ea typeface="Cambria Math"/>
                                    </a:rPr>
                                    <m:t>𝐤</m:t>
                                  </m:r>
                                </m:sub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+</m:t>
                                  </m:r>
                                </m:sup>
                              </m:sSubSup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+</m:t>
                              </m:r>
                              <m:sSubSup>
                                <m:sSub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𝑒</m:t>
                                  </m:r>
                                </m:e>
                                <m:sub>
                                  <m:r>
                                    <a:rPr lang="en-US" altLang="ja-JP" b="1">
                                      <a:latin typeface="Cambria Math"/>
                                      <a:ea typeface="Cambria Math"/>
                                    </a:rPr>
                                    <m:t>𝐤</m:t>
                                  </m:r>
                                </m:sub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−</m:t>
                                  </m:r>
                                </m:sup>
                              </m:sSubSup>
                              <m:sSup>
                                <m:s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𝑒</m:t>
                                  </m:r>
                                </m:e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+</m:t>
                                  </m:r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𝑖</m:t>
                                  </m:r>
                                  <m:d>
                                    <m:dPr>
                                      <m:begChr m:val="|"/>
                                      <m:endChr m:val="|"/>
                                      <m:ctrlP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ja-JP" b="1">
                                          <a:latin typeface="Cambria Math"/>
                                          <a:ea typeface="Cambria Math"/>
                                        </a:rPr>
                                        <m:t>𝐤</m:t>
                                      </m:r>
                                    </m:e>
                                  </m:d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𝑡</m:t>
                                  </m:r>
                                </m:sup>
                              </m:sSup>
                              <m:sSubSup>
                                <m:sSub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𝑎</m:t>
                                  </m:r>
                                </m:e>
                                <m:sub>
                                  <m:sSub>
                                    <m:sSubPr>
                                      <m:ctrlP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𝜓</m:t>
                                      </m:r>
                                    </m:e>
                                    <m:sub>
                                      <m:r>
                                        <a:rPr lang="en-US" altLang="ja-JP" i="1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𝜙</m:t>
                                      </m:r>
                                    </m:sub>
                                  </m:sSub>
                                  <m:r>
                                    <a:rPr lang="en-US" altLang="ja-JP" b="1" i="0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−</m:t>
                                  </m:r>
                                  <m:r>
                                    <a:rPr lang="en-US" altLang="ja-JP" b="1">
                                      <a:latin typeface="Cambria Math"/>
                                      <a:ea typeface="Cambria Math"/>
                                    </a:rPr>
                                    <m:t>𝐤</m:t>
                                  </m:r>
                                </m:sub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−†</m:t>
                                  </m:r>
                                </m:sup>
                              </m:sSubSup>
                            </m:e>
                          </m:d>
                        </m:e>
                      </m:nary>
                    </m:oMath>
                  </m:oMathPara>
                </a14:m>
                <a:endParaRPr lang="en-US" altLang="ja-JP" dirty="0" smtClean="0"/>
              </a:p>
              <a:p>
                <a:pPr lvl="1"/>
                <a:endParaRPr lang="en-US" altLang="ja-JP" b="1" dirty="0" smtClean="0"/>
              </a:p>
              <a:p>
                <a:pPr marL="914400" lvl="2" indent="0">
                  <a:buNone/>
                </a:pPr>
                <a:r>
                  <a:rPr lang="en-US" altLang="ja-JP" dirty="0">
                    <a:ea typeface="Cambria Math"/>
                  </a:rPr>
                  <a:t> </a:t>
                </a:r>
                <a:r>
                  <a:rPr lang="en-US" altLang="ja-JP" dirty="0" smtClean="0">
                    <a:ea typeface="Cambria Math"/>
                  </a:rPr>
                  <a:t>   </a:t>
                </a:r>
                <a:r>
                  <a:rPr lang="en-US" altLang="ja-JP" b="0" dirty="0" smtClean="0">
                    <a:ea typeface="Cambria Math"/>
                  </a:rPr>
                  <a:t>(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𝑘</m:t>
                            </m:r>
                          </m:e>
                          <m:sup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𝑖</m:t>
                            </m:r>
                          </m:sup>
                        </m:sSup>
                        <m:acc>
                          <m:accPr>
                            <m:chr m:val="̅"/>
                            <m:ctrlPr>
                              <a:rPr lang="en-US" altLang="ja-JP" i="1" smtClean="0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𝑖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𝑒</m:t>
                        </m:r>
                      </m:e>
                      <m:sub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𝐤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±</m:t>
                        </m:r>
                      </m:sup>
                    </m:sSubSup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=±</m:t>
                    </m:r>
                    <m:d>
                      <m:dPr>
                        <m:begChr m:val="|"/>
                        <m:endChr m:val="|"/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𝑘</m:t>
                        </m:r>
                      </m:e>
                    </m:d>
                    <m:sSup>
                      <m:sSup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0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𝑒</m:t>
                        </m:r>
                      </m:e>
                      <m:sub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𝐤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±</m:t>
                        </m:r>
                      </m:sup>
                    </m:sSubSup>
                  </m:oMath>
                </a14:m>
                <a:r>
                  <a:rPr lang="en-US" altLang="ja-JP" dirty="0" smtClean="0"/>
                  <a:t> ,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𝑒</m:t>
                        </m:r>
                      </m:e>
                      <m:sub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𝐤</m:t>
                        </m:r>
                      </m:sub>
                      <m:sup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𝑠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sSup>
                      <m:sSup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 smtClean="0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0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𝑒</m:t>
                        </m:r>
                      </m:e>
                      <m:sub>
                        <m:r>
                          <a:rPr lang="en-US" altLang="ja-JP" b="1">
                            <a:latin typeface="Cambria Math"/>
                            <a:ea typeface="Cambria Math"/>
                          </a:rPr>
                          <m:t>𝐤</m:t>
                        </m:r>
                      </m:sub>
                      <m:sup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𝑟</m:t>
                        </m:r>
                      </m:sup>
                    </m:sSubSup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𝛿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𝑠𝑟</m:t>
                        </m:r>
                      </m:sup>
                    </m:sSup>
                  </m:oMath>
                </a14:m>
                <a:r>
                  <a:rPr lang="en-US" altLang="ja-JP" dirty="0" smtClean="0"/>
                  <a:t>)</a:t>
                </a:r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7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grpSp>
        <p:nvGrpSpPr>
          <p:cNvPr id="119" name="グループ化 118"/>
          <p:cNvGrpSpPr/>
          <p:nvPr/>
        </p:nvGrpSpPr>
        <p:grpSpPr>
          <a:xfrm>
            <a:off x="3203848" y="1124744"/>
            <a:ext cx="3770735" cy="1944216"/>
            <a:chOff x="3203848" y="1124744"/>
            <a:chExt cx="3770735" cy="1944216"/>
          </a:xfrm>
        </p:grpSpPr>
        <p:cxnSp>
          <p:nvCxnSpPr>
            <p:cNvPr id="5" name="直線コネクタ 4"/>
            <p:cNvCxnSpPr/>
            <p:nvPr/>
          </p:nvCxnSpPr>
          <p:spPr>
            <a:xfrm flipV="1">
              <a:off x="3203848" y="1124744"/>
              <a:ext cx="792088" cy="288032"/>
            </a:xfrm>
            <a:prstGeom prst="line">
              <a:avLst/>
            </a:prstGeom>
            <a:ln w="38100">
              <a:solidFill>
                <a:srgbClr val="FF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線コネクタ 7"/>
            <p:cNvCxnSpPr/>
            <p:nvPr/>
          </p:nvCxnSpPr>
          <p:spPr>
            <a:xfrm flipV="1">
              <a:off x="4644008" y="1124744"/>
              <a:ext cx="1080120" cy="288032"/>
            </a:xfrm>
            <a:prstGeom prst="line">
              <a:avLst/>
            </a:prstGeom>
            <a:ln w="38100">
              <a:solidFill>
                <a:srgbClr val="FF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コネクタ 9"/>
            <p:cNvCxnSpPr/>
            <p:nvPr/>
          </p:nvCxnSpPr>
          <p:spPr>
            <a:xfrm flipV="1">
              <a:off x="4355976" y="1772816"/>
              <a:ext cx="1080120" cy="288032"/>
            </a:xfrm>
            <a:prstGeom prst="line">
              <a:avLst/>
            </a:prstGeom>
            <a:ln w="38100">
              <a:solidFill>
                <a:srgbClr val="FF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線コネクタ 10"/>
            <p:cNvCxnSpPr/>
            <p:nvPr/>
          </p:nvCxnSpPr>
          <p:spPr>
            <a:xfrm flipV="1">
              <a:off x="5894463" y="1772816"/>
              <a:ext cx="1080120" cy="288032"/>
            </a:xfrm>
            <a:prstGeom prst="line">
              <a:avLst/>
            </a:prstGeom>
            <a:ln w="38100">
              <a:solidFill>
                <a:srgbClr val="FF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線コネクタ 11"/>
            <p:cNvCxnSpPr/>
            <p:nvPr/>
          </p:nvCxnSpPr>
          <p:spPr>
            <a:xfrm flipV="1">
              <a:off x="3751964" y="2276872"/>
              <a:ext cx="1080120" cy="288032"/>
            </a:xfrm>
            <a:prstGeom prst="line">
              <a:avLst/>
            </a:prstGeom>
            <a:ln w="38100">
              <a:solidFill>
                <a:srgbClr val="FF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線コネクタ 12"/>
            <p:cNvCxnSpPr/>
            <p:nvPr/>
          </p:nvCxnSpPr>
          <p:spPr>
            <a:xfrm flipV="1">
              <a:off x="4896036" y="2780928"/>
              <a:ext cx="1080120" cy="288032"/>
            </a:xfrm>
            <a:prstGeom prst="line">
              <a:avLst/>
            </a:prstGeom>
            <a:ln w="38100">
              <a:solidFill>
                <a:srgbClr val="FF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雲形吹き出し 13"/>
              <p:cNvSpPr/>
              <p:nvPr/>
            </p:nvSpPr>
            <p:spPr>
              <a:xfrm>
                <a:off x="5554514" y="30707"/>
                <a:ext cx="3600400" cy="1238053"/>
              </a:xfrm>
              <a:prstGeom prst="cloudCallout">
                <a:avLst>
                  <a:gd name="adj1" fmla="val -32963"/>
                  <a:gd name="adj2" fmla="val 71319"/>
                </a:avLst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</m:oMath>
                </a14:m>
                <a:r>
                  <a:rPr kumimoji="1" lang="ja-JP" alt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: </a:t>
                </a:r>
                <a:r>
                  <a:rPr kumimoji="1" lang="en-US" altLang="ja-JP" u="sng" dirty="0" smtClean="0">
                    <a:solidFill>
                      <a:schemeClr val="tx1"/>
                    </a:solidFill>
                  </a:rPr>
                  <a:t>macro</a:t>
                </a:r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scopic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:r>
                  <a:rPr lang="en-US" altLang="ja-JP" dirty="0" smtClean="0">
                    <a:solidFill>
                      <a:schemeClr val="tx1"/>
                    </a:solidFill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</m:sSub>
                  </m:oMath>
                </a14:m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</m:oMath>
                </a14:m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 : </a:t>
                </a:r>
                <a:r>
                  <a:rPr kumimoji="1" lang="en-US" altLang="ja-JP" u="sng" dirty="0" smtClean="0">
                    <a:solidFill>
                      <a:schemeClr val="tx1"/>
                    </a:solidFill>
                  </a:rPr>
                  <a:t>micro</a:t>
                </a:r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scopic</a:t>
                </a:r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4" name="雲形吹き出し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4514" y="30707"/>
                <a:ext cx="3600400" cy="1238053"/>
              </a:xfrm>
              <a:prstGeom prst="cloudCallout">
                <a:avLst>
                  <a:gd name="adj1" fmla="val -32963"/>
                  <a:gd name="adj2" fmla="val 71319"/>
                </a:avLst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6" name="グループ化 55"/>
          <p:cNvGrpSpPr/>
          <p:nvPr/>
        </p:nvGrpSpPr>
        <p:grpSpPr>
          <a:xfrm>
            <a:off x="6948264" y="2348880"/>
            <a:ext cx="2088232" cy="1456398"/>
            <a:chOff x="7308304" y="2116619"/>
            <a:chExt cx="2088232" cy="1456398"/>
          </a:xfrm>
        </p:grpSpPr>
        <p:cxnSp>
          <p:nvCxnSpPr>
            <p:cNvPr id="44" name="直線コネクタ 43"/>
            <p:cNvCxnSpPr/>
            <p:nvPr/>
          </p:nvCxnSpPr>
          <p:spPr>
            <a:xfrm>
              <a:off x="7596336" y="2780928"/>
              <a:ext cx="1436130" cy="0"/>
            </a:xfrm>
            <a:prstGeom prst="line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線コネクタ 14"/>
            <p:cNvCxnSpPr/>
            <p:nvPr/>
          </p:nvCxnSpPr>
          <p:spPr>
            <a:xfrm>
              <a:off x="7596336" y="3075662"/>
              <a:ext cx="13694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コネクタ 15"/>
            <p:cNvCxnSpPr/>
            <p:nvPr/>
          </p:nvCxnSpPr>
          <p:spPr>
            <a:xfrm>
              <a:off x="8100392" y="2301284"/>
              <a:ext cx="0" cy="104986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コネクタ 16"/>
            <p:cNvCxnSpPr/>
            <p:nvPr/>
          </p:nvCxnSpPr>
          <p:spPr>
            <a:xfrm>
              <a:off x="8388424" y="2780928"/>
              <a:ext cx="527484" cy="0"/>
            </a:xfrm>
            <a:prstGeom prst="line">
              <a:avLst/>
            </a:prstGeom>
            <a:ln w="25400">
              <a:solidFill>
                <a:srgbClr val="FF000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テキスト ボックス 17"/>
                <p:cNvSpPr txBox="1"/>
                <p:nvPr/>
              </p:nvSpPr>
              <p:spPr>
                <a:xfrm>
                  <a:off x="7308304" y="2195572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Im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8" name="テキスト ボックス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08304" y="2195572"/>
                  <a:ext cx="1008112" cy="369332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テキスト ボックス 18"/>
                <p:cNvSpPr txBox="1"/>
                <p:nvPr/>
              </p:nvSpPr>
              <p:spPr>
                <a:xfrm>
                  <a:off x="8388424" y="3059668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Re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9" name="テキスト ボックス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88424" y="3059668"/>
                  <a:ext cx="1008112" cy="369332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円/楕円 19"/>
            <p:cNvSpPr/>
            <p:nvPr/>
          </p:nvSpPr>
          <p:spPr>
            <a:xfrm>
              <a:off x="8856488" y="2722568"/>
              <a:ext cx="108000" cy="108000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テキスト ボックス 24"/>
                <p:cNvSpPr txBox="1"/>
                <p:nvPr/>
              </p:nvSpPr>
              <p:spPr>
                <a:xfrm>
                  <a:off x="8924931" y="2420888"/>
                  <a:ext cx="399597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25" name="テキスト ボックス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924931" y="2420888"/>
                  <a:ext cx="399597" cy="369332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正方形/長方形 27"/>
            <p:cNvSpPr/>
            <p:nvPr/>
          </p:nvSpPr>
          <p:spPr>
            <a:xfrm>
              <a:off x="7314931" y="2116619"/>
              <a:ext cx="2009597" cy="1456398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テキスト ボックス 28"/>
                <p:cNvSpPr txBox="1"/>
                <p:nvPr/>
              </p:nvSpPr>
              <p:spPr>
                <a:xfrm>
                  <a:off x="8364996" y="2420888"/>
                  <a:ext cx="52748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b="0" i="1" smtClean="0">
                            <a:latin typeface="Cambria Math"/>
                          </a:rPr>
                          <m:t>𝑣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29" name="テキスト ボックス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64996" y="2420888"/>
                  <a:ext cx="527484" cy="369332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テキスト ボックス 51"/>
                <p:cNvSpPr txBox="1"/>
                <p:nvPr/>
              </p:nvSpPr>
              <p:spPr>
                <a:xfrm>
                  <a:off x="7452320" y="2708920"/>
                  <a:ext cx="52748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b="0" i="1" smtClean="0">
                            <a:latin typeface="Cambria Math"/>
                          </a:rPr>
                          <m:t>𝜇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52" name="テキスト ボックス 5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52320" y="2708920"/>
                  <a:ext cx="527484" cy="369332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 b="-3279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3" name="直線コネクタ 52"/>
            <p:cNvCxnSpPr/>
            <p:nvPr/>
          </p:nvCxnSpPr>
          <p:spPr>
            <a:xfrm flipV="1">
              <a:off x="7884368" y="2780928"/>
              <a:ext cx="0" cy="278740"/>
            </a:xfrm>
            <a:prstGeom prst="line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stealth" w="lg" len="med"/>
              <a:tailEnd type="stealth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グループ化 119"/>
          <p:cNvGrpSpPr/>
          <p:nvPr/>
        </p:nvGrpSpPr>
        <p:grpSpPr>
          <a:xfrm>
            <a:off x="381888" y="2420888"/>
            <a:ext cx="661720" cy="2683763"/>
            <a:chOff x="381888" y="2420888"/>
            <a:chExt cx="661720" cy="2683763"/>
          </a:xfrm>
        </p:grpSpPr>
        <p:cxnSp>
          <p:nvCxnSpPr>
            <p:cNvPr id="57" name="直線コネクタ 56"/>
            <p:cNvCxnSpPr/>
            <p:nvPr/>
          </p:nvCxnSpPr>
          <p:spPr>
            <a:xfrm>
              <a:off x="395536" y="2434536"/>
              <a:ext cx="648072" cy="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線コネクタ 61"/>
            <p:cNvCxnSpPr/>
            <p:nvPr/>
          </p:nvCxnSpPr>
          <p:spPr>
            <a:xfrm>
              <a:off x="395536" y="2420888"/>
              <a:ext cx="0" cy="2683763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線コネクタ 64"/>
            <p:cNvCxnSpPr/>
            <p:nvPr/>
          </p:nvCxnSpPr>
          <p:spPr>
            <a:xfrm>
              <a:off x="381888" y="5079045"/>
              <a:ext cx="432048" cy="6139"/>
            </a:xfrm>
            <a:prstGeom prst="line">
              <a:avLst/>
            </a:prstGeom>
            <a:ln w="38100">
              <a:solidFill>
                <a:srgbClr val="00B05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010623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角丸四角形 38"/>
          <p:cNvSpPr/>
          <p:nvPr/>
        </p:nvSpPr>
        <p:spPr>
          <a:xfrm>
            <a:off x="4041887" y="1133944"/>
            <a:ext cx="548116" cy="393114"/>
          </a:xfrm>
          <a:prstGeom prst="roundRect">
            <a:avLst/>
          </a:prstGeom>
          <a:solidFill>
            <a:srgbClr val="C3FF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0" name="角丸四角形 39"/>
          <p:cNvSpPr/>
          <p:nvPr/>
        </p:nvSpPr>
        <p:spPr>
          <a:xfrm>
            <a:off x="4716016" y="1124744"/>
            <a:ext cx="288032" cy="3931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角丸四角形 40"/>
          <p:cNvSpPr/>
          <p:nvPr/>
        </p:nvSpPr>
        <p:spPr>
          <a:xfrm>
            <a:off x="5724128" y="1124744"/>
            <a:ext cx="288032" cy="3931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角丸四角形 41"/>
          <p:cNvSpPr/>
          <p:nvPr/>
        </p:nvSpPr>
        <p:spPr>
          <a:xfrm>
            <a:off x="5048760" y="1133944"/>
            <a:ext cx="459344" cy="393114"/>
          </a:xfrm>
          <a:prstGeom prst="roundRect">
            <a:avLst/>
          </a:prstGeom>
          <a:solidFill>
            <a:srgbClr val="FFEA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角丸四角形 42"/>
          <p:cNvSpPr/>
          <p:nvPr/>
        </p:nvSpPr>
        <p:spPr>
          <a:xfrm>
            <a:off x="6084167" y="1133944"/>
            <a:ext cx="576065" cy="393114"/>
          </a:xfrm>
          <a:prstGeom prst="roundRect">
            <a:avLst/>
          </a:prstGeom>
          <a:solidFill>
            <a:srgbClr val="FFEA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角丸四角形 25"/>
          <p:cNvSpPr/>
          <p:nvPr/>
        </p:nvSpPr>
        <p:spPr>
          <a:xfrm>
            <a:off x="4103948" y="1916832"/>
            <a:ext cx="324036" cy="393114"/>
          </a:xfrm>
          <a:prstGeom prst="roundRect">
            <a:avLst/>
          </a:prstGeom>
          <a:solidFill>
            <a:srgbClr val="D1F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角丸四角形 26"/>
          <p:cNvSpPr/>
          <p:nvPr/>
        </p:nvSpPr>
        <p:spPr>
          <a:xfrm>
            <a:off x="5940152" y="1916832"/>
            <a:ext cx="432048" cy="393114"/>
          </a:xfrm>
          <a:prstGeom prst="roundRect">
            <a:avLst/>
          </a:prstGeom>
          <a:solidFill>
            <a:srgbClr val="D1F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角丸四角形 29"/>
          <p:cNvSpPr/>
          <p:nvPr/>
        </p:nvSpPr>
        <p:spPr>
          <a:xfrm>
            <a:off x="3023826" y="1916832"/>
            <a:ext cx="548116" cy="393114"/>
          </a:xfrm>
          <a:prstGeom prst="roundRect">
            <a:avLst/>
          </a:prstGeom>
          <a:solidFill>
            <a:srgbClr val="C3FF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角丸四角形 30"/>
          <p:cNvSpPr/>
          <p:nvPr/>
        </p:nvSpPr>
        <p:spPr>
          <a:xfrm>
            <a:off x="4472696" y="1907632"/>
            <a:ext cx="576064" cy="3931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角丸四角形 31"/>
          <p:cNvSpPr/>
          <p:nvPr/>
        </p:nvSpPr>
        <p:spPr>
          <a:xfrm>
            <a:off x="6408206" y="1907632"/>
            <a:ext cx="684074" cy="3931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角丸四角形 32"/>
          <p:cNvSpPr/>
          <p:nvPr/>
        </p:nvSpPr>
        <p:spPr>
          <a:xfrm>
            <a:off x="5076056" y="1916832"/>
            <a:ext cx="531352" cy="393114"/>
          </a:xfrm>
          <a:prstGeom prst="roundRect">
            <a:avLst/>
          </a:prstGeom>
          <a:solidFill>
            <a:srgbClr val="FFEA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角丸四角形 33"/>
          <p:cNvSpPr/>
          <p:nvPr/>
        </p:nvSpPr>
        <p:spPr>
          <a:xfrm>
            <a:off x="7164288" y="1916832"/>
            <a:ext cx="684074" cy="393114"/>
          </a:xfrm>
          <a:prstGeom prst="roundRect">
            <a:avLst/>
          </a:prstGeom>
          <a:solidFill>
            <a:srgbClr val="FFEA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Minimal Model with Flat Direction</a:t>
                </a:r>
              </a:p>
              <a:p>
                <a:pPr lvl="1"/>
                <a:r>
                  <a:rPr kumimoji="1" lang="en-US" altLang="ja-JP" b="0" dirty="0" smtClean="0">
                    <a:ea typeface="Cambria Math"/>
                  </a:rPr>
                  <a:t>Plane wave expansion :</a:t>
                </a:r>
                <a:endParaRPr lang="en-US" altLang="ja-JP" i="1" dirty="0" smtClean="0">
                  <a:solidFill>
                    <a:srgbClr val="0000FF"/>
                  </a:solidFill>
                  <a:latin typeface="Cambria Math"/>
                </a:endParaRP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i="1">
                          <a:solidFill>
                            <a:srgbClr val="0000FF"/>
                          </a:solidFill>
                          <a:latin typeface="Cambria Math"/>
                        </a:rPr>
                        <m:t>𝜒</m:t>
                      </m:r>
                      <m:d>
                        <m:d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𝑡</m:t>
                          </m:r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,</m:t>
                          </m:r>
                          <m:r>
                            <a:rPr lang="en-US" altLang="ja-JP" b="1">
                              <a:latin typeface="Cambria Math"/>
                              <a:ea typeface="Cambria Math"/>
                            </a:rPr>
                            <m:t>𝐱</m:t>
                          </m:r>
                        </m:e>
                      </m:d>
                      <m:r>
                        <a:rPr lang="en-US" altLang="ja-JP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≡</m:t>
                      </m:r>
                      <m:nary>
                        <m:naryPr>
                          <m:subHide m:val="on"/>
                          <m:supHide m:val="on"/>
                          <m:ctrlP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altLang="ja-JP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altLang="ja-JP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𝑑</m:t>
                                  </m:r>
                                </m:e>
                                <m:sup>
                                  <m:r>
                                    <a:rPr lang="en-US" altLang="ja-JP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altLang="ja-JP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𝑘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altLang="ja-JP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altLang="ja-JP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ja-JP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2</m:t>
                                      </m:r>
                                      <m:r>
                                        <a:rPr lang="en-US" altLang="ja-JP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𝜋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altLang="ja-JP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</m:den>
                          </m:f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𝑖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𝐤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⋅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𝐱</m:t>
                              </m:r>
                            </m:sup>
                          </m:sSup>
                          <m:d>
                            <m:dPr>
                              <m:ctrlPr>
                                <a:rPr lang="en-US" altLang="ja-JP" i="1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ja-JP" i="1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𝜒</m:t>
                                  </m:r>
                                </m:e>
                                <m:sub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𝑘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altLang="ja-JP" i="1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𝜒</m:t>
                                  </m:r>
                                  <m:r>
                                    <a:rPr lang="en-US" altLang="ja-JP" b="1">
                                      <a:latin typeface="Cambria Math"/>
                                    </a:rPr>
                                    <m:t>𝐤</m:t>
                                  </m:r>
                                </m:sub>
                              </m:sSub>
                              <m:r>
                                <a:rPr lang="en-US" altLang="ja-JP" i="1">
                                  <a:latin typeface="Cambria Math"/>
                                </a:rPr>
                                <m:t>+</m:t>
                              </m:r>
                              <m:sSubSup>
                                <m:sSubSup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altLang="ja-JP" i="1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𝜒</m:t>
                                  </m:r>
                                </m:e>
                                <m:sub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𝑘</m:t>
                                  </m:r>
                                </m:sub>
                                <m:sup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∗</m:t>
                                  </m:r>
                                </m:sup>
                              </m:sSubSup>
                              <m:sSubSup>
                                <m:sSubSup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𝑏</m:t>
                                  </m:r>
                                </m:e>
                                <m:sub>
                                  <m:r>
                                    <a:rPr lang="en-US" altLang="ja-JP" i="1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𝜒</m:t>
                                  </m:r>
                                  <m:r>
                                    <a:rPr lang="en-US" altLang="ja-JP" b="1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en-US" altLang="ja-JP" b="1">
                                      <a:latin typeface="Cambria Math"/>
                                    </a:rPr>
                                    <m:t>𝐤</m:t>
                                  </m:r>
                                </m:sub>
                                <m:sup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†</m:t>
                                  </m:r>
                                </m:sup>
                              </m:sSubSup>
                            </m:e>
                          </m:d>
                        </m:e>
                      </m:nary>
                    </m:oMath>
                  </m:oMathPara>
                </a14:m>
                <a:endParaRPr lang="en-US" altLang="ja-JP" dirty="0"/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𝜓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𝜒</m:t>
                          </m:r>
                        </m:sub>
                      </m:sSub>
                      <m:d>
                        <m:d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𝑡</m:t>
                          </m:r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,</m:t>
                          </m:r>
                          <m:r>
                            <a:rPr lang="en-US" altLang="ja-JP" b="1">
                              <a:latin typeface="Cambria Math"/>
                              <a:ea typeface="Cambria Math"/>
                            </a:rPr>
                            <m:t>𝐱</m:t>
                          </m:r>
                        </m:e>
                      </m:d>
                      <m:r>
                        <a:rPr lang="en-US" altLang="ja-JP" i="1">
                          <a:latin typeface="Cambria Math"/>
                          <a:ea typeface="Cambria Math"/>
                        </a:rPr>
                        <m:t>=</m:t>
                      </m:r>
                      <m:nary>
                        <m:naryPr>
                          <m:subHide m:val="on"/>
                          <m:supHide m:val="on"/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𝑑</m:t>
                                  </m:r>
                                </m:e>
                                <m:sup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𝜋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</m:den>
                          </m:f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𝑖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𝐤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⋅</m:t>
                              </m:r>
                              <m:r>
                                <a:rPr lang="en-US" altLang="ja-JP" b="1">
                                  <a:latin typeface="Cambria Math"/>
                                  <a:ea typeface="Cambria Math"/>
                                </a:rPr>
                                <m:t>𝐱</m:t>
                              </m:r>
                            </m:sup>
                          </m:sSup>
                          <m:nary>
                            <m:naryPr>
                              <m:chr m:val="∑"/>
                              <m:supHide m:val="on"/>
                              <m:ctrlPr>
                                <a:rPr lang="en-US" altLang="ja-JP" i="1" smtClean="0">
                                  <a:latin typeface="Cambria Math"/>
                                  <a:ea typeface="Cambria Math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7"/>
                                </m:rP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𝑠</m:t>
                              </m:r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=±</m:t>
                              </m:r>
                            </m:sub>
                            <m:sup/>
                            <m:e>
                              <m:d>
                                <m:d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sSubSup>
                                    <m:sSubSupPr>
                                      <m:ctrlP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𝑒</m:t>
                                      </m:r>
                                    </m:e>
                                    <m:sub>
                                      <m:r>
                                        <a:rPr lang="en-US" altLang="ja-JP" b="1">
                                          <a:latin typeface="Cambria Math"/>
                                          <a:ea typeface="Cambria Math"/>
                                        </a:rPr>
                                        <m:t>𝐤</m:t>
                                      </m:r>
                                    </m:sub>
                                    <m:sup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𝑠</m:t>
                                      </m:r>
                                    </m:sup>
                                  </m:sSubSup>
                                  <m:sSubSup>
                                    <m:sSubSupPr>
                                      <m:ctrlP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𝜓</m:t>
                                      </m:r>
                                    </m:e>
                                    <m:sub>
                                      <m:r>
                                        <a:rPr lang="en-US" altLang="ja-JP" i="1">
                                          <a:solidFill>
                                            <a:srgbClr val="0000FF"/>
                                          </a:solidFill>
                                          <a:latin typeface="Cambria Math"/>
                                        </a:rPr>
                                        <m:t>𝜒</m:t>
                                      </m:r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𝑘</m:t>
                                      </m:r>
                                    </m:sub>
                                    <m:sup>
                                      <m:d>
                                        <m:dPr>
                                          <m:ctrlPr>
                                            <a:rPr lang="en-US" altLang="ja-JP" b="0" i="1" smtClean="0">
                                              <a:latin typeface="Cambria Math"/>
                                              <a:ea typeface="Cambria Math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altLang="ja-JP" i="1">
                                              <a:latin typeface="Cambria Math"/>
                                              <a:ea typeface="Cambria Math"/>
                                            </a:rPr>
                                            <m:t>+</m:t>
                                          </m:r>
                                        </m:e>
                                      </m:d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𝑠</m:t>
                                      </m:r>
                                    </m:sup>
                                  </m:sSubSup>
                                  <m:sSubSup>
                                    <m:sSubSupPr>
                                      <m:ctrlP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sSub>
                                        <m:sSubPr>
                                          <m:ctrlPr>
                                            <a:rPr lang="en-US" altLang="ja-JP" i="1">
                                              <a:latin typeface="Cambria Math"/>
                                              <a:ea typeface="Cambria Math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altLang="ja-JP" i="1">
                                              <a:latin typeface="Cambria Math"/>
                                              <a:ea typeface="Cambria Math"/>
                                            </a:rPr>
                                            <m:t>𝜓</m:t>
                                          </m:r>
                                        </m:e>
                                        <m:sub>
                                          <m:r>
                                            <a:rPr lang="en-US" altLang="ja-JP" i="1">
                                              <a:solidFill>
                                                <a:srgbClr val="0000FF"/>
                                              </a:solidFill>
                                              <a:latin typeface="Cambria Math"/>
                                            </a:rPr>
                                            <m:t>𝜒</m:t>
                                          </m:r>
                                        </m:sub>
                                      </m:sSub>
                                      <m:r>
                                        <a:rPr lang="en-US" altLang="ja-JP" b="1">
                                          <a:latin typeface="Cambria Math"/>
                                          <a:ea typeface="Cambria Math"/>
                                        </a:rPr>
                                        <m:t>𝐤</m:t>
                                      </m:r>
                                    </m:sub>
                                    <m:sup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𝑠</m:t>
                                      </m:r>
                                    </m:sup>
                                  </m:sSubSup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−</m:t>
                                  </m:r>
                                  <m:sSubSup>
                                    <m:sSubSupPr>
                                      <m:ctrlP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𝑒</m:t>
                                      </m:r>
                                    </m:e>
                                    <m:sub>
                                      <m:r>
                                        <a:rPr lang="en-US" altLang="ja-JP" b="1" i="0" smtClean="0">
                                          <a:latin typeface="Cambria Math"/>
                                          <a:ea typeface="Cambria Math"/>
                                        </a:rPr>
                                        <m:t>−</m:t>
                                      </m:r>
                                      <m:r>
                                        <a:rPr lang="en-US" altLang="ja-JP" b="1">
                                          <a:latin typeface="Cambria Math"/>
                                          <a:ea typeface="Cambria Math"/>
                                        </a:rPr>
                                        <m:t>𝐤</m:t>
                                      </m:r>
                                    </m:sub>
                                    <m:sup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𝑠</m:t>
                                      </m:r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†</m:t>
                                      </m:r>
                                    </m:sup>
                                  </m:sSubSup>
                                  <m:sSubSup>
                                    <m:sSubSupPr>
                                      <m:ctrlP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𝜓</m:t>
                                      </m:r>
                                    </m:e>
                                    <m:sub>
                                      <m:r>
                                        <a:rPr lang="en-US" altLang="ja-JP" i="1">
                                          <a:solidFill>
                                            <a:srgbClr val="0000FF"/>
                                          </a:solidFill>
                                          <a:latin typeface="Cambria Math"/>
                                        </a:rPr>
                                        <m:t>𝜒</m:t>
                                      </m:r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𝑘</m:t>
                                      </m:r>
                                    </m:sub>
                                    <m:sup>
                                      <m:d>
                                        <m:dPr>
                                          <m:ctrlPr>
                                            <a:rPr lang="en-US" altLang="ja-JP" b="0" i="1" smtClean="0">
                                              <a:latin typeface="Cambria Math"/>
                                              <a:ea typeface="Cambria Math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altLang="ja-JP" b="0" i="1" smtClean="0">
                                              <a:latin typeface="Cambria Math"/>
                                              <a:ea typeface="Cambria Math"/>
                                            </a:rPr>
                                            <m:t>−</m:t>
                                          </m:r>
                                        </m:e>
                                      </m:d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𝑠</m:t>
                                      </m:r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∗</m:t>
                                      </m:r>
                                    </m:sup>
                                  </m:sSubSup>
                                  <m:sSubSup>
                                    <m:sSubSupPr>
                                      <m:ctrlP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sSub>
                                        <m:sSubPr>
                                          <m:ctrlPr>
                                            <a:rPr lang="en-US" altLang="ja-JP" i="1">
                                              <a:latin typeface="Cambria Math"/>
                                              <a:ea typeface="Cambria Math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altLang="ja-JP" i="1">
                                              <a:latin typeface="Cambria Math"/>
                                              <a:ea typeface="Cambria Math"/>
                                            </a:rPr>
                                            <m:t>𝜓</m:t>
                                          </m:r>
                                        </m:e>
                                        <m:sub>
                                          <m:r>
                                            <a:rPr lang="en-US" altLang="ja-JP" i="1">
                                              <a:solidFill>
                                                <a:srgbClr val="0000FF"/>
                                              </a:solidFill>
                                              <a:latin typeface="Cambria Math"/>
                                            </a:rPr>
                                            <m:t>𝜒</m:t>
                                          </m:r>
                                        </m:sub>
                                      </m:sSub>
                                      <m:r>
                                        <a:rPr lang="en-US" altLang="ja-JP" b="1">
                                          <a:latin typeface="Cambria Math"/>
                                          <a:ea typeface="Cambria Math"/>
                                        </a:rPr>
                                        <m:t>−</m:t>
                                      </m:r>
                                      <m:r>
                                        <a:rPr lang="en-US" altLang="ja-JP" b="1">
                                          <a:latin typeface="Cambria Math"/>
                                          <a:ea typeface="Cambria Math"/>
                                        </a:rPr>
                                        <m:t>𝐤</m:t>
                                      </m:r>
                                    </m:sub>
                                    <m:sup>
                                      <m:r>
                                        <a:rPr lang="en-US" altLang="ja-JP" b="0" i="1" smtClean="0">
                                          <a:latin typeface="Cambria Math"/>
                                          <a:ea typeface="Cambria Math"/>
                                        </a:rPr>
                                        <m:t>𝑠</m:t>
                                      </m:r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†</m:t>
                                      </m:r>
                                    </m:sup>
                                  </m:sSubSup>
                                </m:e>
                              </m:d>
                            </m:e>
                          </m:nary>
                        </m:e>
                      </m:nary>
                    </m:oMath>
                  </m:oMathPara>
                </a14:m>
                <a:endParaRPr lang="en-US" altLang="ja-JP" dirty="0" smtClean="0">
                  <a:ea typeface="Cambria Math"/>
                </a:endParaRPr>
              </a:p>
              <a:p>
                <a:pPr lvl="3"/>
                <a:endParaRPr lang="en-US" altLang="ja-JP" dirty="0" smtClean="0">
                  <a:ea typeface="Cambria Math"/>
                </a:endParaRPr>
              </a:p>
              <a:p>
                <a:pPr lvl="1"/>
                <a:r>
                  <a:rPr lang="en-US" altLang="ja-JP" dirty="0" smtClean="0"/>
                  <a:t>WKB solutions for wave functions</a:t>
                </a: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𝜒</m:t>
                          </m:r>
                        </m:e>
                        <m:sub>
                          <m:r>
                            <a:rPr lang="en-US" altLang="ja-JP" i="1">
                              <a:latin typeface="Cambria Math"/>
                            </a:rPr>
                            <m:t>𝑘</m:t>
                          </m:r>
                        </m:sub>
                      </m:sSub>
                      <m:d>
                        <m:d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ja-JP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US" altLang="ja-JP" b="0" i="1" smtClean="0">
                          <a:latin typeface="Cambria Math"/>
                        </a:rPr>
                        <m:t>∼</m:t>
                      </m:r>
                      <m:f>
                        <m:f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ja-JP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altLang="ja-JP" b="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altLang="ja-JP" b="0" i="1" smtClean="0">
                                  <a:latin typeface="Cambria Math"/>
                                </a:rPr>
                                <m:t>2</m:t>
                              </m:r>
                              <m:sSub>
                                <m:sSubPr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𝜔</m:t>
                                  </m:r>
                                </m:e>
                                <m:sub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𝑘</m:t>
                                  </m:r>
                                </m:sub>
                              </m:sSub>
                            </m:e>
                          </m:rad>
                        </m:den>
                      </m:f>
                      <m:func>
                        <m:func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altLang="ja-JP" b="0" i="0" smtClean="0">
                              <a:latin typeface="Cambria Math"/>
                            </a:rPr>
                            <m:t>exp</m:t>
                          </m:r>
                        </m:fName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altLang="ja-JP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altLang="ja-JP" i="1"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altLang="ja-JP" i="1">
                                  <a:latin typeface="Cambria Math"/>
                                </a:rPr>
                                <m:t>𝑖</m:t>
                              </m:r>
                              <m:nary>
                                <m:naryPr>
                                  <m:subHide m:val="on"/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naryPr>
                                <m:sub/>
                                <m:sup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𝑡</m:t>
                                  </m:r>
                                </m:sup>
                                <m:e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𝑑</m:t>
                                  </m:r>
                                  <m:sSup>
                                    <m:sSupPr>
                                      <m:ctrlPr>
                                        <a:rPr lang="en-US" altLang="ja-JP" i="1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</a:rPr>
                                        <m:t>𝑡</m:t>
                                      </m:r>
                                    </m:e>
                                    <m:sup>
                                      <m:r>
                                        <a:rPr lang="en-US" altLang="ja-JP" i="1">
                                          <a:latin typeface="Cambria Math"/>
                                        </a:rPr>
                                        <m:t>′</m:t>
                                      </m:r>
                                    </m:sup>
                                  </m:sSup>
                                  <m:sSub>
                                    <m:sSubPr>
                                      <m:ctrlPr>
                                        <a:rPr lang="en-US" altLang="ja-JP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</a:rPr>
                                        <m:t>𝜔</m:t>
                                      </m:r>
                                    </m:e>
                                    <m:sub>
                                      <m:r>
                                        <a:rPr lang="en-US" altLang="ja-JP" i="1">
                                          <a:latin typeface="Cambria Math"/>
                                        </a:rPr>
                                        <m:t>𝑘</m:t>
                                      </m:r>
                                    </m:sub>
                                  </m:sSub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(</m:t>
                                  </m:r>
                                  <m:sSup>
                                    <m:sSupPr>
                                      <m:ctrlPr>
                                        <a:rPr lang="en-US" altLang="ja-JP" i="1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</a:rPr>
                                        <m:t>𝑡</m:t>
                                      </m:r>
                                    </m:e>
                                    <m:sup>
                                      <m:r>
                                        <a:rPr lang="en-US" altLang="ja-JP" i="1">
                                          <a:latin typeface="Cambria Math"/>
                                        </a:rPr>
                                        <m:t>′</m:t>
                                      </m:r>
                                    </m:sup>
                                  </m:sSup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)</m:t>
                                  </m:r>
                                </m:e>
                              </m:nary>
                            </m:e>
                          </m:d>
                        </m:e>
                      </m:func>
                    </m:oMath>
                  </m:oMathPara>
                </a14:m>
                <a:endParaRPr lang="en-US" altLang="ja-JP" dirty="0" smtClean="0"/>
              </a:p>
              <a:p>
                <a:pPr lvl="3"/>
                <a:endParaRPr lang="en-US" altLang="ja-JP" sz="800" dirty="0" smtClean="0"/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ja-JP" i="1">
                              <a:latin typeface="Cambria Math"/>
                              <a:ea typeface="Cambria Math"/>
                            </a:rPr>
                          </m:ctrlPr>
                        </m:sSubSupPr>
                        <m:e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𝜓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𝜒</m:t>
                          </m:r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𝑘</m:t>
                          </m:r>
                        </m:sub>
                        <m:sup>
                          <m:d>
                            <m:d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US" altLang="ja-JP" i="1" smtClean="0">
                                  <a:latin typeface="Cambria Math"/>
                                  <a:ea typeface="Cambria Math"/>
                                </a:rPr>
                                <m:t>±</m:t>
                              </m:r>
                            </m:e>
                          </m:d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𝑠</m:t>
                          </m:r>
                        </m:sup>
                      </m:sSubSup>
                      <m:r>
                        <a:rPr lang="en-US" altLang="ja-JP" b="0" i="1" smtClean="0">
                          <a:latin typeface="Cambria Math"/>
                          <a:ea typeface="Cambria Math"/>
                        </a:rPr>
                        <m:t>∼</m:t>
                      </m:r>
                      <m:f>
                        <m:fPr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d>
                        <m:dPr>
                          <m:ctrlPr>
                            <a:rPr lang="en-US" altLang="ja-JP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ad>
                            <m:radPr>
                              <m:degHide m:val="on"/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𝑔𝑣𝑡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𝜔</m:t>
                                      </m:r>
                                    </m:e>
                                    <m:sub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𝑘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rad>
                          <m:r>
                            <a:rPr lang="en-US" altLang="ja-JP" i="1"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  <m:r>
                                <a:rPr lang="en-US" altLang="ja-JP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𝑔𝑣𝑡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𝜔</m:t>
                                      </m:r>
                                    </m:e>
                                    <m:sub>
                                      <m:r>
                                        <a:rPr lang="en-US" altLang="ja-JP" i="1">
                                          <a:latin typeface="Cambria Math"/>
                                          <a:ea typeface="Cambria Math"/>
                                        </a:rPr>
                                        <m:t>𝑘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rad>
                          <m:sSup>
                            <m:sSupPr>
                              <m:ctrlP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altLang="ja-JP" i="1">
                                  <a:latin typeface="Cambria Math"/>
                                  <a:ea typeface="Cambria Math"/>
                                </a:rPr>
                                <m:t>𝑖</m:t>
                              </m:r>
                              <m:sSubSup>
                                <m:sSubSupPr>
                                  <m:ctrlP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𝜃</m:t>
                                  </m:r>
                                </m:e>
                                <m:sub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𝑘</m:t>
                                  </m:r>
                                </m:sub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𝑠</m:t>
                                  </m:r>
                                </m:sup>
                              </m:sSubSup>
                            </m:sup>
                          </m:sSup>
                        </m:e>
                      </m:d>
                      <m:func>
                        <m:funcPr>
                          <m:ctrlPr>
                            <a:rPr lang="en-US" altLang="ja-JP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altLang="ja-JP">
                              <a:latin typeface="Cambria Math"/>
                            </a:rPr>
                            <m:t>exp</m:t>
                          </m:r>
                        </m:fName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altLang="ja-JP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altLang="ja-JP" i="1"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altLang="ja-JP" i="1">
                                  <a:latin typeface="Cambria Math"/>
                                </a:rPr>
                                <m:t>𝑖</m:t>
                              </m:r>
                              <m:nary>
                                <m:naryPr>
                                  <m:subHide m:val="on"/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naryPr>
                                <m:sub/>
                                <m:sup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𝑡</m:t>
                                  </m:r>
                                </m:sup>
                                <m:e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𝑑</m:t>
                                  </m:r>
                                  <m:sSup>
                                    <m:sSupPr>
                                      <m:ctrlPr>
                                        <a:rPr lang="en-US" altLang="ja-JP" i="1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</a:rPr>
                                        <m:t>𝑡</m:t>
                                      </m:r>
                                    </m:e>
                                    <m:sup>
                                      <m:r>
                                        <a:rPr lang="en-US" altLang="ja-JP" i="1">
                                          <a:latin typeface="Cambria Math"/>
                                        </a:rPr>
                                        <m:t>′</m:t>
                                      </m:r>
                                    </m:sup>
                                  </m:sSup>
                                  <m:sSub>
                                    <m:sSubPr>
                                      <m:ctrlPr>
                                        <a:rPr lang="en-US" altLang="ja-JP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</a:rPr>
                                        <m:t>𝜔</m:t>
                                      </m:r>
                                    </m:e>
                                    <m:sub>
                                      <m:r>
                                        <a:rPr lang="en-US" altLang="ja-JP" i="1">
                                          <a:latin typeface="Cambria Math"/>
                                        </a:rPr>
                                        <m:t>𝑘</m:t>
                                      </m:r>
                                    </m:sub>
                                  </m:sSub>
                                  <m:d>
                                    <m:dPr>
                                      <m:ctrlPr>
                                        <a:rPr lang="en-US" altLang="ja-JP" i="1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sSup>
                                        <m:sSupPr>
                                          <m:ctrlPr>
                                            <a:rPr lang="en-US" altLang="ja-JP" i="1">
                                              <a:latin typeface="Cambria Math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altLang="ja-JP" i="1">
                                              <a:latin typeface="Cambria Math"/>
                                            </a:rPr>
                                            <m:t>𝑡</m:t>
                                          </m:r>
                                        </m:e>
                                        <m:sup>
                                          <m:r>
                                            <a:rPr lang="en-US" altLang="ja-JP" i="1">
                                              <a:latin typeface="Cambria Math"/>
                                            </a:rPr>
                                            <m:t>′</m:t>
                                          </m:r>
                                        </m:sup>
                                      </m:sSup>
                                    </m:e>
                                  </m:d>
                                </m:e>
                              </m:nary>
                            </m:e>
                          </m:d>
                        </m:e>
                      </m:func>
                    </m:oMath>
                  </m:oMathPara>
                </a14:m>
                <a:endParaRPr lang="en-US" altLang="ja-JP" dirty="0" smtClean="0"/>
              </a:p>
              <a:p>
                <a:pPr lvl="3"/>
                <a:endParaRPr lang="en-US" altLang="ja-JP" sz="800" dirty="0" smtClean="0"/>
              </a:p>
              <a:p>
                <a:pPr marL="1371600" lvl="3" indent="0">
                  <a:buNone/>
                </a:pPr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ja-JP" b="0" i="1" smtClean="0">
                              <a:latin typeface="Cambria Math"/>
                            </a:rPr>
                            <m:t>  </m:t>
                          </m:r>
                          <m:sSub>
                            <m:sSubPr>
                              <m:ctrlPr>
                                <a:rPr lang="en-US" altLang="ja-JP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ja-JP" i="1">
                                  <a:latin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altLang="ja-JP" i="1">
                                  <a:latin typeface="Cambria Math"/>
                                </a:rPr>
                                <m:t>𝑘</m:t>
                              </m:r>
                            </m:sub>
                          </m:sSub>
                          <m:r>
                            <a:rPr lang="en-US" altLang="ja-JP" b="0" i="1" smtClean="0">
                              <a:latin typeface="Cambria Math"/>
                            </a:rPr>
                            <m:t>≡</m:t>
                          </m:r>
                          <m:rad>
                            <m:radPr>
                              <m:degHide m:val="on"/>
                              <m:ctrlPr>
                                <a:rPr lang="en-US" altLang="ja-JP" b="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b="1" i="0" smtClean="0">
                                      <a:latin typeface="Cambria Math"/>
                                    </a:rPr>
                                    <m:t>𝐤</m:t>
                                  </m:r>
                                </m:e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altLang="ja-JP" b="0" i="1" smtClean="0">
                                  <a:latin typeface="Cambria Math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𝑔</m:t>
                                  </m:r>
                                </m:e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begChr m:val="|"/>
                                      <m:endChr m:val="|"/>
                                      <m:ctrlPr>
                                        <a:rPr lang="en-US" altLang="ja-JP" b="0" i="1" smtClean="0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ja-JP" i="1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𝜙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rad>
                          <m:r>
                            <a:rPr lang="en-US" altLang="ja-JP" b="0" i="1" smtClean="0">
                              <a:latin typeface="Cambria Math"/>
                            </a:rPr>
                            <m:t> ,  </m:t>
                          </m:r>
                          <m:sSup>
                            <m:sSupPr>
                              <m:ctrlPr>
                                <a:rPr lang="en-US" altLang="ja-JP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b="0" i="1" smtClean="0">
                                  <a:latin typeface="Cambria Math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US" altLang="ja-JP" b="0" i="1" smtClean="0">
                                  <a:latin typeface="Cambria Math"/>
                                </a:rPr>
                                <m:t>𝑖</m:t>
                              </m:r>
                              <m:sSubSup>
                                <m:sSubSupPr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𝜃</m:t>
                                  </m:r>
                                </m:e>
                                <m:sub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𝑘</m:t>
                                  </m:r>
                                </m:sub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𝑠</m:t>
                                  </m:r>
                                </m:sup>
                              </m:sSubSup>
                            </m:sup>
                          </m:sSup>
                          <m:r>
                            <a:rPr lang="en-US" altLang="ja-JP" b="0" i="1" smtClean="0">
                              <a:latin typeface="Cambria Math"/>
                            </a:rPr>
                            <m:t>≡</m:t>
                          </m:r>
                          <m:f>
                            <m:fPr>
                              <m:ctrlPr>
                                <a:rPr lang="en-US" altLang="ja-JP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ja-JP" i="1">
                                  <a:latin typeface="Cambria Math"/>
                                </a:rPr>
                                <m:t>𝑠</m:t>
                              </m:r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𝑘</m:t>
                                  </m:r>
                                </m:e>
                              </m:d>
                              <m:r>
                                <a:rPr lang="en-US" altLang="ja-JP" i="1"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altLang="ja-JP" b="0" i="1" smtClean="0">
                                  <a:latin typeface="Cambria Math"/>
                                </a:rPr>
                                <m:t>𝑖𝑔</m:t>
                              </m:r>
                              <m:r>
                                <a:rPr lang="en-US" altLang="ja-JP" b="0" i="1" smtClean="0">
                                  <a:latin typeface="Cambria Math"/>
                                </a:rPr>
                                <m:t>𝜇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sSup>
                                    <m:sSupPr>
                                      <m:ctrlPr>
                                        <a:rPr lang="en-US" altLang="ja-JP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ja-JP" b="0" i="1" smtClean="0">
                                          <a:latin typeface="Cambria Math"/>
                                        </a:rPr>
                                        <m:t>𝑘</m:t>
                                      </m:r>
                                    </m:e>
                                    <m:sup>
                                      <m:r>
                                        <a:rPr lang="en-US" altLang="ja-JP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+</m:t>
                                  </m:r>
                                  <m:sSup>
                                    <m:sSupPr>
                                      <m:ctrlPr>
                                        <a:rPr lang="en-US" altLang="ja-JP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ja-JP" b="0" i="1" smtClean="0">
                                          <a:latin typeface="Cambria Math"/>
                                        </a:rPr>
                                        <m:t>𝑔</m:t>
                                      </m:r>
                                    </m:e>
                                    <m:sup>
                                      <m:r>
                                        <a:rPr lang="en-US" altLang="ja-JP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sSup>
                                    <m:sSupPr>
                                      <m:ctrlPr>
                                        <a:rPr lang="en-US" altLang="ja-JP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ja-JP" b="0" i="1" smtClean="0">
                                          <a:latin typeface="Cambria Math"/>
                                        </a:rPr>
                                        <m:t>𝜇</m:t>
                                      </m:r>
                                    </m:e>
                                    <m:sup>
                                      <m:r>
                                        <a:rPr lang="en-US" altLang="ja-JP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rad>
                            </m:den>
                          </m:f>
                          <m:r>
                            <a:rPr lang="en-US" altLang="ja-JP" b="0" i="1" smtClean="0">
                              <a:latin typeface="Cambria Math"/>
                            </a:rPr>
                            <m:t>  </m:t>
                          </m:r>
                        </m:e>
                      </m:d>
                    </m:oMath>
                  </m:oMathPara>
                </a14:m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7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921308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Minimal Model with Flat Direction</a:t>
                </a:r>
              </a:p>
              <a:p>
                <a:pPr lvl="3"/>
                <a:endParaRPr lang="en-US" altLang="ja-JP" sz="800" dirty="0"/>
              </a:p>
              <a:p>
                <a:pPr lvl="1"/>
                <a:r>
                  <a:rPr lang="en-US" altLang="ja-JP" dirty="0">
                    <a:ea typeface="Cambria Math"/>
                  </a:rPr>
                  <a:t>Equations of Motion :</a:t>
                </a: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</a:t>
                </a:r>
                <a:r>
                  <a:rPr lang="en-US" altLang="ja-JP" dirty="0">
                    <a:solidFill>
                      <a:srgbClr val="FF0000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</m:oMath>
                </a14:m>
                <a:r>
                  <a:rPr lang="en-US" altLang="ja-JP" dirty="0">
                    <a:ea typeface="Cambria Math"/>
                  </a:rPr>
                  <a:t>   :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f>
                      <m:f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  <m:r>
                      <a:rPr lang="en-US" altLang="ja-JP" i="1">
                        <a:latin typeface="Cambria Math"/>
                        <a:ea typeface="Cambria Math"/>
                      </a:rPr>
                      <m:t>𝑔</m:t>
                    </m:r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r>
                  <a:rPr lang="en-US" altLang="ja-JP" dirty="0">
                    <a:ea typeface="Cambria Math"/>
                  </a:rPr>
                  <a:t> </a:t>
                </a: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>
                    <a:ea typeface="Cambria Math"/>
                  </a:rPr>
                  <a:t>  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𝜙</m:t>
                                </m:r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den>
                        </m:f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𝑔</m:t>
                    </m:r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r>
                  <a:rPr lang="en-US" altLang="ja-JP" dirty="0">
                    <a:ea typeface="Cambria Math"/>
                  </a:rPr>
                  <a:t> </a:t>
                </a: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</m:sSub>
                  </m:oMath>
                </a14:m>
                <a:r>
                  <a:rPr lang="en-US" altLang="ja-JP" dirty="0">
                    <a:ea typeface="Cambria Math"/>
                  </a:rPr>
                  <a:t>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</m:sSub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𝑖𝑔</m:t>
                    </m:r>
                    <m:sSup>
                      <m:s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∗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r>
                  <a:rPr lang="en-US" altLang="ja-JP" dirty="0">
                    <a:ea typeface="Cambria Math"/>
                  </a:rPr>
                  <a:t> </a:t>
                </a: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</m:oMath>
                </a14:m>
                <a:r>
                  <a:rPr lang="en-US" altLang="ja-JP" dirty="0">
                    <a:ea typeface="Cambria Math"/>
                  </a:rPr>
                  <a:t> 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𝑖𝑔</m:t>
                    </m:r>
                    <m:sSup>
                      <m:s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p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∗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𝑖𝑔</m:t>
                    </m:r>
                    <m:sSup>
                      <m:s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∗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endParaRPr lang="en-US" altLang="ja-JP" dirty="0"/>
              </a:p>
              <a:p>
                <a:pPr lvl="3"/>
                <a:endParaRPr lang="en-US" altLang="ja-JP" dirty="0"/>
              </a:p>
              <a:p>
                <a:pPr lvl="1"/>
                <a:r>
                  <a:rPr lang="en-US" altLang="ja-JP" dirty="0"/>
                  <a:t>EOM for asymptotic fields (as = in, out): </a:t>
                </a:r>
                <a:endParaRPr lang="en-US" altLang="ja-JP" dirty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</a:t>
                </a:r>
                <a:r>
                  <a:rPr lang="en-US" altLang="ja-JP" dirty="0">
                    <a:solidFill>
                      <a:srgbClr val="FF0000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 i="0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p>
                  </m:oMath>
                </a14:m>
                <a:r>
                  <a:rPr lang="en-US" altLang="ja-JP" dirty="0">
                    <a:ea typeface="Cambria Math"/>
                  </a:rPr>
                  <a:t>   :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 i="0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p>
                  </m:oMath>
                </a14:m>
                <a:endParaRPr lang="en-US" altLang="ja-JP" dirty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 i="0">
                            <a:latin typeface="Cambria Math"/>
                          </a:rPr>
                          <m:t>as</m:t>
                        </m:r>
                      </m:sup>
                    </m:sSup>
                  </m:oMath>
                </a14:m>
                <a:r>
                  <a:rPr lang="en-US" altLang="ja-JP" dirty="0">
                    <a:ea typeface="Cambria Math"/>
                  </a:rPr>
                  <a:t>  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d>
                                  <m:dPr>
                                    <m:begChr m:val="⟨"/>
                                    <m:endChr m:val="⟩"/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en-US" altLang="ja-JP" i="1">
                                            <a:solidFill>
                                              <a:srgbClr val="FF0000"/>
                                            </a:solidFill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ja-JP" i="1">
                                            <a:solidFill>
                                              <a:srgbClr val="FF0000"/>
                                            </a:solidFill>
                                            <a:latin typeface="Cambria Math"/>
                                            <a:ea typeface="Cambria Math"/>
                                          </a:rPr>
                                          <m:t>𝜙</m:t>
                                        </m:r>
                                      </m:e>
                                      <m:sup>
                                        <m:r>
                                          <m:rPr>
                                            <m:sty m:val="p"/>
                                          </m:rPr>
                                          <a:rPr lang="en-US" altLang="ja-JP" i="0">
                                            <a:latin typeface="Cambria Math"/>
                                            <a:ea typeface="Cambria Math"/>
                                          </a:rPr>
                                          <m:t>as</m:t>
                                        </m:r>
                                      </m:sup>
                                    </m:sSup>
                                  </m:e>
                                </m:d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sSup>
                      <m:sSupPr>
                        <m:ctrlPr>
                          <a:rPr lang="en-US" altLang="ja-JP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as</m:t>
                        </m:r>
                      </m:sup>
                    </m:sSup>
                  </m:oMath>
                </a14:m>
                <a:endParaRPr lang="en-US" altLang="ja-JP" dirty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bSup>
                  </m:oMath>
                </a14:m>
                <a:r>
                  <a:rPr lang="en-US" altLang="ja-JP" dirty="0">
                    <a:ea typeface="Cambria Math"/>
                  </a:rPr>
                  <a:t>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Sup>
                      <m:sSub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 i="0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bSup>
                  </m:oMath>
                </a14:m>
                <a:endParaRPr lang="en-US" altLang="ja-JP" dirty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b="0" i="1" smtClean="0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as</m:t>
                        </m:r>
                      </m:sup>
                    </m:sSubSup>
                  </m:oMath>
                </a14:m>
                <a:r>
                  <a:rPr lang="en-US" altLang="ja-JP" dirty="0">
                    <a:ea typeface="Cambria Math"/>
                  </a:rPr>
                  <a:t> 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Sup>
                      <m:sSub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 i="0" smtClean="0">
                            <a:latin typeface="Cambria Math"/>
                          </a:rPr>
                          <m:t>as</m:t>
                        </m:r>
                      </m:sup>
                    </m:sSubSup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𝑖𝑔</m:t>
                    </m:r>
                    <m:d>
                      <m:dPr>
                        <m:begChr m:val="⟨"/>
                        <m:endChr m:val="⟩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e>
                          <m:sup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∗</m:t>
                            </m:r>
                          </m:sup>
                        </m:sSup>
                      </m:e>
                    </m:d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 smtClean="0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 i="0">
                            <a:latin typeface="Cambria Math"/>
                          </a:rPr>
                          <m:t>as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7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cxnSp>
        <p:nvCxnSpPr>
          <p:cNvPr id="9" name="直線コネクタ 8"/>
          <p:cNvCxnSpPr/>
          <p:nvPr/>
        </p:nvCxnSpPr>
        <p:spPr>
          <a:xfrm flipV="1">
            <a:off x="3203848" y="1268760"/>
            <a:ext cx="792088" cy="288032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コネクタ 9"/>
          <p:cNvCxnSpPr/>
          <p:nvPr/>
        </p:nvCxnSpPr>
        <p:spPr>
          <a:xfrm flipV="1">
            <a:off x="4644008" y="1268760"/>
            <a:ext cx="1080120" cy="288032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コネクタ 10"/>
          <p:cNvCxnSpPr/>
          <p:nvPr/>
        </p:nvCxnSpPr>
        <p:spPr>
          <a:xfrm flipV="1">
            <a:off x="4355976" y="1916832"/>
            <a:ext cx="1080120" cy="288032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コネクタ 11"/>
          <p:cNvCxnSpPr/>
          <p:nvPr/>
        </p:nvCxnSpPr>
        <p:spPr>
          <a:xfrm flipV="1">
            <a:off x="5894463" y="1916832"/>
            <a:ext cx="1080120" cy="288032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コネクタ 12"/>
          <p:cNvCxnSpPr/>
          <p:nvPr/>
        </p:nvCxnSpPr>
        <p:spPr>
          <a:xfrm flipV="1">
            <a:off x="3751964" y="2420888"/>
            <a:ext cx="1080120" cy="288032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コネクタ 13"/>
          <p:cNvCxnSpPr/>
          <p:nvPr/>
        </p:nvCxnSpPr>
        <p:spPr>
          <a:xfrm flipV="1">
            <a:off x="4896036" y="2924944"/>
            <a:ext cx="1080120" cy="288032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雲形吹き出し 14"/>
              <p:cNvSpPr/>
              <p:nvPr/>
            </p:nvSpPr>
            <p:spPr>
              <a:xfrm>
                <a:off x="5554514" y="30707"/>
                <a:ext cx="3600400" cy="1238053"/>
              </a:xfrm>
              <a:prstGeom prst="cloudCallout">
                <a:avLst>
                  <a:gd name="adj1" fmla="val -23866"/>
                  <a:gd name="adj2" fmla="val 74626"/>
                </a:avLst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</m:oMath>
                </a14:m>
                <a:r>
                  <a:rPr kumimoji="1" lang="ja-JP" alt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: </a:t>
                </a:r>
                <a:r>
                  <a:rPr kumimoji="1" lang="en-US" altLang="ja-JP" u="sng" dirty="0" smtClean="0">
                    <a:solidFill>
                      <a:schemeClr val="tx1"/>
                    </a:solidFill>
                  </a:rPr>
                  <a:t>macro</a:t>
                </a:r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scopic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:r>
                  <a:rPr lang="en-US" altLang="ja-JP" dirty="0" smtClean="0">
                    <a:solidFill>
                      <a:schemeClr val="tx1"/>
                    </a:solidFill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</m:sSub>
                  </m:oMath>
                </a14:m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</m:oMath>
                </a14:m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 : </a:t>
                </a:r>
                <a:r>
                  <a:rPr kumimoji="1" lang="en-US" altLang="ja-JP" u="sng" dirty="0" smtClean="0">
                    <a:solidFill>
                      <a:schemeClr val="tx1"/>
                    </a:solidFill>
                  </a:rPr>
                  <a:t>micro</a:t>
                </a:r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scopic</a:t>
                </a:r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雲形吹き出し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4514" y="30707"/>
                <a:ext cx="3600400" cy="1238053"/>
              </a:xfrm>
              <a:prstGeom prst="cloudCallout">
                <a:avLst>
                  <a:gd name="adj1" fmla="val -23866"/>
                  <a:gd name="adj2" fmla="val 74626"/>
                </a:avLst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雲形吹き出し 63"/>
          <p:cNvSpPr/>
          <p:nvPr/>
        </p:nvSpPr>
        <p:spPr>
          <a:xfrm>
            <a:off x="1331640" y="4149080"/>
            <a:ext cx="7488832" cy="1872208"/>
          </a:xfrm>
          <a:prstGeom prst="cloudCallout">
            <a:avLst>
              <a:gd name="adj1" fmla="val -4468"/>
              <a:gd name="adj2" fmla="val -8384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kumimoji="1" lang="en-US" altLang="ja-JP" sz="2400" dirty="0" smtClean="0">
                <a:solidFill>
                  <a:schemeClr val="tx1"/>
                </a:solidFill>
              </a:rPr>
              <a:t>How do we calculate particle number ?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8563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6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980728"/>
                <a:ext cx="8928992" cy="5877272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Equation of Motion (again) : </a:t>
                </a:r>
                <a:endParaRPr lang="en-US" altLang="ja-JP" dirty="0">
                  <a:ea typeface="Cambria Math"/>
                </a:endParaRPr>
              </a:p>
              <a:p>
                <a:pPr lvl="1"/>
                <a:endParaRPr lang="en-US" altLang="ja-JP" dirty="0"/>
              </a:p>
              <a:p>
                <a:pPr lvl="1"/>
                <a:endParaRPr lang="en-US" altLang="ja-JP" dirty="0" smtClean="0"/>
              </a:p>
              <a:p>
                <a:pPr lvl="1"/>
                <a:endParaRPr lang="en-US" altLang="ja-JP" dirty="0"/>
              </a:p>
              <a:p>
                <a:pPr lvl="3"/>
                <a:endParaRPr lang="en-US" altLang="ja-JP" dirty="0" smtClean="0"/>
              </a:p>
              <a:p>
                <a:pPr lvl="3"/>
                <a:endParaRPr lang="en-US" altLang="ja-JP" dirty="0"/>
              </a:p>
              <a:p>
                <a:pPr lvl="3"/>
                <a:endParaRPr lang="en-US" altLang="ja-JP" dirty="0" smtClean="0"/>
              </a:p>
              <a:p>
                <a:pPr lvl="2"/>
                <a:endParaRPr lang="en-US" altLang="ja-JP" dirty="0"/>
              </a:p>
              <a:p>
                <a:pPr lvl="1"/>
                <a:r>
                  <a:rPr lang="en-US" altLang="ja-JP" dirty="0"/>
                  <a:t>EOM for asymptotic fields (as = in, out): </a:t>
                </a:r>
                <a:endParaRPr lang="en-US" altLang="ja-JP" dirty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</a:t>
                </a:r>
                <a:r>
                  <a:rPr lang="en-US" altLang="ja-JP" dirty="0">
                    <a:solidFill>
                      <a:srgbClr val="FF0000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p>
                  </m:oMath>
                </a14:m>
                <a:r>
                  <a:rPr lang="en-US" altLang="ja-JP" dirty="0">
                    <a:ea typeface="Cambria Math"/>
                  </a:rPr>
                  <a:t>   :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p>
                  </m:oMath>
                </a14:m>
                <a:endParaRPr lang="en-US" altLang="ja-JP" dirty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as</m:t>
                        </m:r>
                      </m:sup>
                    </m:sSup>
                  </m:oMath>
                </a14:m>
                <a:r>
                  <a:rPr lang="en-US" altLang="ja-JP" dirty="0">
                    <a:ea typeface="Cambria Math"/>
                  </a:rPr>
                  <a:t>  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d>
                                  <m:dPr>
                                    <m:begChr m:val="⟨"/>
                                    <m:endChr m:val="⟩"/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dPr>
                                  <m:e>
                                    <m:sSup>
                                      <m:sSupPr>
                                        <m:ctrlP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0</m:t>
                                        </m:r>
                                      </m:e>
                                      <m:sup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𝑖𝑛</m:t>
                                        </m:r>
                                      </m:sup>
                                    </m:sSup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|</m:t>
                                    </m:r>
                                    <m:r>
                                      <a:rPr lang="en-US" altLang="ja-JP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𝜙</m:t>
                                    </m:r>
                                    <m: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  <m:t>|</m:t>
                                    </m:r>
                                    <m:sSup>
                                      <m:sSupPr>
                                        <m:ctrlP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0</m:t>
                                        </m:r>
                                      </m:e>
                                      <m:sup>
                                        <m:r>
                                          <a:rPr lang="en-US" altLang="ja-JP" i="1">
                                            <a:latin typeface="Cambria Math"/>
                                            <a:ea typeface="Cambria Math"/>
                                          </a:rPr>
                                          <m:t>𝑖𝑛</m:t>
                                        </m:r>
                                      </m:sup>
                                    </m:sSup>
                                  </m:e>
                                </m:d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sSup>
                      <m:s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as</m:t>
                        </m:r>
                      </m:sup>
                    </m:sSup>
                  </m:oMath>
                </a14:m>
                <a:endParaRPr lang="en-US" altLang="ja-JP" dirty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bSup>
                  </m:oMath>
                </a14:m>
                <a:r>
                  <a:rPr lang="en-US" altLang="ja-JP" dirty="0">
                    <a:ea typeface="Cambria Math"/>
                  </a:rPr>
                  <a:t>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Sup>
                      <m:sSub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bSup>
                  </m:oMath>
                </a14:m>
                <a:endParaRPr lang="en-US" altLang="ja-JP" dirty="0">
                  <a:ea typeface="Cambria Math"/>
                </a:endParaRPr>
              </a:p>
              <a:p>
                <a:pPr marL="457200" lvl="1" indent="0">
                  <a:buNone/>
                </a:pPr>
                <a:r>
                  <a:rPr lang="en-US" altLang="ja-JP" dirty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as</m:t>
                        </m:r>
                      </m:sup>
                    </m:sSubSup>
                  </m:oMath>
                </a14:m>
                <a:r>
                  <a:rPr lang="en-US" altLang="ja-JP" dirty="0">
                    <a:ea typeface="Cambria Math"/>
                  </a:rPr>
                  <a:t>  : 	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Sup>
                      <m:sSub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as</m:t>
                        </m:r>
                      </m:sup>
                    </m:sSubSup>
                    <m:r>
                      <a:rPr lang="en-US" altLang="ja-JP" i="1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𝑖𝑔</m:t>
                    </m:r>
                    <m:d>
                      <m:dPr>
                        <m:begChr m:val="⟨"/>
                        <m:endChr m:val="⟩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𝑖𝑛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|</m:t>
                        </m:r>
                        <m:sSup>
                          <m:sSupPr>
                            <m:ctrlPr>
                              <a:rPr lang="en-US" altLang="ja-JP" b="0" i="1" smtClean="0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e>
                          <m:sup>
                            <m:r>
                              <a:rPr lang="en-US" altLang="ja-JP" b="0" i="1" smtClean="0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∗</m:t>
                            </m:r>
                          </m:sup>
                        </m:s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|</m:t>
                        </m:r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0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𝑖𝑛</m:t>
                            </m:r>
                          </m:sup>
                        </m:sSup>
                      </m:e>
                    </m:d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as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980728"/>
                <a:ext cx="8928992" cy="5877272"/>
              </a:xfrm>
              <a:blipFill rotWithShape="1">
                <a:blip r:embed="rId3"/>
                <a:stretch>
                  <a:fillRect l="-751" t="-830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3. </a:t>
            </a:r>
            <a:r>
              <a:rPr lang="en-US" altLang="ja-JP" dirty="0" smtClean="0"/>
              <a:t>Calculation of particle number</a:t>
            </a:r>
            <a:endParaRPr kumimoji="1" lang="ja-JP" altLang="en-US" dirty="0"/>
          </a:p>
        </p:txBody>
      </p:sp>
      <p:sp>
        <p:nvSpPr>
          <p:cNvPr id="41" name="日付プレースホルダー 4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雲形吹き出し 4"/>
              <p:cNvSpPr/>
              <p:nvPr/>
            </p:nvSpPr>
            <p:spPr>
              <a:xfrm>
                <a:off x="683568" y="1412776"/>
                <a:ext cx="8064896" cy="2448271"/>
              </a:xfrm>
              <a:prstGeom prst="cloudCallout">
                <a:avLst>
                  <a:gd name="adj1" fmla="val -43001"/>
                  <a:gd name="adj2" fmla="val -46777"/>
                </a:avLst>
              </a:prstGeom>
              <a:noFill/>
              <a:ln>
                <a:solidFill>
                  <a:srgbClr val="AC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r>
                  <a:rPr lang="en-US" altLang="ja-JP" dirty="0" smtClean="0">
                    <a:solidFill>
                      <a:schemeClr val="tx1"/>
                    </a:solidFill>
                    <a:ea typeface="Cambria Math"/>
                  </a:rPr>
                  <a:t>     </a:t>
                </a:r>
                <a14:m>
                  <m:oMath xmlns:m="http://schemas.openxmlformats.org/officeDocument/2006/math">
                    <m:r>
                      <a:rPr lang="en-US" altLang="ja-JP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  </a:t>
                </a:r>
                <a:r>
                  <a:rPr lang="en-US" altLang="ja-JP" dirty="0" smtClean="0">
                    <a:solidFill>
                      <a:schemeClr val="tx1"/>
                    </a:solidFill>
                    <a:ea typeface="Cambria Math"/>
                  </a:rPr>
                  <a:t>:</a:t>
                </a:r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	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0=</m:t>
                    </m:r>
                    <m:d>
                      <m:d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ja-JP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+</m:t>
                    </m:r>
                    <m:f>
                      <m:f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𝑔</m:t>
                    </m:r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</a:t>
                </a:r>
              </a:p>
              <a:p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:r>
                  <a:rPr lang="en-US" altLang="ja-JP" dirty="0" smtClean="0">
                    <a:solidFill>
                      <a:schemeClr val="tx1"/>
                    </a:solidFill>
                    <a:ea typeface="Cambria Math"/>
                  </a:rPr>
                  <a:t>    </a:t>
                </a:r>
                <a14:m>
                  <m:oMath xmlns:m="http://schemas.openxmlformats.org/officeDocument/2006/math">
                    <m:r>
                      <a:rPr lang="en-US" altLang="ja-JP" i="1" smtClean="0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  : 	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0=</m:t>
                    </m:r>
                    <m:d>
                      <m:d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i="1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𝜙</m:t>
                                </m:r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+</m:t>
                        </m:r>
                        <m:f>
                          <m:f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den>
                        </m:f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</m:e>
                            </m:d>
                          </m:e>
                          <m:sup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</a:rPr>
                      <m:t>𝜒</m:t>
                    </m:r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𝑔</m:t>
                    </m:r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:endParaRPr lang="en-US" altLang="ja-JP" i="1" dirty="0" smtClean="0">
                  <a:solidFill>
                    <a:schemeClr val="tx1"/>
                  </a:solidFill>
                  <a:latin typeface="Cambria Math"/>
                  <a:ea typeface="Cambria Math"/>
                </a:endParaRPr>
              </a:p>
              <a:p>
                <a:r>
                  <a:rPr lang="en-US" altLang="ja-JP" dirty="0" smtClean="0">
                    <a:solidFill>
                      <a:schemeClr val="tx1"/>
                    </a:solidFill>
                    <a:ea typeface="Cambria Math"/>
                  </a:rPr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</m:sSub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: 	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>
                      <m:sSub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</m:sSub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𝑖𝑔</m:t>
                    </m:r>
                    <m:sSup>
                      <m:s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∗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:endParaRPr lang="en-US" altLang="ja-JP" i="1" dirty="0" smtClean="0">
                  <a:solidFill>
                    <a:schemeClr val="tx1"/>
                  </a:solidFill>
                  <a:latin typeface="Cambria Math"/>
                  <a:ea typeface="Cambria Math"/>
                </a:endParaRPr>
              </a:p>
              <a:p>
                <a:r>
                  <a:rPr lang="en-US" altLang="ja-JP" dirty="0" smtClean="0">
                    <a:solidFill>
                      <a:schemeClr val="tx1"/>
                    </a:solidFill>
                    <a:ea typeface="Cambria Math"/>
                  </a:rPr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 : 	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0=</m:t>
                    </m:r>
                    <m:sSup>
                      <m:s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𝜎</m:t>
                            </m:r>
                          </m:e>
                        </m:acc>
                      </m:e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𝜕</m:t>
                        </m:r>
                      </m:e>
                      <m:sub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𝜇</m:t>
                        </m:r>
                      </m:sub>
                    </m:sSub>
                    <m:sSub>
                      <m:sSub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𝑖𝑔</m:t>
                    </m:r>
                    <m:sSup>
                      <m:s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∗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𝑖𝑔</m:t>
                    </m:r>
                    <m:sSup>
                      <m:s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∗</m:t>
                        </m:r>
                      </m:sup>
                    </m:sSup>
                    <m:sSubSup>
                      <m:sSubSupPr>
                        <m:ctrlP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  <m:sup>
                        <m:r>
                          <a:rPr lang="en-US" altLang="ja-JP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雲形吹き出し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1412776"/>
                <a:ext cx="8064896" cy="2448271"/>
              </a:xfrm>
              <a:prstGeom prst="cloudCallout">
                <a:avLst>
                  <a:gd name="adj1" fmla="val -43001"/>
                  <a:gd name="adj2" fmla="val -46777"/>
                </a:avLst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ACB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直線コネクタ 30"/>
          <p:cNvCxnSpPr/>
          <p:nvPr/>
        </p:nvCxnSpPr>
        <p:spPr>
          <a:xfrm flipV="1">
            <a:off x="3694908" y="1988840"/>
            <a:ext cx="792088" cy="223082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/>
          <p:nvPr/>
        </p:nvCxnSpPr>
        <p:spPr>
          <a:xfrm flipV="1">
            <a:off x="4788024" y="1988840"/>
            <a:ext cx="1080120" cy="223082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コネクタ 32"/>
          <p:cNvCxnSpPr/>
          <p:nvPr/>
        </p:nvCxnSpPr>
        <p:spPr>
          <a:xfrm flipV="1">
            <a:off x="4644008" y="2420888"/>
            <a:ext cx="910506" cy="216024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flipV="1">
            <a:off x="5976156" y="2423780"/>
            <a:ext cx="893673" cy="144016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/>
          <p:nvPr/>
        </p:nvCxnSpPr>
        <p:spPr>
          <a:xfrm flipV="1">
            <a:off x="4211960" y="2780928"/>
            <a:ext cx="720080" cy="144016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コネクタ 36"/>
          <p:cNvCxnSpPr/>
          <p:nvPr/>
        </p:nvCxnSpPr>
        <p:spPr>
          <a:xfrm flipV="1">
            <a:off x="5148064" y="3140968"/>
            <a:ext cx="828092" cy="144016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雲形吹き出し 41"/>
              <p:cNvSpPr/>
              <p:nvPr/>
            </p:nvSpPr>
            <p:spPr>
              <a:xfrm>
                <a:off x="5508104" y="3314028"/>
                <a:ext cx="3600400" cy="1411116"/>
              </a:xfrm>
              <a:prstGeom prst="cloudCallout">
                <a:avLst>
                  <a:gd name="adj1" fmla="val -23866"/>
                  <a:gd name="adj2" fmla="val -73786"/>
                </a:avLst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𝜙</m:t>
                    </m:r>
                  </m:oMath>
                </a14:m>
                <a:r>
                  <a:rPr kumimoji="1" lang="ja-JP" alt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: </a:t>
                </a:r>
                <a:r>
                  <a:rPr kumimoji="1" lang="en-US" altLang="ja-JP" u="sng" dirty="0" smtClean="0">
                    <a:solidFill>
                      <a:schemeClr val="tx1"/>
                    </a:solidFill>
                  </a:rPr>
                  <a:t>macro</a:t>
                </a:r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scopic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00FF"/>
                        </a:solidFill>
                        <a:latin typeface="Cambria Math"/>
                      </a:rPr>
                      <m:t>𝜒</m:t>
                    </m:r>
                  </m:oMath>
                </a14:m>
                <a:r>
                  <a:rPr lang="en-US" altLang="ja-JP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:r>
                  <a:rPr lang="en-US" altLang="ja-JP" dirty="0" smtClean="0">
                    <a:solidFill>
                      <a:schemeClr val="tx1"/>
                    </a:solidFill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sub>
                    </m:sSub>
                  </m:oMath>
                </a14:m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𝜓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sub>
                    </m:sSub>
                  </m:oMath>
                </a14:m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 : </a:t>
                </a:r>
                <a:r>
                  <a:rPr kumimoji="1" lang="en-US" altLang="ja-JP" u="sng" dirty="0" smtClean="0">
                    <a:solidFill>
                      <a:schemeClr val="tx1"/>
                    </a:solidFill>
                  </a:rPr>
                  <a:t>micro</a:t>
                </a:r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scopic</a:t>
                </a:r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2" name="雲形吹き出し 4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8104" y="3314028"/>
                <a:ext cx="3600400" cy="1411116"/>
              </a:xfrm>
              <a:prstGeom prst="cloudCallout">
                <a:avLst>
                  <a:gd name="adj1" fmla="val -23866"/>
                  <a:gd name="adj2" fmla="val -73786"/>
                </a:avLst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867503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グループ化 54"/>
          <p:cNvGrpSpPr/>
          <p:nvPr/>
        </p:nvGrpSpPr>
        <p:grpSpPr>
          <a:xfrm>
            <a:off x="7308304" y="4667191"/>
            <a:ext cx="1425213" cy="1498113"/>
            <a:chOff x="-597630" y="2326930"/>
            <a:chExt cx="1425213" cy="1498113"/>
          </a:xfrm>
        </p:grpSpPr>
        <p:sp>
          <p:nvSpPr>
            <p:cNvPr id="40" name="円/楕円 39"/>
            <p:cNvSpPr/>
            <p:nvPr/>
          </p:nvSpPr>
          <p:spPr>
            <a:xfrm>
              <a:off x="-477311" y="2600907"/>
              <a:ext cx="1208597" cy="122413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1" name="正方形/長方形 40"/>
            <p:cNvSpPr/>
            <p:nvPr/>
          </p:nvSpPr>
          <p:spPr>
            <a:xfrm>
              <a:off x="-597630" y="2326930"/>
              <a:ext cx="1425213" cy="9743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44" name="直線コネクタ 43"/>
            <p:cNvCxnSpPr>
              <a:endCxn id="40" idx="3"/>
            </p:cNvCxnSpPr>
            <p:nvPr/>
          </p:nvCxnSpPr>
          <p:spPr>
            <a:xfrm flipH="1" flipV="1">
              <a:off x="-300316" y="3645772"/>
              <a:ext cx="67515" cy="71260"/>
            </a:xfrm>
            <a:prstGeom prst="line">
              <a:avLst/>
            </a:prstGeom>
            <a:ln w="25400">
              <a:solidFill>
                <a:srgbClr val="FF000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線コネクタ 49"/>
            <p:cNvCxnSpPr>
              <a:endCxn id="40" idx="5"/>
            </p:cNvCxnSpPr>
            <p:nvPr/>
          </p:nvCxnSpPr>
          <p:spPr>
            <a:xfrm flipH="1">
              <a:off x="554291" y="3501008"/>
              <a:ext cx="88497" cy="144764"/>
            </a:xfrm>
            <a:prstGeom prst="line">
              <a:avLst/>
            </a:prstGeom>
            <a:ln w="25400">
              <a:solidFill>
                <a:srgbClr val="FF000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</p:spPr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Solutions for Asymptotic fields</a:t>
                </a:r>
              </a:p>
              <a:p>
                <a:pPr lvl="3"/>
                <a:endParaRPr lang="en-US" altLang="ja-JP" sz="800" dirty="0" smtClean="0"/>
              </a:p>
              <a:p>
                <a:pPr lvl="1"/>
                <a:r>
                  <a:rPr lang="en-US" altLang="ja-JP" dirty="0" smtClean="0">
                    <a:ea typeface="Cambria Math"/>
                  </a:rPr>
                  <a:t>Assuming 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US" altLang="ja-JP" sz="2000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sz="2000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sz="2000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 sz="2000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in</m:t>
                            </m:r>
                          </m:sup>
                        </m:sSup>
                      </m:e>
                    </m:d>
                    <m:r>
                      <a:rPr lang="en-US" altLang="ja-JP" sz="2000" b="0" i="1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en-US" altLang="ja-JP" sz="2000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sz="2000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sz="2000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 sz="2000">
                                <a:latin typeface="Cambria Math"/>
                                <a:ea typeface="Cambria Math"/>
                              </a:rPr>
                              <m:t>in</m:t>
                            </m:r>
                          </m:sup>
                        </m:sSup>
                      </m:e>
                    </m:d>
                    <m:r>
                      <a:rPr lang="en-US" altLang="ja-JP" sz="2000" b="0" i="1" smtClean="0">
                        <a:latin typeface="Cambria Math"/>
                        <a:ea typeface="Cambria Math"/>
                      </a:rPr>
                      <m:t>(</m:t>
                    </m:r>
                    <m:r>
                      <a:rPr lang="en-US" altLang="ja-JP" sz="2000" b="0" i="1" smtClean="0">
                        <a:latin typeface="Cambria Math"/>
                        <a:ea typeface="Cambria Math"/>
                      </a:rPr>
                      <m:t>𝑡</m:t>
                    </m:r>
                    <m:r>
                      <a:rPr lang="en-US" altLang="ja-JP" sz="2000" b="0" i="1" smtClean="0"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r>
                  <a:rPr lang="en-US" altLang="ja-JP" dirty="0" smtClean="0">
                    <a:ea typeface="Cambria Math"/>
                  </a:rPr>
                  <a:t> for simplicity, then</a:t>
                </a:r>
                <a:endParaRPr lang="en-US" altLang="ja-JP" dirty="0">
                  <a:ea typeface="Cambria Math"/>
                </a:endParaRPr>
              </a:p>
              <a:p>
                <a:pPr lvl="2"/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as</m:t>
                        </m:r>
                      </m:sup>
                    </m:sSup>
                    <m:r>
                      <a:rPr lang="en-US" altLang="ja-JP" b="0" i="0" smtClean="0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as</m:t>
                            </m:r>
                          </m:sup>
                        </m:sSup>
                      </m:e>
                    </m:d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+</m:t>
                    </m:r>
                    <m:nary>
                      <m:naryPr>
                        <m:subHide m:val="on"/>
                        <m:supHide m:val="on"/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naryPr>
                      <m:sub/>
                      <m:sup/>
                      <m:e>
                        <m:f>
                          <m:f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  <m:t>𝑑</m:t>
                                </m:r>
                              </m:e>
                              <m:sup>
                                <m: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𝑘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  <m:r>
                                      <a:rPr lang="en-US" altLang="ja-JP" b="0" i="1" smtClean="0">
                                        <a:latin typeface="Cambria Math"/>
                                        <a:ea typeface="Cambria Math"/>
                                      </a:rPr>
                                      <m:t>𝜋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𝑒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𝑖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𝐤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⋅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𝐱</m:t>
                            </m:r>
                          </m:sup>
                        </m:sSup>
                        <m:d>
                          <m:d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𝜙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</m:sup>
                            </m:sSubSup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𝜙</m:t>
                                </m:r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𝐤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</m:sup>
                            </m:sSub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𝜙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∗</m:t>
                                </m:r>
                              </m:sup>
                            </m:sSubSup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b="0" i="1" smtClean="0">
                                    <a:latin typeface="Cambria Math"/>
                                    <a:ea typeface="Cambria Math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𝜙</m:t>
                                </m:r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−</m:t>
                                </m:r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𝐤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†</m:t>
                                </m:r>
                              </m:sup>
                            </m:sSubSup>
                          </m:e>
                        </m:d>
                      </m:e>
                    </m:nary>
                  </m:oMath>
                </a14:m>
                <a:endParaRPr lang="en-US" altLang="ja-JP" b="0" i="1" dirty="0" smtClean="0">
                  <a:latin typeface="Cambria Math"/>
                  <a:ea typeface="Cambria Math"/>
                </a:endParaRPr>
              </a:p>
              <a:p>
                <a:pPr marL="914400" lvl="2" indent="0">
                  <a:buNone/>
                </a:pPr>
                <a:r>
                  <a:rPr lang="en-US" altLang="ja-JP" dirty="0" smtClean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sub>
                        </m:sSub>
                      </m:e>
                    </m:rad>
                    <m:d>
                      <m:dPr>
                        <m:begChr m:val="⟨"/>
                        <m:endChr m:val="⟩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  <a:ea typeface="Cambria Math"/>
                              </a:rPr>
                              <m:t>in</m:t>
                            </m:r>
                          </m:sup>
                        </m:sSup>
                      </m:e>
                    </m:d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𝑣</m:t>
                    </m:r>
                    <m:r>
                      <a:rPr lang="en-US" altLang="ja-JP" i="1">
                        <a:latin typeface="Cambria Math"/>
                        <a:ea typeface="Cambria Math"/>
                      </a:rPr>
                      <m:t>𝑡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𝑖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𝜇</m:t>
                    </m:r>
                  </m:oMath>
                </a14:m>
                <a:r>
                  <a:rPr lang="en-US" altLang="ja-JP" b="0" dirty="0" smtClean="0">
                    <a:ea typeface="Cambria Math"/>
                  </a:rPr>
                  <a:t>  ,    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sub>
                        </m:sSub>
                      </m:e>
                    </m:rad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  <a:ea typeface="Cambria Math"/>
                          </a:rPr>
                          <m:t>in</m:t>
                        </m:r>
                      </m:sup>
                    </m:sSubSup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𝜙</m:t>
                            </m:r>
                          </m:sub>
                        </m:sSub>
                      </m:e>
                    </m:rad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𝜙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  <a:ea typeface="Cambria Math"/>
                          </a:rPr>
                          <m:t>out</m:t>
                        </m:r>
                      </m:sup>
                    </m:sSubSup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𝐤</m:t>
                                </m:r>
                              </m:e>
                            </m:d>
                          </m:e>
                        </m:rad>
                      </m:den>
                    </m:f>
                    <m:sSup>
                      <m:sSupPr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𝑒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𝑖</m:t>
                        </m:r>
                        <m:d>
                          <m:dPr>
                            <m:begChr m:val="|"/>
                            <m:endChr m:val="|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𝐤</m:t>
                            </m:r>
                          </m:e>
                        </m:d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𝑡</m:t>
                        </m:r>
                      </m:sup>
                    </m:sSup>
                  </m:oMath>
                </a14:m>
                <a:endParaRPr lang="en-US" altLang="ja-JP" b="0" dirty="0" smtClean="0">
                  <a:ea typeface="Cambria Math"/>
                </a:endParaRPr>
              </a:p>
              <a:p>
                <a:pPr marL="914400" lvl="2" indent="0">
                  <a:buNone/>
                </a:pPr>
                <a:r>
                  <a:rPr lang="en-US" altLang="ja-JP" dirty="0" smtClean="0">
                    <a:ea typeface="Cambria Math"/>
                    <a:sym typeface="Wingdings" panose="05000000000000000000" pitchFamily="2" charset="2"/>
                  </a:rPr>
                  <a:t>      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altLang="ja-JP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  <m:sup/>
                    </m:sSubSup>
                    <m:r>
                      <a:rPr lang="en-US" altLang="ja-JP" b="0" i="0" smtClean="0">
                        <a:latin typeface="Cambria Math"/>
                      </a:rPr>
                      <m:t>=0</m:t>
                    </m:r>
                  </m:oMath>
                </a14:m>
                <a:endParaRPr lang="en-US" altLang="ja-JP" b="0" dirty="0" smtClean="0">
                  <a:ea typeface="Cambria Math"/>
                </a:endParaRPr>
              </a:p>
              <a:p>
                <a:pPr marL="914400" lvl="2" indent="0">
                  <a:buNone/>
                </a:pPr>
                <a:endParaRPr lang="en-US" altLang="ja-JP" b="0" dirty="0" smtClean="0">
                  <a:ea typeface="Cambria Math"/>
                </a:endParaRPr>
              </a:p>
              <a:p>
                <a:pPr lvl="3"/>
                <a:endParaRPr lang="en-US" altLang="ja-JP" sz="800" b="0" dirty="0" smtClean="0">
                  <a:ea typeface="Cambria Math"/>
                </a:endParaRPr>
              </a:p>
              <a:p>
                <a:pPr lvl="2"/>
                <a:r>
                  <a:rPr lang="en-US" altLang="ja-JP" dirty="0" smtClean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as</m:t>
                        </m:r>
                      </m:sup>
                    </m:sSup>
                    <m:r>
                      <a:rPr lang="en-US" altLang="ja-JP" i="1">
                        <a:latin typeface="Cambria Math"/>
                        <a:ea typeface="Cambria Math"/>
                      </a:rPr>
                      <m:t>=</m:t>
                    </m:r>
                    <m:nary>
                      <m:naryPr>
                        <m:subHide m:val="on"/>
                        <m:sup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naryPr>
                      <m:sub/>
                      <m:sup/>
                      <m:e>
                        <m:f>
                          <m:f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𝑑</m:t>
                                </m:r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𝑘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𝜋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𝑒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𝑖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𝐤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⋅</m:t>
                            </m:r>
                            <m:r>
                              <a:rPr lang="en-US" altLang="ja-JP" b="1">
                                <a:latin typeface="Cambria Math"/>
                                <a:ea typeface="Cambria Math"/>
                              </a:rPr>
                              <m:t>𝐱</m:t>
                            </m:r>
                          </m:sup>
                        </m:sSup>
                        <m:d>
                          <m:d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</m:sup>
                            </m:sSubSup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𝐤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</m:sup>
                            </m:sSub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∗</m:t>
                                </m:r>
                              </m:sup>
                            </m:sSubSup>
                            <m:sSubSup>
                              <m:sSubSup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𝜒</m:t>
                                </m:r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−</m:t>
                                </m:r>
                                <m:r>
                                  <a:rPr lang="en-US" altLang="ja-JP" b="1">
                                    <a:latin typeface="Cambria Math"/>
                                    <a:ea typeface="Cambria Math"/>
                                  </a:rPr>
                                  <m:t>𝐤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US" altLang="ja-JP">
                                    <a:latin typeface="Cambria Math"/>
                                    <a:ea typeface="Cambria Math"/>
                                  </a:rPr>
                                  <m:t>as</m:t>
                                </m:r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†</m:t>
                                </m:r>
                              </m:sup>
                            </m:sSubSup>
                          </m:e>
                        </m:d>
                      </m:e>
                    </m:nary>
                  </m:oMath>
                </a14:m>
                <a:endParaRPr lang="en-US" altLang="ja-JP" i="1" dirty="0" smtClean="0">
                  <a:latin typeface="Cambria Math"/>
                  <a:ea typeface="Cambria Math"/>
                </a:endParaRPr>
              </a:p>
              <a:p>
                <a:pPr marL="914400" lvl="2" indent="0">
                  <a:buNone/>
                </a:pPr>
                <a:r>
                  <a:rPr lang="en-US" altLang="ja-JP" dirty="0" smtClean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altLang="ja-JP" i="1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sub>
                        </m:sSub>
                      </m:e>
                    </m:rad>
                    <m:sSubSup>
                      <m:sSubSup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𝑘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  <a:ea typeface="Cambria Math"/>
                          </a:rPr>
                          <m:t>in</m:t>
                        </m:r>
                      </m:sup>
                    </m:sSubSup>
                    <m:r>
                      <a:rPr lang="en-US" altLang="ja-JP" i="1">
                        <a:latin typeface="Cambria Math"/>
                      </a:rPr>
                      <m:t>∼</m:t>
                    </m:r>
                    <m:f>
                      <m:fPr>
                        <m:ctrlPr>
                          <a:rPr lang="en-US" altLang="ja-JP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ja-JP" i="1">
                            <a:latin typeface="Cambria Math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2</m:t>
                            </m:r>
                            <m:sSub>
                              <m:sSub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𝜔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</m:e>
                        </m:rad>
                      </m:den>
                    </m:f>
                    <m:func>
                      <m:funcPr>
                        <m:ctrlPr>
                          <a:rPr lang="en-US" altLang="ja-JP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𝑖</m:t>
                            </m:r>
                            <m:nary>
                              <m:naryPr>
                                <m:subHide m:val="on"/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naryPr>
                              <m:sub/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𝑡</m:t>
                                </m:r>
                              </m:sup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𝑑</m:t>
                                </m:r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′</m:t>
                                    </m:r>
                                  </m:sup>
                                </m:sSup>
                                <m:sSub>
                                  <m:sSub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𝜔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𝑘</m:t>
                                    </m:r>
                                  </m:sub>
                                </m:sSub>
                                <m:r>
                                  <a:rPr lang="en-US" altLang="ja-JP" i="1">
                                    <a:latin typeface="Cambria Math"/>
                                  </a:rPr>
                                  <m:t>(</m:t>
                                </m:r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𝑡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′</m:t>
                                    </m:r>
                                  </m:sup>
                                </m:sSup>
                                <m:r>
                                  <a:rPr lang="en-US" altLang="ja-JP" i="1">
                                    <a:latin typeface="Cambria Math"/>
                                  </a:rPr>
                                  <m:t>)</m:t>
                                </m:r>
                              </m:e>
                            </m:nary>
                          </m:e>
                        </m:d>
                      </m:e>
                    </m:func>
                  </m:oMath>
                </a14:m>
                <a:r>
                  <a:rPr lang="en-US" altLang="ja-JP" dirty="0" smtClean="0">
                    <a:ea typeface="Cambria Math"/>
                  </a:rPr>
                  <a:t>      ( valid for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𝑡</m:t>
                        </m:r>
                      </m:e>
                    </m:d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≳1/</m:t>
                    </m:r>
                    <m:rad>
                      <m:radPr>
                        <m:degHide m:val="on"/>
                        <m:ctrlPr>
                          <a:rPr lang="en-US" altLang="ja-JP" b="0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𝑔𝑣</m:t>
                        </m:r>
                      </m:e>
                    </m:rad>
                  </m:oMath>
                </a14:m>
                <a:r>
                  <a:rPr lang="en-US" altLang="ja-JP" dirty="0" smtClean="0">
                    <a:ea typeface="Cambria Math"/>
                  </a:rPr>
                  <a:t> )</a:t>
                </a:r>
                <a:endParaRPr lang="en-US" altLang="ja-JP" dirty="0" smtClean="0"/>
              </a:p>
              <a:p>
                <a:pPr marL="914400" lvl="2" indent="0">
                  <a:buNone/>
                </a:pPr>
                <a:r>
                  <a:rPr lang="en-US" altLang="ja-JP" dirty="0"/>
                  <a:t>	</a:t>
                </a:r>
                <a:r>
                  <a:rPr lang="en-US" altLang="ja-JP" dirty="0" smtClean="0"/>
                  <a:t>	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  </m:t>
                        </m:r>
                        <m:r>
                          <a:rPr lang="en-US" altLang="ja-JP" i="1">
                            <a:latin typeface="Cambria Math"/>
                          </a:rPr>
                          <m:t>  </m:t>
                        </m:r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𝜔</m:t>
                            </m:r>
                          </m:e>
                          <m:sub>
                            <m:r>
                              <a:rPr lang="en-US" altLang="ja-JP" i="1">
                                <a:latin typeface="Cambria Math"/>
                              </a:rPr>
                              <m:t>𝑘</m:t>
                            </m:r>
                          </m:sub>
                        </m:sSub>
                        <m:r>
                          <a:rPr lang="en-US" altLang="ja-JP" i="1">
                            <a:latin typeface="Cambria Math"/>
                          </a:rPr>
                          <m:t>≡</m:t>
                        </m:r>
                        <m:rad>
                          <m:radPr>
                            <m:degHide m:val="on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b="1">
                                    <a:latin typeface="Cambria Math"/>
                                  </a:rPr>
                                  <m:t>𝐤</m:t>
                                </m:r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altLang="ja-JP" i="1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ja-JP" b="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𝑍</m:t>
                                </m:r>
                              </m:e>
                              <m:sub>
                                <m:r>
                                  <a:rPr lang="en-US" altLang="ja-JP" b="0" i="1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𝜙</m:t>
                                </m:r>
                              </m:sub>
                            </m:sSub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𝑔</m:t>
                                </m:r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sSup>
                              <m:sSup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d>
                                      <m:dPr>
                                        <m:begChr m:val="⟨"/>
                                        <m:endChr m:val="⟩"/>
                                        <m:ctrlPr>
                                          <a:rPr lang="en-US" altLang="ja-JP" i="1" smtClean="0">
                                            <a:latin typeface="Cambria Math"/>
                                          </a:rPr>
                                        </m:ctrlPr>
                                      </m:dPr>
                                      <m:e>
                                        <m:sSup>
                                          <m:sSupPr>
                                            <m:ctrlPr>
                                              <a:rPr lang="en-US" altLang="ja-JP" b="0" i="1" smtClean="0">
                                                <a:solidFill>
                                                  <a:srgbClr val="FF0000"/>
                                                </a:solidFill>
                                                <a:latin typeface="Cambria Math"/>
                                                <a:ea typeface="Cambria Math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ja-JP" i="1">
                                                <a:solidFill>
                                                  <a:srgbClr val="FF0000"/>
                                                </a:solidFill>
                                                <a:latin typeface="Cambria Math"/>
                                                <a:ea typeface="Cambria Math"/>
                                              </a:rPr>
                                              <m:t>𝜙</m:t>
                                            </m:r>
                                          </m:e>
                                          <m:sup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altLang="ja-JP" b="0" i="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/>
                                                <a:ea typeface="Cambria Math"/>
                                              </a:rPr>
                                              <m:t>in</m:t>
                                            </m:r>
                                          </m:sup>
                                        </m:sSup>
                                      </m:e>
                                    </m:d>
                                  </m:e>
                                </m:d>
                              </m:e>
                              <m:sup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e>
                        </m:rad>
                        <m:r>
                          <a:rPr lang="en-US" altLang="ja-JP" i="1">
                            <a:latin typeface="Cambria Math"/>
                          </a:rPr>
                          <m:t> 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   </m:t>
                        </m:r>
                      </m:e>
                    </m:d>
                  </m:oMath>
                </a14:m>
                <a:endParaRPr lang="en-US" altLang="ja-JP" dirty="0" smtClean="0"/>
              </a:p>
              <a:p>
                <a:pPr marL="914400" lvl="2" indent="0">
                  <a:buNone/>
                </a:pPr>
                <a:r>
                  <a:rPr lang="en-US" altLang="ja-JP" dirty="0" smtClean="0"/>
                  <a:t>(analytic continuation)  </a:t>
                </a:r>
                <a:r>
                  <a:rPr lang="en-US" altLang="ja-JP" dirty="0" smtClean="0">
                    <a:sym typeface="Wingdings" panose="05000000000000000000" pitchFamily="2" charset="2"/>
                  </a:rPr>
                  <a:t>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altLang="ja-JP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  <m:sup/>
                    </m:sSubSup>
                    <m:r>
                      <a:rPr lang="en-US" altLang="ja-JP" b="0" i="1" smtClean="0">
                        <a:latin typeface="Cambria Math"/>
                      </a:rPr>
                      <m:t>∼−</m:t>
                    </m:r>
                    <m:r>
                      <a:rPr lang="en-US" altLang="ja-JP" b="0" i="1" smtClean="0">
                        <a:latin typeface="Cambria Math"/>
                      </a:rPr>
                      <m:t>𝑖</m:t>
                    </m:r>
                    <m:func>
                      <m:func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𝜋</m:t>
                            </m:r>
                            <m:f>
                              <m:fPr>
                                <m:ctrlPr>
                                  <a:rPr lang="en-US" altLang="ja-JP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ja-JP" b="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𝑘</m:t>
                                    </m:r>
                                  </m:e>
                                  <m:sup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US" altLang="ja-JP" b="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𝑔</m:t>
                                    </m:r>
                                  </m:e>
                                  <m:sup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en-US" altLang="ja-JP" b="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𝜇</m:t>
                                    </m:r>
                                  </m:e>
                                  <m:sup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2</m:t>
                                </m:r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𝑔𝑣</m:t>
                                </m:r>
                              </m:den>
                            </m:f>
                          </m:e>
                        </m:d>
                      </m:e>
                    </m:func>
                  </m:oMath>
                </a14:m>
                <a:endParaRPr lang="en-US" altLang="ja-JP" dirty="0"/>
              </a:p>
              <a:p>
                <a:pPr marL="914400" lvl="2" indent="0">
                  <a:buNone/>
                </a:pPr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552728"/>
              </a:xfrm>
              <a:blipFill rotWithShape="1">
                <a:blip r:embed="rId3"/>
                <a:stretch>
                  <a:fillRect l="-751" t="-74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grpSp>
        <p:nvGrpSpPr>
          <p:cNvPr id="5" name="グループ化 4"/>
          <p:cNvGrpSpPr/>
          <p:nvPr/>
        </p:nvGrpSpPr>
        <p:grpSpPr>
          <a:xfrm>
            <a:off x="6948264" y="116632"/>
            <a:ext cx="2088232" cy="1456398"/>
            <a:chOff x="7308304" y="2116619"/>
            <a:chExt cx="2088232" cy="1456398"/>
          </a:xfrm>
        </p:grpSpPr>
        <p:cxnSp>
          <p:nvCxnSpPr>
            <p:cNvPr id="7" name="直線コネクタ 6"/>
            <p:cNvCxnSpPr/>
            <p:nvPr/>
          </p:nvCxnSpPr>
          <p:spPr>
            <a:xfrm>
              <a:off x="7596336" y="2780928"/>
              <a:ext cx="1436130" cy="0"/>
            </a:xfrm>
            <a:prstGeom prst="line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線コネクタ 7"/>
            <p:cNvCxnSpPr/>
            <p:nvPr/>
          </p:nvCxnSpPr>
          <p:spPr>
            <a:xfrm>
              <a:off x="7596336" y="3075662"/>
              <a:ext cx="136948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線コネクタ 8"/>
            <p:cNvCxnSpPr/>
            <p:nvPr/>
          </p:nvCxnSpPr>
          <p:spPr>
            <a:xfrm>
              <a:off x="8100392" y="2301284"/>
              <a:ext cx="0" cy="104986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コネクタ 9"/>
            <p:cNvCxnSpPr/>
            <p:nvPr/>
          </p:nvCxnSpPr>
          <p:spPr>
            <a:xfrm>
              <a:off x="8388424" y="2780928"/>
              <a:ext cx="527484" cy="0"/>
            </a:xfrm>
            <a:prstGeom prst="line">
              <a:avLst/>
            </a:prstGeom>
            <a:ln w="25400">
              <a:solidFill>
                <a:srgbClr val="FF000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テキスト ボックス 10"/>
                <p:cNvSpPr txBox="1"/>
                <p:nvPr/>
              </p:nvSpPr>
              <p:spPr>
                <a:xfrm>
                  <a:off x="7308304" y="2195572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Im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8" name="テキスト ボックス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08304" y="2195572"/>
                  <a:ext cx="1008112" cy="369332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テキスト ボックス 11"/>
                <p:cNvSpPr txBox="1"/>
                <p:nvPr/>
              </p:nvSpPr>
              <p:spPr>
                <a:xfrm>
                  <a:off x="8388424" y="3059668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Re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19" name="テキスト ボックス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88424" y="3059668"/>
                  <a:ext cx="1008112" cy="369332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3" name="円/楕円 12"/>
            <p:cNvSpPr/>
            <p:nvPr/>
          </p:nvSpPr>
          <p:spPr>
            <a:xfrm>
              <a:off x="8856488" y="2722568"/>
              <a:ext cx="108000" cy="108000"/>
            </a:xfrm>
            <a:prstGeom prst="ellipse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テキスト ボックス 13"/>
                <p:cNvSpPr txBox="1"/>
                <p:nvPr/>
              </p:nvSpPr>
              <p:spPr>
                <a:xfrm>
                  <a:off x="8924931" y="2420888"/>
                  <a:ext cx="399597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25" name="テキスト ボックス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924931" y="2420888"/>
                  <a:ext cx="399597" cy="369332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5" name="正方形/長方形 14"/>
            <p:cNvSpPr/>
            <p:nvPr/>
          </p:nvSpPr>
          <p:spPr>
            <a:xfrm>
              <a:off x="7314931" y="2116619"/>
              <a:ext cx="2009597" cy="1456398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テキスト ボックス 15"/>
                <p:cNvSpPr txBox="1"/>
                <p:nvPr/>
              </p:nvSpPr>
              <p:spPr>
                <a:xfrm>
                  <a:off x="8364996" y="2420888"/>
                  <a:ext cx="52748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b="0" i="1" smtClean="0">
                            <a:latin typeface="Cambria Math"/>
                          </a:rPr>
                          <m:t>𝑣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29" name="テキスト ボックス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64996" y="2420888"/>
                  <a:ext cx="527484" cy="369332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テキスト ボックス 16"/>
                <p:cNvSpPr txBox="1"/>
                <p:nvPr/>
              </p:nvSpPr>
              <p:spPr>
                <a:xfrm>
                  <a:off x="7452320" y="2708920"/>
                  <a:ext cx="52748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kumimoji="1" lang="en-US" altLang="ja-JP" b="0" i="1" smtClean="0">
                            <a:latin typeface="Cambria Math"/>
                          </a:rPr>
                          <m:t>𝜇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52" name="テキスト ボックス 5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52320" y="2708920"/>
                  <a:ext cx="527484" cy="369332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 b="-3279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8" name="直線コネクタ 17"/>
            <p:cNvCxnSpPr/>
            <p:nvPr/>
          </p:nvCxnSpPr>
          <p:spPr>
            <a:xfrm flipV="1">
              <a:off x="7884368" y="2780928"/>
              <a:ext cx="0" cy="278740"/>
            </a:xfrm>
            <a:prstGeom prst="line">
              <a:avLst/>
            </a:prstGeom>
            <a:ln w="25400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stealth" w="lg" len="med"/>
              <a:tailEnd type="stealth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雲形吹き出し 18"/>
              <p:cNvSpPr/>
              <p:nvPr/>
            </p:nvSpPr>
            <p:spPr>
              <a:xfrm>
                <a:off x="5112568" y="2492896"/>
                <a:ext cx="3851920" cy="806005"/>
              </a:xfrm>
              <a:prstGeom prst="cloudCallout">
                <a:avLst>
                  <a:gd name="adj1" fmla="val -10402"/>
                  <a:gd name="adj2" fmla="val -77768"/>
                </a:avLst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altLang="ja-JP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altLang="ja-JP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𝜙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out</m:t>
                          </m:r>
                        </m:sup>
                      </m:sSubSup>
                      <m:r>
                        <a:rPr lang="en-US" altLang="ja-JP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bSup>
                        <m:sSubSup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altLang="ja-JP" i="1" smtClean="0">
                              <a:solidFill>
                                <a:srgbClr val="FF4B00"/>
                              </a:solidFill>
                              <a:latin typeface="Cambria Math"/>
                            </a:rPr>
                            <m:t>𝛼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∗</m:t>
                          </m:r>
                        </m:sup>
                      </m:sSubSup>
                      <m:sSubSup>
                        <m:sSubSup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𝜙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in</m:t>
                          </m:r>
                        </m:sup>
                      </m:sSubSup>
                      <m:r>
                        <a:rPr lang="en-US" altLang="ja-JP" i="1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sSubSup>
                        <m:sSubSup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altLang="ja-JP" i="1" smtClean="0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𝛽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∗</m:t>
                          </m:r>
                        </m:sup>
                      </m:sSubSup>
                      <m:sSubSup>
                        <m:sSubSup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𝜙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in</m:t>
                          </m:r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∗</m:t>
                          </m:r>
                        </m:sup>
                      </m:sSubSup>
                    </m:oMath>
                  </m:oMathPara>
                </a14:m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9" name="雲形吹き出し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2568" y="2492896"/>
                <a:ext cx="3851920" cy="806005"/>
              </a:xfrm>
              <a:prstGeom prst="cloudCallout">
                <a:avLst>
                  <a:gd name="adj1" fmla="val -10402"/>
                  <a:gd name="adj2" fmla="val -77768"/>
                </a:avLst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8" name="グループ化 57"/>
          <p:cNvGrpSpPr/>
          <p:nvPr/>
        </p:nvGrpSpPr>
        <p:grpSpPr>
          <a:xfrm>
            <a:off x="6876256" y="5013176"/>
            <a:ext cx="2376264" cy="1368152"/>
            <a:chOff x="107504" y="4221088"/>
            <a:chExt cx="2376264" cy="1368152"/>
          </a:xfrm>
        </p:grpSpPr>
        <p:cxnSp>
          <p:nvCxnSpPr>
            <p:cNvPr id="22" name="直線コネクタ 21"/>
            <p:cNvCxnSpPr/>
            <p:nvPr/>
          </p:nvCxnSpPr>
          <p:spPr>
            <a:xfrm>
              <a:off x="323528" y="4797152"/>
              <a:ext cx="18002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線コネクタ 22"/>
            <p:cNvCxnSpPr/>
            <p:nvPr/>
          </p:nvCxnSpPr>
          <p:spPr>
            <a:xfrm>
              <a:off x="1259632" y="4365104"/>
              <a:ext cx="0" cy="1170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線コネクタ 23"/>
            <p:cNvCxnSpPr/>
            <p:nvPr/>
          </p:nvCxnSpPr>
          <p:spPr>
            <a:xfrm>
              <a:off x="395536" y="4869160"/>
              <a:ext cx="263742" cy="0"/>
            </a:xfrm>
            <a:prstGeom prst="line">
              <a:avLst/>
            </a:prstGeom>
            <a:ln w="25400">
              <a:solidFill>
                <a:srgbClr val="FF0000"/>
              </a:solidFill>
              <a:head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テキスト ボックス 24"/>
                <p:cNvSpPr txBox="1"/>
                <p:nvPr/>
              </p:nvSpPr>
              <p:spPr>
                <a:xfrm>
                  <a:off x="467544" y="4221088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Im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𝑡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25" name="テキスト ボックス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7544" y="4221088"/>
                  <a:ext cx="1008112" cy="369332"/>
                </a:xfrm>
                <a:prstGeom prst="rect">
                  <a:avLst/>
                </a:prstGeom>
                <a:blipFill rotWithShape="1"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テキスト ボックス 25"/>
                <p:cNvSpPr txBox="1"/>
                <p:nvPr/>
              </p:nvSpPr>
              <p:spPr>
                <a:xfrm>
                  <a:off x="1475656" y="4446571"/>
                  <a:ext cx="100811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Re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𝑡</m:t>
                        </m:r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26" name="テキスト ボックス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75656" y="4446571"/>
                  <a:ext cx="1008112" cy="369332"/>
                </a:xfrm>
                <a:prstGeom prst="rect">
                  <a:avLst/>
                </a:prstGeom>
                <a:blipFill rotWithShape="1"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7" name="円/楕円 26"/>
            <p:cNvSpPr/>
            <p:nvPr/>
          </p:nvSpPr>
          <p:spPr>
            <a:xfrm>
              <a:off x="971600" y="4509120"/>
              <a:ext cx="576064" cy="522111"/>
            </a:xfrm>
            <a:prstGeom prst="ellipse">
              <a:avLst/>
            </a:prstGeom>
            <a:pattFill prst="ltUpDiag">
              <a:fgClr>
                <a:schemeClr val="tx1"/>
              </a:fgClr>
              <a:bgClr>
                <a:schemeClr val="bg1"/>
              </a:bgClr>
            </a:patt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テキスト ボックス 27"/>
                <p:cNvSpPr txBox="1"/>
                <p:nvPr/>
              </p:nvSpPr>
              <p:spPr>
                <a:xfrm>
                  <a:off x="107504" y="4869160"/>
                  <a:ext cx="562526" cy="37824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US" altLang="ja-JP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 b="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in</m:t>
                            </m:r>
                          </m:sup>
                        </m:sSup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28" name="テキスト ボックス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7504" y="4869160"/>
                  <a:ext cx="562526" cy="378245"/>
                </a:xfrm>
                <a:prstGeom prst="rect">
                  <a:avLst/>
                </a:prstGeom>
                <a:blipFill rotWithShape="1">
                  <a:blip r:embed="rId13"/>
                  <a:stretch>
                    <a:fillRect b="-4839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9" name="正方形/長方形 28"/>
            <p:cNvSpPr/>
            <p:nvPr/>
          </p:nvSpPr>
          <p:spPr>
            <a:xfrm>
              <a:off x="190033" y="4304573"/>
              <a:ext cx="2149719" cy="1284667"/>
            </a:xfrm>
            <a:prstGeom prst="rect">
              <a:avLst/>
            </a:pr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34" name="直線コネクタ 33"/>
            <p:cNvCxnSpPr/>
            <p:nvPr/>
          </p:nvCxnSpPr>
          <p:spPr>
            <a:xfrm flipH="1">
              <a:off x="323528" y="4869160"/>
              <a:ext cx="244510" cy="0"/>
            </a:xfrm>
            <a:prstGeom prst="line">
              <a:avLst/>
            </a:prstGeom>
            <a:ln w="25400">
              <a:solidFill>
                <a:srgbClr val="FF000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線コネクタ 38"/>
            <p:cNvCxnSpPr/>
            <p:nvPr/>
          </p:nvCxnSpPr>
          <p:spPr>
            <a:xfrm flipH="1">
              <a:off x="1835696" y="4848491"/>
              <a:ext cx="244510" cy="0"/>
            </a:xfrm>
            <a:prstGeom prst="line">
              <a:avLst/>
            </a:prstGeom>
            <a:ln w="25400">
              <a:solidFill>
                <a:srgbClr val="FF0000"/>
              </a:solidFill>
              <a:head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テキスト ボックス 56"/>
                <p:cNvSpPr txBox="1"/>
                <p:nvPr/>
              </p:nvSpPr>
              <p:spPr>
                <a:xfrm>
                  <a:off x="1763688" y="4850955"/>
                  <a:ext cx="662233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US" altLang="ja-JP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US" altLang="ja-JP" b="0" i="0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out</m:t>
                            </m:r>
                          </m:sup>
                        </m:sSup>
                      </m:oMath>
                    </m:oMathPara>
                  </a14:m>
                  <a:endParaRPr kumimoji="1" lang="ja-JP" altLang="en-US" dirty="0"/>
                </a:p>
              </p:txBody>
            </p:sp>
          </mc:Choice>
          <mc:Fallback xmlns="">
            <p:sp>
              <p:nvSpPr>
                <p:cNvPr id="57" name="テキスト ボックス 5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63688" y="4850955"/>
                  <a:ext cx="662233" cy="369332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 b="-3279"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20" name="直線コネクタ 19"/>
          <p:cNvCxnSpPr/>
          <p:nvPr/>
        </p:nvCxnSpPr>
        <p:spPr>
          <a:xfrm>
            <a:off x="3347864" y="2204864"/>
            <a:ext cx="864096" cy="0"/>
          </a:xfrm>
          <a:prstGeom prst="line">
            <a:avLst/>
          </a:prstGeom>
          <a:ln w="38100" cmpd="dbl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>
            <a:off x="7092280" y="2276872"/>
            <a:ext cx="1296144" cy="0"/>
          </a:xfrm>
          <a:prstGeom prst="line">
            <a:avLst/>
          </a:prstGeom>
          <a:ln w="38100" cmpd="dbl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コネクタ 42"/>
          <p:cNvCxnSpPr/>
          <p:nvPr/>
        </p:nvCxnSpPr>
        <p:spPr>
          <a:xfrm>
            <a:off x="1835696" y="2708920"/>
            <a:ext cx="1008112" cy="0"/>
          </a:xfrm>
          <a:prstGeom prst="line">
            <a:avLst/>
          </a:prstGeom>
          <a:ln w="38100" cmpd="dbl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コネクタ 45"/>
          <p:cNvCxnSpPr/>
          <p:nvPr/>
        </p:nvCxnSpPr>
        <p:spPr>
          <a:xfrm>
            <a:off x="3131840" y="4487947"/>
            <a:ext cx="2952328" cy="0"/>
          </a:xfrm>
          <a:prstGeom prst="line">
            <a:avLst/>
          </a:prstGeom>
          <a:ln w="38100" cmpd="dbl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コネクタ 47"/>
          <p:cNvCxnSpPr/>
          <p:nvPr/>
        </p:nvCxnSpPr>
        <p:spPr>
          <a:xfrm>
            <a:off x="3923928" y="5949280"/>
            <a:ext cx="2987824" cy="0"/>
          </a:xfrm>
          <a:prstGeom prst="line">
            <a:avLst/>
          </a:prstGeom>
          <a:ln w="38100" cmpd="dbl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角丸四角形吹き出し 1"/>
              <p:cNvSpPr/>
              <p:nvPr/>
            </p:nvSpPr>
            <p:spPr>
              <a:xfrm>
                <a:off x="42570" y="1791464"/>
                <a:ext cx="1324630" cy="508702"/>
              </a:xfrm>
              <a:prstGeom prst="wedgeRoundRectCallout">
                <a:avLst>
                  <a:gd name="adj1" fmla="val 72925"/>
                  <a:gd name="adj2" fmla="val 8843"/>
                  <a:gd name="adj3" fmla="val 16667"/>
                </a:avLst>
              </a:prstGeom>
              <a:noFill/>
              <a:ln>
                <a:solidFill>
                  <a:srgbClr val="AC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i="1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0=</m:t>
                      </m:r>
                      <m:sSup>
                        <m:sSup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𝜕</m:t>
                          </m:r>
                        </m:e>
                        <m:sup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altLang="ja-JP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altLang="ja-JP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𝜙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as</m:t>
                          </m:r>
                        </m:sup>
                      </m:sSup>
                    </m:oMath>
                  </m:oMathPara>
                </a14:m>
                <a:endParaRPr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" name="角丸四角形吹き出し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70" y="1791464"/>
                <a:ext cx="1324630" cy="508702"/>
              </a:xfrm>
              <a:prstGeom prst="wedgeRoundRectCallout">
                <a:avLst>
                  <a:gd name="adj1" fmla="val 72925"/>
                  <a:gd name="adj2" fmla="val 8843"/>
                  <a:gd name="adj3" fmla="val 16667"/>
                </a:avLst>
              </a:prstGeom>
              <a:blipFill rotWithShape="1">
                <a:blip r:embed="rId15"/>
                <a:stretch>
                  <a:fillRect/>
                </a:stretch>
              </a:blipFill>
              <a:ln>
                <a:solidFill>
                  <a:srgbClr val="ACB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角丸四角形吹き出し 46"/>
              <p:cNvSpPr/>
              <p:nvPr/>
            </p:nvSpPr>
            <p:spPr>
              <a:xfrm>
                <a:off x="42570" y="4645675"/>
                <a:ext cx="2548169" cy="508702"/>
              </a:xfrm>
              <a:prstGeom prst="wedgeRoundRectCallout">
                <a:avLst>
                  <a:gd name="adj1" fmla="val 35433"/>
                  <a:gd name="adj2" fmla="val -79691"/>
                  <a:gd name="adj3" fmla="val 16667"/>
                </a:avLst>
              </a:prstGeom>
              <a:noFill/>
              <a:ln>
                <a:solidFill>
                  <a:srgbClr val="ACB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i="1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𝜕</m:t>
                              </m:r>
                            </m:e>
                            <m:sup>
                              <m: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𝑔</m:t>
                              </m:r>
                            </m:e>
                            <m:sup>
                              <m: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US" altLang="ja-JP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d>
                                    <m:dPr>
                                      <m:begChr m:val="⟨"/>
                                      <m:endChr m:val="⟩"/>
                                      <m:ctrlPr>
                                        <a:rPr lang="en-US" altLang="ja-JP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dPr>
                                    <m:e>
                                      <m:sSup>
                                        <m:sSupPr>
                                          <m:ctrlPr>
                                            <a:rPr lang="en-US" altLang="ja-JP" i="1">
                                              <a:solidFill>
                                                <a:schemeClr val="tx1"/>
                                              </a:solidFill>
                                              <a:latin typeface="Cambria Math"/>
                                              <a:ea typeface="Cambria Math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altLang="ja-JP" i="1" smtClean="0">
                                              <a:solidFill>
                                                <a:srgbClr val="FF0000"/>
                                              </a:solidFill>
                                              <a:latin typeface="Cambria Math"/>
                                              <a:ea typeface="Cambria Math"/>
                                            </a:rPr>
                                            <m:t>𝜙</m:t>
                                          </m:r>
                                        </m:e>
                                        <m:sup>
                                          <m:r>
                                            <m:rPr>
                                              <m:sty m:val="p"/>
                                            </m:rPr>
                                            <a:rPr lang="en-US" altLang="ja-JP">
                                              <a:solidFill>
                                                <a:schemeClr val="tx1"/>
                                              </a:solidFill>
                                              <a:latin typeface="Cambria Math"/>
                                              <a:ea typeface="Cambria Math"/>
                                            </a:rPr>
                                            <m:t>as</m:t>
                                          </m:r>
                                        </m:sup>
                                      </m:sSup>
                                    </m:e>
                                  </m:d>
                                </m:e>
                              </m:d>
                            </m:e>
                            <m:sup>
                              <m:r>
                                <a:rPr lang="en-US" altLang="ja-JP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sSup>
                        <m:sSupPr>
                          <m:ctrlPr>
                            <a:rPr lang="en-US" altLang="ja-JP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ja-JP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𝜒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altLang="ja-JP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as</m:t>
                          </m:r>
                        </m:sup>
                      </m:sSup>
                    </m:oMath>
                  </m:oMathPara>
                </a14:m>
                <a:endParaRPr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7" name="角丸四角形吹き出し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70" y="4645675"/>
                <a:ext cx="2548169" cy="508702"/>
              </a:xfrm>
              <a:prstGeom prst="wedgeRoundRectCallout">
                <a:avLst>
                  <a:gd name="adj1" fmla="val 35433"/>
                  <a:gd name="adj2" fmla="val -79691"/>
                  <a:gd name="adj3" fmla="val 16667"/>
                </a:avLst>
              </a:prstGeom>
              <a:blipFill rotWithShape="1">
                <a:blip r:embed="rId16"/>
                <a:stretch>
                  <a:fillRect/>
                </a:stretch>
              </a:blipFill>
              <a:ln>
                <a:solidFill>
                  <a:srgbClr val="ACB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600447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4. Summary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457200" indent="-457200">
                  <a:buFont typeface="+mj-lt"/>
                  <a:buAutoNum type="arabicPeriod"/>
                </a:pPr>
                <a:r>
                  <a:rPr kumimoji="1" lang="en-US" altLang="ja-JP" dirty="0" smtClean="0"/>
                  <a:t>We constructed the </a:t>
                </a:r>
                <a:r>
                  <a:rPr lang="en-US" altLang="ja-JP" dirty="0" smtClean="0"/>
                  <a:t>B</a:t>
                </a:r>
                <a:r>
                  <a:rPr kumimoji="1" lang="en-US" altLang="ja-JP" dirty="0" smtClean="0"/>
                  <a:t>ogoliubov transformation taking into account  interaction effects</a:t>
                </a:r>
              </a:p>
              <a:p>
                <a:pPr marL="457200" indent="-457200">
                  <a:buFont typeface="+mj-lt"/>
                  <a:buAutoNum type="arabicPeriod"/>
                </a:pPr>
                <a:r>
                  <a:rPr kumimoji="1" lang="en-US" altLang="ja-JP" dirty="0" smtClean="0"/>
                  <a:t>We calculated produced particle’s (occupation) number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0000FF"/>
                            </a:solidFill>
                            <a:latin typeface="Cambria Math"/>
                          </a:rPr>
                          <m:t>𝜒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/</m:t>
                    </m:r>
                    <m:r>
                      <a:rPr lang="en-US" altLang="ja-JP" b="0" i="1" smtClean="0">
                        <a:latin typeface="Cambria Math"/>
                      </a:rPr>
                      <m:t>𝑉</m:t>
                    </m:r>
                    <m:r>
                      <a:rPr lang="en-US" altLang="ja-JP" b="0" i="1" smtClean="0">
                        <a:latin typeface="Cambria Math"/>
                      </a:rPr>
                      <m:t>∼</m:t>
                    </m:r>
                    <m:func>
                      <m:funcPr>
                        <m:ctrlPr>
                          <a:rPr lang="en-US" altLang="ja-JP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𝜋</m:t>
                            </m:r>
                            <m:f>
                              <m:f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𝑘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ja-JP" i="1">
                                    <a:latin typeface="Cambria Math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𝑔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𝜇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ja-JP" i="1">
                                    <a:latin typeface="Cambria Math"/>
                                  </a:rPr>
                                  <m:t>𝑔𝑣</m:t>
                                </m:r>
                              </m:den>
                            </m:f>
                          </m:e>
                        </m:d>
                      </m:e>
                    </m:func>
                  </m:oMath>
                </a14:m>
                <a:r>
                  <a:rPr lang="en-US" altLang="ja-JP" dirty="0" smtClean="0"/>
                  <a:t> ,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dirty="0" smtClean="0">
                            <a:latin typeface="Cambria Math"/>
                          </a:rPr>
                          <m:t>𝑛</m:t>
                        </m:r>
                      </m:e>
                      <m:sub>
                        <m:sSub>
                          <m:sSubPr>
                            <m:ctrlPr>
                              <a:rPr lang="en-US" altLang="ja-JP" i="1" dirty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>
                                <a:latin typeface="Cambria Math"/>
                              </a:rPr>
                              <m:t>𝜓</m:t>
                            </m:r>
                          </m:e>
                          <m:sub>
                            <m:r>
                              <a:rPr lang="en-US" altLang="ja-JP" i="1" dirty="0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𝜒</m:t>
                            </m:r>
                          </m:sub>
                        </m:sSub>
                        <m:r>
                          <a:rPr lang="en-US" altLang="ja-JP" b="0" i="1" dirty="0" smtClean="0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b="0" i="1" dirty="0" smtClean="0">
                        <a:latin typeface="Cambria Math"/>
                      </a:rPr>
                      <m:t>/</m:t>
                    </m:r>
                    <m:r>
                      <a:rPr lang="en-US" altLang="ja-JP" b="0" i="1" dirty="0" smtClean="0">
                        <a:latin typeface="Cambria Math"/>
                      </a:rPr>
                      <m:t>𝑉</m:t>
                    </m:r>
                    <m:r>
                      <a:rPr lang="en-US" altLang="ja-JP" b="0" i="1" dirty="0" smtClean="0">
                        <a:latin typeface="Cambria Math"/>
                      </a:rPr>
                      <m:t>∼2×</m:t>
                    </m:r>
                    <m:func>
                      <m:funcPr>
                        <m:ctrlPr>
                          <a:rPr lang="en-US" altLang="ja-JP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𝜋</m:t>
                            </m:r>
                            <m:f>
                              <m:f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𝑘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ja-JP" i="1">
                                    <a:latin typeface="Cambria Math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𝑔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𝜇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ja-JP" i="1">
                                    <a:latin typeface="Cambria Math"/>
                                  </a:rPr>
                                  <m:t>𝑔𝑣</m:t>
                                </m:r>
                              </m:den>
                            </m:f>
                          </m:e>
                        </m:d>
                      </m:e>
                    </m:func>
                  </m:oMath>
                </a14:m>
                <a:endParaRPr lang="en-US" altLang="ja-JP" dirty="0" smtClean="0"/>
              </a:p>
              <a:p>
                <a:pPr lvl="3"/>
                <a:endParaRPr lang="en-US" altLang="ja-JP" sz="800" dirty="0" smtClean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e>
                      <m:sub>
                        <m:sSub>
                          <m:sSubPr>
                            <m:ctrlPr>
                              <a:rPr lang="en-US" altLang="ja-JP" b="0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>
                                <a:latin typeface="Cambria Math"/>
                              </a:rPr>
                              <m:t>𝜓</m:t>
                            </m:r>
                          </m:e>
                          <m:sub>
                            <m:r>
                              <a:rPr lang="en-US" altLang="ja-JP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𝜙</m:t>
                            </m:r>
                          </m:sub>
                        </m:sSub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=0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/</m:t>
                    </m:r>
                    <m:r>
                      <a:rPr lang="en-US" altLang="ja-JP" b="0" i="1" smtClean="0">
                        <a:latin typeface="Cambria Math"/>
                      </a:rPr>
                      <m:t>𝑉</m:t>
                    </m:r>
                    <m:r>
                      <a:rPr lang="en-US" altLang="ja-JP" b="0" i="1" smtClean="0">
                        <a:latin typeface="Cambria Math"/>
                      </a:rPr>
                      <m:t>∼</m:t>
                    </m:r>
                  </m:oMath>
                </a14:m>
                <a:r>
                  <a:rPr lang="en-US" altLang="ja-JP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b="0" i="0" smtClean="0">
                        <a:latin typeface="Cambria Math"/>
                        <a:ea typeface="Cambria Math"/>
                      </a:rPr>
                      <m:t>0.07</m:t>
                    </m:r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⋅</m:t>
                    </m:r>
                    <m:f>
                      <m:f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4</m:t>
                        </m:r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𝜋</m:t>
                        </m:r>
                      </m:den>
                    </m:f>
                    <m:r>
                      <a:rPr lang="en-US" altLang="ja-JP" i="1">
                        <a:latin typeface="Cambria Math"/>
                        <a:ea typeface="Cambria Math"/>
                      </a:rPr>
                      <m:t>⋅</m:t>
                    </m:r>
                    <m:func>
                      <m:funcPr>
                        <m:ctrlPr>
                          <a:rPr lang="en-US" altLang="ja-JP" i="1">
                            <a:latin typeface="Cambria Math"/>
                            <a:ea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  <a:ea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altLang="ja-JP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−</m:t>
                            </m:r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𝜋</m:t>
                            </m:r>
                            <m:f>
                              <m:fPr>
                                <m:ctrlP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𝑔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sSup>
                                  <m:sSupPr>
                                    <m:ctrlP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𝜇</m:t>
                                    </m:r>
                                  </m:e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ja-JP" i="1">
                                    <a:latin typeface="Cambria Math"/>
                                    <a:ea typeface="Cambria Math"/>
                                  </a:rPr>
                                  <m:t>𝑔𝑣</m:t>
                                </m:r>
                              </m:den>
                            </m:f>
                          </m:e>
                        </m:d>
                      </m:e>
                    </m:func>
                  </m:oMath>
                </a14:m>
                <a:endParaRPr lang="en-US" altLang="ja-JP" dirty="0" smtClean="0">
                  <a:ea typeface="Cambria Math"/>
                </a:endParaRPr>
              </a:p>
              <a:p>
                <a:pPr lvl="2"/>
                <a:r>
                  <a:rPr lang="en-US" altLang="ja-JP" dirty="0" smtClean="0">
                    <a:ea typeface="Cambria Math"/>
                  </a:rPr>
                  <a:t>Massless particle can be produced, however the production is suppressed by the coupling</a:t>
                </a:r>
              </a:p>
              <a:p>
                <a:pPr lvl="3"/>
                <a:endParaRPr lang="en-US" altLang="ja-JP" sz="800" dirty="0" smtClean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𝜙</m:t>
                        </m:r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  <m:r>
                          <a:rPr lang="en-US" altLang="ja-JP" i="1">
                            <a:latin typeface="Cambria Math"/>
                          </a:rPr>
                          <m:t>=0</m:t>
                        </m:r>
                      </m:sub>
                    </m:sSub>
                    <m:r>
                      <a:rPr lang="en-US" altLang="ja-JP" i="1">
                        <a:latin typeface="Cambria Math"/>
                      </a:rPr>
                      <m:t>/</m:t>
                    </m:r>
                    <m:r>
                      <a:rPr lang="en-US" altLang="ja-JP" i="1">
                        <a:latin typeface="Cambria Math"/>
                      </a:rPr>
                      <m:t>𝑉</m:t>
                    </m:r>
                  </m:oMath>
                </a14:m>
                <a:r>
                  <a:rPr lang="en-US" altLang="ja-JP" dirty="0" smtClean="0"/>
                  <a:t> …  now in progress</a:t>
                </a:r>
              </a:p>
              <a:p>
                <a:pPr lvl="2"/>
                <a:r>
                  <a:rPr kumimoji="1" lang="en-US" altLang="ja-JP" dirty="0" smtClean="0"/>
                  <a:t>It may become same quantity because of SUSY</a:t>
                </a:r>
              </a:p>
              <a:p>
                <a:pPr lvl="2"/>
                <a:r>
                  <a:rPr lang="en-US" altLang="ja-JP" dirty="0" smtClean="0"/>
                  <a:t>However, it is interesting to find out whether it is same or not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093" t="-1112" r="-204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SUSY2014 @ The University of Manchester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230557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円/楕円 8"/>
          <p:cNvSpPr/>
          <p:nvPr/>
        </p:nvSpPr>
        <p:spPr>
          <a:xfrm>
            <a:off x="1907704" y="1052736"/>
            <a:ext cx="4032448" cy="576064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5868144" y="332656"/>
            <a:ext cx="2664296" cy="532966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741368"/>
              </a:xfrm>
            </p:spPr>
            <p:txBody>
              <a:bodyPr>
                <a:normAutofit/>
              </a:bodyPr>
              <a:lstStyle/>
              <a:p>
                <a:pPr marL="457200" lvl="1" indent="0">
                  <a:buNone/>
                </a:pPr>
                <a:r>
                  <a:rPr kumimoji="1" lang="en-US" altLang="ja-JP" b="1" dirty="0" smtClean="0">
                    <a:solidFill>
                      <a:srgbClr val="00B050"/>
                    </a:solidFill>
                    <a:ea typeface="HG丸ｺﾞｼｯｸM-PRO" pitchFamily="50" charset="-128"/>
                  </a:rPr>
                  <a:t>2.  </a:t>
                </a:r>
                <a:r>
                  <a:rPr kumimoji="1" lang="en-US" altLang="ja-JP" b="0" u="sng" dirty="0" smtClean="0">
                    <a:ea typeface="HG丸ｺﾞｼｯｸM-PRO" pitchFamily="50" charset="-128"/>
                  </a:rPr>
                  <a:t>Estimation of produced particle number</a:t>
                </a:r>
                <a:endParaRPr lang="en-US" altLang="ja-JP" sz="900" u="sng" dirty="0" smtClean="0">
                  <a:ea typeface="+mj-ea"/>
                </a:endParaRPr>
              </a:p>
              <a:p>
                <a:pPr marL="914400" lvl="2" indent="0">
                  <a:buNone/>
                </a:pPr>
                <a:endParaRPr lang="en-US" altLang="ja-JP" sz="800" dirty="0" smtClean="0"/>
              </a:p>
              <a:p>
                <a:pPr lvl="2"/>
                <a:r>
                  <a:rPr lang="en-US" altLang="ja-JP" dirty="0" smtClean="0"/>
                  <a:t>WKB type solution (wave </a:t>
                </a:r>
                <a:r>
                  <a:rPr lang="en-US" altLang="ja-JP" dirty="0" err="1" smtClean="0"/>
                  <a:t>func</a:t>
                </a:r>
                <a:r>
                  <a:rPr lang="en-US" altLang="ja-JP" dirty="0" smtClean="0"/>
                  <a:t>. of</a:t>
                </a:r>
                <a:r>
                  <a:rPr lang="en-US" altLang="ja-JP" dirty="0" smtClean="0">
                    <a:solidFill>
                      <a:srgbClr val="0070C0"/>
                    </a:solidFill>
                    <a:ea typeface="HG丸ｺﾞｼｯｸM-PRO" pitchFamily="50" charset="-128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70C0"/>
                        </a:solidFill>
                        <a:latin typeface="Cambria Math"/>
                        <a:ea typeface="HG丸ｺﾞｼｯｸM-PRO" pitchFamily="50" charset="-128"/>
                      </a:rPr>
                      <m:t>𝜒</m:t>
                    </m:r>
                  </m:oMath>
                </a14:m>
                <a:r>
                  <a:rPr lang="en-US" altLang="ja-JP" dirty="0" smtClean="0"/>
                  <a:t>)</a:t>
                </a:r>
              </a:p>
              <a:p>
                <a:pPr lvl="2"/>
                <a:endParaRPr lang="en-US" altLang="ja-JP" sz="800" dirty="0" smtClean="0"/>
              </a:p>
              <a:p>
                <a:pPr marL="1371600" lvl="3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en-US" altLang="ja-JP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</m:sSub>
                      <m:d>
                        <m:dPr>
                          <m:ctrlPr>
                            <a:rPr lang="en-US" altLang="ja-JP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ja-JP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US" altLang="ja-JP" b="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altLang="ja-JP" i="1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i="1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  <m:t>𝛼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</m:sSub>
                      <m:d>
                        <m:dPr>
                          <m:ctrlPr>
                            <a:rPr lang="en-US" altLang="ja-JP" i="1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ja-JP" i="1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US" altLang="ja-JP" b="0" i="1" smtClean="0">
                          <a:solidFill>
                            <a:schemeClr val="accent2"/>
                          </a:solidFill>
                          <a:latin typeface="Cambria Math"/>
                        </a:rPr>
                        <m:t> </m:t>
                      </m:r>
                      <m:sSub>
                        <m:sSubPr>
                          <m:ctrlPr>
                            <a:rPr lang="en-US" altLang="ja-JP" b="0" i="1" smtClean="0">
                              <a:solidFill>
                                <a:schemeClr val="accent5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US" altLang="ja-JP" b="0" i="1" smtClean="0">
                                  <a:solidFill>
                                    <a:schemeClr val="accent5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altLang="ja-JP" b="0" i="1" smtClean="0">
                                  <a:solidFill>
                                    <a:schemeClr val="accent5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𝑢</m:t>
                              </m:r>
                            </m:e>
                          </m:acc>
                        </m:e>
                        <m:sub>
                          <m:r>
                            <a:rPr lang="en-US" altLang="ja-JP" b="0" i="1" smtClean="0">
                              <a:solidFill>
                                <a:schemeClr val="accent5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</m:sSub>
                      <m:d>
                        <m:dPr>
                          <m:ctrlPr>
                            <a:rPr lang="en-US" altLang="ja-JP" b="0" i="1" smtClean="0">
                              <a:solidFill>
                                <a:schemeClr val="accent5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ja-JP" b="0" i="1" smtClean="0">
                              <a:solidFill>
                                <a:schemeClr val="accent5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US" altLang="ja-JP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altLang="ja-JP" i="1">
                              <a:solidFill>
                                <a:srgbClr val="9900CC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i="1">
                              <a:solidFill>
                                <a:srgbClr val="9900CC"/>
                              </a:solidFill>
                              <a:latin typeface="Cambria Math"/>
                            </a:rPr>
                            <m:t>𝛽</m:t>
                          </m:r>
                        </m:e>
                        <m:sub>
                          <m:r>
                            <a:rPr lang="en-US" altLang="ja-JP" i="1">
                              <a:solidFill>
                                <a:srgbClr val="9900CC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</m:sSub>
                      <m:d>
                        <m:dPr>
                          <m:ctrlPr>
                            <a:rPr lang="en-US" altLang="ja-JP" i="1">
                              <a:solidFill>
                                <a:srgbClr val="9900CC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ja-JP" i="1">
                              <a:solidFill>
                                <a:srgbClr val="9900CC"/>
                              </a:solidFill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US" altLang="ja-JP" b="0" i="1" smtClean="0">
                          <a:solidFill>
                            <a:srgbClr val="9900CC"/>
                          </a:solidFill>
                          <a:latin typeface="Cambria Math"/>
                        </a:rPr>
                        <m:t> </m:t>
                      </m:r>
                      <m:sSubSup>
                        <m:sSubSupPr>
                          <m:ctrlPr>
                            <a:rPr lang="en-US" altLang="ja-JP" b="0" i="1" smtClean="0">
                              <a:solidFill>
                                <a:schemeClr val="accent5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bSupPr>
                        <m:e>
                          <m:acc>
                            <m:accPr>
                              <m:chr m:val="̅"/>
                              <m:ctrlPr>
                                <a:rPr lang="en-US" altLang="ja-JP" i="1">
                                  <a:solidFill>
                                    <a:schemeClr val="accent5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altLang="ja-JP" i="1">
                                  <a:solidFill>
                                    <a:schemeClr val="accent5">
                                      <a:lumMod val="50000"/>
                                    </a:schemeClr>
                                  </a:solidFill>
                                  <a:latin typeface="Cambria Math"/>
                                </a:rPr>
                                <m:t>𝑢</m:t>
                              </m:r>
                            </m:e>
                          </m:acc>
                        </m:e>
                        <m:sub>
                          <m:r>
                            <a:rPr lang="en-US" altLang="ja-JP" i="1">
                              <a:solidFill>
                                <a:schemeClr val="accent5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  <m:sup>
                          <m:r>
                            <a:rPr lang="en-US" altLang="ja-JP" b="0" i="1" smtClean="0">
                              <a:solidFill>
                                <a:schemeClr val="accent5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∗</m:t>
                          </m:r>
                        </m:sup>
                      </m:sSubSup>
                      <m:r>
                        <a:rPr lang="en-US" altLang="ja-JP" i="1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mbria Math"/>
                        </a:rPr>
                        <m:t>(</m:t>
                      </m:r>
                      <m:r>
                        <a:rPr lang="en-US" altLang="ja-JP" i="1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mbria Math"/>
                        </a:rPr>
                        <m:t>𝑡</m:t>
                      </m:r>
                      <m:r>
                        <a:rPr lang="en-US" altLang="ja-JP" i="1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en-US" altLang="ja-JP" dirty="0" smtClean="0"/>
              </a:p>
              <a:p>
                <a:pPr marL="1371600" lvl="3" indent="0">
                  <a:buNone/>
                </a:pPr>
                <a:endParaRPr lang="en-US" altLang="ja-JP" b="0" dirty="0" smtClean="0">
                  <a:solidFill>
                    <a:schemeClr val="accent2"/>
                  </a:solidFill>
                </a:endParaRPr>
              </a:p>
              <a:p>
                <a:pPr marL="1371600" lvl="3" indent="0">
                  <a:buNone/>
                </a:pPr>
                <a:r>
                  <a:rPr lang="en-US" altLang="ja-JP" b="0" dirty="0" smtClean="0">
                    <a:solidFill>
                      <a:schemeClr val="accent2"/>
                    </a:solidFill>
                  </a:rPr>
                  <a:t>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solidFill>
                              <a:schemeClr val="accent2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𝛼</m:t>
                        </m:r>
                      </m:e>
                      <m:sub>
                        <m:r>
                          <a:rPr lang="en-US" altLang="ja-JP" b="0" i="1" smtClean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en-US" altLang="ja-JP" dirty="0" smtClean="0"/>
                  <a:t> 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solidFill>
                              <a:srgbClr val="9900CC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solidFill>
                              <a:srgbClr val="9900CC"/>
                            </a:solidFill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altLang="ja-JP" b="0" i="1" smtClean="0">
                            <a:solidFill>
                              <a:srgbClr val="9900CC"/>
                            </a:solidFill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en-US" altLang="ja-JP" dirty="0" smtClean="0">
                    <a:solidFill>
                      <a:srgbClr val="9900CC"/>
                    </a:solidFill>
                  </a:rPr>
                  <a:t>  </a:t>
                </a:r>
                <a:r>
                  <a:rPr lang="en-US" altLang="ja-JP" dirty="0" smtClean="0"/>
                  <a:t>:  </a:t>
                </a:r>
                <a:r>
                  <a:rPr lang="en-US" altLang="ja-JP" i="1" dirty="0" smtClean="0"/>
                  <a:t>generalized</a:t>
                </a:r>
                <a:r>
                  <a:rPr lang="en-US" altLang="ja-JP" dirty="0" smtClean="0"/>
                  <a:t> Bogoliubov coefficients</a:t>
                </a:r>
              </a:p>
              <a:p>
                <a:pPr marL="1371600" lvl="3" indent="0">
                  <a:buNone/>
                </a:pPr>
                <a:r>
                  <a:rPr kumimoji="1" lang="en-US" altLang="ja-JP" b="0" dirty="0" smtClean="0"/>
                  <a:t>			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1=</m:t>
                    </m:r>
                    <m:r>
                      <a:rPr kumimoji="1" lang="en-US" altLang="ja-JP" b="0" i="1" smtClean="0">
                        <a:latin typeface="Cambria Math"/>
                      </a:rPr>
                      <m:t>𝑖</m:t>
                    </m:r>
                    <m:nary>
                      <m:naryPr>
                        <m:limLoc m:val="undOvr"/>
                        <m:subHide m:val="on"/>
                        <m:supHide m:val="on"/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p>
                          <m:sSup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𝑑</m:t>
                            </m:r>
                          </m:e>
                          <m:sup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  <m:r>
                          <a:rPr kumimoji="1" lang="en-US" altLang="ja-JP" b="0" i="1" smtClean="0">
                            <a:latin typeface="Cambria Math"/>
                          </a:rPr>
                          <m:t>𝑥</m:t>
                        </m:r>
                        <m:d>
                          <m:d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</m:ctrlPr>
                              </m:sSubSupPr>
                              <m:e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∗</m:t>
                                </m:r>
                              </m:sup>
                            </m:sSubSup>
                            <m:sSub>
                              <m:sSubPr>
                                <m:ctrlP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kumimoji="1" lang="en-US" altLang="ja-JP" b="0" i="1" smtClean="0">
                                        <a:solidFill>
                                          <a:srgbClr val="0000FF"/>
                                        </a:solidFill>
                                        <a:latin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kumimoji="1" lang="en-US" altLang="ja-JP" b="0" i="1" smtClean="0">
                                        <a:solidFill>
                                          <a:srgbClr val="0000FF"/>
                                        </a:solidFill>
                                        <a:latin typeface="Cambria Math"/>
                                      </a:rPr>
                                      <m:t>𝑢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−</m:t>
                            </m:r>
                            <m:sSubSup>
                              <m:sSubSupPr>
                                <m:ctrlP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̇"/>
                                    <m:ctrlPr>
                                      <a:rPr kumimoji="1" lang="en-US" altLang="ja-JP" b="0" i="1" smtClean="0">
                                        <a:solidFill>
                                          <a:srgbClr val="0000FF"/>
                                        </a:solidFill>
                                        <a:latin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kumimoji="1" lang="en-US" altLang="ja-JP" b="0" i="1" smtClean="0">
                                        <a:solidFill>
                                          <a:srgbClr val="0000FF"/>
                                        </a:solidFill>
                                        <a:latin typeface="Cambria Math"/>
                                      </a:rPr>
                                      <m:t>𝑢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∗</m:t>
                                </m:r>
                              </m:sup>
                            </m:sSubSup>
                            <m:sSub>
                              <m:sSubPr>
                                <m:ctrlP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</m:e>
                        </m:d>
                      </m:e>
                    </m:nary>
                  </m:oMath>
                </a14:m>
                <a:r>
                  <a:rPr kumimoji="1" lang="en-US" altLang="ja-JP" b="0" dirty="0" smtClean="0">
                    <a:latin typeface="+mj-lt"/>
                  </a:rPr>
                  <a:t>    </a:t>
                </a:r>
                <a:r>
                  <a:rPr kumimoji="1" lang="ja-JP" altLang="en-US" b="0" dirty="0" smtClean="0">
                    <a:latin typeface="+mj-lt"/>
                  </a:rPr>
                  <a:t>⇒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ja-JP" i="1">
                                    <a:solidFill>
                                      <a:schemeClr val="accent2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solidFill>
                                      <a:schemeClr val="accent2"/>
                                    </a:solidFill>
                                    <a:latin typeface="Cambria Math"/>
                                  </a:rPr>
                                  <m:t>𝛼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chemeClr val="accent2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kumimoji="1"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kumimoji="1" lang="en-US" altLang="ja-JP" b="0" i="1" smtClean="0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ja-JP" i="1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  <m:t>𝛽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=1</m:t>
                    </m:r>
                  </m:oMath>
                </a14:m>
                <a:endParaRPr kumimoji="1" lang="en-US" altLang="ja-JP" b="0" dirty="0" smtClean="0">
                  <a:latin typeface="+mj-lt"/>
                </a:endParaRPr>
              </a:p>
              <a:p>
                <a:pPr marL="1371600" lvl="3" indent="0">
                  <a:buNone/>
                </a:pPr>
                <a:endParaRPr lang="en-US" altLang="ja-JP" i="1" dirty="0" smtClean="0">
                  <a:solidFill>
                    <a:srgbClr val="0000FF"/>
                  </a:solidFill>
                  <a:latin typeface="Cambria Math"/>
                </a:endParaRPr>
              </a:p>
              <a:p>
                <a:pPr marL="1371600" lvl="3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i="1">
                          <a:solidFill>
                            <a:srgbClr val="0000FF"/>
                          </a:solidFill>
                          <a:latin typeface="Cambria Math"/>
                        </a:rPr>
                        <m:t>𝜒</m:t>
                      </m:r>
                      <m:r>
                        <a:rPr kumimoji="1" lang="en-US" altLang="ja-JP" b="0" i="1" smtClean="0">
                          <a:latin typeface="Cambria Math"/>
                        </a:rPr>
                        <m:t>=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kumimoji="1" lang="en-US" altLang="ja-JP" b="0" i="1" smtClean="0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kumimoji="1" lang="en-US" altLang="ja-JP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kumimoji="1" lang="en-US" altLang="ja-JP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kumimoji="1" lang="en-US" altLang="ja-JP" b="0" i="1" smtClean="0">
                                      <a:latin typeface="Cambria Math"/>
                                    </a:rPr>
                                    <m:t>𝑑</m:t>
                                  </m:r>
                                </m:e>
                                <m:sup>
                                  <m:r>
                                    <a:rPr kumimoji="1" lang="en-US" altLang="ja-JP" b="0" i="1" smtClean="0"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kumimoji="1" lang="en-US" altLang="ja-JP" b="0" i="1" smtClean="0">
                                  <a:latin typeface="Cambria Math"/>
                                </a:rPr>
                                <m:t>𝑘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kumimoji="1" lang="en-US" altLang="ja-JP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kumimoji="1" lang="en-US" altLang="ja-JP" b="0" i="1" smtClean="0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kumimoji="1" lang="en-US" altLang="ja-JP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  <m:r>
                                        <a:rPr kumimoji="1" lang="en-US" altLang="ja-JP" b="0" i="1" smtClean="0">
                                          <a:latin typeface="Cambria Math"/>
                                        </a:rPr>
                                        <m:t>𝜋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kumimoji="1" lang="en-US" altLang="ja-JP" b="0" i="1" smtClean="0">
                                      <a:latin typeface="Cambria Math"/>
                                    </a:rPr>
                                    <m:t>3/2</m:t>
                                  </m:r>
                                </m:sup>
                              </m:sSup>
                            </m:den>
                          </m:f>
                          <m:d>
                            <m:dPr>
                              <m:ctrlPr>
                                <a:rPr kumimoji="1" lang="en-US" altLang="ja-JP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ja-JP" i="1">
                                      <a:solidFill>
                                        <a:schemeClr val="accent5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altLang="ja-JP" i="1">
                                          <a:solidFill>
                                            <a:schemeClr val="accent5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altLang="ja-JP" i="1">
                                          <a:solidFill>
                                            <a:schemeClr val="accent5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</a:rPr>
                                        <m:t>𝑢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altLang="ja-JP" i="1">
                                      <a:solidFill>
                                        <a:schemeClr val="accent5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</a:rPr>
                                    <m:t>𝑘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altLang="ja-JP" i="1">
                                          <a:latin typeface="Cambria Math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</a:rPr>
                                        <m:t>𝑎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altLang="ja-JP" b="1" i="1">
                                      <a:latin typeface="Cambria Math"/>
                                    </a:rPr>
                                    <m:t>𝒌</m:t>
                                  </m:r>
                                </m:sub>
                              </m:sSub>
                              <m:r>
                                <a:rPr lang="en-US" altLang="ja-JP" b="0" i="1" smtClean="0">
                                  <a:latin typeface="Cambria Math"/>
                                </a:rPr>
                                <m:t>+</m:t>
                              </m:r>
                              <m:sSubSup>
                                <m:sSubSupPr>
                                  <m:ctrlPr>
                                    <a:rPr lang="en-US" altLang="ja-JP" b="0" i="1" smtClean="0">
                                      <a:solidFill>
                                        <a:schemeClr val="accent5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altLang="ja-JP" i="1">
                                          <a:solidFill>
                                            <a:schemeClr val="accent5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altLang="ja-JP" i="1">
                                          <a:solidFill>
                                            <a:schemeClr val="accent5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</a:rPr>
                                        <m:t>𝑢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altLang="ja-JP" i="1">
                                      <a:solidFill>
                                        <a:schemeClr val="accent5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</a:rPr>
                                    <m:t>𝑘</m:t>
                                  </m:r>
                                </m:sub>
                                <m:sup>
                                  <m:r>
                                    <a:rPr lang="en-US" altLang="ja-JP" b="0" i="1" smtClean="0">
                                      <a:solidFill>
                                        <a:schemeClr val="accent5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</a:rPr>
                                    <m:t>∗</m:t>
                                  </m:r>
                                </m:sup>
                              </m:sSubSup>
                              <m:sSubSup>
                                <m:sSubSupPr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altLang="ja-JP" i="1">
                                          <a:latin typeface="Cambria Math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</a:rPr>
                                        <m:t>𝑎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altLang="ja-JP" b="1" i="1" smtClean="0"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en-US" altLang="ja-JP" b="1" i="1">
                                      <a:latin typeface="Cambria Math"/>
                                    </a:rPr>
                                    <m:t>𝒌</m:t>
                                  </m:r>
                                </m:sub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  <a:ea typeface="Cambria Math"/>
                                    </a:rPr>
                                    <m:t>†</m:t>
                                  </m:r>
                                </m:sup>
                              </m:sSubSup>
                            </m:e>
                          </m:d>
                          <m:sSup>
                            <m:sSupPr>
                              <m:ctrlPr>
                                <a:rPr kumimoji="1" lang="en-US" altLang="ja-JP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kumimoji="1" lang="en-US" altLang="ja-JP" b="0" i="1" smtClean="0">
                                  <a:latin typeface="Cambria Math"/>
                                </a:rPr>
                                <m:t>𝑒</m:t>
                              </m:r>
                            </m:e>
                            <m:sup>
                              <m:r>
                                <a:rPr kumimoji="1" lang="en-US" altLang="ja-JP" b="0" i="1" smtClean="0">
                                  <a:latin typeface="Cambria Math"/>
                                </a:rPr>
                                <m:t>𝑖</m:t>
                              </m:r>
                              <m:r>
                                <a:rPr kumimoji="1" lang="en-US" altLang="ja-JP" b="1" i="1" smtClean="0">
                                  <a:latin typeface="Cambria Math"/>
                                </a:rPr>
                                <m:t>𝒌</m:t>
                              </m:r>
                              <m:r>
                                <a:rPr kumimoji="1" lang="en-US" altLang="ja-JP" b="1" i="1" smtClean="0">
                                  <a:latin typeface="Cambria Math"/>
                                  <a:ea typeface="Cambria Math"/>
                                </a:rPr>
                                <m:t>⋅</m:t>
                              </m:r>
                              <m:r>
                                <a:rPr kumimoji="1" lang="en-US" altLang="ja-JP" b="1" i="1" smtClean="0">
                                  <a:latin typeface="Cambria Math"/>
                                </a:rPr>
                                <m:t>𝒙</m:t>
                              </m:r>
                            </m:sup>
                          </m:sSup>
                        </m:e>
                      </m:nary>
                      <m:r>
                        <a:rPr lang="en-US" altLang="ja-JP" i="1">
                          <a:latin typeface="Cambria Math"/>
                        </a:rPr>
                        <m:t>=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altLang="ja-JP" i="1">
                              <a:latin typeface="Cambria Math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US" altLang="ja-JP" i="1">
                                  <a:latin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𝑑</m:t>
                                  </m:r>
                                </m:e>
                                <m:sup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altLang="ja-JP" i="1">
                                  <a:latin typeface="Cambria Math"/>
                                </a:rPr>
                                <m:t>𝑘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altLang="ja-JP" i="1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ja-JP" i="1">
                                          <a:latin typeface="Cambria Math"/>
                                        </a:rPr>
                                        <m:t>2</m:t>
                                      </m:r>
                                      <m:r>
                                        <a:rPr lang="en-US" altLang="ja-JP" i="1">
                                          <a:latin typeface="Cambria Math"/>
                                        </a:rPr>
                                        <m:t>𝜋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3/2</m:t>
                                  </m:r>
                                </m:sup>
                              </m:sSup>
                            </m:den>
                          </m:f>
                          <m:d>
                            <m:dPr>
                              <m:ctrlPr>
                                <a:rPr lang="en-US" altLang="ja-JP" i="1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ja-JP" i="1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ja-JP" i="1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altLang="ja-JP" i="1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𝑘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altLang="ja-JP" b="1" i="1">
                                      <a:latin typeface="Cambria Math"/>
                                    </a:rPr>
                                    <m:t>𝒌</m:t>
                                  </m:r>
                                </m:sub>
                              </m:sSub>
                              <m:r>
                                <a:rPr lang="en-US" altLang="ja-JP" i="1">
                                  <a:latin typeface="Cambria Math"/>
                                </a:rPr>
                                <m:t>+</m:t>
                              </m:r>
                              <m:sSubSup>
                                <m:sSubSupPr>
                                  <m:ctrlPr>
                                    <a:rPr lang="en-US" altLang="ja-JP" b="0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altLang="ja-JP" i="1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altLang="ja-JP" i="1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𝑘</m:t>
                                  </m:r>
                                </m:sub>
                                <m:sup>
                                  <m:r>
                                    <a:rPr lang="en-US" altLang="ja-JP" b="0" i="1" smtClean="0">
                                      <a:solidFill>
                                        <a:srgbClr val="0000FF"/>
                                      </a:solidFill>
                                      <a:latin typeface="Cambria Math"/>
                                    </a:rPr>
                                    <m:t>∗</m:t>
                                  </m:r>
                                </m:sup>
                              </m:sSubSup>
                              <m:sSubSup>
                                <m:sSubSup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bSup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altLang="ja-JP" b="1" i="1" smtClean="0">
                                      <a:latin typeface="Cambria Math"/>
                                    </a:rPr>
                                    <m:t>−</m:t>
                                  </m:r>
                                  <m:r>
                                    <a:rPr lang="en-US" altLang="ja-JP" b="1" i="1">
                                      <a:latin typeface="Cambria Math"/>
                                    </a:rPr>
                                    <m:t>𝒌</m:t>
                                  </m:r>
                                </m:sub>
                                <m:sup>
                                  <m:r>
                                    <a:rPr lang="en-US" altLang="ja-JP" i="1">
                                      <a:latin typeface="Cambria Math"/>
                                      <a:ea typeface="Cambria Math"/>
                                    </a:rPr>
                                    <m:t>†</m:t>
                                  </m:r>
                                </m:sup>
                              </m:sSubSup>
                            </m:e>
                          </m:d>
                        </m:e>
                      </m:nary>
                      <m:sSup>
                        <m:sSupPr>
                          <m:ctrlPr>
                            <a:rPr lang="en-US" altLang="ja-JP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ja-JP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US" altLang="ja-JP" i="1">
                              <a:latin typeface="Cambria Math"/>
                            </a:rPr>
                            <m:t>𝑖</m:t>
                          </m:r>
                          <m:r>
                            <a:rPr lang="en-US" altLang="ja-JP" b="1" i="1">
                              <a:latin typeface="Cambria Math"/>
                            </a:rPr>
                            <m:t>𝒌</m:t>
                          </m:r>
                          <m:r>
                            <a:rPr lang="en-US" altLang="ja-JP" b="1" i="1">
                              <a:latin typeface="Cambria Math"/>
                              <a:ea typeface="Cambria Math"/>
                            </a:rPr>
                            <m:t>⋅</m:t>
                          </m:r>
                          <m:r>
                            <a:rPr lang="en-US" altLang="ja-JP" b="1" i="1">
                              <a:latin typeface="Cambria Math"/>
                            </a:rPr>
                            <m:t>𝒙</m:t>
                          </m:r>
                        </m:sup>
                      </m:sSup>
                    </m:oMath>
                  </m:oMathPara>
                </a14:m>
                <a:endParaRPr kumimoji="1" lang="en-US" altLang="ja-JP" b="0" dirty="0" smtClean="0">
                  <a:latin typeface="+mj-lt"/>
                </a:endParaRPr>
              </a:p>
              <a:p>
                <a:pPr marL="1371600" lvl="3" indent="0">
                  <a:buNone/>
                </a:pPr>
                <a:r>
                  <a:rPr kumimoji="1" lang="en-US" altLang="ja-JP" b="0" dirty="0" smtClean="0">
                    <a:latin typeface="+mj-lt"/>
                  </a:rPr>
                  <a:t>	</a:t>
                </a:r>
                <a:r>
                  <a:rPr kumimoji="1" lang="en-US" altLang="ja-JP" b="0" dirty="0" smtClean="0">
                    <a:latin typeface="+mj-lt"/>
                    <a:sym typeface="Wingdings" pitchFamily="2" charset="2"/>
                  </a:rPr>
                  <a:t>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altLang="ja-JP" b="1" i="1">
                            <a:latin typeface="Cambria Math"/>
                          </a:rPr>
                          <m:t>𝒌</m:t>
                        </m:r>
                      </m:sub>
                    </m:sSub>
                    <m:r>
                      <a:rPr lang="en-US" altLang="ja-JP" b="1" i="1" smtClean="0">
                        <a:latin typeface="Cambria Math"/>
                      </a:rPr>
                      <m:t>=</m:t>
                    </m:r>
                    <m:sSubSup>
                      <m:sSubSupPr>
                        <m:ctrlPr>
                          <a:rPr lang="en-US" altLang="ja-JP" b="0" i="1" smtClean="0">
                            <a:solidFill>
                              <a:schemeClr val="accent2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𝛼</m:t>
                        </m:r>
                      </m:e>
                      <m:sub>
                        <m:r>
                          <a:rPr lang="en-US" altLang="ja-JP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𝑘</m:t>
                        </m:r>
                      </m:sub>
                      <m:sup>
                        <m:r>
                          <a:rPr lang="en-US" altLang="ja-JP" b="0" i="1" smtClean="0">
                            <a:solidFill>
                              <a:schemeClr val="accent2"/>
                            </a:solidFill>
                            <a:latin typeface="Cambria Math"/>
                          </a:rPr>
                          <m:t>∗</m:t>
                        </m:r>
                      </m:sup>
                    </m:sSubSup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𝑎</m:t>
                            </m:r>
                          </m:e>
                        </m:acc>
                      </m:e>
                      <m:sub>
                        <m:r>
                          <a:rPr lang="en-US" altLang="ja-JP" b="1" i="1">
                            <a:latin typeface="Cambria Math"/>
                          </a:rPr>
                          <m:t>𝒌</m:t>
                        </m:r>
                      </m:sub>
                    </m:sSub>
                    <m:r>
                      <a:rPr lang="en-US" altLang="ja-JP" b="0" i="0" smtClean="0">
                        <a:latin typeface="Cambria Math"/>
                      </a:rPr>
                      <m:t>−</m:t>
                    </m:r>
                    <m:sSubSup>
                      <m:sSubSupPr>
                        <m:ctrlPr>
                          <a:rPr lang="en-US" altLang="ja-JP" b="0" i="1" smtClean="0">
                            <a:solidFill>
                              <a:srgbClr val="9900CC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i="1">
                            <a:solidFill>
                              <a:srgbClr val="9900CC"/>
                            </a:solidFill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9900CC"/>
                            </a:solidFill>
                            <a:latin typeface="Cambria Math"/>
                          </a:rPr>
                          <m:t>𝑘</m:t>
                        </m:r>
                      </m:sub>
                      <m:sup>
                        <m:r>
                          <a:rPr lang="en-US" altLang="ja-JP" b="0" i="1" smtClean="0">
                            <a:solidFill>
                              <a:srgbClr val="9900CC"/>
                            </a:solidFill>
                            <a:latin typeface="Cambria Math"/>
                          </a:rPr>
                          <m:t>∗</m:t>
                        </m:r>
                      </m:sup>
                    </m:sSubSup>
                    <m:sSubSup>
                      <m:sSubSupPr>
                        <m:ctrlPr>
                          <a:rPr lang="en-US" altLang="ja-JP" i="1">
                            <a:latin typeface="Cambria Math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𝑎</m:t>
                            </m:r>
                          </m:e>
                        </m:acc>
                      </m:e>
                      <m:sub>
                        <m:r>
                          <a:rPr lang="en-US" altLang="ja-JP" b="1" i="1">
                            <a:latin typeface="Cambria Math"/>
                          </a:rPr>
                          <m:t>−</m:t>
                        </m:r>
                        <m:r>
                          <a:rPr lang="en-US" altLang="ja-JP" b="1" i="1">
                            <a:latin typeface="Cambria Math"/>
                          </a:rPr>
                          <m:t>𝒌</m:t>
                        </m:r>
                      </m:sub>
                      <m:sup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†</m:t>
                        </m:r>
                      </m:sup>
                    </m:sSubSup>
                  </m:oMath>
                </a14:m>
                <a:endParaRPr kumimoji="1" lang="en-US" altLang="ja-JP" b="0" dirty="0" smtClean="0">
                  <a:latin typeface="+mj-lt"/>
                </a:endParaRPr>
              </a:p>
              <a:p>
                <a:pPr lvl="3"/>
                <a:endParaRPr lang="en-US" altLang="ja-JP" dirty="0">
                  <a:latin typeface="+mj-lt"/>
                </a:endParaRPr>
              </a:p>
              <a:p>
                <a:pPr lvl="2"/>
                <a:r>
                  <a:rPr lang="en-US" altLang="ja-JP" dirty="0" smtClean="0"/>
                  <a:t>Occupation number</a:t>
                </a:r>
              </a:p>
              <a:p>
                <a:pPr marL="914400" lvl="2" indent="0">
                  <a:buNone/>
                </a:pPr>
                <a:r>
                  <a:rPr lang="en-US" altLang="ja-JP" dirty="0"/>
                  <a:t>	</a:t>
                </a:r>
                <a:r>
                  <a:rPr lang="ja-JP" altLang="en-US" dirty="0"/>
                  <a:t>　　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≡</m:t>
                    </m:r>
                    <m:d>
                      <m:dPr>
                        <m:begChr m:val="⟨"/>
                        <m:endChr m:val="⟩"/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̅"/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0</m:t>
                            </m:r>
                          </m:e>
                        </m:acc>
                      </m:e>
                      <m:e>
                        <m:sSubSup>
                          <m:sSubSup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ja-JP" b="1" i="1">
                                <a:latin typeface="Cambria Math"/>
                              </a:rPr>
                              <m:t>𝒌</m:t>
                            </m:r>
                          </m:sub>
                          <m:sup>
                            <m:r>
                              <a:rPr lang="en-US" altLang="ja-JP" i="1">
                                <a:latin typeface="Cambria Math"/>
                                <a:ea typeface="Cambria Math"/>
                              </a:rPr>
                              <m:t>†</m:t>
                            </m:r>
                          </m:sup>
                        </m:sSubSup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ja-JP" b="1" i="1">
                                <a:latin typeface="Cambria Math"/>
                              </a:rPr>
                              <m:t>𝒌</m:t>
                            </m:r>
                          </m:sub>
                        </m:sSub>
                      </m:e>
                      <m:e>
                        <m:acc>
                          <m:accPr>
                            <m:chr m:val="̅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0</m:t>
                            </m:r>
                          </m:e>
                        </m:acc>
                      </m:e>
                    </m:d>
                    <m:r>
                      <a:rPr lang="en-US" altLang="ja-JP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ja-JP" i="1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  <m:t>𝛽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altLang="ja-JP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kumimoji="1" lang="en-US" altLang="ja-JP" b="0" dirty="0" smtClean="0">
                  <a:latin typeface="+mj-lt"/>
                </a:endParaRPr>
              </a:p>
              <a:p>
                <a:pPr marL="914400" lvl="2" indent="0">
                  <a:buNone/>
                </a:pPr>
                <a:endParaRPr kumimoji="1" lang="en-US" altLang="ja-JP" b="0" dirty="0" smtClean="0">
                  <a:latin typeface="+mj-lt"/>
                </a:endParaRPr>
              </a:p>
              <a:p>
                <a:pPr lvl="3"/>
                <a:r>
                  <a:rPr lang="en-US" altLang="ja-JP" dirty="0"/>
                  <a:t>Initial conditions </a:t>
                </a:r>
                <a:r>
                  <a:rPr lang="ja-JP" altLang="en-US" dirty="0">
                    <a:latin typeface="HG丸ｺﾞｼｯｸM-PRO" pitchFamily="50" charset="-128"/>
                    <a:ea typeface="HG丸ｺﾞｼｯｸM-PRO" pitchFamily="50" charset="-128"/>
                  </a:rPr>
                  <a:t> ：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solidFill>
                              <a:schemeClr val="accent2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𝛼</m:t>
                        </m:r>
                      </m:e>
                      <m:sub>
                        <m:r>
                          <a:rPr lang="en-US" altLang="ja-JP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𝑘</m:t>
                        </m:r>
                      </m:sub>
                    </m:sSub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𝑡</m:t>
                        </m:r>
                        <m:r>
                          <a:rPr lang="en-US" altLang="ja-JP" i="1">
                            <a:latin typeface="Cambria Math"/>
                          </a:rPr>
                          <m:t>=−∞</m:t>
                        </m:r>
                      </m:e>
                    </m:d>
                    <m:r>
                      <a:rPr lang="en-US" altLang="ja-JP" i="1">
                        <a:latin typeface="Cambria Math"/>
                        <a:ea typeface="Cambria Math"/>
                      </a:rPr>
                      <m:t>=1,  </m:t>
                    </m:r>
                    <m:sSub>
                      <m:sSubPr>
                        <m:ctrlPr>
                          <a:rPr lang="en-US" altLang="ja-JP" i="1">
                            <a:solidFill>
                              <a:srgbClr val="9900CC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rgbClr val="9900CC"/>
                            </a:solidFill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9900CC"/>
                            </a:solidFill>
                            <a:latin typeface="Cambria Math"/>
                          </a:rPr>
                          <m:t>𝑘</m:t>
                        </m:r>
                      </m:sub>
                    </m:sSub>
                    <m:d>
                      <m:dPr>
                        <m:ctrlPr>
                          <a:rPr lang="en-US" altLang="ja-JP" i="1">
                            <a:solidFill>
                              <a:srgbClr val="99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𝑡</m:t>
                        </m:r>
                        <m:r>
                          <a:rPr lang="en-US" altLang="ja-JP" i="1">
                            <a:latin typeface="Cambria Math"/>
                          </a:rPr>
                          <m:t>=−∞</m:t>
                        </m:r>
                      </m:e>
                    </m:d>
                    <m:r>
                      <a:rPr lang="en-US" altLang="ja-JP" i="1">
                        <a:latin typeface="Cambria Math"/>
                      </a:rPr>
                      <m:t>=0</m:t>
                    </m:r>
                  </m:oMath>
                </a14:m>
                <a:endParaRPr lang="en-US" altLang="ja-JP" dirty="0" smtClean="0">
                  <a:latin typeface="HG丸ｺﾞｼｯｸM-PRO" pitchFamily="50" charset="-128"/>
                </a:endParaRPr>
              </a:p>
              <a:p>
                <a:pPr marL="1371600" lvl="3" indent="0">
                  <a:buNone/>
                </a:pPr>
                <a:r>
                  <a:rPr lang="en-US" altLang="ja-JP" dirty="0"/>
                  <a:t> </a:t>
                </a:r>
                <a:r>
                  <a:rPr lang="en-US" altLang="ja-JP" dirty="0" smtClean="0"/>
                  <a:t>		</a:t>
                </a:r>
                <a:r>
                  <a:rPr lang="en-US" altLang="ja-JP" dirty="0" smtClean="0">
                    <a:sym typeface="Wingdings" pitchFamily="2" charset="2"/>
                  </a:rPr>
                  <a:t>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(</m:t>
                    </m:r>
                    <m:r>
                      <a:rPr lang="en-US" altLang="ja-JP" b="0" i="1" smtClean="0">
                        <a:latin typeface="Cambria Math"/>
                      </a:rPr>
                      <m:t>𝑡</m:t>
                    </m:r>
                    <m:r>
                      <a:rPr lang="en-US" altLang="ja-JP" b="0" i="1" smtClean="0">
                        <a:latin typeface="Cambria Math"/>
                      </a:rPr>
                      <m:t>=−∞)=0</m:t>
                    </m:r>
                  </m:oMath>
                </a14:m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741368"/>
              </a:xfrm>
              <a:blipFill rotWithShape="1">
                <a:blip r:embed="rId3"/>
                <a:stretch>
                  <a:fillRect t="-54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テキスト ボックス 9"/>
              <p:cNvSpPr txBox="1"/>
              <p:nvPr/>
            </p:nvSpPr>
            <p:spPr>
              <a:xfrm>
                <a:off x="5940152" y="332656"/>
                <a:ext cx="2736304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sz="1600" b="0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altLang="ja-JP" sz="1600" i="1" smtClean="0">
                                <a:solidFill>
                                  <a:schemeClr val="accent5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ja-JP" sz="1600" b="0" i="1" smtClean="0">
                                <a:solidFill>
                                  <a:schemeClr val="accent5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𝑢</m:t>
                            </m:r>
                          </m:e>
                        </m:acc>
                      </m:e>
                      <m:sub>
                        <m:r>
                          <a:rPr lang="en-US" altLang="ja-JP" sz="1600" b="0" i="1" smtClean="0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sz="16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ja-JP" sz="16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ja-JP" sz="1600" i="1">
                            <a:latin typeface="Cambria Math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ja-JP" sz="1600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ja-JP" sz="1600" i="1">
                                <a:latin typeface="Cambria Math"/>
                              </a:rPr>
                              <m:t>2</m:t>
                            </m:r>
                            <m:sSub>
                              <m:sSubPr>
                                <m:ctrlPr>
                                  <a:rPr lang="en-US" altLang="ja-JP" sz="16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𝜔</m:t>
                                </m:r>
                              </m:e>
                              <m:sub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  <m:r>
                              <a:rPr lang="en-US" altLang="ja-JP" sz="1600" i="1">
                                <a:latin typeface="Cambria Math"/>
                              </a:rPr>
                              <m:t>(</m:t>
                            </m:r>
                            <m:r>
                              <a:rPr lang="en-US" altLang="ja-JP" sz="1600" i="1">
                                <a:latin typeface="Cambria Math"/>
                              </a:rPr>
                              <m:t>𝑡</m:t>
                            </m:r>
                            <m:r>
                              <a:rPr lang="en-US" altLang="ja-JP" sz="1600" i="1">
                                <a:latin typeface="Cambria Math"/>
                              </a:rPr>
                              <m:t>)</m:t>
                            </m:r>
                          </m:e>
                        </m:rad>
                      </m:den>
                    </m:f>
                    <m:sSup>
                      <m:sSupPr>
                        <m:ctrlPr>
                          <a:rPr lang="en-US" altLang="ja-JP" sz="16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sz="1600" i="1">
                            <a:latin typeface="Cambria Math"/>
                          </a:rPr>
                          <m:t>𝑒</m:t>
                        </m:r>
                      </m:e>
                      <m:sup>
                        <m:r>
                          <a:rPr lang="en-US" altLang="ja-JP" sz="1600" i="1">
                            <a:latin typeface="Cambria Math"/>
                          </a:rPr>
                          <m:t>−</m:t>
                        </m:r>
                        <m:r>
                          <a:rPr lang="en-US" altLang="ja-JP" sz="1600" i="1">
                            <a:latin typeface="Cambria Math"/>
                          </a:rPr>
                          <m:t>𝑖</m:t>
                        </m:r>
                        <m:nary>
                          <m:naryPr>
                            <m:ctrlPr>
                              <a:rPr lang="en-US" altLang="ja-JP" sz="1600" i="1">
                                <a:latin typeface="Cambria Math"/>
                              </a:rPr>
                            </m:ctrlPr>
                          </m:naryPr>
                          <m:sub/>
                          <m:sup>
                            <m:r>
                              <a:rPr lang="en-US" altLang="ja-JP" sz="1600" i="1">
                                <a:latin typeface="Cambria Math"/>
                              </a:rPr>
                              <m:t>𝑡</m:t>
                            </m:r>
                          </m:sup>
                          <m:e>
                            <m:r>
                              <a:rPr lang="en-US" altLang="ja-JP" sz="1600" i="1">
                                <a:latin typeface="Cambria Math"/>
                              </a:rPr>
                              <m:t>𝑑</m:t>
                            </m:r>
                            <m:sSup>
                              <m:sSupPr>
                                <m:ctrlPr>
                                  <a:rPr lang="en-US" altLang="ja-JP" sz="1600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′</m:t>
                                </m:r>
                              </m:sup>
                            </m:sSup>
                            <m:sSub>
                              <m:sSubPr>
                                <m:ctrlPr>
                                  <a:rPr lang="en-US" altLang="ja-JP" sz="16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𝜔</m:t>
                                </m:r>
                              </m:e>
                              <m:sub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  <m:r>
                              <a:rPr lang="en-US" altLang="ja-JP" sz="1600" i="1">
                                <a:latin typeface="Cambria Math"/>
                              </a:rPr>
                              <m:t>(</m:t>
                            </m:r>
                            <m:sSup>
                              <m:sSupPr>
                                <m:ctrlPr>
                                  <a:rPr lang="en-US" altLang="ja-JP" sz="1600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altLang="ja-JP" sz="1600" i="1">
                                <a:latin typeface="Cambria Math"/>
                              </a:rPr>
                              <m:t>)</m:t>
                            </m:r>
                          </m:e>
                        </m:nary>
                      </m:sup>
                    </m:sSup>
                  </m:oMath>
                </a14:m>
                <a:r>
                  <a:rPr lang="en-US" altLang="ja-JP" sz="1600" dirty="0"/>
                  <a:t> </a:t>
                </a:r>
                <a:endParaRPr kumimoji="1" lang="ja-JP" altLang="en-US" sz="1600" dirty="0">
                  <a:ea typeface="HG丸ｺﾞｼｯｸM-PRO" pitchFamily="50" charset="-128"/>
                </a:endParaRPr>
              </a:p>
            </p:txBody>
          </p:sp>
        </mc:Choice>
        <mc:Fallback xmlns="">
          <p:sp>
            <p:nvSpPr>
              <p:cNvPr id="10" name="テキスト ボックス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332656"/>
                <a:ext cx="2736304" cy="532966"/>
              </a:xfrm>
              <a:prstGeom prst="rect">
                <a:avLst/>
              </a:prstGeom>
              <a:blipFill rotWithShape="1">
                <a:blip r:embed="rId4"/>
                <a:stretch>
                  <a:fillRect t="-52874" b="-5747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環状矢印 13"/>
          <p:cNvSpPr/>
          <p:nvPr/>
        </p:nvSpPr>
        <p:spPr>
          <a:xfrm rot="5400000">
            <a:off x="5168916" y="41774"/>
            <a:ext cx="1542471" cy="1260140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7127089"/>
              <a:gd name="adj5" fmla="val 125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6372708" y="960983"/>
            <a:ext cx="29518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400" dirty="0" smtClean="0">
                <a:ea typeface="HG丸ｺﾞｼｯｸM-PRO" pitchFamily="50" charset="-128"/>
              </a:rPr>
              <a:t>Bogoliubov transformation</a:t>
            </a:r>
            <a:endParaRPr kumimoji="1" lang="ja-JP" altLang="en-US" sz="1400" dirty="0">
              <a:ea typeface="HG丸ｺﾞｼｯｸM-PRO" pitchFamily="50" charset="-128"/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5" name="大かっこ 4"/>
          <p:cNvSpPr/>
          <p:nvPr/>
        </p:nvSpPr>
        <p:spPr>
          <a:xfrm>
            <a:off x="3635896" y="1823798"/>
            <a:ext cx="5328592" cy="669098"/>
          </a:xfrm>
          <a:prstGeom prst="bracketPair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角丸四角形吹き出し 5"/>
          <p:cNvSpPr/>
          <p:nvPr/>
        </p:nvSpPr>
        <p:spPr>
          <a:xfrm>
            <a:off x="1115616" y="2276872"/>
            <a:ext cx="1152128" cy="432047"/>
          </a:xfrm>
          <a:prstGeom prst="wedgeRoundRectCallout">
            <a:avLst>
              <a:gd name="adj1" fmla="val 27734"/>
              <a:gd name="adj2" fmla="val 74894"/>
              <a:gd name="adj3" fmla="val 16667"/>
            </a:avLst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accent5">
                    <a:lumMod val="50000"/>
                  </a:schemeClr>
                </a:solidFill>
              </a:rPr>
              <a:t>In state</a:t>
            </a:r>
            <a:endParaRPr kumimoji="1" lang="ja-JP" alt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角丸四角形吹き出し 11"/>
          <p:cNvSpPr/>
          <p:nvPr/>
        </p:nvSpPr>
        <p:spPr>
          <a:xfrm>
            <a:off x="7812360" y="3501008"/>
            <a:ext cx="1152128" cy="432047"/>
          </a:xfrm>
          <a:prstGeom prst="wedgeRoundRectCallout">
            <a:avLst>
              <a:gd name="adj1" fmla="val -37417"/>
              <a:gd name="adj2" fmla="val -89367"/>
              <a:gd name="adj3" fmla="val 16667"/>
            </a:avLst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>
                <a:solidFill>
                  <a:srgbClr val="0000FF"/>
                </a:solidFill>
              </a:rPr>
              <a:t>out</a:t>
            </a:r>
            <a:r>
              <a:rPr kumimoji="1" lang="en-US" altLang="ja-JP" dirty="0" smtClean="0">
                <a:solidFill>
                  <a:srgbClr val="0000FF"/>
                </a:solidFill>
              </a:rPr>
              <a:t> state</a:t>
            </a:r>
            <a:endParaRPr kumimoji="1" lang="ja-JP" altLang="en-US" dirty="0">
              <a:solidFill>
                <a:srgbClr val="0000FF"/>
              </a:solidFill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4427984" y="5085184"/>
            <a:ext cx="663543" cy="0"/>
          </a:xfrm>
          <a:prstGeom prst="line">
            <a:avLst/>
          </a:prstGeom>
          <a:ln w="38100" cmpd="dbl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 flipV="1">
            <a:off x="2339752" y="3933055"/>
            <a:ext cx="2076407" cy="1"/>
          </a:xfrm>
          <a:prstGeom prst="line">
            <a:avLst/>
          </a:prstGeom>
          <a:ln w="38100" cmpd="dbl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角丸四角形吹き出し 19"/>
              <p:cNvSpPr/>
              <p:nvPr/>
            </p:nvSpPr>
            <p:spPr>
              <a:xfrm>
                <a:off x="5652120" y="4293096"/>
                <a:ext cx="3312368" cy="792088"/>
              </a:xfrm>
              <a:prstGeom prst="wedgeRoundRectCallout">
                <a:avLst>
                  <a:gd name="adj1" fmla="val -62550"/>
                  <a:gd name="adj2" fmla="val 24352"/>
                  <a:gd name="adj3" fmla="val 16667"/>
                </a:avLst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If you want to know the particle number, you only calculate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solidFill>
                              <a:srgbClr val="9900CC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rgbClr val="9900CC"/>
                            </a:solidFill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9900CC"/>
                            </a:solidFill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r>
                  <a:rPr kumimoji="1" lang="en-US" altLang="ja-JP" dirty="0" smtClean="0">
                    <a:solidFill>
                      <a:schemeClr val="tx1"/>
                    </a:solidFill>
                  </a:rPr>
                  <a:t>.</a:t>
                </a:r>
                <a:endParaRPr kumimoji="1" lang="ja-JP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0" name="角丸四角形吹き出し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2120" y="4293096"/>
                <a:ext cx="3312368" cy="792088"/>
              </a:xfrm>
              <a:prstGeom prst="wedgeRoundRectCallout">
                <a:avLst>
                  <a:gd name="adj1" fmla="val -62550"/>
                  <a:gd name="adj2" fmla="val 24352"/>
                  <a:gd name="adj3" fmla="val 16667"/>
                </a:avLst>
              </a:prstGeom>
              <a:blipFill rotWithShape="1">
                <a:blip r:embed="rId5"/>
                <a:stretch>
                  <a:fillRect b="-1493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12995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円/楕円 8"/>
          <p:cNvSpPr/>
          <p:nvPr/>
        </p:nvSpPr>
        <p:spPr>
          <a:xfrm>
            <a:off x="1205626" y="1052736"/>
            <a:ext cx="6246694" cy="792088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6300192" y="476672"/>
            <a:ext cx="2664296" cy="532966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16632"/>
                <a:ext cx="8928992" cy="6480720"/>
              </a:xfrm>
            </p:spPr>
            <p:txBody>
              <a:bodyPr>
                <a:normAutofit/>
              </a:bodyPr>
              <a:lstStyle/>
              <a:p>
                <a:pPr lvl="1"/>
                <a:r>
                  <a:rPr kumimoji="1" lang="en-US" altLang="ja-JP" b="0" dirty="0" smtClean="0">
                    <a:ea typeface="HG丸ｺﾞｼｯｸM-PRO" pitchFamily="50" charset="-128"/>
                  </a:rPr>
                  <a:t>Estimation of produced particle number</a:t>
                </a:r>
                <a:endParaRPr lang="en-US" altLang="ja-JP" sz="900" dirty="0" smtClean="0">
                  <a:ea typeface="+mj-ea"/>
                </a:endParaRPr>
              </a:p>
              <a:p>
                <a:pPr marL="914400" lvl="2" indent="0">
                  <a:buNone/>
                </a:pPr>
                <a:endParaRPr lang="en-US" altLang="ja-JP" sz="800" dirty="0" smtClean="0"/>
              </a:p>
              <a:p>
                <a:pPr lvl="2"/>
                <a:r>
                  <a:rPr lang="en-US" altLang="ja-JP" dirty="0" smtClean="0"/>
                  <a:t>WKB type solution (wave </a:t>
                </a:r>
                <a:r>
                  <a:rPr lang="en-US" altLang="ja-JP" dirty="0" err="1" smtClean="0"/>
                  <a:t>func</a:t>
                </a:r>
                <a:r>
                  <a:rPr lang="en-US" altLang="ja-JP" dirty="0" smtClean="0"/>
                  <a:t>. of</a:t>
                </a:r>
                <a:r>
                  <a:rPr lang="en-US" altLang="ja-JP" dirty="0" smtClean="0">
                    <a:solidFill>
                      <a:srgbClr val="0070C0"/>
                    </a:solidFill>
                    <a:ea typeface="HG丸ｺﾞｼｯｸM-PRO" pitchFamily="50" charset="-128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solidFill>
                          <a:srgbClr val="0070C0"/>
                        </a:solidFill>
                        <a:latin typeface="Cambria Math"/>
                        <a:ea typeface="HG丸ｺﾞｼｯｸM-PRO" pitchFamily="50" charset="-128"/>
                      </a:rPr>
                      <m:t>𝜒</m:t>
                    </m:r>
                  </m:oMath>
                </a14:m>
                <a:r>
                  <a:rPr lang="en-US" altLang="ja-JP" dirty="0" smtClean="0"/>
                  <a:t>)</a:t>
                </a:r>
              </a:p>
              <a:p>
                <a:pPr lvl="2"/>
                <a:endParaRPr lang="en-US" altLang="ja-JP" sz="800" dirty="0" smtClean="0"/>
              </a:p>
              <a:p>
                <a:pPr marL="1371600" lvl="3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en-US" altLang="ja-JP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lang="en-US" altLang="ja-JP" b="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(</m:t>
                      </m:r>
                      <m:r>
                        <a:rPr lang="en-US" altLang="ja-JP" b="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𝑡</m:t>
                      </m:r>
                      <m:r>
                        <a:rPr lang="en-US" altLang="ja-JP" b="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)=</m:t>
                      </m:r>
                      <m:f>
                        <m:f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ja-JP" b="0" i="1" smtClean="0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ja-JP" b="0" i="1" smtClean="0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altLang="ja-JP" b="0" i="1" smtClean="0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𝑘</m:t>
                              </m:r>
                            </m:sub>
                          </m:sSub>
                          <m:r>
                            <a:rPr lang="en-US" altLang="ja-JP" b="0" i="1" smtClean="0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  <m:t>(</m:t>
                          </m:r>
                          <m:r>
                            <a:rPr lang="en-US" altLang="ja-JP" b="0" i="1" smtClean="0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  <m:t>𝑡</m:t>
                          </m:r>
                          <m:r>
                            <a:rPr lang="en-US" altLang="ja-JP" b="0" i="1" smtClean="0">
                              <a:solidFill>
                                <a:schemeClr val="accent2"/>
                              </a:solidFill>
                              <a:latin typeface="Cambria Math"/>
                            </a:rPr>
                            <m:t>)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altLang="ja-JP" b="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altLang="ja-JP" b="0" i="1" smtClean="0">
                                  <a:latin typeface="Cambria Math"/>
                                </a:rPr>
                                <m:t>2</m:t>
                              </m:r>
                              <m:sSub>
                                <m:sSubPr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𝜔</m:t>
                                  </m:r>
                                </m:e>
                                <m:sub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𝑘</m:t>
                                  </m:r>
                                </m:sub>
                              </m:sSub>
                              <m:r>
                                <a:rPr lang="en-US" altLang="ja-JP" b="0" i="1" smtClean="0">
                                  <a:latin typeface="Cambria Math"/>
                                </a:rPr>
                                <m:t>(</m:t>
                              </m:r>
                              <m:r>
                                <a:rPr lang="en-US" altLang="ja-JP" b="0" i="1" smtClean="0">
                                  <a:latin typeface="Cambria Math"/>
                                </a:rPr>
                                <m:t>𝑡</m:t>
                              </m:r>
                              <m:r>
                                <a:rPr lang="en-US" altLang="ja-JP" b="0" i="1" smtClean="0">
                                  <a:latin typeface="Cambria Math"/>
                                </a:rPr>
                                <m:t>)</m:t>
                              </m:r>
                            </m:e>
                          </m:rad>
                        </m:den>
                      </m:f>
                      <m:sSup>
                        <m:sSupPr>
                          <m:ctrlPr>
                            <a:rPr lang="en-US" altLang="ja-JP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ja-JP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US" altLang="ja-JP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US" altLang="ja-JP" b="0" i="1" smtClean="0">
                              <a:latin typeface="Cambria Math"/>
                            </a:rPr>
                            <m:t>𝑖</m:t>
                          </m:r>
                          <m:nary>
                            <m:naryPr>
                              <m:ctrlPr>
                                <a:rPr lang="en-US" altLang="ja-JP" b="0" i="1" smtClean="0">
                                  <a:latin typeface="Cambria Math"/>
                                </a:rPr>
                              </m:ctrlPr>
                            </m:naryPr>
                            <m:sub/>
                            <m:sup>
                              <m:r>
                                <a:rPr lang="en-US" altLang="ja-JP" b="0" i="1" smtClean="0">
                                  <a:latin typeface="Cambria Math"/>
                                </a:rPr>
                                <m:t>𝑡</m:t>
                              </m:r>
                            </m:sup>
                            <m:e>
                              <m:r>
                                <a:rPr lang="en-US" altLang="ja-JP" b="0" i="1" smtClean="0">
                                  <a:latin typeface="Cambria Math"/>
                                </a:rPr>
                                <m:t>𝑑</m:t>
                              </m:r>
                              <m:sSup>
                                <m:sSupPr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′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𝜔</m:t>
                                  </m:r>
                                </m:e>
                                <m:sub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𝑘</m:t>
                                  </m:r>
                                </m:sub>
                              </m:sSub>
                              <m:r>
                                <a:rPr lang="en-US" altLang="ja-JP" b="0" i="1" smtClean="0">
                                  <a:latin typeface="Cambria Math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  <m:sup>
                                  <m:r>
                                    <a:rPr lang="en-US" altLang="ja-JP" b="0" i="1" smtClean="0">
                                      <a:latin typeface="Cambria Math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altLang="ja-JP" b="0" i="1" smtClean="0">
                                  <a:latin typeface="Cambria Math"/>
                                </a:rPr>
                                <m:t>)</m:t>
                              </m:r>
                            </m:e>
                          </m:nary>
                        </m:sup>
                      </m:sSup>
                      <m:r>
                        <a:rPr lang="en-US" altLang="ja-JP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US" altLang="ja-JP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ja-JP" i="1" smtClean="0">
                                  <a:solidFill>
                                    <a:srgbClr val="9900CC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ja-JP" b="0" i="1" smtClean="0">
                                  <a:solidFill>
                                    <a:srgbClr val="9900CC"/>
                                  </a:solidFill>
                                  <a:latin typeface="Cambria Math"/>
                                </a:rPr>
                                <m:t>𝛽</m:t>
                              </m:r>
                            </m:e>
                            <m:sub>
                              <m:r>
                                <a:rPr lang="en-US" altLang="ja-JP" i="1">
                                  <a:solidFill>
                                    <a:srgbClr val="9900CC"/>
                                  </a:solidFill>
                                  <a:latin typeface="Cambria Math"/>
                                </a:rPr>
                                <m:t>𝑘</m:t>
                              </m:r>
                            </m:sub>
                          </m:sSub>
                          <m:r>
                            <a:rPr lang="en-US" altLang="ja-JP" i="1">
                              <a:solidFill>
                                <a:srgbClr val="9900CC"/>
                              </a:solidFill>
                              <a:latin typeface="Cambria Math"/>
                            </a:rPr>
                            <m:t>(</m:t>
                          </m:r>
                          <m:r>
                            <a:rPr lang="en-US" altLang="ja-JP" i="1">
                              <a:solidFill>
                                <a:srgbClr val="9900CC"/>
                              </a:solidFill>
                              <a:latin typeface="Cambria Math"/>
                            </a:rPr>
                            <m:t>𝑡</m:t>
                          </m:r>
                          <m:r>
                            <a:rPr lang="en-US" altLang="ja-JP" i="1">
                              <a:solidFill>
                                <a:srgbClr val="9900CC"/>
                              </a:solidFill>
                              <a:latin typeface="Cambria Math"/>
                            </a:rPr>
                            <m:t>)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altLang="ja-JP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altLang="ja-JP" i="1">
                                  <a:latin typeface="Cambria Math"/>
                                </a:rPr>
                                <m:t>2</m:t>
                              </m:r>
                              <m:sSub>
                                <m:sSub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𝜔</m:t>
                                  </m:r>
                                </m:e>
                                <m:sub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𝑘</m:t>
                                  </m:r>
                                </m:sub>
                              </m:sSub>
                              <m:r>
                                <a:rPr lang="en-US" altLang="ja-JP" b="0" i="1" smtClean="0">
                                  <a:latin typeface="Cambria Math"/>
                                </a:rPr>
                                <m:t>(</m:t>
                              </m:r>
                              <m:r>
                                <a:rPr lang="en-US" altLang="ja-JP" b="0" i="1" smtClean="0">
                                  <a:latin typeface="Cambria Math"/>
                                </a:rPr>
                                <m:t>𝑡</m:t>
                              </m:r>
                              <m:r>
                                <a:rPr lang="en-US" altLang="ja-JP" b="0" i="1" smtClean="0">
                                  <a:latin typeface="Cambria Math"/>
                                </a:rPr>
                                <m:t>)</m:t>
                              </m:r>
                            </m:e>
                          </m:rad>
                        </m:den>
                      </m:f>
                      <m:sSup>
                        <m:sSupPr>
                          <m:ctrlPr>
                            <a:rPr lang="en-US" altLang="ja-JP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ja-JP" i="1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en-US" altLang="ja-JP" b="0" i="1" smtClean="0">
                              <a:latin typeface="Cambria Math"/>
                            </a:rPr>
                            <m:t>+</m:t>
                          </m:r>
                          <m:r>
                            <a:rPr lang="en-US" altLang="ja-JP" i="1">
                              <a:latin typeface="Cambria Math"/>
                            </a:rPr>
                            <m:t>𝑖</m:t>
                          </m:r>
                          <m:nary>
                            <m:naryPr>
                              <m:ctrlPr>
                                <a:rPr lang="en-US" altLang="ja-JP" i="1">
                                  <a:latin typeface="Cambria Math"/>
                                </a:rPr>
                              </m:ctrlPr>
                            </m:naryPr>
                            <m:sub/>
                            <m:sup>
                              <m:r>
                                <a:rPr lang="en-US" altLang="ja-JP" i="1">
                                  <a:latin typeface="Cambria Math"/>
                                </a:rPr>
                                <m:t>𝑡</m:t>
                              </m:r>
                            </m:sup>
                            <m:e>
                              <m:r>
                                <a:rPr lang="en-US" altLang="ja-JP" i="1">
                                  <a:latin typeface="Cambria Math"/>
                                </a:rPr>
                                <m:t>𝑑</m:t>
                              </m:r>
                              <m:sSup>
                                <m:sSup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  <m:sup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′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𝜔</m:t>
                                  </m:r>
                                </m:e>
                                <m:sub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𝑘</m:t>
                                  </m:r>
                                </m:sub>
                              </m:sSub>
                              <m:r>
                                <a:rPr lang="en-US" altLang="ja-JP" i="1">
                                  <a:latin typeface="Cambria Math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en-US" altLang="ja-JP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  <m:sup>
                                  <m:r>
                                    <a:rPr lang="en-US" altLang="ja-JP" i="1">
                                      <a:latin typeface="Cambria Math"/>
                                    </a:rPr>
                                    <m:t>′</m:t>
                                  </m:r>
                                </m:sup>
                              </m:sSup>
                              <m:r>
                                <a:rPr lang="en-US" altLang="ja-JP" i="1">
                                  <a:latin typeface="Cambria Math"/>
                                </a:rPr>
                                <m:t>)</m:t>
                              </m:r>
                            </m:e>
                          </m:nary>
                        </m:sup>
                      </m:sSup>
                    </m:oMath>
                  </m:oMathPara>
                </a14:m>
                <a:endParaRPr lang="en-US" altLang="ja-JP" dirty="0" smtClean="0"/>
              </a:p>
              <a:p>
                <a:pPr lvl="3"/>
                <a:endParaRPr lang="en-US" altLang="ja-JP" sz="800" b="0" dirty="0" smtClean="0">
                  <a:solidFill>
                    <a:schemeClr val="accent2"/>
                  </a:solidFill>
                </a:endParaRPr>
              </a:p>
              <a:p>
                <a:pPr marL="1371600" lvl="3" indent="0">
                  <a:buNone/>
                </a:pPr>
                <a:r>
                  <a:rPr lang="en-US" altLang="ja-JP" b="0" dirty="0" smtClean="0">
                    <a:solidFill>
                      <a:schemeClr val="accent2"/>
                    </a:solidFill>
                  </a:rPr>
                  <a:t>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solidFill>
                              <a:schemeClr val="accent2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𝛼</m:t>
                        </m:r>
                      </m:e>
                      <m:sub>
                        <m:r>
                          <a:rPr lang="en-US" altLang="ja-JP" b="0" i="1" smtClean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en-US" altLang="ja-JP" dirty="0" smtClean="0"/>
                  <a:t> 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solidFill>
                              <a:srgbClr val="9900CC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solidFill>
                              <a:srgbClr val="9900CC"/>
                            </a:solidFill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altLang="ja-JP" b="0" i="1" smtClean="0">
                            <a:solidFill>
                              <a:srgbClr val="9900CC"/>
                            </a:solidFill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en-US" altLang="ja-JP" dirty="0" smtClean="0">
                    <a:solidFill>
                      <a:srgbClr val="9900CC"/>
                    </a:solidFill>
                  </a:rPr>
                  <a:t>  </a:t>
                </a:r>
                <a:r>
                  <a:rPr lang="en-US" altLang="ja-JP" dirty="0" smtClean="0"/>
                  <a:t>:  </a:t>
                </a:r>
                <a:r>
                  <a:rPr lang="en-US" altLang="ja-JP" i="1" dirty="0" smtClean="0"/>
                  <a:t>generalized</a:t>
                </a:r>
                <a:r>
                  <a:rPr lang="en-US" altLang="ja-JP" dirty="0" smtClean="0"/>
                  <a:t> Bogoliubov coefficients</a:t>
                </a:r>
              </a:p>
              <a:p>
                <a:pPr marL="1371600" lvl="3" indent="0">
                  <a:buNone/>
                </a:pPr>
                <a:r>
                  <a:rPr kumimoji="1" lang="en-US" altLang="ja-JP" b="0" dirty="0" smtClean="0"/>
                  <a:t>			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1=</m:t>
                    </m:r>
                    <m:r>
                      <a:rPr kumimoji="1" lang="en-US" altLang="ja-JP" b="0" i="1" smtClean="0">
                        <a:latin typeface="Cambria Math"/>
                      </a:rPr>
                      <m:t>𝑖</m:t>
                    </m:r>
                    <m:nary>
                      <m:naryPr>
                        <m:limLoc m:val="undOvr"/>
                        <m:subHide m:val="on"/>
                        <m:supHide m:val="on"/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sSup>
                          <m:sSup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𝑑</m:t>
                            </m:r>
                          </m:e>
                          <m:sup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  <m:r>
                          <a:rPr kumimoji="1" lang="en-US" altLang="ja-JP" b="0" i="1" smtClean="0">
                            <a:latin typeface="Cambria Math"/>
                          </a:rPr>
                          <m:t>𝑥</m:t>
                        </m:r>
                        <m:d>
                          <m:d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</m:ctrlPr>
                              </m:sSubSupPr>
                              <m:e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∗</m:t>
                                </m:r>
                              </m:sup>
                            </m:sSubSup>
                            <m:sSub>
                              <m:sSubPr>
                                <m:ctrlP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kumimoji="1" lang="en-US" altLang="ja-JP" b="0" i="1" smtClean="0">
                                        <a:solidFill>
                                          <a:srgbClr val="0000FF"/>
                                        </a:solidFill>
                                        <a:latin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kumimoji="1" lang="en-US" altLang="ja-JP" b="0" i="1" smtClean="0">
                                        <a:solidFill>
                                          <a:srgbClr val="0000FF"/>
                                        </a:solidFill>
                                        <a:latin typeface="Cambria Math"/>
                                      </a:rPr>
                                      <m:t>𝑢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−</m:t>
                            </m:r>
                            <m:sSubSup>
                              <m:sSubSupPr>
                                <m:ctrlP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</m:ctrlPr>
                              </m:sSubSupPr>
                              <m:e>
                                <m:acc>
                                  <m:accPr>
                                    <m:chr m:val="̇"/>
                                    <m:ctrlPr>
                                      <a:rPr kumimoji="1" lang="en-US" altLang="ja-JP" b="0" i="1" smtClean="0">
                                        <a:solidFill>
                                          <a:srgbClr val="0000FF"/>
                                        </a:solidFill>
                                        <a:latin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kumimoji="1" lang="en-US" altLang="ja-JP" b="0" i="1" smtClean="0">
                                        <a:solidFill>
                                          <a:srgbClr val="0000FF"/>
                                        </a:solidFill>
                                        <a:latin typeface="Cambria Math"/>
                                      </a:rPr>
                                      <m:t>𝑢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  <m:sup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∗</m:t>
                                </m:r>
                              </m:sup>
                            </m:sSubSup>
                            <m:sSub>
                              <m:sSubPr>
                                <m:ctrlP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kumimoji="1" lang="en-US" altLang="ja-JP" b="0" i="1" smtClean="0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</m:e>
                        </m:d>
                      </m:e>
                    </m:nary>
                  </m:oMath>
                </a14:m>
                <a:r>
                  <a:rPr kumimoji="1" lang="en-US" altLang="ja-JP" b="0" dirty="0" smtClean="0">
                    <a:latin typeface="+mj-lt"/>
                  </a:rPr>
                  <a:t>    </a:t>
                </a:r>
                <a:r>
                  <a:rPr kumimoji="1" lang="ja-JP" altLang="en-US" b="0" dirty="0" smtClean="0">
                    <a:latin typeface="+mj-lt"/>
                  </a:rPr>
                  <a:t>⇒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ja-JP" i="1">
                                    <a:solidFill>
                                      <a:schemeClr val="accent2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solidFill>
                                      <a:schemeClr val="accent2"/>
                                    </a:solidFill>
                                    <a:latin typeface="Cambria Math"/>
                                  </a:rPr>
                                  <m:t>𝛼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chemeClr val="accent2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kumimoji="1"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kumimoji="1" lang="en-US" altLang="ja-JP" b="0" i="1" smtClean="0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ja-JP" i="1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  <m:t>𝛽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=1</m:t>
                    </m:r>
                  </m:oMath>
                </a14:m>
                <a:endParaRPr kumimoji="1" lang="en-US" altLang="ja-JP" b="0" dirty="0" smtClean="0">
                  <a:latin typeface="+mj-lt"/>
                </a:endParaRPr>
              </a:p>
              <a:p>
                <a:pPr marL="1371600" lvl="3" indent="0">
                  <a:buNone/>
                </a:pPr>
                <a:endParaRPr kumimoji="1" lang="en-US" altLang="ja-JP" b="0" dirty="0" smtClean="0">
                  <a:latin typeface="+mj-lt"/>
                </a:endParaRPr>
              </a:p>
              <a:p>
                <a:pPr lvl="3"/>
                <a:r>
                  <a:rPr kumimoji="1" lang="en-US" altLang="ja-JP" b="0" dirty="0" smtClean="0">
                    <a:latin typeface="+mj-lt"/>
                  </a:rPr>
                  <a:t>EOMs  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̈"/>
                            <m:ctrlPr>
                              <a:rPr kumimoji="1" lang="en-US" altLang="ja-JP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kumimoji="1" lang="en-US" altLang="ja-JP" b="0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  <m:t>𝑢</m:t>
                            </m:r>
                          </m:e>
                        </m:acc>
                      </m:e>
                      <m:sub>
                        <m:r>
                          <a:rPr kumimoji="1" lang="en-US" altLang="ja-JP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kumimoji="1" lang="en-US" altLang="ja-JP" b="0" i="1" smtClean="0">
                        <a:latin typeface="Cambria Math"/>
                      </a:rPr>
                      <m:t>+</m:t>
                    </m:r>
                    <m:sSubSup>
                      <m:sSubSup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Sup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𝜔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𝑘</m:t>
                        </m:r>
                      </m:sub>
                      <m:sup>
                        <m:r>
                          <a:rPr kumimoji="1"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bSup>
                    <m:sSub>
                      <m:sSubPr>
                        <m:ctrlPr>
                          <a:rPr kumimoji="1" lang="en-US" altLang="ja-JP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kumimoji="1" lang="en-US" altLang="ja-JP" b="0" i="1" smtClean="0">
                            <a:solidFill>
                              <a:srgbClr val="0000FF"/>
                            </a:solidFill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kumimoji="1" lang="en-US" altLang="ja-JP" b="0" i="1" smtClean="0">
                        <a:latin typeface="Cambria Math"/>
                      </a:rPr>
                      <m:t>=0</m:t>
                    </m:r>
                  </m:oMath>
                </a14:m>
                <a:endParaRPr kumimoji="1" lang="en-US" altLang="ja-JP" b="0" dirty="0" smtClean="0">
                  <a:latin typeface="HG丸ｺﾞｼｯｸM-PRO" pitchFamily="50" charset="-128"/>
                  <a:ea typeface="HG丸ｺﾞｼｯｸM-PRO" pitchFamily="50" charset="-128"/>
                </a:endParaRPr>
              </a:p>
              <a:p>
                <a:pPr marL="1371600" lvl="3" indent="0">
                  <a:buNone/>
                </a:pPr>
                <a:r>
                  <a:rPr lang="en-US" altLang="ja-JP" dirty="0">
                    <a:latin typeface="HG丸ｺﾞｼｯｸM-PRO" pitchFamily="50" charset="-128"/>
                    <a:ea typeface="HG丸ｺﾞｼｯｸM-PRO" pitchFamily="50" charset="-128"/>
                  </a:rPr>
                  <a:t>	</a:t>
                </a:r>
                <a:r>
                  <a:rPr lang="en-US" altLang="ja-JP" dirty="0" smtClean="0">
                    <a:latin typeface="HG丸ｺﾞｼｯｸM-PRO" pitchFamily="50" charset="-128"/>
                    <a:ea typeface="HG丸ｺﾞｼｯｸM-PRO" pitchFamily="50" charset="-128"/>
                  </a:rPr>
                  <a:t>	  </a:t>
                </a:r>
                <a:r>
                  <a:rPr lang="ja-JP" altLang="en-US" dirty="0" smtClean="0">
                    <a:latin typeface="HG丸ｺﾞｼｯｸM-PRO" pitchFamily="50" charset="-128"/>
                    <a:ea typeface="HG丸ｺﾞｼｯｸM-PRO" pitchFamily="50" charset="-128"/>
                  </a:rPr>
                  <a:t>↓</a:t>
                </a:r>
                <a:endParaRPr kumimoji="1" lang="en-US" altLang="ja-JP" b="0" dirty="0" smtClean="0">
                  <a:latin typeface="HG丸ｺﾞｼｯｸM-PRO" pitchFamily="50" charset="-128"/>
                  <a:ea typeface="HG丸ｺﾞｼｯｸM-PRO" pitchFamily="50" charset="-128"/>
                </a:endParaRPr>
              </a:p>
              <a:p>
                <a:pPr marL="1371600" lvl="3" indent="0">
                  <a:buNone/>
                </a:pPr>
                <a:r>
                  <a:rPr lang="en-US" altLang="ja-JP" dirty="0" smtClean="0"/>
                  <a:t> 	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     </m:t>
                            </m:r>
                            <m:sSub>
                              <m:sSubPr>
                                <m:ctrlPr>
                                  <a:rPr kumimoji="1" lang="en-US" altLang="ja-JP" b="0" i="1" smtClean="0">
                                    <a:solidFill>
                                      <a:schemeClr val="accent2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kumimoji="1" lang="en-US" altLang="ja-JP" b="0" i="1" smtClean="0">
                                        <a:solidFill>
                                          <a:schemeClr val="accent2"/>
                                        </a:solidFill>
                                        <a:latin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kumimoji="1" lang="en-US" altLang="ja-JP" b="0" i="1" smtClean="0">
                                        <a:solidFill>
                                          <a:schemeClr val="accent2"/>
                                        </a:solidFill>
                                        <a:latin typeface="Cambria Math"/>
                                      </a:rPr>
                                      <m:t>𝛼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kumimoji="1" lang="en-US" altLang="ja-JP" b="0" i="1" smtClean="0">
                                    <a:solidFill>
                                      <a:schemeClr val="accent2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=</m:t>
                            </m:r>
                            <m:f>
                              <m:fPr>
                                <m:ctrlPr>
                                  <a:rPr kumimoji="1" lang="en-US" altLang="ja-JP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kumimoji="1" lang="en-US" altLang="ja-JP" b="0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̇"/>
                                        <m:ctrlPr>
                                          <a:rPr kumimoji="1" lang="en-US" altLang="ja-JP" b="0" i="1" smtClean="0">
                                            <a:latin typeface="Cambria Math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kumimoji="1" lang="en-US" altLang="ja-JP" b="0" i="1" smtClean="0">
                                            <a:latin typeface="Cambria Math"/>
                                          </a:rPr>
                                          <m:t>𝜔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kumimoji="1" lang="en-US" altLang="ja-JP" b="0" i="1" smtClean="0">
                                        <a:latin typeface="Cambria Math"/>
                                      </a:rPr>
                                      <m:t>𝑘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kumimoji="1" lang="en-US" altLang="ja-JP" b="0" i="1" smtClean="0">
                                    <a:latin typeface="Cambria Math"/>
                                  </a:rPr>
                                  <m:t>2</m:t>
                                </m:r>
                                <m:sSub>
                                  <m:sSubPr>
                                    <m:ctrlPr>
                                      <a:rPr kumimoji="1" lang="en-US" altLang="ja-JP" b="0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1" lang="en-US" altLang="ja-JP" b="0" i="1" smtClean="0">
                                        <a:latin typeface="Cambria Math"/>
                                      </a:rPr>
                                      <m:t>𝜔</m:t>
                                    </m:r>
                                  </m:e>
                                  <m:sub>
                                    <m:r>
                                      <a:rPr kumimoji="1" lang="en-US" altLang="ja-JP" b="0" i="1" smtClean="0">
                                        <a:latin typeface="Cambria Math"/>
                                      </a:rPr>
                                      <m:t>𝑘</m:t>
                                    </m:r>
                                  </m:sub>
                                </m:sSub>
                              </m:den>
                            </m:f>
                            <m:r>
                              <m:rPr>
                                <m:sty m:val="p"/>
                              </m:rPr>
                              <a:rPr kumimoji="1" lang="en-US" altLang="ja-JP" b="0" i="0" smtClean="0">
                                <a:latin typeface="Cambria Math"/>
                              </a:rPr>
                              <m:t>exp</m:t>
                            </m:r>
                            <m:d>
                              <m:dPr>
                                <m:ctrlPr>
                                  <a:rPr kumimoji="1" lang="en-US" altLang="ja-JP" b="0" i="1" smtClean="0"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kumimoji="1" lang="en-US" altLang="ja-JP" b="0" i="1" smtClean="0">
                                    <a:latin typeface="Cambria Math"/>
                                  </a:rPr>
                                  <m:t>+2</m:t>
                                </m:r>
                                <m:r>
                                  <a:rPr kumimoji="1" lang="en-US" altLang="ja-JP" b="0" i="1" smtClean="0">
                                    <a:latin typeface="Cambria Math"/>
                                  </a:rPr>
                                  <m:t>𝑖</m:t>
                                </m:r>
                                <m:nary>
                                  <m:naryPr>
                                    <m:ctrlPr>
                                      <a:rPr kumimoji="1" lang="en-US" altLang="ja-JP" b="0" i="1" smtClean="0">
                                        <a:latin typeface="Cambria Math"/>
                                      </a:rPr>
                                    </m:ctrlPr>
                                  </m:naryPr>
                                  <m:sub/>
                                  <m:sup>
                                    <m:r>
                                      <a:rPr kumimoji="1" lang="en-US" altLang="ja-JP" b="0" i="1" smtClean="0">
                                        <a:latin typeface="Cambria Math"/>
                                      </a:rPr>
                                      <m:t>𝑡</m:t>
                                    </m:r>
                                  </m:sup>
                                  <m:e>
                                    <m:r>
                                      <a:rPr kumimoji="1" lang="en-US" altLang="ja-JP" b="0" i="1" smtClean="0">
                                        <a:latin typeface="Cambria Math"/>
                                      </a:rPr>
                                      <m:t>𝑑</m:t>
                                    </m:r>
                                    <m:sSup>
                                      <m:sSupPr>
                                        <m:ctrlPr>
                                          <a:rPr kumimoji="1" lang="en-US" altLang="ja-JP" b="0" i="1" smtClean="0">
                                            <a:latin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kumimoji="1" lang="en-US" altLang="ja-JP" b="0" i="1" smtClean="0">
                                            <a:latin typeface="Cambria Math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kumimoji="1" lang="en-US" altLang="ja-JP" b="0" i="1" smtClean="0">
                                            <a:latin typeface="Cambria Math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sSub>
                                      <m:sSubPr>
                                        <m:ctrlPr>
                                          <a:rPr kumimoji="1" lang="en-US" altLang="ja-JP" b="0" i="1" smtClean="0"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kumimoji="1" lang="en-US" altLang="ja-JP" b="0" i="1" smtClean="0">
                                            <a:latin typeface="Cambria Math"/>
                                          </a:rPr>
                                          <m:t>𝜔</m:t>
                                        </m:r>
                                      </m:e>
                                      <m:sub>
                                        <m:r>
                                          <a:rPr kumimoji="1" lang="en-US" altLang="ja-JP" b="0" i="1" smtClean="0">
                                            <a:latin typeface="Cambria Math"/>
                                          </a:rPr>
                                          <m:t>𝑘</m:t>
                                        </m:r>
                                      </m:sub>
                                    </m:sSub>
                                    <m:r>
                                      <a:rPr kumimoji="1" lang="en-US" altLang="ja-JP" b="0" i="1" smtClean="0">
                                        <a:latin typeface="Cambria Math"/>
                                      </a:rPr>
                                      <m:t>(</m:t>
                                    </m:r>
                                    <m:sSup>
                                      <m:sSupPr>
                                        <m:ctrlPr>
                                          <a:rPr kumimoji="1" lang="en-US" altLang="ja-JP" b="0" i="1" smtClean="0">
                                            <a:latin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kumimoji="1" lang="en-US" altLang="ja-JP" b="0" i="1" smtClean="0">
                                            <a:latin typeface="Cambria Math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kumimoji="1" lang="en-US" altLang="ja-JP" b="0" i="1" smtClean="0">
                                            <a:latin typeface="Cambria Math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r>
                                      <a:rPr kumimoji="1" lang="en-US" altLang="ja-JP" b="0" i="1" smtClean="0">
                                        <a:latin typeface="Cambria Math"/>
                                      </a:rPr>
                                      <m:t>)</m:t>
                                    </m:r>
                                  </m:e>
                                </m:nary>
                              </m:e>
                            </m:d>
                            <m:sSub>
                              <m:sSubPr>
                                <m:ctrlPr>
                                  <a:rPr kumimoji="1" lang="en-US" altLang="ja-JP" b="0" i="1" smtClean="0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kumimoji="1" lang="en-US" altLang="ja-JP" b="0" i="1" smtClean="0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  <m:t>𝛽</m:t>
                                </m:r>
                              </m:e>
                              <m:sub>
                                <m:r>
                                  <a:rPr kumimoji="1" lang="en-US" altLang="ja-JP" b="0" i="1" smtClean="0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</m:e>
                          <m:e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     </m:t>
                            </m:r>
                            <m:sSub>
                              <m:sSubPr>
                                <m:ctrlPr>
                                  <a:rPr lang="en-US" altLang="ja-JP" i="1" smtClean="0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en-US" altLang="ja-JP" i="1">
                                        <a:solidFill>
                                          <a:srgbClr val="9900CC"/>
                                        </a:solidFill>
                                        <a:latin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altLang="ja-JP" b="0" i="1" smtClean="0">
                                        <a:solidFill>
                                          <a:srgbClr val="9900CC"/>
                                        </a:solidFill>
                                        <a:latin typeface="Cambria Math"/>
                                      </a:rPr>
                                      <m:t>𝛽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  <m:r>
                              <a:rPr lang="en-US" altLang="ja-JP" i="1">
                                <a:latin typeface="Cambria Math"/>
                              </a:rPr>
                              <m:t>=</m:t>
                            </m:r>
                            <m:f>
                              <m:f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̇"/>
                                        <m:ctrlPr>
                                          <a:rPr lang="en-US" altLang="ja-JP" i="1">
                                            <a:latin typeface="Cambria Math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altLang="ja-JP" i="1">
                                            <a:latin typeface="Cambria Math"/>
                                          </a:rPr>
                                          <m:t>𝜔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𝑘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  <m:sSub>
                                  <m:sSub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𝜔</m:t>
                                    </m:r>
                                  </m:e>
                                  <m:sub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𝑘</m:t>
                                    </m:r>
                                  </m:sub>
                                </m:sSub>
                              </m:den>
                            </m:f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</a:rPr>
                              <m:t>exp</m:t>
                            </m:r>
                            <m:d>
                              <m:d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  <m:r>
                                  <a:rPr lang="en-US" altLang="ja-JP" i="1">
                                    <a:latin typeface="Cambria Math"/>
                                  </a:rPr>
                                  <m:t>𝑖</m:t>
                                </m:r>
                                <m:nary>
                                  <m:nary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naryPr>
                                  <m:sub/>
                                  <m: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𝑡</m:t>
                                    </m:r>
                                  </m:sup>
                                  <m:e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𝑑</m:t>
                                    </m:r>
                                    <m:sSup>
                                      <m:sSupPr>
                                        <m:ctrlPr>
                                          <a:rPr lang="en-US" altLang="ja-JP" i="1">
                                            <a:latin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ja-JP" i="1">
                                            <a:latin typeface="Cambria Math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ja-JP" i="1">
                                            <a:latin typeface="Cambria Math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sSub>
                                      <m:sSubPr>
                                        <m:ctrlPr>
                                          <a:rPr lang="en-US" altLang="ja-JP" i="1"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ja-JP" i="1">
                                            <a:latin typeface="Cambria Math"/>
                                          </a:rPr>
                                          <m:t>𝜔</m:t>
                                        </m:r>
                                      </m:e>
                                      <m:sub>
                                        <m:r>
                                          <a:rPr lang="en-US" altLang="ja-JP" i="1">
                                            <a:latin typeface="Cambria Math"/>
                                          </a:rPr>
                                          <m:t>𝑘</m:t>
                                        </m:r>
                                      </m:sub>
                                    </m:sSub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(</m:t>
                                    </m:r>
                                    <m:sSup>
                                      <m:sSupPr>
                                        <m:ctrlPr>
                                          <a:rPr lang="en-US" altLang="ja-JP" i="1">
                                            <a:latin typeface="Cambria Math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ja-JP" i="1">
                                            <a:latin typeface="Cambria Math"/>
                                          </a:rPr>
                                          <m:t>𝑡</m:t>
                                        </m:r>
                                      </m:e>
                                      <m:sup>
                                        <m:r>
                                          <a:rPr lang="en-US" altLang="ja-JP" i="1">
                                            <a:latin typeface="Cambria Math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r>
                                      <a:rPr lang="en-US" altLang="ja-JP" i="1">
                                        <a:latin typeface="Cambria Math"/>
                                      </a:rPr>
                                      <m:t>)</m:t>
                                    </m:r>
                                  </m:e>
                                </m:nary>
                              </m:e>
                            </m:d>
                            <m:sSub>
                              <m:sSubPr>
                                <m:ctrlPr>
                                  <a:rPr lang="en-US" altLang="ja-JP" b="0" i="1" smtClean="0">
                                    <a:solidFill>
                                      <a:schemeClr val="accent2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b="0" i="1" smtClean="0">
                                    <a:solidFill>
                                      <a:schemeClr val="accent2"/>
                                    </a:solidFill>
                                    <a:latin typeface="Cambria Math"/>
                                  </a:rPr>
                                  <m:t>𝛼</m:t>
                                </m:r>
                              </m:e>
                              <m:sub>
                                <m:r>
                                  <a:rPr lang="en-US" altLang="ja-JP" b="0" i="1" smtClean="0">
                                    <a:solidFill>
                                      <a:schemeClr val="accent2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endParaRPr lang="en-US" altLang="ja-JP" dirty="0" smtClean="0"/>
              </a:p>
              <a:p>
                <a:pPr lvl="3"/>
                <a:endParaRPr lang="en-US" altLang="ja-JP" dirty="0"/>
              </a:p>
              <a:p>
                <a:pPr lvl="3"/>
                <a:r>
                  <a:rPr lang="en-US" altLang="ja-JP" dirty="0" smtClean="0"/>
                  <a:t>Initial conditions </a:t>
                </a:r>
                <a:r>
                  <a:rPr lang="ja-JP" altLang="en-US" dirty="0" smtClean="0">
                    <a:latin typeface="HG丸ｺﾞｼｯｸM-PRO" pitchFamily="50" charset="-128"/>
                    <a:ea typeface="HG丸ｺﾞｼｯｸM-PRO" pitchFamily="50" charset="-128"/>
                  </a:rPr>
                  <a:t> </a:t>
                </a:r>
                <a:r>
                  <a:rPr lang="ja-JP" altLang="en-US" dirty="0">
                    <a:latin typeface="HG丸ｺﾞｼｯｸM-PRO" pitchFamily="50" charset="-128"/>
                    <a:ea typeface="HG丸ｺﾞｼｯｸM-PRO" pitchFamily="50" charset="-128"/>
                  </a:rPr>
                  <a:t>：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solidFill>
                              <a:schemeClr val="accent2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𝛼</m:t>
                        </m:r>
                      </m:e>
                      <m:sub>
                        <m:r>
                          <a:rPr lang="en-US" altLang="ja-JP" i="1">
                            <a:solidFill>
                              <a:schemeClr val="accent2"/>
                            </a:solidFill>
                            <a:latin typeface="Cambria Math"/>
                          </a:rPr>
                          <m:t>𝑘</m:t>
                        </m:r>
                      </m:sub>
                    </m:sSub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𝑡</m:t>
                        </m:r>
                        <m:r>
                          <a:rPr lang="en-US" altLang="ja-JP" i="1">
                            <a:latin typeface="Cambria Math"/>
                          </a:rPr>
                          <m:t>=−∞</m:t>
                        </m:r>
                      </m:e>
                    </m:d>
                    <m:r>
                      <a:rPr lang="en-US" altLang="ja-JP" i="1">
                        <a:latin typeface="Cambria Math"/>
                        <a:ea typeface="Cambria Math"/>
                      </a:rPr>
                      <m:t>=1, </m:t>
                    </m:r>
                    <m:r>
                      <a:rPr lang="en-US" altLang="ja-JP" i="1">
                        <a:solidFill>
                          <a:srgbClr val="9900CC"/>
                        </a:solidFill>
                        <a:latin typeface="Cambria Math"/>
                        <a:ea typeface="Cambria Math"/>
                      </a:rPr>
                      <m:t> </m:t>
                    </m:r>
                    <m:sSub>
                      <m:sSubPr>
                        <m:ctrlPr>
                          <a:rPr lang="en-US" altLang="ja-JP" i="1">
                            <a:solidFill>
                              <a:srgbClr val="9900CC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solidFill>
                              <a:srgbClr val="9900CC"/>
                            </a:solidFill>
                            <a:latin typeface="Cambria Math"/>
                          </a:rPr>
                          <m:t>𝛽</m:t>
                        </m:r>
                      </m:e>
                      <m:sub>
                        <m:r>
                          <a:rPr lang="en-US" altLang="ja-JP" i="1">
                            <a:solidFill>
                              <a:srgbClr val="9900CC"/>
                            </a:solidFill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i="1">
                        <a:latin typeface="Cambria Math"/>
                      </a:rPr>
                      <m:t>(</m:t>
                    </m:r>
                    <m:r>
                      <a:rPr lang="en-US" altLang="ja-JP" i="1">
                        <a:latin typeface="Cambria Math"/>
                      </a:rPr>
                      <m:t>𝑡</m:t>
                    </m:r>
                    <m:r>
                      <a:rPr lang="en-US" altLang="ja-JP" i="1">
                        <a:latin typeface="Cambria Math"/>
                      </a:rPr>
                      <m:t>=−∞)=0</m:t>
                    </m:r>
                  </m:oMath>
                </a14:m>
                <a:endParaRPr lang="en-US" altLang="ja-JP" dirty="0"/>
              </a:p>
              <a:p>
                <a:pPr marL="1371600" lvl="3" indent="0">
                  <a:buNone/>
                </a:pPr>
                <a:r>
                  <a:rPr lang="en-US" altLang="ja-JP" dirty="0"/>
                  <a:t>	</a:t>
                </a:r>
                <a:r>
                  <a:rPr lang="ja-JP" altLang="en-US" dirty="0"/>
                  <a:t>　　⇒　</a:t>
                </a:r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𝑛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ja-JP" i="1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  <m:t>𝛽</m:t>
                                </m:r>
                              </m:e>
                              <m:sub>
                                <m:r>
                                  <a:rPr lang="en-US" altLang="ja-JP" i="1">
                                    <a:solidFill>
                                      <a:srgbClr val="9900CC"/>
                                    </a:solidFill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altLang="ja-JP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en-US" altLang="ja-JP" dirty="0">
                  <a:latin typeface="+mj-lt"/>
                </a:endParaRPr>
              </a:p>
              <a:p>
                <a:pPr marL="914400" lvl="2" indent="0">
                  <a:buNone/>
                </a:pPr>
                <a:endParaRPr kumimoji="1" lang="en-US" altLang="ja-JP" b="0" dirty="0" smtClean="0">
                  <a:latin typeface="+mj-lt"/>
                </a:endParaRPr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16632"/>
                <a:ext cx="8928992" cy="6480720"/>
              </a:xfrm>
              <a:blipFill rotWithShape="1">
                <a:blip r:embed="rId3"/>
                <a:stretch>
                  <a:fillRect t="-56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テキスト ボックス 9"/>
              <p:cNvSpPr txBox="1"/>
              <p:nvPr/>
            </p:nvSpPr>
            <p:spPr>
              <a:xfrm>
                <a:off x="6372200" y="476672"/>
                <a:ext cx="2736304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sz="1600" b="0" i="1" smtClean="0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altLang="ja-JP" sz="160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ja-JP" sz="1600" b="0" i="1" smtClean="0">
                                <a:latin typeface="Cambria Math"/>
                              </a:rPr>
                              <m:t>𝑢</m:t>
                            </m:r>
                          </m:e>
                        </m:acc>
                      </m:e>
                      <m:sub>
                        <m:r>
                          <a:rPr lang="en-US" altLang="ja-JP" sz="1600" b="0" i="1" smtClean="0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altLang="ja-JP" sz="16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ja-JP" sz="16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ja-JP" sz="1600" i="1">
                            <a:latin typeface="Cambria Math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ja-JP" sz="1600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ja-JP" sz="1600" i="1">
                                <a:latin typeface="Cambria Math"/>
                              </a:rPr>
                              <m:t>2</m:t>
                            </m:r>
                            <m:sSub>
                              <m:sSubPr>
                                <m:ctrlPr>
                                  <a:rPr lang="en-US" altLang="ja-JP" sz="16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𝜔</m:t>
                                </m:r>
                              </m:e>
                              <m:sub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  <m:r>
                              <a:rPr lang="en-US" altLang="ja-JP" sz="1600" i="1">
                                <a:latin typeface="Cambria Math"/>
                              </a:rPr>
                              <m:t>(</m:t>
                            </m:r>
                            <m:r>
                              <a:rPr lang="en-US" altLang="ja-JP" sz="1600" i="1">
                                <a:latin typeface="Cambria Math"/>
                              </a:rPr>
                              <m:t>𝑡</m:t>
                            </m:r>
                            <m:r>
                              <a:rPr lang="en-US" altLang="ja-JP" sz="1600" i="1">
                                <a:latin typeface="Cambria Math"/>
                              </a:rPr>
                              <m:t>)</m:t>
                            </m:r>
                          </m:e>
                        </m:rad>
                      </m:den>
                    </m:f>
                    <m:sSup>
                      <m:sSupPr>
                        <m:ctrlPr>
                          <a:rPr lang="en-US" altLang="ja-JP" sz="16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sz="1600" i="1">
                            <a:latin typeface="Cambria Math"/>
                          </a:rPr>
                          <m:t>𝑒</m:t>
                        </m:r>
                      </m:e>
                      <m:sup>
                        <m:r>
                          <a:rPr lang="en-US" altLang="ja-JP" sz="1600" i="1">
                            <a:latin typeface="Cambria Math"/>
                          </a:rPr>
                          <m:t>−</m:t>
                        </m:r>
                        <m:r>
                          <a:rPr lang="en-US" altLang="ja-JP" sz="1600" i="1">
                            <a:latin typeface="Cambria Math"/>
                          </a:rPr>
                          <m:t>𝑖</m:t>
                        </m:r>
                        <m:nary>
                          <m:naryPr>
                            <m:ctrlPr>
                              <a:rPr lang="en-US" altLang="ja-JP" sz="1600" i="1">
                                <a:latin typeface="Cambria Math"/>
                              </a:rPr>
                            </m:ctrlPr>
                          </m:naryPr>
                          <m:sub/>
                          <m:sup>
                            <m:r>
                              <a:rPr lang="en-US" altLang="ja-JP" sz="1600" i="1">
                                <a:latin typeface="Cambria Math"/>
                              </a:rPr>
                              <m:t>𝑡</m:t>
                            </m:r>
                          </m:sup>
                          <m:e>
                            <m:r>
                              <a:rPr lang="en-US" altLang="ja-JP" sz="1600" i="1">
                                <a:latin typeface="Cambria Math"/>
                              </a:rPr>
                              <m:t>𝑑</m:t>
                            </m:r>
                            <m:sSup>
                              <m:sSupPr>
                                <m:ctrlPr>
                                  <a:rPr lang="en-US" altLang="ja-JP" sz="1600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′</m:t>
                                </m:r>
                              </m:sup>
                            </m:sSup>
                            <m:sSub>
                              <m:sSubPr>
                                <m:ctrlPr>
                                  <a:rPr lang="en-US" altLang="ja-JP" sz="16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𝜔</m:t>
                                </m:r>
                              </m:e>
                              <m:sub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𝑘</m:t>
                                </m:r>
                              </m:sub>
                            </m:sSub>
                            <m:r>
                              <a:rPr lang="en-US" altLang="ja-JP" sz="1600" i="1">
                                <a:latin typeface="Cambria Math"/>
                              </a:rPr>
                              <m:t>(</m:t>
                            </m:r>
                            <m:sSup>
                              <m:sSupPr>
                                <m:ctrlPr>
                                  <a:rPr lang="en-US" altLang="ja-JP" sz="1600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𝑡</m:t>
                                </m:r>
                              </m:e>
                              <m:sup>
                                <m:r>
                                  <a:rPr lang="en-US" altLang="ja-JP" sz="1600" i="1">
                                    <a:latin typeface="Cambria Math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altLang="ja-JP" sz="1600" i="1">
                                <a:latin typeface="Cambria Math"/>
                              </a:rPr>
                              <m:t>)</m:t>
                            </m:r>
                          </m:e>
                        </m:nary>
                      </m:sup>
                    </m:sSup>
                  </m:oMath>
                </a14:m>
                <a:r>
                  <a:rPr lang="en-US" altLang="ja-JP" sz="1600" dirty="0"/>
                  <a:t> </a:t>
                </a:r>
                <a:endParaRPr kumimoji="1" lang="ja-JP" altLang="en-US" sz="1600" dirty="0">
                  <a:ea typeface="HG丸ｺﾞｼｯｸM-PRO" pitchFamily="50" charset="-128"/>
                </a:endParaRPr>
              </a:p>
            </p:txBody>
          </p:sp>
        </mc:Choice>
        <mc:Fallback xmlns="">
          <p:sp>
            <p:nvSpPr>
              <p:cNvPr id="10" name="テキスト ボックス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00" y="476672"/>
                <a:ext cx="2736304" cy="532966"/>
              </a:xfrm>
              <a:prstGeom prst="rect">
                <a:avLst/>
              </a:prstGeom>
              <a:blipFill rotWithShape="1">
                <a:blip r:embed="rId4"/>
                <a:stretch>
                  <a:fillRect t="-52273" b="-5568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環状矢印 13"/>
          <p:cNvSpPr/>
          <p:nvPr/>
        </p:nvSpPr>
        <p:spPr>
          <a:xfrm rot="5400000">
            <a:off x="6858254" y="422666"/>
            <a:ext cx="1152128" cy="1260140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5877528"/>
              <a:gd name="adj5" fmla="val 125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7884368" y="117758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400" dirty="0" smtClean="0">
                <a:ea typeface="HG丸ｺﾞｼｯｸM-PRO" pitchFamily="50" charset="-128"/>
              </a:rPr>
              <a:t>Bogoliubov transformation</a:t>
            </a:r>
            <a:endParaRPr kumimoji="1" lang="ja-JP" altLang="en-US" sz="1400" dirty="0">
              <a:ea typeface="HG丸ｺﾞｼｯｸM-PRO" pitchFamily="50" charset="-128"/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SUSY2014 @ The University of Manchester</a:t>
            </a:r>
            <a:endParaRPr kumimoji="1" lang="ja-JP" altLang="en-US"/>
          </a:p>
        </p:txBody>
      </p:sp>
      <p:sp>
        <p:nvSpPr>
          <p:cNvPr id="5" name="大かっこ 4"/>
          <p:cNvSpPr/>
          <p:nvPr/>
        </p:nvSpPr>
        <p:spPr>
          <a:xfrm>
            <a:off x="3635896" y="1967814"/>
            <a:ext cx="5328592" cy="669098"/>
          </a:xfrm>
          <a:prstGeom prst="bracketPair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845995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6" name="コンテンツ プレースホルダー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284984"/>
            <a:ext cx="8124825" cy="2857500"/>
          </a:xfrm>
          <a:ln>
            <a:solidFill>
              <a:schemeClr val="tx1"/>
            </a:solidFill>
          </a:ln>
        </p:spPr>
      </p:pic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SUSY2014 @ The University of Manchester</a:t>
            </a:r>
            <a:endParaRPr lang="ja-JP" altLang="en-US" dirty="0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20688"/>
            <a:ext cx="3781425" cy="24765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620688"/>
            <a:ext cx="4191000" cy="24765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237947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6" name="コンテンツ プレースホルダー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59" y="3356992"/>
            <a:ext cx="8124825" cy="2857500"/>
          </a:xfrm>
          <a:ln>
            <a:solidFill>
              <a:schemeClr val="tx1"/>
            </a:solidFill>
          </a:ln>
        </p:spPr>
      </p:pic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2014/07/25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SUSY2014 @ The University of Manchester</a:t>
            </a:r>
            <a:endParaRPr lang="ja-JP" altLang="en-US" dirty="0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43" y="729388"/>
            <a:ext cx="3781425" cy="24765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3857" y="729388"/>
            <a:ext cx="4191000" cy="24765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096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38119</TotalTime>
  <Words>4088</Words>
  <Application>Microsoft Office PowerPoint</Application>
  <PresentationFormat>画面に合わせる (4:3)</PresentationFormat>
  <Paragraphs>702</Paragraphs>
  <Slides>35</Slides>
  <Notes>28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35</vt:i4>
      </vt:variant>
    </vt:vector>
  </HeadingPairs>
  <TitlesOfParts>
    <vt:vector size="36" baseType="lpstr">
      <vt:lpstr>Office ​​テーマ</vt:lpstr>
      <vt:lpstr>Effect of interaction terms on particle production due to time-varying mass</vt:lpstr>
      <vt:lpstr>1. Introduction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2. How to calculate particle number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3. Calculation of particle number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4. Summary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3. Calculation of particle number</vt:lpstr>
      <vt:lpstr>PowerPoint プレゼンテーション</vt:lpstr>
      <vt:lpstr>4. Summary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Particle Production and  Vacuum Selection with Higher Dimensional Operator</dc:title>
  <dc:creator>FJ-USER</dc:creator>
  <cp:lastModifiedBy>FJ-USER</cp:lastModifiedBy>
  <cp:revision>668</cp:revision>
  <dcterms:created xsi:type="dcterms:W3CDTF">2012-07-15T15:06:56Z</dcterms:created>
  <dcterms:modified xsi:type="dcterms:W3CDTF">2014-07-25T07:56:01Z</dcterms:modified>
</cp:coreProperties>
</file>